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44"/>
  </p:notesMasterIdLst>
  <p:handoutMasterIdLst>
    <p:handoutMasterId r:id="rId45"/>
  </p:handoutMasterIdLst>
  <p:sldIdLst>
    <p:sldId id="339" r:id="rId5"/>
    <p:sldId id="1797" r:id="rId6"/>
    <p:sldId id="2049" r:id="rId7"/>
    <p:sldId id="340" r:id="rId8"/>
    <p:sldId id="347" r:id="rId9"/>
    <p:sldId id="2059" r:id="rId10"/>
    <p:sldId id="268" r:id="rId11"/>
    <p:sldId id="2050" r:id="rId12"/>
    <p:sldId id="2051" r:id="rId13"/>
    <p:sldId id="2064" r:id="rId14"/>
    <p:sldId id="358" r:id="rId15"/>
    <p:sldId id="2070" r:id="rId16"/>
    <p:sldId id="2044" r:id="rId17"/>
    <p:sldId id="394" r:id="rId18"/>
    <p:sldId id="1799" r:id="rId19"/>
    <p:sldId id="349" r:id="rId20"/>
    <p:sldId id="2053" r:id="rId21"/>
    <p:sldId id="379" r:id="rId22"/>
    <p:sldId id="2045" r:id="rId23"/>
    <p:sldId id="1794" r:id="rId24"/>
    <p:sldId id="390" r:id="rId25"/>
    <p:sldId id="356" r:id="rId26"/>
    <p:sldId id="381" r:id="rId27"/>
    <p:sldId id="2055" r:id="rId28"/>
    <p:sldId id="380" r:id="rId29"/>
    <p:sldId id="2047" r:id="rId30"/>
    <p:sldId id="367" r:id="rId31"/>
    <p:sldId id="2062" r:id="rId32"/>
    <p:sldId id="374" r:id="rId33"/>
    <p:sldId id="1812" r:id="rId34"/>
    <p:sldId id="2067" r:id="rId35"/>
    <p:sldId id="1796" r:id="rId36"/>
    <p:sldId id="1864" r:id="rId37"/>
    <p:sldId id="1805" r:id="rId38"/>
    <p:sldId id="2066" r:id="rId39"/>
    <p:sldId id="1803" r:id="rId40"/>
    <p:sldId id="376" r:id="rId41"/>
    <p:sldId id="2054" r:id="rId42"/>
    <p:sldId id="2058" r:id="rId43"/>
  </p:sldIdLst>
  <p:sldSz cx="12192000" cy="6858000"/>
  <p:notesSz cx="6858000" cy="9144000"/>
  <p:embeddedFontLst>
    <p:embeddedFont>
      <p:font typeface="Inter" panose="02000503000000020004" pitchFamily="2" charset="0"/>
      <p:regular r:id="rId46"/>
    </p:embeddedFont>
    <p:embeddedFont>
      <p:font typeface="Lato" panose="020F0502020204030203" pitchFamily="34" charset="0"/>
      <p:regular r:id="rId47"/>
      <p:bold r:id="rId48"/>
      <p:italic r:id="rId49"/>
      <p:boldItalic r:id="rId50"/>
    </p:embeddedFont>
    <p:embeddedFont>
      <p:font typeface="Lora SemiBold" pitchFamily="2" charset="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2049"/>
            <p14:sldId id="340"/>
            <p14:sldId id="347"/>
            <p14:sldId id="2059"/>
            <p14:sldId id="268"/>
            <p14:sldId id="2050"/>
            <p14:sldId id="2051"/>
            <p14:sldId id="2064"/>
            <p14:sldId id="358"/>
            <p14:sldId id="2070"/>
            <p14:sldId id="2044"/>
            <p14:sldId id="394"/>
          </p14:sldIdLst>
        </p14:section>
        <p14:section name="Clinical effectiveness" id="{D1BD2FA0-3D5B-4524-80EB-1D0448D954C2}">
          <p14:sldIdLst>
            <p14:sldId id="1799"/>
            <p14:sldId id="349"/>
            <p14:sldId id="2053"/>
            <p14:sldId id="379"/>
            <p14:sldId id="2045"/>
          </p14:sldIdLst>
        </p14:section>
        <p14:section name="Modelling and cost effectiveness" id="{15D9281D-92C0-42D4-B787-1509A0A862A1}">
          <p14:sldIdLst>
            <p14:sldId id="1794"/>
            <p14:sldId id="390"/>
            <p14:sldId id="356"/>
            <p14:sldId id="381"/>
            <p14:sldId id="2055"/>
            <p14:sldId id="380"/>
            <p14:sldId id="2047"/>
            <p14:sldId id="367"/>
            <p14:sldId id="2062"/>
            <p14:sldId id="374"/>
            <p14:sldId id="1812"/>
            <p14:sldId id="2067"/>
          </p14:sldIdLst>
        </p14:section>
        <p14:section name="Other considerations" id="{E3E9BE2E-C992-49DB-94B2-4DEB96FDEA6E}">
          <p14:sldIdLst/>
        </p14:section>
        <p14:section name="Summary" id="{BC5DA26A-ED84-44C5-83CB-2D7C50250CA9}">
          <p14:sldIdLst>
            <p14:sldId id="1796"/>
            <p14:sldId id="1864"/>
            <p14:sldId id="1805"/>
            <p14:sldId id="2066"/>
          </p14:sldIdLst>
        </p14:section>
        <p14:section name="S1 Background" id="{D241162D-9E75-4861-AAD2-AEDC79239825}">
          <p14:sldIdLst>
            <p14:sldId id="1803"/>
            <p14:sldId id="376"/>
          </p14:sldIdLst>
        </p14:section>
        <p14:section name="S2: Clinical" id="{640A3E18-C66E-4DFF-8853-F2E665EBFB44}">
          <p14:sldIdLst>
            <p14:sldId id="2054"/>
            <p14:sldId id="20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4EAD79-C42A-7A6E-0C0E-8F85725FE385}" name="Emma McCarthy" initials="EM" userId="S::emma.mccarthy@nice.org.uk::8ad0226a-c46d-4096-838c-de548c23cf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 id="7" name="Stella O'Brien" initials="S" lastIdx="44" clrIdx="6">
    <p:extLst>
      <p:ext uri="{19B8F6BF-5375-455C-9EA6-DF929625EA0E}">
        <p15:presenceInfo xmlns:p15="http://schemas.microsoft.com/office/powerpoint/2012/main" userId="Stella O'Brien" providerId="None"/>
      </p:ext>
    </p:extLst>
  </p:cmAuthor>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11" name="Raphael Egbu" initials="RE" lastIdx="2" clrIdx="10">
    <p:extLst>
      <p:ext uri="{19B8F6BF-5375-455C-9EA6-DF929625EA0E}">
        <p15:presenceInfo xmlns:p15="http://schemas.microsoft.com/office/powerpoint/2012/main" userId="S::Raphael.Egbu@nice.org.uk::c858d5c3-d161-44fa-ba56-4f1b441f5696" providerId="AD"/>
      </p:ext>
    </p:extLst>
  </p:cmAuthor>
  <p:cmAuthor id="12" name="Emma McCarthy" initials="EM" lastIdx="85" clrIdx="11">
    <p:extLst>
      <p:ext uri="{19B8F6BF-5375-455C-9EA6-DF929625EA0E}">
        <p15:presenceInfo xmlns:p15="http://schemas.microsoft.com/office/powerpoint/2012/main" userId="S::Emma.McCarthy@nice.org.uk::8ad0226a-c46d-4096-838c-de548c23cfaa" providerId="AD"/>
      </p:ext>
    </p:extLst>
  </p:cmAuthor>
  <p:cmAuthor id="13" name="Caron Jones" initials="CJ" lastIdx="54" clrIdx="12">
    <p:extLst>
      <p:ext uri="{19B8F6BF-5375-455C-9EA6-DF929625EA0E}">
        <p15:presenceInfo xmlns:p15="http://schemas.microsoft.com/office/powerpoint/2012/main" userId="S::Caron.Jones@nice.org.uk::1dc48ed7-672c-4bcb-ad74-96dd81f92c73" providerId="AD"/>
      </p:ext>
    </p:extLst>
  </p:cmAuthor>
  <p:cmAuthor id="14" name="Ian Watson" initials="IW" lastIdx="41" clrIdx="13">
    <p:extLst>
      <p:ext uri="{19B8F6BF-5375-455C-9EA6-DF929625EA0E}">
        <p15:presenceInfo xmlns:p15="http://schemas.microsoft.com/office/powerpoint/2012/main" userId="S::Ian.Watson@nice.org.uk::f2d3a346-f012-40d5-85b8-ccd964ca72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C"/>
    <a:srgbClr val="EAD054"/>
    <a:srgbClr val="E8EDEF"/>
    <a:srgbClr val="E7E9EB"/>
    <a:srgbClr val="CBCFD4"/>
    <a:srgbClr val="FFC000"/>
    <a:srgbClr val="00B050"/>
    <a:srgbClr val="C00000"/>
    <a:srgbClr val="2280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6501D-1A4B-4B68-B7A9-322D4334455F}" v="2" dt="2025-05-13T08:29:10.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cCarthy" userId="8ad0226a-c46d-4096-838c-de548c23cfaa" providerId="ADAL" clId="{9B36501D-1A4B-4B68-B7A9-322D4334455F}"/>
    <pc:docChg chg="undo redo custSel addSld delSld modSld delSection modSection">
      <pc:chgData name="Emma McCarthy" userId="8ad0226a-c46d-4096-838c-de548c23cfaa" providerId="ADAL" clId="{9B36501D-1A4B-4B68-B7A9-322D4334455F}" dt="2025-05-13T08:30:17.745" v="221" actId="1076"/>
      <pc:docMkLst>
        <pc:docMk/>
      </pc:docMkLst>
      <pc:sldChg chg="modSp mod">
        <pc:chgData name="Emma McCarthy" userId="8ad0226a-c46d-4096-838c-de548c23cfaa" providerId="ADAL" clId="{9B36501D-1A4B-4B68-B7A9-322D4334455F}" dt="2025-05-13T08:25:31.309" v="32" actId="20577"/>
        <pc:sldMkLst>
          <pc:docMk/>
          <pc:sldMk cId="2999048019" sldId="268"/>
        </pc:sldMkLst>
        <pc:spChg chg="mod">
          <ac:chgData name="Emma McCarthy" userId="8ad0226a-c46d-4096-838c-de548c23cfaa" providerId="ADAL" clId="{9B36501D-1A4B-4B68-B7A9-322D4334455F}" dt="2025-05-13T08:25:31.309" v="32" actId="20577"/>
          <ac:spMkLst>
            <pc:docMk/>
            <pc:sldMk cId="2999048019" sldId="268"/>
            <ac:spMk id="10" creationId="{36707DB3-19E2-40A4-84EC-09318EBE8C0C}"/>
          </ac:spMkLst>
        </pc:spChg>
      </pc:sldChg>
      <pc:sldChg chg="modSp mod">
        <pc:chgData name="Emma McCarthy" userId="8ad0226a-c46d-4096-838c-de548c23cfaa" providerId="ADAL" clId="{9B36501D-1A4B-4B68-B7A9-322D4334455F}" dt="2025-05-13T08:27:57.345" v="125" actId="2"/>
        <pc:sldMkLst>
          <pc:docMk/>
          <pc:sldMk cId="3793402762" sldId="339"/>
        </pc:sldMkLst>
        <pc:spChg chg="mod">
          <ac:chgData name="Emma McCarthy" userId="8ad0226a-c46d-4096-838c-de548c23cfaa" providerId="ADAL" clId="{9B36501D-1A4B-4B68-B7A9-322D4334455F}" dt="2025-05-13T08:27:57.345" v="125" actId="2"/>
          <ac:spMkLst>
            <pc:docMk/>
            <pc:sldMk cId="3793402762" sldId="339"/>
            <ac:spMk id="6" creationId="{98A60C21-0744-4ACA-AB51-4CC911E5D748}"/>
          </ac:spMkLst>
        </pc:spChg>
      </pc:sldChg>
      <pc:sldChg chg="modSp mod">
        <pc:chgData name="Emma McCarthy" userId="8ad0226a-c46d-4096-838c-de548c23cfaa" providerId="ADAL" clId="{9B36501D-1A4B-4B68-B7A9-322D4334455F}" dt="2025-05-13T08:26:05.974" v="94" actId="27636"/>
        <pc:sldMkLst>
          <pc:docMk/>
          <pc:sldMk cId="611263898" sldId="358"/>
        </pc:sldMkLst>
        <pc:spChg chg="mod">
          <ac:chgData name="Emma McCarthy" userId="8ad0226a-c46d-4096-838c-de548c23cfaa" providerId="ADAL" clId="{9B36501D-1A4B-4B68-B7A9-322D4334455F}" dt="2025-05-13T08:26:05.974" v="94" actId="27636"/>
          <ac:spMkLst>
            <pc:docMk/>
            <pc:sldMk cId="611263898" sldId="358"/>
            <ac:spMk id="28" creationId="{9036E17B-3538-EAC1-0829-C3B947B8B9F3}"/>
          </ac:spMkLst>
        </pc:spChg>
      </pc:sldChg>
      <pc:sldChg chg="add del">
        <pc:chgData name="Emma McCarthy" userId="8ad0226a-c46d-4096-838c-de548c23cfaa" providerId="ADAL" clId="{9B36501D-1A4B-4B68-B7A9-322D4334455F}" dt="2025-05-13T08:23:27.759" v="5" actId="47"/>
        <pc:sldMkLst>
          <pc:docMk/>
          <pc:sldMk cId="3461119647" sldId="361"/>
        </pc:sldMkLst>
      </pc:sldChg>
      <pc:sldChg chg="addSp delSp modSp mod">
        <pc:chgData name="Emma McCarthy" userId="8ad0226a-c46d-4096-838c-de548c23cfaa" providerId="ADAL" clId="{9B36501D-1A4B-4B68-B7A9-322D4334455F}" dt="2025-05-13T08:30:17.745" v="221" actId="1076"/>
        <pc:sldMkLst>
          <pc:docMk/>
          <pc:sldMk cId="1421855030" sldId="376"/>
        </pc:sldMkLst>
        <pc:spChg chg="mod">
          <ac:chgData name="Emma McCarthy" userId="8ad0226a-c46d-4096-838c-de548c23cfaa" providerId="ADAL" clId="{9B36501D-1A4B-4B68-B7A9-322D4334455F}" dt="2025-05-13T08:30:17.745" v="221" actId="1076"/>
          <ac:spMkLst>
            <pc:docMk/>
            <pc:sldMk cId="1421855030" sldId="376"/>
            <ac:spMk id="4" creationId="{F0A4D28A-16BB-A21B-F51D-C467FE7A80E1}"/>
          </ac:spMkLst>
        </pc:spChg>
        <pc:spChg chg="add mod">
          <ac:chgData name="Emma McCarthy" userId="8ad0226a-c46d-4096-838c-de548c23cfaa" providerId="ADAL" clId="{9B36501D-1A4B-4B68-B7A9-322D4334455F}" dt="2025-05-13T08:29:59.739" v="218" actId="1076"/>
          <ac:spMkLst>
            <pc:docMk/>
            <pc:sldMk cId="1421855030" sldId="376"/>
            <ac:spMk id="5" creationId="{B11597DC-A249-3E28-5FF9-E30DB7CEABC0}"/>
          </ac:spMkLst>
        </pc:spChg>
        <pc:spChg chg="del">
          <ac:chgData name="Emma McCarthy" userId="8ad0226a-c46d-4096-838c-de548c23cfaa" providerId="ADAL" clId="{9B36501D-1A4B-4B68-B7A9-322D4334455F}" dt="2025-05-13T08:28:56.678" v="136" actId="478"/>
          <ac:spMkLst>
            <pc:docMk/>
            <pc:sldMk cId="1421855030" sldId="376"/>
            <ac:spMk id="7" creationId="{DD8C2597-F1C2-2CDC-FFCF-E15D3B3BA42A}"/>
          </ac:spMkLst>
        </pc:spChg>
        <pc:graphicFrameChg chg="mod modGraphic">
          <ac:chgData name="Emma McCarthy" userId="8ad0226a-c46d-4096-838c-de548c23cfaa" providerId="ADAL" clId="{9B36501D-1A4B-4B68-B7A9-322D4334455F}" dt="2025-05-13T08:30:03.777" v="219" actId="14734"/>
          <ac:graphicFrameMkLst>
            <pc:docMk/>
            <pc:sldMk cId="1421855030" sldId="376"/>
            <ac:graphicFrameMk id="2" creationId="{B01DA72F-8395-4943-8F13-FDDF03955C2C}"/>
          </ac:graphicFrameMkLst>
        </pc:graphicFrameChg>
      </pc:sldChg>
      <pc:sldChg chg="modNotesTx">
        <pc:chgData name="Emma McCarthy" userId="8ad0226a-c46d-4096-838c-de548c23cfaa" providerId="ADAL" clId="{9B36501D-1A4B-4B68-B7A9-322D4334455F}" dt="2025-05-13T08:28:06.147" v="127" actId="2"/>
        <pc:sldMkLst>
          <pc:docMk/>
          <pc:sldMk cId="1725475878" sldId="380"/>
        </pc:sldMkLst>
      </pc:sldChg>
      <pc:sldChg chg="del">
        <pc:chgData name="Emma McCarthy" userId="8ad0226a-c46d-4096-838c-de548c23cfaa" providerId="ADAL" clId="{9B36501D-1A4B-4B68-B7A9-322D4334455F}" dt="2025-05-13T08:23:07.026" v="0" actId="47"/>
        <pc:sldMkLst>
          <pc:docMk/>
          <pc:sldMk cId="3318587405" sldId="2043"/>
        </pc:sldMkLst>
      </pc:sldChg>
      <pc:sldChg chg="modSp mod">
        <pc:chgData name="Emma McCarthy" userId="8ad0226a-c46d-4096-838c-de548c23cfaa" providerId="ADAL" clId="{9B36501D-1A4B-4B68-B7A9-322D4334455F}" dt="2025-05-13T08:26:34.379" v="121" actId="20577"/>
        <pc:sldMkLst>
          <pc:docMk/>
          <pc:sldMk cId="2014719158" sldId="2044"/>
        </pc:sldMkLst>
        <pc:spChg chg="mod">
          <ac:chgData name="Emma McCarthy" userId="8ad0226a-c46d-4096-838c-de548c23cfaa" providerId="ADAL" clId="{9B36501D-1A4B-4B68-B7A9-322D4334455F}" dt="2025-05-13T08:26:27.155" v="115" actId="1076"/>
          <ac:spMkLst>
            <pc:docMk/>
            <pc:sldMk cId="2014719158" sldId="2044"/>
            <ac:spMk id="4" creationId="{159F6F1B-12A8-C032-63EA-815B256FDB7B}"/>
          </ac:spMkLst>
        </pc:spChg>
        <pc:spChg chg="mod">
          <ac:chgData name="Emma McCarthy" userId="8ad0226a-c46d-4096-838c-de548c23cfaa" providerId="ADAL" clId="{9B36501D-1A4B-4B68-B7A9-322D4334455F}" dt="2025-05-13T08:26:34.379" v="121" actId="20577"/>
          <ac:spMkLst>
            <pc:docMk/>
            <pc:sldMk cId="2014719158" sldId="2044"/>
            <ac:spMk id="7" creationId="{596BA0FF-3162-3A4A-3AEE-7397F476DCBD}"/>
          </ac:spMkLst>
        </pc:spChg>
      </pc:sldChg>
      <pc:sldChg chg="modSp mod">
        <pc:chgData name="Emma McCarthy" userId="8ad0226a-c46d-4096-838c-de548c23cfaa" providerId="ADAL" clId="{9B36501D-1A4B-4B68-B7A9-322D4334455F}" dt="2025-05-13T08:25:40.092" v="54" actId="20577"/>
        <pc:sldMkLst>
          <pc:docMk/>
          <pc:sldMk cId="4165057166" sldId="2050"/>
        </pc:sldMkLst>
        <pc:spChg chg="mod">
          <ac:chgData name="Emma McCarthy" userId="8ad0226a-c46d-4096-838c-de548c23cfaa" providerId="ADAL" clId="{9B36501D-1A4B-4B68-B7A9-322D4334455F}" dt="2025-05-13T08:25:40.092" v="54" actId="20577"/>
          <ac:spMkLst>
            <pc:docMk/>
            <pc:sldMk cId="4165057166" sldId="2050"/>
            <ac:spMk id="5" creationId="{596F614F-D9A1-E43B-7AB8-A3CED8BB5158}"/>
          </ac:spMkLst>
        </pc:spChg>
      </pc:sldChg>
      <pc:sldChg chg="modSp mod">
        <pc:chgData name="Emma McCarthy" userId="8ad0226a-c46d-4096-838c-de548c23cfaa" providerId="ADAL" clId="{9B36501D-1A4B-4B68-B7A9-322D4334455F}" dt="2025-05-13T08:27:58.921" v="126" actId="2"/>
        <pc:sldMkLst>
          <pc:docMk/>
          <pc:sldMk cId="631519278" sldId="2051"/>
        </pc:sldMkLst>
        <pc:spChg chg="mod">
          <ac:chgData name="Emma McCarthy" userId="8ad0226a-c46d-4096-838c-de548c23cfaa" providerId="ADAL" clId="{9B36501D-1A4B-4B68-B7A9-322D4334455F}" dt="2025-05-13T08:27:58.921" v="126" actId="2"/>
          <ac:spMkLst>
            <pc:docMk/>
            <pc:sldMk cId="631519278" sldId="2051"/>
            <ac:spMk id="4" creationId="{23AB92F7-556C-2C33-1A32-C7D5A738931F}"/>
          </ac:spMkLst>
        </pc:spChg>
      </pc:sldChg>
      <pc:sldChg chg="modSp mod">
        <pc:chgData name="Emma McCarthy" userId="8ad0226a-c46d-4096-838c-de548c23cfaa" providerId="ADAL" clId="{9B36501D-1A4B-4B68-B7A9-322D4334455F}" dt="2025-05-13T08:27:51.810" v="123" actId="20577"/>
        <pc:sldMkLst>
          <pc:docMk/>
          <pc:sldMk cId="3455260495" sldId="2058"/>
        </pc:sldMkLst>
        <pc:graphicFrameChg chg="modGraphic">
          <ac:chgData name="Emma McCarthy" userId="8ad0226a-c46d-4096-838c-de548c23cfaa" providerId="ADAL" clId="{9B36501D-1A4B-4B68-B7A9-322D4334455F}" dt="2025-05-13T08:27:48.761" v="122" actId="2"/>
          <ac:graphicFrameMkLst>
            <pc:docMk/>
            <pc:sldMk cId="3455260495" sldId="2058"/>
            <ac:graphicFrameMk id="3" creationId="{4C72266F-4473-7794-C27A-011940ABED52}"/>
          </ac:graphicFrameMkLst>
        </pc:graphicFrameChg>
        <pc:graphicFrameChg chg="modGraphic">
          <ac:chgData name="Emma McCarthy" userId="8ad0226a-c46d-4096-838c-de548c23cfaa" providerId="ADAL" clId="{9B36501D-1A4B-4B68-B7A9-322D4334455F}" dt="2025-05-13T08:27:51.810" v="123" actId="20577"/>
          <ac:graphicFrameMkLst>
            <pc:docMk/>
            <pc:sldMk cId="3455260495" sldId="2058"/>
            <ac:graphicFrameMk id="8" creationId="{304F2F55-1818-A1B4-32E4-CD2ECF6FE036}"/>
          </ac:graphicFrameMkLst>
        </pc:graphicFrameChg>
      </pc:sldChg>
      <pc:sldChg chg="modSp mod">
        <pc:chgData name="Emma McCarthy" userId="8ad0226a-c46d-4096-838c-de548c23cfaa" providerId="ADAL" clId="{9B36501D-1A4B-4B68-B7A9-322D4334455F}" dt="2025-05-13T08:28:09.290" v="128" actId="2"/>
        <pc:sldMkLst>
          <pc:docMk/>
          <pc:sldMk cId="3738685389" sldId="2067"/>
        </pc:sldMkLst>
        <pc:graphicFrameChg chg="modGraphic">
          <ac:chgData name="Emma McCarthy" userId="8ad0226a-c46d-4096-838c-de548c23cfaa" providerId="ADAL" clId="{9B36501D-1A4B-4B68-B7A9-322D4334455F}" dt="2025-05-13T08:28:09.290" v="128" actId="2"/>
          <ac:graphicFrameMkLst>
            <pc:docMk/>
            <pc:sldMk cId="3738685389" sldId="2067"/>
            <ac:graphicFrameMk id="4" creationId="{B1E87D61-9CD5-69A6-5F9A-EAAF3EC219FD}"/>
          </ac:graphicFrameMkLst>
        </pc:graphicFrameChg>
      </pc:sldChg>
    </pc:docChg>
  </pc:docChgLst>
  <pc:docChgLst>
    <pc:chgData name="Emma McCarthy" userId="8ad0226a-c46d-4096-838c-de548c23cfaa" providerId="ADAL" clId="{DB59A166-E8E5-4979-BD50-A1905427A368}"/>
    <pc:docChg chg="undo redo custSel mod addSld delSld modSld modSection">
      <pc:chgData name="Emma McCarthy" userId="8ad0226a-c46d-4096-838c-de548c23cfaa" providerId="ADAL" clId="{DB59A166-E8E5-4979-BD50-A1905427A368}" dt="2025-05-06T07:55:43.338" v="176"/>
      <pc:docMkLst>
        <pc:docMk/>
      </pc:docMkLst>
      <pc:sldChg chg="modSp mod">
        <pc:chgData name="Emma McCarthy" userId="8ad0226a-c46d-4096-838c-de548c23cfaa" providerId="ADAL" clId="{DB59A166-E8E5-4979-BD50-A1905427A368}" dt="2025-05-01T08:07:08.419" v="35" actId="14100"/>
        <pc:sldMkLst>
          <pc:docMk/>
          <pc:sldMk cId="3793402762" sldId="339"/>
        </pc:sldMkLst>
        <pc:spChg chg="mod">
          <ac:chgData name="Emma McCarthy" userId="8ad0226a-c46d-4096-838c-de548c23cfaa" providerId="ADAL" clId="{DB59A166-E8E5-4979-BD50-A1905427A368}" dt="2025-05-01T08:07:08.419" v="35" actId="14100"/>
          <ac:spMkLst>
            <pc:docMk/>
            <pc:sldMk cId="3793402762" sldId="339"/>
            <ac:spMk id="3" creationId="{079A72F6-6F25-4FD7-939A-E0D4CE27677C}"/>
          </ac:spMkLst>
        </pc:spChg>
      </pc:sldChg>
      <pc:sldChg chg="modSp mod">
        <pc:chgData name="Emma McCarthy" userId="8ad0226a-c46d-4096-838c-de548c23cfaa" providerId="ADAL" clId="{DB59A166-E8E5-4979-BD50-A1905427A368}" dt="2025-05-01T08:08:38.122" v="47" actId="13926"/>
        <pc:sldMkLst>
          <pc:docMk/>
          <pc:sldMk cId="3413819286" sldId="349"/>
        </pc:sldMkLst>
        <pc:graphicFrameChg chg="mod modGraphic">
          <ac:chgData name="Emma McCarthy" userId="8ad0226a-c46d-4096-838c-de548c23cfaa" providerId="ADAL" clId="{DB59A166-E8E5-4979-BD50-A1905427A368}" dt="2025-05-01T08:08:38.122" v="47" actId="13926"/>
          <ac:graphicFrameMkLst>
            <pc:docMk/>
            <pc:sldMk cId="3413819286" sldId="349"/>
            <ac:graphicFrameMk id="3" creationId="{89918375-094B-4553-88CB-E44FC8AEF27C}"/>
          </ac:graphicFrameMkLst>
        </pc:graphicFrameChg>
      </pc:sldChg>
      <pc:sldChg chg="modSp add del mod">
        <pc:chgData name="Emma McCarthy" userId="8ad0226a-c46d-4096-838c-de548c23cfaa" providerId="ADAL" clId="{DB59A166-E8E5-4979-BD50-A1905427A368}" dt="2025-05-06T07:55:34.729" v="175" actId="27636"/>
        <pc:sldMkLst>
          <pc:docMk/>
          <pc:sldMk cId="3461119647" sldId="361"/>
        </pc:sldMkLst>
      </pc:sldChg>
      <pc:sldChg chg="modSp mod">
        <pc:chgData name="Emma McCarthy" userId="8ad0226a-c46d-4096-838c-de548c23cfaa" providerId="ADAL" clId="{DB59A166-E8E5-4979-BD50-A1905427A368}" dt="2025-05-01T08:11:27.945" v="118" actId="13926"/>
        <pc:sldMkLst>
          <pc:docMk/>
          <pc:sldMk cId="2337827131" sldId="374"/>
        </pc:sldMkLst>
        <pc:graphicFrameChg chg="mod modGraphic">
          <ac:chgData name="Emma McCarthy" userId="8ad0226a-c46d-4096-838c-de548c23cfaa" providerId="ADAL" clId="{DB59A166-E8E5-4979-BD50-A1905427A368}" dt="2025-05-01T08:11:04.535" v="110" actId="13926"/>
          <ac:graphicFrameMkLst>
            <pc:docMk/>
            <pc:sldMk cId="2337827131" sldId="374"/>
            <ac:graphicFrameMk id="3" creationId="{DC1776C8-34B8-47BC-46D5-B4993C143AA7}"/>
          </ac:graphicFrameMkLst>
        </pc:graphicFrameChg>
        <pc:graphicFrameChg chg="mod modGraphic">
          <ac:chgData name="Emma McCarthy" userId="8ad0226a-c46d-4096-838c-de548c23cfaa" providerId="ADAL" clId="{DB59A166-E8E5-4979-BD50-A1905427A368}" dt="2025-05-01T08:11:13.691" v="113" actId="13926"/>
          <ac:graphicFrameMkLst>
            <pc:docMk/>
            <pc:sldMk cId="2337827131" sldId="374"/>
            <ac:graphicFrameMk id="9" creationId="{109A87CC-EC8A-39CA-445D-19ABF3897CD6}"/>
          </ac:graphicFrameMkLst>
        </pc:graphicFrameChg>
        <pc:graphicFrameChg chg="mod modGraphic">
          <ac:chgData name="Emma McCarthy" userId="8ad0226a-c46d-4096-838c-de548c23cfaa" providerId="ADAL" clId="{DB59A166-E8E5-4979-BD50-A1905427A368}" dt="2025-05-01T08:10:37.637" v="101" actId="13926"/>
          <ac:graphicFrameMkLst>
            <pc:docMk/>
            <pc:sldMk cId="2337827131" sldId="374"/>
            <ac:graphicFrameMk id="11" creationId="{BC265E22-11F9-4D99-9325-A6BC2138CEA6}"/>
          </ac:graphicFrameMkLst>
        </pc:graphicFrameChg>
        <pc:graphicFrameChg chg="mod modGraphic">
          <ac:chgData name="Emma McCarthy" userId="8ad0226a-c46d-4096-838c-de548c23cfaa" providerId="ADAL" clId="{DB59A166-E8E5-4979-BD50-A1905427A368}" dt="2025-05-01T08:11:27.945" v="118" actId="13926"/>
          <ac:graphicFrameMkLst>
            <pc:docMk/>
            <pc:sldMk cId="2337827131" sldId="374"/>
            <ac:graphicFrameMk id="14" creationId="{38FD4087-2E12-3BCB-4040-2C88428A4E56}"/>
          </ac:graphicFrameMkLst>
        </pc:graphicFrameChg>
      </pc:sldChg>
      <pc:sldChg chg="modSp mod">
        <pc:chgData name="Emma McCarthy" userId="8ad0226a-c46d-4096-838c-de548c23cfaa" providerId="ADAL" clId="{DB59A166-E8E5-4979-BD50-A1905427A368}" dt="2025-05-01T08:09:44.616" v="83" actId="207"/>
        <pc:sldMkLst>
          <pc:docMk/>
          <pc:sldMk cId="691596777" sldId="379"/>
        </pc:sldMkLst>
        <pc:spChg chg="mod">
          <ac:chgData name="Emma McCarthy" userId="8ad0226a-c46d-4096-838c-de548c23cfaa" providerId="ADAL" clId="{DB59A166-E8E5-4979-BD50-A1905427A368}" dt="2025-05-01T08:09:44.616" v="83" actId="207"/>
          <ac:spMkLst>
            <pc:docMk/>
            <pc:sldMk cId="691596777" sldId="379"/>
            <ac:spMk id="15" creationId="{A095D89B-195A-4D94-A8DE-CD5502F42403}"/>
          </ac:spMkLst>
        </pc:spChg>
      </pc:sldChg>
      <pc:sldChg chg="modSp">
        <pc:chgData name="Emma McCarthy" userId="8ad0226a-c46d-4096-838c-de548c23cfaa" providerId="ADAL" clId="{DB59A166-E8E5-4979-BD50-A1905427A368}" dt="2025-05-01T08:10:22.321" v="95"/>
        <pc:sldMkLst>
          <pc:docMk/>
          <pc:sldMk cId="2756167471" sldId="1812"/>
        </pc:sldMkLst>
        <pc:graphicFrameChg chg="mod">
          <ac:chgData name="Emma McCarthy" userId="8ad0226a-c46d-4096-838c-de548c23cfaa" providerId="ADAL" clId="{DB59A166-E8E5-4979-BD50-A1905427A368}" dt="2025-05-01T08:10:22.321" v="95"/>
          <ac:graphicFrameMkLst>
            <pc:docMk/>
            <pc:sldMk cId="2756167471" sldId="1812"/>
            <ac:graphicFrameMk id="4" creationId="{087748DD-DE07-0C33-82C7-FECF6CA59F90}"/>
          </ac:graphicFrameMkLst>
        </pc:graphicFrameChg>
      </pc:sldChg>
      <pc:sldChg chg="modSp mod">
        <pc:chgData name="Emma McCarthy" userId="8ad0226a-c46d-4096-838c-de548c23cfaa" providerId="ADAL" clId="{DB59A166-E8E5-4979-BD50-A1905427A368}" dt="2025-05-01T08:14:39.767" v="154" actId="20577"/>
        <pc:sldMkLst>
          <pc:docMk/>
          <pc:sldMk cId="1839667933" sldId="2045"/>
        </pc:sldMkLst>
        <pc:spChg chg="mod">
          <ac:chgData name="Emma McCarthy" userId="8ad0226a-c46d-4096-838c-de548c23cfaa" providerId="ADAL" clId="{DB59A166-E8E5-4979-BD50-A1905427A368}" dt="2025-05-01T08:14:39.767" v="154" actId="20577"/>
          <ac:spMkLst>
            <pc:docMk/>
            <pc:sldMk cId="1839667933" sldId="2045"/>
            <ac:spMk id="15" creationId="{C46BB77E-1545-EC25-8759-C02745D8D971}"/>
          </ac:spMkLst>
        </pc:spChg>
      </pc:sldChg>
      <pc:sldChg chg="modSp mod">
        <pc:chgData name="Emma McCarthy" userId="8ad0226a-c46d-4096-838c-de548c23cfaa" providerId="ADAL" clId="{DB59A166-E8E5-4979-BD50-A1905427A368}" dt="2025-05-01T08:11:42.382" v="120" actId="207"/>
        <pc:sldMkLst>
          <pc:docMk/>
          <pc:sldMk cId="3226218026" sldId="2047"/>
        </pc:sldMkLst>
        <pc:spChg chg="mod">
          <ac:chgData name="Emma McCarthy" userId="8ad0226a-c46d-4096-838c-de548c23cfaa" providerId="ADAL" clId="{DB59A166-E8E5-4979-BD50-A1905427A368}" dt="2025-05-01T08:11:42.382" v="120" actId="207"/>
          <ac:spMkLst>
            <pc:docMk/>
            <pc:sldMk cId="3226218026" sldId="2047"/>
            <ac:spMk id="15" creationId="{087791DF-E0F9-3456-D147-BDB2A4D1B7A0}"/>
          </ac:spMkLst>
        </pc:spChg>
      </pc:sldChg>
      <pc:sldChg chg="modSp mod">
        <pc:chgData name="Emma McCarthy" userId="8ad0226a-c46d-4096-838c-de548c23cfaa" providerId="ADAL" clId="{DB59A166-E8E5-4979-BD50-A1905427A368}" dt="2025-05-01T08:08:10.092" v="42" actId="20577"/>
        <pc:sldMkLst>
          <pc:docMk/>
          <pc:sldMk cId="631519278" sldId="2051"/>
        </pc:sldMkLst>
        <pc:graphicFrameChg chg="mod modGraphic">
          <ac:chgData name="Emma McCarthy" userId="8ad0226a-c46d-4096-838c-de548c23cfaa" providerId="ADAL" clId="{DB59A166-E8E5-4979-BD50-A1905427A368}" dt="2025-05-01T08:08:10.092" v="42" actId="20577"/>
          <ac:graphicFrameMkLst>
            <pc:docMk/>
            <pc:sldMk cId="631519278" sldId="2051"/>
            <ac:graphicFrameMk id="3" creationId="{5D2D4C97-4C53-47C8-9E4D-69E7EB51A419}"/>
          </ac:graphicFrameMkLst>
        </pc:graphicFrameChg>
      </pc:sldChg>
      <pc:sldChg chg="modSp mod">
        <pc:chgData name="Emma McCarthy" userId="8ad0226a-c46d-4096-838c-de548c23cfaa" providerId="ADAL" clId="{DB59A166-E8E5-4979-BD50-A1905427A368}" dt="2025-05-01T08:09:16.868" v="57" actId="13926"/>
        <pc:sldMkLst>
          <pc:docMk/>
          <pc:sldMk cId="2913282312" sldId="2053"/>
        </pc:sldMkLst>
        <pc:graphicFrameChg chg="mod modGraphic">
          <ac:chgData name="Emma McCarthy" userId="8ad0226a-c46d-4096-838c-de548c23cfaa" providerId="ADAL" clId="{DB59A166-E8E5-4979-BD50-A1905427A368}" dt="2025-05-01T08:09:16.868" v="57" actId="13926"/>
          <ac:graphicFrameMkLst>
            <pc:docMk/>
            <pc:sldMk cId="2913282312" sldId="2053"/>
            <ac:graphicFrameMk id="9" creationId="{297DAC07-989F-D584-25E6-3864EF3A78C3}"/>
          </ac:graphicFrameMkLst>
        </pc:graphicFrameChg>
      </pc:sldChg>
      <pc:sldChg chg="modSp mod">
        <pc:chgData name="Emma McCarthy" userId="8ad0226a-c46d-4096-838c-de548c23cfaa" providerId="ADAL" clId="{DB59A166-E8E5-4979-BD50-A1905427A368}" dt="2025-05-01T08:13:18.113" v="140" actId="1076"/>
        <pc:sldMkLst>
          <pc:docMk/>
          <pc:sldMk cId="2143631143" sldId="2055"/>
        </pc:sldMkLst>
        <pc:spChg chg="mod">
          <ac:chgData name="Emma McCarthy" userId="8ad0226a-c46d-4096-838c-de548c23cfaa" providerId="ADAL" clId="{DB59A166-E8E5-4979-BD50-A1905427A368}" dt="2025-05-01T08:13:14.867" v="139" actId="1076"/>
          <ac:spMkLst>
            <pc:docMk/>
            <pc:sldMk cId="2143631143" sldId="2055"/>
            <ac:spMk id="13" creationId="{3B82FCD5-07C5-4D60-53BE-B66FD293807B}"/>
          </ac:spMkLst>
        </pc:spChg>
        <pc:spChg chg="mod">
          <ac:chgData name="Emma McCarthy" userId="8ad0226a-c46d-4096-838c-de548c23cfaa" providerId="ADAL" clId="{DB59A166-E8E5-4979-BD50-A1905427A368}" dt="2025-05-01T08:12:25.173" v="126" actId="1076"/>
          <ac:spMkLst>
            <pc:docMk/>
            <pc:sldMk cId="2143631143" sldId="2055"/>
            <ac:spMk id="17" creationId="{A121C014-0F73-0E1A-52B3-22C1342B0B14}"/>
          </ac:spMkLst>
        </pc:spChg>
        <pc:grpChg chg="mod">
          <ac:chgData name="Emma McCarthy" userId="8ad0226a-c46d-4096-838c-de548c23cfaa" providerId="ADAL" clId="{DB59A166-E8E5-4979-BD50-A1905427A368}" dt="2025-05-01T08:13:18.113" v="140" actId="1076"/>
          <ac:grpSpMkLst>
            <pc:docMk/>
            <pc:sldMk cId="2143631143" sldId="2055"/>
            <ac:grpSpMk id="14" creationId="{976CFE13-A40B-81DB-67AA-DF8397548217}"/>
          </ac:grpSpMkLst>
        </pc:grpChg>
        <pc:graphicFrameChg chg="mod modGraphic">
          <ac:chgData name="Emma McCarthy" userId="8ad0226a-c46d-4096-838c-de548c23cfaa" providerId="ADAL" clId="{DB59A166-E8E5-4979-BD50-A1905427A368}" dt="2025-05-01T08:13:09.337" v="138" actId="14100"/>
          <ac:graphicFrameMkLst>
            <pc:docMk/>
            <pc:sldMk cId="2143631143" sldId="2055"/>
            <ac:graphicFrameMk id="7" creationId="{2C895A24-A9CD-69C6-520C-CA0802C5027E}"/>
          </ac:graphicFrameMkLst>
        </pc:graphicFrameChg>
        <pc:graphicFrameChg chg="mod">
          <ac:chgData name="Emma McCarthy" userId="8ad0226a-c46d-4096-838c-de548c23cfaa" providerId="ADAL" clId="{DB59A166-E8E5-4979-BD50-A1905427A368}" dt="2025-05-01T08:12:22.842" v="125" actId="1076"/>
          <ac:graphicFrameMkLst>
            <pc:docMk/>
            <pc:sldMk cId="2143631143" sldId="2055"/>
            <ac:graphicFrameMk id="12" creationId="{AFD33887-901B-7C07-5B16-68668EE37177}"/>
          </ac:graphicFrameMkLst>
        </pc:graphicFrameChg>
        <pc:picChg chg="mod">
          <ac:chgData name="Emma McCarthy" userId="8ad0226a-c46d-4096-838c-de548c23cfaa" providerId="ADAL" clId="{DB59A166-E8E5-4979-BD50-A1905427A368}" dt="2025-05-01T08:11:57.572" v="124" actId="14100"/>
          <ac:picMkLst>
            <pc:docMk/>
            <pc:sldMk cId="2143631143" sldId="2055"/>
            <ac:picMk id="19" creationId="{790E4FF6-2E7B-76E9-98DF-F1F332976061}"/>
          </ac:picMkLst>
        </pc:picChg>
      </pc:sldChg>
      <pc:sldChg chg="modSp mod">
        <pc:chgData name="Emma McCarthy" userId="8ad0226a-c46d-4096-838c-de548c23cfaa" providerId="ADAL" clId="{DB59A166-E8E5-4979-BD50-A1905427A368}" dt="2025-05-06T07:30:46.919" v="172" actId="20577"/>
        <pc:sldMkLst>
          <pc:docMk/>
          <pc:sldMk cId="3738685389" sldId="2067"/>
        </pc:sldMkLst>
        <pc:graphicFrameChg chg="mod modGraphic">
          <ac:chgData name="Emma McCarthy" userId="8ad0226a-c46d-4096-838c-de548c23cfaa" providerId="ADAL" clId="{DB59A166-E8E5-4979-BD50-A1905427A368}" dt="2025-05-06T07:30:46.919" v="172" actId="20577"/>
          <ac:graphicFrameMkLst>
            <pc:docMk/>
            <pc:sldMk cId="3738685389" sldId="2067"/>
            <ac:graphicFrameMk id="4" creationId="{B1E87D61-9CD5-69A6-5F9A-EAAF3EC219FD}"/>
          </ac:graphicFrameMkLst>
        </pc:graphicFrameChg>
      </pc:sldChg>
    </pc:docChg>
  </pc:docChgLst>
  <pc:docChgLst>
    <pc:chgData name="Emma McCarthy" userId="8ad0226a-c46d-4096-838c-de548c23cfaa" providerId="ADAL" clId="{5F6C7F23-C3CB-42D6-BF6D-B5B84742EECE}"/>
    <pc:docChg chg="undo custSel delSld modSld modSection">
      <pc:chgData name="Emma McCarthy" userId="8ad0226a-c46d-4096-838c-de548c23cfaa" providerId="ADAL" clId="{5F6C7F23-C3CB-42D6-BF6D-B5B84742EECE}" dt="2025-04-30T11:52:18.413" v="151" actId="20577"/>
      <pc:docMkLst>
        <pc:docMk/>
      </pc:docMkLst>
      <pc:sldChg chg="modNotesTx">
        <pc:chgData name="Emma McCarthy" userId="8ad0226a-c46d-4096-838c-de548c23cfaa" providerId="ADAL" clId="{5F6C7F23-C3CB-42D6-BF6D-B5B84742EECE}" dt="2025-04-30T11:52:18.413" v="151" actId="20577"/>
        <pc:sldMkLst>
          <pc:docMk/>
          <pc:sldMk cId="1812696792" sldId="394"/>
        </pc:sldMkLst>
      </pc:sldChg>
      <pc:sldChg chg="modSp mod">
        <pc:chgData name="Emma McCarthy" userId="8ad0226a-c46d-4096-838c-de548c23cfaa" providerId="ADAL" clId="{5F6C7F23-C3CB-42D6-BF6D-B5B84742EECE}" dt="2025-04-30T10:50:04.641" v="78" actId="6549"/>
        <pc:sldMkLst>
          <pc:docMk/>
          <pc:sldMk cId="158550787" sldId="1864"/>
        </pc:sldMkLst>
        <pc:graphicFrameChg chg="modGraphic">
          <ac:chgData name="Emma McCarthy" userId="8ad0226a-c46d-4096-838c-de548c23cfaa" providerId="ADAL" clId="{5F6C7F23-C3CB-42D6-BF6D-B5B84742EECE}" dt="2025-04-30T10:50:04.641" v="78" actId="6549"/>
          <ac:graphicFrameMkLst>
            <pc:docMk/>
            <pc:sldMk cId="158550787" sldId="1864"/>
            <ac:graphicFrameMk id="6" creationId="{A94190EE-F4C3-48A7-918D-4A104E53CFA4}"/>
          </ac:graphicFrameMkLst>
        </pc:graphicFrameChg>
      </pc:sldChg>
      <pc:sldChg chg="modSp mod">
        <pc:chgData name="Emma McCarthy" userId="8ad0226a-c46d-4096-838c-de548c23cfaa" providerId="ADAL" clId="{5F6C7F23-C3CB-42D6-BF6D-B5B84742EECE}" dt="2025-04-30T10:46:33.856" v="53" actId="1076"/>
        <pc:sldMkLst>
          <pc:docMk/>
          <pc:sldMk cId="1839667933" sldId="2045"/>
        </pc:sldMkLst>
        <pc:spChg chg="mod">
          <ac:chgData name="Emma McCarthy" userId="8ad0226a-c46d-4096-838c-de548c23cfaa" providerId="ADAL" clId="{5F6C7F23-C3CB-42D6-BF6D-B5B84742EECE}" dt="2025-04-30T10:46:27.598" v="52" actId="20577"/>
          <ac:spMkLst>
            <pc:docMk/>
            <pc:sldMk cId="1839667933" sldId="2045"/>
            <ac:spMk id="15" creationId="{C46BB77E-1545-EC25-8759-C02745D8D971}"/>
          </ac:spMkLst>
        </pc:spChg>
        <pc:spChg chg="mod">
          <ac:chgData name="Emma McCarthy" userId="8ad0226a-c46d-4096-838c-de548c23cfaa" providerId="ADAL" clId="{5F6C7F23-C3CB-42D6-BF6D-B5B84742EECE}" dt="2025-04-30T10:46:33.856" v="53" actId="1076"/>
          <ac:spMkLst>
            <pc:docMk/>
            <pc:sldMk cId="1839667933" sldId="2045"/>
            <ac:spMk id="16" creationId="{622F3EA6-411C-B5CB-0874-42118C3F8CB5}"/>
          </ac:spMkLst>
        </pc:spChg>
      </pc:sldChg>
      <pc:sldChg chg="modSp mod">
        <pc:chgData name="Emma McCarthy" userId="8ad0226a-c46d-4096-838c-de548c23cfaa" providerId="ADAL" clId="{5F6C7F23-C3CB-42D6-BF6D-B5B84742EECE}" dt="2025-04-30T10:59:28.679" v="80" actId="1076"/>
        <pc:sldMkLst>
          <pc:docMk/>
          <pc:sldMk cId="2143631143" sldId="2055"/>
        </pc:sldMkLst>
        <pc:picChg chg="mod modCrop">
          <ac:chgData name="Emma McCarthy" userId="8ad0226a-c46d-4096-838c-de548c23cfaa" providerId="ADAL" clId="{5F6C7F23-C3CB-42D6-BF6D-B5B84742EECE}" dt="2025-04-30T10:59:28.679" v="80" actId="1076"/>
          <ac:picMkLst>
            <pc:docMk/>
            <pc:sldMk cId="2143631143" sldId="2055"/>
            <ac:picMk id="19" creationId="{790E4FF6-2E7B-76E9-98DF-F1F332976061}"/>
          </ac:picMkLst>
        </pc:picChg>
      </pc:sldChg>
      <pc:sldChg chg="del">
        <pc:chgData name="Emma McCarthy" userId="8ad0226a-c46d-4096-838c-de548c23cfaa" providerId="ADAL" clId="{5F6C7F23-C3CB-42D6-BF6D-B5B84742EECE}" dt="2025-04-30T10:44:18.923" v="0" actId="47"/>
        <pc:sldMkLst>
          <pc:docMk/>
          <pc:sldMk cId="1456783759" sldId="20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13/05/2025</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5/13/2025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dirty="0"/>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5E8A-2D85-7F77-610E-65FBC3CA0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7F455-8852-C468-AC72-786370F0C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B7FCB-1F25-F48B-AD5E-28A894D072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96C9EE-AD3B-C874-4B99-AE4B73A823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574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latin typeface="Arial" panose="020B0604020202020204" pitchFamily="34" charset="0"/>
              </a:rPr>
              <a:t>Recommendation of screening programmes is the remit of the NSC</a:t>
            </a:r>
          </a:p>
          <a:p>
            <a:endParaRPr lang="en-GB" dirty="0">
              <a:solidFill>
                <a:schemeClr val="tx1"/>
              </a:solidFill>
              <a:latin typeface="Arial" panose="020B0604020202020204" pitchFamily="34" charset="0"/>
            </a:endParaRPr>
          </a:p>
          <a:p>
            <a:r>
              <a:rPr lang="en-GB" dirty="0">
                <a:solidFill>
                  <a:schemeClr val="tx1"/>
                </a:solidFill>
                <a:latin typeface="Arial" panose="020B0604020202020204" pitchFamily="34" charset="0"/>
              </a:rPr>
              <a:t>Estimates of identification of Stage 2 T1D from question A6 of clarification response</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170941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27C31-4936-7D23-FC4E-01888179B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CBC7F-D0B8-C20F-DCCC-2C3256320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3795C-E57A-4AF7-DF23-2FEF94887ECC}"/>
              </a:ext>
            </a:extLst>
          </p:cNvPr>
          <p:cNvSpPr>
            <a:spLocks noGrp="1"/>
          </p:cNvSpPr>
          <p:nvPr>
            <p:ph type="body" idx="1"/>
          </p:nvPr>
        </p:nvSpPr>
        <p:spPr/>
        <p:txBody>
          <a:bodyPr/>
          <a:lstStyle/>
          <a:p>
            <a:r>
              <a:rPr lang="en-GB" dirty="0">
                <a:solidFill>
                  <a:schemeClr val="tx1"/>
                </a:solidFill>
                <a:latin typeface="Arial" panose="020B0604020202020204" pitchFamily="34" charset="0"/>
              </a:rPr>
              <a:t>Recommendation of screening programmes is the remit of the NSC</a:t>
            </a:r>
            <a:endParaRPr lang="en-GB" dirty="0"/>
          </a:p>
        </p:txBody>
      </p:sp>
      <p:sp>
        <p:nvSpPr>
          <p:cNvPr id="4" name="Slide Number Placeholder 3">
            <a:extLst>
              <a:ext uri="{FF2B5EF4-FFF2-40B4-BE49-F238E27FC236}">
                <a16:creationId xmlns:a16="http://schemas.microsoft.com/office/drawing/2014/main" id="{22DB34DF-C680-F170-0E6A-5E5D2A19F264}"/>
              </a:ext>
            </a:extLst>
          </p:cNvPr>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186224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2EE4E-0D54-AF1C-DEB3-8D026C885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DF727-FA52-5C88-88C4-8F97A4B72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9C029-5511-CD33-AD19-469B3E8A0E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26CFFF-E825-8DE9-28A6-B8C5A01A7020}"/>
              </a:ext>
            </a:extLst>
          </p:cNvPr>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281414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F93A-7A4B-9B74-5F00-638118720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40319-45E0-1E76-A5F5-1AE2F5FD2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3B6E4-4963-2B0E-1B6B-7E8F68ACA145}"/>
              </a:ext>
            </a:extLst>
          </p:cNvPr>
          <p:cNvSpPr>
            <a:spLocks noGrp="1"/>
          </p:cNvSpPr>
          <p:nvPr>
            <p:ph type="body" idx="1"/>
          </p:nvPr>
        </p:nvSpPr>
        <p:spPr/>
        <p:txBody>
          <a:bodyPr/>
          <a:lstStyle/>
          <a:p>
            <a:r>
              <a:rPr lang="en-GB" dirty="0"/>
              <a:t>Costs of stage 2 T1D included in comparator arm in NICE scope </a:t>
            </a:r>
          </a:p>
        </p:txBody>
      </p:sp>
      <p:sp>
        <p:nvSpPr>
          <p:cNvPr id="4" name="Slide Number Placeholder 3">
            <a:extLst>
              <a:ext uri="{FF2B5EF4-FFF2-40B4-BE49-F238E27FC236}">
                <a16:creationId xmlns:a16="http://schemas.microsoft.com/office/drawing/2014/main" id="{120F20C9-6D35-677C-9838-5AB2F424AABD}"/>
              </a:ext>
            </a:extLst>
          </p:cNvPr>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99789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159841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6 of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322119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3.7 of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251351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179174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63F5-74DB-32F8-815C-C3F3A5938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36A1B-3701-D8CD-3536-C94F0668A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FFC36-6785-B5B9-D93B-83C26D3B66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162CAF-5681-3D8F-7280-D684164559AA}"/>
              </a:ext>
            </a:extLst>
          </p:cNvPr>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201740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194399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5 of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2836763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354174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1679330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C237-E3C3-C17F-0B51-A9CC49A01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513E4-DAC3-06B1-8378-26533FAFC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F3373-F85C-6F3B-9FF1-43AC8E212638}"/>
              </a:ext>
            </a:extLst>
          </p:cNvPr>
          <p:cNvSpPr>
            <a:spLocks noGrp="1"/>
          </p:cNvSpPr>
          <p:nvPr>
            <p:ph type="body" idx="1"/>
          </p:nvPr>
        </p:nvSpPr>
        <p:spPr/>
        <p:txBody>
          <a:bodyPr/>
          <a:lstStyle/>
          <a:p>
            <a:r>
              <a:rPr lang="en-GB" dirty="0"/>
              <a:t>Figs 9 and 10 of EAG report</a:t>
            </a:r>
          </a:p>
          <a:p>
            <a:r>
              <a:rPr lang="en-GB" dirty="0"/>
              <a:t>Tables 4.5 and 4.6 of EAG report</a:t>
            </a:r>
          </a:p>
        </p:txBody>
      </p:sp>
      <p:sp>
        <p:nvSpPr>
          <p:cNvPr id="4" name="Slide Number Placeholder 3">
            <a:extLst>
              <a:ext uri="{FF2B5EF4-FFF2-40B4-BE49-F238E27FC236}">
                <a16:creationId xmlns:a16="http://schemas.microsoft.com/office/drawing/2014/main" id="{284B8432-4646-73A4-5B48-2AC7B845976F}"/>
              </a:ext>
            </a:extLst>
          </p:cNvPr>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797485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Whilst the EAG considers this conceptually sound, the actual approach to estimating the time-dependent complication-related disutility appears to lead to double counting of the age-related decline in HRQoL associated to Stage 3 T1D.</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2341676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A7C6-5813-353B-2B8D-241EB19FA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18799-63D1-E240-050B-D4A4E84F5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E8DE-75EE-7F82-954F-3A6DCBD54C21}"/>
              </a:ext>
            </a:extLst>
          </p:cNvPr>
          <p:cNvSpPr>
            <a:spLocks noGrp="1"/>
          </p:cNvSpPr>
          <p:nvPr>
            <p:ph type="body" idx="1"/>
          </p:nvPr>
        </p:nvSpPr>
        <p:spPr/>
        <p:txBody>
          <a:bodyPr/>
          <a:lstStyle/>
          <a:p>
            <a:r>
              <a:rPr lang="en-GB" dirty="0"/>
              <a:t>Figure 4.14 of EAG report</a:t>
            </a:r>
          </a:p>
        </p:txBody>
      </p:sp>
      <p:sp>
        <p:nvSpPr>
          <p:cNvPr id="4" name="Slide Number Placeholder 3">
            <a:extLst>
              <a:ext uri="{FF2B5EF4-FFF2-40B4-BE49-F238E27FC236}">
                <a16:creationId xmlns:a16="http://schemas.microsoft.com/office/drawing/2014/main" id="{2525181B-4008-CB5C-4A74-FBAA1232E1F1}"/>
              </a:ext>
            </a:extLst>
          </p:cNvPr>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683216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1526333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FB25D-1390-50A9-88BD-3671681C1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A78DF-5764-9552-70DA-AE6AF7DB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599BE-E0D0-C823-C1D4-A4F2B1F72E6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4168B3-E945-8D3A-D534-2B316D533A5B}"/>
              </a:ext>
            </a:extLst>
          </p:cNvPr>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359582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Tables 5.4 and 5.5 of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334004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scope, company submission section B1.3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Tabe </a:t>
            </a:r>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2699172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EC824-D556-B89F-0D6F-795CDAF25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645EC-F507-B266-BE2B-7801AF83D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DA05C-1083-5B32-DC51-A1BB98B5DF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Tabe </a:t>
            </a:r>
          </a:p>
        </p:txBody>
      </p:sp>
      <p:sp>
        <p:nvSpPr>
          <p:cNvPr id="4" name="Slide Number Placeholder 3">
            <a:extLst>
              <a:ext uri="{FF2B5EF4-FFF2-40B4-BE49-F238E27FC236}">
                <a16:creationId xmlns:a16="http://schemas.microsoft.com/office/drawing/2014/main" id="{9B22D262-5986-9DC4-1319-E513DDC0DA79}"/>
              </a:ext>
            </a:extLst>
          </p:cNvPr>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292390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dirty="0"/>
          </a:p>
        </p:txBody>
      </p:sp>
    </p:spTree>
    <p:extLst>
      <p:ext uri="{BB962C8B-B14F-4D97-AF65-F5344CB8AC3E}">
        <p14:creationId xmlns:p14="http://schemas.microsoft.com/office/powerpoint/2010/main" val="237855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21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3469234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A52B-FDCE-A2EA-1939-F9637A9D5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19BBF-B5F1-97F3-3139-ABD7C6027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DEE50-C740-9873-93A4-583B4BA501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89E6-2BF4-2A69-EC5B-8F6B3E9EFB25}"/>
              </a:ext>
            </a:extLst>
          </p:cNvPr>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3448911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1787176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37</a:t>
            </a:fld>
            <a:endParaRPr lang="en-US" dirty="0"/>
          </a:p>
        </p:txBody>
      </p:sp>
    </p:spTree>
    <p:extLst>
      <p:ext uri="{BB962C8B-B14F-4D97-AF65-F5344CB8AC3E}">
        <p14:creationId xmlns:p14="http://schemas.microsoft.com/office/powerpoint/2010/main" val="2944291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6EE3-0FC8-5B20-C076-A3908A7FF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A56CC-228D-8834-936B-26BC5615E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B146F-D913-0A04-3658-8FEF8C7EB145}"/>
              </a:ext>
            </a:extLst>
          </p:cNvPr>
          <p:cNvSpPr>
            <a:spLocks noGrp="1"/>
          </p:cNvSpPr>
          <p:nvPr>
            <p:ph type="body" idx="1"/>
          </p:nvPr>
        </p:nvSpPr>
        <p:spPr/>
        <p:txBody>
          <a:bodyPr/>
          <a:lstStyle/>
          <a:p>
            <a:r>
              <a:rPr lang="en-GB" dirty="0"/>
              <a:t>Figure 4 of CS</a:t>
            </a:r>
          </a:p>
        </p:txBody>
      </p:sp>
      <p:sp>
        <p:nvSpPr>
          <p:cNvPr id="4" name="Slide Number Placeholder 3">
            <a:extLst>
              <a:ext uri="{FF2B5EF4-FFF2-40B4-BE49-F238E27FC236}">
                <a16:creationId xmlns:a16="http://schemas.microsoft.com/office/drawing/2014/main" id="{74167FEB-CD0E-5689-991C-F41F983FF83F}"/>
              </a:ext>
            </a:extLst>
          </p:cNvPr>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3435302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C333-8676-B5D2-723E-A81EE0B99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AC17F-32C2-986A-C45D-64E72995E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BCEC5-084A-CD60-B0D9-63522811B3BA}"/>
              </a:ext>
            </a:extLst>
          </p:cNvPr>
          <p:cNvSpPr>
            <a:spLocks noGrp="1"/>
          </p:cNvSpPr>
          <p:nvPr>
            <p:ph type="body" idx="1"/>
          </p:nvPr>
        </p:nvSpPr>
        <p:spPr/>
        <p:txBody>
          <a:bodyPr/>
          <a:lstStyle/>
          <a:p>
            <a:r>
              <a:rPr lang="en-GB" dirty="0"/>
              <a:t>Table 3 </a:t>
            </a:r>
          </a:p>
        </p:txBody>
      </p:sp>
      <p:sp>
        <p:nvSpPr>
          <p:cNvPr id="4" name="Slide Number Placeholder 3">
            <a:extLst>
              <a:ext uri="{FF2B5EF4-FFF2-40B4-BE49-F238E27FC236}">
                <a16:creationId xmlns:a16="http://schemas.microsoft.com/office/drawing/2014/main" id="{378227A3-F404-66BA-EEC8-623F68C672B6}"/>
              </a:ext>
            </a:extLst>
          </p:cNvPr>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309593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Fig 1 of CS (section B1.3.1)</a:t>
            </a:r>
          </a:p>
          <a:p>
            <a:r>
              <a:rPr lang="en-GB" dirty="0"/>
              <a:t>Normal blood glucose levels 4-8 mmol/L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Autoantibodies include: glutamic acid decarboxylase (GAD), tyrosine phosphatase-like insulinoma antigen 2 (IA2), zinc transporter 8 (ZnT8) and insulin autoantibodies (IAA)</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75AA792-9650-4E0D-BC53-716B77B93064}" type="slidenum">
              <a:rPr lang="en-GB" smtClean="0"/>
              <a:t>4</a:t>
            </a:fld>
            <a:endParaRPr lang="en-GB" dirty="0"/>
          </a:p>
        </p:txBody>
      </p:sp>
    </p:spTree>
    <p:extLst>
      <p:ext uri="{BB962C8B-B14F-4D97-AF65-F5344CB8AC3E}">
        <p14:creationId xmlns:p14="http://schemas.microsoft.com/office/powerpoint/2010/main" val="352701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Pre-T1D is identified via autoantibody screening. In the UK, this is currently available only in research settings </a:t>
            </a:r>
          </a:p>
          <a:p>
            <a:endParaRPr lang="en-GB"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T1D requires intensive lifelong self management with regular glucose checks, carbohydrate counting and insulin administration </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78980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351295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spcBef>
                <a:spcPts val="300"/>
              </a:spcBef>
              <a:spcAft>
                <a:spcPts val="3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dirty="0"/>
          </a:p>
        </p:txBody>
      </p:sp>
    </p:spTree>
    <p:extLst>
      <p:ext uri="{BB962C8B-B14F-4D97-AF65-F5344CB8AC3E}">
        <p14:creationId xmlns:p14="http://schemas.microsoft.com/office/powerpoint/2010/main" val="347238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dirty="0"/>
          </a:p>
        </p:txBody>
      </p:sp>
    </p:spTree>
    <p:extLst>
      <p:ext uri="{BB962C8B-B14F-4D97-AF65-F5344CB8AC3E}">
        <p14:creationId xmlns:p14="http://schemas.microsoft.com/office/powerpoint/2010/main" val="148023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dirty="0"/>
          </a:p>
        </p:txBody>
      </p:sp>
    </p:spTree>
    <p:extLst>
      <p:ext uri="{BB962C8B-B14F-4D97-AF65-F5344CB8AC3E}">
        <p14:creationId xmlns:p14="http://schemas.microsoft.com/office/powerpoint/2010/main" val="623575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nice.org.uk/process/pmg36/resources/nice-health-technology-evaluations-the-manual-pdf-72286779244741"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slide" Target="slide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slide" Target="slide39.xml"/></Relationships>
</file>

<file path=ppt/slides/_rels/slide1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3.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3.xml"/><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1.xml"/><Relationship Id="rId7" Type="http://schemas.openxmlformats.org/officeDocument/2006/relationships/slide" Target="slide19.xml"/><Relationship Id="rId12"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4.xml"/><Relationship Id="rId6" Type="http://schemas.openxmlformats.org/officeDocument/2006/relationships/slide" Target="slide18.xml"/><Relationship Id="rId11" Type="http://schemas.openxmlformats.org/officeDocument/2006/relationships/image" Target="../media/image7.png"/><Relationship Id="rId5" Type="http://schemas.openxmlformats.org/officeDocument/2006/relationships/slide" Target="slide13.xml"/><Relationship Id="rId10" Type="http://schemas.openxmlformats.org/officeDocument/2006/relationships/slide" Target="slide26.xml"/><Relationship Id="rId4" Type="http://schemas.openxmlformats.org/officeDocument/2006/relationships/slide" Target="slide14.xml"/><Relationship Id="rId9" Type="http://schemas.openxmlformats.org/officeDocument/2006/relationships/slide" Target="slide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44.xml"/><Relationship Id="rId4" Type="http://schemas.openxmlformats.org/officeDocument/2006/relationships/slide" Target="slide17.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387054" y="344716"/>
            <a:ext cx="9502381" cy="1635385"/>
          </a:xfrm>
        </p:spPr>
        <p:txBody>
          <a:bodyPr>
            <a:normAutofit fontScale="90000"/>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76760" y="1926067"/>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A [06 May 2025]</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James Fotheringham</a:t>
            </a: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GB" sz="2200" dirty="0">
                <a:latin typeface="Arial" panose="020B0604020202020204" pitchFamily="34" charset="0"/>
                <a:cs typeface="Arial" panose="020B0604020202020204" pitchFamily="34" charset="0"/>
              </a:rPr>
              <a:t>Richard Ballerand, Youssof Oskrochi, Dominic Pivonka</a:t>
            </a: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US" sz="2200" dirty="0">
                <a:latin typeface="Arial" panose="020B0604020202020204" pitchFamily="34" charset="0"/>
                <a:cs typeface="Arial" panose="020B0604020202020204" pitchFamily="34" charset="0"/>
              </a:rPr>
              <a:t>Kleijnen Systematic Reviews (KSR)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Emma McCarthy, Caron Jones, Ian Watson </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Sanofi</a:t>
            </a:r>
          </a:p>
          <a:p>
            <a:pPr>
              <a:spcBef>
                <a:spcPts val="1200"/>
              </a:spcBef>
            </a:pP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10197548" y="516078"/>
            <a:ext cx="1865816" cy="923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Confidential information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10F2A-2005-2973-6A20-5AA4211EE1C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DF8DFEA-712B-93C1-C755-2E3E15051777}"/>
              </a:ext>
            </a:extLst>
          </p:cNvPr>
          <p:cNvSpPr>
            <a:spLocks noGrp="1"/>
          </p:cNvSpPr>
          <p:nvPr>
            <p:ph type="title"/>
          </p:nvPr>
        </p:nvSpPr>
        <p:spPr>
          <a:xfrm>
            <a:off x="474491" y="324515"/>
            <a:ext cx="11250785" cy="745879"/>
          </a:xfrm>
        </p:spPr>
        <p:txBody>
          <a:bodyPr/>
          <a:lstStyle/>
          <a:p>
            <a:r>
              <a:rPr lang="en-GB" dirty="0">
                <a:latin typeface="Arial" panose="020B0604020202020204" pitchFamily="34" charset="0"/>
                <a:cs typeface="Arial" panose="020B0604020202020204" pitchFamily="34" charset="0"/>
              </a:rPr>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FDE99973-40FA-BF36-D410-89F4FD05806D}"/>
              </a:ext>
            </a:extLst>
          </p:cNvPr>
          <p:cNvGraphicFramePr>
            <a:graphicFrameLocks noGrp="1"/>
          </p:cNvGraphicFramePr>
          <p:nvPr>
            <p:extLst>
              <p:ext uri="{D42A27DB-BD31-4B8C-83A1-F6EECF244321}">
                <p14:modId xmlns:p14="http://schemas.microsoft.com/office/powerpoint/2010/main" val="2538582965"/>
              </p:ext>
            </p:extLst>
          </p:nvPr>
        </p:nvGraphicFramePr>
        <p:xfrm>
          <a:off x="207767" y="974141"/>
          <a:ext cx="11113949" cy="4736832"/>
        </p:xfrm>
        <a:graphic>
          <a:graphicData uri="http://schemas.openxmlformats.org/drawingml/2006/table">
            <a:tbl>
              <a:tblPr firstRow="1" bandRow="1">
                <a:tableStyleId>{5C22544A-7EE6-4342-B048-85BDC9FD1C3A}</a:tableStyleId>
              </a:tblPr>
              <a:tblGrid>
                <a:gridCol w="9119007">
                  <a:extLst>
                    <a:ext uri="{9D8B030D-6E8A-4147-A177-3AD203B41FA5}">
                      <a16:colId xmlns:a16="http://schemas.microsoft.com/office/drawing/2014/main" val="3322847139"/>
                    </a:ext>
                  </a:extLst>
                </a:gridCol>
                <a:gridCol w="1994942">
                  <a:extLst>
                    <a:ext uri="{9D8B030D-6E8A-4147-A177-3AD203B41FA5}">
                      <a16:colId xmlns:a16="http://schemas.microsoft.com/office/drawing/2014/main" val="3404180529"/>
                    </a:ext>
                  </a:extLst>
                </a:gridCol>
              </a:tblGrid>
              <a:tr h="466502">
                <a:tc>
                  <a:txBody>
                    <a:bodyPr/>
                    <a:lstStyle/>
                    <a:p>
                      <a:r>
                        <a:rPr lang="en-GB" dirty="0">
                          <a:latin typeface="Arial" panose="020B0604020202020204" pitchFamily="34" charset="0"/>
                          <a:cs typeface="Arial" panose="020B0604020202020204" pitchFamily="34" charset="0"/>
                        </a:rPr>
                        <a:t>Key issue</a:t>
                      </a:r>
                    </a:p>
                  </a:txBody>
                  <a:tcPr/>
                </a:tc>
                <a:tc>
                  <a:txBody>
                    <a:bodyPr/>
                    <a:lstStyle/>
                    <a:p>
                      <a:pPr algn="ctr"/>
                      <a:r>
                        <a:rPr lang="en-GB" dirty="0">
                          <a:latin typeface="Arial" panose="020B0604020202020204" pitchFamily="34" charset="0"/>
                          <a:cs typeface="Arial" panose="020B0604020202020204" pitchFamily="34" charset="0"/>
                        </a:rPr>
                        <a:t>ICER impact</a:t>
                      </a:r>
                    </a:p>
                  </a:txBody>
                  <a:tcPr/>
                </a:tc>
                <a:extLst>
                  <a:ext uri="{0D108BD9-81ED-4DB2-BD59-A6C34878D82A}">
                    <a16:rowId xmlns:a16="http://schemas.microsoft.com/office/drawing/2014/main" val="2647452487"/>
                  </a:ext>
                </a:extLst>
              </a:tr>
              <a:tr h="688946">
                <a:tc>
                  <a:txBody>
                    <a:bodyPr/>
                    <a:lstStyle/>
                    <a:p>
                      <a:r>
                        <a:rPr lang="en-GB" dirty="0">
                          <a:solidFill>
                            <a:schemeClr val="tx1"/>
                          </a:solidFill>
                          <a:latin typeface="Arial" panose="020B0604020202020204" pitchFamily="34" charset="0"/>
                          <a:cs typeface="Arial" panose="020B0604020202020204" pitchFamily="34" charset="0"/>
                        </a:rPr>
                        <a:t>Identification of people with Stage 2 T1D and defining population eligible for teplizumab</a:t>
                      </a:r>
                      <a:endParaRPr lang="en-GB" sz="1800" kern="1200" baseline="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l"/>
                      <a:r>
                        <a:rPr lang="en-GB" dirty="0">
                          <a:latin typeface="Arial" panose="020B0604020202020204" pitchFamily="34" charset="0"/>
                          <a:cs typeface="Arial" panose="020B0604020202020204" pitchFamily="34" charset="0"/>
                        </a:rPr>
                        <a:t>Unknown</a:t>
                      </a:r>
                    </a:p>
                  </a:txBody>
                  <a:tcPr anchor="ctr"/>
                </a:tc>
                <a:extLst>
                  <a:ext uri="{0D108BD9-81ED-4DB2-BD59-A6C34878D82A}">
                    <a16:rowId xmlns:a16="http://schemas.microsoft.com/office/drawing/2014/main" val="505680827"/>
                  </a:ext>
                </a:extLst>
              </a:tr>
              <a:tr h="545307">
                <a:tc>
                  <a:txBody>
                    <a:bodyPr/>
                    <a:lstStyle/>
                    <a:p>
                      <a:r>
                        <a:rPr lang="en-GB" dirty="0">
                          <a:latin typeface="Arial" panose="020B0604020202020204" pitchFamily="34" charset="0"/>
                          <a:cs typeface="Arial" panose="020B0604020202020204" pitchFamily="34" charset="0"/>
                        </a:rPr>
                        <a:t>Appropriateness of established clinical management as comparator</a:t>
                      </a:r>
                    </a:p>
                  </a:txBody>
                  <a:tcPr anchor="ctr"/>
                </a:tc>
                <a:tc>
                  <a:txBody>
                    <a:bodyPr/>
                    <a:lstStyle/>
                    <a:p>
                      <a:pPr algn="l"/>
                      <a:r>
                        <a:rPr lang="en-GB" dirty="0">
                          <a:latin typeface="Arial" panose="020B0604020202020204" pitchFamily="34" charset="0"/>
                          <a:cs typeface="Arial" panose="020B0604020202020204" pitchFamily="34" charset="0"/>
                        </a:rPr>
                        <a:t>Unknown</a:t>
                      </a:r>
                    </a:p>
                  </a:txBody>
                  <a:tcPr anchor="ctr"/>
                </a:tc>
                <a:extLst>
                  <a:ext uri="{0D108BD9-81ED-4DB2-BD59-A6C34878D82A}">
                    <a16:rowId xmlns:a16="http://schemas.microsoft.com/office/drawing/2014/main" val="1903085225"/>
                  </a:ext>
                </a:extLst>
              </a:tr>
              <a:tr h="662249">
                <a:tc>
                  <a:txBody>
                    <a:bodyPr/>
                    <a:lstStyle/>
                    <a:p>
                      <a:r>
                        <a:rPr lang="en-GB" dirty="0">
                          <a:latin typeface="Arial" panose="020B0604020202020204" pitchFamily="34" charset="0"/>
                          <a:cs typeface="Arial" panose="020B0604020202020204" pitchFamily="34" charset="0"/>
                        </a:rPr>
                        <a:t>Recruitment and generalisability of the teplizumab TN-10 trial population </a:t>
                      </a:r>
                    </a:p>
                  </a:txBody>
                  <a:tcPr anchor="ctr"/>
                </a:tc>
                <a:tc>
                  <a:txBody>
                    <a:bodyPr/>
                    <a:lstStyle/>
                    <a:p>
                      <a:pPr algn="l"/>
                      <a:r>
                        <a:rPr lang="en-GB" dirty="0">
                          <a:latin typeface="Arial" panose="020B0604020202020204" pitchFamily="34" charset="0"/>
                          <a:cs typeface="Arial" panose="020B0604020202020204" pitchFamily="34" charset="0"/>
                        </a:rPr>
                        <a:t>Unknown</a:t>
                      </a:r>
                    </a:p>
                  </a:txBody>
                  <a:tcPr anchor="ctr"/>
                </a:tc>
                <a:extLst>
                  <a:ext uri="{0D108BD9-81ED-4DB2-BD59-A6C34878D82A}">
                    <a16:rowId xmlns:a16="http://schemas.microsoft.com/office/drawing/2014/main" val="4079267917"/>
                  </a:ext>
                </a:extLst>
              </a:tr>
              <a:tr h="545307">
                <a:tc>
                  <a:txBody>
                    <a:bodyPr/>
                    <a:lstStyle/>
                    <a:p>
                      <a:r>
                        <a:rPr lang="en-GB" sz="1800" b="0" kern="1200" dirty="0">
                          <a:solidFill>
                            <a:schemeClr val="dk1"/>
                          </a:solidFill>
                          <a:effectLst/>
                          <a:latin typeface="Arial" panose="020B0604020202020204" pitchFamily="34" charset="0"/>
                          <a:cs typeface="Arial" panose="020B0604020202020204" pitchFamily="34" charset="0"/>
                        </a:rPr>
                        <a:t>Treatment-emergent adverse events of special interest (AESI)</a:t>
                      </a:r>
                      <a:endParaRPr lang="en-GB" sz="1800" b="0" kern="1200" dirty="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l"/>
                      <a:r>
                        <a:rPr lang="en-GB" dirty="0">
                          <a:latin typeface="Arial" panose="020B0604020202020204" pitchFamily="34" charset="0"/>
                          <a:cs typeface="Arial" panose="020B0604020202020204" pitchFamily="34" charset="0"/>
                        </a:rPr>
                        <a:t>Unknown</a:t>
                      </a:r>
                    </a:p>
                  </a:txBody>
                  <a:tcPr anchor="ctr"/>
                </a:tc>
                <a:extLst>
                  <a:ext uri="{0D108BD9-81ED-4DB2-BD59-A6C34878D82A}">
                    <a16:rowId xmlns:a16="http://schemas.microsoft.com/office/drawing/2014/main" val="710463053"/>
                  </a:ext>
                </a:extLst>
              </a:tr>
              <a:tr h="641607">
                <a:tc>
                  <a:txBody>
                    <a:bodyPr/>
                    <a:lstStyle/>
                    <a:p>
                      <a:r>
                        <a:rPr lang="en-GB" dirty="0">
                          <a:latin typeface="Arial" panose="020B0604020202020204" pitchFamily="34" charset="0"/>
                          <a:cs typeface="Arial" panose="020B0604020202020204" pitchFamily="34" charset="0"/>
                        </a:rPr>
                        <a:t>Modelling progression to Stage 3 T1D</a:t>
                      </a:r>
                    </a:p>
                  </a:txBody>
                  <a:tcPr anchor="ctr"/>
                </a:tc>
                <a:tc>
                  <a:txBody>
                    <a:bodyPr/>
                    <a:lstStyle/>
                    <a:p>
                      <a:pPr algn="l"/>
                      <a:r>
                        <a:rPr lang="en-GB" dirty="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3765541026"/>
                  </a:ext>
                </a:extLst>
              </a:tr>
              <a:tr h="64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Approach to estimating decline in utility</a:t>
                      </a:r>
                      <a:endParaRPr lang="en-GB" dirty="0">
                        <a:solidFill>
                          <a:schemeClr val="tx1"/>
                        </a:solidFill>
                        <a:latin typeface="Arial" panose="020B0604020202020204" pitchFamily="34" charset="0"/>
                        <a:cs typeface="Arial" panose="020B0604020202020204" pitchFamily="34" charset="0"/>
                      </a:endParaRPr>
                    </a:p>
                  </a:txBody>
                  <a:tcPr anchor="ctr"/>
                </a:tc>
                <a:tc>
                  <a:txBody>
                    <a:bodyPr/>
                    <a:lstStyle/>
                    <a:p>
                      <a:pPr algn="l"/>
                      <a:r>
                        <a:rPr lang="en-GB" dirty="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1454359923"/>
                  </a:ext>
                </a:extLst>
              </a:tr>
              <a:tr h="545307">
                <a:tc>
                  <a:txBody>
                    <a:bodyPr/>
                    <a:lstStyle/>
                    <a:p>
                      <a:r>
                        <a:rPr lang="en-GB" dirty="0">
                          <a:solidFill>
                            <a:schemeClr val="tx1"/>
                          </a:solidFill>
                          <a:latin typeface="Arial" panose="020B0604020202020204" pitchFamily="34" charset="0"/>
                          <a:cs typeface="Arial" panose="020B0604020202020204" pitchFamily="34" charset="0"/>
                        </a:rPr>
                        <a:t>Estimation of stage 3 T1D costs</a:t>
                      </a:r>
                    </a:p>
                  </a:txBody>
                  <a:tcPr anchor="ctr"/>
                </a:tc>
                <a:tc>
                  <a:txBody>
                    <a:bodyPr/>
                    <a:lstStyle/>
                    <a:p>
                      <a:pPr algn="l"/>
                      <a:r>
                        <a:rPr lang="en-GB" dirty="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3252160011"/>
                  </a:ext>
                </a:extLst>
              </a:tr>
            </a:tbl>
          </a:graphicData>
        </a:graphic>
      </p:graphicFrame>
      <p:sp>
        <p:nvSpPr>
          <p:cNvPr id="18" name="Text Placeholder 17">
            <a:extLst>
              <a:ext uri="{FF2B5EF4-FFF2-40B4-BE49-F238E27FC236}">
                <a16:creationId xmlns:a16="http://schemas.microsoft.com/office/drawing/2014/main" id="{A56F84E8-A842-B654-F143-DFDD3AFCEC1B}"/>
              </a:ext>
            </a:extLst>
          </p:cNvPr>
          <p:cNvSpPr>
            <a:spLocks noGrp="1"/>
          </p:cNvSpPr>
          <p:nvPr>
            <p:ph type="body" sz="quarter" idx="13"/>
          </p:nvPr>
        </p:nvSpPr>
        <p:spPr>
          <a:xfrm>
            <a:off x="1871663" y="6292960"/>
            <a:ext cx="9086850" cy="365125"/>
          </a:xfrm>
        </p:spPr>
        <p:txBody>
          <a:bodyPr/>
          <a:lstStyle/>
          <a:p>
            <a:r>
              <a:rPr lang="en-GB" dirty="0"/>
              <a:t>T1D, type 1 diabetes</a:t>
            </a:r>
          </a:p>
        </p:txBody>
      </p:sp>
      <p:pic>
        <p:nvPicPr>
          <p:cNvPr id="21" name="Picture 20">
            <a:extLst>
              <a:ext uri="{FF2B5EF4-FFF2-40B4-BE49-F238E27FC236}">
                <a16:creationId xmlns:a16="http://schemas.microsoft.com/office/drawing/2014/main" id="{3F3168D6-D8F2-1E7F-9C65-14FBA388D416}"/>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35340" y="2856596"/>
            <a:ext cx="461034" cy="438901"/>
          </a:xfrm>
          <a:prstGeom prst="rect">
            <a:avLst/>
          </a:prstGeom>
        </p:spPr>
      </p:pic>
      <p:pic>
        <p:nvPicPr>
          <p:cNvPr id="22" name="Picture 21">
            <a:extLst>
              <a:ext uri="{FF2B5EF4-FFF2-40B4-BE49-F238E27FC236}">
                <a16:creationId xmlns:a16="http://schemas.microsoft.com/office/drawing/2014/main" id="{9CF33D16-89E7-CAD6-FDFD-325E1BD7FFC2}"/>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0709374" y="4647245"/>
            <a:ext cx="461034" cy="450084"/>
          </a:xfrm>
          <a:prstGeom prst="rect">
            <a:avLst/>
          </a:prstGeom>
        </p:spPr>
      </p:pic>
      <p:pic>
        <p:nvPicPr>
          <p:cNvPr id="5" name="Picture 4">
            <a:extLst>
              <a:ext uri="{FF2B5EF4-FFF2-40B4-BE49-F238E27FC236}">
                <a16:creationId xmlns:a16="http://schemas.microsoft.com/office/drawing/2014/main" id="{868DD480-9CD0-76F6-DDF1-79E3BFC62456}"/>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27996" y="1619698"/>
            <a:ext cx="461034" cy="422365"/>
          </a:xfrm>
          <a:prstGeom prst="rect">
            <a:avLst/>
          </a:prstGeom>
        </p:spPr>
      </p:pic>
      <p:pic>
        <p:nvPicPr>
          <p:cNvPr id="8" name="Picture 7">
            <a:extLst>
              <a:ext uri="{FF2B5EF4-FFF2-40B4-BE49-F238E27FC236}">
                <a16:creationId xmlns:a16="http://schemas.microsoft.com/office/drawing/2014/main" id="{A03B7F55-931A-AA4B-EFCB-DA43E8889363}"/>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09374" y="2212391"/>
            <a:ext cx="461034" cy="422365"/>
          </a:xfrm>
          <a:prstGeom prst="rect">
            <a:avLst/>
          </a:prstGeom>
        </p:spPr>
      </p:pic>
      <p:pic>
        <p:nvPicPr>
          <p:cNvPr id="10" name="Picture 9">
            <a:extLst>
              <a:ext uri="{FF2B5EF4-FFF2-40B4-BE49-F238E27FC236}">
                <a16:creationId xmlns:a16="http://schemas.microsoft.com/office/drawing/2014/main" id="{B7F98AFB-638A-2C7D-FB2A-9E6383C81FE4}"/>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09374" y="3395361"/>
            <a:ext cx="461034" cy="438901"/>
          </a:xfrm>
          <a:prstGeom prst="rect">
            <a:avLst/>
          </a:prstGeom>
        </p:spPr>
      </p:pic>
      <p:pic>
        <p:nvPicPr>
          <p:cNvPr id="11" name="Picture 10">
            <a:extLst>
              <a:ext uri="{FF2B5EF4-FFF2-40B4-BE49-F238E27FC236}">
                <a16:creationId xmlns:a16="http://schemas.microsoft.com/office/drawing/2014/main" id="{AE5E64E0-ECED-C39E-1D77-AABC5B1AFA63}"/>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0709374" y="4004590"/>
            <a:ext cx="461034" cy="450084"/>
          </a:xfrm>
          <a:prstGeom prst="rect">
            <a:avLst/>
          </a:prstGeom>
        </p:spPr>
      </p:pic>
      <p:pic>
        <p:nvPicPr>
          <p:cNvPr id="12" name="Picture 11">
            <a:extLst>
              <a:ext uri="{FF2B5EF4-FFF2-40B4-BE49-F238E27FC236}">
                <a16:creationId xmlns:a16="http://schemas.microsoft.com/office/drawing/2014/main" id="{DACC86B4-F3DF-8621-2EC1-6D1FD6FDC80A}"/>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0735340" y="5233884"/>
            <a:ext cx="461034" cy="450084"/>
          </a:xfrm>
          <a:prstGeom prst="rect">
            <a:avLst/>
          </a:prstGeom>
        </p:spPr>
      </p:pic>
    </p:spTree>
    <p:extLst>
      <p:ext uri="{BB962C8B-B14F-4D97-AF65-F5344CB8AC3E}">
        <p14:creationId xmlns:p14="http://schemas.microsoft.com/office/powerpoint/2010/main" val="137836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90795"/>
            <a:ext cx="11250785" cy="888882"/>
          </a:xfrm>
        </p:spPr>
        <p:txBody>
          <a:bodyPr>
            <a:normAutofit fontScale="90000"/>
          </a:bodyPr>
          <a:lstStyle/>
          <a:p>
            <a:r>
              <a:rPr lang="en-GB" dirty="0">
                <a:hlinkClick r:id="rId3" action="ppaction://hlinksldjump"/>
              </a:rPr>
              <a:t>Key issue</a:t>
            </a:r>
            <a:r>
              <a:rPr lang="en-GB" dirty="0"/>
              <a:t>: Identification of people with Stage 2 T1D and defining population eligible for teplizumab (1)</a:t>
            </a:r>
            <a:br>
              <a:rPr lang="en-GB" dirty="0"/>
            </a:br>
            <a:endParaRPr lang="en-GB" dirty="0"/>
          </a:p>
        </p:txBody>
      </p:sp>
      <p:sp>
        <p:nvSpPr>
          <p:cNvPr id="13" name="Rectangle 12">
            <a:extLst>
              <a:ext uri="{FF2B5EF4-FFF2-40B4-BE49-F238E27FC236}">
                <a16:creationId xmlns:a16="http://schemas.microsoft.com/office/drawing/2014/main" id="{E82CA74A-6F08-4190-9479-10C9823605C7}"/>
              </a:ext>
            </a:extLst>
          </p:cNvPr>
          <p:cNvSpPr/>
          <p:nvPr/>
        </p:nvSpPr>
        <p:spPr>
          <a:xfrm>
            <a:off x="466724" y="1013368"/>
            <a:ext cx="11306862" cy="11648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Population in final scope and CS = people aged 8 and over with Stage 2 T1D </a:t>
            </a:r>
          </a:p>
          <a:p>
            <a:pPr marL="285750" indent="-285750">
              <a:buFont typeface="Arial" panose="020B0604020202020204" pitchFamily="34" charset="0"/>
              <a:buChar char="•"/>
            </a:pPr>
            <a:r>
              <a:rPr lang="en-GB" dirty="0">
                <a:solidFill>
                  <a:schemeClr val="tx1"/>
                </a:solidFill>
                <a:latin typeface="Arial" panose="020B0604020202020204" pitchFamily="34" charset="0"/>
              </a:rPr>
              <a:t>People with Stage 2 T1D are asymptomatic →</a:t>
            </a:r>
            <a:r>
              <a:rPr lang="en-GB" dirty="0">
                <a:solidFill>
                  <a:srgbClr val="FF0000"/>
                </a:solidFill>
                <a:latin typeface="Arial" panose="020B0604020202020204" pitchFamily="34" charset="0"/>
              </a:rPr>
              <a:t> </a:t>
            </a:r>
            <a:r>
              <a:rPr lang="en-GB" dirty="0">
                <a:solidFill>
                  <a:schemeClr val="tx1"/>
                </a:solidFill>
                <a:latin typeface="Arial" panose="020B0604020202020204" pitchFamily="34" charset="0"/>
              </a:rPr>
              <a:t>no screening programme in NHS practice to identify people with Stage 2 T1D (screening programmes currently only available via research trials)</a:t>
            </a:r>
          </a:p>
        </p:txBody>
      </p:sp>
      <p:sp>
        <p:nvSpPr>
          <p:cNvPr id="15" name="Rectangle 14">
            <a:extLst>
              <a:ext uri="{FF2B5EF4-FFF2-40B4-BE49-F238E27FC236}">
                <a16:creationId xmlns:a16="http://schemas.microsoft.com/office/drawing/2014/main" id="{A095D89B-195A-4D94-A8DE-CD5502F42403}"/>
              </a:ext>
            </a:extLst>
          </p:cNvPr>
          <p:cNvSpPr/>
          <p:nvPr/>
        </p:nvSpPr>
        <p:spPr>
          <a:xfrm>
            <a:off x="477150" y="2223240"/>
            <a:ext cx="11317288" cy="16885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endParaRPr lang="en-GB" sz="2000" b="1" dirty="0">
              <a:solidFill>
                <a:schemeClr val="accent2"/>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Costs of screening not included in cost effectiveness estimates</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Eligible individuals are already confirmed as having Stage 2 T1D (i</a:t>
            </a:r>
            <a:r>
              <a:rPr lang="en-GB" dirty="0">
                <a:solidFill>
                  <a:schemeClr val="tx1"/>
                </a:solidFill>
                <a:latin typeface="Arial" panose="020B0604020202020204" pitchFamily="34" charset="0"/>
                <a:cs typeface="Arial" panose="020B0604020202020204" pitchFamily="34" charset="0"/>
              </a:rPr>
              <a:t>.e. have been diagnosed)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Considers inclusion of screening outside scope of evaluation </a:t>
            </a:r>
            <a:r>
              <a:rPr lang="en-GB" dirty="0">
                <a:solidFill>
                  <a:schemeClr val="tx1"/>
                </a:solidFill>
                <a:latin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responsibility of the </a:t>
            </a:r>
            <a:r>
              <a:rPr lang="en-GB" sz="1800" dirty="0">
                <a:solidFill>
                  <a:schemeClr val="tx1"/>
                </a:solidFill>
                <a:effectLst/>
                <a:latin typeface="Arial" panose="020B0604020202020204" pitchFamily="34" charset="0"/>
                <a:cs typeface="Arial" panose="020B0604020202020204" pitchFamily="34" charset="0"/>
              </a:rPr>
              <a:t>NSC</a:t>
            </a:r>
            <a:endParaRPr lang="en-GB"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Evidence from BSPED shows children and young people identified with </a:t>
            </a:r>
            <a:r>
              <a:rPr lang="en-GB" sz="1800" dirty="0">
                <a:solidFill>
                  <a:schemeClr val="tx1"/>
                </a:solidFill>
                <a:effectLst/>
                <a:latin typeface="Arial" panose="020B0604020202020204" pitchFamily="34" charset="0"/>
                <a:cs typeface="Arial" panose="020B0604020202020204" pitchFamily="34" charset="0"/>
              </a:rPr>
              <a:t>Stage 2 T1D </a:t>
            </a:r>
            <a:r>
              <a:rPr lang="en-GB" dirty="0">
                <a:solidFill>
                  <a:schemeClr val="tx1"/>
                </a:solidFill>
                <a:latin typeface="Arial" panose="020B0604020202020204" pitchFamily="34" charset="0"/>
                <a:cs typeface="Arial" panose="020B0604020202020204" pitchFamily="34" charset="0"/>
              </a:rPr>
              <a:t>in both the NHS (53%) and research settings (47%) (based on n=111 reported as being managed across the UK)</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466724" y="5469417"/>
            <a:ext cx="11097997" cy="1061932"/>
            <a:chOff x="1494765" y="5702973"/>
            <a:chExt cx="10321846" cy="581326"/>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779099" y="5702973"/>
              <a:ext cx="10037512" cy="5759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How would individuals eligible for treatment with teplizumab in the NHS be identified?</a:t>
              </a:r>
            </a:p>
            <a:p>
              <a:r>
                <a:rPr lang="en-GB" dirty="0">
                  <a:solidFill>
                    <a:schemeClr val="tx1"/>
                  </a:solidFill>
                  <a:latin typeface="Arial" panose="020B0604020202020204" pitchFamily="34" charset="0"/>
                </a:rPr>
                <a:t>Should the population be limited to people aged 8 and over in whom Stage 2 T1D has already been detected? If so, what are the implications for decision making? </a:t>
              </a:r>
            </a:p>
            <a:p>
              <a:r>
                <a:rPr lang="en-GB" dirty="0">
                  <a:solidFill>
                    <a:schemeClr val="tx1"/>
                  </a:solidFill>
                  <a:latin typeface="Arial" panose="020B0604020202020204" pitchFamily="34" charset="0"/>
                </a:rPr>
                <a:t>Should screening and testing for Stage 2 T1D be included in the modelling and costs for teplizumab?</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94765" y="5818460"/>
              <a:ext cx="576000" cy="465839"/>
              <a:chOff x="-1401728" y="4320223"/>
              <a:chExt cx="576000" cy="465839"/>
            </a:xfrm>
          </p:grpSpPr>
          <p:sp>
            <p:nvSpPr>
              <p:cNvPr id="20" name="Oval 19">
                <a:extLst>
                  <a:ext uri="{FF2B5EF4-FFF2-40B4-BE49-F238E27FC236}">
                    <a16:creationId xmlns:a16="http://schemas.microsoft.com/office/drawing/2014/main" id="{48838C65-6756-4939-9479-5E73E09012AB}"/>
                  </a:ext>
                  <a:ext uri="{C183D7F6-B498-43B3-948B-1728B52AA6E4}">
                    <adec:decorative xmlns:adec="http://schemas.microsoft.com/office/drawing/2017/decorative" val="1"/>
                  </a:ext>
                </a:extLst>
              </p:cNvPr>
              <p:cNvSpPr/>
              <p:nvPr/>
            </p:nvSpPr>
            <p:spPr>
              <a:xfrm>
                <a:off x="-1401728" y="4320223"/>
                <a:ext cx="576000" cy="44139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0558" y="4344667"/>
                <a:ext cx="426328" cy="441395"/>
              </a:xfrm>
              <a:prstGeom prst="rect">
                <a:avLst/>
              </a:prstGeom>
            </p:spPr>
          </p:pic>
        </p:grpSp>
      </p:grpSp>
      <p:sp>
        <p:nvSpPr>
          <p:cNvPr id="28" name="Abbreviations">
            <a:extLst>
              <a:ext uri="{FF2B5EF4-FFF2-40B4-BE49-F238E27FC236}">
                <a16:creationId xmlns:a16="http://schemas.microsoft.com/office/drawing/2014/main" id="{9036E17B-3538-EAC1-0829-C3B947B8B9F3}"/>
              </a:ext>
            </a:extLst>
          </p:cNvPr>
          <p:cNvSpPr>
            <a:spLocks noGrp="1"/>
          </p:cNvSpPr>
          <p:nvPr>
            <p:ph type="body" sz="quarter" idx="13"/>
          </p:nvPr>
        </p:nvSpPr>
        <p:spPr>
          <a:xfrm>
            <a:off x="1393358" y="6531353"/>
            <a:ext cx="9877665" cy="365125"/>
          </a:xfrm>
        </p:spPr>
        <p:txBody>
          <a:bodyPr>
            <a:normAutofit fontScale="92500"/>
          </a:bodyPr>
          <a:lstStyle/>
          <a:p>
            <a:r>
              <a:rPr lang="en-GB" sz="1200" dirty="0"/>
              <a:t>CS; company submission; T1D, type 1 diabetes; BSPED, </a:t>
            </a:r>
            <a:r>
              <a:rPr lang="en-GB" sz="1200" dirty="0">
                <a:effectLst/>
                <a:ea typeface="Times New Roman" panose="02020603050405020304" pitchFamily="18" charset="0"/>
              </a:rPr>
              <a:t>British Society for Paediatric Endocrinology and Diabetes; NSC, National Screening Committee</a:t>
            </a:r>
            <a:r>
              <a:rPr lang="en-GB" sz="1200" dirty="0"/>
              <a:t> </a:t>
            </a:r>
          </a:p>
        </p:txBody>
      </p:sp>
      <p:pic>
        <p:nvPicPr>
          <p:cNvPr id="4" name="Picture 3">
            <a:extLst>
              <a:ext uri="{FF2B5EF4-FFF2-40B4-BE49-F238E27FC236}">
                <a16:creationId xmlns:a16="http://schemas.microsoft.com/office/drawing/2014/main" id="{EFE293DD-B63B-4C79-29C1-9D6E6F370A71}"/>
              </a:ext>
              <a:ext uri="{C183D7F6-B498-43B3-948B-1728B52AA6E4}">
                <adec:decorative xmlns:adec="http://schemas.microsoft.com/office/drawing/2017/decorative" val="1"/>
              </a:ext>
            </a:extLst>
          </p:cNvPr>
          <p:cNvPicPr>
            <a:picLocks/>
          </p:cNvPicPr>
          <p:nvPr/>
        </p:nvPicPr>
        <p:blipFill rotWithShape="1">
          <a:blip r:embed="rId6"/>
          <a:srcRect l="16268" t="3813" r="14723" b="4056"/>
          <a:stretch/>
        </p:blipFill>
        <p:spPr>
          <a:xfrm>
            <a:off x="11271024" y="124485"/>
            <a:ext cx="723752" cy="678441"/>
          </a:xfrm>
          <a:prstGeom prst="rect">
            <a:avLst/>
          </a:prstGeom>
        </p:spPr>
      </p:pic>
      <p:sp>
        <p:nvSpPr>
          <p:cNvPr id="3" name="Rectangle 2">
            <a:extLst>
              <a:ext uri="{FF2B5EF4-FFF2-40B4-BE49-F238E27FC236}">
                <a16:creationId xmlns:a16="http://schemas.microsoft.com/office/drawing/2014/main" id="{A6187652-5B86-862A-2F64-455C54754893}"/>
              </a:ext>
            </a:extLst>
          </p:cNvPr>
          <p:cNvSpPr/>
          <p:nvPr/>
        </p:nvSpPr>
        <p:spPr>
          <a:xfrm>
            <a:off x="466724" y="3968120"/>
            <a:ext cx="11317288" cy="1410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Method of identifying patients eligible for treatment could significantly impact prognosis and expected treatment effect – important to identify selection criteria for diagnostic testing</a:t>
            </a:r>
          </a:p>
          <a:p>
            <a:pPr marL="742950" lvl="1" indent="-285750">
              <a:buFont typeface="Arial" panose="020B0604020202020204" pitchFamily="34" charset="0"/>
              <a:buChar char="•"/>
            </a:pPr>
            <a:r>
              <a:rPr lang="en-GB" dirty="0">
                <a:solidFill>
                  <a:schemeClr val="tx1"/>
                </a:solidFill>
                <a:latin typeface="Arial" panose="020B0604020202020204" pitchFamily="34" charset="0"/>
              </a:rPr>
              <a:t>TN-10 clinical trial identified people with Stage 2 T1D by testing relatives of people with Stage 3 T1D – but unclear if testing based on familial relationship would also be done in NHS practice</a:t>
            </a:r>
          </a:p>
        </p:txBody>
      </p:sp>
    </p:spTree>
    <p:extLst>
      <p:ext uri="{BB962C8B-B14F-4D97-AF65-F5344CB8AC3E}">
        <p14:creationId xmlns:p14="http://schemas.microsoft.com/office/powerpoint/2010/main" val="61126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4DF2-C41D-CBFB-EE0A-9B78763837E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6768D9-3D1A-B268-6AC8-9A2ECDC16E9A}"/>
              </a:ext>
            </a:extLst>
          </p:cNvPr>
          <p:cNvSpPr>
            <a:spLocks noGrp="1"/>
          </p:cNvSpPr>
          <p:nvPr>
            <p:ph type="title"/>
          </p:nvPr>
        </p:nvSpPr>
        <p:spPr>
          <a:xfrm>
            <a:off x="265368" y="96279"/>
            <a:ext cx="11250785" cy="888882"/>
          </a:xfrm>
        </p:spPr>
        <p:txBody>
          <a:bodyPr>
            <a:normAutofit fontScale="90000"/>
          </a:bodyPr>
          <a:lstStyle/>
          <a:p>
            <a:r>
              <a:rPr lang="en-GB" dirty="0">
                <a:hlinkClick r:id="rId3" action="ppaction://hlinksldjump"/>
              </a:rPr>
              <a:t>Key issue</a:t>
            </a:r>
            <a:r>
              <a:rPr lang="en-GB" dirty="0"/>
              <a:t>: Identification of people with Stage 2 T1D and defining population eligible for teplizumab (2)</a:t>
            </a:r>
            <a:br>
              <a:rPr lang="en-GB" dirty="0"/>
            </a:br>
            <a:endParaRPr lang="en-GB" dirty="0"/>
          </a:p>
        </p:txBody>
      </p:sp>
      <p:sp>
        <p:nvSpPr>
          <p:cNvPr id="13" name="Rectangle 12">
            <a:extLst>
              <a:ext uri="{FF2B5EF4-FFF2-40B4-BE49-F238E27FC236}">
                <a16:creationId xmlns:a16="http://schemas.microsoft.com/office/drawing/2014/main" id="{78BFDBBB-57A2-EEF6-7D3E-E08FA80D1889}"/>
              </a:ext>
            </a:extLst>
          </p:cNvPr>
          <p:cNvSpPr/>
          <p:nvPr/>
        </p:nvSpPr>
        <p:spPr>
          <a:xfrm>
            <a:off x="242543" y="2512578"/>
            <a:ext cx="11306862" cy="28197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NICE technical team/manual</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NICE’s </a:t>
            </a:r>
            <a:r>
              <a:rPr lang="en-GB" dirty="0">
                <a:solidFill>
                  <a:schemeClr val="tx1"/>
                </a:solidFill>
                <a:latin typeface="Arial" panose="020B0604020202020204" pitchFamily="34" charset="0"/>
                <a:cs typeface="Arial" panose="020B0604020202020204" pitchFamily="34" charset="0"/>
                <a:hlinkClick r:id="rId4"/>
              </a:rPr>
              <a:t>health technology evaluations manual </a:t>
            </a:r>
            <a:r>
              <a:rPr lang="en-GB" dirty="0">
                <a:solidFill>
                  <a:schemeClr val="tx1"/>
                </a:solidFill>
                <a:latin typeface="Arial" panose="020B0604020202020204" pitchFamily="34" charset="0"/>
                <a:cs typeface="Arial" panose="020B0604020202020204" pitchFamily="34" charset="0"/>
              </a:rPr>
              <a:t>(section 4.8) -</a:t>
            </a:r>
            <a:r>
              <a:rPr lang="en-GB" i="1" dirty="0">
                <a:solidFill>
                  <a:schemeClr val="tx1"/>
                </a:solidFill>
                <a:latin typeface="Arial" panose="020B0604020202020204" pitchFamily="34" charset="0"/>
                <a:cs typeface="Arial" panose="020B0604020202020204" pitchFamily="34" charset="0"/>
              </a:rPr>
              <a:t>“If a diagnostic test to identify patients or establish the presence or absence of a particular biomarker is not routinely used in the NHS but is introduced to support the treatment decision for the specific technology, include the associated costs of the diagnostic in the assessments of clinical and cost effectiveness.” </a:t>
            </a:r>
          </a:p>
          <a:p>
            <a:pPr marL="7429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If alternative diagnostic tests to those used in clinical trials of the technology are available in NHS practice, the impact on selection of the patient population for treatment and cost effectiveness should be highlighted</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Intervention in the NICE final scope is defined as teplizumab – any recommendations made would apply to teplizumab only </a:t>
            </a:r>
            <a:endParaRPr lang="en-GB" dirty="0">
              <a:solidFill>
                <a:schemeClr val="tx1"/>
              </a:solidFill>
              <a:latin typeface="Arial" panose="020B0604020202020204" pitchFamily="34" charset="0"/>
            </a:endParaRPr>
          </a:p>
        </p:txBody>
      </p:sp>
      <p:grpSp>
        <p:nvGrpSpPr>
          <p:cNvPr id="2" name="Group 1">
            <a:extLst>
              <a:ext uri="{FF2B5EF4-FFF2-40B4-BE49-F238E27FC236}">
                <a16:creationId xmlns:a16="http://schemas.microsoft.com/office/drawing/2014/main" id="{77CBC773-A6D5-1B3F-0BCC-5DF331631A08}"/>
              </a:ext>
            </a:extLst>
          </p:cNvPr>
          <p:cNvGrpSpPr/>
          <p:nvPr/>
        </p:nvGrpSpPr>
        <p:grpSpPr>
          <a:xfrm>
            <a:off x="232117" y="5502626"/>
            <a:ext cx="11528052" cy="1032902"/>
            <a:chOff x="1606834" y="5642662"/>
            <a:chExt cx="10443299" cy="1021632"/>
          </a:xfrm>
        </p:grpSpPr>
        <p:sp>
          <p:nvSpPr>
            <p:cNvPr id="18" name="Rectangle 17" descr="Question to committee">
              <a:extLst>
                <a:ext uri="{FF2B5EF4-FFF2-40B4-BE49-F238E27FC236}">
                  <a16:creationId xmlns:a16="http://schemas.microsoft.com/office/drawing/2014/main" id="{CFA156C9-A4EC-B0E6-741F-D9C82037A2BB}"/>
                </a:ext>
              </a:extLst>
            </p:cNvPr>
            <p:cNvSpPr/>
            <p:nvPr/>
          </p:nvSpPr>
          <p:spPr>
            <a:xfrm>
              <a:off x="2012621" y="5642662"/>
              <a:ext cx="10037512" cy="10216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How would individuals eligible for treatment with teplizumab in the NHS be identified?</a:t>
              </a:r>
            </a:p>
            <a:p>
              <a:r>
                <a:rPr lang="en-GB" dirty="0">
                  <a:solidFill>
                    <a:schemeClr val="tx1"/>
                  </a:solidFill>
                  <a:latin typeface="Arial" panose="020B0604020202020204" pitchFamily="34" charset="0"/>
                </a:rPr>
                <a:t>Should the population be limited to people aged 8 and over in whom Stage 2 T1D has already been detected? If so, what are the implications for decision making? </a:t>
              </a:r>
            </a:p>
            <a:p>
              <a:r>
                <a:rPr lang="en-GB" dirty="0">
                  <a:solidFill>
                    <a:schemeClr val="tx1"/>
                  </a:solidFill>
                  <a:latin typeface="Arial" panose="020B0604020202020204" pitchFamily="34" charset="0"/>
                </a:rPr>
                <a:t>Should screening and testing for Stage 2 T1D be included in the modelling and costs for teplizumab?</a:t>
              </a:r>
            </a:p>
          </p:txBody>
        </p:sp>
        <p:grpSp>
          <p:nvGrpSpPr>
            <p:cNvPr id="19" name="Group 18">
              <a:extLst>
                <a:ext uri="{FF2B5EF4-FFF2-40B4-BE49-F238E27FC236}">
                  <a16:creationId xmlns:a16="http://schemas.microsoft.com/office/drawing/2014/main" id="{7992C981-2174-35DF-88C1-08F203DF5533}"/>
                </a:ext>
                <a:ext uri="{C183D7F6-B498-43B3-948B-1728B52AA6E4}">
                  <adec:decorative xmlns:adec="http://schemas.microsoft.com/office/drawing/2017/decorative" val="1"/>
                </a:ext>
              </a:extLst>
            </p:cNvPr>
            <p:cNvGrpSpPr/>
            <p:nvPr/>
          </p:nvGrpSpPr>
          <p:grpSpPr>
            <a:xfrm>
              <a:off x="1606834" y="5865478"/>
              <a:ext cx="590939" cy="630348"/>
              <a:chOff x="-1289659" y="4367241"/>
              <a:chExt cx="590939" cy="630348"/>
            </a:xfrm>
          </p:grpSpPr>
          <p:sp>
            <p:nvSpPr>
              <p:cNvPr id="20" name="Oval 19">
                <a:extLst>
                  <a:ext uri="{FF2B5EF4-FFF2-40B4-BE49-F238E27FC236}">
                    <a16:creationId xmlns:a16="http://schemas.microsoft.com/office/drawing/2014/main" id="{40A26F4E-BB94-7004-8F9F-8FD82B464F0F}"/>
                  </a:ext>
                  <a:ext uri="{C183D7F6-B498-43B3-948B-1728B52AA6E4}">
                    <adec:decorative xmlns:adec="http://schemas.microsoft.com/office/drawing/2017/decorative" val="1"/>
                  </a:ext>
                </a:extLst>
              </p:cNvPr>
              <p:cNvSpPr/>
              <p:nvPr/>
            </p:nvSpPr>
            <p:spPr>
              <a:xfrm>
                <a:off x="-1289659" y="4367241"/>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BBE5B613-86E5-F949-DB12-EC1C2331191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2183" y="4534126"/>
                <a:ext cx="463463" cy="463463"/>
              </a:xfrm>
              <a:prstGeom prst="rect">
                <a:avLst/>
              </a:prstGeom>
            </p:spPr>
          </p:pic>
        </p:grpSp>
      </p:grpSp>
      <p:sp>
        <p:nvSpPr>
          <p:cNvPr id="28" name="Abbreviations">
            <a:extLst>
              <a:ext uri="{FF2B5EF4-FFF2-40B4-BE49-F238E27FC236}">
                <a16:creationId xmlns:a16="http://schemas.microsoft.com/office/drawing/2014/main" id="{142E2C67-2B40-DB1D-CDC3-54B53306C7F2}"/>
              </a:ext>
            </a:extLst>
          </p:cNvPr>
          <p:cNvSpPr>
            <a:spLocks noGrp="1"/>
          </p:cNvSpPr>
          <p:nvPr>
            <p:ph type="body" sz="quarter" idx="13"/>
          </p:nvPr>
        </p:nvSpPr>
        <p:spPr>
          <a:xfrm>
            <a:off x="1833563" y="6547223"/>
            <a:ext cx="9086850" cy="310777"/>
          </a:xfrm>
        </p:spPr>
        <p:txBody>
          <a:bodyPr/>
          <a:lstStyle/>
          <a:p>
            <a:r>
              <a:rPr lang="en-GB" dirty="0"/>
              <a:t>CS; company submission; T1D, type 1 diabetes; British Society for Paediatric Endocrinology and Diabetes  </a:t>
            </a:r>
          </a:p>
        </p:txBody>
      </p:sp>
      <p:pic>
        <p:nvPicPr>
          <p:cNvPr id="4" name="Picture 3">
            <a:extLst>
              <a:ext uri="{FF2B5EF4-FFF2-40B4-BE49-F238E27FC236}">
                <a16:creationId xmlns:a16="http://schemas.microsoft.com/office/drawing/2014/main" id="{5639BE01-8EDC-3E0E-4D33-52E4137B8156}"/>
              </a:ext>
              <a:ext uri="{C183D7F6-B498-43B3-948B-1728B52AA6E4}">
                <adec:decorative xmlns:adec="http://schemas.microsoft.com/office/drawing/2017/decorative" val="1"/>
              </a:ext>
            </a:extLst>
          </p:cNvPr>
          <p:cNvPicPr>
            <a:picLocks/>
          </p:cNvPicPr>
          <p:nvPr/>
        </p:nvPicPr>
        <p:blipFill rotWithShape="1">
          <a:blip r:embed="rId7"/>
          <a:srcRect l="16268" t="3813" r="14723" b="4056"/>
          <a:stretch/>
        </p:blipFill>
        <p:spPr>
          <a:xfrm>
            <a:off x="11271024" y="124485"/>
            <a:ext cx="723752" cy="678441"/>
          </a:xfrm>
          <a:prstGeom prst="rect">
            <a:avLst/>
          </a:prstGeom>
        </p:spPr>
      </p:pic>
      <p:sp>
        <p:nvSpPr>
          <p:cNvPr id="3" name="Rectangle 2">
            <a:extLst>
              <a:ext uri="{FF2B5EF4-FFF2-40B4-BE49-F238E27FC236}">
                <a16:creationId xmlns:a16="http://schemas.microsoft.com/office/drawing/2014/main" id="{C01BB2CA-56AF-18AB-D814-73751CA10528}"/>
              </a:ext>
            </a:extLst>
          </p:cNvPr>
          <p:cNvSpPr/>
          <p:nvPr/>
        </p:nvSpPr>
        <p:spPr>
          <a:xfrm>
            <a:off x="232117" y="1167396"/>
            <a:ext cx="11317288" cy="12810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 (continued)</a:t>
            </a:r>
          </a:p>
          <a:p>
            <a:pPr marL="285750" indent="-285750">
              <a:buFont typeface="Arial" panose="020B0604020202020204" pitchFamily="34" charset="0"/>
              <a:buChar char="•"/>
            </a:pPr>
            <a:r>
              <a:rPr lang="en-GB" dirty="0">
                <a:solidFill>
                  <a:schemeClr val="tx1"/>
                </a:solidFill>
                <a:latin typeface="Arial" panose="020B0604020202020204" pitchFamily="34" charset="0"/>
              </a:rPr>
              <a:t>Considers that either screening/testing for Stage 2 T1D should be included in the intervention (and appropriately costed in the economic model) </a:t>
            </a:r>
            <a:r>
              <a:rPr lang="en-GB" b="1" dirty="0">
                <a:solidFill>
                  <a:schemeClr val="tx1"/>
                </a:solidFill>
                <a:latin typeface="Arial" panose="020B0604020202020204" pitchFamily="34" charset="0"/>
              </a:rPr>
              <a:t>or</a:t>
            </a:r>
            <a:r>
              <a:rPr lang="en-GB" dirty="0">
                <a:solidFill>
                  <a:schemeClr val="tx1"/>
                </a:solidFill>
                <a:latin typeface="Arial" panose="020B0604020202020204" pitchFamily="34" charset="0"/>
              </a:rPr>
              <a:t> the population should be limited to people aged 8 and over in whom Stage 2 T1D has been incidentally detected   </a:t>
            </a:r>
          </a:p>
        </p:txBody>
      </p:sp>
    </p:spTree>
    <p:extLst>
      <p:ext uri="{BB962C8B-B14F-4D97-AF65-F5344CB8AC3E}">
        <p14:creationId xmlns:p14="http://schemas.microsoft.com/office/powerpoint/2010/main" val="208752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9C68-18C0-06BE-397D-EA1F40ED15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15E19C-BAF3-9D69-5902-BA7CAB7D5532}"/>
              </a:ext>
            </a:extLst>
          </p:cNvPr>
          <p:cNvSpPr>
            <a:spLocks noGrp="1"/>
          </p:cNvSpPr>
          <p:nvPr>
            <p:ph type="title"/>
          </p:nvPr>
        </p:nvSpPr>
        <p:spPr/>
        <p:txBody>
          <a:bodyPr>
            <a:normAutofit fontScale="90000"/>
          </a:bodyPr>
          <a:lstStyle/>
          <a:p>
            <a:r>
              <a:rPr lang="en-GB" dirty="0">
                <a:hlinkClick r:id="rId3" action="ppaction://hlinksldjump"/>
              </a:rPr>
              <a:t>Key issue</a:t>
            </a:r>
            <a:r>
              <a:rPr lang="en-GB" dirty="0"/>
              <a:t>: Appropriateness of established clinical management as comparator</a:t>
            </a:r>
            <a:br>
              <a:rPr lang="en-GB" dirty="0"/>
            </a:br>
            <a:endParaRPr lang="en-GB" dirty="0"/>
          </a:p>
        </p:txBody>
      </p:sp>
      <p:sp>
        <p:nvSpPr>
          <p:cNvPr id="13" name="Rectangle 12">
            <a:extLst>
              <a:ext uri="{FF2B5EF4-FFF2-40B4-BE49-F238E27FC236}">
                <a16:creationId xmlns:a16="http://schemas.microsoft.com/office/drawing/2014/main" id="{B9400C34-BCD1-CBA1-8316-A09258ABD2ED}"/>
              </a:ext>
            </a:extLst>
          </p:cNvPr>
          <p:cNvSpPr/>
          <p:nvPr/>
        </p:nvSpPr>
        <p:spPr>
          <a:xfrm>
            <a:off x="466723" y="1109508"/>
            <a:ext cx="11306862"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Comparator in NICE final scope and CS is established clinical management without teplizumab – but people with Stage 2 T1D are not currently routinely identified in the NHS in England</a:t>
            </a:r>
          </a:p>
        </p:txBody>
      </p:sp>
      <p:sp>
        <p:nvSpPr>
          <p:cNvPr id="16" name="Rectangle 15">
            <a:extLst>
              <a:ext uri="{FF2B5EF4-FFF2-40B4-BE49-F238E27FC236}">
                <a16:creationId xmlns:a16="http://schemas.microsoft.com/office/drawing/2014/main" id="{AD1D6310-AFC3-ED9A-2467-D0B97309EF6E}"/>
              </a:ext>
            </a:extLst>
          </p:cNvPr>
          <p:cNvSpPr/>
          <p:nvPr/>
        </p:nvSpPr>
        <p:spPr>
          <a:xfrm>
            <a:off x="482708" y="2152588"/>
            <a:ext cx="11317288" cy="22834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Considers that if a condition is not routinely identified there cannot be established clinical management in place for that condition </a:t>
            </a:r>
          </a:p>
          <a:p>
            <a:pPr marL="285750" indent="-285750">
              <a:buFont typeface="Arial" panose="020B0604020202020204" pitchFamily="34" charset="0"/>
              <a:buChar char="•"/>
            </a:pPr>
            <a:r>
              <a:rPr lang="en-GB" dirty="0">
                <a:solidFill>
                  <a:schemeClr val="tx1"/>
                </a:solidFill>
                <a:latin typeface="Arial" panose="020B0604020202020204" pitchFamily="34" charset="0"/>
              </a:rPr>
              <a:t>Appropriate comparator is no screening/testing and no management </a:t>
            </a:r>
          </a:p>
          <a:p>
            <a:pPr marL="742950" lvl="1" indent="-285750">
              <a:buFont typeface="Arial" panose="020B0604020202020204" pitchFamily="34" charset="0"/>
              <a:buChar char="•"/>
            </a:pPr>
            <a:r>
              <a:rPr lang="en-GB" dirty="0">
                <a:solidFill>
                  <a:schemeClr val="tx1"/>
                </a:solidFill>
                <a:latin typeface="Arial" panose="020B0604020202020204" pitchFamily="34" charset="0"/>
              </a:rPr>
              <a:t>If screening is included with teplizumab, then with no routine screening or management, Stage 2 T1D costs in comparator arm would be 0 since eligible patients are not being identified </a:t>
            </a:r>
          </a:p>
          <a:p>
            <a:pPr marL="742950" lvl="1" indent="-285750">
              <a:buFont typeface="Arial" panose="020B0604020202020204" pitchFamily="34" charset="0"/>
              <a:buChar char="•"/>
            </a:pPr>
            <a:r>
              <a:rPr lang="en-GB" dirty="0">
                <a:solidFill>
                  <a:schemeClr val="tx1"/>
                </a:solidFill>
                <a:latin typeface="Arial" panose="020B0604020202020204" pitchFamily="34" charset="0"/>
              </a:rPr>
              <a:t>If Stage 2 T1D patients are identified incidentally then costs in comparator arm would align with the cost of managing this group of patients</a:t>
            </a:r>
          </a:p>
        </p:txBody>
      </p:sp>
      <p:grpSp>
        <p:nvGrpSpPr>
          <p:cNvPr id="2" name="Group 1">
            <a:extLst>
              <a:ext uri="{FF2B5EF4-FFF2-40B4-BE49-F238E27FC236}">
                <a16:creationId xmlns:a16="http://schemas.microsoft.com/office/drawing/2014/main" id="{7511044E-CBD8-B44F-C2A0-189FA63AFE89}"/>
              </a:ext>
            </a:extLst>
          </p:cNvPr>
          <p:cNvGrpSpPr/>
          <p:nvPr/>
        </p:nvGrpSpPr>
        <p:grpSpPr>
          <a:xfrm>
            <a:off x="1460192" y="5792742"/>
            <a:ext cx="10077188" cy="576000"/>
            <a:chOff x="1456000" y="5631826"/>
            <a:chExt cx="10077188" cy="576000"/>
          </a:xfrm>
        </p:grpSpPr>
        <p:sp>
          <p:nvSpPr>
            <p:cNvPr id="18" name="Rectangle 17" descr="Question to committee">
              <a:extLst>
                <a:ext uri="{FF2B5EF4-FFF2-40B4-BE49-F238E27FC236}">
                  <a16:creationId xmlns:a16="http://schemas.microsoft.com/office/drawing/2014/main" id="{37440481-7181-2E94-5E75-C3D75165123E}"/>
                </a:ext>
              </a:extLst>
            </p:cNvPr>
            <p:cNvSpPr/>
            <p:nvPr/>
          </p:nvSpPr>
          <p:spPr>
            <a:xfrm>
              <a:off x="1818062" y="5820536"/>
              <a:ext cx="9715126" cy="365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What form of clinical management is the most appropriate comparator?  </a:t>
              </a:r>
            </a:p>
          </p:txBody>
        </p:sp>
        <p:grpSp>
          <p:nvGrpSpPr>
            <p:cNvPr id="19" name="Group 18">
              <a:extLst>
                <a:ext uri="{FF2B5EF4-FFF2-40B4-BE49-F238E27FC236}">
                  <a16:creationId xmlns:a16="http://schemas.microsoft.com/office/drawing/2014/main" id="{585B5821-5E46-C1D0-D93F-7A709F7776D5}"/>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DEBF4251-D8A8-2D74-538A-5F531E86B9AB}"/>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F09A2F66-A1BC-54F8-20F1-F9CB9C7198C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7" name="Rectangle 6">
            <a:extLst>
              <a:ext uri="{FF2B5EF4-FFF2-40B4-BE49-F238E27FC236}">
                <a16:creationId xmlns:a16="http://schemas.microsoft.com/office/drawing/2014/main" id="{596BA0FF-3162-3A4A-3AEE-7397F476DCBD}"/>
              </a:ext>
            </a:extLst>
          </p:cNvPr>
          <p:cNvSpPr/>
          <p:nvPr/>
        </p:nvSpPr>
        <p:spPr>
          <a:xfrm>
            <a:off x="456297" y="4542672"/>
            <a:ext cx="11370111" cy="120927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solidFill>
                <a:latin typeface="Arial" panose="020B0604020202020204" pitchFamily="34" charset="0"/>
              </a:rPr>
              <a:t>NHSE submission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Pathway of care for identification and treatment of stage 1 and stage 2 T1D is not yet defined</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For people with Stage 2 T1D there are no education or monitoring programmes, no provision for self-assessment of blood glucose and no provision for psychosocial assessment/support</a:t>
            </a:r>
          </a:p>
        </p:txBody>
      </p:sp>
      <p:sp>
        <p:nvSpPr>
          <p:cNvPr id="4" name="Abbreviations">
            <a:extLst>
              <a:ext uri="{FF2B5EF4-FFF2-40B4-BE49-F238E27FC236}">
                <a16:creationId xmlns:a16="http://schemas.microsoft.com/office/drawing/2014/main" id="{159F6F1B-12A8-C032-63EA-815B256FDB7B}"/>
              </a:ext>
            </a:extLst>
          </p:cNvPr>
          <p:cNvSpPr>
            <a:spLocks noGrp="1"/>
          </p:cNvSpPr>
          <p:nvPr>
            <p:ph type="body" sz="quarter" idx="13"/>
          </p:nvPr>
        </p:nvSpPr>
        <p:spPr>
          <a:xfrm>
            <a:off x="1822254" y="6444915"/>
            <a:ext cx="9086850" cy="365125"/>
          </a:xfrm>
        </p:spPr>
        <p:txBody>
          <a:bodyPr/>
          <a:lstStyle/>
          <a:p>
            <a:r>
              <a:rPr lang="en-GB" dirty="0"/>
              <a:t>CS; company submission; T1D, type 1 diabetes; NHSE, NHS England</a:t>
            </a:r>
          </a:p>
        </p:txBody>
      </p:sp>
      <p:pic>
        <p:nvPicPr>
          <p:cNvPr id="5" name="Picture 4">
            <a:extLst>
              <a:ext uri="{FF2B5EF4-FFF2-40B4-BE49-F238E27FC236}">
                <a16:creationId xmlns:a16="http://schemas.microsoft.com/office/drawing/2014/main" id="{12222F8C-63D2-965F-8CE6-BE7912BF3244}"/>
              </a:ext>
              <a:ext uri="{C183D7F6-B498-43B3-948B-1728B52AA6E4}">
                <adec:decorative xmlns:adec="http://schemas.microsoft.com/office/drawing/2017/decorative" val="1"/>
              </a:ext>
            </a:extLst>
          </p:cNvPr>
          <p:cNvPicPr>
            <a:picLocks/>
          </p:cNvPicPr>
          <p:nvPr/>
        </p:nvPicPr>
        <p:blipFill rotWithShape="1">
          <a:blip r:embed="rId6"/>
          <a:srcRect l="16268" t="3813" r="14723" b="4056"/>
          <a:stretch/>
        </p:blipFill>
        <p:spPr>
          <a:xfrm>
            <a:off x="11271024" y="124485"/>
            <a:ext cx="723752" cy="678441"/>
          </a:xfrm>
          <a:prstGeom prst="rect">
            <a:avLst/>
          </a:prstGeom>
        </p:spPr>
      </p:pic>
    </p:spTree>
    <p:extLst>
      <p:ext uri="{BB962C8B-B14F-4D97-AF65-F5344CB8AC3E}">
        <p14:creationId xmlns:p14="http://schemas.microsoft.com/office/powerpoint/2010/main" val="201471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238C-B350-EB6D-35B3-9060211DD63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40110D4-9D51-0F60-C31C-E0BB051A7F8D}"/>
              </a:ext>
            </a:extLst>
          </p:cNvPr>
          <p:cNvSpPr txBox="1">
            <a:spLocks/>
          </p:cNvSpPr>
          <p:nvPr/>
        </p:nvSpPr>
        <p:spPr>
          <a:xfrm>
            <a:off x="276915" y="104386"/>
            <a:ext cx="11250785" cy="686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2400" dirty="0">
                <a:hlinkClick r:id="rId3" action="ppaction://hlinksldjump"/>
              </a:rPr>
              <a:t>Key issue</a:t>
            </a:r>
            <a:r>
              <a:rPr lang="en-GB" sz="2400" dirty="0"/>
              <a:t>: Identification of people with Stage 2 T1D and defining population eligible for teplizumab</a:t>
            </a:r>
            <a:br>
              <a:rPr lang="en-GB" sz="2400" dirty="0"/>
            </a:br>
            <a:endParaRPr lang="en-GB" sz="2400" dirty="0"/>
          </a:p>
        </p:txBody>
      </p:sp>
      <p:grpSp>
        <p:nvGrpSpPr>
          <p:cNvPr id="39" name="Group 38">
            <a:extLst>
              <a:ext uri="{FF2B5EF4-FFF2-40B4-BE49-F238E27FC236}">
                <a16:creationId xmlns:a16="http://schemas.microsoft.com/office/drawing/2014/main" id="{BA3CC1AA-2491-DC3E-A099-769D2403ED3A}"/>
              </a:ext>
            </a:extLst>
          </p:cNvPr>
          <p:cNvGrpSpPr/>
          <p:nvPr/>
        </p:nvGrpSpPr>
        <p:grpSpPr>
          <a:xfrm>
            <a:off x="184479" y="876215"/>
            <a:ext cx="11853774" cy="2859954"/>
            <a:chOff x="225633" y="1041260"/>
            <a:chExt cx="11853774" cy="2859954"/>
          </a:xfrm>
        </p:grpSpPr>
        <p:sp>
          <p:nvSpPr>
            <p:cNvPr id="9" name="Rectangle 8">
              <a:extLst>
                <a:ext uri="{FF2B5EF4-FFF2-40B4-BE49-F238E27FC236}">
                  <a16:creationId xmlns:a16="http://schemas.microsoft.com/office/drawing/2014/main" id="{63AA593A-4D3B-F49C-1B00-4597B574E6F7}"/>
                </a:ext>
              </a:extLst>
            </p:cNvPr>
            <p:cNvSpPr/>
            <p:nvPr/>
          </p:nvSpPr>
          <p:spPr>
            <a:xfrm>
              <a:off x="370029" y="2098156"/>
              <a:ext cx="2708035" cy="877775"/>
            </a:xfrm>
            <a:prstGeom prst="rect">
              <a:avLst/>
            </a:prstGeom>
            <a:solidFill>
              <a:srgbClr val="22809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People aged 8 and over with stage 2 T1D (already diagnosed) </a:t>
              </a:r>
            </a:p>
          </p:txBody>
        </p:sp>
        <p:sp>
          <p:nvSpPr>
            <p:cNvPr id="19" name="Rectangle 18">
              <a:extLst>
                <a:ext uri="{FF2B5EF4-FFF2-40B4-BE49-F238E27FC236}">
                  <a16:creationId xmlns:a16="http://schemas.microsoft.com/office/drawing/2014/main" id="{4BCEE645-EEA2-E64F-8FD3-37A8D29F4002}"/>
                </a:ext>
              </a:extLst>
            </p:cNvPr>
            <p:cNvSpPr/>
            <p:nvPr/>
          </p:nvSpPr>
          <p:spPr>
            <a:xfrm>
              <a:off x="3999718" y="1950932"/>
              <a:ext cx="2708035" cy="312914"/>
            </a:xfrm>
            <a:prstGeom prst="rect">
              <a:avLst/>
            </a:prstGeom>
            <a:solidFill>
              <a:srgbClr val="2280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Teplizumab</a:t>
              </a:r>
            </a:p>
          </p:txBody>
        </p:sp>
        <p:sp>
          <p:nvSpPr>
            <p:cNvPr id="20" name="Rectangle 19">
              <a:extLst>
                <a:ext uri="{FF2B5EF4-FFF2-40B4-BE49-F238E27FC236}">
                  <a16:creationId xmlns:a16="http://schemas.microsoft.com/office/drawing/2014/main" id="{B09B41E8-263E-4B25-DCC6-38D9FFCCABA9}"/>
                </a:ext>
              </a:extLst>
            </p:cNvPr>
            <p:cNvSpPr/>
            <p:nvPr/>
          </p:nvSpPr>
          <p:spPr>
            <a:xfrm>
              <a:off x="3999718" y="2456276"/>
              <a:ext cx="2708035" cy="519655"/>
            </a:xfrm>
            <a:prstGeom prst="rect">
              <a:avLst/>
            </a:prstGeom>
            <a:solidFill>
              <a:srgbClr val="2280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Established clinical management</a:t>
              </a:r>
            </a:p>
          </p:txBody>
        </p:sp>
        <p:cxnSp>
          <p:nvCxnSpPr>
            <p:cNvPr id="21" name="Connector: Elbow 20">
              <a:extLst>
                <a:ext uri="{FF2B5EF4-FFF2-40B4-BE49-F238E27FC236}">
                  <a16:creationId xmlns:a16="http://schemas.microsoft.com/office/drawing/2014/main" id="{0A720B31-014C-16BC-EC54-7211D45DBD47}"/>
                </a:ext>
              </a:extLst>
            </p:cNvPr>
            <p:cNvCxnSpPr>
              <a:cxnSpLocks/>
              <a:stCxn id="9" idx="3"/>
              <a:endCxn id="19" idx="1"/>
            </p:cNvCxnSpPr>
            <p:nvPr/>
          </p:nvCxnSpPr>
          <p:spPr>
            <a:xfrm flipV="1">
              <a:off x="3078064" y="2107389"/>
              <a:ext cx="921654" cy="42965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7E022B0-085C-2EA5-563E-7BDEA757F9BB}"/>
                </a:ext>
              </a:extLst>
            </p:cNvPr>
            <p:cNvCxnSpPr>
              <a:cxnSpLocks/>
              <a:stCxn id="9" idx="3"/>
              <a:endCxn id="20" idx="1"/>
            </p:cNvCxnSpPr>
            <p:nvPr/>
          </p:nvCxnSpPr>
          <p:spPr>
            <a:xfrm>
              <a:off x="3078064" y="2537044"/>
              <a:ext cx="921654" cy="17906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7CB450E-D229-F900-BA0E-A51087E3FCFF}"/>
                </a:ext>
              </a:extLst>
            </p:cNvPr>
            <p:cNvSpPr/>
            <p:nvPr/>
          </p:nvSpPr>
          <p:spPr>
            <a:xfrm>
              <a:off x="8242493" y="1880768"/>
              <a:ext cx="3485297" cy="447072"/>
            </a:xfrm>
            <a:prstGeom prst="rect">
              <a:avLst/>
            </a:prstGeom>
            <a:solidFill>
              <a:srgbClr val="22809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No additional costs of screening</a:t>
              </a:r>
            </a:p>
          </p:txBody>
        </p:sp>
        <p:sp>
          <p:nvSpPr>
            <p:cNvPr id="27" name="Rectangle 26">
              <a:extLst>
                <a:ext uri="{FF2B5EF4-FFF2-40B4-BE49-F238E27FC236}">
                  <a16:creationId xmlns:a16="http://schemas.microsoft.com/office/drawing/2014/main" id="{AD98A0BB-75EC-D3EC-B53F-4CB0905DC198}"/>
                </a:ext>
              </a:extLst>
            </p:cNvPr>
            <p:cNvSpPr/>
            <p:nvPr/>
          </p:nvSpPr>
          <p:spPr>
            <a:xfrm>
              <a:off x="8242493" y="2379300"/>
              <a:ext cx="3485298" cy="754210"/>
            </a:xfrm>
            <a:prstGeom prst="rect">
              <a:avLst/>
            </a:prstGeom>
            <a:solidFill>
              <a:srgbClr val="22809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Costs of Stage 2 T1D in  comparator arm align with ECM as in NICE final scope</a:t>
              </a:r>
            </a:p>
          </p:txBody>
        </p:sp>
        <p:cxnSp>
          <p:nvCxnSpPr>
            <p:cNvPr id="31" name="Straight Arrow Connector 30">
              <a:extLst>
                <a:ext uri="{FF2B5EF4-FFF2-40B4-BE49-F238E27FC236}">
                  <a16:creationId xmlns:a16="http://schemas.microsoft.com/office/drawing/2014/main" id="{2DD27BF2-DB7A-432A-7C22-3C7B3C73D7F8}"/>
                </a:ext>
              </a:extLst>
            </p:cNvPr>
            <p:cNvCxnSpPr>
              <a:cxnSpLocks/>
              <a:stCxn id="19" idx="3"/>
            </p:cNvCxnSpPr>
            <p:nvPr/>
          </p:nvCxnSpPr>
          <p:spPr>
            <a:xfrm>
              <a:off x="6707753" y="2107389"/>
              <a:ext cx="1558854" cy="204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3732E35-645C-A364-1FA5-1A12EF385311}"/>
                </a:ext>
              </a:extLst>
            </p:cNvPr>
            <p:cNvCxnSpPr>
              <a:cxnSpLocks/>
              <a:stCxn id="20" idx="3"/>
              <a:endCxn id="27" idx="1"/>
            </p:cNvCxnSpPr>
            <p:nvPr/>
          </p:nvCxnSpPr>
          <p:spPr>
            <a:xfrm>
              <a:off x="6707753" y="2716104"/>
              <a:ext cx="1534740" cy="40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BE86972-BB1B-CC56-0712-592DC8AE3591}"/>
                </a:ext>
              </a:extLst>
            </p:cNvPr>
            <p:cNvSpPr txBox="1"/>
            <p:nvPr/>
          </p:nvSpPr>
          <p:spPr>
            <a:xfrm>
              <a:off x="225633" y="1041260"/>
              <a:ext cx="696494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Company approach to decision problem:</a:t>
              </a:r>
            </a:p>
          </p:txBody>
        </p:sp>
        <p:sp>
          <p:nvSpPr>
            <p:cNvPr id="6" name="Rectangle 5">
              <a:extLst>
                <a:ext uri="{FF2B5EF4-FFF2-40B4-BE49-F238E27FC236}">
                  <a16:creationId xmlns:a16="http://schemas.microsoft.com/office/drawing/2014/main" id="{4510CFCC-F927-D0ED-BC10-E4F487465227}"/>
                </a:ext>
              </a:extLst>
            </p:cNvPr>
            <p:cNvSpPr/>
            <p:nvPr/>
          </p:nvSpPr>
          <p:spPr>
            <a:xfrm>
              <a:off x="225633" y="3226668"/>
              <a:ext cx="11853774" cy="674546"/>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EAG –</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If intervention does not include screening/testing, population should be limited to </a:t>
              </a:r>
              <a:r>
                <a:rPr lang="en-GB" i="1" dirty="0">
                  <a:solidFill>
                    <a:schemeClr val="tx1"/>
                  </a:solidFill>
                  <a:latin typeface="Arial" panose="020B0604020202020204" pitchFamily="34" charset="0"/>
                  <a:cs typeface="Arial" panose="020B0604020202020204" pitchFamily="34" charset="0"/>
                </a:rPr>
                <a:t>people aged 8 and over in whom Stage 2 T1D (2 or more pancreatic islet autoantibodies and dysglycaemia) has been incidentally detected’  </a:t>
              </a:r>
            </a:p>
          </p:txBody>
        </p:sp>
      </p:grpSp>
      <p:grpSp>
        <p:nvGrpSpPr>
          <p:cNvPr id="38" name="Group 37">
            <a:extLst>
              <a:ext uri="{FF2B5EF4-FFF2-40B4-BE49-F238E27FC236}">
                <a16:creationId xmlns:a16="http://schemas.microsoft.com/office/drawing/2014/main" id="{1F8F023F-7F94-8516-BDAD-B5110EAA71FD}"/>
              </a:ext>
            </a:extLst>
          </p:cNvPr>
          <p:cNvGrpSpPr/>
          <p:nvPr/>
        </p:nvGrpSpPr>
        <p:grpSpPr>
          <a:xfrm>
            <a:off x="477831" y="1343905"/>
            <a:ext cx="10973435" cy="411415"/>
            <a:chOff x="735712" y="1007295"/>
            <a:chExt cx="10973435" cy="411415"/>
          </a:xfrm>
        </p:grpSpPr>
        <p:sp>
          <p:nvSpPr>
            <p:cNvPr id="5" name="TextBox 4">
              <a:extLst>
                <a:ext uri="{FF2B5EF4-FFF2-40B4-BE49-F238E27FC236}">
                  <a16:creationId xmlns:a16="http://schemas.microsoft.com/office/drawing/2014/main" id="{0967E850-6AE5-9E01-9853-01D30DA2E7D4}"/>
                </a:ext>
              </a:extLst>
            </p:cNvPr>
            <p:cNvSpPr txBox="1"/>
            <p:nvPr/>
          </p:nvSpPr>
          <p:spPr>
            <a:xfrm>
              <a:off x="735712" y="1030627"/>
              <a:ext cx="2723519" cy="369332"/>
            </a:xfrm>
            <a:prstGeom prst="rect">
              <a:avLst/>
            </a:prstGeom>
            <a:noFill/>
          </p:spPr>
          <p:txBody>
            <a:bodyPr wrap="square" rtlCol="0">
              <a:spAutoFit/>
            </a:bodyPr>
            <a:lstStyle/>
            <a:p>
              <a:r>
                <a:rPr lang="en-GB" b="1" dirty="0">
                  <a:latin typeface="Arial" panose="020B0604020202020204" pitchFamily="34" charset="0"/>
                </a:rPr>
                <a:t>Population</a:t>
              </a:r>
            </a:p>
          </p:txBody>
        </p:sp>
        <p:sp>
          <p:nvSpPr>
            <p:cNvPr id="14" name="TextBox 13">
              <a:extLst>
                <a:ext uri="{FF2B5EF4-FFF2-40B4-BE49-F238E27FC236}">
                  <a16:creationId xmlns:a16="http://schemas.microsoft.com/office/drawing/2014/main" id="{29035A8B-5A96-8A93-92D8-0F5F7B4DDA02}"/>
                </a:ext>
              </a:extLst>
            </p:cNvPr>
            <p:cNvSpPr txBox="1"/>
            <p:nvPr/>
          </p:nvSpPr>
          <p:spPr>
            <a:xfrm>
              <a:off x="4104471" y="1049378"/>
              <a:ext cx="3485296" cy="369332"/>
            </a:xfrm>
            <a:prstGeom prst="rect">
              <a:avLst/>
            </a:prstGeom>
            <a:noFill/>
          </p:spPr>
          <p:txBody>
            <a:bodyPr wrap="square" rtlCol="0">
              <a:spAutoFit/>
            </a:bodyPr>
            <a:lstStyle/>
            <a:p>
              <a:r>
                <a:rPr lang="en-GB" b="1" dirty="0">
                  <a:latin typeface="Arial" panose="020B0604020202020204" pitchFamily="34" charset="0"/>
                </a:rPr>
                <a:t>Intervention and comparator</a:t>
              </a:r>
            </a:p>
          </p:txBody>
        </p:sp>
        <p:sp>
          <p:nvSpPr>
            <p:cNvPr id="8" name="TextBox 7">
              <a:extLst>
                <a:ext uri="{FF2B5EF4-FFF2-40B4-BE49-F238E27FC236}">
                  <a16:creationId xmlns:a16="http://schemas.microsoft.com/office/drawing/2014/main" id="{E66821CD-EE2D-BD91-D676-56B62F6F5DA1}"/>
                </a:ext>
              </a:extLst>
            </p:cNvPr>
            <p:cNvSpPr txBox="1"/>
            <p:nvPr/>
          </p:nvSpPr>
          <p:spPr>
            <a:xfrm>
              <a:off x="8556595" y="1007295"/>
              <a:ext cx="3152552" cy="369332"/>
            </a:xfrm>
            <a:prstGeom prst="rect">
              <a:avLst/>
            </a:prstGeom>
            <a:noFill/>
          </p:spPr>
          <p:txBody>
            <a:bodyPr wrap="square" rtlCol="0">
              <a:spAutoFit/>
            </a:bodyPr>
            <a:lstStyle/>
            <a:p>
              <a:r>
                <a:rPr lang="en-GB" b="1" dirty="0">
                  <a:latin typeface="Arial" panose="020B0604020202020204" pitchFamily="34" charset="0"/>
                </a:rPr>
                <a:t>Implications for modelling</a:t>
              </a:r>
            </a:p>
          </p:txBody>
        </p:sp>
      </p:grpSp>
      <p:sp>
        <p:nvSpPr>
          <p:cNvPr id="18" name="TextBox 17">
            <a:extLst>
              <a:ext uri="{FF2B5EF4-FFF2-40B4-BE49-F238E27FC236}">
                <a16:creationId xmlns:a16="http://schemas.microsoft.com/office/drawing/2014/main" id="{818BFEE2-6D00-5BEB-6216-7C3265D789C1}"/>
              </a:ext>
            </a:extLst>
          </p:cNvPr>
          <p:cNvSpPr txBox="1"/>
          <p:nvPr/>
        </p:nvSpPr>
        <p:spPr>
          <a:xfrm>
            <a:off x="276915" y="3759678"/>
            <a:ext cx="1079559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EAG view of decision problem if patients eligible for teplizumab are identified by screening:</a:t>
            </a:r>
          </a:p>
        </p:txBody>
      </p:sp>
      <p:grpSp>
        <p:nvGrpSpPr>
          <p:cNvPr id="78" name="Group 77">
            <a:extLst>
              <a:ext uri="{FF2B5EF4-FFF2-40B4-BE49-F238E27FC236}">
                <a16:creationId xmlns:a16="http://schemas.microsoft.com/office/drawing/2014/main" id="{30E5A160-27A4-1CA3-D8FE-CDE52327CD1F}"/>
              </a:ext>
            </a:extLst>
          </p:cNvPr>
          <p:cNvGrpSpPr/>
          <p:nvPr/>
        </p:nvGrpSpPr>
        <p:grpSpPr>
          <a:xfrm>
            <a:off x="296366" y="4011177"/>
            <a:ext cx="11306749" cy="2124974"/>
            <a:chOff x="306323" y="4190476"/>
            <a:chExt cx="11306749" cy="2124974"/>
          </a:xfrm>
        </p:grpSpPr>
        <p:sp>
          <p:nvSpPr>
            <p:cNvPr id="4" name="Rectangle 3">
              <a:extLst>
                <a:ext uri="{FF2B5EF4-FFF2-40B4-BE49-F238E27FC236}">
                  <a16:creationId xmlns:a16="http://schemas.microsoft.com/office/drawing/2014/main" id="{8AED9E3B-0E8E-2ED1-B007-E86C0850AA25}"/>
                </a:ext>
              </a:extLst>
            </p:cNvPr>
            <p:cNvSpPr/>
            <p:nvPr/>
          </p:nvSpPr>
          <p:spPr>
            <a:xfrm>
              <a:off x="306323" y="5099522"/>
              <a:ext cx="2873516" cy="869726"/>
            </a:xfrm>
            <a:prstGeom prst="rect">
              <a:avLst/>
            </a:prstGeom>
            <a:solidFill>
              <a:srgbClr val="00436C"/>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People aged 8 and over with Stage 2 T1D (undiagnosed population)</a:t>
              </a:r>
            </a:p>
          </p:txBody>
        </p:sp>
        <p:sp>
          <p:nvSpPr>
            <p:cNvPr id="12" name="Rectangle 11">
              <a:extLst>
                <a:ext uri="{FF2B5EF4-FFF2-40B4-BE49-F238E27FC236}">
                  <a16:creationId xmlns:a16="http://schemas.microsoft.com/office/drawing/2014/main" id="{E2686D05-90F9-FC1E-930E-B48D5F0D5AA3}"/>
                </a:ext>
              </a:extLst>
            </p:cNvPr>
            <p:cNvSpPr/>
            <p:nvPr/>
          </p:nvSpPr>
          <p:spPr>
            <a:xfrm>
              <a:off x="4149966" y="4726730"/>
              <a:ext cx="2708035" cy="541443"/>
            </a:xfrm>
            <a:prstGeom prst="rect">
              <a:avLst/>
            </a:prstGeom>
            <a:solidFill>
              <a:srgbClr val="00436C"/>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Teplizumab </a:t>
              </a:r>
              <a:r>
                <a:rPr lang="en-GB" b="1" dirty="0">
                  <a:solidFill>
                    <a:schemeClr val="bg1"/>
                  </a:solidFill>
                  <a:latin typeface="Arial" panose="020B0604020202020204" pitchFamily="34" charset="0"/>
                </a:rPr>
                <a:t>plus screening/testing*</a:t>
              </a:r>
            </a:p>
          </p:txBody>
        </p:sp>
        <p:sp>
          <p:nvSpPr>
            <p:cNvPr id="13" name="Rectangle 12">
              <a:extLst>
                <a:ext uri="{FF2B5EF4-FFF2-40B4-BE49-F238E27FC236}">
                  <a16:creationId xmlns:a16="http://schemas.microsoft.com/office/drawing/2014/main" id="{7DD38B72-069B-10DC-CF96-80535CE23B6F}"/>
                </a:ext>
              </a:extLst>
            </p:cNvPr>
            <p:cNvSpPr/>
            <p:nvPr/>
          </p:nvSpPr>
          <p:spPr>
            <a:xfrm>
              <a:off x="4149965" y="5675157"/>
              <a:ext cx="2708035" cy="533080"/>
            </a:xfrm>
            <a:prstGeom prst="rect">
              <a:avLst/>
            </a:prstGeom>
            <a:solidFill>
              <a:srgbClr val="00436C"/>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rPr>
                <a:t>No</a:t>
              </a:r>
              <a:r>
                <a:rPr lang="en-GB" dirty="0">
                  <a:solidFill>
                    <a:schemeClr val="bg1"/>
                  </a:solidFill>
                  <a:latin typeface="Arial" panose="020B0604020202020204" pitchFamily="34" charset="0"/>
                </a:rPr>
                <a:t> screening; </a:t>
              </a:r>
            </a:p>
            <a:p>
              <a:pPr algn="ctr"/>
              <a:r>
                <a:rPr lang="en-GB" dirty="0">
                  <a:solidFill>
                    <a:schemeClr val="bg1"/>
                  </a:solidFill>
                  <a:latin typeface="Arial" panose="020B0604020202020204" pitchFamily="34" charset="0"/>
                </a:rPr>
                <a:t>ECM = </a:t>
              </a:r>
              <a:r>
                <a:rPr lang="en-GB" b="1" dirty="0">
                  <a:solidFill>
                    <a:schemeClr val="bg1"/>
                  </a:solidFill>
                  <a:latin typeface="Arial" panose="020B0604020202020204" pitchFamily="34" charset="0"/>
                </a:rPr>
                <a:t>no</a:t>
              </a:r>
              <a:r>
                <a:rPr lang="en-GB" dirty="0">
                  <a:solidFill>
                    <a:schemeClr val="bg1"/>
                  </a:solidFill>
                  <a:latin typeface="Arial" panose="020B0604020202020204" pitchFamily="34" charset="0"/>
                </a:rPr>
                <a:t> management</a:t>
              </a:r>
            </a:p>
          </p:txBody>
        </p:sp>
        <p:cxnSp>
          <p:nvCxnSpPr>
            <p:cNvPr id="15" name="Connector: Elbow 14">
              <a:extLst>
                <a:ext uri="{FF2B5EF4-FFF2-40B4-BE49-F238E27FC236}">
                  <a16:creationId xmlns:a16="http://schemas.microsoft.com/office/drawing/2014/main" id="{4A52A07B-D068-84EB-A259-93483241146D}"/>
                </a:ext>
              </a:extLst>
            </p:cNvPr>
            <p:cNvCxnSpPr>
              <a:cxnSpLocks/>
              <a:stCxn id="4" idx="3"/>
              <a:endCxn id="12" idx="1"/>
            </p:cNvCxnSpPr>
            <p:nvPr/>
          </p:nvCxnSpPr>
          <p:spPr>
            <a:xfrm flipV="1">
              <a:off x="3179839" y="4997452"/>
              <a:ext cx="970127" cy="536933"/>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2BEE0DD-F5F6-65A9-15F0-F72949DE62DF}"/>
                </a:ext>
              </a:extLst>
            </p:cNvPr>
            <p:cNvCxnSpPr>
              <a:cxnSpLocks/>
            </p:cNvCxnSpPr>
            <p:nvPr/>
          </p:nvCxnSpPr>
          <p:spPr>
            <a:xfrm>
              <a:off x="3179838" y="5526189"/>
              <a:ext cx="970127" cy="278918"/>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CE13229-FD4C-CB00-C851-C5FECF324C35}"/>
                </a:ext>
              </a:extLst>
            </p:cNvPr>
            <p:cNvSpPr/>
            <p:nvPr/>
          </p:nvSpPr>
          <p:spPr>
            <a:xfrm>
              <a:off x="7934911" y="4726730"/>
              <a:ext cx="3678161" cy="585442"/>
            </a:xfrm>
            <a:prstGeom prst="rect">
              <a:avLst/>
            </a:prstGeom>
            <a:solidFill>
              <a:srgbClr val="00436C"/>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Screening should be modelled and costed</a:t>
              </a:r>
            </a:p>
          </p:txBody>
        </p:sp>
        <p:sp>
          <p:nvSpPr>
            <p:cNvPr id="25" name="Rectangle 24">
              <a:extLst>
                <a:ext uri="{FF2B5EF4-FFF2-40B4-BE49-F238E27FC236}">
                  <a16:creationId xmlns:a16="http://schemas.microsoft.com/office/drawing/2014/main" id="{89C7992C-2EB5-E9BD-9443-FCA8B4190B50}"/>
                </a:ext>
              </a:extLst>
            </p:cNvPr>
            <p:cNvSpPr/>
            <p:nvPr/>
          </p:nvSpPr>
          <p:spPr>
            <a:xfrm>
              <a:off x="7905504" y="5553266"/>
              <a:ext cx="3678161" cy="762184"/>
            </a:xfrm>
            <a:prstGeom prst="rect">
              <a:avLst/>
            </a:prstGeom>
            <a:solidFill>
              <a:srgbClr val="00436C"/>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Cost of Stage 2 T1D in comparator arm = 0 (stage 2 T1D not identified or managed) </a:t>
              </a:r>
            </a:p>
          </p:txBody>
        </p:sp>
        <p:cxnSp>
          <p:nvCxnSpPr>
            <p:cNvPr id="29" name="Straight Arrow Connector 28">
              <a:extLst>
                <a:ext uri="{FF2B5EF4-FFF2-40B4-BE49-F238E27FC236}">
                  <a16:creationId xmlns:a16="http://schemas.microsoft.com/office/drawing/2014/main" id="{2D88ED2D-50EF-CE58-E922-E59B81F216F4}"/>
                </a:ext>
              </a:extLst>
            </p:cNvPr>
            <p:cNvCxnSpPr>
              <a:cxnSpLocks/>
              <a:stCxn id="12" idx="3"/>
              <a:endCxn id="23" idx="1"/>
            </p:cNvCxnSpPr>
            <p:nvPr/>
          </p:nvCxnSpPr>
          <p:spPr>
            <a:xfrm>
              <a:off x="6858001" y="4997452"/>
              <a:ext cx="1076910" cy="21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FCC3F5-9646-9377-07EE-2900BAD356B2}"/>
                </a:ext>
              </a:extLst>
            </p:cNvPr>
            <p:cNvCxnSpPr>
              <a:cxnSpLocks/>
              <a:stCxn id="13" idx="3"/>
              <a:endCxn id="25" idx="1"/>
            </p:cNvCxnSpPr>
            <p:nvPr/>
          </p:nvCxnSpPr>
          <p:spPr>
            <a:xfrm flipV="1">
              <a:off x="6858000" y="5934358"/>
              <a:ext cx="1047504" cy="7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A32D25E-4393-155F-A0C8-38BDFDCCB647}"/>
                </a:ext>
              </a:extLst>
            </p:cNvPr>
            <p:cNvGrpSpPr/>
            <p:nvPr/>
          </p:nvGrpSpPr>
          <p:grpSpPr>
            <a:xfrm>
              <a:off x="326825" y="4190476"/>
              <a:ext cx="11049130" cy="460883"/>
              <a:chOff x="396714" y="801370"/>
              <a:chExt cx="11049130" cy="460883"/>
            </a:xfrm>
          </p:grpSpPr>
          <p:sp>
            <p:nvSpPr>
              <p:cNvPr id="49" name="TextBox 48">
                <a:extLst>
                  <a:ext uri="{FF2B5EF4-FFF2-40B4-BE49-F238E27FC236}">
                    <a16:creationId xmlns:a16="http://schemas.microsoft.com/office/drawing/2014/main" id="{089E1638-2545-84B7-2DAF-0C56A4659F25}"/>
                  </a:ext>
                </a:extLst>
              </p:cNvPr>
              <p:cNvSpPr txBox="1"/>
              <p:nvPr/>
            </p:nvSpPr>
            <p:spPr>
              <a:xfrm>
                <a:off x="396714" y="870723"/>
                <a:ext cx="2723519" cy="369332"/>
              </a:xfrm>
              <a:prstGeom prst="rect">
                <a:avLst/>
              </a:prstGeom>
              <a:noFill/>
            </p:spPr>
            <p:txBody>
              <a:bodyPr wrap="square" rtlCol="0">
                <a:spAutoFit/>
              </a:bodyPr>
              <a:lstStyle/>
              <a:p>
                <a:r>
                  <a:rPr lang="en-GB" b="1" dirty="0">
                    <a:latin typeface="Arial" panose="020B0604020202020204" pitchFamily="34" charset="0"/>
                  </a:rPr>
                  <a:t>Population</a:t>
                </a:r>
              </a:p>
            </p:txBody>
          </p:sp>
          <p:sp>
            <p:nvSpPr>
              <p:cNvPr id="50" name="TextBox 49">
                <a:extLst>
                  <a:ext uri="{FF2B5EF4-FFF2-40B4-BE49-F238E27FC236}">
                    <a16:creationId xmlns:a16="http://schemas.microsoft.com/office/drawing/2014/main" id="{DD22FDAF-456D-F59C-92CC-C85480D032ED}"/>
                  </a:ext>
                </a:extLst>
              </p:cNvPr>
              <p:cNvSpPr txBox="1"/>
              <p:nvPr/>
            </p:nvSpPr>
            <p:spPr>
              <a:xfrm>
                <a:off x="3939159" y="892921"/>
                <a:ext cx="3485296" cy="369332"/>
              </a:xfrm>
              <a:prstGeom prst="rect">
                <a:avLst/>
              </a:prstGeom>
              <a:noFill/>
            </p:spPr>
            <p:txBody>
              <a:bodyPr wrap="square" rtlCol="0">
                <a:spAutoFit/>
              </a:bodyPr>
              <a:lstStyle/>
              <a:p>
                <a:r>
                  <a:rPr lang="en-GB" b="1" dirty="0">
                    <a:latin typeface="Arial" panose="020B0604020202020204" pitchFamily="34" charset="0"/>
                  </a:rPr>
                  <a:t>Intervention and comparator</a:t>
                </a:r>
              </a:p>
            </p:txBody>
          </p:sp>
          <p:sp>
            <p:nvSpPr>
              <p:cNvPr id="52" name="TextBox 51">
                <a:extLst>
                  <a:ext uri="{FF2B5EF4-FFF2-40B4-BE49-F238E27FC236}">
                    <a16:creationId xmlns:a16="http://schemas.microsoft.com/office/drawing/2014/main" id="{FD54FD2C-7EA6-155A-A911-004B7316598F}"/>
                  </a:ext>
                </a:extLst>
              </p:cNvPr>
              <p:cNvSpPr txBox="1"/>
              <p:nvPr/>
            </p:nvSpPr>
            <p:spPr>
              <a:xfrm>
                <a:off x="8293292" y="801370"/>
                <a:ext cx="3152552" cy="369332"/>
              </a:xfrm>
              <a:prstGeom prst="rect">
                <a:avLst/>
              </a:prstGeom>
              <a:noFill/>
            </p:spPr>
            <p:txBody>
              <a:bodyPr wrap="square" rtlCol="0">
                <a:spAutoFit/>
              </a:bodyPr>
              <a:lstStyle/>
              <a:p>
                <a:r>
                  <a:rPr lang="en-GB" b="1" dirty="0">
                    <a:latin typeface="Arial" panose="020B0604020202020204" pitchFamily="34" charset="0"/>
                  </a:rPr>
                  <a:t>Implications for modelling</a:t>
                </a:r>
              </a:p>
            </p:txBody>
          </p:sp>
        </p:grpSp>
      </p:grpSp>
      <p:sp>
        <p:nvSpPr>
          <p:cNvPr id="3" name="Abbreviations">
            <a:extLst>
              <a:ext uri="{FF2B5EF4-FFF2-40B4-BE49-F238E27FC236}">
                <a16:creationId xmlns:a16="http://schemas.microsoft.com/office/drawing/2014/main" id="{D5C09A87-5AB2-E682-C827-E8099B51623D}"/>
              </a:ext>
            </a:extLst>
          </p:cNvPr>
          <p:cNvSpPr>
            <a:spLocks noGrp="1"/>
          </p:cNvSpPr>
          <p:nvPr>
            <p:ph type="body" sz="quarter" idx="13"/>
          </p:nvPr>
        </p:nvSpPr>
        <p:spPr>
          <a:xfrm>
            <a:off x="8437965" y="6194682"/>
            <a:ext cx="3025898" cy="365125"/>
          </a:xfrm>
          <a:solidFill>
            <a:schemeClr val="bg1"/>
          </a:solidFill>
        </p:spPr>
        <p:txBody>
          <a:bodyPr>
            <a:normAutofit fontScale="92500" lnSpcReduction="10000"/>
          </a:bodyPr>
          <a:lstStyle/>
          <a:p>
            <a:r>
              <a:rPr lang="en-GB" sz="1200" dirty="0"/>
              <a:t>ECM; established clinical management; T1D, type 1 diabetes</a:t>
            </a:r>
          </a:p>
        </p:txBody>
      </p:sp>
      <p:sp>
        <p:nvSpPr>
          <p:cNvPr id="7" name="Rectangle 6">
            <a:extLst>
              <a:ext uri="{FF2B5EF4-FFF2-40B4-BE49-F238E27FC236}">
                <a16:creationId xmlns:a16="http://schemas.microsoft.com/office/drawing/2014/main" id="{3E1DCBED-71B7-42CE-60FA-8389E87A5808}"/>
              </a:ext>
            </a:extLst>
          </p:cNvPr>
          <p:cNvSpPr/>
          <p:nvPr/>
        </p:nvSpPr>
        <p:spPr>
          <a:xfrm>
            <a:off x="1317275" y="6154545"/>
            <a:ext cx="5832148" cy="619746"/>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*EAG –</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Small fraction of people may still be incidentally diagnosed in line with company approach</a:t>
            </a:r>
            <a:endParaRPr lang="en-GB" i="1"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D99B18-348B-B7E4-3663-93963270854F}"/>
              </a:ext>
            </a:extLst>
          </p:cNvPr>
          <p:cNvSpPr txBox="1"/>
          <p:nvPr/>
        </p:nvSpPr>
        <p:spPr>
          <a:xfrm>
            <a:off x="8269307" y="6518628"/>
            <a:ext cx="330440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ction="ppaction://hlinksldjump"/>
              </a:rPr>
              <a:t>NICE final scope and decision problem</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69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a:solidFill>
            <a:srgbClr val="00436C"/>
          </a:solidFill>
        </p:spPr>
        <p:txBody>
          <a:bodyPr>
            <a:normAutofit/>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endParaRPr lang="en-GB" dirty="0"/>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ü"/>
            </a:pPr>
            <a:r>
              <a:rPr lang="en-GB" sz="2800" b="1"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Cost effectiveness results</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412903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1192" y="8716"/>
            <a:ext cx="11250785" cy="496894"/>
          </a:xfrm>
        </p:spPr>
        <p:txBody>
          <a:bodyPr>
            <a:normAutofit fontScale="90000"/>
          </a:bodyPr>
          <a:lstStyle/>
          <a:p>
            <a:r>
              <a:rPr lang="en-GB" dirty="0"/>
              <a:t>Key clinical trial - TN-10</a:t>
            </a:r>
            <a:br>
              <a:rPr lang="en-GB" dirty="0"/>
            </a:br>
            <a:endParaRPr lang="en-GB" dirty="0"/>
          </a:p>
        </p:txBody>
      </p:sp>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3"/>
          </p:nvPr>
        </p:nvSpPr>
        <p:spPr>
          <a:xfrm>
            <a:off x="1678026" y="6605031"/>
            <a:ext cx="9086850" cy="237771"/>
          </a:xfrm>
        </p:spPr>
        <p:txBody>
          <a:bodyPr>
            <a:normAutofit fontScale="92500" lnSpcReduction="20000"/>
          </a:bodyPr>
          <a:lstStyle/>
          <a:p>
            <a:r>
              <a:rPr lang="en-GB" dirty="0"/>
              <a:t>T1D, type 1 diabetes; OGTT; oral glucose-tolerance test, FPG; fasting plasma glucose</a:t>
            </a:r>
          </a:p>
        </p:txBody>
      </p:sp>
      <p:sp>
        <p:nvSpPr>
          <p:cNvPr id="6" name="TextBox 5">
            <a:extLst>
              <a:ext uri="{FF2B5EF4-FFF2-40B4-BE49-F238E27FC236}">
                <a16:creationId xmlns:a16="http://schemas.microsoft.com/office/drawing/2014/main" id="{235E01DB-6BA1-43FA-948C-3BED423AD6C6}"/>
              </a:ext>
            </a:extLst>
          </p:cNvPr>
          <p:cNvSpPr txBox="1"/>
          <p:nvPr/>
        </p:nvSpPr>
        <p:spPr>
          <a:xfrm>
            <a:off x="480023" y="394845"/>
            <a:ext cx="3736920" cy="369332"/>
          </a:xfrm>
          <a:prstGeom prst="rect">
            <a:avLst/>
          </a:prstGeom>
          <a:noFill/>
        </p:spPr>
        <p:txBody>
          <a:bodyPr wrap="none" rtlCol="0">
            <a:spAutoFit/>
          </a:bodyPr>
          <a:lstStyle/>
          <a:p>
            <a:r>
              <a:rPr lang="en-GB" dirty="0">
                <a:latin typeface="Arial" panose="020B0604020202020204" pitchFamily="34" charset="0"/>
              </a:rPr>
              <a:t>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868971862"/>
              </p:ext>
            </p:extLst>
          </p:nvPr>
        </p:nvGraphicFramePr>
        <p:xfrm>
          <a:off x="95511" y="764177"/>
          <a:ext cx="11616466" cy="5529580"/>
        </p:xfrm>
        <a:graphic>
          <a:graphicData uri="http://schemas.openxmlformats.org/drawingml/2006/table">
            <a:tbl>
              <a:tblPr firstRow="1" bandRow="1">
                <a:tableStyleId>{5C22544A-7EE6-4342-B048-85BDC9FD1C3A}</a:tableStyleId>
              </a:tblPr>
              <a:tblGrid>
                <a:gridCol w="1966857">
                  <a:extLst>
                    <a:ext uri="{9D8B030D-6E8A-4147-A177-3AD203B41FA5}">
                      <a16:colId xmlns:a16="http://schemas.microsoft.com/office/drawing/2014/main" val="2781295461"/>
                    </a:ext>
                  </a:extLst>
                </a:gridCol>
                <a:gridCol w="9649609">
                  <a:extLst>
                    <a:ext uri="{9D8B030D-6E8A-4147-A177-3AD203B41FA5}">
                      <a16:colId xmlns:a16="http://schemas.microsoft.com/office/drawing/2014/main" val="458621282"/>
                    </a:ext>
                  </a:extLst>
                </a:gridCol>
              </a:tblGrid>
              <a:tr h="136705">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pPr algn="ctr"/>
                      <a:r>
                        <a:rPr lang="en-GB" dirty="0">
                          <a:latin typeface="Arial" panose="020B0604020202020204" pitchFamily="34" charset="0"/>
                        </a:rPr>
                        <a:t>TN-10 (NCT01030861)</a:t>
                      </a:r>
                    </a:p>
                  </a:txBody>
                  <a:tcPr/>
                </a:tc>
                <a:extLst>
                  <a:ext uri="{0D108BD9-81ED-4DB2-BD59-A6C34878D82A}">
                    <a16:rowId xmlns:a16="http://schemas.microsoft.com/office/drawing/2014/main" val="1220355904"/>
                  </a:ext>
                </a:extLst>
              </a:tr>
              <a:tr h="262928">
                <a:tc>
                  <a:txBody>
                    <a:bodyPr/>
                    <a:lstStyle/>
                    <a:p>
                      <a:r>
                        <a:rPr lang="en-GB" b="1" dirty="0">
                          <a:solidFill>
                            <a:schemeClr val="bg1"/>
                          </a:solidFill>
                          <a:latin typeface="Arial" panose="020B0604020202020204" pitchFamily="34" charset="0"/>
                          <a:cs typeface="Arial" panose="020B0604020202020204" pitchFamily="34" charset="0"/>
                        </a:rPr>
                        <a:t>Design</a:t>
                      </a:r>
                    </a:p>
                  </a:txBody>
                  <a:tcPr>
                    <a:solidFill>
                      <a:schemeClr val="accent1"/>
                    </a:solidFill>
                  </a:tcPr>
                </a:tc>
                <a:tc>
                  <a:txBody>
                    <a:bodyPr/>
                    <a:lstStyle/>
                    <a:p>
                      <a:r>
                        <a:rPr lang="en-GB" sz="1800" dirty="0">
                          <a:latin typeface="Arial" panose="020B0604020202020204" pitchFamily="34" charset="0"/>
                          <a:cs typeface="Arial" panose="020B0604020202020204" pitchFamily="34" charset="0"/>
                        </a:rPr>
                        <a:t>Phase 2 randomised, placebo-controlled, double-blind trial </a:t>
                      </a:r>
                    </a:p>
                  </a:txBody>
                  <a:tcPr/>
                </a:tc>
                <a:extLst>
                  <a:ext uri="{0D108BD9-81ED-4DB2-BD59-A6C34878D82A}">
                    <a16:rowId xmlns:a16="http://schemas.microsoft.com/office/drawing/2014/main" val="683507817"/>
                  </a:ext>
                </a:extLst>
              </a:tr>
              <a:tr h="215055">
                <a:tc>
                  <a:txBody>
                    <a:bodyPr/>
                    <a:lstStyle/>
                    <a:p>
                      <a:r>
                        <a:rPr lang="en-GB" b="1" dirty="0">
                          <a:solidFill>
                            <a:schemeClr val="bg1"/>
                          </a:solidFill>
                          <a:latin typeface="Arial" panose="020B0604020202020204" pitchFamily="34" charset="0"/>
                          <a:cs typeface="Arial" panose="020B0604020202020204" pitchFamily="34" charset="0"/>
                        </a:rPr>
                        <a:t>Population</a:t>
                      </a:r>
                    </a:p>
                  </a:txBody>
                  <a:tcPr>
                    <a:solidFill>
                      <a:schemeClr val="accent1"/>
                    </a:solidFill>
                  </a:tcPr>
                </a:tc>
                <a:tc>
                  <a:txBody>
                    <a:bodyPr/>
                    <a:lstStyle/>
                    <a:p>
                      <a:pPr>
                        <a:spcAft>
                          <a:spcPts val="3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People with Stage 2 T1D (≥8 years old) who were relatives of people with Stage 3 T1D (n=76)</a:t>
                      </a:r>
                    </a:p>
                    <a:p>
                      <a:pPr>
                        <a:spcAft>
                          <a:spcPts val="3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Inclusion criteria: ≥2 diabetes-related autoantibodies detected in 2 samples from within 6 months before randomisation, evidence of dysglycaemia during an OGTT</a:t>
                      </a:r>
                    </a:p>
                  </a:txBody>
                  <a:tcPr marL="68580" marR="68580" marT="0" marB="0"/>
                </a:tc>
                <a:extLst>
                  <a:ext uri="{0D108BD9-81ED-4DB2-BD59-A6C34878D82A}">
                    <a16:rowId xmlns:a16="http://schemas.microsoft.com/office/drawing/2014/main" val="1606641215"/>
                  </a:ext>
                </a:extLst>
              </a:tr>
              <a:tr h="257792">
                <a:tc>
                  <a:txBody>
                    <a:bodyPr/>
                    <a:lstStyle/>
                    <a:p>
                      <a:r>
                        <a:rPr lang="en-GB" b="1" dirty="0">
                          <a:solidFill>
                            <a:schemeClr val="bg1"/>
                          </a:solidFill>
                          <a:latin typeface="Arial" panose="020B0604020202020204" pitchFamily="34" charset="0"/>
                          <a:cs typeface="Arial" panose="020B0604020202020204" pitchFamily="34" charset="0"/>
                        </a:rPr>
                        <a:t>Intervention</a:t>
                      </a:r>
                    </a:p>
                  </a:txBody>
                  <a:tcPr>
                    <a:solidFill>
                      <a:schemeClr val="accent1"/>
                    </a:solidFill>
                  </a:tcP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Teplizumab (n=44)</a:t>
                      </a:r>
                    </a:p>
                  </a:txBody>
                  <a:tcPr/>
                </a:tc>
                <a:extLst>
                  <a:ext uri="{0D108BD9-81ED-4DB2-BD59-A6C34878D82A}">
                    <a16:rowId xmlns:a16="http://schemas.microsoft.com/office/drawing/2014/main" val="1086869075"/>
                  </a:ext>
                </a:extLst>
              </a:tr>
              <a:tr h="232741">
                <a:tc>
                  <a:txBody>
                    <a:bodyPr/>
                    <a:lstStyle/>
                    <a:p>
                      <a:r>
                        <a:rPr lang="en-GB" b="1" dirty="0">
                          <a:solidFill>
                            <a:schemeClr val="bg1"/>
                          </a:solidFill>
                          <a:latin typeface="Arial" panose="020B0604020202020204" pitchFamily="34" charset="0"/>
                          <a:cs typeface="Arial" panose="020B0604020202020204" pitchFamily="34" charset="0"/>
                        </a:rPr>
                        <a:t>Comparator(s)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Placebo (n=32)</a:t>
                      </a:r>
                    </a:p>
                  </a:txBody>
                  <a:tcPr/>
                </a:tc>
                <a:extLst>
                  <a:ext uri="{0D108BD9-81ED-4DB2-BD59-A6C34878D82A}">
                    <a16:rowId xmlns:a16="http://schemas.microsoft.com/office/drawing/2014/main" val="3789602645"/>
                  </a:ext>
                </a:extLst>
              </a:tr>
              <a:tr h="273929">
                <a:tc>
                  <a:txBody>
                    <a:bodyPr/>
                    <a:lstStyle/>
                    <a:p>
                      <a:r>
                        <a:rPr lang="en-GB" b="1" dirty="0">
                          <a:solidFill>
                            <a:schemeClr val="bg1"/>
                          </a:solidFill>
                          <a:latin typeface="Arial" panose="020B0604020202020204" pitchFamily="34" charset="0"/>
                          <a:cs typeface="Arial" panose="020B0604020202020204" pitchFamily="34" charset="0"/>
                        </a:rPr>
                        <a:t>Duration</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Median follow up (all participants): 745 days</a:t>
                      </a:r>
                    </a:p>
                    <a:p>
                      <a:r>
                        <a:rPr lang="en-GB" dirty="0">
                          <a:latin typeface="Arial" panose="020B0604020202020204" pitchFamily="34" charset="0"/>
                          <a:cs typeface="Arial" panose="020B0604020202020204" pitchFamily="34" charset="0"/>
                        </a:rPr>
                        <a:t>Primary analysis: median follow up </a:t>
                      </a:r>
                      <a:r>
                        <a:rPr lang="en-GB" dirty="0">
                          <a:highlight>
                            <a:srgbClr val="000000"/>
                          </a:highlight>
                        </a:rPr>
                        <a:t>*******  </a:t>
                      </a:r>
                      <a:r>
                        <a:rPr lang="en-GB" sz="1800" i="0" kern="1200" dirty="0">
                          <a:solidFill>
                            <a:schemeClr val="dk1"/>
                          </a:solidFill>
                          <a:effectLst/>
                          <a:latin typeface="Arial" panose="020B0604020202020204" pitchFamily="34" charset="0"/>
                          <a:ea typeface="+mn-ea"/>
                          <a:cs typeface="Arial" panose="020B0604020202020204" pitchFamily="34" charset="0"/>
                        </a:rPr>
                        <a:t>for teplizumab arm, </a:t>
                      </a:r>
                      <a:r>
                        <a:rPr lang="en-GB" dirty="0">
                          <a:highlight>
                            <a:srgbClr val="000000"/>
                          </a:highlight>
                        </a:rPr>
                        <a:t>******* </a:t>
                      </a:r>
                      <a:r>
                        <a:rPr lang="en-GB" sz="1800" i="0" kern="1200" dirty="0">
                          <a:solidFill>
                            <a:schemeClr val="dk1"/>
                          </a:solidFill>
                          <a:effectLst/>
                          <a:latin typeface="Arial" panose="020B0604020202020204" pitchFamily="34" charset="0"/>
                          <a:ea typeface="+mn-ea"/>
                          <a:cs typeface="Arial" panose="020B0604020202020204" pitchFamily="34" charset="0"/>
                        </a:rPr>
                        <a:t>for placebo</a:t>
                      </a:r>
                      <a:endParaRPr lang="en-GB" i="0" u="sng"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528485"/>
                  </a:ext>
                </a:extLst>
              </a:tr>
              <a:tr h="354611">
                <a:tc>
                  <a:txBody>
                    <a:bodyPr/>
                    <a:lstStyle/>
                    <a:p>
                      <a:r>
                        <a:rPr lang="en-GB" b="1" dirty="0">
                          <a:solidFill>
                            <a:schemeClr val="bg1"/>
                          </a:solidFill>
                          <a:latin typeface="Arial" panose="020B0604020202020204" pitchFamily="34" charset="0"/>
                          <a:cs typeface="Arial" panose="020B0604020202020204" pitchFamily="34" charset="0"/>
                        </a:rPr>
                        <a:t>Primary outcome</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Time from randomisation to onset of Stage 3 T1D according to following criteria:</a:t>
                      </a:r>
                    </a:p>
                    <a:p>
                      <a:pPr marL="285750" lvl="0" indent="-285750">
                        <a:buFont typeface="Arial" panose="020B0604020202020204" pitchFamily="34" charset="0"/>
                        <a:buChar char="•"/>
                      </a:pPr>
                      <a:r>
                        <a:rPr lang="en-GB" sz="1800" kern="1200" dirty="0">
                          <a:solidFill>
                            <a:schemeClr val="tx1"/>
                          </a:solidFill>
                          <a:effectLst/>
                          <a:latin typeface="Arial" panose="020B0604020202020204" pitchFamily="34" charset="0"/>
                          <a:ea typeface="+mn-ea"/>
                          <a:cs typeface="Arial" panose="020B0604020202020204" pitchFamily="34" charset="0"/>
                        </a:rPr>
                        <a:t>Symptoms of diabetes plus casual plasma glucose concentration &gt;200 mg/dL (11.1 mmol/l), regardless of the time since last meal FPG ≥126 mg/dL (7 mmol/l)</a:t>
                      </a:r>
                    </a:p>
                    <a:p>
                      <a:pPr marL="285750" lvl="0" indent="-285750">
                        <a:buFont typeface="Arial" panose="020B0604020202020204" pitchFamily="34" charset="0"/>
                        <a:buChar char="•"/>
                      </a:pPr>
                      <a:r>
                        <a:rPr lang="en-GB" sz="1800" kern="1200" dirty="0">
                          <a:solidFill>
                            <a:schemeClr val="tx1"/>
                          </a:solidFill>
                          <a:effectLst/>
                          <a:latin typeface="Arial" panose="020B0604020202020204" pitchFamily="34" charset="0"/>
                          <a:ea typeface="+mn-ea"/>
                          <a:cs typeface="Arial" panose="020B0604020202020204" pitchFamily="34" charset="0"/>
                        </a:rPr>
                        <a:t>2-hour plasma glucose ≥200 mg/dL (11.1 mmol/l)</a:t>
                      </a:r>
                    </a:p>
                  </a:txBody>
                  <a:tcPr/>
                </a:tc>
                <a:extLst>
                  <a:ext uri="{0D108BD9-81ED-4DB2-BD59-A6C34878D82A}">
                    <a16:rowId xmlns:a16="http://schemas.microsoft.com/office/drawing/2014/main" val="3245755481"/>
                  </a:ext>
                </a:extLst>
              </a:tr>
              <a:tr h="263079">
                <a:tc>
                  <a:txBody>
                    <a:bodyPr/>
                    <a:lstStyle/>
                    <a:p>
                      <a:r>
                        <a:rPr lang="en-GB" b="1" dirty="0">
                          <a:solidFill>
                            <a:schemeClr val="bg1"/>
                          </a:solidFill>
                          <a:latin typeface="Arial" panose="020B0604020202020204" pitchFamily="34" charset="0"/>
                          <a:cs typeface="Arial" panose="020B0604020202020204" pitchFamily="34" charset="0"/>
                        </a:rPr>
                        <a:t>Key secondary outcomes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C-peptide levels (surrogate marker for beta-cell function and endogenous insulin production), insulin secretion, adverse events</a:t>
                      </a:r>
                    </a:p>
                  </a:txBody>
                  <a:tcPr/>
                </a:tc>
                <a:extLst>
                  <a:ext uri="{0D108BD9-81ED-4DB2-BD59-A6C34878D82A}">
                    <a16:rowId xmlns:a16="http://schemas.microsoft.com/office/drawing/2014/main" val="1997387758"/>
                  </a:ext>
                </a:extLst>
              </a:tr>
              <a:tr h="279606">
                <a:tc>
                  <a:txBody>
                    <a:bodyPr/>
                    <a:lstStyle/>
                    <a:p>
                      <a:r>
                        <a:rPr lang="en-GB" b="1" dirty="0">
                          <a:solidFill>
                            <a:schemeClr val="bg1"/>
                          </a:solidFill>
                          <a:latin typeface="Arial" panose="020B0604020202020204" pitchFamily="34" charset="0"/>
                          <a:cs typeface="Arial" panose="020B0604020202020204" pitchFamily="34" charset="0"/>
                        </a:rPr>
                        <a:t>Locations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USA, Canada, Australia, Germany (no UK patients)</a:t>
                      </a:r>
                    </a:p>
                  </a:txBody>
                  <a:tcPr/>
                </a:tc>
                <a:extLst>
                  <a:ext uri="{0D108BD9-81ED-4DB2-BD59-A6C34878D82A}">
                    <a16:rowId xmlns:a16="http://schemas.microsoft.com/office/drawing/2014/main" val="4222386618"/>
                  </a:ext>
                </a:extLst>
              </a:tr>
              <a:tr h="370840">
                <a:tc>
                  <a:txBody>
                    <a:bodyPr/>
                    <a:lstStyle/>
                    <a:p>
                      <a:r>
                        <a:rPr lang="en-GB" b="1" dirty="0">
                          <a:solidFill>
                            <a:schemeClr val="bg1"/>
                          </a:solidFill>
                          <a:latin typeface="Arial" panose="020B0604020202020204" pitchFamily="34" charset="0"/>
                          <a:cs typeface="Arial" panose="020B0604020202020204" pitchFamily="34" charset="0"/>
                        </a:rPr>
                        <a:t>Used in model?</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907692530"/>
                  </a:ext>
                </a:extLst>
              </a:tr>
            </a:tbl>
          </a:graphicData>
        </a:graphic>
      </p:graphicFrame>
      <p:sp>
        <p:nvSpPr>
          <p:cNvPr id="4" name="Rectangle 3" descr="Marker showing slides are confidential ">
            <a:extLst>
              <a:ext uri="{FF2B5EF4-FFF2-40B4-BE49-F238E27FC236}">
                <a16:creationId xmlns:a16="http://schemas.microsoft.com/office/drawing/2014/main" id="{7A0044BC-F5B3-BB47-3D87-AFCC86AEBBA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1381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284DB-5DB0-1AF7-F27A-E8810FB55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ECEFF-4903-7702-A4E5-FFC7D23E67A6}"/>
              </a:ext>
            </a:extLst>
          </p:cNvPr>
          <p:cNvSpPr>
            <a:spLocks noGrp="1"/>
          </p:cNvSpPr>
          <p:nvPr>
            <p:ph type="title"/>
          </p:nvPr>
        </p:nvSpPr>
        <p:spPr/>
        <p:txBody>
          <a:bodyPr/>
          <a:lstStyle/>
          <a:p>
            <a:r>
              <a:rPr lang="en-GB" dirty="0"/>
              <a:t>Clinical trial results – TN-10</a:t>
            </a:r>
          </a:p>
        </p:txBody>
      </p:sp>
      <p:sp>
        <p:nvSpPr>
          <p:cNvPr id="4" name="Text Placeholder 3">
            <a:extLst>
              <a:ext uri="{FF2B5EF4-FFF2-40B4-BE49-F238E27FC236}">
                <a16:creationId xmlns:a16="http://schemas.microsoft.com/office/drawing/2014/main" id="{8EC2E3C8-40AC-A87D-A237-AE8B9D9020FE}"/>
              </a:ext>
            </a:extLst>
          </p:cNvPr>
          <p:cNvSpPr>
            <a:spLocks noGrp="1"/>
          </p:cNvSpPr>
          <p:nvPr>
            <p:ph type="body" sz="quarter" idx="13"/>
          </p:nvPr>
        </p:nvSpPr>
        <p:spPr>
          <a:xfrm>
            <a:off x="1826897" y="6411913"/>
            <a:ext cx="9699356" cy="365125"/>
          </a:xfrm>
        </p:spPr>
        <p:txBody>
          <a:bodyPr>
            <a:normAutofit fontScale="92500"/>
          </a:bodyPr>
          <a:lstStyle/>
          <a:p>
            <a:r>
              <a:rPr lang="en-GB" sz="1400" dirty="0">
                <a:effectLst/>
              </a:rPr>
              <a:t>CI = confidence interval; HR = hazard ratio; NE = not estimable; NR = not reported; T1D = type 1 diabetes</a:t>
            </a:r>
            <a:r>
              <a:rPr lang="en-GB" dirty="0"/>
              <a:t>; KM, Kaplan-Meier</a:t>
            </a:r>
            <a:endParaRPr lang="en-GB" sz="1400" dirty="0">
              <a:effectLst/>
              <a:ea typeface="Calibri" panose="020F0502020204030204" pitchFamily="34" charset="0"/>
            </a:endParaRPr>
          </a:p>
          <a:p>
            <a:endParaRPr lang="en-GB" dirty="0"/>
          </a:p>
        </p:txBody>
      </p:sp>
      <p:sp>
        <p:nvSpPr>
          <p:cNvPr id="5" name="Text Placeholder 4">
            <a:extLst>
              <a:ext uri="{FF2B5EF4-FFF2-40B4-BE49-F238E27FC236}">
                <a16:creationId xmlns:a16="http://schemas.microsoft.com/office/drawing/2014/main" id="{9FBFC3B3-7282-19DF-5EFC-2650886A81D7}"/>
              </a:ext>
            </a:extLst>
          </p:cNvPr>
          <p:cNvSpPr>
            <a:spLocks noGrp="1"/>
          </p:cNvSpPr>
          <p:nvPr>
            <p:ph type="body" sz="quarter" idx="14"/>
          </p:nvPr>
        </p:nvSpPr>
        <p:spPr>
          <a:xfrm>
            <a:off x="466724" y="739377"/>
            <a:ext cx="11250786" cy="745048"/>
          </a:xfrm>
        </p:spPr>
        <p:txBody>
          <a:bodyPr/>
          <a:lstStyle/>
          <a:p>
            <a:r>
              <a:rPr lang="en-GB" sz="2200" dirty="0"/>
              <a:t>In primary and extended follow up analysis, teplizumab increases the median time to Stage 3 T1D onset compared with placebo </a:t>
            </a:r>
          </a:p>
        </p:txBody>
      </p:sp>
      <p:graphicFrame>
        <p:nvGraphicFramePr>
          <p:cNvPr id="9" name="Table 8" descr="Key clinical trial (SUNLIGHT) results overview, trifluridine-tipiracil with bevacizumab vs trifluridine-tipiracil monotherapy ">
            <a:extLst>
              <a:ext uri="{FF2B5EF4-FFF2-40B4-BE49-F238E27FC236}">
                <a16:creationId xmlns:a16="http://schemas.microsoft.com/office/drawing/2014/main" id="{297DAC07-989F-D584-25E6-3864EF3A78C3}"/>
              </a:ext>
            </a:extLst>
          </p:cNvPr>
          <p:cNvGraphicFramePr>
            <a:graphicFrameLocks noGrp="1"/>
          </p:cNvGraphicFramePr>
          <p:nvPr>
            <p:extLst>
              <p:ext uri="{D42A27DB-BD31-4B8C-83A1-F6EECF244321}">
                <p14:modId xmlns:p14="http://schemas.microsoft.com/office/powerpoint/2010/main" val="625694922"/>
              </p:ext>
            </p:extLst>
          </p:nvPr>
        </p:nvGraphicFramePr>
        <p:xfrm>
          <a:off x="466724" y="1484425"/>
          <a:ext cx="11250784" cy="4117472"/>
        </p:xfrm>
        <a:graphic>
          <a:graphicData uri="http://schemas.openxmlformats.org/drawingml/2006/table">
            <a:tbl>
              <a:tblPr firstRow="1" bandRow="1">
                <a:tableStyleId>{21E4AEA4-8DFA-4A89-87EB-49C32662AFE0}</a:tableStyleId>
              </a:tblPr>
              <a:tblGrid>
                <a:gridCol w="6461092">
                  <a:extLst>
                    <a:ext uri="{9D8B030D-6E8A-4147-A177-3AD203B41FA5}">
                      <a16:colId xmlns:a16="http://schemas.microsoft.com/office/drawing/2014/main" val="610870496"/>
                    </a:ext>
                  </a:extLst>
                </a:gridCol>
                <a:gridCol w="2295062">
                  <a:extLst>
                    <a:ext uri="{9D8B030D-6E8A-4147-A177-3AD203B41FA5}">
                      <a16:colId xmlns:a16="http://schemas.microsoft.com/office/drawing/2014/main" val="3665899082"/>
                    </a:ext>
                  </a:extLst>
                </a:gridCol>
                <a:gridCol w="2494630">
                  <a:extLst>
                    <a:ext uri="{9D8B030D-6E8A-4147-A177-3AD203B41FA5}">
                      <a16:colId xmlns:a16="http://schemas.microsoft.com/office/drawing/2014/main" val="1816301359"/>
                    </a:ext>
                  </a:extLst>
                </a:gridCol>
              </a:tblGrid>
              <a:tr h="0">
                <a:tc>
                  <a:txBody>
                    <a:bodyPr/>
                    <a:lstStyle/>
                    <a:p>
                      <a:pPr>
                        <a:lnSpc>
                          <a:spcPts val="2160"/>
                        </a:lnSpc>
                      </a:pPr>
                      <a:r>
                        <a:rPr lang="en-GB" dirty="0">
                          <a:latin typeface="Arial" panose="020B0604020202020204" pitchFamily="34" charset="0"/>
                          <a:cs typeface="Arial" panose="020B0604020202020204" pitchFamily="34" charset="0"/>
                        </a:rPr>
                        <a:t>Outcome</a:t>
                      </a:r>
                    </a:p>
                  </a:txBody>
                  <a:tcPr/>
                </a:tc>
                <a:tc>
                  <a:txBody>
                    <a:bodyPr/>
                    <a:lstStyle/>
                    <a:p>
                      <a:pPr>
                        <a:lnSpc>
                          <a:spcPts val="2160"/>
                        </a:lnSpc>
                      </a:pPr>
                      <a:r>
                        <a:rPr lang="en-GB" sz="1800" b="1" dirty="0">
                          <a:effectLst/>
                          <a:latin typeface="Arial" panose="020B0604020202020204" pitchFamily="34" charset="0"/>
                          <a:cs typeface="Arial" panose="020B0604020202020204" pitchFamily="34" charset="0"/>
                        </a:rPr>
                        <a:t>Teplizumab (n=44)</a:t>
                      </a:r>
                      <a:endParaRPr lang="en-GB" dirty="0">
                        <a:latin typeface="Arial" panose="020B0604020202020204" pitchFamily="34" charset="0"/>
                        <a:cs typeface="Arial" panose="020B0604020202020204" pitchFamily="34" charset="0"/>
                      </a:endParaRPr>
                    </a:p>
                  </a:txBody>
                  <a:tcPr/>
                </a:tc>
                <a:tc>
                  <a:txBody>
                    <a:bodyPr/>
                    <a:lstStyle/>
                    <a:p>
                      <a:pPr>
                        <a:lnSpc>
                          <a:spcPts val="2160"/>
                        </a:lnSpc>
                      </a:pPr>
                      <a:r>
                        <a:rPr lang="en-GB" b="1" dirty="0">
                          <a:latin typeface="Arial" panose="020B0604020202020204" pitchFamily="34" charset="0"/>
                          <a:cs typeface="Arial" panose="020B0604020202020204" pitchFamily="34" charset="0"/>
                        </a:rPr>
                        <a:t>Placebo (n=32)</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8443228"/>
                  </a:ext>
                </a:extLst>
              </a:tr>
              <a:tr h="341486">
                <a:tc gridSpan="3">
                  <a:txBody>
                    <a:bodyPr/>
                    <a:lstStyle/>
                    <a:p>
                      <a:pPr algn="ctr">
                        <a:lnSpc>
                          <a:spcPts val="2160"/>
                        </a:lnSpc>
                      </a:pPr>
                      <a:r>
                        <a:rPr lang="en-GB" b="1" dirty="0">
                          <a:solidFill>
                            <a:schemeClr val="tx1"/>
                          </a:solidFill>
                          <a:latin typeface="Arial" panose="020B0604020202020204" pitchFamily="34" charset="0"/>
                          <a:cs typeface="Arial" panose="020B0604020202020204" pitchFamily="34" charset="0"/>
                        </a:rPr>
                        <a:t>Primary analysis (median follow up = 745 days)</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29534797"/>
                  </a:ext>
                </a:extLst>
              </a:tr>
              <a:tr h="456106">
                <a:tc>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Median time from randomisation to Stage 3 T1D onset, months (95% CI)</a:t>
                      </a:r>
                    </a:p>
                  </a:txBody>
                  <a:tcPr anchor="ctr"/>
                </a:tc>
                <a:tc>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49.5 </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(32.2, NE)</a:t>
                      </a:r>
                    </a:p>
                  </a:txBody>
                  <a:tcPr anchor="ctr"/>
                </a:tc>
                <a:tc>
                  <a:txBody>
                    <a:bodyPr/>
                    <a:lstStyle/>
                    <a:p>
                      <a:pPr algn="ctr">
                        <a:lnSpc>
                          <a:spcPts val="2160"/>
                        </a:lnSpc>
                      </a:pPr>
                      <a:r>
                        <a:rPr lang="en-GB" dirty="0">
                          <a:latin typeface="Arial" panose="020B0604020202020204" pitchFamily="34" charset="0"/>
                          <a:cs typeface="Arial" panose="020B0604020202020204" pitchFamily="34" charset="0"/>
                        </a:rPr>
                        <a:t>24.9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(9.5, 48.6)</a:t>
                      </a:r>
                      <a:endParaRPr lang="en-GB"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86468149"/>
                  </a:ext>
                </a:extLst>
              </a:tr>
              <a:tr h="386251">
                <a:tc>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Median difference in between arms, months (95% CI)</a:t>
                      </a:r>
                    </a:p>
                  </a:txBody>
                  <a:tcPr anchor="ctr"/>
                </a:tc>
                <a:tc gridSpan="2">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24.6 (NE, NE)</a:t>
                      </a:r>
                    </a:p>
                  </a:txBody>
                  <a:tcPr anchor="ctr"/>
                </a:tc>
                <a:tc hMerge="1">
                  <a:txBody>
                    <a:bodyPr/>
                    <a:lstStyle/>
                    <a:p>
                      <a:endParaRPr lang="en-GB"/>
                    </a:p>
                  </a:txBody>
                  <a:tcPr/>
                </a:tc>
                <a:extLst>
                  <a:ext uri="{0D108BD9-81ED-4DB2-BD59-A6C34878D82A}">
                    <a16:rowId xmlns:a16="http://schemas.microsoft.com/office/drawing/2014/main" val="2072512045"/>
                  </a:ext>
                </a:extLst>
              </a:tr>
              <a:tr h="386251">
                <a:tc>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Hazard ratio (95% CI); </a:t>
                      </a:r>
                    </a:p>
                    <a:p>
                      <a:pPr algn="ctr">
                        <a:lnSpc>
                          <a:spcPts val="2160"/>
                        </a:lnSpc>
                      </a:pPr>
                      <a:r>
                        <a:rPr lang="en-GB" dirty="0">
                          <a:solidFill>
                            <a:schemeClr val="tx1"/>
                          </a:solidFill>
                          <a:latin typeface="Arial" panose="020B0604020202020204" pitchFamily="34" charset="0"/>
                          <a:cs typeface="Arial" panose="020B0604020202020204" pitchFamily="34" charset="0"/>
                        </a:rPr>
                        <a:t>p-value</a:t>
                      </a:r>
                    </a:p>
                  </a:txBody>
                  <a:tcPr anchor="ctr"/>
                </a:tc>
                <a:tc gridSpan="2">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HR 0.41 (0.22 to 0.78); </a:t>
                      </a:r>
                      <a:br>
                        <a:rPr lang="en-GB" dirty="0">
                          <a:solidFill>
                            <a:schemeClr val="tx1"/>
                          </a:solidFill>
                          <a:latin typeface="Arial" panose="020B0604020202020204" pitchFamily="34" charset="0"/>
                          <a:cs typeface="Arial" panose="020B0604020202020204" pitchFamily="34" charset="0"/>
                        </a:rPr>
                      </a:br>
                      <a:r>
                        <a:rPr lang="en-GB" sz="1800" dirty="0">
                          <a:effectLst/>
                          <a:latin typeface="Arial" panose="020B0604020202020204" pitchFamily="34" charset="0"/>
                          <a:cs typeface="Arial" panose="020B0604020202020204" pitchFamily="34" charset="0"/>
                        </a:rPr>
                        <a:t>p=0.0066</a:t>
                      </a:r>
                      <a:endParaRPr lang="en-GB"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a16="http://schemas.microsoft.com/office/drawing/2014/main" val="2049047489"/>
                  </a:ext>
                </a:extLst>
              </a:tr>
              <a:tr h="386251">
                <a:tc gridSpan="3">
                  <a:txBody>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Extended follow up analysis (median follow up = 923 days)</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04231757"/>
                  </a:ext>
                </a:extLst>
              </a:tr>
              <a:tr h="535835">
                <a:tc>
                  <a:txBody>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Median time from randomisation to Stage 3 T1D onset, months (95% CI)</a:t>
                      </a:r>
                    </a:p>
                  </a:txBody>
                  <a:tcPr anchor="ctr"/>
                </a:tc>
                <a:tc>
                  <a:txBody>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 59.6 </a:t>
                      </a:r>
                      <a:br>
                        <a:rPr lang="en-GB" sz="1800" dirty="0">
                          <a:effectLst/>
                          <a:latin typeface="Arial" panose="020B0604020202020204" pitchFamily="34" charset="0"/>
                          <a:cs typeface="Arial" panose="020B0604020202020204" pitchFamily="34" charset="0"/>
                        </a:rPr>
                      </a:br>
                      <a:r>
                        <a:rPr lang="en-GB" dirty="0">
                          <a:highlight>
                            <a:srgbClr val="000000"/>
                          </a:highlight>
                        </a:rPr>
                        <a:t>******* </a:t>
                      </a:r>
                      <a:endParaRPr lang="en-GB" dirty="0">
                        <a:solidFill>
                          <a:schemeClr val="tx1"/>
                        </a:solidFill>
                        <a:highlight>
                          <a:srgbClr val="000000"/>
                        </a:highlight>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27.1 </a:t>
                      </a:r>
                      <a:br>
                        <a:rPr lang="en-GB" sz="1800" dirty="0">
                          <a:effectLst/>
                          <a:latin typeface="Arial" panose="020B0604020202020204" pitchFamily="34" charset="0"/>
                          <a:cs typeface="Arial" panose="020B0604020202020204" pitchFamily="34" charset="0"/>
                        </a:rPr>
                      </a:br>
                      <a:r>
                        <a:rPr lang="en-GB" dirty="0">
                          <a:highlight>
                            <a:srgbClr val="000000"/>
                          </a:highlight>
                        </a:rPr>
                        <a:t>******* </a:t>
                      </a:r>
                      <a:endParaRPr lang="en-GB" dirty="0">
                        <a:solidFill>
                          <a:schemeClr val="tx1"/>
                        </a:solidFill>
                        <a:highlight>
                          <a:srgbClr val="000000"/>
                        </a:highligh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91945055"/>
                  </a:ext>
                </a:extLst>
              </a:tr>
              <a:tr h="386251">
                <a:tc>
                  <a:txBody>
                    <a:bodyPr/>
                    <a:lstStyle/>
                    <a:p>
                      <a:pPr algn="ctr">
                        <a:lnSpc>
                          <a:spcPts val="2160"/>
                        </a:lnSpc>
                      </a:pPr>
                      <a:r>
                        <a:rPr lang="en-GB" dirty="0">
                          <a:solidFill>
                            <a:schemeClr val="tx1"/>
                          </a:solidFill>
                          <a:latin typeface="Arial" panose="020B0604020202020204" pitchFamily="34" charset="0"/>
                          <a:cs typeface="Arial" panose="020B0604020202020204" pitchFamily="34" charset="0"/>
                        </a:rPr>
                        <a:t>Median difference between arms, months (95% CI)</a:t>
                      </a:r>
                    </a:p>
                  </a:txBody>
                  <a:tcPr anchor="ctr"/>
                </a:tc>
                <a:tc gridSpan="2">
                  <a:txBody>
                    <a:bodyPr/>
                    <a:lstStyle/>
                    <a:p>
                      <a:pPr algn="ctr">
                        <a:lnSpc>
                          <a:spcPts val="2160"/>
                        </a:lnSpc>
                      </a:pPr>
                      <a:r>
                        <a:rPr lang="en-GB" sz="1800" dirty="0">
                          <a:effectLst/>
                          <a:latin typeface="Arial" panose="020B0604020202020204" pitchFamily="34" charset="0"/>
                          <a:cs typeface="Arial" panose="020B0604020202020204" pitchFamily="34" charset="0"/>
                        </a:rPr>
                        <a:t>32.5 </a:t>
                      </a:r>
                      <a:r>
                        <a:rPr lang="en-GB" dirty="0">
                          <a:highlight>
                            <a:srgbClr val="000000"/>
                          </a:highlight>
                        </a:rPr>
                        <a:t>******* </a:t>
                      </a:r>
                      <a:endParaRPr lang="en-GB" dirty="0">
                        <a:solidFill>
                          <a:schemeClr val="tx1"/>
                        </a:solidFill>
                        <a:highlight>
                          <a:srgbClr val="000000"/>
                        </a:highlight>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a16="http://schemas.microsoft.com/office/drawing/2014/main" val="1757549821"/>
                  </a:ext>
                </a:extLst>
              </a:tr>
              <a:tr h="0">
                <a:tc>
                  <a:txBody>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Hazard ratio (95% CI); p-value</a:t>
                      </a:r>
                    </a:p>
                  </a:txBody>
                  <a:tcPr anchor="ctr"/>
                </a:tc>
                <a:tc gridSpan="2">
                  <a:txBody>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0.457 (NR); p=0.01</a:t>
                      </a:r>
                      <a:endParaRPr lang="en-GB"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a16="http://schemas.microsoft.com/office/drawing/2014/main" val="2234081285"/>
                  </a:ext>
                </a:extLst>
              </a:tr>
            </a:tbl>
          </a:graphicData>
        </a:graphic>
      </p:graphicFrame>
      <p:sp>
        <p:nvSpPr>
          <p:cNvPr id="3" name="TextBox 2">
            <a:extLst>
              <a:ext uri="{FF2B5EF4-FFF2-40B4-BE49-F238E27FC236}">
                <a16:creationId xmlns:a16="http://schemas.microsoft.com/office/drawing/2014/main" id="{1750DA5D-30E1-B0B9-A04F-C2526FCACF06}"/>
              </a:ext>
            </a:extLst>
          </p:cNvPr>
          <p:cNvSpPr txBox="1"/>
          <p:nvPr/>
        </p:nvSpPr>
        <p:spPr>
          <a:xfrm>
            <a:off x="466723" y="5732702"/>
            <a:ext cx="7053013"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hlinkClick r:id="rId3" action="ppaction://hlinksldjump"/>
              </a:rPr>
              <a:t>KM curve showing delayed onset of T1D</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hlinkClick r:id="rId4" action="ppaction://hlinksldjump"/>
              </a:rPr>
              <a:t>Key secondary outcomes (C-peptide function and insulin secretion)</a:t>
            </a:r>
            <a:endParaRPr lang="en-GB" sz="1600" dirty="0">
              <a:latin typeface="Arial" panose="020B0604020202020204" pitchFamily="34" charset="0"/>
              <a:cs typeface="Arial" panose="020B0604020202020204" pitchFamily="34" charset="0"/>
            </a:endParaRPr>
          </a:p>
        </p:txBody>
      </p:sp>
      <p:sp>
        <p:nvSpPr>
          <p:cNvPr id="6" name="Rectangle 5" descr="Marker showing slides are confidential ">
            <a:extLst>
              <a:ext uri="{FF2B5EF4-FFF2-40B4-BE49-F238E27FC236}">
                <a16:creationId xmlns:a16="http://schemas.microsoft.com/office/drawing/2014/main" id="{9B53A6EA-FE6D-7FBD-8FC8-F5BA41837EE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91328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466724" y="263524"/>
            <a:ext cx="11250785" cy="819756"/>
          </a:xfrm>
        </p:spPr>
        <p:txBody>
          <a:bodyPr>
            <a:normAutofit fontScale="90000"/>
          </a:bodyPr>
          <a:lstStyle/>
          <a:p>
            <a:r>
              <a:rPr lang="en-GB" dirty="0">
                <a:hlinkClick r:id="rId3" action="ppaction://hlinksldjump"/>
              </a:rPr>
              <a:t>Key issue</a:t>
            </a:r>
            <a:r>
              <a:rPr lang="en-GB" dirty="0"/>
              <a:t>: Recruitment and generalisability of teplizumab </a:t>
            </a:r>
            <a:br>
              <a:rPr lang="en-GB" dirty="0"/>
            </a:br>
            <a:r>
              <a:rPr lang="en-GB" dirty="0"/>
              <a:t>TN-10 trial population</a:t>
            </a:r>
          </a:p>
        </p:txBody>
      </p:sp>
      <p:sp>
        <p:nvSpPr>
          <p:cNvPr id="15" name="Rectangle 14">
            <a:extLst>
              <a:ext uri="{FF2B5EF4-FFF2-40B4-BE49-F238E27FC236}">
                <a16:creationId xmlns:a16="http://schemas.microsoft.com/office/drawing/2014/main" id="{A095D89B-195A-4D94-A8DE-CD5502F42403}"/>
              </a:ext>
            </a:extLst>
          </p:cNvPr>
          <p:cNvSpPr/>
          <p:nvPr/>
        </p:nvSpPr>
        <p:spPr>
          <a:xfrm>
            <a:off x="400221" y="4239069"/>
            <a:ext cx="11317288" cy="123412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Family history of T1D is not significantly associated with risk of progression</a:t>
            </a:r>
          </a:p>
          <a:p>
            <a:pPr marL="742950" lvl="1" indent="-285750">
              <a:buFont typeface="Arial" panose="020B0604020202020204" pitchFamily="34" charset="0"/>
              <a:buChar char="•"/>
            </a:pPr>
            <a:r>
              <a:rPr lang="en-GB" dirty="0">
                <a:solidFill>
                  <a:schemeClr val="tx1"/>
                </a:solidFill>
                <a:highlight>
                  <a:srgbClr val="000000"/>
                </a:highlight>
              </a:rPr>
              <a:t>******* ******* ******* ******* ******* ******* ******* ******* ******* ******* ******* ******* ******* ******* ******* ******* </a:t>
            </a:r>
            <a:endParaRPr lang="en-GB" u="sng" dirty="0">
              <a:solidFill>
                <a:schemeClr val="tx1"/>
              </a:solidFill>
              <a:highlight>
                <a:srgbClr val="000000"/>
              </a:highlight>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00221" y="2639678"/>
            <a:ext cx="11317288" cy="15326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Number of participants in TN-10 is very small relative to number of potentially eligible participants from TN-01 and process for selection remains unclear  </a:t>
            </a:r>
          </a:p>
          <a:p>
            <a:pPr marL="285750" indent="-285750">
              <a:buFont typeface="Arial" panose="020B0604020202020204" pitchFamily="34" charset="0"/>
              <a:buChar char="•"/>
            </a:pPr>
            <a:r>
              <a:rPr lang="en-GB" dirty="0">
                <a:solidFill>
                  <a:schemeClr val="tx1"/>
                </a:solidFill>
                <a:latin typeface="Arial" panose="020B0604020202020204" pitchFamily="34" charset="0"/>
              </a:rPr>
              <a:t>Uncertain how representative the trial population (i.e. relatives of people with Stage 3 T1D) is of the full population of people with Stage 2 T1D </a:t>
            </a:r>
          </a:p>
        </p:txBody>
      </p:sp>
      <p:grpSp>
        <p:nvGrpSpPr>
          <p:cNvPr id="3" name="Group 2">
            <a:extLst>
              <a:ext uri="{FF2B5EF4-FFF2-40B4-BE49-F238E27FC236}">
                <a16:creationId xmlns:a16="http://schemas.microsoft.com/office/drawing/2014/main" id="{1FEF9133-742E-1F2A-F7E4-3242C25D58A7}"/>
              </a:ext>
            </a:extLst>
          </p:cNvPr>
          <p:cNvGrpSpPr/>
          <p:nvPr/>
        </p:nvGrpSpPr>
        <p:grpSpPr>
          <a:xfrm>
            <a:off x="1399731" y="5578034"/>
            <a:ext cx="9505181" cy="865866"/>
            <a:chOff x="1399731" y="5734052"/>
            <a:chExt cx="9505181" cy="865866"/>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734052"/>
              <a:ext cx="9086850" cy="8658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Would there be an expected difference in treatment response between the general population and first-degree relatives of people with Stage 3 T1D?</a:t>
              </a:r>
            </a:p>
            <a:p>
              <a:pPr>
                <a:tabLst>
                  <a:tab pos="1790700" algn="l"/>
                </a:tabLst>
              </a:pPr>
              <a:r>
                <a:rPr lang="en-GB" dirty="0">
                  <a:solidFill>
                    <a:schemeClr val="tx1"/>
                  </a:solidFill>
                  <a:latin typeface="Arial" panose="020B0604020202020204" pitchFamily="34" charset="0"/>
                </a:rPr>
                <a:t>Is the data from TN-10 suitable for decision making?</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399731" y="5856539"/>
              <a:ext cx="576000" cy="576000"/>
              <a:chOff x="-1496762" y="4278246"/>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96762" y="4278246"/>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0494" y="4359995"/>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10647" y="1115012"/>
            <a:ext cx="11306862" cy="14683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Evidence for clinical effectiveness of teplizumab came from TN-10 – trial population was people aged 8 and over with Stage 2 T1D, who were relatives of people with Stage 3 T1D</a:t>
            </a:r>
          </a:p>
          <a:p>
            <a:pPr marL="742950" lvl="1" indent="-285750">
              <a:buFont typeface="Arial" panose="020B0604020202020204" pitchFamily="34" charset="0"/>
              <a:buChar char="•"/>
            </a:pPr>
            <a:r>
              <a:rPr lang="en-GB" dirty="0">
                <a:solidFill>
                  <a:schemeClr val="tx1"/>
                </a:solidFill>
                <a:latin typeface="Arial" panose="020B0604020202020204" pitchFamily="34" charset="0"/>
              </a:rPr>
              <a:t>Eligible participants identified through ongoing screening and monitoring study (TN-01) who were autoantibody positive and had dysglycaemia on OGTT</a:t>
            </a:r>
          </a:p>
        </p:txBody>
      </p:sp>
      <p:sp>
        <p:nvSpPr>
          <p:cNvPr id="4" name="Text Placeholder 8">
            <a:extLst>
              <a:ext uri="{FF2B5EF4-FFF2-40B4-BE49-F238E27FC236}">
                <a16:creationId xmlns:a16="http://schemas.microsoft.com/office/drawing/2014/main" id="{153739B5-2A5C-3013-30A7-B2CE79161B9E}"/>
              </a:ext>
            </a:extLst>
          </p:cNvPr>
          <p:cNvSpPr txBox="1">
            <a:spLocks/>
          </p:cNvSpPr>
          <p:nvPr/>
        </p:nvSpPr>
        <p:spPr>
          <a:xfrm>
            <a:off x="1687730" y="6547520"/>
            <a:ext cx="9086850" cy="23777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T1D, type 1 diabetes; OGTT; oral glucose-tolerance test</a:t>
            </a:r>
          </a:p>
        </p:txBody>
      </p:sp>
      <p:pic>
        <p:nvPicPr>
          <p:cNvPr id="8" name="Picture 7">
            <a:extLst>
              <a:ext uri="{FF2B5EF4-FFF2-40B4-BE49-F238E27FC236}">
                <a16:creationId xmlns:a16="http://schemas.microsoft.com/office/drawing/2014/main" id="{2D6056BC-D680-CE45-14D3-69B34721932B}"/>
              </a:ext>
              <a:ext uri="{C183D7F6-B498-43B3-948B-1728B52AA6E4}">
                <adec:decorative xmlns:adec="http://schemas.microsoft.com/office/drawing/2017/decorative" val="1"/>
              </a:ext>
            </a:extLst>
          </p:cNvPr>
          <p:cNvPicPr>
            <a:picLocks/>
          </p:cNvPicPr>
          <p:nvPr/>
        </p:nvPicPr>
        <p:blipFill rotWithShape="1">
          <a:blip r:embed="rId6"/>
          <a:srcRect l="16268" t="3813" r="14723" b="4056"/>
          <a:stretch/>
        </p:blipFill>
        <p:spPr>
          <a:xfrm>
            <a:off x="11271024" y="124485"/>
            <a:ext cx="723752" cy="678441"/>
          </a:xfrm>
          <a:prstGeom prst="rect">
            <a:avLst/>
          </a:prstGeom>
        </p:spPr>
      </p:pic>
      <p:sp>
        <p:nvSpPr>
          <p:cNvPr id="5" name="Rectangle 4" descr="Marker showing slides are confidential ">
            <a:extLst>
              <a:ext uri="{FF2B5EF4-FFF2-40B4-BE49-F238E27FC236}">
                <a16:creationId xmlns:a16="http://schemas.microsoft.com/office/drawing/2014/main" id="{675654F9-8A2B-B448-C86E-C7C49175B653}"/>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69159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DAFD0-69CF-AE6A-F9A5-D936310AE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E8228-7642-49CA-A20C-C138EE875765}"/>
              </a:ext>
            </a:extLst>
          </p:cNvPr>
          <p:cNvSpPr>
            <a:spLocks noGrp="1"/>
          </p:cNvSpPr>
          <p:nvPr>
            <p:ph type="title"/>
          </p:nvPr>
        </p:nvSpPr>
        <p:spPr>
          <a:xfrm>
            <a:off x="466724" y="263524"/>
            <a:ext cx="11250785" cy="819756"/>
          </a:xfrm>
        </p:spPr>
        <p:txBody>
          <a:bodyPr>
            <a:normAutofit fontScale="90000"/>
          </a:bodyPr>
          <a:lstStyle/>
          <a:p>
            <a:r>
              <a:rPr lang="en-GB" dirty="0">
                <a:hlinkClick r:id="rId3" action="ppaction://hlinksldjump"/>
              </a:rPr>
              <a:t>Key issue</a:t>
            </a:r>
            <a:r>
              <a:rPr lang="en-GB" dirty="0"/>
              <a:t>: Treatment-emergent adverse events of special interest (AESI)</a:t>
            </a:r>
          </a:p>
        </p:txBody>
      </p:sp>
      <p:sp>
        <p:nvSpPr>
          <p:cNvPr id="15" name="Rectangle 14">
            <a:extLst>
              <a:ext uri="{FF2B5EF4-FFF2-40B4-BE49-F238E27FC236}">
                <a16:creationId xmlns:a16="http://schemas.microsoft.com/office/drawing/2014/main" id="{C46BB77E-1545-EC25-8759-C02745D8D971}"/>
              </a:ext>
            </a:extLst>
          </p:cNvPr>
          <p:cNvSpPr/>
          <p:nvPr/>
        </p:nvSpPr>
        <p:spPr>
          <a:xfrm>
            <a:off x="550945" y="1105448"/>
            <a:ext cx="11317288" cy="311764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Treatment-emergent AESIs in TN-10 were experienced by </a:t>
            </a:r>
            <a:r>
              <a:rPr lang="en-GB" dirty="0">
                <a:solidFill>
                  <a:schemeClr val="tx1"/>
                </a:solidFill>
                <a:highlight>
                  <a:srgbClr val="000000"/>
                </a:highlight>
              </a:rPr>
              <a:t>******* *</a:t>
            </a:r>
            <a:r>
              <a:rPr lang="en-GB" dirty="0">
                <a:solidFill>
                  <a:schemeClr val="tx1"/>
                </a:solidFill>
                <a:latin typeface="Arial" panose="020B0604020202020204" pitchFamily="34" charset="0"/>
                <a:cs typeface="Arial" panose="020B0604020202020204" pitchFamily="34" charset="0"/>
              </a:rPr>
              <a:t> of people in the teplizumab group and </a:t>
            </a:r>
            <a:r>
              <a:rPr lang="en-GB" dirty="0">
                <a:solidFill>
                  <a:schemeClr val="tx1"/>
                </a:solidFill>
                <a:highlight>
                  <a:srgbClr val="000000"/>
                </a:highlight>
              </a:rPr>
              <a:t>******* *</a:t>
            </a:r>
            <a:r>
              <a:rPr lang="en-GB" dirty="0">
                <a:solidFill>
                  <a:schemeClr val="tx1"/>
                </a:solidFill>
                <a:latin typeface="Arial" panose="020B0604020202020204" pitchFamily="34" charset="0"/>
                <a:cs typeface="Arial" panose="020B0604020202020204" pitchFamily="34" charset="0"/>
              </a:rPr>
              <a:t> in the placebo group</a:t>
            </a:r>
          </a:p>
          <a:p>
            <a:pPr marL="7429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No incidence of multiple AESIs in the same participant</a:t>
            </a:r>
          </a:p>
          <a:p>
            <a:pPr marL="7429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Treatment-emergent AESIs included: </a:t>
            </a:r>
            <a:r>
              <a:rPr lang="en-GB" dirty="0">
                <a:solidFill>
                  <a:schemeClr val="tx1"/>
                </a:solidFill>
                <a:highlight>
                  <a:srgbClr val="000000"/>
                </a:highlight>
              </a:rPr>
              <a:t>******* ******* ******* ******* ******* ******* ******* ******* ******* ******* ******* ******* ******* ******* ******* ******* </a:t>
            </a:r>
            <a:endParaRPr lang="en-GB" u="sng" dirty="0">
              <a:solidFill>
                <a:schemeClr val="tx1"/>
              </a:solidFill>
              <a:highlight>
                <a:srgbClr val="000000"/>
              </a:highlight>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Provided additional data on treatment-emergent AESIs from an integrated safety analysis combining data from five trials (n=1,018), covering 3 dosing regimens of teplizumab </a:t>
            </a:r>
          </a:p>
          <a:p>
            <a:pPr marL="7429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Blood and lymphatic system disorders occurred in </a:t>
            </a:r>
            <a:r>
              <a:rPr lang="en-GB" dirty="0">
                <a:solidFill>
                  <a:schemeClr val="tx1"/>
                </a:solidFill>
                <a:highlight>
                  <a:srgbClr val="000000"/>
                </a:highlight>
              </a:rPr>
              <a:t>******* *</a:t>
            </a:r>
            <a:r>
              <a:rPr lang="en-GB" u="sng"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of people who had teplizumab vs </a:t>
            </a:r>
            <a:r>
              <a:rPr lang="en-GB" dirty="0">
                <a:solidFill>
                  <a:schemeClr val="tx1"/>
                </a:solidFill>
                <a:highlight>
                  <a:srgbClr val="000000"/>
                </a:highlight>
              </a:rPr>
              <a:t>******* </a:t>
            </a:r>
            <a:r>
              <a:rPr lang="en-GB" dirty="0">
                <a:solidFill>
                  <a:schemeClr val="tx1"/>
                </a:solidFill>
                <a:latin typeface="Arial" panose="020B0604020202020204" pitchFamily="34" charset="0"/>
                <a:cs typeface="Arial" panose="020B0604020202020204" pitchFamily="34" charset="0"/>
              </a:rPr>
              <a:t>in control groups; Grade 3 neutropenia </a:t>
            </a:r>
            <a:r>
              <a:rPr lang="en-GB" dirty="0">
                <a:solidFill>
                  <a:schemeClr val="tx1"/>
                </a:solidFill>
                <a:highlight>
                  <a:srgbClr val="000000"/>
                </a:highlight>
              </a:rPr>
              <a:t>******* ******* ******* ******* ******* ******* ******* ******* ******* ******* ******* ******* ******* ******* ******* ******* </a:t>
            </a:r>
            <a:endParaRPr lang="en-GB" u="sng" dirty="0">
              <a:solidFill>
                <a:schemeClr val="tx1"/>
              </a:solidFill>
              <a:highlight>
                <a:srgbClr val="000000"/>
              </a:highlight>
              <a:latin typeface="Arial" panose="020B0604020202020204" pitchFamily="34" charset="0"/>
            </a:endParaRPr>
          </a:p>
          <a:p>
            <a:pPr marL="742950" lvl="1" indent="-285750">
              <a:buFont typeface="Arial" panose="020B0604020202020204" pitchFamily="34" charset="0"/>
              <a:buChar char="•"/>
            </a:pPr>
            <a:endParaRPr lang="en-GB"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22F3EA6-411C-B5CB-0874-42118C3F8CB5}"/>
              </a:ext>
            </a:extLst>
          </p:cNvPr>
          <p:cNvSpPr/>
          <p:nvPr/>
        </p:nvSpPr>
        <p:spPr>
          <a:xfrm>
            <a:off x="550945" y="4300702"/>
            <a:ext cx="11317288" cy="151857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Potential impact of AESIs in TN-10 is unclear in relation to immunosuppressive effects of teplizumab due to small size of study</a:t>
            </a:r>
          </a:p>
          <a:p>
            <a:pPr marL="285750" indent="-285750">
              <a:buFont typeface="Arial" panose="020B0604020202020204" pitchFamily="34" charset="0"/>
              <a:buChar char="•"/>
            </a:pPr>
            <a:r>
              <a:rPr lang="en-GB" dirty="0">
                <a:solidFill>
                  <a:schemeClr val="tx1"/>
                </a:solidFill>
                <a:latin typeface="Arial" panose="020B0604020202020204" pitchFamily="34" charset="0"/>
              </a:rPr>
              <a:t>Treatment with teplizumab appears to be associated with increased risk of infection and of blood and lymphatic system disorders, in particular severe (Grade ≥3) neutropenia</a:t>
            </a:r>
          </a:p>
        </p:txBody>
      </p:sp>
      <p:grpSp>
        <p:nvGrpSpPr>
          <p:cNvPr id="3" name="Group 2">
            <a:extLst>
              <a:ext uri="{FF2B5EF4-FFF2-40B4-BE49-F238E27FC236}">
                <a16:creationId xmlns:a16="http://schemas.microsoft.com/office/drawing/2014/main" id="{7D7E96F8-5671-3784-D90F-D8EE70ED5413}"/>
              </a:ext>
            </a:extLst>
          </p:cNvPr>
          <p:cNvGrpSpPr/>
          <p:nvPr/>
        </p:nvGrpSpPr>
        <p:grpSpPr>
          <a:xfrm>
            <a:off x="1395082" y="6184400"/>
            <a:ext cx="10077188" cy="365126"/>
            <a:chOff x="1456000" y="5711882"/>
            <a:chExt cx="10077188" cy="576000"/>
          </a:xfrm>
        </p:grpSpPr>
        <p:sp>
          <p:nvSpPr>
            <p:cNvPr id="18" name="Rectangle 17" descr="Question to committee">
              <a:extLst>
                <a:ext uri="{FF2B5EF4-FFF2-40B4-BE49-F238E27FC236}">
                  <a16:creationId xmlns:a16="http://schemas.microsoft.com/office/drawing/2014/main" id="{2CD90199-36BE-BF3E-29A3-6054B799F531}"/>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Does the committee require further data on AESIs?</a:t>
              </a:r>
            </a:p>
          </p:txBody>
        </p:sp>
        <p:grpSp>
          <p:nvGrpSpPr>
            <p:cNvPr id="19" name="Group 18">
              <a:extLst>
                <a:ext uri="{FF2B5EF4-FFF2-40B4-BE49-F238E27FC236}">
                  <a16:creationId xmlns:a16="http://schemas.microsoft.com/office/drawing/2014/main" id="{58B54906-1BAD-E8BD-38A0-F8199FD3B379}"/>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B904CB1D-279C-0C90-8430-16462415B6CE}"/>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40E49E09-4FD2-7C68-A4D3-92C462C18D9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4" name="Text Placeholder 8">
            <a:extLst>
              <a:ext uri="{FF2B5EF4-FFF2-40B4-BE49-F238E27FC236}">
                <a16:creationId xmlns:a16="http://schemas.microsoft.com/office/drawing/2014/main" id="{D4DAE608-3699-FACF-781A-527A39D23881}"/>
              </a:ext>
            </a:extLst>
          </p:cNvPr>
          <p:cNvSpPr>
            <a:spLocks noGrp="1"/>
          </p:cNvSpPr>
          <p:nvPr>
            <p:ph type="body" sz="quarter" idx="13"/>
          </p:nvPr>
        </p:nvSpPr>
        <p:spPr>
          <a:xfrm>
            <a:off x="1890251" y="6549526"/>
            <a:ext cx="9086850" cy="365125"/>
          </a:xfrm>
        </p:spPr>
        <p:txBody>
          <a:bodyPr>
            <a:normAutofit/>
          </a:bodyPr>
          <a:lstStyle/>
          <a:p>
            <a:r>
              <a:rPr lang="en-GB" dirty="0"/>
              <a:t>T1D, type 1 diabetes; AESI; adverse events of special interest; OGTT; oral glucose-tolerance test</a:t>
            </a:r>
          </a:p>
        </p:txBody>
      </p:sp>
      <p:pic>
        <p:nvPicPr>
          <p:cNvPr id="7" name="Picture 6">
            <a:extLst>
              <a:ext uri="{FF2B5EF4-FFF2-40B4-BE49-F238E27FC236}">
                <a16:creationId xmlns:a16="http://schemas.microsoft.com/office/drawing/2014/main" id="{8940BA47-BB66-A407-D860-E1EA9F96A10D}"/>
              </a:ext>
              <a:ext uri="{C183D7F6-B498-43B3-948B-1728B52AA6E4}">
                <adec:decorative xmlns:adec="http://schemas.microsoft.com/office/drawing/2017/decorative" val="1"/>
              </a:ext>
            </a:extLst>
          </p:cNvPr>
          <p:cNvPicPr>
            <a:picLocks/>
          </p:cNvPicPr>
          <p:nvPr/>
        </p:nvPicPr>
        <p:blipFill rotWithShape="1">
          <a:blip r:embed="rId6"/>
          <a:srcRect l="16268" t="3813" r="14723" b="4056"/>
          <a:stretch/>
        </p:blipFill>
        <p:spPr>
          <a:xfrm>
            <a:off x="11211574" y="186161"/>
            <a:ext cx="723752" cy="678441"/>
          </a:xfrm>
          <a:prstGeom prst="rect">
            <a:avLst/>
          </a:prstGeom>
        </p:spPr>
      </p:pic>
      <p:sp>
        <p:nvSpPr>
          <p:cNvPr id="5" name="Rectangle 4" descr="Marker showing slides are confidential ">
            <a:extLst>
              <a:ext uri="{FF2B5EF4-FFF2-40B4-BE49-F238E27FC236}">
                <a16:creationId xmlns:a16="http://schemas.microsoft.com/office/drawing/2014/main" id="{1078D37A-3137-57A5-5B4E-5086B372045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83966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dirty="0"/>
              <a:t> </a:t>
            </a:r>
            <a:r>
              <a:rPr lang="en-GB" sz="2800" b="1" dirty="0"/>
              <a:t>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Cost effectiveness results</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ü"/>
            </a:pPr>
            <a:r>
              <a:rPr lang="en-GB" sz="2800" b="1" dirty="0"/>
              <a:t> Modelling and cost effectiveness</a:t>
            </a:r>
          </a:p>
          <a:p>
            <a:pPr marL="457200" indent="-457200">
              <a:buSzPts val="2000"/>
              <a:buFont typeface="Wingdings" pitchFamily="2" charset="2"/>
              <a:buChar char="q"/>
            </a:pPr>
            <a:r>
              <a:rPr lang="en-GB" sz="2800" dirty="0"/>
              <a:t> Cost effectiveness results</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1595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rmAutofit fontScale="90000"/>
          </a:bodyPr>
          <a:lstStyle/>
          <a:p>
            <a:r>
              <a:rPr lang="en-GB" dirty="0"/>
              <a:t>Company’s model overview</a:t>
            </a:r>
            <a:br>
              <a:rPr lang="en-GB" dirty="0"/>
            </a:br>
            <a:endParaRPr lang="en-GB" dirty="0"/>
          </a:p>
        </p:txBody>
      </p:sp>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3"/>
          </p:nvPr>
        </p:nvSpPr>
        <p:spPr>
          <a:xfrm>
            <a:off x="1774845" y="6409989"/>
            <a:ext cx="9086850" cy="365125"/>
          </a:xfrm>
        </p:spPr>
        <p:txBody>
          <a:bodyPr/>
          <a:lstStyle/>
          <a:p>
            <a:r>
              <a:rPr lang="en-GB" dirty="0"/>
              <a:t>T1D, type 1 diabetes; QALY, quality adjusted life year</a:t>
            </a:r>
          </a:p>
        </p:txBody>
      </p:sp>
      <p:grpSp>
        <p:nvGrpSpPr>
          <p:cNvPr id="3" name="Group 2">
            <a:extLst>
              <a:ext uri="{FF2B5EF4-FFF2-40B4-BE49-F238E27FC236}">
                <a16:creationId xmlns:a16="http://schemas.microsoft.com/office/drawing/2014/main" id="{D705D4A4-2B63-4BBE-B8BD-D47E281A77A1}"/>
              </a:ext>
            </a:extLst>
          </p:cNvPr>
          <p:cNvGrpSpPr/>
          <p:nvPr/>
        </p:nvGrpSpPr>
        <p:grpSpPr>
          <a:xfrm>
            <a:off x="0" y="1271734"/>
            <a:ext cx="4530488" cy="2266781"/>
            <a:chOff x="423405" y="2296254"/>
            <a:chExt cx="4530488" cy="2266781"/>
          </a:xfrm>
        </p:grpSpPr>
        <p:sp>
          <p:nvSpPr>
            <p:cNvPr id="15" name="TextBox 14">
              <a:extLst>
                <a:ext uri="{FF2B5EF4-FFF2-40B4-BE49-F238E27FC236}">
                  <a16:creationId xmlns:a16="http://schemas.microsoft.com/office/drawing/2014/main" id="{86B34F39-8E6E-4E58-8B3F-ADD14547DEFF}"/>
                </a:ext>
              </a:extLst>
            </p:cNvPr>
            <p:cNvSpPr txBox="1"/>
            <p:nvPr/>
          </p:nvSpPr>
          <p:spPr>
            <a:xfrm>
              <a:off x="423405" y="2296254"/>
              <a:ext cx="1774845" cy="369332"/>
            </a:xfrm>
            <a:prstGeom prst="rect">
              <a:avLst/>
            </a:prstGeom>
            <a:noFill/>
          </p:spPr>
          <p:txBody>
            <a:bodyPr wrap="none" rtlCol="0">
              <a:spAutoFit/>
            </a:bodyPr>
            <a:lstStyle/>
            <a:p>
              <a:r>
                <a:rPr lang="en-GB" dirty="0">
                  <a:latin typeface="Arial" panose="020B0604020202020204" pitchFamily="34" charset="0"/>
                </a:rPr>
                <a:t>Model structure</a:t>
              </a:r>
            </a:p>
          </p:txBody>
        </p:sp>
        <p:sp>
          <p:nvSpPr>
            <p:cNvPr id="5" name="Rectangle 4">
              <a:extLst>
                <a:ext uri="{FF2B5EF4-FFF2-40B4-BE49-F238E27FC236}">
                  <a16:creationId xmlns:a16="http://schemas.microsoft.com/office/drawing/2014/main" id="{AB019CBD-A377-4163-BFC4-41566E979AC7}"/>
                </a:ext>
              </a:extLst>
            </p:cNvPr>
            <p:cNvSpPr/>
            <p:nvPr/>
          </p:nvSpPr>
          <p:spPr>
            <a:xfrm>
              <a:off x="983391" y="2791908"/>
              <a:ext cx="2152333"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Stage 2 T1D</a:t>
              </a:r>
            </a:p>
          </p:txBody>
        </p:sp>
        <p:sp>
          <p:nvSpPr>
            <p:cNvPr id="6" name="Rectangle 5">
              <a:extLst>
                <a:ext uri="{FF2B5EF4-FFF2-40B4-BE49-F238E27FC236}">
                  <a16:creationId xmlns:a16="http://schemas.microsoft.com/office/drawing/2014/main" id="{190229A5-745B-4BB0-B1DA-D8C2A1ECCE49}"/>
                </a:ext>
              </a:extLst>
            </p:cNvPr>
            <p:cNvSpPr/>
            <p:nvPr/>
          </p:nvSpPr>
          <p:spPr>
            <a:xfrm>
              <a:off x="3601777" y="3291543"/>
              <a:ext cx="1352116" cy="685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Death</a:t>
              </a:r>
            </a:p>
          </p:txBody>
        </p:sp>
        <p:sp>
          <p:nvSpPr>
            <p:cNvPr id="7" name="Rectangle 6">
              <a:extLst>
                <a:ext uri="{FF2B5EF4-FFF2-40B4-BE49-F238E27FC236}">
                  <a16:creationId xmlns:a16="http://schemas.microsoft.com/office/drawing/2014/main" id="{03309815-BD5E-48D0-8960-AA38604170FD}"/>
                </a:ext>
              </a:extLst>
            </p:cNvPr>
            <p:cNvSpPr/>
            <p:nvPr/>
          </p:nvSpPr>
          <p:spPr>
            <a:xfrm>
              <a:off x="983392" y="3877235"/>
              <a:ext cx="2152333"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Stage 3 T1D</a:t>
              </a:r>
            </a:p>
          </p:txBody>
        </p:sp>
        <p:cxnSp>
          <p:nvCxnSpPr>
            <p:cNvPr id="8" name="Straight Arrow Connector 7">
              <a:extLst>
                <a:ext uri="{FF2B5EF4-FFF2-40B4-BE49-F238E27FC236}">
                  <a16:creationId xmlns:a16="http://schemas.microsoft.com/office/drawing/2014/main" id="{FEB86EDE-0939-4634-BCA0-D7DEBEC1C6F3}"/>
                </a:ext>
              </a:extLst>
            </p:cNvPr>
            <p:cNvCxnSpPr>
              <a:cxnSpLocks/>
              <a:stCxn id="5" idx="3"/>
              <a:endCxn id="6" idx="1"/>
            </p:cNvCxnSpPr>
            <p:nvPr/>
          </p:nvCxnSpPr>
          <p:spPr>
            <a:xfrm>
              <a:off x="3135724" y="3134808"/>
              <a:ext cx="466053" cy="499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987BE83-D692-4CB2-B784-9B8E4FAEA1CE}"/>
                </a:ext>
              </a:extLst>
            </p:cNvPr>
            <p:cNvCxnSpPr>
              <a:cxnSpLocks/>
              <a:stCxn id="5" idx="2"/>
              <a:endCxn id="7" idx="0"/>
            </p:cNvCxnSpPr>
            <p:nvPr/>
          </p:nvCxnSpPr>
          <p:spPr>
            <a:xfrm>
              <a:off x="2059558" y="3477708"/>
              <a:ext cx="1" cy="399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EB5BC25-9181-44B7-BBC8-C3BBFFAA4222}"/>
                </a:ext>
              </a:extLst>
            </p:cNvPr>
            <p:cNvCxnSpPr>
              <a:cxnSpLocks/>
              <a:stCxn id="7" idx="3"/>
              <a:endCxn id="6" idx="1"/>
            </p:cNvCxnSpPr>
            <p:nvPr/>
          </p:nvCxnSpPr>
          <p:spPr>
            <a:xfrm flipV="1">
              <a:off x="3135725" y="3634443"/>
              <a:ext cx="466052" cy="585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Arrow: Curved Right 10">
              <a:extLst>
                <a:ext uri="{FF2B5EF4-FFF2-40B4-BE49-F238E27FC236}">
                  <a16:creationId xmlns:a16="http://schemas.microsoft.com/office/drawing/2014/main" id="{00D77B9B-8322-4381-B377-8CAFF84859FC}"/>
                </a:ext>
              </a:extLst>
            </p:cNvPr>
            <p:cNvSpPr/>
            <p:nvPr/>
          </p:nvSpPr>
          <p:spPr>
            <a:xfrm>
              <a:off x="671096" y="2919161"/>
              <a:ext cx="312294" cy="431294"/>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 name="Arrow: Curved Right 13">
              <a:extLst>
                <a:ext uri="{FF2B5EF4-FFF2-40B4-BE49-F238E27FC236}">
                  <a16:creationId xmlns:a16="http://schemas.microsoft.com/office/drawing/2014/main" id="{8A061A35-92B5-4EAA-AB75-61AD2D497697}"/>
                </a:ext>
              </a:extLst>
            </p:cNvPr>
            <p:cNvSpPr/>
            <p:nvPr/>
          </p:nvSpPr>
          <p:spPr>
            <a:xfrm>
              <a:off x="671098" y="4017154"/>
              <a:ext cx="312294" cy="431294"/>
            </a:xfrm>
            <a:prstGeom prst="curv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4" name="TextBox 3">
            <a:extLst>
              <a:ext uri="{FF2B5EF4-FFF2-40B4-BE49-F238E27FC236}">
                <a16:creationId xmlns:a16="http://schemas.microsoft.com/office/drawing/2014/main" id="{0565713C-485C-40EC-961C-1FD48E3667B5}"/>
              </a:ext>
            </a:extLst>
          </p:cNvPr>
          <p:cNvSpPr txBox="1"/>
          <p:nvPr/>
        </p:nvSpPr>
        <p:spPr>
          <a:xfrm>
            <a:off x="4830281" y="1353901"/>
            <a:ext cx="7253393" cy="5078313"/>
          </a:xfrm>
          <a:prstGeom prst="rect">
            <a:avLst/>
          </a:prstGeom>
          <a:noFill/>
        </p:spPr>
        <p:txBody>
          <a:bodyPr wrap="square" rtlCol="0">
            <a:spAutoFit/>
          </a:bodyPr>
          <a:lstStyle/>
          <a:p>
            <a:r>
              <a:rPr lang="en-GB" dirty="0">
                <a:latin typeface="Arial" panose="020B0604020202020204" pitchFamily="34" charset="0"/>
              </a:rPr>
              <a:t>Teplizumab affects </a:t>
            </a:r>
            <a:r>
              <a:rPr lang="en-GB" b="1" dirty="0">
                <a:latin typeface="Arial" panose="020B0604020202020204" pitchFamily="34" charset="0"/>
              </a:rPr>
              <a:t>QALYs</a:t>
            </a:r>
            <a:r>
              <a:rPr lang="en-GB" dirty="0">
                <a:latin typeface="Arial" panose="020B0604020202020204" pitchFamily="34" charset="0"/>
              </a:rPr>
              <a:t> by:</a:t>
            </a:r>
          </a:p>
          <a:p>
            <a:pPr marL="742950" lvl="1" indent="-285750">
              <a:buFont typeface="Arial" panose="020B0604020202020204" pitchFamily="34" charset="0"/>
              <a:buChar char="•"/>
            </a:pPr>
            <a:r>
              <a:rPr lang="en-GB" dirty="0">
                <a:latin typeface="Arial" panose="020B0604020202020204" pitchFamily="34" charset="0"/>
              </a:rPr>
              <a:t>Delaying onset of Stage 3 T1D (which increases QALYs)</a:t>
            </a:r>
          </a:p>
          <a:p>
            <a:pPr marL="742950" lvl="1" indent="-285750">
              <a:buFont typeface="Arial" panose="020B0604020202020204" pitchFamily="34" charset="0"/>
              <a:buChar char="•"/>
            </a:pPr>
            <a:r>
              <a:rPr lang="en-GB" dirty="0">
                <a:latin typeface="Arial" panose="020B0604020202020204" pitchFamily="34" charset="0"/>
              </a:rPr>
              <a:t>Slightly improving caregiver quality of life</a:t>
            </a:r>
          </a:p>
          <a:p>
            <a:pPr marL="742950" lvl="1" indent="-285750">
              <a:buFont typeface="Arial" panose="020B0604020202020204" pitchFamily="34" charset="0"/>
              <a:buChar char="•"/>
            </a:pPr>
            <a:r>
              <a:rPr lang="en-GB" dirty="0">
                <a:latin typeface="Arial" panose="020B0604020202020204" pitchFamily="34" charset="0"/>
              </a:rPr>
              <a:t>Slightly reducing QALYs due to treatment-related adverse events </a:t>
            </a:r>
          </a:p>
          <a:p>
            <a:pPr marL="742950" lvl="1" indent="-285750">
              <a:buFont typeface="Arial" panose="020B0604020202020204" pitchFamily="34" charset="0"/>
              <a:buChar char="•"/>
            </a:pPr>
            <a:endParaRPr lang="en-GB" dirty="0">
              <a:latin typeface="Arial" panose="020B0604020202020204" pitchFamily="34" charset="0"/>
            </a:endParaRPr>
          </a:p>
          <a:p>
            <a:r>
              <a:rPr lang="en-GB" dirty="0">
                <a:latin typeface="Arial" panose="020B0604020202020204" pitchFamily="34" charset="0"/>
              </a:rPr>
              <a:t>Teplizumab affects </a:t>
            </a:r>
            <a:r>
              <a:rPr lang="en-GB" b="1" dirty="0">
                <a:latin typeface="Arial" panose="020B0604020202020204" pitchFamily="34" charset="0"/>
              </a:rPr>
              <a:t>costs</a:t>
            </a:r>
            <a:r>
              <a:rPr lang="en-GB" dirty="0">
                <a:latin typeface="Arial" panose="020B0604020202020204" pitchFamily="34" charset="0"/>
              </a:rPr>
              <a:t> by:</a:t>
            </a:r>
          </a:p>
          <a:p>
            <a:pPr marL="742950" lvl="1" indent="-285750">
              <a:buFont typeface="Arial" panose="020B0604020202020204" pitchFamily="34" charset="0"/>
              <a:buChar char="•"/>
            </a:pPr>
            <a:r>
              <a:rPr lang="en-GB" dirty="0">
                <a:latin typeface="Arial" panose="020B0604020202020204" pitchFamily="34" charset="0"/>
              </a:rPr>
              <a:t>Reduced costs due to delay in stage 3 T1D onset</a:t>
            </a:r>
          </a:p>
          <a:p>
            <a:pPr marL="742950" lvl="1" indent="-285750">
              <a:buFont typeface="Arial" panose="020B0604020202020204" pitchFamily="34" charset="0"/>
              <a:buChar char="•"/>
            </a:pPr>
            <a:r>
              <a:rPr lang="en-GB" dirty="0">
                <a:latin typeface="Arial" panose="020B0604020202020204" pitchFamily="34" charset="0"/>
              </a:rPr>
              <a:t>Increased treatment acquisition costs</a:t>
            </a:r>
          </a:p>
          <a:p>
            <a:pPr marL="742950" lvl="1" indent="-285750">
              <a:buFont typeface="Arial" panose="020B0604020202020204" pitchFamily="34" charset="0"/>
              <a:buChar char="•"/>
            </a:pPr>
            <a:r>
              <a:rPr lang="en-GB" dirty="0">
                <a:latin typeface="Arial" panose="020B0604020202020204" pitchFamily="34" charset="0"/>
              </a:rPr>
              <a:t>Increased costs due to treatment-related adverse events</a:t>
            </a:r>
          </a:p>
          <a:p>
            <a:endParaRPr lang="en-GB" dirty="0">
              <a:latin typeface="Arial" panose="020B0604020202020204" pitchFamily="34" charset="0"/>
            </a:endParaRPr>
          </a:p>
          <a:p>
            <a:r>
              <a:rPr lang="en-GB" dirty="0">
                <a:latin typeface="Arial" panose="020B0604020202020204" pitchFamily="34" charset="0"/>
              </a:rPr>
              <a:t>Assumptions with greatest ICER effect:</a:t>
            </a:r>
          </a:p>
          <a:p>
            <a:pPr marL="742950" lvl="1" indent="-285750">
              <a:buFont typeface="Arial" panose="020B0604020202020204" pitchFamily="34" charset="0"/>
              <a:buChar char="•"/>
            </a:pPr>
            <a:r>
              <a:rPr lang="en-GB" dirty="0">
                <a:latin typeface="Arial" panose="020B0604020202020204" pitchFamily="34" charset="0"/>
              </a:rPr>
              <a:t>Choice of extrapolation to model progression to Stage 3 T1D.</a:t>
            </a:r>
          </a:p>
          <a:p>
            <a:pPr marL="742950" lvl="1" indent="-285750">
              <a:buFont typeface="Arial" panose="020B0604020202020204" pitchFamily="34" charset="0"/>
              <a:buChar char="•"/>
            </a:pPr>
            <a:r>
              <a:rPr lang="en-GB" dirty="0">
                <a:latin typeface="Arial" panose="020B0604020202020204" pitchFamily="34" charset="0"/>
              </a:rPr>
              <a:t>Excluding extra utility decline depending on years since onset of Stage 3 T1D and retaining the decline in utility per year resulting from the general population.</a:t>
            </a:r>
          </a:p>
          <a:p>
            <a:pPr marL="742950" lvl="1" indent="-285750">
              <a:buFont typeface="Arial" panose="020B0604020202020204" pitchFamily="34" charset="0"/>
              <a:buChar char="•"/>
            </a:pPr>
            <a:r>
              <a:rPr lang="en-GB" dirty="0">
                <a:latin typeface="Arial" panose="020B0604020202020204" pitchFamily="34" charset="0"/>
              </a:rPr>
              <a:t>Applying the average monthly cost of Stage 3 disease from literature as a fixed health state cost</a:t>
            </a:r>
          </a:p>
        </p:txBody>
      </p:sp>
      <p:sp>
        <p:nvSpPr>
          <p:cNvPr id="2" name="Text Placeholder 4">
            <a:extLst>
              <a:ext uri="{FF2B5EF4-FFF2-40B4-BE49-F238E27FC236}">
                <a16:creationId xmlns:a16="http://schemas.microsoft.com/office/drawing/2014/main" id="{B5178AD8-B229-39BB-76FA-121CB2034D8D}"/>
              </a:ext>
            </a:extLst>
          </p:cNvPr>
          <p:cNvSpPr txBox="1">
            <a:spLocks/>
          </p:cNvSpPr>
          <p:nvPr/>
        </p:nvSpPr>
        <p:spPr>
          <a:xfrm>
            <a:off x="559985" y="745156"/>
            <a:ext cx="10613782"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Model focuses on outcomes in stage 2 T1D - EAG considers model structure appropriate</a:t>
            </a:r>
          </a:p>
        </p:txBody>
      </p:sp>
      <p:sp>
        <p:nvSpPr>
          <p:cNvPr id="12" name="Rectangle 11">
            <a:extLst>
              <a:ext uri="{FF2B5EF4-FFF2-40B4-BE49-F238E27FC236}">
                <a16:creationId xmlns:a16="http://schemas.microsoft.com/office/drawing/2014/main" id="{5C4F668D-BB52-504C-84DD-BE5DCE3E8199}"/>
              </a:ext>
            </a:extLst>
          </p:cNvPr>
          <p:cNvSpPr/>
          <p:nvPr/>
        </p:nvSpPr>
        <p:spPr>
          <a:xfrm>
            <a:off x="228416" y="3846478"/>
            <a:ext cx="4302072" cy="237083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approach considers aggregated stage 3 T1D complications </a:t>
            </a:r>
          </a:p>
          <a:p>
            <a:pPr marL="285750" indent="-285750">
              <a:buFont typeface="Arial" panose="020B0604020202020204" pitchFamily="34" charset="0"/>
              <a:buChar char="•"/>
            </a:pPr>
            <a:r>
              <a:rPr lang="en-GB" dirty="0">
                <a:solidFill>
                  <a:schemeClr val="tx1"/>
                </a:solidFill>
                <a:latin typeface="Arial" panose="020B0604020202020204" pitchFamily="34" charset="0"/>
              </a:rPr>
              <a:t>Most T1D models focused on stage 3 disease but company’s approach is reasonable since main benefit of teplizumab is delaying progression</a:t>
            </a:r>
          </a:p>
        </p:txBody>
      </p:sp>
    </p:spTree>
    <p:extLst>
      <p:ext uri="{BB962C8B-B14F-4D97-AF65-F5344CB8AC3E}">
        <p14:creationId xmlns:p14="http://schemas.microsoft.com/office/powerpoint/2010/main" val="1154884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a:xfrm>
            <a:off x="474491" y="94162"/>
            <a:ext cx="11250785" cy="592817"/>
          </a:xfrm>
        </p:spPr>
        <p:txBody>
          <a:bodyPr/>
          <a:lstStyle/>
          <a:p>
            <a:r>
              <a:rPr lang="en-GB" sz="3200" dirty="0">
                <a:ea typeface="Arial" panose="02000503000000020004" pitchFamily="2" charset="0"/>
              </a:rPr>
              <a:t>How company incorporated evidence into model</a:t>
            </a:r>
            <a:endParaRPr lang="en-GB" dirty="0"/>
          </a:p>
        </p:txBody>
      </p:sp>
      <p:sp>
        <p:nvSpPr>
          <p:cNvPr id="14" name="Text Placeholder 13">
            <a:extLst>
              <a:ext uri="{FF2B5EF4-FFF2-40B4-BE49-F238E27FC236}">
                <a16:creationId xmlns:a16="http://schemas.microsoft.com/office/drawing/2014/main" id="{65790F8F-D567-784A-7771-AEEF92FE735E}"/>
              </a:ext>
            </a:extLst>
          </p:cNvPr>
          <p:cNvSpPr>
            <a:spLocks noGrp="1"/>
          </p:cNvSpPr>
          <p:nvPr>
            <p:ph type="body" sz="quarter" idx="13"/>
          </p:nvPr>
        </p:nvSpPr>
        <p:spPr>
          <a:xfrm>
            <a:off x="1860088" y="6485523"/>
            <a:ext cx="9086850" cy="365125"/>
          </a:xfrm>
        </p:spPr>
        <p:txBody>
          <a:bodyPr>
            <a:normAutofit fontScale="85000" lnSpcReduction="20000"/>
          </a:bodyPr>
          <a:lstStyle/>
          <a:p>
            <a:r>
              <a:rPr lang="en-GB" dirty="0"/>
              <a:t>ITT, intention to treat; QALY, quality adjusted life year; DSU, Decision Support Unit; BNF; British National Formulary; NHSCII, NHS Cost Inflation Index; ECM, established clinical management; CGM, continuous glucose monitoring</a:t>
            </a:r>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828702979"/>
              </p:ext>
            </p:extLst>
          </p:nvPr>
        </p:nvGraphicFramePr>
        <p:xfrm>
          <a:off x="82387" y="549356"/>
          <a:ext cx="11917108" cy="5645303"/>
        </p:xfrm>
        <a:graphic>
          <a:graphicData uri="http://schemas.openxmlformats.org/drawingml/2006/table">
            <a:tbl>
              <a:tblPr firstRow="1" firstCol="1" bandRow="1">
                <a:tableStyleId>{21E4AEA4-8DFA-4A89-87EB-49C32662AFE0}</a:tableStyleId>
              </a:tblPr>
              <a:tblGrid>
                <a:gridCol w="2821234">
                  <a:extLst>
                    <a:ext uri="{9D8B030D-6E8A-4147-A177-3AD203B41FA5}">
                      <a16:colId xmlns:a16="http://schemas.microsoft.com/office/drawing/2014/main" val="3974739884"/>
                    </a:ext>
                  </a:extLst>
                </a:gridCol>
                <a:gridCol w="9095874">
                  <a:extLst>
                    <a:ext uri="{9D8B030D-6E8A-4147-A177-3AD203B41FA5}">
                      <a16:colId xmlns:a16="http://schemas.microsoft.com/office/drawing/2014/main" val="4289090289"/>
                    </a:ext>
                  </a:extLst>
                </a:gridCol>
              </a:tblGrid>
              <a:tr h="335755">
                <a:tc>
                  <a:txBody>
                    <a:bodyPr/>
                    <a:lstStyle/>
                    <a:p>
                      <a:r>
                        <a:rPr lang="en-GB" sz="1650" dirty="0">
                          <a:latin typeface="Arial" panose="020B0604020202020204" pitchFamily="34" charset="0"/>
                        </a:rPr>
                        <a:t>Input</a:t>
                      </a:r>
                    </a:p>
                  </a:txBody>
                  <a:tcPr/>
                </a:tc>
                <a:tc>
                  <a:txBody>
                    <a:bodyPr/>
                    <a:lstStyle/>
                    <a:p>
                      <a:r>
                        <a:rPr lang="en-GB" sz="1650" dirty="0">
                          <a:latin typeface="Arial" panose="020B0604020202020204" pitchFamily="34" charset="0"/>
                        </a:rPr>
                        <a:t>Assumption and evidence source</a:t>
                      </a:r>
                    </a:p>
                  </a:txBody>
                  <a:tcPr/>
                </a:tc>
                <a:extLst>
                  <a:ext uri="{0D108BD9-81ED-4DB2-BD59-A6C34878D82A}">
                    <a16:rowId xmlns:a16="http://schemas.microsoft.com/office/drawing/2014/main" val="1365441208"/>
                  </a:ext>
                </a:extLst>
              </a:tr>
              <a:tr h="335755">
                <a:tc>
                  <a:txBody>
                    <a:bodyPr/>
                    <a:lstStyle/>
                    <a:p>
                      <a:r>
                        <a:rPr lang="en-GB" sz="1650" b="1" dirty="0">
                          <a:solidFill>
                            <a:schemeClr val="bg1"/>
                          </a:solidFill>
                          <a:latin typeface="Arial" panose="020B0604020202020204" pitchFamily="34" charset="0"/>
                        </a:rPr>
                        <a:t>Baseline characteristics</a:t>
                      </a:r>
                    </a:p>
                  </a:txBody>
                  <a:tcPr/>
                </a:tc>
                <a:tc>
                  <a:txBody>
                    <a:bodyPr/>
                    <a:lstStyle/>
                    <a:p>
                      <a:r>
                        <a:rPr lang="en-GB" sz="1650" dirty="0">
                          <a:latin typeface="Arial" panose="020B0604020202020204" pitchFamily="34" charset="0"/>
                        </a:rPr>
                        <a:t>TN-10 study population (mean age 13.6 years, 44.7% female)</a:t>
                      </a:r>
                    </a:p>
                  </a:txBody>
                  <a:tcPr/>
                </a:tc>
                <a:extLst>
                  <a:ext uri="{0D108BD9-81ED-4DB2-BD59-A6C34878D82A}">
                    <a16:rowId xmlns:a16="http://schemas.microsoft.com/office/drawing/2014/main" val="3471957187"/>
                  </a:ext>
                </a:extLst>
              </a:tr>
              <a:tr h="583921">
                <a:tc>
                  <a:txBody>
                    <a:bodyPr/>
                    <a:lstStyle/>
                    <a:p>
                      <a:r>
                        <a:rPr lang="en-GB" sz="1650" b="1" dirty="0">
                          <a:solidFill>
                            <a:schemeClr val="bg1"/>
                          </a:solidFill>
                          <a:latin typeface="Arial" panose="020B0604020202020204" pitchFamily="34" charset="0"/>
                        </a:rPr>
                        <a:t>Intervention and comparator efficacy</a:t>
                      </a:r>
                    </a:p>
                  </a:txBody>
                  <a:tcPr/>
                </a:tc>
                <a:tc>
                  <a:txBody>
                    <a:bodyPr/>
                    <a:lstStyle/>
                    <a:p>
                      <a:r>
                        <a:rPr lang="en-GB" sz="1650" dirty="0">
                          <a:latin typeface="Arial" panose="020B0604020202020204" pitchFamily="34" charset="0"/>
                        </a:rPr>
                        <a:t>TN-10, ITT population (n=78)</a:t>
                      </a:r>
                    </a:p>
                  </a:txBody>
                  <a:tcPr/>
                </a:tc>
                <a:extLst>
                  <a:ext uri="{0D108BD9-81ED-4DB2-BD59-A6C34878D82A}">
                    <a16:rowId xmlns:a16="http://schemas.microsoft.com/office/drawing/2014/main" val="2121904842"/>
                  </a:ext>
                </a:extLst>
              </a:tr>
              <a:tr h="354957">
                <a:tc>
                  <a:txBody>
                    <a:bodyPr/>
                    <a:lstStyle/>
                    <a:p>
                      <a:r>
                        <a:rPr lang="en-GB" sz="1650" b="1" dirty="0">
                          <a:solidFill>
                            <a:schemeClr val="bg1"/>
                          </a:solidFill>
                          <a:latin typeface="Arial" panose="020B0604020202020204" pitchFamily="34" charset="0"/>
                        </a:rPr>
                        <a:t>Time horizon</a:t>
                      </a:r>
                    </a:p>
                  </a:txBody>
                  <a:tcPr/>
                </a:tc>
                <a:tc>
                  <a:txBody>
                    <a:bodyPr/>
                    <a:lstStyle/>
                    <a:p>
                      <a:r>
                        <a:rPr lang="en-GB" sz="1650" dirty="0">
                          <a:latin typeface="Arial" panose="020B0604020202020204" pitchFamily="34" charset="0"/>
                        </a:rPr>
                        <a:t>Lifetime (maximum age 100 years)</a:t>
                      </a:r>
                    </a:p>
                  </a:txBody>
                  <a:tcPr/>
                </a:tc>
                <a:extLst>
                  <a:ext uri="{0D108BD9-81ED-4DB2-BD59-A6C34878D82A}">
                    <a16:rowId xmlns:a16="http://schemas.microsoft.com/office/drawing/2014/main" val="3841582862"/>
                  </a:ext>
                </a:extLst>
              </a:tr>
              <a:tr h="583921">
                <a:tc>
                  <a:txBody>
                    <a:bodyPr/>
                    <a:lstStyle/>
                    <a:p>
                      <a:r>
                        <a:rPr lang="en-GB" sz="1650" b="1" dirty="0">
                          <a:solidFill>
                            <a:schemeClr val="bg1"/>
                          </a:solidFill>
                          <a:latin typeface="Arial" panose="020B0604020202020204" pitchFamily="34" charset="0"/>
                        </a:rPr>
                        <a:t>Cycle length and discount rate</a:t>
                      </a:r>
                    </a:p>
                  </a:txBody>
                  <a:tcPr/>
                </a:tc>
                <a:tc>
                  <a:txBody>
                    <a:bodyPr/>
                    <a:lstStyle/>
                    <a:p>
                      <a:r>
                        <a:rPr lang="en-GB" sz="1650" dirty="0">
                          <a:latin typeface="Arial" panose="020B0604020202020204" pitchFamily="34" charset="0"/>
                        </a:rPr>
                        <a:t>6-month cycle length (with half cycle correction), 3.5% discount for costs &amp; QALYs</a:t>
                      </a:r>
                    </a:p>
                  </a:txBody>
                  <a:tcPr/>
                </a:tc>
                <a:extLst>
                  <a:ext uri="{0D108BD9-81ED-4DB2-BD59-A6C34878D82A}">
                    <a16:rowId xmlns:a16="http://schemas.microsoft.com/office/drawing/2014/main" val="815366450"/>
                  </a:ext>
                </a:extLst>
              </a:tr>
              <a:tr h="1632746">
                <a:tc>
                  <a:txBody>
                    <a:bodyPr/>
                    <a:lstStyle/>
                    <a:p>
                      <a:r>
                        <a:rPr lang="en-GB" sz="1650" b="1" dirty="0">
                          <a:solidFill>
                            <a:schemeClr val="bg1"/>
                          </a:solidFill>
                          <a:latin typeface="Arial" panose="020B0604020202020204" pitchFamily="34" charset="0"/>
                        </a:rPr>
                        <a:t>Utilities</a:t>
                      </a:r>
                    </a:p>
                  </a:txBody>
                  <a:tcPr/>
                </a:tc>
                <a:tc>
                  <a:txBody>
                    <a:bodyPr/>
                    <a:lstStyle/>
                    <a:p>
                      <a:r>
                        <a:rPr lang="en-GB" sz="1650" dirty="0">
                          <a:latin typeface="Arial" panose="020B0604020202020204" pitchFamily="34" charset="0"/>
                        </a:rPr>
                        <a:t>Stage 2 T1D utility assumed equivalent to UK general population (due to being asymptomatic). Age-specific EQ-5D-3L utilities for general population based on regression model from 2022 DSU report.</a:t>
                      </a:r>
                    </a:p>
                    <a:p>
                      <a:r>
                        <a:rPr lang="en-GB" sz="1650" dirty="0">
                          <a:latin typeface="Arial" panose="020B0604020202020204" pitchFamily="34" charset="0"/>
                        </a:rPr>
                        <a:t>Stage 3 T1D utility modelled by applying disutilities from literature to general population utility </a:t>
                      </a:r>
                    </a:p>
                    <a:p>
                      <a:r>
                        <a:rPr lang="en-GB" sz="1650" dirty="0">
                          <a:latin typeface="Arial" panose="020B0604020202020204" pitchFamily="34" charset="0"/>
                        </a:rPr>
                        <a:t>Caregiver disutility applied for individuals &lt;18 years in the Stage 3 T1D health state (average 1.76 carers)</a:t>
                      </a:r>
                    </a:p>
                  </a:txBody>
                  <a:tcPr/>
                </a:tc>
                <a:extLst>
                  <a:ext uri="{0D108BD9-81ED-4DB2-BD59-A6C34878D82A}">
                    <a16:rowId xmlns:a16="http://schemas.microsoft.com/office/drawing/2014/main" val="1782305772"/>
                  </a:ext>
                </a:extLst>
              </a:tr>
              <a:tr h="832088">
                <a:tc>
                  <a:txBody>
                    <a:bodyPr/>
                    <a:lstStyle/>
                    <a:p>
                      <a:r>
                        <a:rPr lang="en-GB" sz="1650" b="1" dirty="0">
                          <a:solidFill>
                            <a:schemeClr val="bg1"/>
                          </a:solidFill>
                          <a:latin typeface="Arial" panose="020B0604020202020204" pitchFamily="34" charset="0"/>
                        </a:rPr>
                        <a:t>Resource use</a:t>
                      </a:r>
                    </a:p>
                  </a:txBody>
                  <a:tcPr/>
                </a:tc>
                <a:tc>
                  <a:txBody>
                    <a:bodyPr/>
                    <a:lstStyle/>
                    <a:p>
                      <a:r>
                        <a:rPr lang="en-GB" sz="1650" dirty="0">
                          <a:latin typeface="Arial" panose="020B0604020202020204" pitchFamily="34" charset="0"/>
                        </a:rPr>
                        <a:t>Costs in teplizumab arm = acquisition and administration, concomitant medicines, tests to confirm treatment eligibility, monitoring tests, and pre-treatment medicines. </a:t>
                      </a:r>
                    </a:p>
                    <a:p>
                      <a:r>
                        <a:rPr lang="en-GB" sz="1650" dirty="0">
                          <a:latin typeface="Arial" panose="020B0604020202020204" pitchFamily="34" charset="0"/>
                        </a:rPr>
                        <a:t>Costs of ECM (CGM, HbA1c testing and support consultations) applied to both arms. </a:t>
                      </a:r>
                    </a:p>
                  </a:txBody>
                  <a:tcPr/>
                </a:tc>
                <a:extLst>
                  <a:ext uri="{0D108BD9-81ED-4DB2-BD59-A6C34878D82A}">
                    <a16:rowId xmlns:a16="http://schemas.microsoft.com/office/drawing/2014/main" val="3904281607"/>
                  </a:ext>
                </a:extLst>
              </a:tr>
              <a:tr h="583921">
                <a:tc>
                  <a:txBody>
                    <a:bodyPr/>
                    <a:lstStyle/>
                    <a:p>
                      <a:r>
                        <a:rPr lang="en-GB" sz="1650" b="1" dirty="0">
                          <a:solidFill>
                            <a:schemeClr val="bg1"/>
                          </a:solidFill>
                          <a:latin typeface="Arial" panose="020B0604020202020204" pitchFamily="34" charset="0"/>
                        </a:rPr>
                        <a:t>Costs</a:t>
                      </a:r>
                    </a:p>
                  </a:txBody>
                  <a:tcPr/>
                </a:tc>
                <a:tc>
                  <a:txBody>
                    <a:bodyPr/>
                    <a:lstStyle/>
                    <a:p>
                      <a:r>
                        <a:rPr lang="en-GB" sz="1650" dirty="0">
                          <a:latin typeface="Arial" panose="020B0604020202020204" pitchFamily="34" charset="0"/>
                        </a:rPr>
                        <a:t>Taken from literature, BNF and National Schedule of NHS Costs. Adjusted to 2023 prices using NHSCII inflation indices</a:t>
                      </a:r>
                    </a:p>
                  </a:txBody>
                  <a:tcPr/>
                </a:tc>
                <a:extLst>
                  <a:ext uri="{0D108BD9-81ED-4DB2-BD59-A6C34878D82A}">
                    <a16:rowId xmlns:a16="http://schemas.microsoft.com/office/drawing/2014/main" val="3202434916"/>
                  </a:ext>
                </a:extLst>
              </a:tr>
              <a:tr h="335755">
                <a:tc>
                  <a:txBody>
                    <a:bodyPr/>
                    <a:lstStyle/>
                    <a:p>
                      <a:r>
                        <a:rPr lang="en-GB" sz="1650" b="1" dirty="0">
                          <a:solidFill>
                            <a:schemeClr val="bg1"/>
                          </a:solidFill>
                          <a:latin typeface="Arial" panose="020B0604020202020204" pitchFamily="34" charset="0"/>
                        </a:rPr>
                        <a:t>AEs included in model</a:t>
                      </a:r>
                    </a:p>
                  </a:txBody>
                  <a:tcPr/>
                </a:tc>
                <a:tc>
                  <a:txBody>
                    <a:bodyPr/>
                    <a:lstStyle/>
                    <a:p>
                      <a:r>
                        <a:rPr lang="en-GB" sz="1650" dirty="0">
                          <a:latin typeface="Arial" panose="020B0604020202020204" pitchFamily="34" charset="0"/>
                        </a:rPr>
                        <a:t>Lymphopenia, leukopenia, neutropenia, blood bicarbonate decrease, rash</a:t>
                      </a:r>
                    </a:p>
                  </a:txBody>
                  <a:tcPr/>
                </a:tc>
                <a:extLst>
                  <a:ext uri="{0D108BD9-81ED-4DB2-BD59-A6C34878D82A}">
                    <a16:rowId xmlns:a16="http://schemas.microsoft.com/office/drawing/2014/main" val="955582425"/>
                  </a:ext>
                </a:extLst>
              </a:tr>
            </a:tbl>
          </a:graphicData>
        </a:graphic>
      </p:graphicFrame>
    </p:spTree>
    <p:extLst>
      <p:ext uri="{BB962C8B-B14F-4D97-AF65-F5344CB8AC3E}">
        <p14:creationId xmlns:p14="http://schemas.microsoft.com/office/powerpoint/2010/main" val="23017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a:bodyPr>
          <a:lstStyle/>
          <a:p>
            <a:r>
              <a:rPr lang="en-GB" dirty="0">
                <a:hlinkClick r:id="rId3" action="ppaction://hlinksldjump"/>
              </a:rPr>
              <a:t>Key issue</a:t>
            </a:r>
            <a:r>
              <a:rPr lang="en-GB" dirty="0"/>
              <a:t>: Modelling of progression to Stage 3 T1D</a:t>
            </a:r>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1232004" y="6306708"/>
            <a:ext cx="9720223" cy="495466"/>
          </a:xfrm>
        </p:spPr>
        <p:txBody>
          <a:bodyPr>
            <a:normAutofit/>
          </a:bodyPr>
          <a:lstStyle/>
          <a:p>
            <a:r>
              <a:rPr lang="en-GB" dirty="0"/>
              <a:t>ECM; established clinical management; AIC; Akaike information criterion; BIC, Bayesian information criterion; T1D, type 1 diabetes; DSU, Decision Support Unit</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81297" y="152668"/>
            <a:ext cx="690860" cy="690860"/>
          </a:xfrm>
          <a:prstGeom prst="rect">
            <a:avLst/>
          </a:prstGeom>
        </p:spPr>
      </p:pic>
      <p:sp>
        <p:nvSpPr>
          <p:cNvPr id="25" name="Rectangle 24">
            <a:extLst>
              <a:ext uri="{FF2B5EF4-FFF2-40B4-BE49-F238E27FC236}">
                <a16:creationId xmlns:a16="http://schemas.microsoft.com/office/drawing/2014/main" id="{EAF1C037-1182-77ED-44FC-394F8E6E579C}"/>
              </a:ext>
            </a:extLst>
          </p:cNvPr>
          <p:cNvSpPr/>
          <p:nvPr/>
        </p:nvSpPr>
        <p:spPr>
          <a:xfrm>
            <a:off x="410645" y="1272539"/>
            <a:ext cx="11306863" cy="235316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Fitted different types of parametric distributions to intervention and comparator arms – log-normal distribution for teplizumab and exponential for ECM </a:t>
            </a:r>
          </a:p>
          <a:p>
            <a:pPr marL="742950" lvl="1" indent="-285750">
              <a:buFont typeface="Arial" panose="020B0604020202020204" pitchFamily="34" charset="0"/>
              <a:buChar char="•"/>
            </a:pPr>
            <a:r>
              <a:rPr lang="en-GB" dirty="0">
                <a:solidFill>
                  <a:schemeClr val="tx1"/>
                </a:solidFill>
                <a:latin typeface="Arial" panose="020B0604020202020204" pitchFamily="34" charset="0"/>
              </a:rPr>
              <a:t>Chosen extrapolations for each arm had best visual and statistical fits in terms of AIC and BIC (with all other distributions producing a good or reasonable fit to data)</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clinical expert - exponential distribution appropriate for ECM and matches the proportion of individuals progressing from Stage 2 to Stage 3 T1D from the Diabetes Prevention Trial–Type 1 (DPT-1) study (which included first- and second-degree relatives of people with Stage 3 T1D)</a:t>
            </a:r>
          </a:p>
        </p:txBody>
      </p:sp>
      <p:sp>
        <p:nvSpPr>
          <p:cNvPr id="26" name="Rectangle 25">
            <a:extLst>
              <a:ext uri="{FF2B5EF4-FFF2-40B4-BE49-F238E27FC236}">
                <a16:creationId xmlns:a16="http://schemas.microsoft.com/office/drawing/2014/main" id="{A15841C0-D630-413A-0CA7-BF161E3967C5}"/>
              </a:ext>
            </a:extLst>
          </p:cNvPr>
          <p:cNvSpPr/>
          <p:nvPr/>
        </p:nvSpPr>
        <p:spPr>
          <a:xfrm>
            <a:off x="410645" y="3720482"/>
            <a:ext cx="11306862" cy="24357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Proportional hazards assumption does not hold→ NICE DSU 14 recommends that </a:t>
            </a:r>
            <a:r>
              <a:rPr lang="en-GB" i="1" dirty="0">
                <a:solidFill>
                  <a:schemeClr val="tx1"/>
                </a:solidFill>
                <a:latin typeface="Arial" panose="020B0604020202020204" pitchFamily="34" charset="0"/>
              </a:rPr>
              <a:t>“if the proportional hazards assumption does not seem appropriate it is likely to be most sensible to fit separate parametric models of the same type”</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EAG prefers a gamma distribution for both treatment arms – good fit to data and long-term projections of progression to stage 3 T1D are more conservative</a:t>
            </a:r>
          </a:p>
          <a:p>
            <a:pPr marL="285750" indent="-285750">
              <a:buFont typeface="Arial" panose="020B0604020202020204" pitchFamily="34" charset="0"/>
              <a:buChar char="•"/>
            </a:pPr>
            <a:r>
              <a:rPr lang="en-GB" dirty="0">
                <a:solidFill>
                  <a:schemeClr val="tx1"/>
                </a:solidFill>
                <a:latin typeface="Arial" panose="020B0604020202020204" pitchFamily="34" charset="0"/>
              </a:rPr>
              <a:t>Exponential distribution is not appropriate for ECM arm since non-constant hazards are observed</a:t>
            </a:r>
          </a:p>
          <a:p>
            <a:pPr marL="285750" indent="-285750">
              <a:buFont typeface="Arial" panose="020B0604020202020204" pitchFamily="34" charset="0"/>
              <a:buChar char="•"/>
            </a:pPr>
            <a:r>
              <a:rPr lang="en-GB" dirty="0">
                <a:solidFill>
                  <a:schemeClr val="tx1"/>
                </a:solidFill>
                <a:latin typeface="Arial" panose="020B0604020202020204" pitchFamily="34" charset="0"/>
              </a:rPr>
              <a:t>No range of estimates for long-term progression to Stage 3 T1D provided by company</a:t>
            </a:r>
          </a:p>
        </p:txBody>
      </p:sp>
      <p:sp>
        <p:nvSpPr>
          <p:cNvPr id="8" name="Text Placeholder 4">
            <a:extLst>
              <a:ext uri="{FF2B5EF4-FFF2-40B4-BE49-F238E27FC236}">
                <a16:creationId xmlns:a16="http://schemas.microsoft.com/office/drawing/2014/main" id="{B564DB99-13BB-1F84-ADA8-4A9482E03917}"/>
              </a:ext>
            </a:extLst>
          </p:cNvPr>
          <p:cNvSpPr txBox="1">
            <a:spLocks/>
          </p:cNvSpPr>
          <p:nvPr/>
        </p:nvSpPr>
        <p:spPr>
          <a:xfrm>
            <a:off x="349251" y="862035"/>
            <a:ext cx="11376025" cy="5021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Company = log-normal for </a:t>
            </a:r>
            <a:r>
              <a:rPr lang="en-GB" sz="2200" dirty="0">
                <a:solidFill>
                  <a:schemeClr val="tx1"/>
                </a:solidFill>
                <a:latin typeface="Arial" panose="020B0604020202020204" pitchFamily="34" charset="0"/>
              </a:rPr>
              <a:t>teplizumab, exponential for ECM, EAG = gamma for both arms</a:t>
            </a:r>
            <a:endParaRPr lang="en-GB" sz="2200" dirty="0"/>
          </a:p>
        </p:txBody>
      </p:sp>
    </p:spTree>
    <p:extLst>
      <p:ext uri="{BB962C8B-B14F-4D97-AF65-F5344CB8AC3E}">
        <p14:creationId xmlns:p14="http://schemas.microsoft.com/office/powerpoint/2010/main" val="224118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B85B-8D5C-AF4E-4DD7-4651EEDEA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FF3FA-C4B7-6536-42AA-713137AA7AB8}"/>
              </a:ext>
            </a:extLst>
          </p:cNvPr>
          <p:cNvSpPr>
            <a:spLocks noGrp="1"/>
          </p:cNvSpPr>
          <p:nvPr>
            <p:ph type="title"/>
          </p:nvPr>
        </p:nvSpPr>
        <p:spPr>
          <a:xfrm>
            <a:off x="374735" y="150146"/>
            <a:ext cx="11250785" cy="592817"/>
          </a:xfrm>
        </p:spPr>
        <p:txBody>
          <a:bodyPr>
            <a:normAutofit/>
          </a:bodyPr>
          <a:lstStyle/>
          <a:p>
            <a:r>
              <a:rPr lang="en-GB" dirty="0">
                <a:hlinkClick r:id="rId3" action="ppaction://hlinksldjump"/>
              </a:rPr>
              <a:t>Key issue</a:t>
            </a:r>
            <a:r>
              <a:rPr lang="en-GB" dirty="0"/>
              <a:t>: Modelling of progression to Stage 3 T1D</a:t>
            </a:r>
          </a:p>
        </p:txBody>
      </p:sp>
      <p:sp>
        <p:nvSpPr>
          <p:cNvPr id="5" name="Text Placeholder 4">
            <a:extLst>
              <a:ext uri="{FF2B5EF4-FFF2-40B4-BE49-F238E27FC236}">
                <a16:creationId xmlns:a16="http://schemas.microsoft.com/office/drawing/2014/main" id="{EEEDD40E-9CFE-CDEB-A5ED-7BBA43B29B8E}"/>
              </a:ext>
            </a:extLst>
          </p:cNvPr>
          <p:cNvSpPr>
            <a:spLocks noGrp="1"/>
          </p:cNvSpPr>
          <p:nvPr>
            <p:ph type="body" sz="quarter" idx="13"/>
          </p:nvPr>
        </p:nvSpPr>
        <p:spPr>
          <a:xfrm>
            <a:off x="1975731" y="6617733"/>
            <a:ext cx="9086850" cy="240268"/>
          </a:xfrm>
        </p:spPr>
        <p:txBody>
          <a:bodyPr>
            <a:normAutofit fontScale="92500" lnSpcReduction="20000"/>
          </a:bodyPr>
          <a:lstStyle/>
          <a:p>
            <a:r>
              <a:rPr lang="en-GB" dirty="0"/>
              <a:t>ECM; established clinical management; T1D, type 1 diabetes; ITT, intention to treat</a:t>
            </a:r>
          </a:p>
        </p:txBody>
      </p:sp>
      <p:pic>
        <p:nvPicPr>
          <p:cNvPr id="3" name="Picture 2">
            <a:extLst>
              <a:ext uri="{FF2B5EF4-FFF2-40B4-BE49-F238E27FC236}">
                <a16:creationId xmlns:a16="http://schemas.microsoft.com/office/drawing/2014/main" id="{174911D9-2A12-76EB-620F-EB3A0B6C9F98}"/>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62376" y="52103"/>
            <a:ext cx="690860" cy="690860"/>
          </a:xfrm>
          <a:prstGeom prst="rect">
            <a:avLst/>
          </a:prstGeom>
        </p:spPr>
      </p:pic>
      <p:sp>
        <p:nvSpPr>
          <p:cNvPr id="8" name="Text Placeholder 4">
            <a:extLst>
              <a:ext uri="{FF2B5EF4-FFF2-40B4-BE49-F238E27FC236}">
                <a16:creationId xmlns:a16="http://schemas.microsoft.com/office/drawing/2014/main" id="{F87B592F-81D1-55B1-FA91-4DEA9D501621}"/>
              </a:ext>
            </a:extLst>
          </p:cNvPr>
          <p:cNvSpPr txBox="1">
            <a:spLocks/>
          </p:cNvSpPr>
          <p:nvPr/>
        </p:nvSpPr>
        <p:spPr>
          <a:xfrm>
            <a:off x="249495" y="652305"/>
            <a:ext cx="11376025" cy="446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Company = log-normal for </a:t>
            </a:r>
            <a:r>
              <a:rPr lang="en-GB" sz="2200" dirty="0">
                <a:solidFill>
                  <a:schemeClr val="tx1"/>
                </a:solidFill>
              </a:rPr>
              <a:t>teplizumab, exponential for ECM, EAG = gamma for both arms</a:t>
            </a:r>
            <a:endParaRPr lang="en-GB" sz="2200" dirty="0"/>
          </a:p>
        </p:txBody>
      </p:sp>
      <p:graphicFrame>
        <p:nvGraphicFramePr>
          <p:cNvPr id="7" name="Table 6">
            <a:extLst>
              <a:ext uri="{FF2B5EF4-FFF2-40B4-BE49-F238E27FC236}">
                <a16:creationId xmlns:a16="http://schemas.microsoft.com/office/drawing/2014/main" id="{2C895A24-A9CD-69C6-520C-CA0802C5027E}"/>
              </a:ext>
            </a:extLst>
          </p:cNvPr>
          <p:cNvGraphicFramePr>
            <a:graphicFrameLocks noGrp="1"/>
          </p:cNvGraphicFramePr>
          <p:nvPr>
            <p:extLst>
              <p:ext uri="{D42A27DB-BD31-4B8C-83A1-F6EECF244321}">
                <p14:modId xmlns:p14="http://schemas.microsoft.com/office/powerpoint/2010/main" val="2658398819"/>
              </p:ext>
            </p:extLst>
          </p:nvPr>
        </p:nvGraphicFramePr>
        <p:xfrm>
          <a:off x="438109" y="4778652"/>
          <a:ext cx="5050500" cy="1419860"/>
        </p:xfrm>
        <a:graphic>
          <a:graphicData uri="http://schemas.openxmlformats.org/drawingml/2006/table">
            <a:tbl>
              <a:tblPr firstRow="1" firstCol="1" bandRow="1">
                <a:tableStyleId>{5C22544A-7EE6-4342-B048-85BDC9FD1C3A}</a:tableStyleId>
              </a:tblPr>
              <a:tblGrid>
                <a:gridCol w="1520455">
                  <a:extLst>
                    <a:ext uri="{9D8B030D-6E8A-4147-A177-3AD203B41FA5}">
                      <a16:colId xmlns:a16="http://schemas.microsoft.com/office/drawing/2014/main" val="1992070198"/>
                    </a:ext>
                  </a:extLst>
                </a:gridCol>
                <a:gridCol w="1689213">
                  <a:extLst>
                    <a:ext uri="{9D8B030D-6E8A-4147-A177-3AD203B41FA5}">
                      <a16:colId xmlns:a16="http://schemas.microsoft.com/office/drawing/2014/main" val="2932073699"/>
                    </a:ext>
                  </a:extLst>
                </a:gridCol>
                <a:gridCol w="1840832">
                  <a:extLst>
                    <a:ext uri="{9D8B030D-6E8A-4147-A177-3AD203B41FA5}">
                      <a16:colId xmlns:a16="http://schemas.microsoft.com/office/drawing/2014/main" val="1192545825"/>
                    </a:ext>
                  </a:extLst>
                </a:gridCol>
              </a:tblGrid>
              <a:tr h="244230">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Time (years)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Log-normal</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Gamma</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3652669498"/>
                  </a:ext>
                </a:extLst>
              </a:tr>
              <a:tr h="276874">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2552933778"/>
                  </a:ext>
                </a:extLst>
              </a:tr>
              <a:tr h="276874">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2707347789"/>
                  </a:ext>
                </a:extLst>
              </a:tr>
              <a:tr h="276874">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10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593549640"/>
                  </a:ext>
                </a:extLst>
              </a:tr>
              <a:tr h="276874">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15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1551618956"/>
                  </a:ext>
                </a:extLst>
              </a:tr>
            </a:tbl>
          </a:graphicData>
        </a:graphic>
      </p:graphicFrame>
      <p:sp>
        <p:nvSpPr>
          <p:cNvPr id="9" name="TextBox 8">
            <a:extLst>
              <a:ext uri="{FF2B5EF4-FFF2-40B4-BE49-F238E27FC236}">
                <a16:creationId xmlns:a16="http://schemas.microsoft.com/office/drawing/2014/main" id="{4D251204-EB1F-8A70-2834-07D855919701}"/>
              </a:ext>
            </a:extLst>
          </p:cNvPr>
          <p:cNvSpPr txBox="1"/>
          <p:nvPr/>
        </p:nvSpPr>
        <p:spPr>
          <a:xfrm>
            <a:off x="280984" y="1016613"/>
            <a:ext cx="605913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Time to Stage 3 T1D, teplizumab arm (ITT population) </a:t>
            </a:r>
          </a:p>
        </p:txBody>
      </p:sp>
      <p:sp>
        <p:nvSpPr>
          <p:cNvPr id="10" name="TextBox 9">
            <a:extLst>
              <a:ext uri="{FF2B5EF4-FFF2-40B4-BE49-F238E27FC236}">
                <a16:creationId xmlns:a16="http://schemas.microsoft.com/office/drawing/2014/main" id="{3F5C9AE7-3EDB-38F3-4C54-829CEE0D4C7F}"/>
              </a:ext>
            </a:extLst>
          </p:cNvPr>
          <p:cNvSpPr txBox="1"/>
          <p:nvPr/>
        </p:nvSpPr>
        <p:spPr>
          <a:xfrm>
            <a:off x="-32873" y="4517281"/>
            <a:ext cx="635136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Projected proportions of people still in stage 2 T1D (teplizumab) </a:t>
            </a:r>
          </a:p>
        </p:txBody>
      </p:sp>
      <p:sp>
        <p:nvSpPr>
          <p:cNvPr id="11" name="TextBox 10">
            <a:extLst>
              <a:ext uri="{FF2B5EF4-FFF2-40B4-BE49-F238E27FC236}">
                <a16:creationId xmlns:a16="http://schemas.microsoft.com/office/drawing/2014/main" id="{986DCD6C-15C1-4F17-AFC2-1976E142A780}"/>
              </a:ext>
            </a:extLst>
          </p:cNvPr>
          <p:cNvSpPr txBox="1"/>
          <p:nvPr/>
        </p:nvSpPr>
        <p:spPr>
          <a:xfrm>
            <a:off x="6318487" y="1012492"/>
            <a:ext cx="537016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Time to Stage 3 T1D, placebo arm (ITT population) </a:t>
            </a:r>
          </a:p>
        </p:txBody>
      </p:sp>
      <p:graphicFrame>
        <p:nvGraphicFramePr>
          <p:cNvPr id="12" name="Table 11">
            <a:extLst>
              <a:ext uri="{FF2B5EF4-FFF2-40B4-BE49-F238E27FC236}">
                <a16:creationId xmlns:a16="http://schemas.microsoft.com/office/drawing/2014/main" id="{AFD33887-901B-7C07-5B16-68668EE37177}"/>
              </a:ext>
            </a:extLst>
          </p:cNvPr>
          <p:cNvGraphicFramePr>
            <a:graphicFrameLocks noGrp="1"/>
          </p:cNvGraphicFramePr>
          <p:nvPr>
            <p:extLst>
              <p:ext uri="{D42A27DB-BD31-4B8C-83A1-F6EECF244321}">
                <p14:modId xmlns:p14="http://schemas.microsoft.com/office/powerpoint/2010/main" val="510266085"/>
              </p:ext>
            </p:extLst>
          </p:nvPr>
        </p:nvGraphicFramePr>
        <p:xfrm>
          <a:off x="6253168" y="4797763"/>
          <a:ext cx="5326911" cy="1419860"/>
        </p:xfrm>
        <a:graphic>
          <a:graphicData uri="http://schemas.openxmlformats.org/drawingml/2006/table">
            <a:tbl>
              <a:tblPr firstRow="1" firstCol="1" bandRow="1">
                <a:tableStyleId>{5C22544A-7EE6-4342-B048-85BDC9FD1C3A}</a:tableStyleId>
              </a:tblPr>
              <a:tblGrid>
                <a:gridCol w="1520455">
                  <a:extLst>
                    <a:ext uri="{9D8B030D-6E8A-4147-A177-3AD203B41FA5}">
                      <a16:colId xmlns:a16="http://schemas.microsoft.com/office/drawing/2014/main" val="1992070198"/>
                    </a:ext>
                  </a:extLst>
                </a:gridCol>
                <a:gridCol w="1818168">
                  <a:extLst>
                    <a:ext uri="{9D8B030D-6E8A-4147-A177-3AD203B41FA5}">
                      <a16:colId xmlns:a16="http://schemas.microsoft.com/office/drawing/2014/main" val="2932073699"/>
                    </a:ext>
                  </a:extLst>
                </a:gridCol>
                <a:gridCol w="1988288">
                  <a:extLst>
                    <a:ext uri="{9D8B030D-6E8A-4147-A177-3AD203B41FA5}">
                      <a16:colId xmlns:a16="http://schemas.microsoft.com/office/drawing/2014/main" val="1192545825"/>
                    </a:ext>
                  </a:extLst>
                </a:gridCol>
              </a:tblGrid>
              <a:tr h="206277">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Time (years)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Exponential</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Gamma</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3652669498"/>
                  </a:ext>
                </a:extLst>
              </a:tr>
              <a:tr h="189232">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2933778"/>
                  </a:ext>
                </a:extLst>
              </a:tr>
              <a:tr h="206277">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7347789"/>
                  </a:ext>
                </a:extLst>
              </a:tr>
              <a:tr h="206277">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10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3549640"/>
                  </a:ext>
                </a:extLst>
              </a:tr>
              <a:tr h="206277">
                <a:tc>
                  <a:txBody>
                    <a:bodyPr/>
                    <a:lstStyle/>
                    <a:p>
                      <a:pPr>
                        <a:lnSpc>
                          <a:spcPct val="115000"/>
                        </a:lnSpc>
                        <a:spcBef>
                          <a:spcPts val="200"/>
                        </a:spcBef>
                        <a:spcAft>
                          <a:spcPts val="200"/>
                        </a:spcAft>
                      </a:pPr>
                      <a:r>
                        <a:rPr lang="en-GB" sz="1600" dirty="0">
                          <a:effectLst/>
                          <a:latin typeface="Arial" panose="020B0604020202020204" pitchFamily="34" charset="0"/>
                          <a:cs typeface="Arial" panose="020B0604020202020204" pitchFamily="34" charset="0"/>
                        </a:rPr>
                        <a:t>15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1618956"/>
                  </a:ext>
                </a:extLst>
              </a:tr>
            </a:tbl>
          </a:graphicData>
        </a:graphic>
      </p:graphicFrame>
      <p:sp>
        <p:nvSpPr>
          <p:cNvPr id="13" name="Rectangle 12" descr="Question to committee">
            <a:extLst>
              <a:ext uri="{FF2B5EF4-FFF2-40B4-BE49-F238E27FC236}">
                <a16:creationId xmlns:a16="http://schemas.microsoft.com/office/drawing/2014/main" id="{3B82FCD5-07C5-4D60-53BE-B66FD293807B}"/>
              </a:ext>
            </a:extLst>
          </p:cNvPr>
          <p:cNvSpPr/>
          <p:nvPr/>
        </p:nvSpPr>
        <p:spPr>
          <a:xfrm>
            <a:off x="1652163" y="6216004"/>
            <a:ext cx="9955525"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cs typeface="Arial" panose="020B0604020202020204" pitchFamily="34" charset="0"/>
              </a:rPr>
              <a:t>Which approach to extrapolating progression to Stage 3 T1D does the committee prefer?</a:t>
            </a:r>
          </a:p>
        </p:txBody>
      </p:sp>
      <p:grpSp>
        <p:nvGrpSpPr>
          <p:cNvPr id="14" name="Group 13">
            <a:extLst>
              <a:ext uri="{FF2B5EF4-FFF2-40B4-BE49-F238E27FC236}">
                <a16:creationId xmlns:a16="http://schemas.microsoft.com/office/drawing/2014/main" id="{976CFE13-A40B-81DB-67AA-DF8397548217}"/>
              </a:ext>
              <a:ext uri="{C183D7F6-B498-43B3-948B-1728B52AA6E4}">
                <adec:decorative xmlns:adec="http://schemas.microsoft.com/office/drawing/2017/decorative" val="1"/>
              </a:ext>
            </a:extLst>
          </p:cNvPr>
          <p:cNvGrpSpPr/>
          <p:nvPr/>
        </p:nvGrpSpPr>
        <p:grpSpPr>
          <a:xfrm>
            <a:off x="1305452" y="6158140"/>
            <a:ext cx="576000" cy="576000"/>
            <a:chOff x="-1440493" y="4133589"/>
            <a:chExt cx="576000" cy="576000"/>
          </a:xfrm>
        </p:grpSpPr>
        <p:sp>
          <p:nvSpPr>
            <p:cNvPr id="15" name="Oval 14">
              <a:extLst>
                <a:ext uri="{FF2B5EF4-FFF2-40B4-BE49-F238E27FC236}">
                  <a16:creationId xmlns:a16="http://schemas.microsoft.com/office/drawing/2014/main" id="{0F1A999B-74A6-DB1A-5DD8-49DD9127FC8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2121A149-5A55-5FBF-E80C-C2EC78177AC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sp>
        <p:nvSpPr>
          <p:cNvPr id="17" name="TextBox 16">
            <a:extLst>
              <a:ext uri="{FF2B5EF4-FFF2-40B4-BE49-F238E27FC236}">
                <a16:creationId xmlns:a16="http://schemas.microsoft.com/office/drawing/2014/main" id="{A121C014-0F73-0E1A-52B3-22C1342B0B14}"/>
              </a:ext>
            </a:extLst>
          </p:cNvPr>
          <p:cNvSpPr txBox="1"/>
          <p:nvPr/>
        </p:nvSpPr>
        <p:spPr>
          <a:xfrm>
            <a:off x="6147942" y="4461011"/>
            <a:ext cx="573126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Projected proportions of people still in stage 2 T1D (placebo) </a:t>
            </a:r>
          </a:p>
        </p:txBody>
      </p:sp>
      <p:sp>
        <p:nvSpPr>
          <p:cNvPr id="18" name="Rectangle 17" descr="Marker showing slides are confidential ">
            <a:extLst>
              <a:ext uri="{FF2B5EF4-FFF2-40B4-BE49-F238E27FC236}">
                <a16:creationId xmlns:a16="http://schemas.microsoft.com/office/drawing/2014/main" id="{C37A41F0-C23F-35E3-48AF-310DE6D7FE4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pic>
        <p:nvPicPr>
          <p:cNvPr id="19" name="Picture 18">
            <a:extLst>
              <a:ext uri="{FF2B5EF4-FFF2-40B4-BE49-F238E27FC236}">
                <a16:creationId xmlns:a16="http://schemas.microsoft.com/office/drawing/2014/main" id="{790E4FF6-2E7B-76E9-98DF-F1F332976061}"/>
              </a:ext>
            </a:extLst>
          </p:cNvPr>
          <p:cNvPicPr>
            <a:picLocks noChangeAspect="1"/>
          </p:cNvPicPr>
          <p:nvPr/>
        </p:nvPicPr>
        <p:blipFill>
          <a:blip r:embed="rId7"/>
          <a:srcRect t="8203" b="2300"/>
          <a:stretch/>
        </p:blipFill>
        <p:spPr>
          <a:xfrm>
            <a:off x="182034" y="1359288"/>
            <a:ext cx="5562650" cy="3131836"/>
          </a:xfrm>
          <a:prstGeom prst="rect">
            <a:avLst/>
          </a:prstGeom>
          <a:ln>
            <a:solidFill>
              <a:srgbClr val="000000"/>
            </a:solidFill>
          </a:ln>
        </p:spPr>
      </p:pic>
      <p:pic>
        <p:nvPicPr>
          <p:cNvPr id="21" name="Picture 20">
            <a:extLst>
              <a:ext uri="{FF2B5EF4-FFF2-40B4-BE49-F238E27FC236}">
                <a16:creationId xmlns:a16="http://schemas.microsoft.com/office/drawing/2014/main" id="{B2F352FC-7DE9-EE48-75C8-6EB17B8D7E9A}"/>
              </a:ext>
            </a:extLst>
          </p:cNvPr>
          <p:cNvPicPr>
            <a:picLocks noChangeAspect="1"/>
          </p:cNvPicPr>
          <p:nvPr/>
        </p:nvPicPr>
        <p:blipFill>
          <a:blip r:embed="rId8"/>
          <a:srcRect l="1362" t="5728" r="2783"/>
          <a:stretch/>
        </p:blipFill>
        <p:spPr>
          <a:xfrm>
            <a:off x="6121971" y="1387433"/>
            <a:ext cx="5757236" cy="3045094"/>
          </a:xfrm>
          <a:prstGeom prst="rect">
            <a:avLst/>
          </a:prstGeom>
          <a:ln>
            <a:solidFill>
              <a:srgbClr val="000000"/>
            </a:solidFill>
          </a:ln>
        </p:spPr>
      </p:pic>
    </p:spTree>
    <p:extLst>
      <p:ext uri="{BB962C8B-B14F-4D97-AF65-F5344CB8AC3E}">
        <p14:creationId xmlns:p14="http://schemas.microsoft.com/office/powerpoint/2010/main" val="214363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466724" y="73959"/>
            <a:ext cx="11250785" cy="592817"/>
          </a:xfrm>
        </p:spPr>
        <p:txBody>
          <a:bodyPr>
            <a:normAutofit fontScale="90000"/>
          </a:bodyPr>
          <a:lstStyle/>
          <a:p>
            <a:r>
              <a:rPr lang="en-GB" dirty="0">
                <a:hlinkClick r:id="rId3" action="ppaction://hlinksldjump"/>
              </a:rPr>
              <a:t>Key issue</a:t>
            </a:r>
            <a:r>
              <a:rPr lang="en-GB" dirty="0"/>
              <a:t>: Approach to estimating decline in utility</a:t>
            </a:r>
            <a:br>
              <a:rPr lang="en-GB" dirty="0"/>
            </a:br>
            <a:endParaRPr lang="en-GB" dirty="0"/>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3"/>
          </p:nvPr>
        </p:nvSpPr>
        <p:spPr>
          <a:xfrm>
            <a:off x="10252618" y="6131011"/>
            <a:ext cx="1685382" cy="438483"/>
          </a:xfrm>
        </p:spPr>
        <p:txBody>
          <a:bodyPr>
            <a:normAutofit fontScale="85000" lnSpcReduction="10000"/>
          </a:bodyPr>
          <a:lstStyle/>
          <a:p>
            <a:r>
              <a:rPr lang="en-GB" dirty="0"/>
              <a:t>T1D; type 1 diabetes; QoL, quality of life</a:t>
            </a:r>
          </a:p>
        </p:txBody>
      </p:sp>
      <p:pic>
        <p:nvPicPr>
          <p:cNvPr id="6" name="Picture 5">
            <a:extLst>
              <a:ext uri="{FF2B5EF4-FFF2-40B4-BE49-F238E27FC236}">
                <a16:creationId xmlns:a16="http://schemas.microsoft.com/office/drawing/2014/main" id="{0BB6F81F-6F4C-634F-7E76-4EC581DE1286}"/>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356037" y="62291"/>
            <a:ext cx="690860" cy="690860"/>
          </a:xfrm>
          <a:prstGeom prst="rect">
            <a:avLst/>
          </a:prstGeom>
        </p:spPr>
      </p:pic>
      <p:sp>
        <p:nvSpPr>
          <p:cNvPr id="15" name="Rectangle 14">
            <a:extLst>
              <a:ext uri="{FF2B5EF4-FFF2-40B4-BE49-F238E27FC236}">
                <a16:creationId xmlns:a16="http://schemas.microsoft.com/office/drawing/2014/main" id="{A095D89B-195A-4D94-A8DE-CD5502F42403}"/>
              </a:ext>
            </a:extLst>
          </p:cNvPr>
          <p:cNvSpPr/>
          <p:nvPr/>
        </p:nvSpPr>
        <p:spPr>
          <a:xfrm>
            <a:off x="145104" y="3123338"/>
            <a:ext cx="11792896" cy="9360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Time-dependent complication-related disutility applied based on regression equation from literature</a:t>
            </a:r>
          </a:p>
          <a:p>
            <a:pPr marL="742950" lvl="1" indent="-285750">
              <a:buFont typeface="Arial" panose="020B0604020202020204" pitchFamily="34" charset="0"/>
              <a:buChar char="•"/>
            </a:pPr>
            <a:r>
              <a:rPr lang="en-GB" dirty="0">
                <a:solidFill>
                  <a:schemeClr val="tx1"/>
                </a:solidFill>
                <a:latin typeface="Arial" panose="020B0604020202020204" pitchFamily="34" charset="0"/>
              </a:rPr>
              <a:t>Disutility is subtracted from age-dependent utility of general population </a:t>
            </a:r>
          </a:p>
          <a:p>
            <a:pPr marL="742950" lvl="1"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145104" y="4115637"/>
            <a:ext cx="11792896" cy="1959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Literature from which regression is derived indicates that only time since onset of Stage 3 T1D was an explanatory variable – so age may already be counted</a:t>
            </a:r>
          </a:p>
          <a:p>
            <a:pPr marL="742950" lvl="1" indent="-285750">
              <a:buFont typeface="Arial" panose="020B0604020202020204" pitchFamily="34" charset="0"/>
              <a:buChar char="•"/>
            </a:pPr>
            <a:r>
              <a:rPr lang="en-GB" dirty="0">
                <a:solidFill>
                  <a:schemeClr val="tx1"/>
                </a:solidFill>
                <a:latin typeface="Arial" panose="020B0604020202020204" pitchFamily="34" charset="0"/>
              </a:rPr>
              <a:t>EAG prefers to forgo the extra utility decline as a function of years since onset of Stage 3 T1D to avoid double counting of impact of age – age related decline in utility is accounted for by using general population utilities	</a:t>
            </a:r>
          </a:p>
          <a:p>
            <a:pPr marL="285750" indent="-285750">
              <a:buFont typeface="Arial" panose="020B0604020202020204" pitchFamily="34" charset="0"/>
              <a:buChar char="•"/>
            </a:pPr>
            <a:r>
              <a:rPr lang="en-GB" dirty="0">
                <a:solidFill>
                  <a:schemeClr val="tx1"/>
                </a:solidFill>
                <a:latin typeface="Arial" panose="020B0604020202020204" pitchFamily="34" charset="0"/>
              </a:rPr>
              <a:t>EAG also prefers to remove one-off disutility on Stage 3 T1D onset – minimal impact on cost effectiveness</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593034" y="6134082"/>
            <a:ext cx="8659584" cy="72391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750" dirty="0">
                <a:solidFill>
                  <a:schemeClr val="tx1"/>
                </a:solidFill>
                <a:latin typeface="Arial" panose="020B0604020202020204" pitchFamily="34" charset="0"/>
              </a:rPr>
              <a:t>Should a time-dependent, complication-related disutility be included in the model for people with stage 3 T1D?</a:t>
            </a:r>
          </a:p>
          <a:p>
            <a:r>
              <a:rPr lang="en-GB" sz="1750" dirty="0">
                <a:solidFill>
                  <a:schemeClr val="tx1"/>
                </a:solidFill>
                <a:latin typeface="Arial" panose="020B0604020202020204" pitchFamily="34" charset="0"/>
              </a:rPr>
              <a:t>Should a one-off disutility on Stage 3 T1D onset be included in the model?</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208102" y="6208041"/>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sp>
        <p:nvSpPr>
          <p:cNvPr id="3" name="Rectangle 2">
            <a:extLst>
              <a:ext uri="{FF2B5EF4-FFF2-40B4-BE49-F238E27FC236}">
                <a16:creationId xmlns:a16="http://schemas.microsoft.com/office/drawing/2014/main" id="{B551C2DF-08AC-5061-554C-ED5E0F0FFCCD}"/>
              </a:ext>
            </a:extLst>
          </p:cNvPr>
          <p:cNvSpPr/>
          <p:nvPr/>
        </p:nvSpPr>
        <p:spPr>
          <a:xfrm>
            <a:off x="145103" y="553453"/>
            <a:ext cx="11792897" cy="25136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Background</a:t>
            </a:r>
          </a:p>
          <a:p>
            <a:r>
              <a:rPr lang="en-GB" dirty="0">
                <a:solidFill>
                  <a:schemeClr val="tx1"/>
                </a:solidFill>
                <a:latin typeface="Arial" panose="020B0604020202020204" pitchFamily="34" charset="0"/>
              </a:rPr>
              <a:t>Impact of Stage 3 T1D on QoL is modelled by applying 3 disutilities to age-dependent utility estimates of general population:</a:t>
            </a:r>
          </a:p>
          <a:p>
            <a:pPr marL="800100" lvl="1" indent="-342900">
              <a:buFont typeface="+mj-lt"/>
              <a:buAutoNum type="arabicPeriod"/>
            </a:pPr>
            <a:r>
              <a:rPr lang="en-GB" dirty="0">
                <a:solidFill>
                  <a:schemeClr val="tx1"/>
                </a:solidFill>
                <a:latin typeface="Arial" panose="020B0604020202020204" pitchFamily="34" charset="0"/>
              </a:rPr>
              <a:t>Disutility of -0.025 during cycle of onset of Stage 3 T1D – to reflect patient adjustment to next stage of disease</a:t>
            </a:r>
          </a:p>
          <a:p>
            <a:pPr marL="800100" lvl="1" indent="-342900">
              <a:buFont typeface="+mj-lt"/>
              <a:buAutoNum type="arabicPeriod"/>
            </a:pPr>
            <a:r>
              <a:rPr lang="en-GB" dirty="0">
                <a:solidFill>
                  <a:schemeClr val="tx1"/>
                </a:solidFill>
                <a:latin typeface="Arial" panose="020B0604020202020204" pitchFamily="34" charset="0"/>
              </a:rPr>
              <a:t>Disutility of -0.0621 during all cycles – to reflect impact of having symptomatic T1D vs general population and asymptomatic Stage 2 T1D</a:t>
            </a:r>
          </a:p>
          <a:p>
            <a:pPr marL="800100" lvl="1" indent="-342900">
              <a:buFont typeface="+mj-lt"/>
              <a:buAutoNum type="arabicPeriod"/>
            </a:pPr>
            <a:r>
              <a:rPr lang="en-GB" dirty="0">
                <a:solidFill>
                  <a:schemeClr val="tx1"/>
                </a:solidFill>
                <a:latin typeface="Arial" panose="020B0604020202020204" pitchFamily="34" charset="0"/>
              </a:rPr>
              <a:t>Increasing disutility over time since onset of Stage 3 T1D – to reflect accumulating impact of T1D health complications on QoL (-0.023 at 8 years, -0.055 at 15 years, and -0.074 at 24 years since onset)</a:t>
            </a:r>
          </a:p>
        </p:txBody>
      </p:sp>
    </p:spTree>
    <p:extLst>
      <p:ext uri="{BB962C8B-B14F-4D97-AF65-F5344CB8AC3E}">
        <p14:creationId xmlns:p14="http://schemas.microsoft.com/office/powerpoint/2010/main" val="1725475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40FC-6E63-D57F-6E5F-F94B0F24F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27514-B799-AA73-272D-C9F56A35BE76}"/>
              </a:ext>
            </a:extLst>
          </p:cNvPr>
          <p:cNvSpPr>
            <a:spLocks noGrp="1"/>
          </p:cNvSpPr>
          <p:nvPr>
            <p:ph type="title"/>
          </p:nvPr>
        </p:nvSpPr>
        <p:spPr>
          <a:xfrm>
            <a:off x="432932" y="178232"/>
            <a:ext cx="11250785" cy="592817"/>
          </a:xfrm>
        </p:spPr>
        <p:txBody>
          <a:bodyPr>
            <a:normAutofit fontScale="90000"/>
          </a:bodyPr>
          <a:lstStyle/>
          <a:p>
            <a:r>
              <a:rPr lang="en-GB" dirty="0">
                <a:hlinkClick r:id="rId3" action="ppaction://hlinksldjump"/>
              </a:rPr>
              <a:t>Key issue</a:t>
            </a:r>
            <a:r>
              <a:rPr lang="en-GB" dirty="0"/>
              <a:t>: Estimation of stage 3 T1D costs</a:t>
            </a:r>
            <a:br>
              <a:rPr lang="en-GB" dirty="0"/>
            </a:br>
            <a:endParaRPr lang="en-GB" dirty="0"/>
          </a:p>
        </p:txBody>
      </p:sp>
      <p:sp>
        <p:nvSpPr>
          <p:cNvPr id="5" name="Text Placeholder 4">
            <a:extLst>
              <a:ext uri="{FF2B5EF4-FFF2-40B4-BE49-F238E27FC236}">
                <a16:creationId xmlns:a16="http://schemas.microsoft.com/office/drawing/2014/main" id="{3E52302E-3C2E-CF3A-3047-395FC7FF1B7C}"/>
              </a:ext>
            </a:extLst>
          </p:cNvPr>
          <p:cNvSpPr>
            <a:spLocks noGrp="1"/>
          </p:cNvSpPr>
          <p:nvPr>
            <p:ph type="body" sz="quarter" idx="13"/>
          </p:nvPr>
        </p:nvSpPr>
        <p:spPr>
          <a:xfrm>
            <a:off x="8454608" y="6433387"/>
            <a:ext cx="2591155" cy="365125"/>
          </a:xfrm>
        </p:spPr>
        <p:txBody>
          <a:bodyPr/>
          <a:lstStyle/>
          <a:p>
            <a:r>
              <a:rPr lang="en-GB" dirty="0"/>
              <a:t>T1D, type 1 diabetes</a:t>
            </a:r>
          </a:p>
        </p:txBody>
      </p:sp>
      <p:pic>
        <p:nvPicPr>
          <p:cNvPr id="6" name="Picture 5">
            <a:extLst>
              <a:ext uri="{FF2B5EF4-FFF2-40B4-BE49-F238E27FC236}">
                <a16:creationId xmlns:a16="http://schemas.microsoft.com/office/drawing/2014/main" id="{6CEC2EAB-A58A-1AF0-D4F9-02C30C29D4FA}"/>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51889" y="80237"/>
            <a:ext cx="690860" cy="690860"/>
          </a:xfrm>
          <a:prstGeom prst="rect">
            <a:avLst/>
          </a:prstGeom>
        </p:spPr>
      </p:pic>
      <p:sp>
        <p:nvSpPr>
          <p:cNvPr id="15" name="Rectangle 14">
            <a:extLst>
              <a:ext uri="{FF2B5EF4-FFF2-40B4-BE49-F238E27FC236}">
                <a16:creationId xmlns:a16="http://schemas.microsoft.com/office/drawing/2014/main" id="{087791DF-E0F9-3456-D147-BDB2A4D1B7A0}"/>
              </a:ext>
            </a:extLst>
          </p:cNvPr>
          <p:cNvSpPr/>
          <p:nvPr/>
        </p:nvSpPr>
        <p:spPr>
          <a:xfrm>
            <a:off x="211126" y="1160000"/>
            <a:ext cx="7224854" cy="22685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Initial cost of transitioning to Stage 3 T1D in model derived from literature on direct health costs of diabetes in the UK (Hex et al. 2024) - based on prevalent population</a:t>
            </a:r>
          </a:p>
          <a:p>
            <a:pPr marL="742950" lvl="1" indent="-285750">
              <a:buFont typeface="Arial" panose="020B0604020202020204" pitchFamily="34" charset="0"/>
              <a:buChar char="•"/>
            </a:pPr>
            <a:r>
              <a:rPr lang="en-GB" dirty="0">
                <a:solidFill>
                  <a:schemeClr val="tx1"/>
                </a:solidFill>
                <a:latin typeface="Arial" panose="020B0604020202020204" pitchFamily="34" charset="0"/>
              </a:rPr>
              <a:t>Company assumes increase over time starting from £415.22</a:t>
            </a:r>
          </a:p>
          <a:p>
            <a:pPr marL="285750" indent="-285750">
              <a:buFont typeface="Arial" panose="020B0604020202020204" pitchFamily="34" charset="0"/>
              <a:buChar char="•"/>
            </a:pPr>
            <a:r>
              <a:rPr lang="en-GB" dirty="0">
                <a:solidFill>
                  <a:schemeClr val="tx1"/>
                </a:solidFill>
                <a:latin typeface="Arial" panose="020B0604020202020204" pitchFamily="34" charset="0"/>
              </a:rPr>
              <a:t>Projected costs of Stage 3 T1D estimated using piece-wise regression model based on data from literature – leads to annual cost per person of </a:t>
            </a:r>
            <a:r>
              <a:rPr lang="en-GB" dirty="0">
                <a:solidFill>
                  <a:schemeClr val="tx1"/>
                </a:solidFill>
                <a:highlight>
                  <a:srgbClr val="000000"/>
                </a:highlight>
              </a:rPr>
              <a:t>*******</a:t>
            </a:r>
            <a:r>
              <a:rPr lang="en-GB" dirty="0">
                <a:highlight>
                  <a:srgbClr val="000000"/>
                </a:highlight>
              </a:rPr>
              <a:t> </a:t>
            </a:r>
            <a:r>
              <a:rPr lang="en-GB" dirty="0">
                <a:solidFill>
                  <a:schemeClr val="tx1"/>
                </a:solidFill>
                <a:latin typeface="Arial" panose="020B0604020202020204" pitchFamily="34" charset="0"/>
              </a:rPr>
              <a:t>over 60 years</a:t>
            </a:r>
          </a:p>
        </p:txBody>
      </p:sp>
      <p:sp>
        <p:nvSpPr>
          <p:cNvPr id="16" name="Rectangle 15">
            <a:extLst>
              <a:ext uri="{FF2B5EF4-FFF2-40B4-BE49-F238E27FC236}">
                <a16:creationId xmlns:a16="http://schemas.microsoft.com/office/drawing/2014/main" id="{0F370D75-C728-5D55-5E45-4D8B3A695964}"/>
              </a:ext>
            </a:extLst>
          </p:cNvPr>
          <p:cNvSpPr/>
          <p:nvPr/>
        </p:nvSpPr>
        <p:spPr>
          <a:xfrm>
            <a:off x="211126" y="3499230"/>
            <a:ext cx="7224853" cy="33587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approach significantly overestimates costs in Stage 3 T1D - annual cost per person </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significantly higher than the cost in prevalent population from </a:t>
            </a:r>
            <a:r>
              <a:rPr lang="en-GB" dirty="0">
                <a:solidFill>
                  <a:schemeClr val="tx1"/>
                </a:solidFill>
                <a:latin typeface="Arial" panose="020B0604020202020204" pitchFamily="34" charset="0"/>
                <a:cs typeface="Arial" panose="020B0604020202020204" pitchFamily="34" charset="0"/>
              </a:rPr>
              <a:t>literature (£4,982)</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EAG base case applies monthly cost of stage 3 T1D from Hex (£415.22) as a fixed value regardless of time in Stage 3 state</a:t>
            </a:r>
          </a:p>
          <a:p>
            <a:pPr marL="742950" lvl="1" indent="-285750">
              <a:buFont typeface="Arial" panose="020B0604020202020204" pitchFamily="34" charset="0"/>
              <a:buChar char="•"/>
            </a:pPr>
            <a:r>
              <a:rPr lang="en-GB" dirty="0">
                <a:solidFill>
                  <a:schemeClr val="tx1"/>
                </a:solidFill>
                <a:latin typeface="Arial" panose="020B0604020202020204" pitchFamily="34" charset="0"/>
              </a:rPr>
              <a:t>Also based on prevalent population - EAG acknowledges that fixed approach overestimates costs in newly diagnosed people and underestimates costs later on</a:t>
            </a:r>
          </a:p>
          <a:p>
            <a:pPr marL="742950" lvl="1" indent="-285750">
              <a:buFont typeface="Arial" panose="020B0604020202020204" pitchFamily="34" charset="0"/>
              <a:buChar char="•"/>
            </a:pPr>
            <a:r>
              <a:rPr lang="en-GB" dirty="0">
                <a:solidFill>
                  <a:schemeClr val="tx1"/>
                </a:solidFill>
                <a:latin typeface="Arial" panose="020B0604020202020204" pitchFamily="34" charset="0"/>
              </a:rPr>
              <a:t>Alternative approach – recalibration of regression models so average monthly cost over 60 years = £415.22 (but initial cost estimates not possible to validate)</a:t>
            </a:r>
          </a:p>
        </p:txBody>
      </p:sp>
      <p:sp>
        <p:nvSpPr>
          <p:cNvPr id="18" name="Rectangle 17" descr="Question to committee">
            <a:extLst>
              <a:ext uri="{FF2B5EF4-FFF2-40B4-BE49-F238E27FC236}">
                <a16:creationId xmlns:a16="http://schemas.microsoft.com/office/drawing/2014/main" id="{D3EFB9DA-1CF1-21A9-6788-DF07EAEF723B}"/>
              </a:ext>
            </a:extLst>
          </p:cNvPr>
          <p:cNvSpPr/>
          <p:nvPr/>
        </p:nvSpPr>
        <p:spPr>
          <a:xfrm>
            <a:off x="8346558" y="5715002"/>
            <a:ext cx="3427028"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How should stage 3 T1D costs be modelled?</a:t>
            </a:r>
          </a:p>
        </p:txBody>
      </p:sp>
      <p:grpSp>
        <p:nvGrpSpPr>
          <p:cNvPr id="19" name="Group 18">
            <a:extLst>
              <a:ext uri="{FF2B5EF4-FFF2-40B4-BE49-F238E27FC236}">
                <a16:creationId xmlns:a16="http://schemas.microsoft.com/office/drawing/2014/main" id="{649B7922-E178-848F-92D2-FAAB1EB43A97}"/>
              </a:ext>
              <a:ext uri="{C183D7F6-B498-43B3-948B-1728B52AA6E4}">
                <adec:decorative xmlns:adec="http://schemas.microsoft.com/office/drawing/2017/decorative" val="1"/>
              </a:ext>
            </a:extLst>
          </p:cNvPr>
          <p:cNvGrpSpPr/>
          <p:nvPr/>
        </p:nvGrpSpPr>
        <p:grpSpPr>
          <a:xfrm>
            <a:off x="7846167" y="5644341"/>
            <a:ext cx="576000" cy="576000"/>
            <a:chOff x="-1440493" y="4133589"/>
            <a:chExt cx="576000" cy="576000"/>
          </a:xfrm>
        </p:grpSpPr>
        <p:sp>
          <p:nvSpPr>
            <p:cNvPr id="20" name="Oval 19">
              <a:extLst>
                <a:ext uri="{FF2B5EF4-FFF2-40B4-BE49-F238E27FC236}">
                  <a16:creationId xmlns:a16="http://schemas.microsoft.com/office/drawing/2014/main" id="{5685D94C-1C93-CA9D-5C88-47D7D44131E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377F8B02-D151-891D-1639-D71C221E2CB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sp>
        <p:nvSpPr>
          <p:cNvPr id="3" name="Text Placeholder 4">
            <a:extLst>
              <a:ext uri="{FF2B5EF4-FFF2-40B4-BE49-F238E27FC236}">
                <a16:creationId xmlns:a16="http://schemas.microsoft.com/office/drawing/2014/main" id="{4BE0F4EA-0C1D-1DC9-A7F0-F9D9E723F3C3}"/>
              </a:ext>
            </a:extLst>
          </p:cNvPr>
          <p:cNvSpPr txBox="1">
            <a:spLocks/>
          </p:cNvSpPr>
          <p:nvPr/>
        </p:nvSpPr>
        <p:spPr>
          <a:xfrm>
            <a:off x="288417" y="567183"/>
            <a:ext cx="11007988" cy="5481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Company prefers to increase costs of stage 3 T1D over time, EAG believes this approach overestimates costs</a:t>
            </a:r>
          </a:p>
        </p:txBody>
      </p:sp>
      <p:pic>
        <p:nvPicPr>
          <p:cNvPr id="7" name="Picture 6" descr="A graph with red line and blue line&#10;&#10;Description automatically generated">
            <a:extLst>
              <a:ext uri="{FF2B5EF4-FFF2-40B4-BE49-F238E27FC236}">
                <a16:creationId xmlns:a16="http://schemas.microsoft.com/office/drawing/2014/main" id="{00CF323B-2805-87F3-7D12-4F216F9E9516}"/>
              </a:ext>
            </a:extLst>
          </p:cNvPr>
          <p:cNvPicPr>
            <a:picLocks noChangeAspect="1"/>
          </p:cNvPicPr>
          <p:nvPr/>
        </p:nvPicPr>
        <p:blipFill>
          <a:blip r:embed="rId7"/>
          <a:stretch>
            <a:fillRect/>
          </a:stretch>
        </p:blipFill>
        <p:spPr>
          <a:xfrm>
            <a:off x="7492248" y="2038107"/>
            <a:ext cx="4611477" cy="3476124"/>
          </a:xfrm>
          <a:prstGeom prst="rect">
            <a:avLst/>
          </a:prstGeom>
          <a:ln>
            <a:solidFill>
              <a:schemeClr val="tx1"/>
            </a:solidFill>
          </a:ln>
        </p:spPr>
      </p:pic>
      <p:sp>
        <p:nvSpPr>
          <p:cNvPr id="9" name="TextBox 8">
            <a:extLst>
              <a:ext uri="{FF2B5EF4-FFF2-40B4-BE49-F238E27FC236}">
                <a16:creationId xmlns:a16="http://schemas.microsoft.com/office/drawing/2014/main" id="{41A5EEEE-E71D-63B0-AC7B-4D165BE950C4}"/>
              </a:ext>
            </a:extLst>
          </p:cNvPr>
          <p:cNvSpPr txBox="1"/>
          <p:nvPr/>
        </p:nvSpPr>
        <p:spPr>
          <a:xfrm>
            <a:off x="7492248" y="1263178"/>
            <a:ext cx="4580860" cy="646331"/>
          </a:xfrm>
          <a:prstGeom prst="rect">
            <a:avLst/>
          </a:prstGeom>
          <a:noFill/>
        </p:spPr>
        <p:txBody>
          <a:bodyPr wrap="square">
            <a:spAutoFit/>
          </a:bodyPr>
          <a:lstStyle/>
          <a:p>
            <a:r>
              <a:rPr lang="en-GB" sz="1800" b="1" dirty="0">
                <a:effectLst/>
                <a:latin typeface="Arial" panose="020B0604020202020204" pitchFamily="34" charset="0"/>
                <a:ea typeface="Times New Roman" panose="02020603050405020304" pitchFamily="18" charset="0"/>
                <a:cs typeface="Arial" panose="020B0604020202020204" pitchFamily="34" charset="0"/>
              </a:rPr>
              <a:t>Company versus EAG estimates of Stage 3 T1D healthcare costs</a:t>
            </a:r>
            <a:endParaRPr lang="en-GB" b="1" dirty="0">
              <a:latin typeface="Arial" panose="020B0604020202020204" pitchFamily="34" charset="0"/>
              <a:cs typeface="Arial" panose="020B0604020202020204" pitchFamily="34" charset="0"/>
            </a:endParaRPr>
          </a:p>
        </p:txBody>
      </p:sp>
      <p:sp>
        <p:nvSpPr>
          <p:cNvPr id="4" name="Rectangle 3" descr="Marker showing slides are confidential ">
            <a:extLst>
              <a:ext uri="{FF2B5EF4-FFF2-40B4-BE49-F238E27FC236}">
                <a16:creationId xmlns:a16="http://schemas.microsoft.com/office/drawing/2014/main" id="{BC8FCEB8-5385-242A-A00C-E359C0D24A6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226218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510251" y="298855"/>
            <a:ext cx="11250785" cy="465836"/>
          </a:xfrm>
        </p:spPr>
        <p:txBody>
          <a:bodyPr>
            <a:normAutofit fontScale="90000"/>
          </a:bodyPr>
          <a:lstStyle/>
          <a:p>
            <a:r>
              <a:rPr lang="en-GB" sz="3200" dirty="0">
                <a:ea typeface="Arial" panose="02000503000000020004" pitchFamily="2" charset="0"/>
              </a:rPr>
              <a:t>Summary of company and EAG base case assumptions</a:t>
            </a:r>
            <a:endParaRPr lang="en-GB" dirty="0"/>
          </a:p>
        </p:txBody>
      </p:sp>
      <p:sp>
        <p:nvSpPr>
          <p:cNvPr id="11" name="Text Placeholder 10">
            <a:extLst>
              <a:ext uri="{FF2B5EF4-FFF2-40B4-BE49-F238E27FC236}">
                <a16:creationId xmlns:a16="http://schemas.microsoft.com/office/drawing/2014/main" id="{72D78FF6-861B-50AA-68D1-C8F4C2E79136}"/>
              </a:ext>
            </a:extLst>
          </p:cNvPr>
          <p:cNvSpPr>
            <a:spLocks noGrp="1"/>
          </p:cNvSpPr>
          <p:nvPr>
            <p:ph type="body" sz="quarter" idx="13"/>
          </p:nvPr>
        </p:nvSpPr>
        <p:spPr>
          <a:xfrm>
            <a:off x="1861503" y="6438128"/>
            <a:ext cx="9086850" cy="365125"/>
          </a:xfrm>
        </p:spPr>
        <p:txBody>
          <a:bodyPr/>
          <a:lstStyle/>
          <a:p>
            <a:r>
              <a:rPr lang="en-GB" dirty="0"/>
              <a:t>T1D, type 1 diabetes; ECM, established clinical management</a:t>
            </a:r>
          </a:p>
        </p:txBody>
      </p:sp>
      <p:sp>
        <p:nvSpPr>
          <p:cNvPr id="5" name="TextBox 4">
            <a:extLst>
              <a:ext uri="{FF2B5EF4-FFF2-40B4-BE49-F238E27FC236}">
                <a16:creationId xmlns:a16="http://schemas.microsoft.com/office/drawing/2014/main" id="{A4EB122D-4F78-49FB-9843-AA1CCF1845BE}"/>
              </a:ext>
            </a:extLst>
          </p:cNvPr>
          <p:cNvSpPr txBox="1"/>
          <p:nvPr/>
        </p:nvSpPr>
        <p:spPr>
          <a:xfrm>
            <a:off x="603407" y="5302014"/>
            <a:ext cx="10865600" cy="1200329"/>
          </a:xfrm>
          <a:prstGeom prst="rect">
            <a:avLst/>
          </a:prstGeom>
          <a:noFill/>
        </p:spPr>
        <p:txBody>
          <a:bodyPr wrap="square" rtlCol="0">
            <a:spAutoFit/>
          </a:bodyPr>
          <a:lstStyle/>
          <a:p>
            <a:r>
              <a:rPr lang="en-GB" b="1" dirty="0">
                <a:latin typeface="Arial" panose="020B0604020202020204" pitchFamily="34" charset="0"/>
              </a:rPr>
              <a:t>*Other issues with minimal impacts on cost effectiveness:</a:t>
            </a:r>
          </a:p>
          <a:p>
            <a:pPr marL="285750" indent="-285750">
              <a:buFont typeface="Arial" panose="020B0604020202020204" pitchFamily="34" charset="0"/>
              <a:buChar char="•"/>
            </a:pPr>
            <a:r>
              <a:rPr lang="en-GB" dirty="0">
                <a:latin typeface="Arial" panose="020B0604020202020204" pitchFamily="34" charset="0"/>
              </a:rPr>
              <a:t>General population mortality – company highlighted that life tables based on 2020-22 data are concurrent with COVID-19 pandemic. For this reason, EAG preferred pre-pandemic life tables in revised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257598631"/>
              </p:ext>
            </p:extLst>
          </p:nvPr>
        </p:nvGraphicFramePr>
        <p:xfrm>
          <a:off x="509487" y="979605"/>
          <a:ext cx="10959520" cy="3922915"/>
        </p:xfrm>
        <a:graphic>
          <a:graphicData uri="http://schemas.openxmlformats.org/drawingml/2006/table">
            <a:tbl>
              <a:tblPr firstRow="1" firstCol="1" bandRow="1">
                <a:tableStyleId>{21E4AEA4-8DFA-4A89-87EB-49C32662AFE0}</a:tableStyleId>
              </a:tblPr>
              <a:tblGrid>
                <a:gridCol w="4223085">
                  <a:extLst>
                    <a:ext uri="{9D8B030D-6E8A-4147-A177-3AD203B41FA5}">
                      <a16:colId xmlns:a16="http://schemas.microsoft.com/office/drawing/2014/main" val="3974739884"/>
                    </a:ext>
                  </a:extLst>
                </a:gridCol>
                <a:gridCol w="3368842">
                  <a:extLst>
                    <a:ext uri="{9D8B030D-6E8A-4147-A177-3AD203B41FA5}">
                      <a16:colId xmlns:a16="http://schemas.microsoft.com/office/drawing/2014/main" val="4289090289"/>
                    </a:ext>
                  </a:extLst>
                </a:gridCol>
                <a:gridCol w="3367593">
                  <a:extLst>
                    <a:ext uri="{9D8B030D-6E8A-4147-A177-3AD203B41FA5}">
                      <a16:colId xmlns:a16="http://schemas.microsoft.com/office/drawing/2014/main" val="3834478098"/>
                    </a:ext>
                  </a:extLst>
                </a:gridCol>
              </a:tblGrid>
              <a:tr h="394315">
                <a:tc>
                  <a:txBody>
                    <a:bodyPr/>
                    <a:lstStyle/>
                    <a:p>
                      <a:r>
                        <a:rPr lang="en-GB" dirty="0">
                          <a:latin typeface="Arial" panose="020B0604020202020204" pitchFamily="34" charset="0"/>
                        </a:rPr>
                        <a:t>Assumption</a:t>
                      </a:r>
                    </a:p>
                  </a:txBody>
                  <a:tcPr/>
                </a:tc>
                <a:tc>
                  <a:txBody>
                    <a:bodyPr/>
                    <a:lstStyle/>
                    <a:p>
                      <a:r>
                        <a:rPr lang="en-GB" dirty="0">
                          <a:latin typeface="Arial" panose="020B0604020202020204" pitchFamily="34" charset="0"/>
                        </a:rPr>
                        <a:t>Company base case</a:t>
                      </a:r>
                    </a:p>
                  </a:txBody>
                  <a:tcPr/>
                </a:tc>
                <a:tc>
                  <a:txBody>
                    <a:bodyPr/>
                    <a:lstStyle/>
                    <a:p>
                      <a:r>
                        <a:rPr lang="en-GB" dirty="0">
                          <a:latin typeface="Arial" panose="020B0604020202020204" pitchFamily="34" charset="0"/>
                        </a:rPr>
                        <a:t>EAG base case</a:t>
                      </a:r>
                    </a:p>
                  </a:txBody>
                  <a:tcPr/>
                </a:tc>
                <a:extLst>
                  <a:ext uri="{0D108BD9-81ED-4DB2-BD59-A6C34878D82A}">
                    <a16:rowId xmlns:a16="http://schemas.microsoft.com/office/drawing/2014/main" val="1365441208"/>
                  </a:ext>
                </a:extLst>
              </a:tr>
              <a:tr h="680598">
                <a:tc>
                  <a:txBody>
                    <a:bodyPr/>
                    <a:lstStyle/>
                    <a:p>
                      <a:r>
                        <a:rPr lang="en-GB" dirty="0">
                          <a:solidFill>
                            <a:schemeClr val="bg1"/>
                          </a:solidFill>
                          <a:latin typeface="Arial" panose="020B0604020202020204" pitchFamily="34" charset="0"/>
                        </a:rPr>
                        <a:t>Extrapolations for modelling time to progression to stage 3 T1D</a:t>
                      </a:r>
                    </a:p>
                  </a:txBody>
                  <a:tcPr/>
                </a:tc>
                <a:tc>
                  <a:txBody>
                    <a:bodyPr/>
                    <a:lstStyle/>
                    <a:p>
                      <a:r>
                        <a:rPr lang="en-GB" dirty="0">
                          <a:latin typeface="Arial" panose="020B0604020202020204" pitchFamily="34" charset="0"/>
                          <a:cs typeface="Arial" panose="020B0604020202020204" pitchFamily="34" charset="0"/>
                        </a:rPr>
                        <a:t>Teplizumab: log-normal</a:t>
                      </a:r>
                    </a:p>
                    <a:p>
                      <a:r>
                        <a:rPr lang="en-GB" dirty="0">
                          <a:latin typeface="Arial" panose="020B0604020202020204" pitchFamily="34" charset="0"/>
                          <a:cs typeface="Arial" panose="020B0604020202020204" pitchFamily="34" charset="0"/>
                        </a:rPr>
                        <a:t>ECM: exponential</a:t>
                      </a:r>
                    </a:p>
                  </a:txBody>
                  <a:tcPr/>
                </a:tc>
                <a:tc>
                  <a:txBody>
                    <a:bodyPr/>
                    <a:lstStyle/>
                    <a:p>
                      <a:r>
                        <a:rPr lang="en-GB" dirty="0">
                          <a:latin typeface="Arial" panose="020B0604020202020204" pitchFamily="34" charset="0"/>
                          <a:cs typeface="Arial" panose="020B0604020202020204" pitchFamily="34" charset="0"/>
                        </a:rPr>
                        <a:t>Teplizumab: gamma</a:t>
                      </a:r>
                    </a:p>
                    <a:p>
                      <a:r>
                        <a:rPr lang="en-GB" dirty="0">
                          <a:latin typeface="Arial" panose="020B0604020202020204" pitchFamily="34" charset="0"/>
                          <a:cs typeface="Arial" panose="020B0604020202020204" pitchFamily="34" charset="0"/>
                        </a:rPr>
                        <a:t>ECM: gamma</a:t>
                      </a:r>
                    </a:p>
                  </a:txBody>
                  <a:tcPr/>
                </a:tc>
                <a:extLst>
                  <a:ext uri="{0D108BD9-81ED-4DB2-BD59-A6C34878D82A}">
                    <a16:rowId xmlns:a16="http://schemas.microsoft.com/office/drawing/2014/main" val="2121904842"/>
                  </a:ext>
                </a:extLst>
              </a:tr>
              <a:tr h="680598">
                <a:tc>
                  <a:txBody>
                    <a:bodyPr/>
                    <a:lstStyle/>
                    <a:p>
                      <a:r>
                        <a:rPr lang="en-GB" dirty="0">
                          <a:solidFill>
                            <a:schemeClr val="bg1"/>
                          </a:solidFill>
                          <a:latin typeface="Arial" panose="020B0604020202020204" pitchFamily="34" charset="0"/>
                        </a:rPr>
                        <a:t>Time-dependent complication-related disutility </a:t>
                      </a:r>
                    </a:p>
                  </a:txBody>
                  <a:tcPr/>
                </a:tc>
                <a:tc>
                  <a:txBody>
                    <a:bodyPr/>
                    <a:lstStyle/>
                    <a:p>
                      <a:r>
                        <a:rPr lang="en-GB" dirty="0">
                          <a:latin typeface="Arial" panose="020B0604020202020204" pitchFamily="34" charset="0"/>
                        </a:rPr>
                        <a:t>Included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Excluded</a:t>
                      </a:r>
                    </a:p>
                  </a:txBody>
                  <a:tcPr/>
                </a:tc>
                <a:extLst>
                  <a:ext uri="{0D108BD9-81ED-4DB2-BD59-A6C34878D82A}">
                    <a16:rowId xmlns:a16="http://schemas.microsoft.com/office/drawing/2014/main" val="985785529"/>
                  </a:ext>
                </a:extLst>
              </a:tr>
              <a:tr h="680598">
                <a:tc>
                  <a:txBody>
                    <a:bodyPr/>
                    <a:lstStyle/>
                    <a:p>
                      <a:r>
                        <a:rPr lang="en-GB" dirty="0">
                          <a:solidFill>
                            <a:schemeClr val="bg1"/>
                          </a:solidFill>
                          <a:latin typeface="Arial" panose="020B0604020202020204" pitchFamily="34" charset="0"/>
                        </a:rPr>
                        <a:t>Costs of Stage 3 T1D</a:t>
                      </a:r>
                    </a:p>
                  </a:txBody>
                  <a:tcPr/>
                </a:tc>
                <a:tc>
                  <a:txBody>
                    <a:bodyPr/>
                    <a:lstStyle/>
                    <a:p>
                      <a:r>
                        <a:rPr lang="en-GB" dirty="0">
                          <a:latin typeface="Arial" panose="020B0604020202020204" pitchFamily="34" charset="0"/>
                        </a:rPr>
                        <a:t>Values from literature, increasing over time</a:t>
                      </a:r>
                    </a:p>
                  </a:txBody>
                  <a:tcPr/>
                </a:tc>
                <a:tc>
                  <a:txBody>
                    <a:bodyPr/>
                    <a:lstStyle/>
                    <a:p>
                      <a:r>
                        <a:rPr lang="en-GB" dirty="0">
                          <a:latin typeface="Arial" panose="020B0604020202020204" pitchFamily="34" charset="0"/>
                        </a:rPr>
                        <a:t>Values from literature</a:t>
                      </a:r>
                      <a:r>
                        <a:rPr lang="en-GB" dirty="0">
                          <a:solidFill>
                            <a:schemeClr val="tx1"/>
                          </a:solidFill>
                          <a:latin typeface="Arial" panose="020B0604020202020204" pitchFamily="34" charset="0"/>
                        </a:rPr>
                        <a:t>, fixed</a:t>
                      </a:r>
                    </a:p>
                  </a:txBody>
                  <a:tcPr/>
                </a:tc>
                <a:extLst>
                  <a:ext uri="{0D108BD9-81ED-4DB2-BD59-A6C34878D82A}">
                    <a16:rowId xmlns:a16="http://schemas.microsoft.com/office/drawing/2014/main" val="1818483762"/>
                  </a:ext>
                </a:extLst>
              </a:tr>
              <a:tr h="680598">
                <a:tc>
                  <a:txBody>
                    <a:bodyPr/>
                    <a:lstStyle/>
                    <a:p>
                      <a:r>
                        <a:rPr lang="en-GB" dirty="0">
                          <a:solidFill>
                            <a:schemeClr val="bg1"/>
                          </a:solidFill>
                          <a:latin typeface="Arial" panose="020B0604020202020204" pitchFamily="34" charset="0"/>
                        </a:rPr>
                        <a:t>One-off disutility for progression to stage 3 T1D</a:t>
                      </a:r>
                    </a:p>
                  </a:txBody>
                  <a:tcPr/>
                </a:tc>
                <a:tc>
                  <a:txBody>
                    <a:bodyPr/>
                    <a:lstStyle/>
                    <a:p>
                      <a:r>
                        <a:rPr lang="en-GB" dirty="0">
                          <a:latin typeface="Arial" panose="020B0604020202020204" pitchFamily="34" charset="0"/>
                        </a:rPr>
                        <a:t>Included</a:t>
                      </a:r>
                    </a:p>
                  </a:txBody>
                  <a:tcPr/>
                </a:tc>
                <a:tc>
                  <a:txBody>
                    <a:bodyPr/>
                    <a:lstStyle/>
                    <a:p>
                      <a:r>
                        <a:rPr lang="en-GB" dirty="0">
                          <a:latin typeface="Arial" panose="020B0604020202020204" pitchFamily="34" charset="0"/>
                        </a:rPr>
                        <a:t>Excluded</a:t>
                      </a:r>
                    </a:p>
                  </a:txBody>
                  <a:tcPr/>
                </a:tc>
                <a:extLst>
                  <a:ext uri="{0D108BD9-81ED-4DB2-BD59-A6C34878D82A}">
                    <a16:rowId xmlns:a16="http://schemas.microsoft.com/office/drawing/2014/main" val="2260865471"/>
                  </a:ext>
                </a:extLst>
              </a:tr>
              <a:tr h="411893">
                <a:tc>
                  <a:txBody>
                    <a:bodyPr/>
                    <a:lstStyle/>
                    <a:p>
                      <a:r>
                        <a:rPr lang="en-GB" dirty="0">
                          <a:solidFill>
                            <a:schemeClr val="bg1"/>
                          </a:solidFill>
                          <a:latin typeface="Arial" panose="020B0604020202020204" pitchFamily="34" charset="0"/>
                        </a:rPr>
                        <a:t>Carer disutility (children only)</a:t>
                      </a:r>
                    </a:p>
                  </a:txBody>
                  <a:tcPr/>
                </a:tc>
                <a:tc>
                  <a:txBody>
                    <a:bodyPr/>
                    <a:lstStyle/>
                    <a:p>
                      <a:r>
                        <a:rPr lang="en-GB" dirty="0">
                          <a:latin typeface="Arial" panose="020B0604020202020204" pitchFamily="34" charset="0"/>
                        </a:rPr>
                        <a:t>Included, based on 1.76 carers</a:t>
                      </a:r>
                    </a:p>
                  </a:txBody>
                  <a:tcPr/>
                </a:tc>
                <a:tc>
                  <a:txBody>
                    <a:bodyPr/>
                    <a:lstStyle/>
                    <a:p>
                      <a:r>
                        <a:rPr lang="en-GB" dirty="0">
                          <a:latin typeface="Arial" panose="020B0604020202020204" pitchFamily="34" charset="0"/>
                        </a:rPr>
                        <a:t>Included, based on 1.76 carers</a:t>
                      </a:r>
                    </a:p>
                  </a:txBody>
                  <a:tcPr/>
                </a:tc>
                <a:extLst>
                  <a:ext uri="{0D108BD9-81ED-4DB2-BD59-A6C34878D82A}">
                    <a16:rowId xmlns:a16="http://schemas.microsoft.com/office/drawing/2014/main" val="2121953263"/>
                  </a:ext>
                </a:extLst>
              </a:tr>
              <a:tr h="394315">
                <a:tc>
                  <a:txBody>
                    <a:bodyPr/>
                    <a:lstStyle/>
                    <a:p>
                      <a:r>
                        <a:rPr lang="en-GB" dirty="0">
                          <a:solidFill>
                            <a:schemeClr val="bg1"/>
                          </a:solidFill>
                          <a:latin typeface="Arial" panose="020B0604020202020204" pitchFamily="34" charset="0"/>
                        </a:rPr>
                        <a:t>General population mortality*</a:t>
                      </a:r>
                    </a:p>
                  </a:txBody>
                  <a:tcPr/>
                </a:tc>
                <a:tc>
                  <a:txBody>
                    <a:bodyPr/>
                    <a:lstStyle/>
                    <a:p>
                      <a:r>
                        <a:rPr lang="en-GB" dirty="0">
                          <a:latin typeface="Arial" panose="020B0604020202020204" pitchFamily="34" charset="0"/>
                        </a:rPr>
                        <a:t>2020-2022 life tables</a:t>
                      </a:r>
                    </a:p>
                  </a:txBody>
                  <a:tcPr/>
                </a:tc>
                <a:tc>
                  <a:txBody>
                    <a:bodyPr/>
                    <a:lstStyle/>
                    <a:p>
                      <a:r>
                        <a:rPr lang="en-GB" dirty="0">
                          <a:latin typeface="Arial" panose="020B0604020202020204" pitchFamily="34" charset="0"/>
                        </a:rPr>
                        <a:t>2017-18 life tables</a:t>
                      </a:r>
                    </a:p>
                  </a:txBody>
                  <a:tcPr/>
                </a:tc>
                <a:extLst>
                  <a:ext uri="{0D108BD9-81ED-4DB2-BD59-A6C34878D82A}">
                    <a16:rowId xmlns:a16="http://schemas.microsoft.com/office/drawing/2014/main" val="3675731089"/>
                  </a:ext>
                </a:extLst>
              </a:tr>
            </a:tbl>
          </a:graphicData>
        </a:graphic>
      </p:graphicFrame>
    </p:spTree>
    <p:extLst>
      <p:ext uri="{BB962C8B-B14F-4D97-AF65-F5344CB8AC3E}">
        <p14:creationId xmlns:p14="http://schemas.microsoft.com/office/powerpoint/2010/main" val="350830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0D99-1F81-DA0F-B24D-A6ABFDB86266}"/>
            </a:ext>
          </a:extLst>
        </p:cNvPr>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05FED87E-12B5-1CFB-1072-E8DDB060A2F3}"/>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endParaRPr lang="en-GB" dirty="0"/>
          </a:p>
        </p:txBody>
      </p:sp>
      <p:sp>
        <p:nvSpPr>
          <p:cNvPr id="3" name="Guide with 'background' selected">
            <a:extLst>
              <a:ext uri="{FF2B5EF4-FFF2-40B4-BE49-F238E27FC236}">
                <a16:creationId xmlns:a16="http://schemas.microsoft.com/office/drawing/2014/main" id="{7B8D6D8E-A4A2-6644-C6D1-1A4BB089A7B9}"/>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b="1" dirty="0"/>
              <a:t> </a:t>
            </a:r>
            <a:r>
              <a:rPr lang="en-GB" sz="2800" dirty="0"/>
              <a:t>Modelling and cost effectiveness</a:t>
            </a:r>
          </a:p>
          <a:p>
            <a:pPr marL="457200" indent="-457200">
              <a:buSzPts val="2000"/>
              <a:buFont typeface="Wingdings" panose="05000000000000000000" pitchFamily="2" charset="2"/>
              <a:buChar char="ü"/>
            </a:pPr>
            <a:r>
              <a:rPr lang="en-GB" sz="2800" b="1" dirty="0"/>
              <a:t> Cost effectiveness results</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16127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Company base case results">
            <a:extLst>
              <a:ext uri="{FF2B5EF4-FFF2-40B4-BE49-F238E27FC236}">
                <a16:creationId xmlns:a16="http://schemas.microsoft.com/office/drawing/2014/main" id="{DB8BB983-4A7F-DF36-7173-9E5B3421573B}"/>
              </a:ext>
            </a:extLst>
          </p:cNvPr>
          <p:cNvSpPr>
            <a:spLocks noGrp="1"/>
          </p:cNvSpPr>
          <p:nvPr>
            <p:ph type="title"/>
          </p:nvPr>
        </p:nvSpPr>
        <p:spPr>
          <a:xfrm>
            <a:off x="270365" y="272101"/>
            <a:ext cx="11250785" cy="592817"/>
          </a:xfrm>
        </p:spPr>
        <p:txBody>
          <a:bodyPr>
            <a:normAutofit/>
          </a:bodyPr>
          <a:lstStyle/>
          <a:p>
            <a:r>
              <a:rPr lang="en-GB" dirty="0"/>
              <a:t>Company and EAG base case results</a:t>
            </a:r>
          </a:p>
        </p:txBody>
      </p:sp>
      <p:sp>
        <p:nvSpPr>
          <p:cNvPr id="12" name="Confidential alert box"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0" name="Table 1 title: deterministic">
            <a:extLst>
              <a:ext uri="{FF2B5EF4-FFF2-40B4-BE49-F238E27FC236}">
                <a16:creationId xmlns:a16="http://schemas.microsoft.com/office/drawing/2014/main" id="{83780AED-03A5-48FF-B923-FBDEBE6F9270}"/>
              </a:ext>
            </a:extLst>
          </p:cNvPr>
          <p:cNvSpPr txBox="1"/>
          <p:nvPr/>
        </p:nvSpPr>
        <p:spPr>
          <a:xfrm>
            <a:off x="231267" y="1361763"/>
            <a:ext cx="5686172" cy="369332"/>
          </a:xfrm>
          <a:prstGeom prst="rect">
            <a:avLst/>
          </a:prstGeom>
          <a:noFill/>
        </p:spPr>
        <p:txBody>
          <a:bodyPr wrap="none" rtlCol="0">
            <a:spAutoFit/>
          </a:bodyPr>
          <a:lstStyle/>
          <a:p>
            <a:r>
              <a:rPr lang="en-GB" dirty="0">
                <a:latin typeface="Arial" panose="020B0604020202020204" pitchFamily="34" charset="0"/>
              </a:rPr>
              <a:t>Company deterministic</a:t>
            </a:r>
            <a:r>
              <a:rPr lang="en-GB" b="1" dirty="0">
                <a:latin typeface="Arial" panose="020B0604020202020204" pitchFamily="34" charset="0"/>
              </a:rPr>
              <a:t> </a:t>
            </a:r>
            <a:r>
              <a:rPr lang="en-GB" dirty="0">
                <a:latin typeface="Arial" panose="020B0604020202020204" pitchFamily="34" charset="0"/>
              </a:rPr>
              <a:t>incremental</a:t>
            </a:r>
            <a:r>
              <a:rPr lang="en-GB" b="1" dirty="0">
                <a:latin typeface="Arial" panose="020B0604020202020204" pitchFamily="34" charset="0"/>
              </a:rPr>
              <a:t> </a:t>
            </a:r>
            <a:r>
              <a:rPr lang="en-GB" dirty="0">
                <a:latin typeface="Arial" panose="020B0604020202020204" pitchFamily="34" charset="0"/>
              </a:rPr>
              <a:t>base case results</a:t>
            </a:r>
          </a:p>
        </p:txBody>
      </p:sp>
      <p:graphicFrame>
        <p:nvGraphicFramePr>
          <p:cNvPr id="11" name="Table 4" descr="Company and ERG deterministic base case results">
            <a:extLst>
              <a:ext uri="{FF2B5EF4-FFF2-40B4-BE49-F238E27FC236}">
                <a16:creationId xmlns:a16="http://schemas.microsoft.com/office/drawing/2014/main" id="{BC265E22-11F9-4D99-9325-A6BC2138CEA6}"/>
              </a:ext>
            </a:extLst>
          </p:cNvPr>
          <p:cNvGraphicFramePr>
            <a:graphicFrameLocks noGrp="1"/>
          </p:cNvGraphicFramePr>
          <p:nvPr>
            <p:extLst>
              <p:ext uri="{D42A27DB-BD31-4B8C-83A1-F6EECF244321}">
                <p14:modId xmlns:p14="http://schemas.microsoft.com/office/powerpoint/2010/main" val="3688548229"/>
              </p:ext>
            </p:extLst>
          </p:nvPr>
        </p:nvGraphicFramePr>
        <p:xfrm>
          <a:off x="270365" y="1737564"/>
          <a:ext cx="11382919" cy="870331"/>
        </p:xfrm>
        <a:graphic>
          <a:graphicData uri="http://schemas.openxmlformats.org/drawingml/2006/table">
            <a:tbl>
              <a:tblPr firstRow="1" firstCol="1" bandRow="1">
                <a:tableStyleId>{5C22544A-7EE6-4342-B048-85BDC9FD1C3A}</a:tableStyleId>
              </a:tblPr>
              <a:tblGrid>
                <a:gridCol w="1792350">
                  <a:extLst>
                    <a:ext uri="{9D8B030D-6E8A-4147-A177-3AD203B41FA5}">
                      <a16:colId xmlns:a16="http://schemas.microsoft.com/office/drawing/2014/main" val="3307571819"/>
                    </a:ext>
                  </a:extLst>
                </a:gridCol>
                <a:gridCol w="2339163">
                  <a:extLst>
                    <a:ext uri="{9D8B030D-6E8A-4147-A177-3AD203B41FA5}">
                      <a16:colId xmlns:a16="http://schemas.microsoft.com/office/drawing/2014/main" val="885764709"/>
                    </a:ext>
                  </a:extLst>
                </a:gridCol>
                <a:gridCol w="1754372">
                  <a:extLst>
                    <a:ext uri="{9D8B030D-6E8A-4147-A177-3AD203B41FA5}">
                      <a16:colId xmlns:a16="http://schemas.microsoft.com/office/drawing/2014/main" val="2368713443"/>
                    </a:ext>
                  </a:extLst>
                </a:gridCol>
                <a:gridCol w="2147777">
                  <a:extLst>
                    <a:ext uri="{9D8B030D-6E8A-4147-A177-3AD203B41FA5}">
                      <a16:colId xmlns:a16="http://schemas.microsoft.com/office/drawing/2014/main" val="24591524"/>
                    </a:ext>
                  </a:extLst>
                </a:gridCol>
                <a:gridCol w="1594884">
                  <a:extLst>
                    <a:ext uri="{9D8B030D-6E8A-4147-A177-3AD203B41FA5}">
                      <a16:colId xmlns:a16="http://schemas.microsoft.com/office/drawing/2014/main" val="3279339488"/>
                    </a:ext>
                  </a:extLst>
                </a:gridCol>
                <a:gridCol w="1754373">
                  <a:extLst>
                    <a:ext uri="{9D8B030D-6E8A-4147-A177-3AD203B41FA5}">
                      <a16:colId xmlns:a16="http://schemas.microsoft.com/office/drawing/2014/main" val="1690790806"/>
                    </a:ext>
                  </a:extLst>
                </a:gridCol>
              </a:tblGrid>
              <a:tr h="172930">
                <a:tc>
                  <a:txBody>
                    <a:bodyPr/>
                    <a:lstStyle/>
                    <a:p>
                      <a:pPr algn="l">
                        <a:lnSpc>
                          <a:spcPct val="115000"/>
                        </a:lnSpc>
                        <a:spcBef>
                          <a:spcPts val="200"/>
                        </a:spcBef>
                        <a:spcAft>
                          <a:spcPts val="200"/>
                        </a:spcAft>
                      </a:pP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Total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Total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Inc.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Inc.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ICER (£/QALY)</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44516835"/>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cs typeface="Arial" panose="020B0604020202020204" pitchFamily="34" charset="0"/>
                        </a:rPr>
                        <a:t>Teplizumab</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27,534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5749543"/>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cs typeface="Arial" panose="020B0604020202020204" pitchFamily="34" charset="0"/>
                        </a:rPr>
                        <a:t>ECM</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753710"/>
                  </a:ext>
                </a:extLst>
              </a:tr>
            </a:tbl>
          </a:graphicData>
        </a:graphic>
      </p:graphicFrame>
      <p:sp>
        <p:nvSpPr>
          <p:cNvPr id="13" name="Table 2 title: probabilistic">
            <a:extLst>
              <a:ext uri="{FF2B5EF4-FFF2-40B4-BE49-F238E27FC236}">
                <a16:creationId xmlns:a16="http://schemas.microsoft.com/office/drawing/2014/main" id="{E074C4BD-3A3B-46AC-AB83-87B1D97A3E73}"/>
              </a:ext>
            </a:extLst>
          </p:cNvPr>
          <p:cNvSpPr txBox="1"/>
          <p:nvPr/>
        </p:nvSpPr>
        <p:spPr>
          <a:xfrm>
            <a:off x="231267" y="2559943"/>
            <a:ext cx="5596404" cy="369332"/>
          </a:xfrm>
          <a:prstGeom prst="rect">
            <a:avLst/>
          </a:prstGeom>
          <a:noFill/>
        </p:spPr>
        <p:txBody>
          <a:bodyPr wrap="none" rtlCol="0">
            <a:spAutoFit/>
          </a:bodyPr>
          <a:lstStyle/>
          <a:p>
            <a:r>
              <a:rPr lang="en-GB" dirty="0">
                <a:latin typeface="Arial" panose="020B0604020202020204" pitchFamily="34" charset="0"/>
              </a:rPr>
              <a:t>Company probabilistic</a:t>
            </a:r>
            <a:r>
              <a:rPr lang="en-GB" b="1" dirty="0">
                <a:latin typeface="Arial" panose="020B0604020202020204" pitchFamily="34" charset="0"/>
              </a:rPr>
              <a:t> </a:t>
            </a:r>
            <a:r>
              <a:rPr lang="en-GB" dirty="0">
                <a:latin typeface="Arial" panose="020B0604020202020204" pitchFamily="34" charset="0"/>
              </a:rPr>
              <a:t>incremental</a:t>
            </a:r>
            <a:r>
              <a:rPr lang="en-GB" b="1" dirty="0">
                <a:latin typeface="Arial" panose="020B0604020202020204" pitchFamily="34" charset="0"/>
              </a:rPr>
              <a:t> </a:t>
            </a:r>
            <a:r>
              <a:rPr lang="en-GB" dirty="0">
                <a:latin typeface="Arial" panose="020B0604020202020204" pitchFamily="34" charset="0"/>
              </a:rPr>
              <a:t>base case results</a:t>
            </a:r>
          </a:p>
        </p:txBody>
      </p:sp>
      <p:graphicFrame>
        <p:nvGraphicFramePr>
          <p:cNvPr id="3" name="Table 4" descr="Company and ERG deterministic base case results">
            <a:extLst>
              <a:ext uri="{FF2B5EF4-FFF2-40B4-BE49-F238E27FC236}">
                <a16:creationId xmlns:a16="http://schemas.microsoft.com/office/drawing/2014/main" id="{DC1776C8-34B8-47BC-46D5-B4993C143AA7}"/>
              </a:ext>
            </a:extLst>
          </p:cNvPr>
          <p:cNvGraphicFramePr>
            <a:graphicFrameLocks noGrp="1"/>
          </p:cNvGraphicFramePr>
          <p:nvPr>
            <p:extLst>
              <p:ext uri="{D42A27DB-BD31-4B8C-83A1-F6EECF244321}">
                <p14:modId xmlns:p14="http://schemas.microsoft.com/office/powerpoint/2010/main" val="1539702718"/>
              </p:ext>
            </p:extLst>
          </p:nvPr>
        </p:nvGraphicFramePr>
        <p:xfrm>
          <a:off x="270366" y="2980876"/>
          <a:ext cx="11382919" cy="870331"/>
        </p:xfrm>
        <a:graphic>
          <a:graphicData uri="http://schemas.openxmlformats.org/drawingml/2006/table">
            <a:tbl>
              <a:tblPr firstRow="1" firstCol="1" bandRow="1">
                <a:tableStyleId>{5C22544A-7EE6-4342-B048-85BDC9FD1C3A}</a:tableStyleId>
              </a:tblPr>
              <a:tblGrid>
                <a:gridCol w="1749820">
                  <a:extLst>
                    <a:ext uri="{9D8B030D-6E8A-4147-A177-3AD203B41FA5}">
                      <a16:colId xmlns:a16="http://schemas.microsoft.com/office/drawing/2014/main" val="3307571819"/>
                    </a:ext>
                  </a:extLst>
                </a:gridCol>
                <a:gridCol w="2392326">
                  <a:extLst>
                    <a:ext uri="{9D8B030D-6E8A-4147-A177-3AD203B41FA5}">
                      <a16:colId xmlns:a16="http://schemas.microsoft.com/office/drawing/2014/main" val="885764709"/>
                    </a:ext>
                  </a:extLst>
                </a:gridCol>
                <a:gridCol w="1807535">
                  <a:extLst>
                    <a:ext uri="{9D8B030D-6E8A-4147-A177-3AD203B41FA5}">
                      <a16:colId xmlns:a16="http://schemas.microsoft.com/office/drawing/2014/main" val="2368713443"/>
                    </a:ext>
                  </a:extLst>
                </a:gridCol>
                <a:gridCol w="2137144">
                  <a:extLst>
                    <a:ext uri="{9D8B030D-6E8A-4147-A177-3AD203B41FA5}">
                      <a16:colId xmlns:a16="http://schemas.microsoft.com/office/drawing/2014/main" val="24591524"/>
                    </a:ext>
                  </a:extLst>
                </a:gridCol>
                <a:gridCol w="1552353">
                  <a:extLst>
                    <a:ext uri="{9D8B030D-6E8A-4147-A177-3AD203B41FA5}">
                      <a16:colId xmlns:a16="http://schemas.microsoft.com/office/drawing/2014/main" val="3279339488"/>
                    </a:ext>
                  </a:extLst>
                </a:gridCol>
                <a:gridCol w="1743741">
                  <a:extLst>
                    <a:ext uri="{9D8B030D-6E8A-4147-A177-3AD203B41FA5}">
                      <a16:colId xmlns:a16="http://schemas.microsoft.com/office/drawing/2014/main" val="1690790806"/>
                    </a:ext>
                  </a:extLst>
                </a:gridCol>
              </a:tblGrid>
              <a:tr h="172930">
                <a:tc>
                  <a:txBody>
                    <a:bodyPr/>
                    <a:lstStyle/>
                    <a:p>
                      <a:pPr algn="l">
                        <a:lnSpc>
                          <a:spcPct val="115000"/>
                        </a:lnSpc>
                        <a:spcBef>
                          <a:spcPts val="200"/>
                        </a:spcBef>
                        <a:spcAft>
                          <a:spcPts val="200"/>
                        </a:spcAft>
                      </a:pP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Total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Total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Inc.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Inc.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ICER (£/QALY)</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44516835"/>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cs typeface="Arial" panose="020B0604020202020204" pitchFamily="34" charset="0"/>
                        </a:rPr>
                        <a:t>Teplizumab</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29,488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5749543"/>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cs typeface="Arial" panose="020B0604020202020204" pitchFamily="34" charset="0"/>
                        </a:rPr>
                        <a:t>ECM</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highlight>
                            <a:srgbClr val="00FFFF"/>
                          </a:highligh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753710"/>
                  </a:ext>
                </a:extLst>
              </a:tr>
            </a:tbl>
          </a:graphicData>
        </a:graphic>
      </p:graphicFrame>
      <p:sp>
        <p:nvSpPr>
          <p:cNvPr id="8" name="Text Placeholder 16">
            <a:extLst>
              <a:ext uri="{FF2B5EF4-FFF2-40B4-BE49-F238E27FC236}">
                <a16:creationId xmlns:a16="http://schemas.microsoft.com/office/drawing/2014/main" id="{3A7054F3-E6AC-AABC-5EEB-4D0FCD125ED8}"/>
              </a:ext>
            </a:extLst>
          </p:cNvPr>
          <p:cNvSpPr txBox="1">
            <a:spLocks/>
          </p:cNvSpPr>
          <p:nvPr/>
        </p:nvSpPr>
        <p:spPr>
          <a:xfrm>
            <a:off x="270365" y="768946"/>
            <a:ext cx="11489244" cy="5586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Company base case results between £20,000 and £30,000 per QALY – EAG base case significantly above £30,000 per QALY </a:t>
            </a:r>
          </a:p>
        </p:txBody>
      </p:sp>
      <p:graphicFrame>
        <p:nvGraphicFramePr>
          <p:cNvPr id="9" name="Table 4" descr="Company and ERG deterministic base case results">
            <a:extLst>
              <a:ext uri="{FF2B5EF4-FFF2-40B4-BE49-F238E27FC236}">
                <a16:creationId xmlns:a16="http://schemas.microsoft.com/office/drawing/2014/main" id="{109A87CC-EC8A-39CA-445D-19ABF3897CD6}"/>
              </a:ext>
            </a:extLst>
          </p:cNvPr>
          <p:cNvGraphicFramePr>
            <a:graphicFrameLocks noGrp="1"/>
          </p:cNvGraphicFramePr>
          <p:nvPr>
            <p:extLst>
              <p:ext uri="{D42A27DB-BD31-4B8C-83A1-F6EECF244321}">
                <p14:modId xmlns:p14="http://schemas.microsoft.com/office/powerpoint/2010/main" val="4043277696"/>
              </p:ext>
            </p:extLst>
          </p:nvPr>
        </p:nvGraphicFramePr>
        <p:xfrm>
          <a:off x="225979" y="4319251"/>
          <a:ext cx="11382919" cy="870331"/>
        </p:xfrm>
        <a:graphic>
          <a:graphicData uri="http://schemas.openxmlformats.org/drawingml/2006/table">
            <a:tbl>
              <a:tblPr firstRow="1" firstCol="1" bandRow="1">
                <a:tableStyleId>{21E4AEA4-8DFA-4A89-87EB-49C32662AFE0}</a:tableStyleId>
              </a:tblPr>
              <a:tblGrid>
                <a:gridCol w="1792350">
                  <a:extLst>
                    <a:ext uri="{9D8B030D-6E8A-4147-A177-3AD203B41FA5}">
                      <a16:colId xmlns:a16="http://schemas.microsoft.com/office/drawing/2014/main" val="3307571819"/>
                    </a:ext>
                  </a:extLst>
                </a:gridCol>
                <a:gridCol w="2339163">
                  <a:extLst>
                    <a:ext uri="{9D8B030D-6E8A-4147-A177-3AD203B41FA5}">
                      <a16:colId xmlns:a16="http://schemas.microsoft.com/office/drawing/2014/main" val="885764709"/>
                    </a:ext>
                  </a:extLst>
                </a:gridCol>
                <a:gridCol w="1754372">
                  <a:extLst>
                    <a:ext uri="{9D8B030D-6E8A-4147-A177-3AD203B41FA5}">
                      <a16:colId xmlns:a16="http://schemas.microsoft.com/office/drawing/2014/main" val="2368713443"/>
                    </a:ext>
                  </a:extLst>
                </a:gridCol>
                <a:gridCol w="2147777">
                  <a:extLst>
                    <a:ext uri="{9D8B030D-6E8A-4147-A177-3AD203B41FA5}">
                      <a16:colId xmlns:a16="http://schemas.microsoft.com/office/drawing/2014/main" val="24591524"/>
                    </a:ext>
                  </a:extLst>
                </a:gridCol>
                <a:gridCol w="1594884">
                  <a:extLst>
                    <a:ext uri="{9D8B030D-6E8A-4147-A177-3AD203B41FA5}">
                      <a16:colId xmlns:a16="http://schemas.microsoft.com/office/drawing/2014/main" val="3279339488"/>
                    </a:ext>
                  </a:extLst>
                </a:gridCol>
                <a:gridCol w="1754373">
                  <a:extLst>
                    <a:ext uri="{9D8B030D-6E8A-4147-A177-3AD203B41FA5}">
                      <a16:colId xmlns:a16="http://schemas.microsoft.com/office/drawing/2014/main" val="1690790806"/>
                    </a:ext>
                  </a:extLst>
                </a:gridCol>
              </a:tblGrid>
              <a:tr h="172930">
                <a:tc>
                  <a:txBody>
                    <a:bodyPr/>
                    <a:lstStyle/>
                    <a:p>
                      <a:pPr algn="l">
                        <a:lnSpc>
                          <a:spcPct val="115000"/>
                        </a:lnSpc>
                        <a:spcBef>
                          <a:spcPts val="200"/>
                        </a:spcBef>
                        <a:spcAft>
                          <a:spcPts val="200"/>
                        </a:spcAft>
                      </a:pP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Inc.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Inc.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ICER (£/QALY)</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44516835"/>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Teplizumab</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latin typeface="Arial" panose="020B0604020202020204" pitchFamily="34" charset="0"/>
                          <a:ea typeface="Calibri" panose="020F0502020204030204" pitchFamily="34" charset="0"/>
                          <a:cs typeface="Arial" panose="020B0604020202020204" pitchFamily="34" charset="0"/>
                        </a:rPr>
                        <a:t>165,387</a:t>
                      </a:r>
                    </a:p>
                  </a:txBody>
                  <a:tcPr marL="68580" marR="68580" marT="0" marB="0"/>
                </a:tc>
                <a:extLst>
                  <a:ext uri="{0D108BD9-81ED-4DB2-BD59-A6C34878D82A}">
                    <a16:rowId xmlns:a16="http://schemas.microsoft.com/office/drawing/2014/main" val="2335749543"/>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ECM</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753710"/>
                  </a:ext>
                </a:extLst>
              </a:tr>
            </a:tbl>
          </a:graphicData>
        </a:graphic>
      </p:graphicFrame>
      <p:graphicFrame>
        <p:nvGraphicFramePr>
          <p:cNvPr id="14" name="Table 4" descr="Company and ERG deterministic base case results">
            <a:extLst>
              <a:ext uri="{FF2B5EF4-FFF2-40B4-BE49-F238E27FC236}">
                <a16:creationId xmlns:a16="http://schemas.microsoft.com/office/drawing/2014/main" id="{38FD4087-2E12-3BCB-4040-2C88428A4E56}"/>
              </a:ext>
            </a:extLst>
          </p:cNvPr>
          <p:cNvGraphicFramePr>
            <a:graphicFrameLocks noGrp="1"/>
          </p:cNvGraphicFramePr>
          <p:nvPr>
            <p:extLst>
              <p:ext uri="{D42A27DB-BD31-4B8C-83A1-F6EECF244321}">
                <p14:modId xmlns:p14="http://schemas.microsoft.com/office/powerpoint/2010/main" val="364624280"/>
              </p:ext>
            </p:extLst>
          </p:nvPr>
        </p:nvGraphicFramePr>
        <p:xfrm>
          <a:off x="270366" y="5588124"/>
          <a:ext cx="11382919" cy="870331"/>
        </p:xfrm>
        <a:graphic>
          <a:graphicData uri="http://schemas.openxmlformats.org/drawingml/2006/table">
            <a:tbl>
              <a:tblPr firstRow="1" firstCol="1" bandRow="1">
                <a:tableStyleId>{21E4AEA4-8DFA-4A89-87EB-49C32662AFE0}</a:tableStyleId>
              </a:tblPr>
              <a:tblGrid>
                <a:gridCol w="1792350">
                  <a:extLst>
                    <a:ext uri="{9D8B030D-6E8A-4147-A177-3AD203B41FA5}">
                      <a16:colId xmlns:a16="http://schemas.microsoft.com/office/drawing/2014/main" val="3307571819"/>
                    </a:ext>
                  </a:extLst>
                </a:gridCol>
                <a:gridCol w="2339163">
                  <a:extLst>
                    <a:ext uri="{9D8B030D-6E8A-4147-A177-3AD203B41FA5}">
                      <a16:colId xmlns:a16="http://schemas.microsoft.com/office/drawing/2014/main" val="885764709"/>
                    </a:ext>
                  </a:extLst>
                </a:gridCol>
                <a:gridCol w="1754372">
                  <a:extLst>
                    <a:ext uri="{9D8B030D-6E8A-4147-A177-3AD203B41FA5}">
                      <a16:colId xmlns:a16="http://schemas.microsoft.com/office/drawing/2014/main" val="2368713443"/>
                    </a:ext>
                  </a:extLst>
                </a:gridCol>
                <a:gridCol w="2147777">
                  <a:extLst>
                    <a:ext uri="{9D8B030D-6E8A-4147-A177-3AD203B41FA5}">
                      <a16:colId xmlns:a16="http://schemas.microsoft.com/office/drawing/2014/main" val="24591524"/>
                    </a:ext>
                  </a:extLst>
                </a:gridCol>
                <a:gridCol w="1594884">
                  <a:extLst>
                    <a:ext uri="{9D8B030D-6E8A-4147-A177-3AD203B41FA5}">
                      <a16:colId xmlns:a16="http://schemas.microsoft.com/office/drawing/2014/main" val="3279339488"/>
                    </a:ext>
                  </a:extLst>
                </a:gridCol>
                <a:gridCol w="1754373">
                  <a:extLst>
                    <a:ext uri="{9D8B030D-6E8A-4147-A177-3AD203B41FA5}">
                      <a16:colId xmlns:a16="http://schemas.microsoft.com/office/drawing/2014/main" val="1690790806"/>
                    </a:ext>
                  </a:extLst>
                </a:gridCol>
              </a:tblGrid>
              <a:tr h="172930">
                <a:tc>
                  <a:txBody>
                    <a:bodyPr/>
                    <a:lstStyle/>
                    <a:p>
                      <a:pPr algn="l">
                        <a:lnSpc>
                          <a:spcPct val="115000"/>
                        </a:lnSpc>
                        <a:spcBef>
                          <a:spcPts val="200"/>
                        </a:spcBef>
                        <a:spcAft>
                          <a:spcPts val="200"/>
                        </a:spcAft>
                      </a:pP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Inc. costs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Inc. QALYs</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ICER (£/QALY)</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44516835"/>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Teplizumab</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latin typeface="Arial" panose="020B0604020202020204" pitchFamily="34" charset="0"/>
                          <a:ea typeface="Calibri" panose="020F0502020204030204" pitchFamily="34" charset="0"/>
                          <a:cs typeface="Arial" panose="020B0604020202020204" pitchFamily="34" charset="0"/>
                        </a:rPr>
                        <a:t>171,788</a:t>
                      </a:r>
                    </a:p>
                  </a:txBody>
                  <a:tcPr marL="68580" marR="68580" marT="0" marB="0"/>
                </a:tc>
                <a:extLst>
                  <a:ext uri="{0D108BD9-81ED-4DB2-BD59-A6C34878D82A}">
                    <a16:rowId xmlns:a16="http://schemas.microsoft.com/office/drawing/2014/main" val="2335749543"/>
                  </a:ext>
                </a:extLst>
              </a:tr>
              <a:tr h="181576">
                <a:tc>
                  <a:txBody>
                    <a:bodyPr/>
                    <a:lstStyle/>
                    <a:p>
                      <a:pPr algn="l">
                        <a:lnSpc>
                          <a:spcPct val="115000"/>
                        </a:lnSpc>
                        <a:spcBef>
                          <a:spcPts val="200"/>
                        </a:spcBef>
                        <a:spcAft>
                          <a:spcPts val="2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ECM</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903753710"/>
                  </a:ext>
                </a:extLst>
              </a:tr>
            </a:tbl>
          </a:graphicData>
        </a:graphic>
      </p:graphicFrame>
      <p:sp>
        <p:nvSpPr>
          <p:cNvPr id="16" name="Table 1 title: deterministic">
            <a:extLst>
              <a:ext uri="{FF2B5EF4-FFF2-40B4-BE49-F238E27FC236}">
                <a16:creationId xmlns:a16="http://schemas.microsoft.com/office/drawing/2014/main" id="{3DB0A436-4655-9062-B87B-1D7D5E97C73B}"/>
              </a:ext>
            </a:extLst>
          </p:cNvPr>
          <p:cNvSpPr txBox="1"/>
          <p:nvPr/>
        </p:nvSpPr>
        <p:spPr>
          <a:xfrm>
            <a:off x="193422" y="3926287"/>
            <a:ext cx="5147563" cy="369332"/>
          </a:xfrm>
          <a:prstGeom prst="rect">
            <a:avLst/>
          </a:prstGeom>
          <a:noFill/>
        </p:spPr>
        <p:txBody>
          <a:bodyPr wrap="none" rtlCol="0">
            <a:spAutoFit/>
          </a:bodyPr>
          <a:lstStyle/>
          <a:p>
            <a:r>
              <a:rPr lang="en-GB" dirty="0">
                <a:latin typeface="Arial" panose="020B0604020202020204" pitchFamily="34" charset="0"/>
              </a:rPr>
              <a:t>EAG deterministic</a:t>
            </a:r>
            <a:r>
              <a:rPr lang="en-GB" b="1" dirty="0">
                <a:latin typeface="Arial" panose="020B0604020202020204" pitchFamily="34" charset="0"/>
              </a:rPr>
              <a:t> </a:t>
            </a:r>
            <a:r>
              <a:rPr lang="en-GB" dirty="0">
                <a:latin typeface="Arial" panose="020B0604020202020204" pitchFamily="34" charset="0"/>
              </a:rPr>
              <a:t>incremental</a:t>
            </a:r>
            <a:r>
              <a:rPr lang="en-GB" b="1" dirty="0">
                <a:latin typeface="Arial" panose="020B0604020202020204" pitchFamily="34" charset="0"/>
              </a:rPr>
              <a:t> </a:t>
            </a:r>
            <a:r>
              <a:rPr lang="en-GB" dirty="0">
                <a:latin typeface="Arial" panose="020B0604020202020204" pitchFamily="34" charset="0"/>
              </a:rPr>
              <a:t>base case results</a:t>
            </a:r>
          </a:p>
        </p:txBody>
      </p:sp>
      <p:sp>
        <p:nvSpPr>
          <p:cNvPr id="17" name="Table 1 title: deterministic">
            <a:extLst>
              <a:ext uri="{FF2B5EF4-FFF2-40B4-BE49-F238E27FC236}">
                <a16:creationId xmlns:a16="http://schemas.microsoft.com/office/drawing/2014/main" id="{DD356FA0-FD84-2146-51E6-9E167CCD21DC}"/>
              </a:ext>
            </a:extLst>
          </p:cNvPr>
          <p:cNvSpPr txBox="1"/>
          <p:nvPr/>
        </p:nvSpPr>
        <p:spPr>
          <a:xfrm>
            <a:off x="270366" y="5249392"/>
            <a:ext cx="5070619" cy="369332"/>
          </a:xfrm>
          <a:prstGeom prst="rect">
            <a:avLst/>
          </a:prstGeom>
          <a:noFill/>
        </p:spPr>
        <p:txBody>
          <a:bodyPr wrap="none" rtlCol="0">
            <a:spAutoFit/>
          </a:bodyPr>
          <a:lstStyle/>
          <a:p>
            <a:r>
              <a:rPr lang="en-GB" dirty="0">
                <a:latin typeface="Arial" panose="020B0604020202020204" pitchFamily="34" charset="0"/>
              </a:rPr>
              <a:t>EAG probabilistic</a:t>
            </a:r>
            <a:r>
              <a:rPr lang="en-GB" b="1" dirty="0">
                <a:latin typeface="Arial" panose="020B0604020202020204" pitchFamily="34" charset="0"/>
              </a:rPr>
              <a:t> </a:t>
            </a:r>
            <a:r>
              <a:rPr lang="en-GB" dirty="0">
                <a:latin typeface="Arial" panose="020B0604020202020204" pitchFamily="34" charset="0"/>
              </a:rPr>
              <a:t>incremental</a:t>
            </a:r>
            <a:r>
              <a:rPr lang="en-GB" b="1" dirty="0">
                <a:latin typeface="Arial" panose="020B0604020202020204" pitchFamily="34" charset="0"/>
              </a:rPr>
              <a:t> </a:t>
            </a:r>
            <a:r>
              <a:rPr lang="en-GB" dirty="0">
                <a:latin typeface="Arial" panose="020B0604020202020204" pitchFamily="34" charset="0"/>
              </a:rPr>
              <a:t>base case results</a:t>
            </a:r>
          </a:p>
        </p:txBody>
      </p:sp>
      <p:sp>
        <p:nvSpPr>
          <p:cNvPr id="4" name="Text Placeholder 4">
            <a:extLst>
              <a:ext uri="{FF2B5EF4-FFF2-40B4-BE49-F238E27FC236}">
                <a16:creationId xmlns:a16="http://schemas.microsoft.com/office/drawing/2014/main" id="{47A675EE-4E11-6A79-7E85-269AF0195558}"/>
              </a:ext>
            </a:extLst>
          </p:cNvPr>
          <p:cNvSpPr txBox="1">
            <a:spLocks/>
          </p:cNvSpPr>
          <p:nvPr/>
        </p:nvSpPr>
        <p:spPr>
          <a:xfrm>
            <a:off x="1066444" y="6505529"/>
            <a:ext cx="10902641" cy="36512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ICER, incremental cost-effectiveness ratio; QALY, quality-adjusted life year; ECM, established clinical management</a:t>
            </a:r>
          </a:p>
        </p:txBody>
      </p:sp>
    </p:spTree>
    <p:extLst>
      <p:ext uri="{BB962C8B-B14F-4D97-AF65-F5344CB8AC3E}">
        <p14:creationId xmlns:p14="http://schemas.microsoft.com/office/powerpoint/2010/main" val="23378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250785" cy="592817"/>
          </a:xfrm>
        </p:spPr>
        <p:txBody>
          <a:bodyPr>
            <a:normAutofit/>
          </a:bodyPr>
          <a:lstStyle/>
          <a:p>
            <a:r>
              <a:rPr lang="en-GB" sz="3200" dirty="0">
                <a:ea typeface="Arial" panose="02000503000000020004" pitchFamily="2" charset="0"/>
              </a:rPr>
              <a:t>Background on Type 1 diabetes</a:t>
            </a: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249148" y="751685"/>
            <a:ext cx="11654094" cy="5741189"/>
          </a:xfrm>
        </p:spPr>
        <p:txBody>
          <a:bodyPr/>
          <a:lstStyle/>
          <a:p>
            <a:pPr>
              <a:lnSpc>
                <a:spcPct val="114000"/>
              </a:lnSpc>
              <a:spcBef>
                <a:spcPts val="600"/>
              </a:spcBef>
            </a:pPr>
            <a:r>
              <a:rPr lang="en-GB" b="1" dirty="0"/>
              <a:t>Causes and epidemiology</a:t>
            </a:r>
          </a:p>
          <a:p>
            <a:pPr marL="285750" indent="-285750">
              <a:lnSpc>
                <a:spcPct val="114000"/>
              </a:lnSpc>
              <a:spcBef>
                <a:spcPts val="600"/>
              </a:spcBef>
              <a:buFont typeface="Arial" panose="020B0604020202020204" pitchFamily="34" charset="0"/>
              <a:buChar char="•"/>
            </a:pPr>
            <a:r>
              <a:rPr lang="en-GB" dirty="0"/>
              <a:t>Chronic metabolic disorder caused by the immune system destroying cells that make insulin, leading to elevated blood glucose levels (hyperglycaemia) </a:t>
            </a:r>
          </a:p>
          <a:p>
            <a:pPr marL="285750" indent="-285750">
              <a:spcBef>
                <a:spcPts val="600"/>
              </a:spcBef>
              <a:buFont typeface="Arial" panose="020B0604020202020204" pitchFamily="34" charset="0"/>
              <a:buChar char="•"/>
            </a:pPr>
            <a:r>
              <a:rPr lang="en-GB" dirty="0"/>
              <a:t>9,760 new cases of T1D in 2021-2022 – the average age of diagnosis is 12 years  </a:t>
            </a:r>
          </a:p>
          <a:p>
            <a:pPr>
              <a:lnSpc>
                <a:spcPct val="114000"/>
              </a:lnSpc>
              <a:spcBef>
                <a:spcPts val="1200"/>
              </a:spcBef>
            </a:pPr>
            <a:r>
              <a:rPr lang="en-GB" b="1" dirty="0"/>
              <a:t>Diagnosis and classification </a:t>
            </a:r>
          </a:p>
          <a:p>
            <a:pPr marL="285750" indent="-285750">
              <a:lnSpc>
                <a:spcPct val="114000"/>
              </a:lnSpc>
              <a:spcBef>
                <a:spcPts val="1200"/>
              </a:spcBef>
              <a:buFont typeface="Arial" panose="020B0604020202020204" pitchFamily="34" charset="0"/>
              <a:buChar char="•"/>
            </a:pPr>
            <a:r>
              <a:rPr lang="en-GB" dirty="0"/>
              <a:t>T1D can be split into 3 progressive stages depending on blood glucose levels and presence of symptoms </a:t>
            </a:r>
          </a:p>
          <a:p>
            <a:pPr marL="285750" indent="-285750">
              <a:lnSpc>
                <a:spcPct val="114000"/>
              </a:lnSpc>
              <a:spcBef>
                <a:spcPts val="600"/>
              </a:spcBef>
              <a:buFont typeface="Arial" panose="020B0604020202020204" pitchFamily="34" charset="0"/>
              <a:buChar char="•"/>
            </a:pPr>
            <a:r>
              <a:rPr lang="en-GB" dirty="0"/>
              <a:t>Stages 1 and 2 of T1D are asymptomatic, and most people are diagnosed at stage 3 (defined by overt hyperglycaemia accompanied by clinical symptoms)</a:t>
            </a:r>
          </a:p>
          <a:p>
            <a:pPr marL="971550" lvl="1" indent="-285750">
              <a:spcBef>
                <a:spcPts val="600"/>
              </a:spcBef>
            </a:pPr>
            <a:r>
              <a:rPr lang="en-GB" dirty="0"/>
              <a:t>No national screening programme to identify stage 1 and 2 T1D</a:t>
            </a:r>
          </a:p>
          <a:p>
            <a:pPr>
              <a:lnSpc>
                <a:spcPct val="114000"/>
              </a:lnSpc>
              <a:spcBef>
                <a:spcPts val="600"/>
              </a:spcBef>
            </a:pPr>
            <a:r>
              <a:rPr lang="en-GB" b="1" dirty="0"/>
              <a:t>Symptoms and prognosis</a:t>
            </a:r>
          </a:p>
          <a:p>
            <a:pPr marL="285750" indent="-285750">
              <a:lnSpc>
                <a:spcPct val="114000"/>
              </a:lnSpc>
              <a:spcBef>
                <a:spcPts val="600"/>
              </a:spcBef>
              <a:buFont typeface="Arial" panose="020B0604020202020204" pitchFamily="34" charset="0"/>
              <a:buChar char="•"/>
            </a:pPr>
            <a:r>
              <a:rPr lang="en-GB" dirty="0"/>
              <a:t>Symptoms at stage 3 include frequent urination, excessive thirst, weight loss and tiredness</a:t>
            </a:r>
          </a:p>
          <a:p>
            <a:pPr marL="285750" indent="-285750">
              <a:lnSpc>
                <a:spcPct val="114000"/>
              </a:lnSpc>
              <a:spcBef>
                <a:spcPts val="600"/>
              </a:spcBef>
              <a:buFont typeface="Arial" panose="020B0604020202020204" pitchFamily="34" charset="0"/>
              <a:buChar char="•"/>
            </a:pPr>
            <a:r>
              <a:rPr lang="en-GB" dirty="0"/>
              <a:t>People with stage 2 T1D expected to progress to stage 3 (lifelong risk is ~100%)</a:t>
            </a:r>
          </a:p>
          <a:p>
            <a:pPr marL="971550" lvl="1" indent="-285750">
              <a:spcBef>
                <a:spcPts val="600"/>
              </a:spcBef>
            </a:pPr>
            <a:r>
              <a:rPr lang="en-GB" dirty="0"/>
              <a:t>At stage 3, lifelong insulin therapy is usually needed </a:t>
            </a:r>
          </a:p>
          <a:p>
            <a:pPr marL="971550" lvl="1" indent="-285750">
              <a:spcBef>
                <a:spcPts val="600"/>
              </a:spcBef>
            </a:pPr>
            <a:r>
              <a:rPr lang="en-GB" dirty="0"/>
              <a:t>Can lead to various health complications including diabetic ketoacidosis (DKA), kidney failure, blindness, foot problems, and damage to the nervous system</a:t>
            </a:r>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1871663" y="6492875"/>
            <a:ext cx="9086850" cy="365125"/>
          </a:xfrm>
        </p:spPr>
        <p:txBody>
          <a:bodyPr/>
          <a:lstStyle/>
          <a:p>
            <a:r>
              <a:rPr lang="en-GB" dirty="0"/>
              <a:t>T1D, type 1 diabetes</a:t>
            </a:r>
          </a:p>
        </p:txBody>
      </p:sp>
    </p:spTree>
    <p:extLst>
      <p:ext uri="{BB962C8B-B14F-4D97-AF65-F5344CB8AC3E}">
        <p14:creationId xmlns:p14="http://schemas.microsoft.com/office/powerpoint/2010/main" val="361167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Marker showing slides are confidential ">
            <a:extLst>
              <a:ext uri="{FF2B5EF4-FFF2-40B4-BE49-F238E27FC236}">
                <a16:creationId xmlns:a16="http://schemas.microsoft.com/office/drawing/2014/main" id="{D35A82E8-E559-41A8-8C31-0A68F06D658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466724" y="253250"/>
            <a:ext cx="11250785" cy="592817"/>
          </a:xfrm>
        </p:spPr>
        <p:txBody>
          <a:bodyPr>
            <a:normAutofit/>
          </a:bodyPr>
          <a:lstStyle/>
          <a:p>
            <a:r>
              <a:rPr lang="en-GB" dirty="0"/>
              <a:t>Impact of EAG assumptions on company base case</a:t>
            </a:r>
          </a:p>
        </p:txBody>
      </p:sp>
      <p:sp>
        <p:nvSpPr>
          <p:cNvPr id="5" name="Text Placeholder 4">
            <a:extLst>
              <a:ext uri="{FF2B5EF4-FFF2-40B4-BE49-F238E27FC236}">
                <a16:creationId xmlns:a16="http://schemas.microsoft.com/office/drawing/2014/main" id="{949997D6-42AD-9B15-B504-5D7BD78EDC0F}"/>
              </a:ext>
            </a:extLst>
          </p:cNvPr>
          <p:cNvSpPr>
            <a:spLocks noGrp="1"/>
          </p:cNvSpPr>
          <p:nvPr>
            <p:ph type="body" sz="quarter" idx="12"/>
          </p:nvPr>
        </p:nvSpPr>
        <p:spPr>
          <a:xfrm>
            <a:off x="1871663" y="6229351"/>
            <a:ext cx="9086850" cy="535006"/>
          </a:xfrm>
        </p:spPr>
        <p:txBody>
          <a:bodyPr>
            <a:noAutofit/>
          </a:bodyPr>
          <a:lstStyle/>
          <a:p>
            <a:r>
              <a:rPr lang="en-GB" sz="1400" dirty="0"/>
              <a:t>Abbreviations: ICER, incremental cost-effectiveness ratio; QALY, quality-adjusted life year; T1D, type 1 diabetes; ECM, established clinical management</a:t>
            </a:r>
          </a:p>
        </p:txBody>
      </p:sp>
      <p:graphicFrame>
        <p:nvGraphicFramePr>
          <p:cNvPr id="4" name="Table 4" descr="Deterministic scenario analyses by the evidence review group">
            <a:extLst>
              <a:ext uri="{FF2B5EF4-FFF2-40B4-BE49-F238E27FC236}">
                <a16:creationId xmlns:a16="http://schemas.microsoft.com/office/drawing/2014/main" id="{087748DD-DE07-0C33-82C7-FECF6CA59F90}"/>
              </a:ext>
            </a:extLst>
          </p:cNvPr>
          <p:cNvGraphicFramePr>
            <a:graphicFrameLocks noGrp="1"/>
          </p:cNvGraphicFramePr>
          <p:nvPr>
            <p:extLst>
              <p:ext uri="{D42A27DB-BD31-4B8C-83A1-F6EECF244321}">
                <p14:modId xmlns:p14="http://schemas.microsoft.com/office/powerpoint/2010/main" val="1542818690"/>
              </p:ext>
            </p:extLst>
          </p:nvPr>
        </p:nvGraphicFramePr>
        <p:xfrm>
          <a:off x="466722" y="1464974"/>
          <a:ext cx="11250785" cy="4515112"/>
        </p:xfrm>
        <a:graphic>
          <a:graphicData uri="http://schemas.openxmlformats.org/drawingml/2006/table">
            <a:tbl>
              <a:tblPr firstRow="1" bandRow="1">
                <a:tableStyleId>{21E4AEA4-8DFA-4A89-87EB-49C32662AFE0}</a:tableStyleId>
              </a:tblPr>
              <a:tblGrid>
                <a:gridCol w="737513">
                  <a:extLst>
                    <a:ext uri="{9D8B030D-6E8A-4147-A177-3AD203B41FA5}">
                      <a16:colId xmlns:a16="http://schemas.microsoft.com/office/drawing/2014/main" val="3307571819"/>
                    </a:ext>
                  </a:extLst>
                </a:gridCol>
                <a:gridCol w="4673704">
                  <a:extLst>
                    <a:ext uri="{9D8B030D-6E8A-4147-A177-3AD203B41FA5}">
                      <a16:colId xmlns:a16="http://schemas.microsoft.com/office/drawing/2014/main" val="885764709"/>
                    </a:ext>
                  </a:extLst>
                </a:gridCol>
                <a:gridCol w="1758882">
                  <a:extLst>
                    <a:ext uri="{9D8B030D-6E8A-4147-A177-3AD203B41FA5}">
                      <a16:colId xmlns:a16="http://schemas.microsoft.com/office/drawing/2014/main" val="2368713443"/>
                    </a:ext>
                  </a:extLst>
                </a:gridCol>
                <a:gridCol w="1774046">
                  <a:extLst>
                    <a:ext uri="{9D8B030D-6E8A-4147-A177-3AD203B41FA5}">
                      <a16:colId xmlns:a16="http://schemas.microsoft.com/office/drawing/2014/main" val="24591524"/>
                    </a:ext>
                  </a:extLst>
                </a:gridCol>
                <a:gridCol w="2306640">
                  <a:extLst>
                    <a:ext uri="{9D8B030D-6E8A-4147-A177-3AD203B41FA5}">
                      <a16:colId xmlns:a16="http://schemas.microsoft.com/office/drawing/2014/main" val="1599477227"/>
                    </a:ext>
                  </a:extLst>
                </a:gridCol>
              </a:tblGrid>
              <a:tr h="986036">
                <a:tc>
                  <a:txBody>
                    <a:bodyPr/>
                    <a:lstStyle/>
                    <a:p>
                      <a:r>
                        <a:rPr lang="en-GB" sz="1800" dirty="0">
                          <a:latin typeface="Arial" panose="020B0604020202020204" pitchFamily="34" charset="0"/>
                          <a:cs typeface="Arial" panose="020B0604020202020204" pitchFamily="34" charset="0"/>
                        </a:rPr>
                        <a:t>No.</a:t>
                      </a:r>
                    </a:p>
                  </a:txBody>
                  <a:tcPr/>
                </a:tc>
                <a:tc>
                  <a:txBody>
                    <a:bodyPr/>
                    <a:lstStyle/>
                    <a:p>
                      <a:r>
                        <a:rPr lang="en-GB" sz="1800" b="1" dirty="0">
                          <a:solidFill>
                            <a:schemeClr val="bg1"/>
                          </a:solidFill>
                          <a:latin typeface="Arial" panose="020B0604020202020204" pitchFamily="34" charset="0"/>
                          <a:cs typeface="Arial" panose="020B0604020202020204" pitchFamily="34" charset="0"/>
                        </a:rPr>
                        <a:t>Scenario (applied to company base case)</a:t>
                      </a:r>
                    </a:p>
                  </a:txBody>
                  <a:tcPr/>
                </a:tc>
                <a:tc>
                  <a:txBody>
                    <a:bodyPr/>
                    <a:lstStyle/>
                    <a:p>
                      <a:r>
                        <a:rPr lang="en-GB" sz="1800" b="1" dirty="0">
                          <a:solidFill>
                            <a:schemeClr val="bg1"/>
                          </a:solidFill>
                          <a:latin typeface="Arial" panose="020B0604020202020204" pitchFamily="34" charset="0"/>
                          <a:cs typeface="Arial" panose="020B0604020202020204" pitchFamily="34" charset="0"/>
                        </a:rPr>
                        <a:t>Incremental costs (£) versus </a:t>
                      </a:r>
                      <a:r>
                        <a:rPr kumimoji="0" lang="en-GB" sz="18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ECM</a:t>
                      </a:r>
                      <a:endParaRPr lang="en-GB" sz="1800" b="1" dirty="0">
                        <a:solidFill>
                          <a:schemeClr val="bg1"/>
                        </a:solidFill>
                        <a:latin typeface="Arial" panose="020B0604020202020204" pitchFamily="34" charset="0"/>
                        <a:cs typeface="Arial" panose="020B0604020202020204" pitchFamily="34" charset="0"/>
                      </a:endParaRPr>
                    </a:p>
                  </a:txBody>
                  <a:tcPr/>
                </a:tc>
                <a:tc>
                  <a:txBody>
                    <a:bodyPr/>
                    <a:lstStyle/>
                    <a:p>
                      <a:r>
                        <a:rPr lang="en-GB" sz="1800" b="1" dirty="0">
                          <a:solidFill>
                            <a:schemeClr val="bg1"/>
                          </a:solidFill>
                          <a:latin typeface="Arial" panose="020B0604020202020204" pitchFamily="34" charset="0"/>
                          <a:cs typeface="Arial" panose="020B0604020202020204" pitchFamily="34" charset="0"/>
                        </a:rPr>
                        <a:t>Incremental QALYs versus </a:t>
                      </a:r>
                      <a:r>
                        <a:rPr kumimoji="0" lang="en-GB" sz="18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ECM</a:t>
                      </a:r>
                      <a:endParaRPr lang="en-GB" sz="1800" b="1" dirty="0">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ICER (</a:t>
                      </a:r>
                      <a:r>
                        <a:rPr lang="en-GB" sz="1800" dirty="0">
                          <a:latin typeface="Arial" panose="020B0604020202020204" pitchFamily="34" charset="0"/>
                          <a:cs typeface="Arial" panose="020B0604020202020204" pitchFamily="34" charset="0"/>
                        </a:rPr>
                        <a:t>£/QALY</a:t>
                      </a:r>
                      <a:r>
                        <a:rPr kumimoji="0" lang="en-GB"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versus </a:t>
                      </a:r>
                      <a:r>
                        <a:rPr kumimoji="0" lang="en-GB" sz="18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ECM</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44516835"/>
                  </a:ext>
                </a:extLst>
              </a:tr>
              <a:tr h="370840">
                <a:tc>
                  <a:txBody>
                    <a:bodyPr/>
                    <a:lstStyle/>
                    <a:p>
                      <a:r>
                        <a:rPr lang="en-GB" sz="1800" b="1" dirty="0">
                          <a:latin typeface="Arial" panose="020B0604020202020204" pitchFamily="34" charset="0"/>
                          <a:cs typeface="Arial" panose="020B0604020202020204" pitchFamily="34" charset="0"/>
                        </a:rPr>
                        <a:t>1</a:t>
                      </a:r>
                    </a:p>
                  </a:txBody>
                  <a:tcPr>
                    <a:solidFill>
                      <a:schemeClr val="accent3"/>
                    </a:solidFill>
                  </a:tcPr>
                </a:tc>
                <a:tc>
                  <a:txBody>
                    <a:bodyPr/>
                    <a:lstStyle/>
                    <a:p>
                      <a:r>
                        <a:rPr lang="en-GB" sz="1800" b="1" dirty="0">
                          <a:latin typeface="Arial" panose="020B0604020202020204" pitchFamily="34" charset="0"/>
                          <a:cs typeface="Arial" panose="020B0604020202020204" pitchFamily="34" charset="0"/>
                        </a:rPr>
                        <a:t>Company base case</a:t>
                      </a:r>
                    </a:p>
                  </a:txBody>
                  <a:tcPr>
                    <a:solidFill>
                      <a:schemeClr val="accent3"/>
                    </a:solidFill>
                  </a:tcP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solidFill>
                  </a:tcP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solidFill>
                  </a:tcPr>
                </a:tc>
                <a:tc>
                  <a:txBody>
                    <a:bodyPr/>
                    <a:lstStyle/>
                    <a:p>
                      <a:pPr algn="ctr"/>
                      <a:r>
                        <a:rPr lang="en-GB" sz="1800" u="none" dirty="0">
                          <a:latin typeface="Arial" panose="020B0604020202020204" pitchFamily="34" charset="0"/>
                          <a:cs typeface="Arial" panose="020B0604020202020204" pitchFamily="34" charset="0"/>
                        </a:rPr>
                        <a:t>£27,534</a:t>
                      </a:r>
                    </a:p>
                  </a:txBody>
                  <a:tcPr>
                    <a:solidFill>
                      <a:schemeClr val="accent3"/>
                    </a:solidFill>
                  </a:tcPr>
                </a:tc>
                <a:extLst>
                  <a:ext uri="{0D108BD9-81ED-4DB2-BD59-A6C34878D82A}">
                    <a16:rowId xmlns:a16="http://schemas.microsoft.com/office/drawing/2014/main" val="2335749543"/>
                  </a:ext>
                </a:extLst>
              </a:tr>
              <a:tr h="370840">
                <a:tc>
                  <a:txBody>
                    <a:bodyPr/>
                    <a:lstStyle/>
                    <a:p>
                      <a:r>
                        <a:rPr lang="en-GB" sz="1800" b="0" dirty="0">
                          <a:latin typeface="Arial" panose="020B0604020202020204" pitchFamily="34" charset="0"/>
                          <a:cs typeface="Arial" panose="020B0604020202020204" pitchFamily="34" charset="0"/>
                        </a:rPr>
                        <a:t>2</a:t>
                      </a:r>
                    </a:p>
                  </a:txBody>
                  <a:tcPr/>
                </a:tc>
                <a:tc>
                  <a:txBody>
                    <a:bodyPr/>
                    <a:lstStyle/>
                    <a:p>
                      <a:pPr>
                        <a:lnSpc>
                          <a:spcPct val="115000"/>
                        </a:lnSpc>
                        <a:spcBef>
                          <a:spcPts val="200"/>
                        </a:spcBef>
                        <a:spcAft>
                          <a:spcPts val="200"/>
                        </a:spcAft>
                      </a:pPr>
                      <a:r>
                        <a:rPr lang="en-GB"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Time to Stage 3 T1D onset – individual fitting Gamma (both arms)</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£61,078</a:t>
                      </a:r>
                    </a:p>
                  </a:txBody>
                  <a:tcPr/>
                </a:tc>
                <a:extLst>
                  <a:ext uri="{0D108BD9-81ED-4DB2-BD59-A6C34878D82A}">
                    <a16:rowId xmlns:a16="http://schemas.microsoft.com/office/drawing/2014/main" val="903753710"/>
                  </a:ext>
                </a:extLst>
              </a:tr>
              <a:tr h="370840">
                <a:tc>
                  <a:txBody>
                    <a:bodyPr/>
                    <a:lstStyle/>
                    <a:p>
                      <a:r>
                        <a:rPr lang="en-GB" sz="1800" b="0" dirty="0">
                          <a:latin typeface="Arial" panose="020B0604020202020204" pitchFamily="34" charset="0"/>
                          <a:cs typeface="Arial" panose="020B0604020202020204" pitchFamily="34" charset="0"/>
                        </a:rPr>
                        <a:t>3</a:t>
                      </a:r>
                    </a:p>
                  </a:txBody>
                  <a:tcPr/>
                </a:tc>
                <a:tc>
                  <a:txBody>
                    <a:bodyPr/>
                    <a:lstStyle/>
                    <a:p>
                      <a:pPr>
                        <a:lnSpc>
                          <a:spcPct val="115000"/>
                        </a:lnSpc>
                        <a:spcBef>
                          <a:spcPts val="200"/>
                        </a:spcBef>
                        <a:spcAft>
                          <a:spcPts val="200"/>
                        </a:spcAft>
                      </a:pPr>
                      <a:r>
                        <a:rPr lang="en-GB"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Life tables 2017-2018</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0" dirty="0">
                          <a:effectLst/>
                          <a:latin typeface="Arial" panose="020B0604020202020204" pitchFamily="34" charset="0"/>
                          <a:ea typeface="Calibri" panose="020F0502020204030204" pitchFamily="34" charset="0"/>
                          <a:cs typeface="Arial" panose="020B0604020202020204" pitchFamily="34" charset="0"/>
                        </a:rPr>
                        <a:t>£27,368</a:t>
                      </a:r>
                    </a:p>
                  </a:txBody>
                  <a:tcPr marL="68580" marR="68580" marT="0" marB="0"/>
                </a:tc>
                <a:extLst>
                  <a:ext uri="{0D108BD9-81ED-4DB2-BD59-A6C34878D82A}">
                    <a16:rowId xmlns:a16="http://schemas.microsoft.com/office/drawing/2014/main" val="2446858986"/>
                  </a:ext>
                </a:extLst>
              </a:tr>
              <a:tr h="370840">
                <a:tc>
                  <a:txBody>
                    <a:bodyPr/>
                    <a:lstStyle/>
                    <a:p>
                      <a:r>
                        <a:rPr lang="en-GB" sz="1800" b="0" dirty="0">
                          <a:latin typeface="Arial" panose="020B0604020202020204" pitchFamily="34" charset="0"/>
                          <a:cs typeface="Arial" panose="020B0604020202020204" pitchFamily="34" charset="0"/>
                        </a:rPr>
                        <a:t>4</a:t>
                      </a:r>
                    </a:p>
                  </a:txBody>
                  <a:tcPr/>
                </a:tc>
                <a:tc>
                  <a:txBody>
                    <a:bodyPr/>
                    <a:lstStyle/>
                    <a:p>
                      <a:pPr>
                        <a:lnSpc>
                          <a:spcPct val="115000"/>
                        </a:lnSpc>
                        <a:spcBef>
                          <a:spcPts val="200"/>
                        </a:spcBef>
                        <a:spcAft>
                          <a:spcPts val="200"/>
                        </a:spcAft>
                      </a:pPr>
                      <a:r>
                        <a:rPr lang="en-GB"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Extra utility decline depending on years since onset of Stage 3 T1D forgone</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0" dirty="0">
                          <a:effectLst/>
                          <a:latin typeface="Arial" panose="020B0604020202020204" pitchFamily="34" charset="0"/>
                          <a:ea typeface="Calibri" panose="020F0502020204030204" pitchFamily="34" charset="0"/>
                          <a:cs typeface="Arial" panose="020B0604020202020204" pitchFamily="34" charset="0"/>
                        </a:rPr>
                        <a:t>£46,208</a:t>
                      </a:r>
                    </a:p>
                  </a:txBody>
                  <a:tcPr marL="68580" marR="68580" marT="0" marB="0"/>
                </a:tc>
                <a:extLst>
                  <a:ext uri="{0D108BD9-81ED-4DB2-BD59-A6C34878D82A}">
                    <a16:rowId xmlns:a16="http://schemas.microsoft.com/office/drawing/2014/main" val="2446774182"/>
                  </a:ext>
                </a:extLst>
              </a:tr>
              <a:tr h="370840">
                <a:tc>
                  <a:txBody>
                    <a:bodyPr/>
                    <a:lstStyle/>
                    <a:p>
                      <a:r>
                        <a:rPr lang="en-GB" sz="1800" b="0" dirty="0">
                          <a:latin typeface="Arial" panose="020B0604020202020204" pitchFamily="34" charset="0"/>
                          <a:cs typeface="Arial" panose="020B0604020202020204" pitchFamily="34" charset="0"/>
                        </a:rPr>
                        <a:t>5</a:t>
                      </a:r>
                    </a:p>
                  </a:txBody>
                  <a:tcPr/>
                </a:tc>
                <a:tc>
                  <a:txBody>
                    <a:bodyPr/>
                    <a:lstStyle/>
                    <a:p>
                      <a:pPr>
                        <a:lnSpc>
                          <a:spcPct val="115000"/>
                        </a:lnSpc>
                        <a:spcBef>
                          <a:spcPts val="200"/>
                        </a:spcBef>
                        <a:spcAft>
                          <a:spcPts val="200"/>
                        </a:spcAft>
                      </a:pPr>
                      <a:r>
                        <a:rPr lang="en-GB"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One-off disutility for progressing to Stage 3 T1D removed</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0" dirty="0">
                          <a:effectLst/>
                          <a:latin typeface="Arial" panose="020B0604020202020204" pitchFamily="34" charset="0"/>
                          <a:ea typeface="Calibri" panose="020F0502020204030204" pitchFamily="34" charset="0"/>
                          <a:cs typeface="Arial" panose="020B0604020202020204" pitchFamily="34" charset="0"/>
                        </a:rPr>
                        <a:t>£27,601</a:t>
                      </a:r>
                    </a:p>
                  </a:txBody>
                  <a:tcPr marL="68580" marR="68580" marT="0" marB="0"/>
                </a:tc>
                <a:extLst>
                  <a:ext uri="{0D108BD9-81ED-4DB2-BD59-A6C34878D82A}">
                    <a16:rowId xmlns:a16="http://schemas.microsoft.com/office/drawing/2014/main" val="1973608491"/>
                  </a:ext>
                </a:extLst>
              </a:tr>
              <a:tr h="370840">
                <a:tc>
                  <a:txBody>
                    <a:bodyPr/>
                    <a:lstStyle/>
                    <a:p>
                      <a:r>
                        <a:rPr lang="en-GB" sz="1800" b="0" dirty="0">
                          <a:latin typeface="Arial" panose="020B0604020202020204" pitchFamily="34" charset="0"/>
                          <a:cs typeface="Arial" panose="020B0604020202020204" pitchFamily="34" charset="0"/>
                        </a:rPr>
                        <a:t>6</a:t>
                      </a:r>
                    </a:p>
                  </a:txBody>
                  <a:tcPr/>
                </a:tc>
                <a:tc>
                  <a:txBody>
                    <a:bodyPr/>
                    <a:lstStyle/>
                    <a:p>
                      <a:pPr>
                        <a:lnSpc>
                          <a:spcPct val="115000"/>
                        </a:lnSpc>
                        <a:spcBef>
                          <a:spcPts val="200"/>
                        </a:spcBef>
                        <a:spcAft>
                          <a:spcPts val="200"/>
                        </a:spcAft>
                      </a:pPr>
                      <a:r>
                        <a:rPr lang="en-GB"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Average monthly cost from Hex et al. 2024 for Stage 3 T1D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0" dirty="0">
                          <a:effectLst/>
                          <a:latin typeface="Arial" panose="020B0604020202020204" pitchFamily="34" charset="0"/>
                          <a:ea typeface="Calibri" panose="020F0502020204030204" pitchFamily="34" charset="0"/>
                          <a:cs typeface="Arial" panose="020B0604020202020204" pitchFamily="34" charset="0"/>
                        </a:rPr>
                        <a:t>£75,114</a:t>
                      </a:r>
                    </a:p>
                  </a:txBody>
                  <a:tcPr marL="68580" marR="68580" marT="0" marB="0"/>
                </a:tc>
                <a:extLst>
                  <a:ext uri="{0D108BD9-81ED-4DB2-BD59-A6C34878D82A}">
                    <a16:rowId xmlns:a16="http://schemas.microsoft.com/office/drawing/2014/main" val="3082214903"/>
                  </a:ext>
                </a:extLst>
              </a:tr>
              <a:tr h="370840">
                <a:tc>
                  <a:txBody>
                    <a:bodyPr/>
                    <a:lstStyle/>
                    <a:p>
                      <a:r>
                        <a:rPr lang="en-GB" sz="1800" b="1" dirty="0">
                          <a:latin typeface="Arial" panose="020B0604020202020204" pitchFamily="34" charset="0"/>
                          <a:cs typeface="Arial" panose="020B0604020202020204" pitchFamily="34" charset="0"/>
                        </a:rPr>
                        <a:t>7</a:t>
                      </a:r>
                    </a:p>
                  </a:txBody>
                  <a:tcPr>
                    <a:solidFill>
                      <a:srgbClr val="EAD054"/>
                    </a:solidFill>
                  </a:tcPr>
                </a:tc>
                <a:tc>
                  <a:txBody>
                    <a:bodyPr/>
                    <a:lstStyle/>
                    <a:p>
                      <a:r>
                        <a:rPr lang="en-GB" sz="1800" b="1" kern="1200" dirty="0">
                          <a:solidFill>
                            <a:schemeClr val="dk1"/>
                          </a:solidFill>
                          <a:effectLst/>
                          <a:latin typeface="Arial" panose="020B0604020202020204" pitchFamily="34" charset="0"/>
                          <a:ea typeface="+mn-ea"/>
                          <a:cs typeface="Arial" panose="020B0604020202020204" pitchFamily="34" charset="0"/>
                        </a:rPr>
                        <a:t>EAG base case</a:t>
                      </a:r>
                      <a:endParaRPr lang="en-GB" sz="1800" b="1" dirty="0">
                        <a:latin typeface="Arial" panose="020B0604020202020204" pitchFamily="34" charset="0"/>
                        <a:cs typeface="Arial" panose="020B0604020202020204" pitchFamily="34" charset="0"/>
                      </a:endParaRPr>
                    </a:p>
                  </a:txBody>
                  <a:tcPr>
                    <a:solidFill>
                      <a:srgbClr val="EAD054"/>
                    </a:solidFill>
                  </a:tcP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AD054"/>
                    </a:solidFill>
                  </a:tcPr>
                </a:tc>
                <a:tc>
                  <a:txBody>
                    <a:bodyPr/>
                    <a:lstStyle/>
                    <a:p>
                      <a:pPr algn="ctr">
                        <a:lnSpc>
                          <a:spcPct val="115000"/>
                        </a:lnSpc>
                        <a:spcBef>
                          <a:spcPts val="2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AD054"/>
                    </a:solidFill>
                  </a:tcPr>
                </a:tc>
                <a:tc>
                  <a:txBody>
                    <a:bodyPr/>
                    <a:lstStyle/>
                    <a:p>
                      <a:pPr algn="ctr">
                        <a:lnSpc>
                          <a:spcPct val="115000"/>
                        </a:lnSpc>
                        <a:spcBef>
                          <a:spcPts val="200"/>
                        </a:spcBef>
                        <a:spcAft>
                          <a:spcPts val="200"/>
                        </a:spcAft>
                      </a:pPr>
                      <a:r>
                        <a:rPr lang="en-GB" sz="1800" dirty="0">
                          <a:effectLst/>
                          <a:latin typeface="Arial" panose="020B0604020202020204" pitchFamily="34" charset="0"/>
                          <a:ea typeface="Calibri" panose="020F0502020204030204" pitchFamily="34" charset="0"/>
                          <a:cs typeface="Arial" panose="020B0604020202020204" pitchFamily="34" charset="0"/>
                        </a:rPr>
                        <a:t>£165,387</a:t>
                      </a:r>
                    </a:p>
                  </a:txBody>
                  <a:tcPr marL="68580" marR="68580" marT="0" marB="0">
                    <a:solidFill>
                      <a:srgbClr val="EAD054"/>
                    </a:solidFill>
                  </a:tcPr>
                </a:tc>
                <a:extLst>
                  <a:ext uri="{0D108BD9-81ED-4DB2-BD59-A6C34878D82A}">
                    <a16:rowId xmlns:a16="http://schemas.microsoft.com/office/drawing/2014/main" val="245164793"/>
                  </a:ext>
                </a:extLst>
              </a:tr>
            </a:tbl>
          </a:graphicData>
        </a:graphic>
      </p:graphicFrame>
      <p:sp>
        <p:nvSpPr>
          <p:cNvPr id="3" name="Text Placeholder 16">
            <a:extLst>
              <a:ext uri="{FF2B5EF4-FFF2-40B4-BE49-F238E27FC236}">
                <a16:creationId xmlns:a16="http://schemas.microsoft.com/office/drawing/2014/main" id="{59E32C1C-F92A-8896-A079-E852B0820751}"/>
              </a:ext>
            </a:extLst>
          </p:cNvPr>
          <p:cNvSpPr txBox="1">
            <a:spLocks/>
          </p:cNvSpPr>
          <p:nvPr/>
        </p:nvSpPr>
        <p:spPr>
          <a:xfrm>
            <a:off x="381664" y="798923"/>
            <a:ext cx="11250786" cy="5928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Applying the average monthly cost from Hex et al. and choice of extrapolation for modelling time to Stage 3 T1D onset had greatest impacts on ICER</a:t>
            </a:r>
          </a:p>
        </p:txBody>
      </p:sp>
    </p:spTree>
    <p:extLst>
      <p:ext uri="{BB962C8B-B14F-4D97-AF65-F5344CB8AC3E}">
        <p14:creationId xmlns:p14="http://schemas.microsoft.com/office/powerpoint/2010/main" val="2756167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3F49-D456-93E0-43A9-91C599B70236}"/>
            </a:ext>
          </a:extLst>
        </p:cNvPr>
        <p:cNvGrpSpPr/>
        <p:nvPr/>
      </p:nvGrpSpPr>
      <p:grpSpPr>
        <a:xfrm>
          <a:off x="0" y="0"/>
          <a:ext cx="0" cy="0"/>
          <a:chOff x="0" y="0"/>
          <a:chExt cx="0" cy="0"/>
        </a:xfrm>
      </p:grpSpPr>
      <p:sp>
        <p:nvSpPr>
          <p:cNvPr id="8" name="Rectangle 7" descr="Marker showing slides are confidential ">
            <a:extLst>
              <a:ext uri="{FF2B5EF4-FFF2-40B4-BE49-F238E27FC236}">
                <a16:creationId xmlns:a16="http://schemas.microsoft.com/office/drawing/2014/main" id="{165914EC-8197-221A-A5B1-D384DF88DCB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itle 1">
            <a:extLst>
              <a:ext uri="{FF2B5EF4-FFF2-40B4-BE49-F238E27FC236}">
                <a16:creationId xmlns:a16="http://schemas.microsoft.com/office/drawing/2014/main" id="{7DFA34E5-6727-0007-2782-CD65478BC646}"/>
              </a:ext>
            </a:extLst>
          </p:cNvPr>
          <p:cNvSpPr>
            <a:spLocks noGrp="1"/>
          </p:cNvSpPr>
          <p:nvPr>
            <p:ph type="title"/>
          </p:nvPr>
        </p:nvSpPr>
        <p:spPr>
          <a:xfrm>
            <a:off x="470606" y="247659"/>
            <a:ext cx="11250785" cy="592817"/>
          </a:xfrm>
        </p:spPr>
        <p:txBody>
          <a:bodyPr>
            <a:normAutofit/>
          </a:bodyPr>
          <a:lstStyle/>
          <a:p>
            <a:r>
              <a:rPr lang="en-GB" dirty="0"/>
              <a:t>Impact of EAG exploratory scenarios on EAG base case</a:t>
            </a:r>
          </a:p>
        </p:txBody>
      </p:sp>
      <p:sp>
        <p:nvSpPr>
          <p:cNvPr id="9" name="Text Placeholder 4">
            <a:extLst>
              <a:ext uri="{FF2B5EF4-FFF2-40B4-BE49-F238E27FC236}">
                <a16:creationId xmlns:a16="http://schemas.microsoft.com/office/drawing/2014/main" id="{DE436BC8-EB80-B589-3B9A-5F9624D9AAE3}"/>
              </a:ext>
            </a:extLst>
          </p:cNvPr>
          <p:cNvSpPr txBox="1">
            <a:spLocks/>
          </p:cNvSpPr>
          <p:nvPr/>
        </p:nvSpPr>
        <p:spPr>
          <a:xfrm>
            <a:off x="1476374" y="6338619"/>
            <a:ext cx="9086850" cy="535006"/>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Abbreviations: ICER, incremental cost-effectiveness ratio; QALY, quality-adjusted life year; T1D, type 1 diabetes; ECM, established clinical management; T1D, type 1 diabetes</a:t>
            </a:r>
          </a:p>
        </p:txBody>
      </p:sp>
      <p:graphicFrame>
        <p:nvGraphicFramePr>
          <p:cNvPr id="4" name="Table 3">
            <a:extLst>
              <a:ext uri="{FF2B5EF4-FFF2-40B4-BE49-F238E27FC236}">
                <a16:creationId xmlns:a16="http://schemas.microsoft.com/office/drawing/2014/main" id="{B1E87D61-9CD5-69A6-5F9A-EAAF3EC219FD}"/>
              </a:ext>
            </a:extLst>
          </p:cNvPr>
          <p:cNvGraphicFramePr>
            <a:graphicFrameLocks noGrp="1"/>
          </p:cNvGraphicFramePr>
          <p:nvPr>
            <p:extLst>
              <p:ext uri="{D42A27DB-BD31-4B8C-83A1-F6EECF244321}">
                <p14:modId xmlns:p14="http://schemas.microsoft.com/office/powerpoint/2010/main" val="3399958496"/>
              </p:ext>
            </p:extLst>
          </p:nvPr>
        </p:nvGraphicFramePr>
        <p:xfrm>
          <a:off x="179694" y="720380"/>
          <a:ext cx="12012306" cy="5618241"/>
        </p:xfrm>
        <a:graphic>
          <a:graphicData uri="http://schemas.openxmlformats.org/drawingml/2006/table">
            <a:tbl>
              <a:tblPr firstRow="1" firstCol="1" bandRow="1">
                <a:tableStyleId>{21E4AEA4-8DFA-4A89-87EB-49C32662AFE0}</a:tableStyleId>
              </a:tblPr>
              <a:tblGrid>
                <a:gridCol w="4058931">
                  <a:extLst>
                    <a:ext uri="{9D8B030D-6E8A-4147-A177-3AD203B41FA5}">
                      <a16:colId xmlns:a16="http://schemas.microsoft.com/office/drawing/2014/main" val="3076144794"/>
                    </a:ext>
                  </a:extLst>
                </a:gridCol>
                <a:gridCol w="3077934">
                  <a:extLst>
                    <a:ext uri="{9D8B030D-6E8A-4147-A177-3AD203B41FA5}">
                      <a16:colId xmlns:a16="http://schemas.microsoft.com/office/drawing/2014/main" val="318041740"/>
                    </a:ext>
                  </a:extLst>
                </a:gridCol>
                <a:gridCol w="1685277">
                  <a:extLst>
                    <a:ext uri="{9D8B030D-6E8A-4147-A177-3AD203B41FA5}">
                      <a16:colId xmlns:a16="http://schemas.microsoft.com/office/drawing/2014/main" val="1304783362"/>
                    </a:ext>
                  </a:extLst>
                </a:gridCol>
                <a:gridCol w="1487606">
                  <a:extLst>
                    <a:ext uri="{9D8B030D-6E8A-4147-A177-3AD203B41FA5}">
                      <a16:colId xmlns:a16="http://schemas.microsoft.com/office/drawing/2014/main" val="1185037006"/>
                    </a:ext>
                  </a:extLst>
                </a:gridCol>
                <a:gridCol w="1702558">
                  <a:extLst>
                    <a:ext uri="{9D8B030D-6E8A-4147-A177-3AD203B41FA5}">
                      <a16:colId xmlns:a16="http://schemas.microsoft.com/office/drawing/2014/main" val="3011861627"/>
                    </a:ext>
                  </a:extLst>
                </a:gridCol>
              </a:tblGrid>
              <a:tr h="624569">
                <a:tc>
                  <a:txBody>
                    <a:bodyPr/>
                    <a:lstStyle/>
                    <a:p>
                      <a:pPr>
                        <a:lnSpc>
                          <a:spcPct val="115000"/>
                        </a:lnSpc>
                        <a:spcBef>
                          <a:spcPts val="200"/>
                        </a:spcBef>
                        <a:spcAft>
                          <a:spcPts val="2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Scenario assumption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Inc. costs (£) versus ECM</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Inc. QALYs versus ECM</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ICER (£/QALY) versus ECM</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2127716384"/>
                  </a:ext>
                </a:extLst>
              </a:tr>
              <a:tr h="298434">
                <a:tc>
                  <a:txBody>
                    <a:bodyPr/>
                    <a:lstStyle/>
                    <a:p>
                      <a:pPr>
                        <a:lnSpc>
                          <a:spcPct val="115000"/>
                        </a:lnSpc>
                        <a:spcBef>
                          <a:spcPts val="200"/>
                        </a:spcBef>
                        <a:spcAft>
                          <a:spcPts val="200"/>
                        </a:spcAft>
                        <a:buNone/>
                      </a:pPr>
                      <a:r>
                        <a:rPr lang="en-GB" sz="1800" dirty="0">
                          <a:solidFill>
                            <a:schemeClr val="tx1"/>
                          </a:solidFill>
                          <a:effectLst/>
                          <a:latin typeface="Arial" panose="020B0604020202020204" pitchFamily="34" charset="0"/>
                          <a:cs typeface="Arial" panose="020B0604020202020204" pitchFamily="34" charset="0"/>
                        </a:rPr>
                        <a:t>EAG base-case</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solidFill>
                      <a:srgbClr val="EAD054"/>
                    </a:solidFill>
                  </a:tcP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solidFill>
                      <a:srgbClr val="EAD054"/>
                    </a:solidFill>
                  </a:tcPr>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solidFill>
                      <a:srgbClr val="EAD054"/>
                    </a:solidFill>
                  </a:tcPr>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solidFill>
                      <a:srgbClr val="EAD054"/>
                    </a:solidFill>
                  </a:tcPr>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165,387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solidFill>
                      <a:srgbClr val="EAD054"/>
                    </a:solidFill>
                  </a:tcPr>
                </a:tc>
                <a:extLst>
                  <a:ext uri="{0D108BD9-81ED-4DB2-BD59-A6C34878D82A}">
                    <a16:rowId xmlns:a16="http://schemas.microsoft.com/office/drawing/2014/main" val="3498369996"/>
                  </a:ext>
                </a:extLst>
              </a:tr>
              <a:tr h="298434">
                <a:tc rowSpan="4">
                  <a:txBody>
                    <a:bodyPr/>
                    <a:lstStyle/>
                    <a:p>
                      <a:pPr>
                        <a:lnSpc>
                          <a:spcPct val="115000"/>
                        </a:lnSpc>
                        <a:spcBef>
                          <a:spcPts val="200"/>
                        </a:spcBef>
                        <a:spcAft>
                          <a:spcPts val="200"/>
                        </a:spcAft>
                        <a:buNone/>
                      </a:pPr>
                      <a:r>
                        <a:rPr lang="en-GB" sz="1800" b="0" dirty="0">
                          <a:effectLst/>
                          <a:latin typeface="Arial" panose="020B0604020202020204" pitchFamily="34" charset="0"/>
                          <a:cs typeface="Arial" panose="020B0604020202020204" pitchFamily="34" charset="0"/>
                        </a:rPr>
                        <a:t>Time to Stage 3 T1D onset (individual fitting)</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nchor="ct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Exponential (both arms)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129,385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757193700"/>
                  </a:ext>
                </a:extLst>
              </a:tr>
              <a:tr h="298434">
                <a:tc vMerge="1">
                  <a:txBody>
                    <a:bodyPr/>
                    <a:lstStyle/>
                    <a:p>
                      <a:endParaRPr lang="en-GB"/>
                    </a:p>
                  </a:txBody>
                  <a:tcP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Weibull (both arms)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168,466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1501081321"/>
                  </a:ext>
                </a:extLst>
              </a:tr>
              <a:tr h="298434">
                <a:tc vMerge="1">
                  <a:txBody>
                    <a:bodyPr/>
                    <a:lstStyle/>
                    <a:p>
                      <a:endParaRPr lang="en-GB"/>
                    </a:p>
                  </a:txBody>
                  <a:tcP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Log-normal (both arms)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151,500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3054136745"/>
                  </a:ext>
                </a:extLst>
              </a:tr>
              <a:tr h="677088">
                <a:tc vMerge="1">
                  <a:txBody>
                    <a:bodyPr/>
                    <a:lstStyle/>
                    <a:p>
                      <a:endParaRPr lang="en-GB"/>
                    </a:p>
                  </a:txBody>
                  <a:tcP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Log-normal (teplizumab)</a:t>
                      </a:r>
                    </a:p>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Exponential (ECM)</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127,392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2476788689"/>
                  </a:ext>
                </a:extLst>
              </a:tr>
              <a:tr h="624569">
                <a:tc>
                  <a:txBody>
                    <a:bodyPr/>
                    <a:lstStyle/>
                    <a:p>
                      <a:pPr>
                        <a:lnSpc>
                          <a:spcPct val="115000"/>
                        </a:lnSpc>
                        <a:spcBef>
                          <a:spcPts val="200"/>
                        </a:spcBef>
                        <a:spcAft>
                          <a:spcPts val="200"/>
                        </a:spcAft>
                        <a:buNone/>
                      </a:pPr>
                      <a:r>
                        <a:rPr lang="en-GB" sz="1800" b="0" dirty="0">
                          <a:effectLst/>
                          <a:latin typeface="Arial" panose="020B0604020202020204" pitchFamily="34" charset="0"/>
                          <a:cs typeface="Arial" panose="020B0604020202020204" pitchFamily="34" charset="0"/>
                        </a:rPr>
                        <a:t>HRQoL disutility dependent on time since Stage 3 T1D onset</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nchor="ct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Excess disutility (company base-case)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105,358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1369167637"/>
                  </a:ext>
                </a:extLst>
              </a:tr>
              <a:tr h="624569">
                <a:tc>
                  <a:txBody>
                    <a:bodyPr/>
                    <a:lstStyle/>
                    <a:p>
                      <a:pPr>
                        <a:lnSpc>
                          <a:spcPct val="115000"/>
                        </a:lnSpc>
                        <a:spcBef>
                          <a:spcPts val="200"/>
                        </a:spcBef>
                        <a:spcAft>
                          <a:spcPts val="200"/>
                        </a:spcAft>
                        <a:buNone/>
                      </a:pPr>
                      <a:r>
                        <a:rPr lang="en-GB" sz="1800" b="0" dirty="0">
                          <a:effectLst/>
                          <a:latin typeface="Arial" panose="020B0604020202020204" pitchFamily="34" charset="0"/>
                          <a:cs typeface="Arial" panose="020B0604020202020204" pitchFamily="34" charset="0"/>
                        </a:rPr>
                        <a:t>Stage 3 T1D QoL one-off disutility at onset</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nchor="ct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Included (company base-case)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164,814</a:t>
                      </a:r>
                    </a:p>
                  </a:txBody>
                  <a:tcPr marL="6606" marR="6606" marT="0" marB="0"/>
                </a:tc>
                <a:extLst>
                  <a:ext uri="{0D108BD9-81ED-4DB2-BD59-A6C34878D82A}">
                    <a16:rowId xmlns:a16="http://schemas.microsoft.com/office/drawing/2014/main" val="1119743206"/>
                  </a:ext>
                </a:extLst>
              </a:tr>
              <a:tr h="298434">
                <a:tc rowSpan="2">
                  <a:txBody>
                    <a:bodyPr/>
                    <a:lstStyle/>
                    <a:p>
                      <a:pPr>
                        <a:lnSpc>
                          <a:spcPct val="115000"/>
                        </a:lnSpc>
                        <a:spcBef>
                          <a:spcPts val="200"/>
                        </a:spcBef>
                        <a:spcAft>
                          <a:spcPts val="200"/>
                        </a:spcAft>
                        <a:buNone/>
                      </a:pPr>
                      <a:r>
                        <a:rPr lang="en-GB" sz="1800" b="0" dirty="0">
                          <a:effectLst/>
                          <a:latin typeface="Arial" panose="020B0604020202020204" pitchFamily="34" charset="0"/>
                          <a:cs typeface="Arial" panose="020B0604020202020204" pitchFamily="34" charset="0"/>
                        </a:rPr>
                        <a:t>Caregiver disutility (-0.04 in base case, 1.76 carers)</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nchor="ct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Number of caregivers = 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189,851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303118357"/>
                  </a:ext>
                </a:extLst>
              </a:tr>
              <a:tr h="326136">
                <a:tc vMerge="1">
                  <a:txBody>
                    <a:bodyPr/>
                    <a:lstStyle/>
                    <a:p>
                      <a:endParaRPr lang="en-GB"/>
                    </a:p>
                  </a:txBody>
                  <a:tcP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Disutility = -0.02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194,391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211314007"/>
                  </a:ext>
                </a:extLst>
              </a:tr>
              <a:tr h="298434">
                <a:tc rowSpan="2">
                  <a:txBody>
                    <a:bodyPr/>
                    <a:lstStyle/>
                    <a:p>
                      <a:pPr>
                        <a:lnSpc>
                          <a:spcPct val="115000"/>
                        </a:lnSpc>
                        <a:spcBef>
                          <a:spcPts val="200"/>
                        </a:spcBef>
                        <a:spcAft>
                          <a:spcPts val="200"/>
                        </a:spcAft>
                        <a:buNone/>
                      </a:pPr>
                      <a:r>
                        <a:rPr lang="en-GB" sz="1800" b="0" dirty="0">
                          <a:effectLst/>
                          <a:latin typeface="Arial" panose="020B0604020202020204" pitchFamily="34" charset="0"/>
                          <a:cs typeface="Arial" panose="020B0604020202020204" pitchFamily="34" charset="0"/>
                        </a:rPr>
                        <a:t>Stage 3 T1D costs</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nchor="ct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Calibrated regression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173,024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2957739793"/>
                  </a:ext>
                </a:extLst>
              </a:tr>
              <a:tr h="950706">
                <a:tc vMerge="1">
                  <a:txBody>
                    <a:bodyPr/>
                    <a:lstStyle/>
                    <a:p>
                      <a:endParaRPr lang="en-GB"/>
                    </a:p>
                  </a:txBody>
                  <a:tcPr/>
                </a:tc>
                <a:tc>
                  <a:txBody>
                    <a:bodyPr/>
                    <a:lstStyle/>
                    <a:p>
                      <a:pP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Initial costs from prevalent population increased over time (company base-case)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kumimoji="0" lang="en-GB" sz="1800" b="0" i="0" u="none" strike="noStrike" kern="1200" cap="none" spc="0" normalizeH="0" baseline="0" noProof="0" dirty="0">
                          <a:ln>
                            <a:noFill/>
                          </a:ln>
                          <a:solidFill>
                            <a:srgbClr val="000000"/>
                          </a:solidFill>
                          <a:effectLst/>
                          <a:highlight>
                            <a:srgbClr val="000000"/>
                          </a:highlight>
                          <a:uLnTx/>
                          <a:uFillTx/>
                          <a:latin typeface="Inter"/>
                          <a:ea typeface="+mn-ea"/>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tc>
                  <a:txBody>
                    <a:bodyPr/>
                    <a:lstStyle/>
                    <a:p>
                      <a:pPr algn="ctr">
                        <a:lnSpc>
                          <a:spcPct val="115000"/>
                        </a:lnSpc>
                        <a:spcBef>
                          <a:spcPts val="200"/>
                        </a:spcBef>
                        <a:spcAft>
                          <a:spcPts val="200"/>
                        </a:spcAft>
                        <a:buNone/>
                      </a:pPr>
                      <a:r>
                        <a:rPr lang="en-GB" sz="1800" dirty="0">
                          <a:effectLst/>
                          <a:latin typeface="Arial" panose="020B0604020202020204" pitchFamily="34" charset="0"/>
                          <a:cs typeface="Arial" panose="020B0604020202020204" pitchFamily="34" charset="0"/>
                        </a:rPr>
                        <a:t>97,118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606" marR="6606" marT="0" marB="0"/>
                </a:tc>
                <a:extLst>
                  <a:ext uri="{0D108BD9-81ED-4DB2-BD59-A6C34878D82A}">
                    <a16:rowId xmlns:a16="http://schemas.microsoft.com/office/drawing/2014/main" val="4048677537"/>
                  </a:ext>
                </a:extLst>
              </a:tr>
            </a:tbl>
          </a:graphicData>
        </a:graphic>
      </p:graphicFrame>
    </p:spTree>
    <p:extLst>
      <p:ext uri="{BB962C8B-B14F-4D97-AF65-F5344CB8AC3E}">
        <p14:creationId xmlns:p14="http://schemas.microsoft.com/office/powerpoint/2010/main" val="373868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Cost effectiveness results</a:t>
            </a:r>
          </a:p>
          <a:p>
            <a:pPr marL="457200" indent="-457200">
              <a:buSzPts val="2000"/>
              <a:buFont typeface="Wingdings" pitchFamily="2" charset="2"/>
              <a:buChar char="ü"/>
            </a:pPr>
            <a:r>
              <a:rPr lang="en-GB" sz="2800" b="1" dirty="0"/>
              <a:t> Summary</a:t>
            </a:r>
          </a:p>
          <a:p>
            <a:endParaRPr lang="en-GB" sz="2800" dirty="0"/>
          </a:p>
        </p:txBody>
      </p:sp>
    </p:spTree>
    <p:extLst>
      <p:ext uri="{BB962C8B-B14F-4D97-AF65-F5344CB8AC3E}">
        <p14:creationId xmlns:p14="http://schemas.microsoft.com/office/powerpoint/2010/main" val="185282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74491" y="324515"/>
            <a:ext cx="11250785" cy="745879"/>
          </a:xfrm>
        </p:spPr>
        <p:txBody>
          <a:bodyPr/>
          <a:lstStyle/>
          <a:p>
            <a:r>
              <a:rPr lang="en-GB" dirty="0">
                <a:latin typeface="Arial" panose="020B0604020202020204" pitchFamily="34" charset="0"/>
                <a:cs typeface="Arial" panose="020B0604020202020204" pitchFamily="34" charset="0"/>
              </a:rPr>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127392127"/>
              </p:ext>
            </p:extLst>
          </p:nvPr>
        </p:nvGraphicFramePr>
        <p:xfrm>
          <a:off x="364177" y="959019"/>
          <a:ext cx="11353332" cy="4284577"/>
        </p:xfrm>
        <a:graphic>
          <a:graphicData uri="http://schemas.openxmlformats.org/drawingml/2006/table">
            <a:tbl>
              <a:tblPr firstRow="1" bandRow="1">
                <a:tableStyleId>{5C22544A-7EE6-4342-B048-85BDC9FD1C3A}</a:tableStyleId>
              </a:tblPr>
              <a:tblGrid>
                <a:gridCol w="7832663">
                  <a:extLst>
                    <a:ext uri="{9D8B030D-6E8A-4147-A177-3AD203B41FA5}">
                      <a16:colId xmlns:a16="http://schemas.microsoft.com/office/drawing/2014/main" val="3322847139"/>
                    </a:ext>
                  </a:extLst>
                </a:gridCol>
                <a:gridCol w="1713532">
                  <a:extLst>
                    <a:ext uri="{9D8B030D-6E8A-4147-A177-3AD203B41FA5}">
                      <a16:colId xmlns:a16="http://schemas.microsoft.com/office/drawing/2014/main" val="3404180529"/>
                    </a:ext>
                  </a:extLst>
                </a:gridCol>
                <a:gridCol w="1807137">
                  <a:extLst>
                    <a:ext uri="{9D8B030D-6E8A-4147-A177-3AD203B41FA5}">
                      <a16:colId xmlns:a16="http://schemas.microsoft.com/office/drawing/2014/main" val="354127724"/>
                    </a:ext>
                  </a:extLst>
                </a:gridCol>
              </a:tblGrid>
              <a:tr h="410908">
                <a:tc>
                  <a:txBody>
                    <a:bodyPr/>
                    <a:lstStyle/>
                    <a:p>
                      <a:r>
                        <a:rPr lang="en-GB" dirty="0">
                          <a:latin typeface="Arial" panose="020B0604020202020204" pitchFamily="34" charset="0"/>
                        </a:rPr>
                        <a:t>Key issue</a:t>
                      </a:r>
                    </a:p>
                  </a:txBody>
                  <a:tcPr>
                    <a:solidFill>
                      <a:srgbClr val="00436C"/>
                    </a:solidFill>
                  </a:tcPr>
                </a:tc>
                <a:tc>
                  <a:txBody>
                    <a:bodyPr/>
                    <a:lstStyle/>
                    <a:p>
                      <a:pPr algn="ctr"/>
                      <a:r>
                        <a:rPr lang="en-GB" dirty="0">
                          <a:latin typeface="Arial" panose="020B0604020202020204" pitchFamily="34" charset="0"/>
                        </a:rPr>
                        <a:t>ICER impact</a:t>
                      </a:r>
                    </a:p>
                  </a:txBody>
                  <a:tcPr>
                    <a:solidFill>
                      <a:srgbClr val="00436C"/>
                    </a:solidFill>
                  </a:tcPr>
                </a:tc>
                <a:tc>
                  <a:txBody>
                    <a:bodyPr/>
                    <a:lstStyle/>
                    <a:p>
                      <a:pPr algn="ctr"/>
                      <a:r>
                        <a:rPr lang="en-GB" dirty="0">
                          <a:latin typeface="Arial" panose="020B0604020202020204" pitchFamily="34" charset="0"/>
                        </a:rPr>
                        <a:t>Slide</a:t>
                      </a:r>
                    </a:p>
                  </a:txBody>
                  <a:tcPr>
                    <a:solidFill>
                      <a:srgbClr val="00436C"/>
                    </a:solidFill>
                  </a:tcPr>
                </a:tc>
                <a:extLst>
                  <a:ext uri="{0D108BD9-81ED-4DB2-BD59-A6C34878D82A}">
                    <a16:rowId xmlns:a16="http://schemas.microsoft.com/office/drawing/2014/main" val="2647452487"/>
                  </a:ext>
                </a:extLst>
              </a:tr>
              <a:tr h="719089">
                <a:tc>
                  <a:txBody>
                    <a:bodyPr/>
                    <a:lstStyle/>
                    <a:p>
                      <a:r>
                        <a:rPr lang="en-GB" dirty="0">
                          <a:solidFill>
                            <a:schemeClr val="tx1"/>
                          </a:solidFill>
                          <a:latin typeface="Arial" panose="020B0604020202020204" pitchFamily="34" charset="0"/>
                          <a:cs typeface="Arial" panose="020B0604020202020204" pitchFamily="34" charset="0"/>
                        </a:rPr>
                        <a:t>Identification of people with Stage 2 T1D and defining population eligible for teplizumab</a:t>
                      </a:r>
                      <a:endParaRPr lang="en-GB" sz="1800"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BCFD4"/>
                    </a:solidFill>
                  </a:tcPr>
                </a:tc>
                <a:tc>
                  <a:txBody>
                    <a:bodyPr/>
                    <a:lstStyle/>
                    <a:p>
                      <a:pPr algn="l"/>
                      <a:r>
                        <a:rPr lang="en-GB" dirty="0">
                          <a:latin typeface="Arial" panose="020B0604020202020204" pitchFamily="34" charset="0"/>
                          <a:cs typeface="Arial" panose="020B0604020202020204" pitchFamily="34" charset="0"/>
                        </a:rPr>
                        <a:t>Unknown</a:t>
                      </a:r>
                    </a:p>
                  </a:txBody>
                  <a:tcPr anchor="ctr">
                    <a:solidFill>
                      <a:srgbClr val="CBCFD4"/>
                    </a:solidFill>
                  </a:tcPr>
                </a:tc>
                <a:tc>
                  <a:txBody>
                    <a:bodyPr/>
                    <a:lstStyle/>
                    <a:p>
                      <a:pPr algn="ctr"/>
                      <a:r>
                        <a:rPr lang="en-GB" dirty="0">
                          <a:latin typeface="Arial" panose="020B0604020202020204" pitchFamily="34" charset="0"/>
                          <a:cs typeface="Arial" panose="020B0604020202020204" pitchFamily="34" charset="0"/>
                          <a:hlinkClick r:id="rId3" action="ppaction://hlinksldjump"/>
                        </a:rPr>
                        <a:t>11-12</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ction="ppaction://hlinksldjump"/>
                        </a:rPr>
                        <a:t>14</a:t>
                      </a:r>
                      <a:endParaRPr lang="en-GB" dirty="0">
                        <a:latin typeface="Arial" panose="020B0604020202020204" pitchFamily="34" charset="0"/>
                        <a:cs typeface="Arial" panose="020B0604020202020204" pitchFamily="34" charset="0"/>
                      </a:endParaRPr>
                    </a:p>
                  </a:txBody>
                  <a:tcPr anchor="ctr">
                    <a:solidFill>
                      <a:srgbClr val="CBCFD4"/>
                    </a:solidFill>
                  </a:tcPr>
                </a:tc>
                <a:extLst>
                  <a:ext uri="{0D108BD9-81ED-4DB2-BD59-A6C34878D82A}">
                    <a16:rowId xmlns:a16="http://schemas.microsoft.com/office/drawing/2014/main" val="505680827"/>
                  </a:ext>
                </a:extLst>
              </a:tr>
              <a:tr h="480321">
                <a:tc>
                  <a:txBody>
                    <a:bodyPr/>
                    <a:lstStyle/>
                    <a:p>
                      <a:r>
                        <a:rPr lang="en-GB" dirty="0">
                          <a:latin typeface="Arial" panose="020B0604020202020204" pitchFamily="34" charset="0"/>
                          <a:cs typeface="Arial" panose="020B0604020202020204" pitchFamily="34" charset="0"/>
                        </a:rPr>
                        <a:t>Appropriateness of established clinical management as comparator</a:t>
                      </a:r>
                    </a:p>
                  </a:txBody>
                  <a:tcPr anchor="ctr">
                    <a:lnB w="28575" cap="flat" cmpd="sng" algn="ctr">
                      <a:solidFill>
                        <a:schemeClr val="bg1"/>
                      </a:solidFill>
                      <a:prstDash val="solid"/>
                      <a:round/>
                      <a:headEnd type="none" w="med" len="med"/>
                      <a:tailEnd type="none" w="med" len="med"/>
                    </a:lnB>
                    <a:solidFill>
                      <a:srgbClr val="E7E9EB"/>
                    </a:solidFill>
                  </a:tcPr>
                </a:tc>
                <a:tc>
                  <a:txBody>
                    <a:bodyPr/>
                    <a:lstStyle/>
                    <a:p>
                      <a:pPr algn="l"/>
                      <a:r>
                        <a:rPr lang="en-GB" dirty="0">
                          <a:latin typeface="Arial" panose="020B0604020202020204" pitchFamily="34" charset="0"/>
                          <a:cs typeface="Arial" panose="020B0604020202020204" pitchFamily="34" charset="0"/>
                        </a:rPr>
                        <a:t>Unknown</a:t>
                      </a:r>
                    </a:p>
                  </a:txBody>
                  <a:tcPr anchor="ctr">
                    <a:lnB w="28575" cap="flat" cmpd="sng" algn="ctr">
                      <a:solidFill>
                        <a:schemeClr val="bg1"/>
                      </a:solidFill>
                      <a:prstDash val="solid"/>
                      <a:round/>
                      <a:headEnd type="none" w="med" len="med"/>
                      <a:tailEnd type="none" w="med" len="med"/>
                    </a:lnB>
                    <a:solidFill>
                      <a:srgbClr val="E7E9EB"/>
                    </a:solidFill>
                  </a:tcPr>
                </a:tc>
                <a:tc>
                  <a:txBody>
                    <a:bodyPr/>
                    <a:lstStyle/>
                    <a:p>
                      <a:pPr algn="ctr"/>
                      <a:r>
                        <a:rPr lang="en-GB" dirty="0">
                          <a:latin typeface="Arial" panose="020B0604020202020204" pitchFamily="34" charset="0"/>
                          <a:cs typeface="Arial" panose="020B0604020202020204" pitchFamily="34" charset="0"/>
                          <a:hlinkClick r:id="rId5" action="ppaction://hlinksldjump"/>
                        </a:rPr>
                        <a:t>13</a:t>
                      </a:r>
                      <a:endParaRPr lang="en-GB"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E7E9EB"/>
                    </a:solidFill>
                  </a:tcPr>
                </a:tc>
                <a:extLst>
                  <a:ext uri="{0D108BD9-81ED-4DB2-BD59-A6C34878D82A}">
                    <a16:rowId xmlns:a16="http://schemas.microsoft.com/office/drawing/2014/main" val="1903085225"/>
                  </a:ext>
                </a:extLst>
              </a:tr>
              <a:tr h="583327">
                <a:tc>
                  <a:txBody>
                    <a:bodyPr/>
                    <a:lstStyle/>
                    <a:p>
                      <a:r>
                        <a:rPr lang="en-GB" dirty="0">
                          <a:latin typeface="Arial" panose="020B0604020202020204" pitchFamily="34" charset="0"/>
                          <a:cs typeface="Arial" panose="020B0604020202020204" pitchFamily="34" charset="0"/>
                        </a:rPr>
                        <a:t>Recruitment and generalisability of the teplizumab TN-10 trial population </a:t>
                      </a:r>
                    </a:p>
                  </a:txBody>
                  <a:tcPr anchor="ctr">
                    <a:lnT w="28575" cap="flat" cmpd="sng" algn="ctr">
                      <a:solidFill>
                        <a:schemeClr val="bg1"/>
                      </a:solidFill>
                      <a:prstDash val="solid"/>
                      <a:round/>
                      <a:headEnd type="none" w="med" len="med"/>
                      <a:tailEnd type="none" w="med" len="med"/>
                    </a:lnT>
                    <a:solidFill>
                      <a:srgbClr val="CBCFD4"/>
                    </a:solidFill>
                  </a:tcPr>
                </a:tc>
                <a:tc>
                  <a:txBody>
                    <a:bodyPr/>
                    <a:lstStyle/>
                    <a:p>
                      <a:pPr algn="l"/>
                      <a:r>
                        <a:rPr lang="en-GB" dirty="0">
                          <a:latin typeface="Arial" panose="020B0604020202020204" pitchFamily="34" charset="0"/>
                          <a:cs typeface="Arial" panose="020B0604020202020204" pitchFamily="34" charset="0"/>
                        </a:rPr>
                        <a:t>Unknown</a:t>
                      </a:r>
                    </a:p>
                  </a:txBody>
                  <a:tcPr anchor="ctr">
                    <a:lnT w="28575" cap="flat" cmpd="sng" algn="ctr">
                      <a:solidFill>
                        <a:schemeClr val="bg1"/>
                      </a:solidFill>
                      <a:prstDash val="solid"/>
                      <a:round/>
                      <a:headEnd type="none" w="med" len="med"/>
                      <a:tailEnd type="none" w="med" len="med"/>
                    </a:lnT>
                    <a:solidFill>
                      <a:srgbClr val="CBCFD4"/>
                    </a:solidFill>
                  </a:tcPr>
                </a:tc>
                <a:tc>
                  <a:txBody>
                    <a:bodyPr/>
                    <a:lstStyle/>
                    <a:p>
                      <a:pPr algn="ctr"/>
                      <a:r>
                        <a:rPr lang="en-GB" dirty="0">
                          <a:latin typeface="Arial" panose="020B0604020202020204" pitchFamily="34" charset="0"/>
                          <a:cs typeface="Arial" panose="020B0604020202020204" pitchFamily="34" charset="0"/>
                          <a:hlinkClick r:id="rId6" action="ppaction://hlinksldjump"/>
                        </a:rPr>
                        <a:t>18</a:t>
                      </a:r>
                      <a:endParaRPr lang="en-GB" dirty="0">
                        <a:latin typeface="Arial" panose="020B0604020202020204" pitchFamily="34" charset="0"/>
                        <a:cs typeface="Arial" panose="020B0604020202020204" pitchFamily="34" charset="0"/>
                      </a:endParaRPr>
                    </a:p>
                  </a:txBody>
                  <a:tcPr anchor="ctr">
                    <a:lnT w="28575" cap="flat" cmpd="sng" algn="ctr">
                      <a:solidFill>
                        <a:schemeClr val="bg1"/>
                      </a:solidFill>
                      <a:prstDash val="solid"/>
                      <a:round/>
                      <a:headEnd type="none" w="med" len="med"/>
                      <a:tailEnd type="none" w="med" len="med"/>
                    </a:lnT>
                    <a:solidFill>
                      <a:srgbClr val="CBCFD4"/>
                    </a:solidFill>
                  </a:tcPr>
                </a:tc>
                <a:extLst>
                  <a:ext uri="{0D108BD9-81ED-4DB2-BD59-A6C34878D82A}">
                    <a16:rowId xmlns:a16="http://schemas.microsoft.com/office/drawing/2014/main" val="4079267917"/>
                  </a:ext>
                </a:extLst>
              </a:tr>
              <a:tr h="480321">
                <a:tc>
                  <a:txBody>
                    <a:bodyPr/>
                    <a:lstStyle/>
                    <a:p>
                      <a:r>
                        <a:rPr lang="en-GB" sz="1800" b="0" kern="1200" dirty="0">
                          <a:solidFill>
                            <a:schemeClr val="dk1"/>
                          </a:solidFill>
                          <a:effectLst/>
                          <a:latin typeface="Arial" panose="020B0604020202020204" pitchFamily="34" charset="0"/>
                          <a:ea typeface="+mn-ea"/>
                          <a:cs typeface="Arial" panose="020B0604020202020204" pitchFamily="34" charset="0"/>
                        </a:rPr>
                        <a:t>Treatment-emergent adverse events of special interest (AESI)</a:t>
                      </a:r>
                    </a:p>
                  </a:txBody>
                  <a:tcPr anchor="ctr">
                    <a:solidFill>
                      <a:srgbClr val="E7E9EB"/>
                    </a:solidFill>
                  </a:tcPr>
                </a:tc>
                <a:tc>
                  <a:txBody>
                    <a:bodyPr/>
                    <a:lstStyle/>
                    <a:p>
                      <a:pPr algn="l"/>
                      <a:r>
                        <a:rPr lang="en-GB" dirty="0">
                          <a:latin typeface="Arial" panose="020B0604020202020204" pitchFamily="34" charset="0"/>
                          <a:cs typeface="Arial" panose="020B0604020202020204" pitchFamily="34" charset="0"/>
                        </a:rPr>
                        <a:t>Unknown</a:t>
                      </a:r>
                    </a:p>
                  </a:txBody>
                  <a:tcPr anchor="ctr">
                    <a:solidFill>
                      <a:srgbClr val="E7E9EB"/>
                    </a:solidFill>
                  </a:tcPr>
                </a:tc>
                <a:tc>
                  <a:txBody>
                    <a:bodyPr/>
                    <a:lstStyle/>
                    <a:p>
                      <a:pPr algn="ctr"/>
                      <a:r>
                        <a:rPr lang="en-GB" dirty="0">
                          <a:latin typeface="Arial" panose="020B0604020202020204" pitchFamily="34" charset="0"/>
                          <a:cs typeface="Arial" panose="020B0604020202020204" pitchFamily="34" charset="0"/>
                          <a:hlinkClick r:id="rId7" action="ppaction://hlinksldjump"/>
                        </a:rPr>
                        <a:t>19</a:t>
                      </a:r>
                      <a:endParaRPr lang="en-GB" dirty="0">
                        <a:latin typeface="Arial" panose="020B0604020202020204" pitchFamily="34" charset="0"/>
                        <a:cs typeface="Arial" panose="020B0604020202020204" pitchFamily="34" charset="0"/>
                      </a:endParaRPr>
                    </a:p>
                  </a:txBody>
                  <a:tcPr anchor="ctr">
                    <a:solidFill>
                      <a:srgbClr val="E7E9EB"/>
                    </a:solidFill>
                  </a:tcPr>
                </a:tc>
                <a:extLst>
                  <a:ext uri="{0D108BD9-81ED-4DB2-BD59-A6C34878D82A}">
                    <a16:rowId xmlns:a16="http://schemas.microsoft.com/office/drawing/2014/main" val="710463053"/>
                  </a:ext>
                </a:extLst>
              </a:tr>
              <a:tr h="565145">
                <a:tc>
                  <a:txBody>
                    <a:bodyPr/>
                    <a:lstStyle/>
                    <a:p>
                      <a:r>
                        <a:rPr lang="en-GB" dirty="0">
                          <a:latin typeface="Arial" panose="020B0604020202020204" pitchFamily="34" charset="0"/>
                          <a:cs typeface="Arial" panose="020B0604020202020204" pitchFamily="34" charset="0"/>
                        </a:rPr>
                        <a:t>Modelling progression to Stage 3 T1D</a:t>
                      </a:r>
                    </a:p>
                  </a:txBody>
                  <a:tcPr anchor="ctr">
                    <a:solidFill>
                      <a:srgbClr val="CBCFD4"/>
                    </a:solidFill>
                  </a:tcPr>
                </a:tc>
                <a:tc>
                  <a:txBody>
                    <a:bodyPr/>
                    <a:lstStyle/>
                    <a:p>
                      <a:pPr algn="l"/>
                      <a:r>
                        <a:rPr lang="en-GB" dirty="0">
                          <a:latin typeface="Arial" panose="020B0604020202020204" pitchFamily="34" charset="0"/>
                          <a:cs typeface="Arial" panose="020B0604020202020204" pitchFamily="34" charset="0"/>
                        </a:rPr>
                        <a:t>Large</a:t>
                      </a:r>
                    </a:p>
                  </a:txBody>
                  <a:tcPr anchor="ctr">
                    <a:solidFill>
                      <a:srgbClr val="CBCFD4"/>
                    </a:solidFill>
                  </a:tcPr>
                </a:tc>
                <a:tc>
                  <a:txBody>
                    <a:bodyPr/>
                    <a:lstStyle/>
                    <a:p>
                      <a:pPr algn="ctr"/>
                      <a:r>
                        <a:rPr lang="en-GB" dirty="0">
                          <a:latin typeface="Arial" panose="020B0604020202020204" pitchFamily="34" charset="0"/>
                          <a:cs typeface="Arial" panose="020B0604020202020204" pitchFamily="34" charset="0"/>
                          <a:hlinkClick r:id="rId8" action="ppaction://hlinksldjump"/>
                        </a:rPr>
                        <a:t>23-24</a:t>
                      </a:r>
                      <a:endParaRPr lang="en-GB" dirty="0">
                        <a:latin typeface="Arial" panose="020B0604020202020204" pitchFamily="34" charset="0"/>
                        <a:cs typeface="Arial" panose="020B0604020202020204" pitchFamily="34" charset="0"/>
                      </a:endParaRPr>
                    </a:p>
                  </a:txBody>
                  <a:tcPr anchor="ctr">
                    <a:solidFill>
                      <a:srgbClr val="CBCFD4"/>
                    </a:solidFill>
                  </a:tcPr>
                </a:tc>
                <a:extLst>
                  <a:ext uri="{0D108BD9-81ED-4DB2-BD59-A6C34878D82A}">
                    <a16:rowId xmlns:a16="http://schemas.microsoft.com/office/drawing/2014/main" val="3765541026"/>
                  </a:ext>
                </a:extLst>
              </a:tr>
              <a:tr h="565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Approach to estimating decline in utility</a:t>
                      </a:r>
                      <a:endParaRPr lang="en-GB" dirty="0">
                        <a:solidFill>
                          <a:schemeClr val="tx1"/>
                        </a:solidFill>
                        <a:latin typeface="Arial" panose="020B0604020202020204" pitchFamily="34" charset="0"/>
                        <a:cs typeface="Arial" panose="020B0604020202020204" pitchFamily="34" charset="0"/>
                      </a:endParaRPr>
                    </a:p>
                  </a:txBody>
                  <a:tcPr anchor="ctr">
                    <a:solidFill>
                      <a:srgbClr val="E7E9EB"/>
                    </a:solidFill>
                  </a:tcPr>
                </a:tc>
                <a:tc>
                  <a:txBody>
                    <a:bodyPr/>
                    <a:lstStyle/>
                    <a:p>
                      <a:pPr algn="l"/>
                      <a:r>
                        <a:rPr lang="en-GB" dirty="0">
                          <a:latin typeface="Arial" panose="020B0604020202020204" pitchFamily="34" charset="0"/>
                          <a:cs typeface="Arial" panose="020B0604020202020204" pitchFamily="34" charset="0"/>
                        </a:rPr>
                        <a:t>Large</a:t>
                      </a:r>
                    </a:p>
                  </a:txBody>
                  <a:tcPr anchor="ctr">
                    <a:solidFill>
                      <a:srgbClr val="E7E9EB"/>
                    </a:solidFill>
                  </a:tcPr>
                </a:tc>
                <a:tc>
                  <a:txBody>
                    <a:bodyPr/>
                    <a:lstStyle/>
                    <a:p>
                      <a:pPr algn="ctr"/>
                      <a:r>
                        <a:rPr lang="en-GB" dirty="0">
                          <a:latin typeface="Arial" panose="020B0604020202020204" pitchFamily="34" charset="0"/>
                          <a:cs typeface="Arial" panose="020B0604020202020204" pitchFamily="34" charset="0"/>
                          <a:hlinkClick r:id="rId9" action="ppaction://hlinksldjump"/>
                        </a:rPr>
                        <a:t>25</a:t>
                      </a:r>
                      <a:endParaRPr lang="en-GB" dirty="0">
                        <a:latin typeface="Arial" panose="020B0604020202020204" pitchFamily="34" charset="0"/>
                        <a:cs typeface="Arial" panose="020B0604020202020204" pitchFamily="34" charset="0"/>
                      </a:endParaRPr>
                    </a:p>
                  </a:txBody>
                  <a:tcPr anchor="ctr">
                    <a:solidFill>
                      <a:srgbClr val="E7E9EB"/>
                    </a:solidFill>
                  </a:tcPr>
                </a:tc>
                <a:extLst>
                  <a:ext uri="{0D108BD9-81ED-4DB2-BD59-A6C34878D82A}">
                    <a16:rowId xmlns:a16="http://schemas.microsoft.com/office/drawing/2014/main" val="1454359923"/>
                  </a:ext>
                </a:extLst>
              </a:tr>
              <a:tr h="480321">
                <a:tc>
                  <a:txBody>
                    <a:bodyPr/>
                    <a:lstStyle/>
                    <a:p>
                      <a:r>
                        <a:rPr lang="en-GB" dirty="0">
                          <a:solidFill>
                            <a:schemeClr val="tx1"/>
                          </a:solidFill>
                          <a:latin typeface="Arial" panose="020B0604020202020204" pitchFamily="34" charset="0"/>
                          <a:cs typeface="Arial" panose="020B0604020202020204" pitchFamily="34" charset="0"/>
                        </a:rPr>
                        <a:t>Estimation of stage 3 T1D costs</a:t>
                      </a:r>
                    </a:p>
                  </a:txBody>
                  <a:tcPr anchor="ctr">
                    <a:solidFill>
                      <a:srgbClr val="CBCFD4"/>
                    </a:solidFill>
                  </a:tcPr>
                </a:tc>
                <a:tc>
                  <a:txBody>
                    <a:bodyPr/>
                    <a:lstStyle/>
                    <a:p>
                      <a:pPr algn="l"/>
                      <a:r>
                        <a:rPr lang="en-GB" dirty="0">
                          <a:latin typeface="Arial" panose="020B0604020202020204" pitchFamily="34" charset="0"/>
                          <a:cs typeface="Arial" panose="020B0604020202020204" pitchFamily="34" charset="0"/>
                        </a:rPr>
                        <a:t>Large</a:t>
                      </a:r>
                    </a:p>
                  </a:txBody>
                  <a:tcPr anchor="ctr">
                    <a:solidFill>
                      <a:srgbClr val="CBCFD4"/>
                    </a:solidFill>
                  </a:tcPr>
                </a:tc>
                <a:tc>
                  <a:txBody>
                    <a:bodyPr/>
                    <a:lstStyle/>
                    <a:p>
                      <a:pPr algn="ctr"/>
                      <a:r>
                        <a:rPr lang="en-GB" dirty="0">
                          <a:latin typeface="Arial" panose="020B0604020202020204" pitchFamily="34" charset="0"/>
                          <a:cs typeface="Arial" panose="020B0604020202020204" pitchFamily="34" charset="0"/>
                          <a:hlinkClick r:id="rId10" action="ppaction://hlinksldjump"/>
                        </a:rPr>
                        <a:t>26</a:t>
                      </a:r>
                      <a:endParaRPr lang="en-GB" dirty="0">
                        <a:latin typeface="Arial" panose="020B0604020202020204" pitchFamily="34" charset="0"/>
                        <a:cs typeface="Arial" panose="020B0604020202020204" pitchFamily="34" charset="0"/>
                      </a:endParaRPr>
                    </a:p>
                  </a:txBody>
                  <a:tcPr anchor="ctr">
                    <a:solidFill>
                      <a:srgbClr val="CBCFD4"/>
                    </a:solidFill>
                  </a:tcPr>
                </a:tc>
                <a:extLst>
                  <a:ext uri="{0D108BD9-81ED-4DB2-BD59-A6C34878D82A}">
                    <a16:rowId xmlns:a16="http://schemas.microsoft.com/office/drawing/2014/main" val="3252160011"/>
                  </a:ext>
                </a:extLst>
              </a:tr>
            </a:tbl>
          </a:graphicData>
        </a:graphic>
      </p:graphicFrame>
      <p:sp>
        <p:nvSpPr>
          <p:cNvPr id="18" name="Text Placeholder 17">
            <a:extLst>
              <a:ext uri="{FF2B5EF4-FFF2-40B4-BE49-F238E27FC236}">
                <a16:creationId xmlns:a16="http://schemas.microsoft.com/office/drawing/2014/main" id="{47218FB1-626F-4605-11BB-5A48AAA12B70}"/>
              </a:ext>
            </a:extLst>
          </p:cNvPr>
          <p:cNvSpPr>
            <a:spLocks noGrp="1"/>
          </p:cNvSpPr>
          <p:nvPr>
            <p:ph type="body" sz="quarter" idx="13"/>
          </p:nvPr>
        </p:nvSpPr>
        <p:spPr>
          <a:xfrm>
            <a:off x="1871663" y="6292960"/>
            <a:ext cx="9086850" cy="365125"/>
          </a:xfrm>
        </p:spPr>
        <p:txBody>
          <a:bodyPr/>
          <a:lstStyle/>
          <a:p>
            <a:r>
              <a:rPr lang="en-GB" dirty="0"/>
              <a:t>T1D, type 1 diabetes</a:t>
            </a:r>
          </a:p>
        </p:txBody>
      </p:sp>
      <p:pic>
        <p:nvPicPr>
          <p:cNvPr id="21" name="Picture 20">
            <a:extLst>
              <a:ext uri="{FF2B5EF4-FFF2-40B4-BE49-F238E27FC236}">
                <a16:creationId xmlns:a16="http://schemas.microsoft.com/office/drawing/2014/main" id="{E1BF5442-D15D-34CB-6340-2964F39C4E37}"/>
              </a:ext>
              <a:ext uri="{C183D7F6-B498-43B3-948B-1728B52AA6E4}">
                <adec:decorative xmlns:adec="http://schemas.microsoft.com/office/drawing/2017/decorative" val="1"/>
              </a:ext>
            </a:extLst>
          </p:cNvPr>
          <p:cNvPicPr>
            <a:picLocks/>
          </p:cNvPicPr>
          <p:nvPr/>
        </p:nvPicPr>
        <p:blipFill rotWithShape="1">
          <a:blip r:embed="rId11"/>
          <a:srcRect l="16268" t="3813" r="14723" b="4056"/>
          <a:stretch/>
        </p:blipFill>
        <p:spPr>
          <a:xfrm>
            <a:off x="9434861" y="2633221"/>
            <a:ext cx="396000" cy="386596"/>
          </a:xfrm>
          <a:prstGeom prst="rect">
            <a:avLst/>
          </a:prstGeom>
        </p:spPr>
      </p:pic>
      <p:pic>
        <p:nvPicPr>
          <p:cNvPr id="22" name="Picture 21">
            <a:extLst>
              <a:ext uri="{FF2B5EF4-FFF2-40B4-BE49-F238E27FC236}">
                <a16:creationId xmlns:a16="http://schemas.microsoft.com/office/drawing/2014/main" id="{A736641C-1B42-C2A7-3FE0-E79468C883D8}"/>
              </a:ext>
              <a:ext uri="{C183D7F6-B498-43B3-948B-1728B52AA6E4}">
                <adec:decorative xmlns:adec="http://schemas.microsoft.com/office/drawing/2017/decorative" val="1"/>
              </a:ext>
            </a:extLst>
          </p:cNvPr>
          <p:cNvPicPr>
            <a:picLocks noChangeAspect="1"/>
          </p:cNvPicPr>
          <p:nvPr/>
        </p:nvPicPr>
        <p:blipFill rotWithShape="1">
          <a:blip r:embed="rId12"/>
          <a:srcRect l="16406" t="4575" r="14821" b="4613"/>
          <a:stretch/>
        </p:blipFill>
        <p:spPr>
          <a:xfrm>
            <a:off x="9434861" y="4253996"/>
            <a:ext cx="396000" cy="386595"/>
          </a:xfrm>
          <a:prstGeom prst="rect">
            <a:avLst/>
          </a:prstGeom>
        </p:spPr>
      </p:pic>
      <p:pic>
        <p:nvPicPr>
          <p:cNvPr id="5" name="Picture 4">
            <a:extLst>
              <a:ext uri="{FF2B5EF4-FFF2-40B4-BE49-F238E27FC236}">
                <a16:creationId xmlns:a16="http://schemas.microsoft.com/office/drawing/2014/main" id="{D71B71D5-FF4F-3E37-C1D5-F6609E11D5CC}"/>
              </a:ext>
              <a:ext uri="{C183D7F6-B498-43B3-948B-1728B52AA6E4}">
                <adec:decorative xmlns:adec="http://schemas.microsoft.com/office/drawing/2017/decorative" val="1"/>
              </a:ext>
            </a:extLst>
          </p:cNvPr>
          <p:cNvPicPr>
            <a:picLocks/>
          </p:cNvPicPr>
          <p:nvPr/>
        </p:nvPicPr>
        <p:blipFill rotWithShape="1">
          <a:blip r:embed="rId11"/>
          <a:srcRect l="16268" t="3813" r="14723" b="4056"/>
          <a:stretch/>
        </p:blipFill>
        <p:spPr>
          <a:xfrm>
            <a:off x="9442205" y="1518882"/>
            <a:ext cx="396000" cy="372031"/>
          </a:xfrm>
          <a:prstGeom prst="rect">
            <a:avLst/>
          </a:prstGeom>
        </p:spPr>
      </p:pic>
      <p:pic>
        <p:nvPicPr>
          <p:cNvPr id="8" name="Picture 7">
            <a:extLst>
              <a:ext uri="{FF2B5EF4-FFF2-40B4-BE49-F238E27FC236}">
                <a16:creationId xmlns:a16="http://schemas.microsoft.com/office/drawing/2014/main" id="{9B9B7F5C-0451-2E2A-938E-E5F0A133B67A}"/>
              </a:ext>
              <a:ext uri="{C183D7F6-B498-43B3-948B-1728B52AA6E4}">
                <adec:decorative xmlns:adec="http://schemas.microsoft.com/office/drawing/2017/decorative" val="1"/>
              </a:ext>
            </a:extLst>
          </p:cNvPr>
          <p:cNvPicPr>
            <a:picLocks/>
          </p:cNvPicPr>
          <p:nvPr/>
        </p:nvPicPr>
        <p:blipFill rotWithShape="1">
          <a:blip r:embed="rId11"/>
          <a:srcRect l="16268" t="3813" r="14723" b="4056"/>
          <a:stretch/>
        </p:blipFill>
        <p:spPr>
          <a:xfrm>
            <a:off x="9442205" y="2131896"/>
            <a:ext cx="396000" cy="372031"/>
          </a:xfrm>
          <a:prstGeom prst="rect">
            <a:avLst/>
          </a:prstGeom>
        </p:spPr>
      </p:pic>
      <p:pic>
        <p:nvPicPr>
          <p:cNvPr id="10" name="Picture 9">
            <a:extLst>
              <a:ext uri="{FF2B5EF4-FFF2-40B4-BE49-F238E27FC236}">
                <a16:creationId xmlns:a16="http://schemas.microsoft.com/office/drawing/2014/main" id="{FF71559F-6E70-E59F-287E-84181D700C84}"/>
              </a:ext>
              <a:ext uri="{C183D7F6-B498-43B3-948B-1728B52AA6E4}">
                <adec:decorative xmlns:adec="http://schemas.microsoft.com/office/drawing/2017/decorative" val="1"/>
              </a:ext>
            </a:extLst>
          </p:cNvPr>
          <p:cNvPicPr>
            <a:picLocks/>
          </p:cNvPicPr>
          <p:nvPr/>
        </p:nvPicPr>
        <p:blipFill rotWithShape="1">
          <a:blip r:embed="rId11"/>
          <a:srcRect l="16268" t="3813" r="14723" b="4056"/>
          <a:stretch/>
        </p:blipFill>
        <p:spPr>
          <a:xfrm>
            <a:off x="9442205" y="3197848"/>
            <a:ext cx="396000" cy="386596"/>
          </a:xfrm>
          <a:prstGeom prst="rect">
            <a:avLst/>
          </a:prstGeom>
        </p:spPr>
      </p:pic>
      <p:pic>
        <p:nvPicPr>
          <p:cNvPr id="11" name="Picture 10">
            <a:extLst>
              <a:ext uri="{FF2B5EF4-FFF2-40B4-BE49-F238E27FC236}">
                <a16:creationId xmlns:a16="http://schemas.microsoft.com/office/drawing/2014/main" id="{BB3AB2A0-DE5D-975D-722D-DBBB8B45EFAD}"/>
              </a:ext>
              <a:ext uri="{C183D7F6-B498-43B3-948B-1728B52AA6E4}">
                <adec:decorative xmlns:adec="http://schemas.microsoft.com/office/drawing/2017/decorative" val="1"/>
              </a:ext>
            </a:extLst>
          </p:cNvPr>
          <p:cNvPicPr>
            <a:picLocks noChangeAspect="1"/>
          </p:cNvPicPr>
          <p:nvPr/>
        </p:nvPicPr>
        <p:blipFill rotWithShape="1">
          <a:blip r:embed="rId12"/>
          <a:srcRect l="16406" t="4575" r="14821" b="4613"/>
          <a:stretch/>
        </p:blipFill>
        <p:spPr>
          <a:xfrm>
            <a:off x="9434861" y="3713738"/>
            <a:ext cx="396000" cy="386595"/>
          </a:xfrm>
          <a:prstGeom prst="rect">
            <a:avLst/>
          </a:prstGeom>
        </p:spPr>
      </p:pic>
      <p:pic>
        <p:nvPicPr>
          <p:cNvPr id="12" name="Picture 11">
            <a:extLst>
              <a:ext uri="{FF2B5EF4-FFF2-40B4-BE49-F238E27FC236}">
                <a16:creationId xmlns:a16="http://schemas.microsoft.com/office/drawing/2014/main" id="{C66DCD37-E55A-E225-97C0-51029FF68338}"/>
              </a:ext>
              <a:ext uri="{C183D7F6-B498-43B3-948B-1728B52AA6E4}">
                <adec:decorative xmlns:adec="http://schemas.microsoft.com/office/drawing/2017/decorative" val="1"/>
              </a:ext>
            </a:extLst>
          </p:cNvPr>
          <p:cNvPicPr>
            <a:picLocks noChangeAspect="1"/>
          </p:cNvPicPr>
          <p:nvPr/>
        </p:nvPicPr>
        <p:blipFill rotWithShape="1">
          <a:blip r:embed="rId12"/>
          <a:srcRect l="16406" t="4575" r="14821" b="4613"/>
          <a:stretch/>
        </p:blipFill>
        <p:spPr>
          <a:xfrm>
            <a:off x="9434861" y="4794254"/>
            <a:ext cx="396000" cy="386595"/>
          </a:xfrm>
          <a:prstGeom prst="rect">
            <a:avLst/>
          </a:prstGeom>
        </p:spPr>
      </p:pic>
    </p:spTree>
    <p:extLst>
      <p:ext uri="{BB962C8B-B14F-4D97-AF65-F5344CB8AC3E}">
        <p14:creationId xmlns:p14="http://schemas.microsoft.com/office/powerpoint/2010/main" val="158550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descr="Relevant recent technology appraisals published and their recommendations">
            <a:extLst>
              <a:ext uri="{FF2B5EF4-FFF2-40B4-BE49-F238E27FC236}">
                <a16:creationId xmlns:a16="http://schemas.microsoft.com/office/drawing/2014/main" id="{5DCE0427-4B75-4417-8EC7-C7A142F183B2}"/>
              </a:ext>
            </a:extLst>
          </p:cNvPr>
          <p:cNvGraphicFramePr>
            <a:graphicFrameLocks noGrp="1"/>
          </p:cNvGraphicFramePr>
          <p:nvPr>
            <p:extLst>
              <p:ext uri="{D42A27DB-BD31-4B8C-83A1-F6EECF244321}">
                <p14:modId xmlns:p14="http://schemas.microsoft.com/office/powerpoint/2010/main" val="1398259130"/>
              </p:ext>
            </p:extLst>
          </p:nvPr>
        </p:nvGraphicFramePr>
        <p:xfrm>
          <a:off x="89643" y="999464"/>
          <a:ext cx="11627866" cy="4990119"/>
        </p:xfrm>
        <a:graphic>
          <a:graphicData uri="http://schemas.openxmlformats.org/drawingml/2006/table">
            <a:tbl>
              <a:tblPr firstRow="1" bandRow="1">
                <a:tableStyleId>{5C22544A-7EE6-4342-B048-85BDC9FD1C3A}</a:tableStyleId>
              </a:tblPr>
              <a:tblGrid>
                <a:gridCol w="4150975">
                  <a:extLst>
                    <a:ext uri="{9D8B030D-6E8A-4147-A177-3AD203B41FA5}">
                      <a16:colId xmlns:a16="http://schemas.microsoft.com/office/drawing/2014/main" val="1941807023"/>
                    </a:ext>
                  </a:extLst>
                </a:gridCol>
                <a:gridCol w="7476891">
                  <a:extLst>
                    <a:ext uri="{9D8B030D-6E8A-4147-A177-3AD203B41FA5}">
                      <a16:colId xmlns:a16="http://schemas.microsoft.com/office/drawing/2014/main" val="1663811082"/>
                    </a:ext>
                  </a:extLst>
                </a:gridCol>
              </a:tblGrid>
              <a:tr h="364399">
                <a:tc>
                  <a:txBody>
                    <a:bodyPr/>
                    <a:lstStyle/>
                    <a:p>
                      <a:r>
                        <a:rPr lang="en-GB" sz="1800" dirty="0">
                          <a:solidFill>
                            <a:schemeClr val="bg1"/>
                          </a:solidFill>
                          <a:latin typeface="Arial" panose="020B0604020202020204" pitchFamily="34" charset="0"/>
                          <a:cs typeface="Arial" panose="020B0604020202020204" pitchFamily="34" charset="0"/>
                        </a:rPr>
                        <a:t>Key issue</a:t>
                      </a:r>
                    </a:p>
                  </a:txBody>
                  <a:tcPr>
                    <a:solidFill>
                      <a:schemeClr val="accent1"/>
                    </a:solidFill>
                  </a:tcPr>
                </a:tc>
                <a:tc>
                  <a:txBody>
                    <a:bodyPr/>
                    <a:lstStyle/>
                    <a:p>
                      <a:r>
                        <a:rPr lang="en-GB" sz="1800" dirty="0">
                          <a:solidFill>
                            <a:schemeClr val="bg1"/>
                          </a:solidFill>
                          <a:latin typeface="Arial" panose="020B0604020202020204" pitchFamily="34" charset="0"/>
                          <a:cs typeface="Arial" panose="020B0604020202020204" pitchFamily="34" charset="0"/>
                        </a:rPr>
                        <a:t>Questions for committee</a:t>
                      </a:r>
                    </a:p>
                  </a:txBody>
                  <a:tcPr/>
                </a:tc>
                <a:extLst>
                  <a:ext uri="{0D108BD9-81ED-4DB2-BD59-A6C34878D82A}">
                    <a16:rowId xmlns:a16="http://schemas.microsoft.com/office/drawing/2014/main" val="1580460115"/>
                  </a:ext>
                </a:extLst>
              </a:tr>
              <a:tr h="783879">
                <a:tc>
                  <a:txBody>
                    <a:bodyPr/>
                    <a:lstStyle/>
                    <a:p>
                      <a:pPr>
                        <a:lnSpc>
                          <a:spcPct val="115000"/>
                        </a:lnSpc>
                        <a:spcBef>
                          <a:spcPts val="200"/>
                        </a:spcBef>
                        <a:spcAft>
                          <a:spcPts val="2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Identification of people with Stage 2 T1D and defining population eligible for teplizumab</a:t>
                      </a:r>
                    </a:p>
                  </a:txBody>
                  <a:tcPr marL="68580" marR="68580" marT="0" marB="0" anchor="ctr">
                    <a:solidFill>
                      <a:schemeClr val="accent1"/>
                    </a:solidFill>
                  </a:tcPr>
                </a:tc>
                <a:tc>
                  <a:txBody>
                    <a:bodyPr/>
                    <a:lstStyle/>
                    <a:p>
                      <a:r>
                        <a:rPr lang="en-GB" dirty="0">
                          <a:solidFill>
                            <a:schemeClr val="tx1"/>
                          </a:solidFill>
                          <a:latin typeface="Arial" panose="020B0604020202020204" pitchFamily="34" charset="0"/>
                          <a:cs typeface="Arial" panose="020B0604020202020204" pitchFamily="34" charset="0"/>
                        </a:rPr>
                        <a:t>How would individuals eligible for treatment with teplizumab in the NHS be identified?</a:t>
                      </a:r>
                    </a:p>
                    <a:p>
                      <a:r>
                        <a:rPr lang="en-GB" dirty="0">
                          <a:solidFill>
                            <a:schemeClr val="tx1"/>
                          </a:solidFill>
                          <a:latin typeface="Arial" panose="020B0604020202020204" pitchFamily="34" charset="0"/>
                          <a:cs typeface="Arial" panose="020B0604020202020204" pitchFamily="34" charset="0"/>
                        </a:rPr>
                        <a:t>Should the population be limited to people aged 8 and over in whom Stage 2 T1D has already been detected? If so, what are the implications for decision making? </a:t>
                      </a:r>
                    </a:p>
                    <a:p>
                      <a:r>
                        <a:rPr lang="en-GB" dirty="0">
                          <a:solidFill>
                            <a:schemeClr val="tx1"/>
                          </a:solidFill>
                          <a:latin typeface="Arial" panose="020B0604020202020204" pitchFamily="34" charset="0"/>
                          <a:cs typeface="Arial" panose="020B0604020202020204" pitchFamily="34" charset="0"/>
                        </a:rPr>
                        <a:t>Should screening and testing for Stage 2 T1D be included in the modelling and costs for teplizumab?</a:t>
                      </a:r>
                    </a:p>
                  </a:txBody>
                  <a:tcPr anchor="ctr"/>
                </a:tc>
                <a:extLst>
                  <a:ext uri="{0D108BD9-81ED-4DB2-BD59-A6C34878D82A}">
                    <a16:rowId xmlns:a16="http://schemas.microsoft.com/office/drawing/2014/main" val="1020092853"/>
                  </a:ext>
                </a:extLst>
              </a:tr>
              <a:tr h="783879">
                <a:tc>
                  <a:txBody>
                    <a:bodyPr/>
                    <a:lstStyle/>
                    <a:p>
                      <a:pPr>
                        <a:lnSpc>
                          <a:spcPct val="115000"/>
                        </a:lnSpc>
                        <a:spcBef>
                          <a:spcPts val="200"/>
                        </a:spcBef>
                        <a:spcAft>
                          <a:spcPts val="2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Appropriateness of established clinical management as comparator</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What form of clinical management is the most appropriate comparator? </a:t>
                      </a:r>
                    </a:p>
                  </a:txBody>
                  <a:tcPr anchor="ctr"/>
                </a:tc>
                <a:extLst>
                  <a:ext uri="{0D108BD9-81ED-4DB2-BD59-A6C34878D82A}">
                    <a16:rowId xmlns:a16="http://schemas.microsoft.com/office/drawing/2014/main" val="1412762481"/>
                  </a:ext>
                </a:extLst>
              </a:tr>
              <a:tr h="550652">
                <a:tc>
                  <a:txBody>
                    <a:bodyPr/>
                    <a:lstStyle/>
                    <a:p>
                      <a:r>
                        <a:rPr lang="en-GB" sz="1800" dirty="0">
                          <a:solidFill>
                            <a:schemeClr val="bg1"/>
                          </a:solidFill>
                          <a:latin typeface="Arial" panose="020B0604020202020204" pitchFamily="34" charset="0"/>
                          <a:cs typeface="Arial" panose="020B0604020202020204" pitchFamily="34" charset="0"/>
                        </a:rPr>
                        <a:t>Recruitment and generalisability of the teplizumab TN-10 trial population </a:t>
                      </a:r>
                    </a:p>
                  </a:txBody>
                  <a:tcPr marL="68580" marR="68580" marT="0" marB="0" anchor="ctr">
                    <a:solidFill>
                      <a:schemeClr val="accent1"/>
                    </a:solidFill>
                  </a:tcPr>
                </a:tc>
                <a:tc>
                  <a:txBody>
                    <a:bodyPr/>
                    <a:lstStyle/>
                    <a:p>
                      <a:pPr>
                        <a:tabLst>
                          <a:tab pos="1790700" algn="l"/>
                        </a:tabLst>
                      </a:pPr>
                      <a:r>
                        <a:rPr lang="en-GB" dirty="0">
                          <a:solidFill>
                            <a:schemeClr val="tx1"/>
                          </a:solidFill>
                          <a:latin typeface="Arial" panose="020B0604020202020204" pitchFamily="34" charset="0"/>
                        </a:rPr>
                        <a:t>Would there be an expected difference in treatment response between the general population and first-degree relatives of people with Stage 3 T1D?</a:t>
                      </a:r>
                    </a:p>
                    <a:p>
                      <a:pPr>
                        <a:tabLst>
                          <a:tab pos="1790700" algn="l"/>
                        </a:tabLst>
                      </a:pPr>
                      <a:r>
                        <a:rPr lang="en-GB" dirty="0">
                          <a:solidFill>
                            <a:schemeClr val="tx1"/>
                          </a:solidFill>
                          <a:latin typeface="Arial" panose="020B0604020202020204" pitchFamily="34" charset="0"/>
                        </a:rPr>
                        <a:t>Is the data from TN-10 suitable for decision making?</a:t>
                      </a:r>
                    </a:p>
                  </a:txBody>
                  <a:tcPr anchor="ctr"/>
                </a:tc>
                <a:extLst>
                  <a:ext uri="{0D108BD9-81ED-4DB2-BD59-A6C34878D82A}">
                    <a16:rowId xmlns:a16="http://schemas.microsoft.com/office/drawing/2014/main" val="4185216669"/>
                  </a:ext>
                </a:extLst>
              </a:tr>
              <a:tr h="548715">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sz="1800" b="0" kern="1200" dirty="0">
                          <a:solidFill>
                            <a:schemeClr val="bg1"/>
                          </a:solidFill>
                          <a:effectLst/>
                          <a:latin typeface="Arial" panose="020B0604020202020204" pitchFamily="34" charset="0"/>
                          <a:ea typeface="+mn-ea"/>
                          <a:cs typeface="Arial" panose="020B0604020202020204" pitchFamily="34" charset="0"/>
                        </a:rPr>
                        <a:t>Treatment-emergent adverse events of special interest (AESI)</a:t>
                      </a:r>
                    </a:p>
                  </a:txBody>
                  <a:tcPr marL="68580" marR="68580" marT="0" marB="0" anchor="ctr">
                    <a:solidFill>
                      <a:schemeClr val="accent1"/>
                    </a:solidFill>
                  </a:tcPr>
                </a:tc>
                <a:tc>
                  <a:txBody>
                    <a:bodyPr/>
                    <a:lstStyle/>
                    <a:p>
                      <a:r>
                        <a:rPr lang="en-GB" dirty="0">
                          <a:solidFill>
                            <a:schemeClr val="tx1"/>
                          </a:solidFill>
                          <a:latin typeface="Arial" panose="020B0604020202020204" pitchFamily="34" charset="0"/>
                          <a:cs typeface="Arial" panose="020B0604020202020204" pitchFamily="34" charset="0"/>
                        </a:rPr>
                        <a:t>Does the committee require further data on AESIs?</a:t>
                      </a:r>
                    </a:p>
                    <a:p>
                      <a:endParaRPr lang="en-GB"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15248377"/>
                  </a:ext>
                </a:extLst>
              </a:tr>
            </a:tbl>
          </a:graphicData>
        </a:graphic>
      </p:graphicFrame>
      <p:sp>
        <p:nvSpPr>
          <p:cNvPr id="2" name="Title 21">
            <a:extLst>
              <a:ext uri="{FF2B5EF4-FFF2-40B4-BE49-F238E27FC236}">
                <a16:creationId xmlns:a16="http://schemas.microsoft.com/office/drawing/2014/main" id="{C2FEB46B-5C79-B965-E64B-D98B6FD4AA94}"/>
              </a:ext>
            </a:extLst>
          </p:cNvPr>
          <p:cNvSpPr>
            <a:spLocks noGrp="1"/>
          </p:cNvSpPr>
          <p:nvPr>
            <p:ph type="title"/>
          </p:nvPr>
        </p:nvSpPr>
        <p:spPr>
          <a:xfrm>
            <a:off x="466724" y="71020"/>
            <a:ext cx="11250785" cy="592817"/>
          </a:xfrm>
        </p:spPr>
        <p:txBody>
          <a:bodyPr>
            <a:normAutofit/>
          </a:bodyPr>
          <a:lstStyle/>
          <a:p>
            <a:r>
              <a:rPr lang="en-GB" dirty="0">
                <a:latin typeface="Arial" panose="020B0604020202020204" pitchFamily="34" charset="0"/>
                <a:cs typeface="Arial" panose="020B0604020202020204" pitchFamily="34" charset="0"/>
              </a:rPr>
              <a:t>Decision making framework – questions for committee</a:t>
            </a:r>
          </a:p>
        </p:txBody>
      </p:sp>
    </p:spTree>
    <p:extLst>
      <p:ext uri="{BB962C8B-B14F-4D97-AF65-F5344CB8AC3E}">
        <p14:creationId xmlns:p14="http://schemas.microsoft.com/office/powerpoint/2010/main" val="2621824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58DC-63E2-17E4-708F-DEAE2FC38EEB}"/>
            </a:ext>
          </a:extLst>
        </p:cNvPr>
        <p:cNvGrpSpPr/>
        <p:nvPr/>
      </p:nvGrpSpPr>
      <p:grpSpPr>
        <a:xfrm>
          <a:off x="0" y="0"/>
          <a:ext cx="0" cy="0"/>
          <a:chOff x="0" y="0"/>
          <a:chExt cx="0" cy="0"/>
        </a:xfrm>
      </p:grpSpPr>
      <p:graphicFrame>
        <p:nvGraphicFramePr>
          <p:cNvPr id="6" name="Table 7" descr="Relevant recent technology appraisals published and their recommendations">
            <a:extLst>
              <a:ext uri="{FF2B5EF4-FFF2-40B4-BE49-F238E27FC236}">
                <a16:creationId xmlns:a16="http://schemas.microsoft.com/office/drawing/2014/main" id="{FB15F7E1-D9D3-3937-6A41-02439FE3C99E}"/>
              </a:ext>
            </a:extLst>
          </p:cNvPr>
          <p:cNvGraphicFramePr>
            <a:graphicFrameLocks noGrp="1"/>
          </p:cNvGraphicFramePr>
          <p:nvPr>
            <p:extLst>
              <p:ext uri="{D42A27DB-BD31-4B8C-83A1-F6EECF244321}">
                <p14:modId xmlns:p14="http://schemas.microsoft.com/office/powerpoint/2010/main" val="3684374612"/>
              </p:ext>
            </p:extLst>
          </p:nvPr>
        </p:nvGraphicFramePr>
        <p:xfrm>
          <a:off x="297375" y="1043369"/>
          <a:ext cx="11250786" cy="4771262"/>
        </p:xfrm>
        <a:graphic>
          <a:graphicData uri="http://schemas.openxmlformats.org/drawingml/2006/table">
            <a:tbl>
              <a:tblPr firstRow="1" bandRow="1">
                <a:tableStyleId>{5C22544A-7EE6-4342-B048-85BDC9FD1C3A}</a:tableStyleId>
              </a:tblPr>
              <a:tblGrid>
                <a:gridCol w="3875194">
                  <a:extLst>
                    <a:ext uri="{9D8B030D-6E8A-4147-A177-3AD203B41FA5}">
                      <a16:colId xmlns:a16="http://schemas.microsoft.com/office/drawing/2014/main" val="1941807023"/>
                    </a:ext>
                  </a:extLst>
                </a:gridCol>
                <a:gridCol w="7375592">
                  <a:extLst>
                    <a:ext uri="{9D8B030D-6E8A-4147-A177-3AD203B41FA5}">
                      <a16:colId xmlns:a16="http://schemas.microsoft.com/office/drawing/2014/main" val="1663811082"/>
                    </a:ext>
                  </a:extLst>
                </a:gridCol>
              </a:tblGrid>
              <a:tr h="441722">
                <a:tc>
                  <a:txBody>
                    <a:bodyPr/>
                    <a:lstStyle/>
                    <a:p>
                      <a:r>
                        <a:rPr lang="en-GB" sz="1800" dirty="0">
                          <a:solidFill>
                            <a:schemeClr val="bg1"/>
                          </a:solidFill>
                          <a:latin typeface="Arial" panose="020B0604020202020204" pitchFamily="34" charset="0"/>
                          <a:cs typeface="Arial" panose="020B0604020202020204" pitchFamily="34" charset="0"/>
                        </a:rPr>
                        <a:t>Key issue</a:t>
                      </a:r>
                    </a:p>
                  </a:txBody>
                  <a:tcPr>
                    <a:solidFill>
                      <a:schemeClr val="accent1"/>
                    </a:solidFill>
                  </a:tcPr>
                </a:tc>
                <a:tc>
                  <a:txBody>
                    <a:bodyPr/>
                    <a:lstStyle/>
                    <a:p>
                      <a:r>
                        <a:rPr lang="en-GB" sz="1800" dirty="0">
                          <a:solidFill>
                            <a:schemeClr val="bg1"/>
                          </a:solidFill>
                          <a:latin typeface="Arial" panose="020B0604020202020204" pitchFamily="34" charset="0"/>
                          <a:cs typeface="Arial" panose="020B0604020202020204" pitchFamily="34" charset="0"/>
                        </a:rPr>
                        <a:t>Questions for committee</a:t>
                      </a:r>
                    </a:p>
                  </a:txBody>
                  <a:tcPr/>
                </a:tc>
                <a:extLst>
                  <a:ext uri="{0D108BD9-81ED-4DB2-BD59-A6C34878D82A}">
                    <a16:rowId xmlns:a16="http://schemas.microsoft.com/office/drawing/2014/main" val="1580460115"/>
                  </a:ext>
                </a:extLst>
              </a:tr>
              <a:tr h="77301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dirty="0">
                          <a:solidFill>
                            <a:schemeClr val="bg1"/>
                          </a:solidFill>
                          <a:latin typeface="Arial" panose="020B0604020202020204" pitchFamily="34" charset="0"/>
                          <a:cs typeface="Arial" panose="020B0604020202020204" pitchFamily="34" charset="0"/>
                        </a:rPr>
                        <a:t>Modelling progression to Stage 3 T1D</a:t>
                      </a:r>
                    </a:p>
                  </a:txBody>
                  <a:tcPr marL="68580" marR="68580" marT="0" marB="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Which approach to extrapolating progression to Stage 3 T1D does the committee prefer?</a:t>
                      </a:r>
                    </a:p>
                  </a:txBody>
                  <a:tcPr anchor="ctr"/>
                </a:tc>
                <a:extLst>
                  <a:ext uri="{0D108BD9-81ED-4DB2-BD59-A6C34878D82A}">
                    <a16:rowId xmlns:a16="http://schemas.microsoft.com/office/drawing/2014/main" val="3157435210"/>
                  </a:ext>
                </a:extLst>
              </a:tr>
              <a:tr h="773014">
                <a:tc>
                  <a:txBody>
                    <a:bodyPr/>
                    <a:lstStyle/>
                    <a:p>
                      <a:pPr>
                        <a:lnSpc>
                          <a:spcPct val="114000"/>
                        </a:lnSpc>
                      </a:pPr>
                      <a:r>
                        <a:rPr lang="en-GB" sz="1800" dirty="0">
                          <a:solidFill>
                            <a:schemeClr val="bg1"/>
                          </a:solidFill>
                          <a:latin typeface="Arial" panose="020B0604020202020204" pitchFamily="34" charset="0"/>
                          <a:cs typeface="Arial" panose="020B0604020202020204" pitchFamily="34" charset="0"/>
                        </a:rPr>
                        <a:t>Approach to estimating decline in disutility</a:t>
                      </a:r>
                    </a:p>
                  </a:txBody>
                  <a:tcPr marL="68580" marR="68580" marT="0" marB="0" anchor="ctr">
                    <a:solidFill>
                      <a:schemeClr val="accent1"/>
                    </a:solidFill>
                  </a:tcPr>
                </a:tc>
                <a:tc>
                  <a:txBody>
                    <a:bodyPr/>
                    <a:lstStyle/>
                    <a:p>
                      <a:r>
                        <a:rPr lang="en-GB" dirty="0">
                          <a:solidFill>
                            <a:schemeClr val="tx1"/>
                          </a:solidFill>
                          <a:latin typeface="Arial" panose="020B0604020202020204" pitchFamily="34" charset="0"/>
                          <a:cs typeface="Arial" panose="020B0604020202020204" pitchFamily="34" charset="0"/>
                        </a:rPr>
                        <a:t>Should a time-dependent, complication-related disutility be included in the model for people with stage 3 T1D?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rPr>
                        <a:t>Should a one-off disutility on Stage 3 T1D onset be included in the model?</a:t>
                      </a:r>
                    </a:p>
                  </a:txBody>
                  <a:tcPr anchor="ctr"/>
                </a:tc>
                <a:extLst>
                  <a:ext uri="{0D108BD9-81ED-4DB2-BD59-A6C34878D82A}">
                    <a16:rowId xmlns:a16="http://schemas.microsoft.com/office/drawing/2014/main" val="2101972828"/>
                  </a:ext>
                </a:extLst>
              </a:tr>
              <a:tr h="510007">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dirty="0">
                          <a:solidFill>
                            <a:schemeClr val="bg1"/>
                          </a:solidFill>
                          <a:latin typeface="Arial" panose="020B0604020202020204" pitchFamily="34" charset="0"/>
                          <a:cs typeface="Arial" panose="020B0604020202020204" pitchFamily="34" charset="0"/>
                        </a:rPr>
                        <a:t>Estimation of stage 3 T1D costs</a:t>
                      </a:r>
                    </a:p>
                  </a:txBody>
                  <a:tcPr marL="68580" marR="68580" marT="0" marB="0" anchor="ctr">
                    <a:solidFill>
                      <a:schemeClr val="accent1"/>
                    </a:solidFill>
                  </a:tcPr>
                </a:tc>
                <a:tc>
                  <a:txBody>
                    <a:bodyPr/>
                    <a:lstStyle/>
                    <a:p>
                      <a:r>
                        <a:rPr lang="en-GB" dirty="0">
                          <a:solidFill>
                            <a:schemeClr val="tx1"/>
                          </a:solidFill>
                          <a:latin typeface="Arial" panose="020B0604020202020204" pitchFamily="34" charset="0"/>
                          <a:cs typeface="Arial" panose="020B0604020202020204" pitchFamily="34" charset="0"/>
                        </a:rPr>
                        <a:t>How should stage 3 T1D costs be modelled?</a:t>
                      </a:r>
                    </a:p>
                  </a:txBody>
                  <a:tcPr anchor="ctr"/>
                </a:tc>
                <a:extLst>
                  <a:ext uri="{0D108BD9-81ED-4DB2-BD59-A6C34878D82A}">
                    <a16:rowId xmlns:a16="http://schemas.microsoft.com/office/drawing/2014/main" val="3552632331"/>
                  </a:ext>
                </a:extLst>
              </a:tr>
              <a:tr h="478465">
                <a:tc>
                  <a:txBody>
                    <a:bodyPr/>
                    <a:lstStyle/>
                    <a:p>
                      <a:pPr>
                        <a:lnSpc>
                          <a:spcPct val="114000"/>
                        </a:lnSpc>
                      </a:pPr>
                      <a:r>
                        <a:rPr lang="en-GB" sz="1800" dirty="0">
                          <a:solidFill>
                            <a:schemeClr val="bg1"/>
                          </a:solidFill>
                          <a:latin typeface="Arial" panose="020B0604020202020204" pitchFamily="34" charset="0"/>
                          <a:cs typeface="Arial" panose="020B0604020202020204" pitchFamily="34" charset="0"/>
                        </a:rPr>
                        <a:t>Uncaptured benefits</a:t>
                      </a:r>
                    </a:p>
                  </a:txBody>
                  <a:tcPr marL="68580" marR="68580" marT="0" marB="0" anchor="ctr">
                    <a:solidFill>
                      <a:schemeClr val="accent1"/>
                    </a:solidFill>
                  </a:tcPr>
                </a:tc>
                <a:tc>
                  <a:txBody>
                    <a:bodyPr/>
                    <a:lstStyle/>
                    <a:p>
                      <a:r>
                        <a:rPr lang="en-GB" dirty="0">
                          <a:solidFill>
                            <a:schemeClr val="tx1"/>
                          </a:solidFill>
                          <a:latin typeface="Arial" panose="020B0604020202020204" pitchFamily="34" charset="0"/>
                          <a:cs typeface="Arial" panose="020B0604020202020204" pitchFamily="34" charset="0"/>
                        </a:rPr>
                        <a:t>Are there any uncaptured benefits of teplizumab?</a:t>
                      </a:r>
                    </a:p>
                  </a:txBody>
                  <a:tcPr anchor="ctr"/>
                </a:tc>
                <a:extLst>
                  <a:ext uri="{0D108BD9-81ED-4DB2-BD59-A6C34878D82A}">
                    <a16:rowId xmlns:a16="http://schemas.microsoft.com/office/drawing/2014/main" val="215270922"/>
                  </a:ext>
                </a:extLst>
              </a:tr>
              <a:tr h="571260">
                <a:tc>
                  <a:txBody>
                    <a:bodyPr/>
                    <a:lstStyle/>
                    <a:p>
                      <a:pPr>
                        <a:lnSpc>
                          <a:spcPct val="114000"/>
                        </a:lnSpc>
                      </a:pPr>
                      <a:r>
                        <a:rPr lang="en-GB" sz="1800" dirty="0">
                          <a:solidFill>
                            <a:schemeClr val="bg1"/>
                          </a:solidFill>
                          <a:latin typeface="Arial" panose="020B0604020202020204" pitchFamily="34" charset="0"/>
                          <a:cs typeface="Arial" panose="020B0604020202020204" pitchFamily="34" charset="0"/>
                        </a:rPr>
                        <a:t>Equalities</a:t>
                      </a:r>
                    </a:p>
                  </a:txBody>
                  <a:tcPr marL="68580" marR="68580" marT="0" marB="0" anchor="ctr">
                    <a:solidFill>
                      <a:schemeClr val="accent1"/>
                    </a:solidFill>
                  </a:tcPr>
                </a:tc>
                <a:tc>
                  <a:txBody>
                    <a:bodyPr/>
                    <a:lstStyle/>
                    <a:p>
                      <a:r>
                        <a:rPr lang="en-GB" dirty="0">
                          <a:solidFill>
                            <a:schemeClr val="tx1"/>
                          </a:solidFill>
                          <a:latin typeface="Arial" panose="020B0604020202020204" pitchFamily="34" charset="0"/>
                          <a:cs typeface="Arial" panose="020B0604020202020204" pitchFamily="34" charset="0"/>
                        </a:rPr>
                        <a:t>Are there any equalities issues that require consideration?</a:t>
                      </a:r>
                    </a:p>
                  </a:txBody>
                  <a:tcPr anchor="ctr"/>
                </a:tc>
                <a:extLst>
                  <a:ext uri="{0D108BD9-81ED-4DB2-BD59-A6C34878D82A}">
                    <a16:rowId xmlns:a16="http://schemas.microsoft.com/office/drawing/2014/main" val="1633253468"/>
                  </a:ext>
                </a:extLst>
              </a:tr>
              <a:tr h="808074">
                <a:tc>
                  <a:txBody>
                    <a:bodyPr/>
                    <a:lstStyle/>
                    <a:p>
                      <a:r>
                        <a:rPr lang="en-GB" sz="1800" b="1" kern="1200" dirty="0">
                          <a:solidFill>
                            <a:schemeClr val="bg1"/>
                          </a:solidFill>
                          <a:latin typeface="Arial" panose="020B0604020202020204" pitchFamily="34" charset="0"/>
                          <a:ea typeface="+mn-ea"/>
                          <a:cs typeface="Arial" panose="020B0604020202020204" pitchFamily="34" charset="0"/>
                        </a:rPr>
                        <a:t>What is the committee’s preferred ICER? </a:t>
                      </a:r>
                      <a:endParaRPr lang="en-GB" sz="1800" b="1" dirty="0">
                        <a:solidFill>
                          <a:schemeClr val="bg1"/>
                        </a:solidFill>
                        <a:latin typeface="Arial" panose="020B0604020202020204" pitchFamily="34" charset="0"/>
                        <a:cs typeface="Arial" panose="020B0604020202020204" pitchFamily="34" charset="0"/>
                      </a:endParaRPr>
                    </a:p>
                  </a:txBody>
                  <a:tcPr marL="68580" marR="68580" marT="0" marB="0" anchor="ctr">
                    <a:solidFill>
                      <a:schemeClr val="accent1"/>
                    </a:solidFill>
                  </a:tcPr>
                </a:tc>
                <a:tc>
                  <a:txBody>
                    <a:bodyPr/>
                    <a:lstStyle/>
                    <a:p>
                      <a:r>
                        <a:rPr lang="en-GB" sz="1800" dirty="0">
                          <a:solidFill>
                            <a:schemeClr val="tx1"/>
                          </a:solidFill>
                          <a:latin typeface="Arial" panose="020B0604020202020204" pitchFamily="34" charset="0"/>
                          <a:cs typeface="Arial" panose="020B0604020202020204" pitchFamily="34" charset="0"/>
                        </a:rPr>
                        <a:t>What is the committee's preferred ICER threshold - and why? </a:t>
                      </a:r>
                    </a:p>
                    <a:p>
                      <a:r>
                        <a:rPr lang="en-GB" sz="1800" dirty="0">
                          <a:solidFill>
                            <a:schemeClr val="tx1"/>
                          </a:solidFill>
                          <a:latin typeface="Arial" panose="020B0604020202020204" pitchFamily="34" charset="0"/>
                          <a:cs typeface="Arial" panose="020B0604020202020204" pitchFamily="34" charset="0"/>
                        </a:rPr>
                        <a:t>What is the committee's preferred ICER (is this a range)?</a:t>
                      </a:r>
                    </a:p>
                  </a:txBody>
                  <a:tcPr anchor="ctr"/>
                </a:tc>
                <a:extLst>
                  <a:ext uri="{0D108BD9-81ED-4DB2-BD59-A6C34878D82A}">
                    <a16:rowId xmlns:a16="http://schemas.microsoft.com/office/drawing/2014/main" val="1455156357"/>
                  </a:ext>
                </a:extLst>
              </a:tr>
            </a:tbl>
          </a:graphicData>
        </a:graphic>
      </p:graphicFrame>
      <p:sp>
        <p:nvSpPr>
          <p:cNvPr id="2" name="Title 21">
            <a:extLst>
              <a:ext uri="{FF2B5EF4-FFF2-40B4-BE49-F238E27FC236}">
                <a16:creationId xmlns:a16="http://schemas.microsoft.com/office/drawing/2014/main" id="{C907C8F1-7B3D-7826-D62C-B96685206741}"/>
              </a:ext>
            </a:extLst>
          </p:cNvPr>
          <p:cNvSpPr>
            <a:spLocks noGrp="1"/>
          </p:cNvSpPr>
          <p:nvPr>
            <p:ph type="title"/>
          </p:nvPr>
        </p:nvSpPr>
        <p:spPr>
          <a:xfrm>
            <a:off x="470607" y="193850"/>
            <a:ext cx="11250785" cy="592817"/>
          </a:xfrm>
        </p:spPr>
        <p:txBody>
          <a:bodyPr>
            <a:normAutofit/>
          </a:bodyPr>
          <a:lstStyle/>
          <a:p>
            <a:r>
              <a:rPr lang="en-GB" dirty="0">
                <a:latin typeface="Arial" panose="020B0604020202020204" pitchFamily="34" charset="0"/>
                <a:cs typeface="Arial" panose="020B0604020202020204" pitchFamily="34" charset="0"/>
              </a:rPr>
              <a:t>Decision making framework – questions for committee</a:t>
            </a:r>
          </a:p>
        </p:txBody>
      </p:sp>
    </p:spTree>
    <p:extLst>
      <p:ext uri="{BB962C8B-B14F-4D97-AF65-F5344CB8AC3E}">
        <p14:creationId xmlns:p14="http://schemas.microsoft.com/office/powerpoint/2010/main" val="997445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dirty="0">
                <a:latin typeface="Arial" panose="020B0604020202020204" pitchFamily="34" charset="0"/>
                <a:cs typeface="Arial" panose="020B0604020202020204" pitchFamily="34" charset="0"/>
              </a:rPr>
              <a:t>Teplizumab for delaying the onset of stage 3 type 1 diabetes in people 8 years and over with stage 2 type 1 diabetes [ID6259]</a:t>
            </a:r>
            <a:endParaRPr lang="en-GB" dirty="0"/>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dirty="0">
                <a:solidFill>
                  <a:srgbClr val="FF40FF"/>
                </a:solidFill>
              </a:rPr>
              <a:t> </a:t>
            </a:r>
            <a:r>
              <a:rPr lang="en-GB" sz="6000" b="1" dirty="0"/>
              <a:t>Supplementary appendix</a:t>
            </a:r>
          </a:p>
          <a:p>
            <a:endParaRPr lang="en-GB" sz="2800" dirty="0"/>
          </a:p>
        </p:txBody>
      </p:sp>
    </p:spTree>
    <p:extLst>
      <p:ext uri="{BB962C8B-B14F-4D97-AF65-F5344CB8AC3E}">
        <p14:creationId xmlns:p14="http://schemas.microsoft.com/office/powerpoint/2010/main" val="726442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466724" y="44623"/>
            <a:ext cx="11250785" cy="592817"/>
          </a:xfrm>
        </p:spPr>
        <p:txBody>
          <a:bodyPr/>
          <a:lstStyle/>
          <a:p>
            <a:r>
              <a:rPr lang="en-GB" dirty="0"/>
              <a:t>Decision problem</a:t>
            </a:r>
          </a:p>
        </p:txBody>
      </p:sp>
      <p:sp>
        <p:nvSpPr>
          <p:cNvPr id="6" name="TextBox 5">
            <a:extLst>
              <a:ext uri="{FF2B5EF4-FFF2-40B4-BE49-F238E27FC236}">
                <a16:creationId xmlns:a16="http://schemas.microsoft.com/office/drawing/2014/main" id="{A891EFA5-A0CD-4053-9A76-682AE8AD3D58}"/>
              </a:ext>
            </a:extLst>
          </p:cNvPr>
          <p:cNvSpPr txBox="1"/>
          <p:nvPr/>
        </p:nvSpPr>
        <p:spPr>
          <a:xfrm>
            <a:off x="474491" y="466871"/>
            <a:ext cx="7109639" cy="369332"/>
          </a:xfrm>
          <a:prstGeom prst="rect">
            <a:avLst/>
          </a:prstGeom>
          <a:noFill/>
        </p:spPr>
        <p:txBody>
          <a:bodyPr wrap="none" rtlCol="0">
            <a:spAutoFit/>
          </a:bodyPr>
          <a:lstStyle/>
          <a:p>
            <a:r>
              <a:rPr lang="en-GB" dirty="0">
                <a:latin typeface="Arial" panose="020B0604020202020204" pitchFamily="34" charset="0"/>
              </a:rPr>
              <a:t>Population, intervention, comparators and outcomes from the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1396428111"/>
              </p:ext>
            </p:extLst>
          </p:nvPr>
        </p:nvGraphicFramePr>
        <p:xfrm>
          <a:off x="86442" y="836203"/>
          <a:ext cx="11936560" cy="5795193"/>
        </p:xfrm>
        <a:graphic>
          <a:graphicData uri="http://schemas.openxmlformats.org/drawingml/2006/table">
            <a:tbl>
              <a:tblPr firstRow="1" bandRow="1">
                <a:tableStyleId>{5C22544A-7EE6-4342-B048-85BDC9FD1C3A}</a:tableStyleId>
              </a:tblPr>
              <a:tblGrid>
                <a:gridCol w="1594629">
                  <a:extLst>
                    <a:ext uri="{9D8B030D-6E8A-4147-A177-3AD203B41FA5}">
                      <a16:colId xmlns:a16="http://schemas.microsoft.com/office/drawing/2014/main" val="2557443117"/>
                    </a:ext>
                  </a:extLst>
                </a:gridCol>
                <a:gridCol w="3657551">
                  <a:extLst>
                    <a:ext uri="{9D8B030D-6E8A-4147-A177-3AD203B41FA5}">
                      <a16:colId xmlns:a16="http://schemas.microsoft.com/office/drawing/2014/main" val="2079107674"/>
                    </a:ext>
                  </a:extLst>
                </a:gridCol>
                <a:gridCol w="3280278">
                  <a:extLst>
                    <a:ext uri="{9D8B030D-6E8A-4147-A177-3AD203B41FA5}">
                      <a16:colId xmlns:a16="http://schemas.microsoft.com/office/drawing/2014/main" val="1363918603"/>
                    </a:ext>
                  </a:extLst>
                </a:gridCol>
                <a:gridCol w="3404102">
                  <a:extLst>
                    <a:ext uri="{9D8B030D-6E8A-4147-A177-3AD203B41FA5}">
                      <a16:colId xmlns:a16="http://schemas.microsoft.com/office/drawing/2014/main" val="924925742"/>
                    </a:ext>
                  </a:extLst>
                </a:gridCol>
              </a:tblGrid>
              <a:tr h="0">
                <a:tc>
                  <a:txBody>
                    <a:bodyPr/>
                    <a:lstStyle/>
                    <a:p>
                      <a:endParaRPr lang="en-GB" sz="1600" dirty="0">
                        <a:latin typeface="Arial" panose="020B0604020202020204" pitchFamily="34" charset="0"/>
                      </a:endParaRPr>
                    </a:p>
                  </a:txBody>
                  <a:tcPr>
                    <a:solidFill>
                      <a:schemeClr val="accent1"/>
                    </a:solidFill>
                  </a:tcPr>
                </a:tc>
                <a:tc>
                  <a:txBody>
                    <a:bodyPr/>
                    <a:lstStyle/>
                    <a:p>
                      <a:r>
                        <a:rPr lang="en-GB" sz="1600" dirty="0">
                          <a:latin typeface="Arial" panose="020B0604020202020204" pitchFamily="34" charset="0"/>
                        </a:rPr>
                        <a:t>NICE final scope</a:t>
                      </a:r>
                    </a:p>
                  </a:txBody>
                  <a:tcPr/>
                </a:tc>
                <a:tc>
                  <a:txBody>
                    <a:bodyPr/>
                    <a:lstStyle/>
                    <a:p>
                      <a:r>
                        <a:rPr lang="en-GB" sz="1600" dirty="0">
                          <a:latin typeface="Arial" panose="020B0604020202020204" pitchFamily="34" charset="0"/>
                        </a:rPr>
                        <a:t>Company</a:t>
                      </a:r>
                    </a:p>
                  </a:txBody>
                  <a:tcPr/>
                </a:tc>
                <a:tc>
                  <a:txBody>
                    <a:bodyPr/>
                    <a:lstStyle/>
                    <a:p>
                      <a:r>
                        <a:rPr lang="en-GB" sz="1600" dirty="0">
                          <a:latin typeface="Arial" panose="020B0604020202020204" pitchFamily="34" charset="0"/>
                        </a:rPr>
                        <a:t>EAG comments</a:t>
                      </a:r>
                    </a:p>
                  </a:txBody>
                  <a:tcPr/>
                </a:tc>
                <a:extLst>
                  <a:ext uri="{0D108BD9-81ED-4DB2-BD59-A6C34878D82A}">
                    <a16:rowId xmlns:a16="http://schemas.microsoft.com/office/drawing/2014/main" val="2887193136"/>
                  </a:ext>
                </a:extLst>
              </a:tr>
              <a:tr h="1661593">
                <a:tc>
                  <a:txBody>
                    <a:bodyPr/>
                    <a:lstStyle/>
                    <a:p>
                      <a:r>
                        <a:rPr lang="en-GB" sz="1600" b="1" dirty="0">
                          <a:solidFill>
                            <a:schemeClr val="bg1"/>
                          </a:solidFill>
                          <a:latin typeface="Arial" panose="020B0604020202020204" pitchFamily="34" charset="0"/>
                        </a:rPr>
                        <a:t>Population</a:t>
                      </a:r>
                    </a:p>
                  </a:txBody>
                  <a:tcPr>
                    <a:solidFill>
                      <a:schemeClr val="accent1"/>
                    </a:solidFill>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People aged 8 and over with Stage 2 T1D (2 or more pancreatic islet autoantibodies and dysglycaemia)</a:t>
                      </a:r>
                      <a:endParaRPr lang="en-GB" sz="1600"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As per final scope</a:t>
                      </a:r>
                    </a:p>
                  </a:txBody>
                  <a:tcPr/>
                </a:tc>
                <a:tc>
                  <a:txBody>
                    <a:bodyPr/>
                    <a:lstStyle/>
                    <a:p>
                      <a:r>
                        <a:rPr lang="en-GB" sz="1600" dirty="0">
                          <a:latin typeface="Arial" panose="020B0604020202020204" pitchFamily="34" charset="0"/>
                          <a:cs typeface="Arial" panose="020B0604020202020204" pitchFamily="34" charset="0"/>
                        </a:rPr>
                        <a:t>Important to establish how the eligible population would be identified in NHS practice, since there is no commissioned screening and monitoring programme to identify people with Stage 2 T1D</a:t>
                      </a:r>
                    </a:p>
                  </a:txBody>
                  <a:tcPr/>
                </a:tc>
                <a:extLst>
                  <a:ext uri="{0D108BD9-81ED-4DB2-BD59-A6C34878D82A}">
                    <a16:rowId xmlns:a16="http://schemas.microsoft.com/office/drawing/2014/main" val="3652339764"/>
                  </a:ext>
                </a:extLst>
              </a:tr>
              <a:tr h="309788">
                <a:tc>
                  <a:txBody>
                    <a:bodyPr/>
                    <a:lstStyle/>
                    <a:p>
                      <a:r>
                        <a:rPr lang="en-GB" sz="1600" b="1" dirty="0">
                          <a:solidFill>
                            <a:schemeClr val="bg1"/>
                          </a:solidFill>
                          <a:latin typeface="Arial" panose="020B0604020202020204" pitchFamily="34" charset="0"/>
                        </a:rPr>
                        <a:t>Intervention</a:t>
                      </a:r>
                    </a:p>
                  </a:txBody>
                  <a:tcPr>
                    <a:solidFill>
                      <a:schemeClr val="accent1"/>
                    </a:solidFill>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Teplizumab</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per final scope</a:t>
                      </a:r>
                    </a:p>
                  </a:txBody>
                  <a:tcPr/>
                </a:tc>
                <a:tc>
                  <a:txBody>
                    <a:bodyPr/>
                    <a:lstStyle/>
                    <a:p>
                      <a:r>
                        <a:rPr lang="en-GB"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566598515"/>
                  </a:ext>
                </a:extLst>
              </a:tr>
              <a:tr h="1457414">
                <a:tc>
                  <a:txBody>
                    <a:bodyPr/>
                    <a:lstStyle/>
                    <a:p>
                      <a:r>
                        <a:rPr lang="en-GB" sz="1600" b="1" dirty="0">
                          <a:solidFill>
                            <a:schemeClr val="bg1"/>
                          </a:solidFill>
                          <a:latin typeface="Arial" panose="020B0604020202020204" pitchFamily="34" charset="0"/>
                        </a:rPr>
                        <a:t>Comparators</a:t>
                      </a:r>
                    </a:p>
                  </a:txBody>
                  <a:tcPr>
                    <a:solidFill>
                      <a:schemeClr val="accent1"/>
                    </a:solidFill>
                  </a:tcPr>
                </a:tc>
                <a:tc>
                  <a:txBody>
                    <a:bodyPr/>
                    <a:lstStyle/>
                    <a:p>
                      <a:pPr algn="l">
                        <a:spcAft>
                          <a:spcPts val="3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Established clinical management without teplizumab, including, but not limited to: </a:t>
                      </a:r>
                    </a:p>
                    <a:p>
                      <a:pPr marL="342900" lvl="0" indent="-342900" algn="l">
                        <a:spcAft>
                          <a:spcPts val="3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monitoring blood glucose </a:t>
                      </a:r>
                    </a:p>
                    <a:p>
                      <a:pPr marL="342900" lvl="0" indent="-342900" algn="l">
                        <a:spcAft>
                          <a:spcPts val="3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psychosocial support </a:t>
                      </a:r>
                    </a:p>
                    <a:p>
                      <a:pPr marL="342900" lvl="0" indent="-342900" algn="l">
                        <a:spcAft>
                          <a:spcPts val="3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education</a:t>
                      </a:r>
                    </a:p>
                  </a:txBody>
                  <a:tcPr marL="114300" marR="11430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per final scope</a:t>
                      </a:r>
                    </a:p>
                  </a:txBody>
                  <a:tcPr/>
                </a:tc>
                <a:tc>
                  <a:txBody>
                    <a:bodyPr/>
                    <a:lstStyle/>
                    <a:p>
                      <a:r>
                        <a:rPr lang="en-GB" sz="1600" dirty="0">
                          <a:latin typeface="Arial" panose="020B0604020202020204" pitchFamily="34" charset="0"/>
                          <a:cs typeface="Arial" panose="020B0604020202020204" pitchFamily="34" charset="0"/>
                        </a:rPr>
                        <a:t>No routine process to identify eligible patients in the NHS in England – so EAG considers there is currently no established clinical management.</a:t>
                      </a:r>
                    </a:p>
                  </a:txBody>
                  <a:tcPr/>
                </a:tc>
                <a:extLst>
                  <a:ext uri="{0D108BD9-81ED-4DB2-BD59-A6C34878D82A}">
                    <a16:rowId xmlns:a16="http://schemas.microsoft.com/office/drawing/2014/main" val="4274909800"/>
                  </a:ext>
                </a:extLst>
              </a:tr>
              <a:tr h="1748973">
                <a:tc>
                  <a:txBody>
                    <a:bodyPr/>
                    <a:lstStyle/>
                    <a:p>
                      <a:r>
                        <a:rPr lang="en-GB" sz="1600" b="1" dirty="0">
                          <a:solidFill>
                            <a:schemeClr val="bg1"/>
                          </a:solidFill>
                          <a:latin typeface="Arial" panose="020B0604020202020204" pitchFamily="34" charset="0"/>
                        </a:rPr>
                        <a:t>Outcomes</a:t>
                      </a:r>
                    </a:p>
                  </a:txBody>
                  <a:tcPr>
                    <a:solidFill>
                      <a:schemeClr val="accent1"/>
                    </a:solidFill>
                  </a:tcPr>
                </a:tc>
                <a:tc>
                  <a:txBody>
                    <a:bodyPr/>
                    <a:lstStyle/>
                    <a:p>
                      <a:pPr marL="0" lvl="0" indent="0" algn="l">
                        <a:spcAft>
                          <a:spcPts val="300"/>
                        </a:spcAft>
                        <a:buFont typeface="Symbol" panose="05050102010706020507" pitchFamily="18" charset="2"/>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Progression from Stage 2 to Stage 3 T1D, time to starting insulin treatment, levels of stimulated C-peptide, symptoms and complications of T1D including incidence of DKA, mortality, adverse effects of treatment, HRQoL</a:t>
                      </a:r>
                    </a:p>
                  </a:txBody>
                  <a:tcPr marL="114300" marR="114300" marT="0" marB="0"/>
                </a:tc>
                <a:tc>
                  <a:txBody>
                    <a:bodyPr/>
                    <a:lstStyle/>
                    <a:p>
                      <a:pPr marL="0" marR="0" lvl="0" indent="0" algn="l" defTabSz="914400" rtl="0" eaLnBrk="1" fontAlgn="auto" latinLnBrk="0" hangingPunct="1">
                        <a:lnSpc>
                          <a:spcPct val="100000"/>
                        </a:lnSpc>
                        <a:spcBef>
                          <a:spcPts val="0"/>
                        </a:spcBef>
                        <a:spcAft>
                          <a:spcPts val="300"/>
                        </a:spcAft>
                        <a:buClrTx/>
                        <a:buSzTx/>
                        <a:buFont typeface="Symbol" panose="05050102010706020507" pitchFamily="18" charset="2"/>
                        <a:buNone/>
                        <a:tabLst/>
                        <a:defRPr/>
                      </a:pPr>
                      <a:r>
                        <a:rPr lang="en-GB" sz="1600" dirty="0">
                          <a:effectLst/>
                          <a:latin typeface="Arial" panose="020B0604020202020204" pitchFamily="34" charset="0"/>
                          <a:ea typeface="Times New Roman" panose="02020603050405020304" pitchFamily="18" charset="0"/>
                          <a:cs typeface="Arial" panose="020B0604020202020204" pitchFamily="34" charset="0"/>
                        </a:rPr>
                        <a:t>Progression from Stage 2 to Stage 3 T1D, time to starting insulin treatment, levels of stimulated C-peptide, mortality, adverse effects of treatment, HRQoL, impact on the patient, impact on the caregiver.</a:t>
                      </a:r>
                    </a:p>
                  </a:txBody>
                  <a:tcPr marL="114300" marR="114300" marT="0" marB="0"/>
                </a:tc>
                <a:tc>
                  <a:txBody>
                    <a:bodyPr/>
                    <a:lstStyle/>
                    <a:p>
                      <a:r>
                        <a:rPr lang="en-GB"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751154784"/>
                  </a:ext>
                </a:extLst>
              </a:tr>
            </a:tbl>
          </a:graphicData>
        </a:graphic>
      </p:graphicFrame>
      <p:sp>
        <p:nvSpPr>
          <p:cNvPr id="4" name="TextBox 3">
            <a:extLst>
              <a:ext uri="{FF2B5EF4-FFF2-40B4-BE49-F238E27FC236}">
                <a16:creationId xmlns:a16="http://schemas.microsoft.com/office/drawing/2014/main" id="{F0A4D28A-16BB-A21B-F51D-C467FE7A80E1}"/>
              </a:ext>
            </a:extLst>
          </p:cNvPr>
          <p:cNvSpPr txBox="1"/>
          <p:nvPr/>
        </p:nvSpPr>
        <p:spPr>
          <a:xfrm>
            <a:off x="9912994" y="6589242"/>
            <a:ext cx="237087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ction="ppaction://hlinksldjump"/>
              </a:rPr>
              <a:t>Back to main slides </a:t>
            </a:r>
            <a:endParaRPr lang="en-GB" sz="1400" dirty="0">
              <a:latin typeface="Arial" panose="020B0604020202020204" pitchFamily="34" charset="0"/>
              <a:cs typeface="Arial" panose="020B0604020202020204" pitchFamily="34" charset="0"/>
            </a:endParaRPr>
          </a:p>
        </p:txBody>
      </p:sp>
      <p:sp>
        <p:nvSpPr>
          <p:cNvPr id="5" name="Text Placeholder 17">
            <a:extLst>
              <a:ext uri="{FF2B5EF4-FFF2-40B4-BE49-F238E27FC236}">
                <a16:creationId xmlns:a16="http://schemas.microsoft.com/office/drawing/2014/main" id="{B11597DC-A249-3E28-5FF9-E30DB7CEABC0}"/>
              </a:ext>
            </a:extLst>
          </p:cNvPr>
          <p:cNvSpPr txBox="1">
            <a:spLocks/>
          </p:cNvSpPr>
          <p:nvPr/>
        </p:nvSpPr>
        <p:spPr>
          <a:xfrm>
            <a:off x="1957262" y="6623901"/>
            <a:ext cx="5113494" cy="2541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t>T1D, type 1 diabetes; DKA, diabetic ketoacidosis; HRQoL, health related quality of life</a:t>
            </a:r>
          </a:p>
        </p:txBody>
      </p:sp>
    </p:spTree>
    <p:extLst>
      <p:ext uri="{BB962C8B-B14F-4D97-AF65-F5344CB8AC3E}">
        <p14:creationId xmlns:p14="http://schemas.microsoft.com/office/powerpoint/2010/main" val="1421855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DB795-650A-CA0C-0DBE-FF0BA1BB448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4BA020C-A214-D7C4-773A-EA73A68E055A}"/>
              </a:ext>
            </a:extLst>
          </p:cNvPr>
          <p:cNvSpPr>
            <a:spLocks noGrp="1"/>
          </p:cNvSpPr>
          <p:nvPr>
            <p:ph type="title"/>
          </p:nvPr>
        </p:nvSpPr>
        <p:spPr/>
        <p:txBody>
          <a:bodyPr>
            <a:normAutofit fontScale="90000"/>
          </a:bodyPr>
          <a:lstStyle/>
          <a:p>
            <a:r>
              <a:rPr lang="en-GB" dirty="0"/>
              <a:t>Clinical trial results –TN-10</a:t>
            </a:r>
            <a:br>
              <a:rPr lang="en-GB" dirty="0"/>
            </a:br>
            <a:br>
              <a:rPr lang="en-GB" dirty="0"/>
            </a:br>
            <a:endParaRPr lang="en-GB" dirty="0"/>
          </a:p>
        </p:txBody>
      </p:sp>
      <p:pic>
        <p:nvPicPr>
          <p:cNvPr id="10" name="Picture 9" descr="A graph with numbers and a chart&#10;&#10;Description automatically generated">
            <a:extLst>
              <a:ext uri="{FF2B5EF4-FFF2-40B4-BE49-F238E27FC236}">
                <a16:creationId xmlns:a16="http://schemas.microsoft.com/office/drawing/2014/main" id="{B99433DD-B349-47D4-47AA-B9C7A3142629}"/>
              </a:ext>
            </a:extLst>
          </p:cNvPr>
          <p:cNvPicPr>
            <a:picLocks noChangeAspect="1"/>
          </p:cNvPicPr>
          <p:nvPr/>
        </p:nvPicPr>
        <p:blipFill>
          <a:blip r:embed="rId3"/>
          <a:stretch>
            <a:fillRect/>
          </a:stretch>
        </p:blipFill>
        <p:spPr>
          <a:xfrm>
            <a:off x="474489" y="2056657"/>
            <a:ext cx="10842488" cy="3816846"/>
          </a:xfrm>
          <a:prstGeom prst="rect">
            <a:avLst/>
          </a:prstGeom>
          <a:ln w="22225">
            <a:noFill/>
          </a:ln>
        </p:spPr>
      </p:pic>
      <p:sp>
        <p:nvSpPr>
          <p:cNvPr id="2" name="Text Placeholder 4">
            <a:extLst>
              <a:ext uri="{FF2B5EF4-FFF2-40B4-BE49-F238E27FC236}">
                <a16:creationId xmlns:a16="http://schemas.microsoft.com/office/drawing/2014/main" id="{9135DE34-CAC2-D881-529D-063B7BE283C8}"/>
              </a:ext>
            </a:extLst>
          </p:cNvPr>
          <p:cNvSpPr txBox="1">
            <a:spLocks/>
          </p:cNvSpPr>
          <p:nvPr/>
        </p:nvSpPr>
        <p:spPr>
          <a:xfrm>
            <a:off x="466724" y="739377"/>
            <a:ext cx="11250786" cy="8448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In primary and extended follow up analysis, teplizumab increases the median time to Stage 3 T1D onset compared with placebo </a:t>
            </a:r>
          </a:p>
        </p:txBody>
      </p:sp>
      <p:sp>
        <p:nvSpPr>
          <p:cNvPr id="5" name="TextBox 4">
            <a:extLst>
              <a:ext uri="{FF2B5EF4-FFF2-40B4-BE49-F238E27FC236}">
                <a16:creationId xmlns:a16="http://schemas.microsoft.com/office/drawing/2014/main" id="{75381509-C2A1-0496-3D76-712A8D2D84CE}"/>
              </a:ext>
            </a:extLst>
          </p:cNvPr>
          <p:cNvSpPr txBox="1"/>
          <p:nvPr/>
        </p:nvSpPr>
        <p:spPr>
          <a:xfrm>
            <a:off x="474489" y="1584350"/>
            <a:ext cx="11476880" cy="383823"/>
          </a:xfrm>
          <a:prstGeom prst="rect">
            <a:avLst/>
          </a:prstGeom>
          <a:noFill/>
        </p:spPr>
        <p:txBody>
          <a:bodyPr wrap="square">
            <a:spAutoFit/>
          </a:bodyPr>
          <a:lstStyle/>
          <a:p>
            <a:pPr>
              <a:lnSpc>
                <a:spcPct val="115000"/>
              </a:lnSpc>
              <a:spcBef>
                <a:spcPts val="1000"/>
              </a:spcBef>
            </a:pPr>
            <a:r>
              <a:rPr lang="en-GB" sz="1800" dirty="0">
                <a:effectLst/>
                <a:latin typeface="Arial" panose="020B0604020202020204" pitchFamily="34" charset="0"/>
                <a:ea typeface="Calibri" panose="020F0502020204030204" pitchFamily="34" charset="0"/>
                <a:cs typeface="Arial" panose="020B0604020202020204" pitchFamily="34" charset="0"/>
              </a:rPr>
              <a:t>KM curve for proportion of participants without Stage 3 T1D over time (TN-10; ITT population; primary analysis)</a:t>
            </a:r>
            <a:r>
              <a:rPr lang="en-GB" dirty="0">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D222C27F-EB12-E008-F999-072EAEC5AACD}"/>
              </a:ext>
            </a:extLst>
          </p:cNvPr>
          <p:cNvSpPr>
            <a:spLocks noGrp="1"/>
          </p:cNvSpPr>
          <p:nvPr>
            <p:ph type="body" sz="quarter" idx="13"/>
          </p:nvPr>
        </p:nvSpPr>
        <p:spPr>
          <a:xfrm>
            <a:off x="1826897" y="6411913"/>
            <a:ext cx="9086850" cy="365125"/>
          </a:xfrm>
        </p:spPr>
        <p:txBody>
          <a:bodyPr>
            <a:normAutofit/>
          </a:bodyPr>
          <a:lstStyle/>
          <a:p>
            <a:r>
              <a:rPr lang="en-GB" sz="1400" dirty="0">
                <a:effectLst/>
              </a:rPr>
              <a:t>KM; Kaplan-Meier;  ITT; intention to treat; T1D = type 1 diabetes</a:t>
            </a:r>
            <a:endParaRPr lang="en-GB" sz="1400" dirty="0">
              <a:effectLst/>
              <a:ea typeface="Calibri" panose="020F0502020204030204" pitchFamily="34" charset="0"/>
            </a:endParaRPr>
          </a:p>
          <a:p>
            <a:endParaRPr lang="en-GB" dirty="0"/>
          </a:p>
        </p:txBody>
      </p:sp>
      <p:sp>
        <p:nvSpPr>
          <p:cNvPr id="11" name="TextBox 10">
            <a:extLst>
              <a:ext uri="{FF2B5EF4-FFF2-40B4-BE49-F238E27FC236}">
                <a16:creationId xmlns:a16="http://schemas.microsoft.com/office/drawing/2014/main" id="{57448799-E54E-39DE-74E1-9D1588771CE2}"/>
              </a:ext>
            </a:extLst>
          </p:cNvPr>
          <p:cNvSpPr txBox="1"/>
          <p:nvPr/>
        </p:nvSpPr>
        <p:spPr>
          <a:xfrm>
            <a:off x="9179665" y="6397125"/>
            <a:ext cx="23708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4" action="ppaction://hlinksldjump"/>
              </a:rPr>
              <a:t>Back to main slides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174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F2C5-8E1B-9EC9-72F7-2BD2BA911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EB898-05F9-619E-C955-702A3B1BF667}"/>
              </a:ext>
            </a:extLst>
          </p:cNvPr>
          <p:cNvSpPr>
            <a:spLocks noGrp="1"/>
          </p:cNvSpPr>
          <p:nvPr>
            <p:ph type="title"/>
          </p:nvPr>
        </p:nvSpPr>
        <p:spPr/>
        <p:txBody>
          <a:bodyPr/>
          <a:lstStyle/>
          <a:p>
            <a:r>
              <a:rPr lang="en-GB" dirty="0"/>
              <a:t>Clinical trial results – TN-10</a:t>
            </a:r>
          </a:p>
        </p:txBody>
      </p:sp>
      <p:sp>
        <p:nvSpPr>
          <p:cNvPr id="4" name="Text Placeholder 3">
            <a:extLst>
              <a:ext uri="{FF2B5EF4-FFF2-40B4-BE49-F238E27FC236}">
                <a16:creationId xmlns:a16="http://schemas.microsoft.com/office/drawing/2014/main" id="{DE69E7E2-2B67-B8FD-DF62-A503089F174B}"/>
              </a:ext>
            </a:extLst>
          </p:cNvPr>
          <p:cNvSpPr>
            <a:spLocks noGrp="1"/>
          </p:cNvSpPr>
          <p:nvPr>
            <p:ph type="body" sz="quarter" idx="13"/>
          </p:nvPr>
        </p:nvSpPr>
        <p:spPr>
          <a:xfrm>
            <a:off x="1185863" y="6220326"/>
            <a:ext cx="9086850" cy="493461"/>
          </a:xfrm>
        </p:spPr>
        <p:txBody>
          <a:bodyPr>
            <a:normAutofit fontScale="85000" lnSpcReduction="20000"/>
          </a:bodyPr>
          <a:lstStyle/>
          <a:p>
            <a:r>
              <a:rPr lang="en-GB" sz="1400" dirty="0">
                <a:effectLst/>
              </a:rPr>
              <a:t>IQR, interquartile range; AUC, area under the curve; ITT, intention to treat; </a:t>
            </a:r>
          </a:p>
          <a:p>
            <a:r>
              <a:rPr lang="en-GB" sz="1400" dirty="0">
                <a:effectLst/>
              </a:rPr>
              <a:t>CI = confidence interval; HR = hazard ratio; NE = not estimable; NR = not reported; T1D = type 1 diabetes</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5C684108-5E4D-299B-C997-D5034F9024DD}"/>
              </a:ext>
            </a:extLst>
          </p:cNvPr>
          <p:cNvSpPr>
            <a:spLocks noGrp="1"/>
          </p:cNvSpPr>
          <p:nvPr>
            <p:ph type="body" sz="quarter" idx="14"/>
          </p:nvPr>
        </p:nvSpPr>
        <p:spPr>
          <a:xfrm>
            <a:off x="466724" y="870054"/>
            <a:ext cx="11250786" cy="817251"/>
          </a:xfrm>
        </p:spPr>
        <p:txBody>
          <a:bodyPr/>
          <a:lstStyle/>
          <a:p>
            <a:r>
              <a:rPr lang="en-GB" dirty="0"/>
              <a:t>C-peptide function better preserved and insulin secretion significantly higher with teplizumab at six months compared with placebo   </a:t>
            </a:r>
          </a:p>
        </p:txBody>
      </p:sp>
      <p:graphicFrame>
        <p:nvGraphicFramePr>
          <p:cNvPr id="3" name="Table 2">
            <a:extLst>
              <a:ext uri="{FF2B5EF4-FFF2-40B4-BE49-F238E27FC236}">
                <a16:creationId xmlns:a16="http://schemas.microsoft.com/office/drawing/2014/main" id="{4C72266F-4473-7794-C27A-011940ABED52}"/>
              </a:ext>
            </a:extLst>
          </p:cNvPr>
          <p:cNvGraphicFramePr>
            <a:graphicFrameLocks noGrp="1"/>
          </p:cNvGraphicFramePr>
          <p:nvPr>
            <p:extLst>
              <p:ext uri="{D42A27DB-BD31-4B8C-83A1-F6EECF244321}">
                <p14:modId xmlns:p14="http://schemas.microsoft.com/office/powerpoint/2010/main" val="3621680240"/>
              </p:ext>
            </p:extLst>
          </p:nvPr>
        </p:nvGraphicFramePr>
        <p:xfrm>
          <a:off x="466724" y="2157464"/>
          <a:ext cx="10338674" cy="1154684"/>
        </p:xfrm>
        <a:graphic>
          <a:graphicData uri="http://schemas.openxmlformats.org/drawingml/2006/table">
            <a:tbl>
              <a:tblPr firstRow="1">
                <a:tableStyleId>{5C22544A-7EE6-4342-B048-85BDC9FD1C3A}</a:tableStyleId>
              </a:tblPr>
              <a:tblGrid>
                <a:gridCol w="5593630">
                  <a:extLst>
                    <a:ext uri="{9D8B030D-6E8A-4147-A177-3AD203B41FA5}">
                      <a16:colId xmlns:a16="http://schemas.microsoft.com/office/drawing/2014/main" val="989474606"/>
                    </a:ext>
                  </a:extLst>
                </a:gridCol>
                <a:gridCol w="2119265">
                  <a:extLst>
                    <a:ext uri="{9D8B030D-6E8A-4147-A177-3AD203B41FA5}">
                      <a16:colId xmlns:a16="http://schemas.microsoft.com/office/drawing/2014/main" val="2775663201"/>
                    </a:ext>
                  </a:extLst>
                </a:gridCol>
                <a:gridCol w="2625779">
                  <a:extLst>
                    <a:ext uri="{9D8B030D-6E8A-4147-A177-3AD203B41FA5}">
                      <a16:colId xmlns:a16="http://schemas.microsoft.com/office/drawing/2014/main" val="1181169771"/>
                    </a:ext>
                  </a:extLst>
                </a:gridCol>
              </a:tblGrid>
              <a:tr h="228202">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Teplizumab (n=44)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T w="12700" cap="flat" cmpd="sng" algn="ctr">
                      <a:solidFill>
                        <a:schemeClr val="tx1"/>
                      </a:solidFill>
                      <a:prstDash val="solid"/>
                      <a:round/>
                      <a:headEnd type="none" w="med" len="med"/>
                      <a:tailEnd type="none" w="med" len="med"/>
                    </a:lnT>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Placebo (n=32)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66228136"/>
                  </a:ext>
                </a:extLst>
              </a:tr>
              <a:tr h="228202">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C-peptide AUC at 6 months (pmol/ml), mean (IQR)</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L w="12700" cap="flat" cmpd="sng" algn="ctr">
                      <a:solidFill>
                        <a:schemeClr val="tx1"/>
                      </a:solidFill>
                      <a:prstDash val="solid"/>
                      <a:round/>
                      <a:headEnd type="none" w="med" len="med"/>
                      <a:tailEnd type="none" w="med" len="med"/>
                    </a:lnL>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2.06 (1.55, 2.58)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1.68 (1.20, 2.15)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8574832"/>
                  </a:ext>
                </a:extLst>
              </a:tr>
              <a:tr h="228202">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Difference between pre- versus post-treatment slopes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L w="12700" cap="flat" cmpd="sng" algn="ctr">
                      <a:solidFill>
                        <a:schemeClr val="tx1"/>
                      </a:solidFill>
                      <a:prstDash val="solid"/>
                      <a:round/>
                      <a:headEnd type="none" w="med" len="med"/>
                      <a:tailEnd type="none" w="med" len="med"/>
                    </a:lnL>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p=0.04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p&gt;0.05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7737646"/>
                  </a:ext>
                </a:extLst>
              </a:tr>
              <a:tr h="109345">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Difference between post-treatment slopes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p=0.0015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81" marR="4228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20541166"/>
                  </a:ext>
                </a:extLst>
              </a:tr>
            </a:tbl>
          </a:graphicData>
        </a:graphic>
      </p:graphicFrame>
      <p:sp>
        <p:nvSpPr>
          <p:cNvPr id="7" name="TextBox 6">
            <a:extLst>
              <a:ext uri="{FF2B5EF4-FFF2-40B4-BE49-F238E27FC236}">
                <a16:creationId xmlns:a16="http://schemas.microsoft.com/office/drawing/2014/main" id="{0BB3A6E4-D9AC-C20F-7379-F41AA6E843E9}"/>
              </a:ext>
            </a:extLst>
          </p:cNvPr>
          <p:cNvSpPr txBox="1"/>
          <p:nvPr/>
        </p:nvSpPr>
        <p:spPr>
          <a:xfrm>
            <a:off x="466724" y="1714183"/>
            <a:ext cx="7815268"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C-peptide AUC at 6 months after enrolment (TN-10; ITT population)</a:t>
            </a:r>
            <a:endParaRPr lang="en-GB"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304F2F55-1818-A1B4-32E4-CD2ECF6FE036}"/>
              </a:ext>
            </a:extLst>
          </p:cNvPr>
          <p:cNvGraphicFramePr>
            <a:graphicFrameLocks noGrp="1"/>
          </p:cNvGraphicFramePr>
          <p:nvPr>
            <p:extLst>
              <p:ext uri="{D42A27DB-BD31-4B8C-83A1-F6EECF244321}">
                <p14:modId xmlns:p14="http://schemas.microsoft.com/office/powerpoint/2010/main" val="924300336"/>
              </p:ext>
            </p:extLst>
          </p:nvPr>
        </p:nvGraphicFramePr>
        <p:xfrm>
          <a:off x="466724" y="4200009"/>
          <a:ext cx="10246688" cy="1443355"/>
        </p:xfrm>
        <a:graphic>
          <a:graphicData uri="http://schemas.openxmlformats.org/drawingml/2006/table">
            <a:tbl>
              <a:tblPr firstRow="1">
                <a:tableStyleId>{5C22544A-7EE6-4342-B048-85BDC9FD1C3A}</a:tableStyleId>
              </a:tblPr>
              <a:tblGrid>
                <a:gridCol w="5555745">
                  <a:extLst>
                    <a:ext uri="{9D8B030D-6E8A-4147-A177-3AD203B41FA5}">
                      <a16:colId xmlns:a16="http://schemas.microsoft.com/office/drawing/2014/main" val="2537360113"/>
                    </a:ext>
                  </a:extLst>
                </a:gridCol>
                <a:gridCol w="2136832">
                  <a:extLst>
                    <a:ext uri="{9D8B030D-6E8A-4147-A177-3AD203B41FA5}">
                      <a16:colId xmlns:a16="http://schemas.microsoft.com/office/drawing/2014/main" val="1334497964"/>
                    </a:ext>
                  </a:extLst>
                </a:gridCol>
                <a:gridCol w="2554111">
                  <a:extLst>
                    <a:ext uri="{9D8B030D-6E8A-4147-A177-3AD203B41FA5}">
                      <a16:colId xmlns:a16="http://schemas.microsoft.com/office/drawing/2014/main" val="2142038326"/>
                    </a:ext>
                  </a:extLst>
                </a:gridCol>
              </a:tblGrid>
              <a:tr h="227980">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Teplizumab (n=44)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T w="12700" cap="flat" cmpd="sng" algn="ctr">
                      <a:solidFill>
                        <a:schemeClr val="tx1"/>
                      </a:solidFill>
                      <a:prstDash val="solid"/>
                      <a:round/>
                      <a:headEnd type="none" w="med" len="med"/>
                      <a:tailEnd type="none" w="med" len="med"/>
                    </a:lnT>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Placebo (n=32)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68387428"/>
                  </a:ext>
                </a:extLst>
              </a:tr>
              <a:tr h="109238">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Pre-treatment slope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L w="12700" cap="flat" cmpd="sng" algn="ctr">
                      <a:solidFill>
                        <a:schemeClr val="tx1"/>
                      </a:solidFill>
                      <a:prstDash val="solid"/>
                      <a:round/>
                      <a:headEnd type="none" w="med" len="med"/>
                      <a:tailEnd type="none" w="med" len="med"/>
                    </a:lnL>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−1,024.0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−1,245.0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0014224"/>
                  </a:ext>
                </a:extLst>
              </a:tr>
              <a:tr h="109238">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Post-treatment slope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L w="12700" cap="flat" cmpd="sng" algn="ctr">
                      <a:solidFill>
                        <a:schemeClr val="tx1"/>
                      </a:solidFill>
                      <a:prstDash val="solid"/>
                      <a:round/>
                      <a:headEnd type="none" w="med" len="med"/>
                      <a:tailEnd type="none" w="med" len="med"/>
                    </a:lnL>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1,085.8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−1,037.4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3076792"/>
                  </a:ext>
                </a:extLst>
              </a:tr>
              <a:tr h="227980">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Difference between pre- and post-treatment slope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L w="12700" cap="flat" cmpd="sng" algn="ctr">
                      <a:solidFill>
                        <a:schemeClr val="tx1"/>
                      </a:solidFill>
                      <a:prstDash val="solid"/>
                      <a:round/>
                      <a:headEnd type="none" w="med" len="med"/>
                      <a:tailEnd type="none" w="med" len="med"/>
                    </a:lnL>
                  </a:tcPr>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p=0.01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p=0.80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6446559"/>
                  </a:ext>
                </a:extLst>
              </a:tr>
              <a:tr h="227980">
                <a:tc>
                  <a:txBody>
                    <a:bodyPr/>
                    <a:lstStyle/>
                    <a:p>
                      <a:pP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Difference between post-treatment slopes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p=0.0004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40" marR="4224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81548174"/>
                  </a:ext>
                </a:extLst>
              </a:tr>
            </a:tbl>
          </a:graphicData>
        </a:graphic>
      </p:graphicFrame>
      <p:sp>
        <p:nvSpPr>
          <p:cNvPr id="10" name="TextBox 9">
            <a:extLst>
              <a:ext uri="{FF2B5EF4-FFF2-40B4-BE49-F238E27FC236}">
                <a16:creationId xmlns:a16="http://schemas.microsoft.com/office/drawing/2014/main" id="{F3851F9A-FDE9-989B-A314-4EFF61EFE1F2}"/>
              </a:ext>
            </a:extLst>
          </p:cNvPr>
          <p:cNvSpPr txBox="1"/>
          <p:nvPr/>
        </p:nvSpPr>
        <p:spPr>
          <a:xfrm>
            <a:off x="322344" y="3610533"/>
            <a:ext cx="1125078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Insulin interval secretion (2 hours) measured via OGTT at 6 months after enrolment (TN-10; ITT population)</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D267EC-051A-DB8A-66E8-21CB5583D2E0}"/>
              </a:ext>
            </a:extLst>
          </p:cNvPr>
          <p:cNvSpPr txBox="1"/>
          <p:nvPr/>
        </p:nvSpPr>
        <p:spPr>
          <a:xfrm>
            <a:off x="9527974" y="6488668"/>
            <a:ext cx="23708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3" action="ppaction://hlinksldjump"/>
              </a:rPr>
              <a:t>Back to main slides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26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6A0B-983E-F960-95B7-2E404B8A6E95}"/>
              </a:ext>
            </a:extLst>
          </p:cNvPr>
          <p:cNvSpPr>
            <a:spLocks noGrp="1"/>
          </p:cNvSpPr>
          <p:nvPr>
            <p:ph type="title"/>
          </p:nvPr>
        </p:nvSpPr>
        <p:spPr/>
        <p:txBody>
          <a:bodyPr>
            <a:normAutofit/>
          </a:bodyPr>
          <a:lstStyle/>
          <a:p>
            <a:r>
              <a:rPr lang="en-GB" sz="3200" dirty="0"/>
              <a:t>Stages of Type 1 diabetes</a:t>
            </a:r>
          </a:p>
        </p:txBody>
      </p:sp>
      <p:sp>
        <p:nvSpPr>
          <p:cNvPr id="8" name="Freeform: Shape 7">
            <a:extLst>
              <a:ext uri="{FF2B5EF4-FFF2-40B4-BE49-F238E27FC236}">
                <a16:creationId xmlns:a16="http://schemas.microsoft.com/office/drawing/2014/main" id="{F793C098-D3F0-2634-741B-2699203DCCC7}"/>
              </a:ext>
            </a:extLst>
          </p:cNvPr>
          <p:cNvSpPr/>
          <p:nvPr/>
        </p:nvSpPr>
        <p:spPr>
          <a:xfrm>
            <a:off x="8292511" y="1655780"/>
            <a:ext cx="2902391" cy="1892285"/>
          </a:xfrm>
          <a:custGeom>
            <a:avLst/>
            <a:gdLst>
              <a:gd name="connsiteX0" fmla="*/ 0 w 1696268"/>
              <a:gd name="connsiteY0" fmla="*/ 169627 h 1696268"/>
              <a:gd name="connsiteX1" fmla="*/ 169627 w 1696268"/>
              <a:gd name="connsiteY1" fmla="*/ 0 h 1696268"/>
              <a:gd name="connsiteX2" fmla="*/ 1526641 w 1696268"/>
              <a:gd name="connsiteY2" fmla="*/ 0 h 1696268"/>
              <a:gd name="connsiteX3" fmla="*/ 1696268 w 1696268"/>
              <a:gd name="connsiteY3" fmla="*/ 169627 h 1696268"/>
              <a:gd name="connsiteX4" fmla="*/ 1696268 w 1696268"/>
              <a:gd name="connsiteY4" fmla="*/ 1526641 h 1696268"/>
              <a:gd name="connsiteX5" fmla="*/ 1526641 w 1696268"/>
              <a:gd name="connsiteY5" fmla="*/ 1696268 h 1696268"/>
              <a:gd name="connsiteX6" fmla="*/ 169627 w 1696268"/>
              <a:gd name="connsiteY6" fmla="*/ 1696268 h 1696268"/>
              <a:gd name="connsiteX7" fmla="*/ 0 w 1696268"/>
              <a:gd name="connsiteY7" fmla="*/ 1526641 h 1696268"/>
              <a:gd name="connsiteX8" fmla="*/ 0 w 1696268"/>
              <a:gd name="connsiteY8" fmla="*/ 169627 h 169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268" h="1696268">
                <a:moveTo>
                  <a:pt x="0" y="169627"/>
                </a:moveTo>
                <a:cubicBezTo>
                  <a:pt x="0" y="75945"/>
                  <a:pt x="75945" y="0"/>
                  <a:pt x="169627" y="0"/>
                </a:cubicBezTo>
                <a:lnTo>
                  <a:pt x="1526641" y="0"/>
                </a:lnTo>
                <a:cubicBezTo>
                  <a:pt x="1620323" y="0"/>
                  <a:pt x="1696268" y="75945"/>
                  <a:pt x="1696268" y="169627"/>
                </a:cubicBezTo>
                <a:lnTo>
                  <a:pt x="1696268" y="1526641"/>
                </a:lnTo>
                <a:cubicBezTo>
                  <a:pt x="1696268" y="1620323"/>
                  <a:pt x="1620323" y="1696268"/>
                  <a:pt x="1526641" y="1696268"/>
                </a:cubicBezTo>
                <a:lnTo>
                  <a:pt x="169627" y="1696268"/>
                </a:lnTo>
                <a:cubicBezTo>
                  <a:pt x="75945" y="1696268"/>
                  <a:pt x="0" y="1620323"/>
                  <a:pt x="0" y="1526641"/>
                </a:cubicBezTo>
                <a:lnTo>
                  <a:pt x="0" y="169627"/>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592" tIns="91592" rIns="91592" bIns="91592" numCol="1" spcCol="1270" anchor="t" anchorCtr="0">
            <a:noAutofit/>
          </a:bodyPr>
          <a:lstStyle/>
          <a:p>
            <a:pPr algn="ctr"/>
            <a:r>
              <a:rPr lang="en-GB" b="1" dirty="0">
                <a:solidFill>
                  <a:srgbClr val="FFFFFF"/>
                </a:solidFill>
                <a:latin typeface="Arial" panose="020B0604020202020204" pitchFamily="34" charset="0"/>
                <a:cs typeface="Arial" panose="020B0604020202020204" pitchFamily="34" charset="0"/>
              </a:rPr>
              <a:t>Stage 3</a:t>
            </a:r>
          </a:p>
          <a:p>
            <a:pPr algn="ctr"/>
            <a:endParaRPr lang="en-GB" b="1" dirty="0">
              <a:solidFill>
                <a:srgbClr val="FFFFFF"/>
              </a:solidFill>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Overt hyperglycaemia,</a:t>
            </a:r>
          </a:p>
          <a:p>
            <a:pPr algn="ctr"/>
            <a:r>
              <a:rPr lang="en-GB" dirty="0">
                <a:latin typeface="Arial" panose="020B0604020202020204" pitchFamily="34" charset="0"/>
                <a:cs typeface="Arial" panose="020B0604020202020204" pitchFamily="34" charset="0"/>
              </a:rPr>
              <a:t>Clinical symptoms present,</a:t>
            </a:r>
          </a:p>
          <a:p>
            <a:pPr algn="ctr"/>
            <a:r>
              <a:rPr lang="en-GB" dirty="0">
                <a:latin typeface="Arial" panose="020B0604020202020204" pitchFamily="34" charset="0"/>
                <a:cs typeface="Arial" panose="020B0604020202020204" pitchFamily="34" charset="0"/>
              </a:rPr>
              <a:t>Insulin therapy needed</a:t>
            </a:r>
          </a:p>
        </p:txBody>
      </p:sp>
      <p:sp>
        <p:nvSpPr>
          <p:cNvPr id="9" name="Freeform: Shape 8">
            <a:extLst>
              <a:ext uri="{FF2B5EF4-FFF2-40B4-BE49-F238E27FC236}">
                <a16:creationId xmlns:a16="http://schemas.microsoft.com/office/drawing/2014/main" id="{2E22BE5E-359D-FD48-4A56-ECC1A4FB8629}"/>
              </a:ext>
            </a:extLst>
          </p:cNvPr>
          <p:cNvSpPr/>
          <p:nvPr/>
        </p:nvSpPr>
        <p:spPr>
          <a:xfrm>
            <a:off x="4776608" y="1612005"/>
            <a:ext cx="2902391" cy="2085279"/>
          </a:xfrm>
          <a:custGeom>
            <a:avLst/>
            <a:gdLst>
              <a:gd name="connsiteX0" fmla="*/ 0 w 1696268"/>
              <a:gd name="connsiteY0" fmla="*/ 169627 h 1696268"/>
              <a:gd name="connsiteX1" fmla="*/ 169627 w 1696268"/>
              <a:gd name="connsiteY1" fmla="*/ 0 h 1696268"/>
              <a:gd name="connsiteX2" fmla="*/ 1526641 w 1696268"/>
              <a:gd name="connsiteY2" fmla="*/ 0 h 1696268"/>
              <a:gd name="connsiteX3" fmla="*/ 1696268 w 1696268"/>
              <a:gd name="connsiteY3" fmla="*/ 169627 h 1696268"/>
              <a:gd name="connsiteX4" fmla="*/ 1696268 w 1696268"/>
              <a:gd name="connsiteY4" fmla="*/ 1526641 h 1696268"/>
              <a:gd name="connsiteX5" fmla="*/ 1526641 w 1696268"/>
              <a:gd name="connsiteY5" fmla="*/ 1696268 h 1696268"/>
              <a:gd name="connsiteX6" fmla="*/ 169627 w 1696268"/>
              <a:gd name="connsiteY6" fmla="*/ 1696268 h 1696268"/>
              <a:gd name="connsiteX7" fmla="*/ 0 w 1696268"/>
              <a:gd name="connsiteY7" fmla="*/ 1526641 h 1696268"/>
              <a:gd name="connsiteX8" fmla="*/ 0 w 1696268"/>
              <a:gd name="connsiteY8" fmla="*/ 169627 h 169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268" h="1696268">
                <a:moveTo>
                  <a:pt x="0" y="169627"/>
                </a:moveTo>
                <a:cubicBezTo>
                  <a:pt x="0" y="75945"/>
                  <a:pt x="75945" y="0"/>
                  <a:pt x="169627" y="0"/>
                </a:cubicBezTo>
                <a:lnTo>
                  <a:pt x="1526641" y="0"/>
                </a:lnTo>
                <a:cubicBezTo>
                  <a:pt x="1620323" y="0"/>
                  <a:pt x="1696268" y="75945"/>
                  <a:pt x="1696268" y="169627"/>
                </a:cubicBezTo>
                <a:lnTo>
                  <a:pt x="1696268" y="1526641"/>
                </a:lnTo>
                <a:cubicBezTo>
                  <a:pt x="1696268" y="1620323"/>
                  <a:pt x="1620323" y="1696268"/>
                  <a:pt x="1526641" y="1696268"/>
                </a:cubicBezTo>
                <a:lnTo>
                  <a:pt x="169627" y="1696268"/>
                </a:lnTo>
                <a:cubicBezTo>
                  <a:pt x="75945" y="1696268"/>
                  <a:pt x="0" y="1620323"/>
                  <a:pt x="0" y="1526641"/>
                </a:cubicBezTo>
                <a:lnTo>
                  <a:pt x="0" y="1696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592" tIns="91592" rIns="91592" bIns="91592" numCol="1" spcCol="1270" anchor="t" anchorCtr="0">
            <a:noAutofit/>
          </a:bodyPr>
          <a:lstStyle/>
          <a:p>
            <a:pPr algn="ctr"/>
            <a:r>
              <a:rPr lang="en-GB" b="1" dirty="0">
                <a:solidFill>
                  <a:srgbClr val="FFFFFF"/>
                </a:solidFill>
                <a:latin typeface="Arial" panose="020B0604020202020204" pitchFamily="34" charset="0"/>
                <a:cs typeface="Arial" panose="020B0604020202020204" pitchFamily="34" charset="0"/>
              </a:rPr>
              <a:t>Stage 2</a:t>
            </a:r>
          </a:p>
          <a:p>
            <a:pPr algn="ctr"/>
            <a:endParaRPr lang="en-GB" b="1" dirty="0">
              <a:solidFill>
                <a:srgbClr val="FFFFFF"/>
              </a:solidFill>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≥2 islet autoantibodies, </a:t>
            </a:r>
          </a:p>
          <a:p>
            <a:pPr algn="ctr"/>
            <a:r>
              <a:rPr lang="en-GB" dirty="0">
                <a:latin typeface="Arial" panose="020B0604020202020204" pitchFamily="34" charset="0"/>
                <a:cs typeface="Arial" panose="020B0604020202020204" pitchFamily="34" charset="0"/>
              </a:rPr>
              <a:t>Abnormal glucose tolerance </a:t>
            </a:r>
            <a:r>
              <a:rPr lang="en-GB" b="1" dirty="0">
                <a:latin typeface="Arial" panose="020B0604020202020204" pitchFamily="34" charset="0"/>
                <a:cs typeface="Arial" panose="020B0604020202020204" pitchFamily="34" charset="0"/>
              </a:rPr>
              <a:t>without overt hyperglycaemia,</a:t>
            </a: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Pre-symptomatic</a:t>
            </a:r>
            <a:endParaRPr lang="en-GB" b="1" dirty="0">
              <a:solidFill>
                <a:srgbClr val="FFFFFF"/>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28DF2B22-A6E2-2448-A0A0-5400A7ED0DAC}"/>
              </a:ext>
            </a:extLst>
          </p:cNvPr>
          <p:cNvSpPr/>
          <p:nvPr/>
        </p:nvSpPr>
        <p:spPr>
          <a:xfrm>
            <a:off x="1629074" y="1612006"/>
            <a:ext cx="2677415" cy="1936059"/>
          </a:xfrm>
          <a:custGeom>
            <a:avLst/>
            <a:gdLst>
              <a:gd name="connsiteX0" fmla="*/ 0 w 1696268"/>
              <a:gd name="connsiteY0" fmla="*/ 169627 h 1696268"/>
              <a:gd name="connsiteX1" fmla="*/ 169627 w 1696268"/>
              <a:gd name="connsiteY1" fmla="*/ 0 h 1696268"/>
              <a:gd name="connsiteX2" fmla="*/ 1526641 w 1696268"/>
              <a:gd name="connsiteY2" fmla="*/ 0 h 1696268"/>
              <a:gd name="connsiteX3" fmla="*/ 1696268 w 1696268"/>
              <a:gd name="connsiteY3" fmla="*/ 169627 h 1696268"/>
              <a:gd name="connsiteX4" fmla="*/ 1696268 w 1696268"/>
              <a:gd name="connsiteY4" fmla="*/ 1526641 h 1696268"/>
              <a:gd name="connsiteX5" fmla="*/ 1526641 w 1696268"/>
              <a:gd name="connsiteY5" fmla="*/ 1696268 h 1696268"/>
              <a:gd name="connsiteX6" fmla="*/ 169627 w 1696268"/>
              <a:gd name="connsiteY6" fmla="*/ 1696268 h 1696268"/>
              <a:gd name="connsiteX7" fmla="*/ 0 w 1696268"/>
              <a:gd name="connsiteY7" fmla="*/ 1526641 h 1696268"/>
              <a:gd name="connsiteX8" fmla="*/ 0 w 1696268"/>
              <a:gd name="connsiteY8" fmla="*/ 169627 h 169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268" h="1696268">
                <a:moveTo>
                  <a:pt x="0" y="169627"/>
                </a:moveTo>
                <a:cubicBezTo>
                  <a:pt x="0" y="75945"/>
                  <a:pt x="75945" y="0"/>
                  <a:pt x="169627" y="0"/>
                </a:cubicBezTo>
                <a:lnTo>
                  <a:pt x="1526641" y="0"/>
                </a:lnTo>
                <a:cubicBezTo>
                  <a:pt x="1620323" y="0"/>
                  <a:pt x="1696268" y="75945"/>
                  <a:pt x="1696268" y="169627"/>
                </a:cubicBezTo>
                <a:lnTo>
                  <a:pt x="1696268" y="1526641"/>
                </a:lnTo>
                <a:cubicBezTo>
                  <a:pt x="1696268" y="1620323"/>
                  <a:pt x="1620323" y="1696268"/>
                  <a:pt x="1526641" y="1696268"/>
                </a:cubicBezTo>
                <a:lnTo>
                  <a:pt x="169627" y="1696268"/>
                </a:lnTo>
                <a:cubicBezTo>
                  <a:pt x="75945" y="1696268"/>
                  <a:pt x="0" y="1620323"/>
                  <a:pt x="0" y="1526641"/>
                </a:cubicBezTo>
                <a:lnTo>
                  <a:pt x="0" y="169627"/>
                </a:lnTo>
                <a:close/>
              </a:path>
            </a:pathLst>
          </a:custGeom>
          <a:solidFill>
            <a:srgbClr val="CDE3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592" tIns="91592" rIns="91592" bIns="91592" numCol="1" spcCol="1270" anchor="t" anchorCtr="0">
            <a:noAutofit/>
          </a:bodyPr>
          <a:lstStyle/>
          <a:p>
            <a:pPr algn="ctr"/>
            <a:r>
              <a:rPr lang="en-GB" b="1" dirty="0">
                <a:solidFill>
                  <a:schemeClr val="tx1"/>
                </a:solidFill>
                <a:latin typeface="Arial" panose="020B0604020202020204" pitchFamily="34" charset="0"/>
                <a:cs typeface="Arial" panose="020B0604020202020204" pitchFamily="34" charset="0"/>
              </a:rPr>
              <a:t>Stage 1</a:t>
            </a:r>
          </a:p>
          <a:p>
            <a:pPr algn="ctr"/>
            <a:endParaRPr lang="en-GB" b="1" dirty="0">
              <a:solidFill>
                <a:schemeClr val="tx1"/>
              </a:solidFill>
              <a:latin typeface="Arial" panose="020B0604020202020204" pitchFamily="34" charset="0"/>
              <a:cs typeface="Arial" panose="020B0604020202020204" pitchFamily="34" charset="0"/>
            </a:endParaRPr>
          </a:p>
          <a:p>
            <a:pPr algn="ctr"/>
            <a:r>
              <a:rPr lang="en-GB" dirty="0">
                <a:solidFill>
                  <a:schemeClr val="tx1"/>
                </a:solidFill>
                <a:latin typeface="Arial" panose="020B0604020202020204" pitchFamily="34" charset="0"/>
                <a:cs typeface="Arial" panose="020B0604020202020204" pitchFamily="34" charset="0"/>
              </a:rPr>
              <a:t>≥2 islet autoantibodies, </a:t>
            </a:r>
          </a:p>
          <a:p>
            <a:pPr algn="ctr"/>
            <a:r>
              <a:rPr lang="en-GB" dirty="0">
                <a:solidFill>
                  <a:schemeClr val="tx1"/>
                </a:solidFill>
                <a:latin typeface="Arial" panose="020B0604020202020204" pitchFamily="34" charset="0"/>
                <a:cs typeface="Arial" panose="020B0604020202020204" pitchFamily="34" charset="0"/>
              </a:rPr>
              <a:t>Normal blood glucose levels,</a:t>
            </a:r>
          </a:p>
          <a:p>
            <a:pPr algn="ctr"/>
            <a:r>
              <a:rPr lang="en-GB" dirty="0">
                <a:solidFill>
                  <a:schemeClr val="tx1"/>
                </a:solidFill>
                <a:latin typeface="Arial" panose="020B0604020202020204" pitchFamily="34" charset="0"/>
                <a:cs typeface="Arial" panose="020B0604020202020204" pitchFamily="34" charset="0"/>
              </a:rPr>
              <a:t>Pre-symptomatic</a:t>
            </a:r>
          </a:p>
        </p:txBody>
      </p:sp>
      <p:sp>
        <p:nvSpPr>
          <p:cNvPr id="12" name="Freeform: Shape 11">
            <a:extLst>
              <a:ext uri="{FF2B5EF4-FFF2-40B4-BE49-F238E27FC236}">
                <a16:creationId xmlns:a16="http://schemas.microsoft.com/office/drawing/2014/main" id="{F785D22E-1CC1-6379-D6FD-F615C767AADF}"/>
              </a:ext>
            </a:extLst>
          </p:cNvPr>
          <p:cNvSpPr/>
          <p:nvPr/>
        </p:nvSpPr>
        <p:spPr>
          <a:xfrm>
            <a:off x="7822386" y="2600972"/>
            <a:ext cx="326738" cy="407589"/>
          </a:xfrm>
          <a:custGeom>
            <a:avLst/>
            <a:gdLst>
              <a:gd name="connsiteX0" fmla="*/ 0 w 326738"/>
              <a:gd name="connsiteY0" fmla="*/ 81518 h 407589"/>
              <a:gd name="connsiteX1" fmla="*/ 163369 w 326738"/>
              <a:gd name="connsiteY1" fmla="*/ 81518 h 407589"/>
              <a:gd name="connsiteX2" fmla="*/ 163369 w 326738"/>
              <a:gd name="connsiteY2" fmla="*/ 0 h 407589"/>
              <a:gd name="connsiteX3" fmla="*/ 326738 w 326738"/>
              <a:gd name="connsiteY3" fmla="*/ 203795 h 407589"/>
              <a:gd name="connsiteX4" fmla="*/ 163369 w 326738"/>
              <a:gd name="connsiteY4" fmla="*/ 407589 h 407589"/>
              <a:gd name="connsiteX5" fmla="*/ 163369 w 326738"/>
              <a:gd name="connsiteY5" fmla="*/ 326071 h 407589"/>
              <a:gd name="connsiteX6" fmla="*/ 0 w 326738"/>
              <a:gd name="connsiteY6" fmla="*/ 326071 h 407589"/>
              <a:gd name="connsiteX7" fmla="*/ 0 w 326738"/>
              <a:gd name="connsiteY7" fmla="*/ 81518 h 40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38" h="407589">
                <a:moveTo>
                  <a:pt x="0" y="81518"/>
                </a:moveTo>
                <a:lnTo>
                  <a:pt x="163369" y="81518"/>
                </a:lnTo>
                <a:lnTo>
                  <a:pt x="163369" y="0"/>
                </a:lnTo>
                <a:lnTo>
                  <a:pt x="326738" y="203795"/>
                </a:lnTo>
                <a:lnTo>
                  <a:pt x="163369" y="407589"/>
                </a:lnTo>
                <a:lnTo>
                  <a:pt x="163369" y="326071"/>
                </a:lnTo>
                <a:lnTo>
                  <a:pt x="0" y="326071"/>
                </a:lnTo>
                <a:lnTo>
                  <a:pt x="0" y="81518"/>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1518" rIns="98021" bIns="81518" numCol="1" spcCol="1270" anchor="t" anchorCtr="0">
            <a:noAutofit/>
          </a:bodyPr>
          <a:lstStyle/>
          <a:p>
            <a:pPr marL="0" lvl="0" indent="0" algn="ctr" defTabSz="400050">
              <a:lnSpc>
                <a:spcPct val="90000"/>
              </a:lnSpc>
              <a:spcBef>
                <a:spcPct val="0"/>
              </a:spcBef>
              <a:spcAft>
                <a:spcPct val="35000"/>
              </a:spcAft>
              <a:buNone/>
            </a:pPr>
            <a:endParaRPr lang="en-GB" sz="900" kern="1200" dirty="0"/>
          </a:p>
        </p:txBody>
      </p:sp>
      <p:sp>
        <p:nvSpPr>
          <p:cNvPr id="13" name="Freeform: Shape 12">
            <a:extLst>
              <a:ext uri="{FF2B5EF4-FFF2-40B4-BE49-F238E27FC236}">
                <a16:creationId xmlns:a16="http://schemas.microsoft.com/office/drawing/2014/main" id="{B03C6AD0-7D0F-2104-139B-F2F17AE50000}"/>
              </a:ext>
            </a:extLst>
          </p:cNvPr>
          <p:cNvSpPr/>
          <p:nvPr/>
        </p:nvSpPr>
        <p:spPr>
          <a:xfrm>
            <a:off x="4382753" y="2599068"/>
            <a:ext cx="326738" cy="407589"/>
          </a:xfrm>
          <a:custGeom>
            <a:avLst/>
            <a:gdLst>
              <a:gd name="connsiteX0" fmla="*/ 0 w 326738"/>
              <a:gd name="connsiteY0" fmla="*/ 81518 h 407589"/>
              <a:gd name="connsiteX1" fmla="*/ 163369 w 326738"/>
              <a:gd name="connsiteY1" fmla="*/ 81518 h 407589"/>
              <a:gd name="connsiteX2" fmla="*/ 163369 w 326738"/>
              <a:gd name="connsiteY2" fmla="*/ 0 h 407589"/>
              <a:gd name="connsiteX3" fmla="*/ 326738 w 326738"/>
              <a:gd name="connsiteY3" fmla="*/ 203795 h 407589"/>
              <a:gd name="connsiteX4" fmla="*/ 163369 w 326738"/>
              <a:gd name="connsiteY4" fmla="*/ 407589 h 407589"/>
              <a:gd name="connsiteX5" fmla="*/ 163369 w 326738"/>
              <a:gd name="connsiteY5" fmla="*/ 326071 h 407589"/>
              <a:gd name="connsiteX6" fmla="*/ 0 w 326738"/>
              <a:gd name="connsiteY6" fmla="*/ 326071 h 407589"/>
              <a:gd name="connsiteX7" fmla="*/ 0 w 326738"/>
              <a:gd name="connsiteY7" fmla="*/ 81518 h 40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38" h="407589">
                <a:moveTo>
                  <a:pt x="0" y="81518"/>
                </a:moveTo>
                <a:lnTo>
                  <a:pt x="163369" y="81518"/>
                </a:lnTo>
                <a:lnTo>
                  <a:pt x="163369" y="0"/>
                </a:lnTo>
                <a:lnTo>
                  <a:pt x="326738" y="203795"/>
                </a:lnTo>
                <a:lnTo>
                  <a:pt x="163369" y="407589"/>
                </a:lnTo>
                <a:lnTo>
                  <a:pt x="163369" y="326071"/>
                </a:lnTo>
                <a:lnTo>
                  <a:pt x="0" y="326071"/>
                </a:lnTo>
                <a:lnTo>
                  <a:pt x="0" y="81518"/>
                </a:lnTo>
                <a:close/>
              </a:path>
            </a:pathLst>
          </a:custGeom>
          <a:solidFill>
            <a:srgbClr val="CDE3D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1518" rIns="98021" bIns="81518" numCol="1" spcCol="1270" anchor="t" anchorCtr="0">
            <a:noAutofit/>
          </a:bodyPr>
          <a:lstStyle/>
          <a:p>
            <a:pPr marL="0" lvl="0" indent="0" algn="ctr" defTabSz="400050">
              <a:lnSpc>
                <a:spcPct val="90000"/>
              </a:lnSpc>
              <a:spcBef>
                <a:spcPct val="0"/>
              </a:spcBef>
              <a:spcAft>
                <a:spcPct val="35000"/>
              </a:spcAft>
              <a:buNone/>
            </a:pPr>
            <a:endParaRPr lang="en-GB" sz="900" kern="1200" dirty="0"/>
          </a:p>
        </p:txBody>
      </p:sp>
      <p:sp>
        <p:nvSpPr>
          <p:cNvPr id="3" name="Text Placeholder 4">
            <a:extLst>
              <a:ext uri="{FF2B5EF4-FFF2-40B4-BE49-F238E27FC236}">
                <a16:creationId xmlns:a16="http://schemas.microsoft.com/office/drawing/2014/main" id="{5EDD1B5C-D044-BFF3-E24A-D8483D2A10BE}"/>
              </a:ext>
            </a:extLst>
          </p:cNvPr>
          <p:cNvSpPr txBox="1">
            <a:spLocks/>
          </p:cNvSpPr>
          <p:nvPr/>
        </p:nvSpPr>
        <p:spPr>
          <a:xfrm>
            <a:off x="611856" y="794397"/>
            <a:ext cx="11250786" cy="6669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T1D can be split into 3 progressive stages depending on blood glucose concentration, presence of autoantibodies and presence of clinical symptoms </a:t>
            </a:r>
          </a:p>
        </p:txBody>
      </p:sp>
      <p:graphicFrame>
        <p:nvGraphicFramePr>
          <p:cNvPr id="6" name="Table 5">
            <a:extLst>
              <a:ext uri="{FF2B5EF4-FFF2-40B4-BE49-F238E27FC236}">
                <a16:creationId xmlns:a16="http://schemas.microsoft.com/office/drawing/2014/main" id="{50971C55-45B9-9547-2302-75F2F0448E95}"/>
              </a:ext>
            </a:extLst>
          </p:cNvPr>
          <p:cNvGraphicFramePr>
            <a:graphicFrameLocks noGrp="1"/>
          </p:cNvGraphicFramePr>
          <p:nvPr>
            <p:extLst>
              <p:ext uri="{D42A27DB-BD31-4B8C-83A1-F6EECF244321}">
                <p14:modId xmlns:p14="http://schemas.microsoft.com/office/powerpoint/2010/main" val="2139610951"/>
              </p:ext>
            </p:extLst>
          </p:nvPr>
        </p:nvGraphicFramePr>
        <p:xfrm>
          <a:off x="444727" y="4610155"/>
          <a:ext cx="10526233" cy="1267868"/>
        </p:xfrm>
        <a:graphic>
          <a:graphicData uri="http://schemas.openxmlformats.org/drawingml/2006/table">
            <a:tbl>
              <a:tblPr firstRow="1" firstCol="1" bandRow="1">
                <a:tableStyleId>{5C22544A-7EE6-4342-B048-85BDC9FD1C3A}</a:tableStyleId>
              </a:tblPr>
              <a:tblGrid>
                <a:gridCol w="2757487">
                  <a:extLst>
                    <a:ext uri="{9D8B030D-6E8A-4147-A177-3AD203B41FA5}">
                      <a16:colId xmlns:a16="http://schemas.microsoft.com/office/drawing/2014/main" val="1992070198"/>
                    </a:ext>
                  </a:extLst>
                </a:gridCol>
                <a:gridCol w="2126512">
                  <a:extLst>
                    <a:ext uri="{9D8B030D-6E8A-4147-A177-3AD203B41FA5}">
                      <a16:colId xmlns:a16="http://schemas.microsoft.com/office/drawing/2014/main" val="2932073699"/>
                    </a:ext>
                  </a:extLst>
                </a:gridCol>
                <a:gridCol w="2626242">
                  <a:extLst>
                    <a:ext uri="{9D8B030D-6E8A-4147-A177-3AD203B41FA5}">
                      <a16:colId xmlns:a16="http://schemas.microsoft.com/office/drawing/2014/main" val="3012807260"/>
                    </a:ext>
                  </a:extLst>
                </a:gridCol>
                <a:gridCol w="3015992">
                  <a:extLst>
                    <a:ext uri="{9D8B030D-6E8A-4147-A177-3AD203B41FA5}">
                      <a16:colId xmlns:a16="http://schemas.microsoft.com/office/drawing/2014/main" val="1192545825"/>
                    </a:ext>
                  </a:extLst>
                </a:gridCol>
              </a:tblGrid>
              <a:tr h="372899">
                <a:tc>
                  <a:txBody>
                    <a:bodyPr/>
                    <a:lstStyle/>
                    <a:p>
                      <a:pPr>
                        <a:lnSpc>
                          <a:spcPct val="115000"/>
                        </a:lnSpc>
                        <a:spcBef>
                          <a:spcPts val="200"/>
                        </a:spcBef>
                        <a:spcAft>
                          <a:spcPts val="2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Stage 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GB" sz="1800" dirty="0">
                          <a:effectLst/>
                          <a:latin typeface="Arial" panose="020B0604020202020204" pitchFamily="34" charset="0"/>
                          <a:cs typeface="Arial" panose="020B0604020202020204" pitchFamily="34" charset="0"/>
                        </a:rPr>
                        <a:t>Stage 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800" dirty="0">
                          <a:effectLst/>
                          <a:latin typeface="Arial" panose="020B0604020202020204" pitchFamily="34" charset="0"/>
                          <a:cs typeface="Arial" panose="020B0604020202020204" pitchFamily="34" charset="0"/>
                        </a:rPr>
                        <a:t>Stage 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3652669498"/>
                  </a:ext>
                </a:extLst>
              </a:tr>
              <a:tr h="206277">
                <a:tc>
                  <a:txBody>
                    <a:bodyPr/>
                    <a:lstStyle/>
                    <a:p>
                      <a:pPr>
                        <a:lnSpc>
                          <a:spcPct val="115000"/>
                        </a:lnSpc>
                        <a:spcBef>
                          <a:spcPts val="200"/>
                        </a:spcBef>
                        <a:spcAft>
                          <a:spcPts val="200"/>
                        </a:spcAft>
                      </a:pPr>
                      <a:r>
                        <a:rPr lang="en-GB" sz="1800" b="1" kern="1200" dirty="0">
                          <a:solidFill>
                            <a:schemeClr val="lt1"/>
                          </a:solidFill>
                          <a:effectLst/>
                          <a:latin typeface="Arial" panose="020B0604020202020204" pitchFamily="34" charset="0"/>
                          <a:ea typeface="+mn-ea"/>
                          <a:cs typeface="Arial" panose="020B0604020202020204" pitchFamily="34" charset="0"/>
                        </a:rPr>
                        <a:t>Fasting plasma glucose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nchor="ctr"/>
                </a:tc>
                <a:tc>
                  <a:txBody>
                    <a:bodyPr/>
                    <a:lstStyle/>
                    <a:p>
                      <a:pPr algn="ctr">
                        <a:lnSpc>
                          <a:spcPct val="115000"/>
                        </a:lnSpc>
                        <a:spcBef>
                          <a:spcPts val="200"/>
                        </a:spcBef>
                        <a:spcAft>
                          <a:spcPts val="200"/>
                        </a:spcAft>
                      </a:pPr>
                      <a:r>
                        <a:rPr lang="en-GB" sz="1800" u="none" dirty="0">
                          <a:effectLst/>
                          <a:latin typeface="Arial" panose="020B0604020202020204" pitchFamily="34" charset="0"/>
                          <a:cs typeface="Arial" panose="020B0604020202020204" pitchFamily="34" charset="0"/>
                        </a:rPr>
                        <a:t>&lt;5.6 </a:t>
                      </a:r>
                      <a:r>
                        <a:rPr lang="en-GB" sz="1800" u="none" kern="1200" dirty="0">
                          <a:solidFill>
                            <a:schemeClr val="dk1"/>
                          </a:solidFill>
                          <a:effectLst/>
                          <a:latin typeface="+mn-lt"/>
                          <a:ea typeface="+mn-ea"/>
                          <a:cs typeface="+mn-cs"/>
                        </a:rPr>
                        <a:t>mmol/L</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800" u="none" kern="1200" dirty="0">
                          <a:solidFill>
                            <a:schemeClr val="dk1"/>
                          </a:solidFill>
                          <a:effectLst/>
                          <a:latin typeface="+mn-lt"/>
                          <a:ea typeface="+mn-ea"/>
                          <a:cs typeface="+mn-cs"/>
                        </a:rPr>
                        <a:t>5.6 to 6.9 mmol/L</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800" u="none" kern="1200" dirty="0">
                          <a:solidFill>
                            <a:schemeClr val="dk1"/>
                          </a:solidFill>
                          <a:effectLst/>
                          <a:latin typeface="+mn-lt"/>
                          <a:ea typeface="+mn-ea"/>
                          <a:cs typeface="+mn-cs"/>
                        </a:rPr>
                        <a:t>≥7.0 mmol/L </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2552933778"/>
                  </a:ext>
                </a:extLst>
              </a:tr>
              <a:tr h="206277">
                <a:tc>
                  <a:txBody>
                    <a:bodyPr/>
                    <a:lstStyle/>
                    <a:p>
                      <a:pPr>
                        <a:lnSpc>
                          <a:spcPct val="115000"/>
                        </a:lnSpc>
                        <a:spcBef>
                          <a:spcPts val="200"/>
                        </a:spcBef>
                        <a:spcAft>
                          <a:spcPts val="200"/>
                        </a:spcAft>
                      </a:pPr>
                      <a:r>
                        <a:rPr lang="en-GB" sz="1800" dirty="0">
                          <a:effectLst/>
                          <a:latin typeface="Arial" panose="020B0604020202020204" pitchFamily="34" charset="0"/>
                          <a:ea typeface="Calibri" panose="020F0502020204030204" pitchFamily="34" charset="0"/>
                          <a:cs typeface="Arial" panose="020B0604020202020204" pitchFamily="34" charset="0"/>
                        </a:rPr>
                        <a:t>2-hour plasma glucose following OGTT</a:t>
                      </a:r>
                    </a:p>
                  </a:txBody>
                  <a:tcPr marL="42559" marR="42559" marT="0" marB="0" anchor="ctr"/>
                </a:tc>
                <a:tc>
                  <a:txBody>
                    <a:bodyPr/>
                    <a:lstStyle/>
                    <a:p>
                      <a:pPr algn="ctr">
                        <a:lnSpc>
                          <a:spcPct val="115000"/>
                        </a:lnSpc>
                        <a:spcBef>
                          <a:spcPts val="200"/>
                        </a:spcBef>
                        <a:spcAft>
                          <a:spcPts val="200"/>
                        </a:spcAft>
                      </a:pPr>
                      <a:r>
                        <a:rPr lang="en-GB" sz="1800" u="none" kern="1200" dirty="0">
                          <a:solidFill>
                            <a:schemeClr val="dk1"/>
                          </a:solidFill>
                          <a:effectLst/>
                          <a:latin typeface="+mn-lt"/>
                          <a:ea typeface="+mn-ea"/>
                          <a:cs typeface="+mn-cs"/>
                        </a:rPr>
                        <a:t>&lt;7.8 mmol/L</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800" u="none" kern="1200" dirty="0">
                          <a:solidFill>
                            <a:schemeClr val="dk1"/>
                          </a:solidFill>
                          <a:effectLst/>
                          <a:latin typeface="+mn-lt"/>
                          <a:ea typeface="+mn-ea"/>
                          <a:cs typeface="+mn-cs"/>
                        </a:rPr>
                        <a:t>7.8 to 11.1 mmol/L</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tc>
                  <a:txBody>
                    <a:bodyPr/>
                    <a:lstStyle/>
                    <a:p>
                      <a:pPr algn="ctr">
                        <a:lnSpc>
                          <a:spcPct val="115000"/>
                        </a:lnSpc>
                        <a:spcBef>
                          <a:spcPts val="200"/>
                        </a:spcBef>
                        <a:spcAft>
                          <a:spcPts val="200"/>
                        </a:spcAft>
                      </a:pPr>
                      <a:r>
                        <a:rPr lang="en-GB" sz="1800" u="none" dirty="0">
                          <a:effectLst/>
                          <a:latin typeface="Arial" panose="020B0604020202020204" pitchFamily="34" charset="0"/>
                          <a:cs typeface="Arial" panose="020B0604020202020204" pitchFamily="34" charset="0"/>
                        </a:rPr>
                        <a:t>≥11.1 mmol/L</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txBody>
                  <a:tcPr marL="42559" marR="42559" marT="0" marB="0"/>
                </a:tc>
                <a:extLst>
                  <a:ext uri="{0D108BD9-81ED-4DB2-BD59-A6C34878D82A}">
                    <a16:rowId xmlns:a16="http://schemas.microsoft.com/office/drawing/2014/main" val="2707347789"/>
                  </a:ext>
                </a:extLst>
              </a:tr>
            </a:tbl>
          </a:graphicData>
        </a:graphic>
      </p:graphicFrame>
      <p:sp>
        <p:nvSpPr>
          <p:cNvPr id="16" name="TextBox 15">
            <a:extLst>
              <a:ext uri="{FF2B5EF4-FFF2-40B4-BE49-F238E27FC236}">
                <a16:creationId xmlns:a16="http://schemas.microsoft.com/office/drawing/2014/main" id="{36DCB94C-3E3C-07A6-6A55-9DFB7B971272}"/>
              </a:ext>
            </a:extLst>
          </p:cNvPr>
          <p:cNvSpPr txBox="1"/>
          <p:nvPr/>
        </p:nvSpPr>
        <p:spPr>
          <a:xfrm>
            <a:off x="444727" y="4208493"/>
            <a:ext cx="9117367"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Plasma glucose levels by T1D stage:</a:t>
            </a:r>
          </a:p>
        </p:txBody>
      </p:sp>
      <p:sp>
        <p:nvSpPr>
          <p:cNvPr id="21" name="Text Placeholder 3">
            <a:extLst>
              <a:ext uri="{FF2B5EF4-FFF2-40B4-BE49-F238E27FC236}">
                <a16:creationId xmlns:a16="http://schemas.microsoft.com/office/drawing/2014/main" id="{002CC785-AE41-3AB9-54B1-6BC5EA7BA2BB}"/>
              </a:ext>
            </a:extLst>
          </p:cNvPr>
          <p:cNvSpPr txBox="1">
            <a:spLocks/>
          </p:cNvSpPr>
          <p:nvPr/>
        </p:nvSpPr>
        <p:spPr>
          <a:xfrm>
            <a:off x="1871663" y="6492875"/>
            <a:ext cx="908685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T1D, type 1 diabetes; OGTT, oral glucose tolerance test</a:t>
            </a:r>
          </a:p>
        </p:txBody>
      </p:sp>
    </p:spTree>
    <p:extLst>
      <p:ext uri="{BB962C8B-B14F-4D97-AF65-F5344CB8AC3E}">
        <p14:creationId xmlns:p14="http://schemas.microsoft.com/office/powerpoint/2010/main" val="289256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dirty="0"/>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3" y="713907"/>
            <a:ext cx="11258553" cy="520838"/>
          </a:xfrm>
        </p:spPr>
        <p:txBody>
          <a:bodyPr/>
          <a:lstStyle/>
          <a:p>
            <a:r>
              <a:rPr lang="en-GB" sz="2200" dirty="0"/>
              <a:t>People feel overwhelmed by the pressures of managing T1D over a long period</a:t>
            </a:r>
            <a:endParaRPr lang="en-GB" dirty="0"/>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170297" y="1178947"/>
            <a:ext cx="8091387" cy="5241669"/>
          </a:xfrm>
        </p:spPr>
        <p:txBody>
          <a:bodyPr/>
          <a:lstStyle/>
          <a:p>
            <a:r>
              <a:rPr lang="en-GB" b="1" dirty="0"/>
              <a:t>Submissions from Diabetes UK and Breakthrough T1D UK</a:t>
            </a:r>
          </a:p>
          <a:p>
            <a:pPr marL="285750" indent="-285750">
              <a:buFont typeface="Arial" panose="020B0604020202020204" pitchFamily="34" charset="0"/>
              <a:buChar char="•"/>
            </a:pPr>
            <a:r>
              <a:rPr lang="en-GB" dirty="0">
                <a:cs typeface="Arial" panose="020B0604020202020204" pitchFamily="34" charset="0"/>
              </a:rPr>
              <a:t>Demands of lifelong self management of T1D cause significant psychological burden on people with the condition and their carers</a:t>
            </a:r>
          </a:p>
          <a:p>
            <a:pPr marL="285750" indent="-285750">
              <a:buFont typeface="Arial" panose="020B0604020202020204" pitchFamily="34" charset="0"/>
              <a:buChar char="•"/>
            </a:pPr>
            <a:r>
              <a:rPr lang="en-GB" dirty="0"/>
              <a:t>Difficulties with disease management can lead to significant and potentially life-threatening health complications</a:t>
            </a:r>
          </a:p>
          <a:p>
            <a:pPr marL="971550" lvl="1" indent="-285750"/>
            <a:r>
              <a:rPr lang="en-GB" dirty="0"/>
              <a:t>Complications may already have set in at point of diagnosis – around 25% of children and young people are diagnosed when in DKA</a:t>
            </a:r>
            <a:endParaRPr lang="en-GB" dirty="0">
              <a:cs typeface="Arial" panose="020B0604020202020204" pitchFamily="34" charset="0"/>
            </a:endParaRPr>
          </a:p>
          <a:p>
            <a:r>
              <a:rPr lang="en-GB" b="1" dirty="0"/>
              <a:t>Potential clinical benefits of teplizumab </a:t>
            </a:r>
          </a:p>
          <a:p>
            <a:pPr marL="285750" indent="-285750">
              <a:buFont typeface="Arial" panose="020B0604020202020204" pitchFamily="34" charset="0"/>
              <a:buChar char="•"/>
            </a:pPr>
            <a:r>
              <a:rPr lang="en-GB" dirty="0">
                <a:ea typeface="Times New Roman" panose="02020603050405020304" pitchFamily="18" charset="0"/>
              </a:rPr>
              <a:t>An intervention that delays the onset of symptoms will decrease the duration of symptomatic disease and allow people to better prepare for T1D management – reducing the risk of long-term complications</a:t>
            </a:r>
          </a:p>
          <a:p>
            <a:pPr marL="971550" lvl="1" indent="-285750"/>
            <a:r>
              <a:rPr lang="en-GB" dirty="0">
                <a:ea typeface="Times New Roman" panose="02020603050405020304" pitchFamily="18" charset="0"/>
              </a:rPr>
              <a:t>Extra benefit in people who are less able to self-manage independently (e.g. younger children with stage 2 </a:t>
            </a:r>
            <a:r>
              <a:rPr lang="en-GB" sz="1800" dirty="0">
                <a:effectLst/>
                <a:ea typeface="Times New Roman" panose="02020603050405020304" pitchFamily="18" charset="0"/>
              </a:rPr>
              <a:t>T1D)</a:t>
            </a:r>
            <a:endParaRPr lang="en-GB" dirty="0">
              <a:ea typeface="Times New Roman" panose="02020603050405020304" pitchFamily="18" charset="0"/>
            </a:endParaRP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614611" y="1326499"/>
            <a:ext cx="3551470" cy="1935579"/>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those diagnosed with diabetes as children and young people, adapting to manage the condition is particularly demanding whilst also navigating the challenges of growing up”</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390021" y="3757636"/>
            <a:ext cx="3776060" cy="2386457"/>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1" dirty="0">
                <a:solidFill>
                  <a:srgbClr val="000000"/>
                </a:solidFill>
                <a:latin typeface="Arial" panose="020B0604020202020204" pitchFamily="34" charset="0"/>
              </a:rPr>
              <a:t>“People identified as having stage 2 type 1 diabetes can be given an opportunity to prepare for the many challenges that come with managing the condition, and where possible delay onset to a time when they are better placed to do so.” </a:t>
            </a:r>
            <a:endPar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505775" y="6420616"/>
            <a:ext cx="4851993" cy="263716"/>
          </a:xfrm>
        </p:spPr>
        <p:txBody>
          <a:bodyPr>
            <a:normAutofit fontScale="92500" lnSpcReduction="10000"/>
          </a:bodyPr>
          <a:lstStyle/>
          <a:p>
            <a:r>
              <a:rPr lang="en-GB" dirty="0"/>
              <a:t>T1D, type 1 diabetes; DKA, diabetic ketoacidosis</a:t>
            </a:r>
          </a:p>
        </p:txBody>
      </p:sp>
    </p:spTree>
    <p:extLst>
      <p:ext uri="{BB962C8B-B14F-4D97-AF65-F5344CB8AC3E}">
        <p14:creationId xmlns:p14="http://schemas.microsoft.com/office/powerpoint/2010/main" val="16747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466724" y="101253"/>
            <a:ext cx="11250785" cy="592817"/>
          </a:xfrm>
        </p:spPr>
        <p:txBody>
          <a:bodyPr>
            <a:normAutofit fontScale="90000"/>
          </a:bodyPr>
          <a:lstStyle/>
          <a:p>
            <a:r>
              <a:rPr lang="en-GB" dirty="0"/>
              <a:t>Clinical perspectives</a:t>
            </a:r>
            <a:br>
              <a:rPr lang="en-GB" dirty="0"/>
            </a:br>
            <a:endParaRPr lang="en-GB" dirty="0"/>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474491" y="533766"/>
            <a:ext cx="10616643" cy="552215"/>
          </a:xfrm>
        </p:spPr>
        <p:txBody>
          <a:bodyPr/>
          <a:lstStyle/>
          <a:p>
            <a:r>
              <a:rPr lang="en-GB" sz="2000" dirty="0"/>
              <a:t>Delaying the onset of stage 3 T1D is beneficial but no current established pathway for stage 2 disease</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170297" y="1131026"/>
            <a:ext cx="8841356" cy="5317415"/>
          </a:xfrm>
        </p:spPr>
        <p:txBody>
          <a:bodyPr/>
          <a:lstStyle/>
          <a:p>
            <a:r>
              <a:rPr lang="en-GB" b="1" dirty="0"/>
              <a:t>Submissions from </a:t>
            </a:r>
            <a:r>
              <a:rPr lang="en-GB" sz="1800" b="1" dirty="0">
                <a:effectLst/>
                <a:ea typeface="Times New Roman" panose="02020603050405020304" pitchFamily="18" charset="0"/>
              </a:rPr>
              <a:t>British Society for Paediatric Endocrinology and Diabetes (BSPED), Royal College of General Practitioners (RCGP), United Kingdom Clinical Pharmacy Association (UKCPA), and NHS England</a:t>
            </a:r>
            <a:endParaRPr lang="en-GB" b="1" dirty="0"/>
          </a:p>
          <a:p>
            <a:pPr marL="342900" indent="-342900">
              <a:buFont typeface="Arial" panose="020B0604020202020204" pitchFamily="34" charset="0"/>
              <a:buChar char="•"/>
            </a:pPr>
            <a:r>
              <a:rPr lang="en-GB" dirty="0"/>
              <a:t>Unmet need - no currently approved treatments to </a:t>
            </a:r>
            <a:r>
              <a:rPr lang="en-GB" sz="1800" dirty="0">
                <a:effectLst/>
                <a:ea typeface="Times New Roman" panose="02020603050405020304" pitchFamily="18" charset="0"/>
              </a:rPr>
              <a:t>delay onset of T1D and no pathway of care currently exists for management of stages 1 and 2 of T1D</a:t>
            </a:r>
          </a:p>
          <a:p>
            <a:pPr marL="342900" indent="-342900">
              <a:buFont typeface="Arial" panose="020B0604020202020204" pitchFamily="34" charset="0"/>
              <a:buChar char="•"/>
            </a:pPr>
            <a:r>
              <a:rPr lang="en-GB" dirty="0">
                <a:ea typeface="Times New Roman" panose="02020603050405020304" pitchFamily="18" charset="0"/>
              </a:rPr>
              <a:t>T1D has been associated with reduced life expectancy – delaying the onset of stage 3 disease is likely to have the biggest effect on children and adolescents</a:t>
            </a:r>
            <a:endParaRPr lang="en-GB" sz="1800" dirty="0">
              <a:effectLst/>
              <a:ea typeface="Times New Roman" panose="02020603050405020304" pitchFamily="18" charset="0"/>
            </a:endParaRPr>
          </a:p>
          <a:p>
            <a:pPr marL="342900" indent="-342900">
              <a:buFont typeface="Arial" panose="020B0604020202020204" pitchFamily="34" charset="0"/>
              <a:buChar char="•"/>
            </a:pPr>
            <a:r>
              <a:rPr lang="en-GB" dirty="0"/>
              <a:t>If recommended, a new clinical pathway in NHS practice would need to be established that includes:</a:t>
            </a:r>
          </a:p>
          <a:p>
            <a:pPr marL="1028700" lvl="1" indent="-342900"/>
            <a:r>
              <a:rPr lang="en-GB" dirty="0"/>
              <a:t>Eligibility assessment for teplizumab (with standardised screening methods)</a:t>
            </a:r>
          </a:p>
          <a:p>
            <a:pPr marL="1028700" lvl="1" indent="-342900"/>
            <a:r>
              <a:rPr lang="en-GB" dirty="0"/>
              <a:t>Administration of teplizumab in secondary care (which could be covered in day care units or potentially partially covered in home care delivery)</a:t>
            </a:r>
          </a:p>
          <a:p>
            <a:pPr marL="1028700" lvl="1" indent="-342900"/>
            <a:r>
              <a:rPr lang="en-GB" dirty="0"/>
              <a:t>Follow up of individuals after receiving teplizumab to monitor progression (this would likely require multidisciplinary teams)</a:t>
            </a:r>
          </a:p>
        </p:txBody>
      </p:sp>
      <p:sp>
        <p:nvSpPr>
          <p:cNvPr id="7" name="Text Placeholder 6">
            <a:extLst>
              <a:ext uri="{FF2B5EF4-FFF2-40B4-BE49-F238E27FC236}">
                <a16:creationId xmlns:a16="http://schemas.microsoft.com/office/drawing/2014/main" id="{59C22959-A087-A208-9CE5-7A3221693AE2}"/>
              </a:ext>
            </a:extLst>
          </p:cNvPr>
          <p:cNvSpPr>
            <a:spLocks noGrp="1"/>
          </p:cNvSpPr>
          <p:nvPr>
            <p:ph type="body" sz="quarter" idx="13"/>
          </p:nvPr>
        </p:nvSpPr>
        <p:spPr>
          <a:xfrm>
            <a:off x="1871663" y="6448442"/>
            <a:ext cx="9086850" cy="365125"/>
          </a:xfrm>
        </p:spPr>
        <p:txBody>
          <a:bodyPr/>
          <a:lstStyle/>
          <a:p>
            <a:r>
              <a:rPr lang="en-GB" dirty="0"/>
              <a:t>T1D; type 1 diabetes</a:t>
            </a: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9019420" y="1126583"/>
            <a:ext cx="3010050" cy="4046996"/>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“Delaying the need for insulin provides additional years for a child or young person to live a life free of the burden of T1D treatment. This provides additional time to allow a young person to become more mature and pass through key developmental milestones.”</a:t>
            </a:r>
          </a:p>
        </p:txBody>
      </p:sp>
    </p:spTree>
    <p:extLst>
      <p:ext uri="{BB962C8B-B14F-4D97-AF65-F5344CB8AC3E}">
        <p14:creationId xmlns:p14="http://schemas.microsoft.com/office/powerpoint/2010/main" val="123198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109958"/>
            <a:ext cx="11250785" cy="592817"/>
          </a:xfrm>
        </p:spPr>
        <p:txBody>
          <a:bodyPr/>
          <a:lstStyle/>
          <a:p>
            <a:r>
              <a:rPr lang="en-GB" dirty="0"/>
              <a:t>Equality considerations</a:t>
            </a:r>
          </a:p>
        </p:txBody>
      </p:sp>
      <p:sp>
        <p:nvSpPr>
          <p:cNvPr id="10" name="Text Placeholder 9">
            <a:extLst>
              <a:ext uri="{FF2B5EF4-FFF2-40B4-BE49-F238E27FC236}">
                <a16:creationId xmlns:a16="http://schemas.microsoft.com/office/drawing/2014/main" id="{36707DB3-19E2-40A4-84EC-09318EBE8C0C}"/>
              </a:ext>
            </a:extLst>
          </p:cNvPr>
          <p:cNvSpPr>
            <a:spLocks noGrp="1"/>
          </p:cNvSpPr>
          <p:nvPr>
            <p:ph type="body" sz="quarter" idx="13"/>
          </p:nvPr>
        </p:nvSpPr>
        <p:spPr>
          <a:xfrm>
            <a:off x="1389202" y="6520751"/>
            <a:ext cx="3406082" cy="365125"/>
          </a:xfrm>
        </p:spPr>
        <p:txBody>
          <a:bodyPr>
            <a:normAutofit fontScale="85000" lnSpcReduction="20000"/>
          </a:bodyPr>
          <a:lstStyle/>
          <a:p>
            <a:r>
              <a:rPr lang="en-GB" dirty="0"/>
              <a:t>CGM, continuous glucose monitoring; T1D, type 1 diabetes</a:t>
            </a:r>
          </a:p>
        </p:txBody>
      </p:sp>
      <p:sp>
        <p:nvSpPr>
          <p:cNvPr id="12" name="Text Placeholder 11">
            <a:extLst>
              <a:ext uri="{FF2B5EF4-FFF2-40B4-BE49-F238E27FC236}">
                <a16:creationId xmlns:a16="http://schemas.microsoft.com/office/drawing/2014/main" id="{7CF60E6D-CAD9-EC1D-ADED-1B380964F84F}"/>
              </a:ext>
            </a:extLst>
          </p:cNvPr>
          <p:cNvSpPr>
            <a:spLocks noGrp="1"/>
          </p:cNvSpPr>
          <p:nvPr>
            <p:ph type="body" sz="quarter" idx="14"/>
          </p:nvPr>
        </p:nvSpPr>
        <p:spPr>
          <a:xfrm>
            <a:off x="466724" y="639602"/>
            <a:ext cx="11250786" cy="520838"/>
          </a:xfrm>
        </p:spPr>
        <p:txBody>
          <a:bodyPr/>
          <a:lstStyle/>
          <a:p>
            <a:r>
              <a:rPr lang="en-GB" dirty="0"/>
              <a:t>Teplizumab is being considered in within its anticipated marketing authorisation</a:t>
            </a:r>
          </a:p>
        </p:txBody>
      </p:sp>
      <p:sp>
        <p:nvSpPr>
          <p:cNvPr id="13" name="Text Placeholder 2">
            <a:extLst>
              <a:ext uri="{FF2B5EF4-FFF2-40B4-BE49-F238E27FC236}">
                <a16:creationId xmlns:a16="http://schemas.microsoft.com/office/drawing/2014/main" id="{EEC3A5A4-2577-EB23-A600-FE5D670B208A}"/>
              </a:ext>
            </a:extLst>
          </p:cNvPr>
          <p:cNvSpPr txBox="1">
            <a:spLocks/>
          </p:cNvSpPr>
          <p:nvPr/>
        </p:nvSpPr>
        <p:spPr>
          <a:xfrm>
            <a:off x="142851" y="1035075"/>
            <a:ext cx="6431505" cy="5335939"/>
          </a:xfrm>
          <a:prstGeom prst="rect">
            <a:avLst/>
          </a:prstGeom>
        </p:spPr>
        <p:txBody>
          <a:bodyPr vert="horz" lIns="91440" tIns="45720" rIns="91440" bIns="45720" numCol="1"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700" b="1" dirty="0"/>
              <a:t>Ethnicity  </a:t>
            </a:r>
          </a:p>
          <a:p>
            <a:pPr marL="285750" indent="-285750">
              <a:lnSpc>
                <a:spcPct val="100000"/>
              </a:lnSpc>
              <a:buFont typeface="Arial" panose="020B0604020202020204" pitchFamily="34" charset="0"/>
              <a:buChar char="•"/>
            </a:pPr>
            <a:r>
              <a:rPr lang="en-GB" sz="1700" dirty="0"/>
              <a:t>Differences in clinical outcomes and CGM between ethnicities</a:t>
            </a:r>
          </a:p>
          <a:p>
            <a:pPr marL="285750" indent="-285750">
              <a:lnSpc>
                <a:spcPct val="100000"/>
              </a:lnSpc>
              <a:buFont typeface="Arial" panose="020B0604020202020204" pitchFamily="34" charset="0"/>
              <a:buChar char="•"/>
            </a:pPr>
            <a:r>
              <a:rPr lang="en-GB" sz="1700" dirty="0"/>
              <a:t>Clinical trials for teplizumab had mainly White populations - differences in disease progression across ethnic groups may influence treatment effectiveness</a:t>
            </a:r>
          </a:p>
          <a:p>
            <a:pPr>
              <a:lnSpc>
                <a:spcPct val="100000"/>
              </a:lnSpc>
            </a:pPr>
            <a:r>
              <a:rPr lang="en-GB" sz="1700" b="1" dirty="0"/>
              <a:t>Age</a:t>
            </a:r>
          </a:p>
          <a:p>
            <a:pPr marL="285750" indent="-285750">
              <a:lnSpc>
                <a:spcPct val="100000"/>
              </a:lnSpc>
              <a:buFont typeface="Arial" panose="020B0604020202020204" pitchFamily="34" charset="0"/>
              <a:buChar char="•"/>
            </a:pPr>
            <a:r>
              <a:rPr lang="en-GB" sz="1700" dirty="0"/>
              <a:t>Teenagers and young adults at higher risk of more severe disease and premature death from T1D versus the general population – and poor glycaemic control frequently observed in teenagers</a:t>
            </a:r>
          </a:p>
          <a:p>
            <a:pPr marL="285750" indent="-285750">
              <a:lnSpc>
                <a:spcPct val="100000"/>
              </a:lnSpc>
              <a:buFont typeface="Arial" panose="020B0604020202020204" pitchFamily="34" charset="0"/>
              <a:buChar char="•"/>
            </a:pPr>
            <a:r>
              <a:rPr lang="en-GB" sz="1700" dirty="0"/>
              <a:t>Teplizumab could potentially be more cost effective in people under 18</a:t>
            </a:r>
          </a:p>
          <a:p>
            <a:pPr>
              <a:lnSpc>
                <a:spcPct val="100000"/>
              </a:lnSpc>
            </a:pPr>
            <a:r>
              <a:rPr lang="en-GB" sz="1700" b="1" dirty="0"/>
              <a:t>Disability</a:t>
            </a:r>
          </a:p>
          <a:p>
            <a:pPr marL="285750" indent="-285750">
              <a:lnSpc>
                <a:spcPct val="100000"/>
              </a:lnSpc>
              <a:buFont typeface="Arial" panose="020B0604020202020204" pitchFamily="34" charset="0"/>
              <a:buChar char="•"/>
            </a:pPr>
            <a:r>
              <a:rPr lang="en-GB" sz="1700" dirty="0"/>
              <a:t>Some people may may find engaging with insulin therapy difficult (e.g. people who are neurodivergent or those with learning difficulties – delaying progression may be particularly beneficial in these groups)</a:t>
            </a:r>
          </a:p>
        </p:txBody>
      </p:sp>
      <p:sp>
        <p:nvSpPr>
          <p:cNvPr id="14" name="Text Placeholder 2">
            <a:extLst>
              <a:ext uri="{FF2B5EF4-FFF2-40B4-BE49-F238E27FC236}">
                <a16:creationId xmlns:a16="http://schemas.microsoft.com/office/drawing/2014/main" id="{4FE4966C-1E4A-023F-4B9A-13C6BD5BB719}"/>
              </a:ext>
            </a:extLst>
          </p:cNvPr>
          <p:cNvSpPr txBox="1">
            <a:spLocks/>
          </p:cNvSpPr>
          <p:nvPr/>
        </p:nvSpPr>
        <p:spPr>
          <a:xfrm>
            <a:off x="6429513" y="1016631"/>
            <a:ext cx="5439711" cy="5731411"/>
          </a:xfrm>
          <a:prstGeom prst="rect">
            <a:avLst/>
          </a:prstGeom>
        </p:spPr>
        <p:txBody>
          <a:bodyPr vert="horz" lIns="91440" tIns="45720" rIns="91440" bIns="45720" numCol="1"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700" b="1" dirty="0"/>
              <a:t>Deprivation</a:t>
            </a:r>
            <a:endParaRPr lang="en-GB" sz="1700" dirty="0"/>
          </a:p>
          <a:p>
            <a:pPr marL="285750" indent="-285750">
              <a:lnSpc>
                <a:spcPct val="100000"/>
              </a:lnSpc>
              <a:buFont typeface="Arial" panose="020B0604020202020204" pitchFamily="34" charset="0"/>
              <a:buChar char="•"/>
            </a:pPr>
            <a:r>
              <a:rPr lang="en-GB" sz="1700" dirty="0"/>
              <a:t>People living in more deprived areas may get greater benefit from teplizumab due to having fewer opportunities for participation in structured diabetes education and specialist diabetes services </a:t>
            </a:r>
          </a:p>
          <a:p>
            <a:pPr>
              <a:lnSpc>
                <a:spcPct val="100000"/>
              </a:lnSpc>
            </a:pPr>
            <a:r>
              <a:rPr lang="en-GB" sz="1700" b="1" dirty="0"/>
              <a:t>Other issues</a:t>
            </a:r>
          </a:p>
          <a:p>
            <a:pPr marL="285750" indent="-285750">
              <a:lnSpc>
                <a:spcPct val="100000"/>
              </a:lnSpc>
              <a:buFont typeface="Arial" panose="020B0604020202020204" pitchFamily="34" charset="0"/>
              <a:buChar char="•"/>
            </a:pPr>
            <a:r>
              <a:rPr lang="en-GB" sz="1700" dirty="0"/>
              <a:t>Potential barriers to accessing teplizumab due to lack of national screening programme – particularly in areas with limited healthcare resources</a:t>
            </a:r>
          </a:p>
          <a:p>
            <a:pPr marL="285750" indent="-285750">
              <a:lnSpc>
                <a:spcPct val="100000"/>
              </a:lnSpc>
              <a:buFont typeface="Arial" panose="020B0604020202020204" pitchFamily="34" charset="0"/>
              <a:buChar char="•"/>
            </a:pPr>
            <a:r>
              <a:rPr lang="en-GB" sz="1700" dirty="0"/>
              <a:t>If only available to people identified through research trials, variation in access to trials may introduce inequalities (e.g. based on family history of T1D , geography, or education/knowledge of early-stage diabetes)</a:t>
            </a:r>
          </a:p>
          <a:p>
            <a:pPr marL="971550" lvl="1" indent="-285750">
              <a:lnSpc>
                <a:spcPct val="100000"/>
              </a:lnSpc>
            </a:pPr>
            <a:r>
              <a:rPr lang="en-GB" sz="1700" dirty="0"/>
              <a:t>First-degree relatives of people with type 1 diabetes are more likely to have been screened for pancreatic islet autoantibodies</a:t>
            </a:r>
          </a:p>
          <a:p>
            <a:pPr marL="285750" indent="-285750">
              <a:lnSpc>
                <a:spcPct val="100000"/>
              </a:lnSpc>
              <a:buFont typeface="Arial" panose="020B0604020202020204" pitchFamily="34" charset="0"/>
              <a:buChar char="•"/>
            </a:pPr>
            <a:r>
              <a:rPr lang="en-GB" sz="1700" dirty="0"/>
              <a:t>14-day infusion course of teplizumab could cause difficulties due to cost of travel and accommodation</a:t>
            </a:r>
          </a:p>
          <a:p>
            <a:pPr marL="285750" indent="-285750">
              <a:lnSpc>
                <a:spcPct val="100000"/>
              </a:lnSpc>
              <a:buFont typeface="Arial" panose="020B0604020202020204" pitchFamily="34" charset="0"/>
              <a:buChar char="•"/>
            </a:pPr>
            <a:endParaRPr lang="en-GB" dirty="0"/>
          </a:p>
        </p:txBody>
      </p:sp>
    </p:spTree>
    <p:extLst>
      <p:ext uri="{BB962C8B-B14F-4D97-AF65-F5344CB8AC3E}">
        <p14:creationId xmlns:p14="http://schemas.microsoft.com/office/powerpoint/2010/main" val="299904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3" y="124845"/>
            <a:ext cx="11250785" cy="592817"/>
          </a:xfrm>
        </p:spPr>
        <p:txBody>
          <a:bodyPr/>
          <a:lstStyle/>
          <a:p>
            <a:r>
              <a:rPr lang="en-GB" dirty="0"/>
              <a:t>Treatment pathway</a:t>
            </a:r>
          </a:p>
        </p:txBody>
      </p:sp>
      <p:grpSp>
        <p:nvGrpSpPr>
          <p:cNvPr id="13" name="Group 12">
            <a:extLst>
              <a:ext uri="{FF2B5EF4-FFF2-40B4-BE49-F238E27FC236}">
                <a16:creationId xmlns:a16="http://schemas.microsoft.com/office/drawing/2014/main" id="{C962E482-07F4-F694-2A94-8A5A6CC421E3}"/>
              </a:ext>
            </a:extLst>
          </p:cNvPr>
          <p:cNvGrpSpPr/>
          <p:nvPr/>
        </p:nvGrpSpPr>
        <p:grpSpPr>
          <a:xfrm>
            <a:off x="1376494" y="5899014"/>
            <a:ext cx="10077188" cy="395846"/>
            <a:chOff x="1456000" y="5395742"/>
            <a:chExt cx="10077188" cy="576000"/>
          </a:xfrm>
        </p:grpSpPr>
        <p:sp>
          <p:nvSpPr>
            <p:cNvPr id="7" name="Rectangle 6" descr="Question to committee">
              <a:extLst>
                <a:ext uri="{FF2B5EF4-FFF2-40B4-BE49-F238E27FC236}">
                  <a16:creationId xmlns:a16="http://schemas.microsoft.com/office/drawing/2014/main" id="{80AB0BCC-0084-0FCC-1B49-ADC7793615DF}"/>
                </a:ext>
                <a:ext uri="{C183D7F6-B498-43B3-948B-1728B52AA6E4}">
                  <adec:decorative xmlns:adec="http://schemas.microsoft.com/office/drawing/2017/decorative" val="0"/>
                </a:ext>
              </a:extLst>
            </p:cNvPr>
            <p:cNvSpPr/>
            <p:nvPr/>
          </p:nvSpPr>
          <p:spPr>
            <a:xfrm>
              <a:off x="1818062" y="541791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cs typeface="Arial" panose="020B0604020202020204" pitchFamily="34" charset="0"/>
                </a:rPr>
                <a:t>Is the company’s positioning of teplizumab clinically appropriate?</a:t>
              </a:r>
            </a:p>
          </p:txBody>
        </p:sp>
        <p:grpSp>
          <p:nvGrpSpPr>
            <p:cNvPr id="8" name="Group 7">
              <a:extLst>
                <a:ext uri="{FF2B5EF4-FFF2-40B4-BE49-F238E27FC236}">
                  <a16:creationId xmlns:a16="http://schemas.microsoft.com/office/drawing/2014/main" id="{731FA294-ABC1-5A98-00CC-1FC820485A62}"/>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9" name="Oval 8">
                <a:extLst>
                  <a:ext uri="{FF2B5EF4-FFF2-40B4-BE49-F238E27FC236}">
                    <a16:creationId xmlns:a16="http://schemas.microsoft.com/office/drawing/2014/main" id="{66E28E5A-417A-3FA9-04E3-F09C14465ECD}"/>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0" name="Graphic 9" descr="Chat with solid fill">
                <a:extLst>
                  <a:ext uri="{FF2B5EF4-FFF2-40B4-BE49-F238E27FC236}">
                    <a16:creationId xmlns:a16="http://schemas.microsoft.com/office/drawing/2014/main" id="{889FFACD-3C85-D722-8614-EB0A9D454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3"/>
          </p:nvPr>
        </p:nvSpPr>
        <p:spPr>
          <a:xfrm>
            <a:off x="1871663" y="6356350"/>
            <a:ext cx="9086850" cy="365125"/>
          </a:xfrm>
        </p:spPr>
        <p:txBody>
          <a:bodyPr/>
          <a:lstStyle/>
          <a:p>
            <a:r>
              <a:rPr lang="en-GB" dirty="0"/>
              <a:t>T1D, type 1 diabetes</a:t>
            </a:r>
          </a:p>
        </p:txBody>
      </p:sp>
      <p:sp>
        <p:nvSpPr>
          <p:cNvPr id="4" name="TextBox 3">
            <a:extLst>
              <a:ext uri="{FF2B5EF4-FFF2-40B4-BE49-F238E27FC236}">
                <a16:creationId xmlns:a16="http://schemas.microsoft.com/office/drawing/2014/main" id="{B089C4D9-5D09-6973-64C6-99AC46B9CA80}"/>
              </a:ext>
            </a:extLst>
          </p:cNvPr>
          <p:cNvSpPr txBox="1"/>
          <p:nvPr/>
        </p:nvSpPr>
        <p:spPr>
          <a:xfrm>
            <a:off x="60040" y="1259185"/>
            <a:ext cx="2902039"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Stage 2 type 1 diabetes:</a:t>
            </a:r>
          </a:p>
        </p:txBody>
      </p:sp>
      <p:sp>
        <p:nvSpPr>
          <p:cNvPr id="14" name="TextBox 13">
            <a:extLst>
              <a:ext uri="{FF2B5EF4-FFF2-40B4-BE49-F238E27FC236}">
                <a16:creationId xmlns:a16="http://schemas.microsoft.com/office/drawing/2014/main" id="{67847EC3-0C83-65BB-CD9A-BFFE97DE7B47}"/>
              </a:ext>
            </a:extLst>
          </p:cNvPr>
          <p:cNvSpPr txBox="1"/>
          <p:nvPr/>
        </p:nvSpPr>
        <p:spPr>
          <a:xfrm>
            <a:off x="3594061" y="2038879"/>
            <a:ext cx="190309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b="1" dirty="0">
                <a:latin typeface="Arial" panose="020B0604020202020204" pitchFamily="34" charset="0"/>
                <a:cs typeface="Arial" panose="020B0604020202020204" pitchFamily="34" charset="0"/>
              </a:rPr>
              <a:t>Teplizumab</a:t>
            </a:r>
          </a:p>
        </p:txBody>
      </p:sp>
      <p:sp>
        <p:nvSpPr>
          <p:cNvPr id="15" name="TextBox 14">
            <a:extLst>
              <a:ext uri="{FF2B5EF4-FFF2-40B4-BE49-F238E27FC236}">
                <a16:creationId xmlns:a16="http://schemas.microsoft.com/office/drawing/2014/main" id="{F3404E61-E134-B064-46F7-9DE74B509A47}"/>
              </a:ext>
            </a:extLst>
          </p:cNvPr>
          <p:cNvSpPr txBox="1"/>
          <p:nvPr/>
        </p:nvSpPr>
        <p:spPr>
          <a:xfrm>
            <a:off x="6418557" y="1307252"/>
            <a:ext cx="3790450"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b="1" dirty="0">
                <a:latin typeface="Arial" panose="020B0604020202020204" pitchFamily="34" charset="0"/>
                <a:cs typeface="Arial" panose="020B0604020202020204" pitchFamily="34" charset="0"/>
              </a:rPr>
              <a:t>Established clinical management following diagnosis: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monitoring blood glucose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psychosocial support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education</a:t>
            </a:r>
          </a:p>
        </p:txBody>
      </p:sp>
      <p:sp>
        <p:nvSpPr>
          <p:cNvPr id="18" name="TextBox 17">
            <a:extLst>
              <a:ext uri="{FF2B5EF4-FFF2-40B4-BE49-F238E27FC236}">
                <a16:creationId xmlns:a16="http://schemas.microsoft.com/office/drawing/2014/main" id="{FBA9605E-4251-B1A3-1241-6504EE5E17BF}"/>
              </a:ext>
            </a:extLst>
          </p:cNvPr>
          <p:cNvSpPr txBox="1"/>
          <p:nvPr/>
        </p:nvSpPr>
        <p:spPr>
          <a:xfrm>
            <a:off x="144543" y="3966123"/>
            <a:ext cx="350336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Stage 3 type 1 diabetes:</a:t>
            </a:r>
          </a:p>
        </p:txBody>
      </p:sp>
      <p:sp>
        <p:nvSpPr>
          <p:cNvPr id="19" name="TextBox 18">
            <a:extLst>
              <a:ext uri="{FF2B5EF4-FFF2-40B4-BE49-F238E27FC236}">
                <a16:creationId xmlns:a16="http://schemas.microsoft.com/office/drawing/2014/main" id="{BF827AB8-9982-9E57-8124-EB6B513E8FE5}"/>
              </a:ext>
            </a:extLst>
          </p:cNvPr>
          <p:cNvSpPr txBox="1"/>
          <p:nvPr/>
        </p:nvSpPr>
        <p:spPr>
          <a:xfrm>
            <a:off x="4421080" y="3963917"/>
            <a:ext cx="3854388"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b="1" dirty="0">
                <a:latin typeface="Arial" panose="020B0604020202020204" pitchFamily="34" charset="0"/>
                <a:cs typeface="Arial" panose="020B0604020202020204" pitchFamily="34" charset="0"/>
              </a:rPr>
              <a:t>Stage 3 management includes: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insulin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blood glucose monitoring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carbohydrate counting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exercise</a:t>
            </a:r>
          </a:p>
        </p:txBody>
      </p:sp>
      <p:cxnSp>
        <p:nvCxnSpPr>
          <p:cNvPr id="24" name="Straight Connector 23">
            <a:extLst>
              <a:ext uri="{FF2B5EF4-FFF2-40B4-BE49-F238E27FC236}">
                <a16:creationId xmlns:a16="http://schemas.microsoft.com/office/drawing/2014/main" id="{F35ED73F-4643-768D-CBFE-ACFB87D350E6}"/>
              </a:ext>
            </a:extLst>
          </p:cNvPr>
          <p:cNvCxnSpPr>
            <a:cxnSpLocks/>
          </p:cNvCxnSpPr>
          <p:nvPr/>
        </p:nvCxnSpPr>
        <p:spPr>
          <a:xfrm>
            <a:off x="4234648" y="2408211"/>
            <a:ext cx="1" cy="629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2972AB-BF57-3FDF-2EC1-3E0F625D8984}"/>
              </a:ext>
            </a:extLst>
          </p:cNvPr>
          <p:cNvCxnSpPr>
            <a:cxnSpLocks/>
          </p:cNvCxnSpPr>
          <p:nvPr/>
        </p:nvCxnSpPr>
        <p:spPr>
          <a:xfrm>
            <a:off x="8461899" y="2791243"/>
            <a:ext cx="0" cy="246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551F42-D94A-54CB-7392-3C71F2DEA808}"/>
              </a:ext>
            </a:extLst>
          </p:cNvPr>
          <p:cNvCxnSpPr>
            <a:cxnSpLocks/>
          </p:cNvCxnSpPr>
          <p:nvPr/>
        </p:nvCxnSpPr>
        <p:spPr>
          <a:xfrm>
            <a:off x="4234649" y="3037721"/>
            <a:ext cx="4227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19CCD0D-D24E-435B-AD50-D3808641452A}"/>
              </a:ext>
            </a:extLst>
          </p:cNvPr>
          <p:cNvCxnSpPr>
            <a:cxnSpLocks/>
          </p:cNvCxnSpPr>
          <p:nvPr/>
        </p:nvCxnSpPr>
        <p:spPr>
          <a:xfrm>
            <a:off x="6418555" y="3037721"/>
            <a:ext cx="0" cy="919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5C7CF5A6-921F-4918-068D-94972B7DA862}"/>
              </a:ext>
            </a:extLst>
          </p:cNvPr>
          <p:cNvSpPr txBox="1">
            <a:spLocks/>
          </p:cNvSpPr>
          <p:nvPr/>
        </p:nvSpPr>
        <p:spPr>
          <a:xfrm>
            <a:off x="474492" y="609657"/>
            <a:ext cx="10595128" cy="6576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Company positions teplizumab for people already diagnosed with stage 2 T1D – but most people diagnosed at stage 3</a:t>
            </a:r>
          </a:p>
        </p:txBody>
      </p:sp>
      <p:sp>
        <p:nvSpPr>
          <p:cNvPr id="11" name="Rectangle 10">
            <a:extLst>
              <a:ext uri="{FF2B5EF4-FFF2-40B4-BE49-F238E27FC236}">
                <a16:creationId xmlns:a16="http://schemas.microsoft.com/office/drawing/2014/main" id="{18CE6016-C3FD-94AD-6A94-115124305DC7}"/>
              </a:ext>
            </a:extLst>
          </p:cNvPr>
          <p:cNvSpPr/>
          <p:nvPr/>
        </p:nvSpPr>
        <p:spPr>
          <a:xfrm>
            <a:off x="139695" y="4358888"/>
            <a:ext cx="2743848" cy="14755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latin typeface="Arial" panose="020B0604020202020204" pitchFamily="34" charset="0"/>
              </a:rPr>
              <a:t>Most people with T1D diagnosed at stage 3 following symptom onset and enter treatment pathway here </a:t>
            </a:r>
            <a:endParaRPr lang="en-GB" b="1"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6E627685-1BCE-C837-84C5-9BE675F5B420}"/>
              </a:ext>
            </a:extLst>
          </p:cNvPr>
          <p:cNvSpPr/>
          <p:nvPr/>
        </p:nvSpPr>
        <p:spPr>
          <a:xfrm>
            <a:off x="138422" y="1724489"/>
            <a:ext cx="2671943" cy="11792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latin typeface="Arial" panose="020B0604020202020204" pitchFamily="34" charset="0"/>
              </a:rPr>
              <a:t>Not usually identified in routine practice – diagnosis mostly from research studies</a:t>
            </a:r>
            <a:endParaRPr lang="en-GB" b="1" dirty="0">
              <a:solidFill>
                <a:schemeClr val="tx1"/>
              </a:solidFill>
              <a:latin typeface="Arial" panose="020B0604020202020204" pitchFamily="34" charset="0"/>
            </a:endParaRPr>
          </a:p>
        </p:txBody>
      </p:sp>
      <p:sp>
        <p:nvSpPr>
          <p:cNvPr id="17" name="Rectangle 16">
            <a:extLst>
              <a:ext uri="{FF2B5EF4-FFF2-40B4-BE49-F238E27FC236}">
                <a16:creationId xmlns:a16="http://schemas.microsoft.com/office/drawing/2014/main" id="{4C117803-46FA-CB42-3CF7-C2C3CDA3B102}"/>
              </a:ext>
            </a:extLst>
          </p:cNvPr>
          <p:cNvSpPr/>
          <p:nvPr/>
        </p:nvSpPr>
        <p:spPr>
          <a:xfrm>
            <a:off x="8461899" y="3541024"/>
            <a:ext cx="3503365" cy="22965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latin typeface="Arial" panose="020B0604020202020204" pitchFamily="34" charset="0"/>
              </a:rPr>
              <a:t>Key issues relating to treatment pathway:</a:t>
            </a:r>
          </a:p>
          <a:p>
            <a:pPr marL="285750" indent="-285750">
              <a:buFont typeface="Arial" panose="020B0604020202020204" pitchFamily="34" charset="0"/>
              <a:buChar char="•"/>
            </a:pPr>
            <a:r>
              <a:rPr lang="en-GB" dirty="0">
                <a:solidFill>
                  <a:schemeClr val="tx1"/>
                </a:solidFill>
                <a:latin typeface="Arial" panose="020B0604020202020204" pitchFamily="34" charset="0"/>
              </a:rPr>
              <a:t>Identification of people with stage 2 disease</a:t>
            </a:r>
          </a:p>
          <a:p>
            <a:pPr marL="285750" indent="-285750">
              <a:buFont typeface="Arial" panose="020B0604020202020204" pitchFamily="34" charset="0"/>
              <a:buChar char="•"/>
            </a:pPr>
            <a:r>
              <a:rPr lang="en-GB" dirty="0">
                <a:solidFill>
                  <a:schemeClr val="tx1"/>
                </a:solidFill>
                <a:latin typeface="Arial" panose="020B0604020202020204" pitchFamily="34" charset="0"/>
              </a:rPr>
              <a:t>Relevant population for teplizumab</a:t>
            </a:r>
          </a:p>
          <a:p>
            <a:pPr marL="285750" indent="-285750">
              <a:buFont typeface="Arial" panose="020B0604020202020204" pitchFamily="34" charset="0"/>
              <a:buChar char="•"/>
            </a:pPr>
            <a:r>
              <a:rPr lang="en-GB" dirty="0">
                <a:solidFill>
                  <a:schemeClr val="tx1"/>
                </a:solidFill>
                <a:latin typeface="Arial" panose="020B0604020202020204" pitchFamily="34" charset="0"/>
              </a:rPr>
              <a:t>Appropriate comparator for teplizumab</a:t>
            </a:r>
          </a:p>
        </p:txBody>
      </p:sp>
      <p:cxnSp>
        <p:nvCxnSpPr>
          <p:cNvPr id="20" name="Straight Arrow Connector 19">
            <a:extLst>
              <a:ext uri="{FF2B5EF4-FFF2-40B4-BE49-F238E27FC236}">
                <a16:creationId xmlns:a16="http://schemas.microsoft.com/office/drawing/2014/main" id="{69530088-D1B6-FDAB-B041-763814306AEC}"/>
              </a:ext>
            </a:extLst>
          </p:cNvPr>
          <p:cNvCxnSpPr>
            <a:cxnSpLocks/>
          </p:cNvCxnSpPr>
          <p:nvPr/>
        </p:nvCxnSpPr>
        <p:spPr>
          <a:xfrm>
            <a:off x="2962079" y="4877439"/>
            <a:ext cx="13804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05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t>Teplizumab (Tzield, Sanofi)</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60453124"/>
              </p:ext>
            </p:extLst>
          </p:nvPr>
        </p:nvGraphicFramePr>
        <p:xfrm>
          <a:off x="400221" y="1222406"/>
          <a:ext cx="11317288" cy="4413187"/>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148003">
                <a:tc>
                  <a:txBody>
                    <a:bodyPr/>
                    <a:lstStyle/>
                    <a:p>
                      <a:r>
                        <a:rPr lang="en-GB" dirty="0">
                          <a:solidFill>
                            <a:schemeClr val="bg1"/>
                          </a:solidFill>
                          <a:latin typeface="Arial" panose="020B0604020202020204" pitchFamily="34" charset="0"/>
                          <a:cs typeface="Arial" panose="020B0604020202020204" pitchFamily="34" charset="0"/>
                        </a:rPr>
                        <a:t>Anticipated marketing authorisation</a:t>
                      </a:r>
                    </a:p>
                  </a:txBody>
                  <a:tcPr/>
                </a:tc>
                <a:tc>
                  <a: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Teplizumab is anticipated to be indicated to delay the onset of Stage 3 T1D in adult and paediatric patients aged 8 years and older with Stage 2 T1D.</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MHRA licen</a:t>
                      </a:r>
                      <a:r>
                        <a:rPr lang="en-GB" dirty="0">
                          <a:solidFill>
                            <a:schemeClr val="tx1"/>
                          </a:solidFill>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e not yet granted (application submitted)</a:t>
                      </a:r>
                      <a:endParaRPr lang="en-GB" dirty="0">
                        <a:highlight>
                          <a:srgbClr val="00FFFF"/>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1016788"/>
                  </a:ext>
                </a:extLst>
              </a:tr>
              <a:tr h="763959">
                <a:tc>
                  <a:txBody>
                    <a:bodyPr/>
                    <a:lstStyle/>
                    <a:p>
                      <a:r>
                        <a:rPr lang="en-GB" dirty="0">
                          <a:solidFill>
                            <a:schemeClr val="bg1"/>
                          </a:solidFill>
                          <a:latin typeface="Arial" panose="020B0604020202020204" pitchFamily="34" charset="0"/>
                          <a:cs typeface="Arial" panose="020B0604020202020204" pitchFamily="34" charset="0"/>
                        </a:rPr>
                        <a:t>Mechanism of action</a:t>
                      </a:r>
                    </a:p>
                  </a:txBody>
                  <a:tcPr/>
                </a:tc>
                <a:tc>
                  <a: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Binds to CD3, may involve </a:t>
                      </a:r>
                      <a:r>
                        <a:rPr lang="en-GB" sz="1800" kern="1200" dirty="0">
                          <a:solidFill>
                            <a:schemeClr val="dk1"/>
                          </a:solidFill>
                          <a:effectLst/>
                          <a:latin typeface="Arial" panose="020B0604020202020204" pitchFamily="34" charset="0"/>
                          <a:ea typeface="+mn-ea"/>
                          <a:cs typeface="Arial" panose="020B0604020202020204" pitchFamily="34" charset="0"/>
                        </a:rPr>
                        <a:t>deactivation of pancreatic beta-cell autoreactive T lymphocytes. Also </a:t>
                      </a:r>
                      <a:r>
                        <a:rPr lang="en-GB" dirty="0">
                          <a:latin typeface="Arial" panose="020B0604020202020204" pitchFamily="34" charset="0"/>
                          <a:cs typeface="Arial" panose="020B0604020202020204" pitchFamily="34" charset="0"/>
                        </a:rPr>
                        <a:t>increases regulatory T cells. </a:t>
                      </a:r>
                    </a:p>
                  </a:txBody>
                  <a:tcPr/>
                </a:tc>
                <a:extLst>
                  <a:ext uri="{0D108BD9-81ED-4DB2-BD59-A6C34878D82A}">
                    <a16:rowId xmlns:a16="http://schemas.microsoft.com/office/drawing/2014/main" val="984656975"/>
                  </a:ext>
                </a:extLst>
              </a:tr>
              <a:tr h="1788609">
                <a:tc>
                  <a:txBody>
                    <a:bodyPr/>
                    <a:lstStyle/>
                    <a:p>
                      <a:r>
                        <a:rPr lang="en-GB" dirty="0">
                          <a:solidFill>
                            <a:schemeClr val="bg1"/>
                          </a:solidFill>
                          <a:latin typeface="Arial" panose="020B0604020202020204" pitchFamily="34" charset="0"/>
                          <a:cs typeface="Arial" panose="020B0604020202020204" pitchFamily="34" charset="0"/>
                        </a:rPr>
                        <a:t>Administration</a:t>
                      </a:r>
                    </a:p>
                  </a:txBody>
                  <a:tcPr/>
                </a:tc>
                <a:tc>
                  <a:txBody>
                    <a:bodyPr/>
                    <a:lstStyle/>
                    <a:p>
                      <a:r>
                        <a:rPr lang="en-GB" dirty="0">
                          <a:latin typeface="Arial" panose="020B0604020202020204" pitchFamily="34" charset="0"/>
                          <a:cs typeface="Arial" panose="020B0604020202020204" pitchFamily="34" charset="0"/>
                        </a:rPr>
                        <a:t>IV infusion, once daily for 14 consecutive days based on BSA: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 1: 65 mcg/m</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 2: 125 mcg/m</a:t>
                      </a:r>
                      <a:r>
                        <a:rPr lang="en-GB" sz="1800" kern="1200" baseline="30000" dirty="0">
                          <a:solidFill>
                            <a:schemeClr val="dk1"/>
                          </a:solidFill>
                          <a:latin typeface="Arial" panose="020B0604020202020204" pitchFamily="34" charset="0"/>
                          <a:ea typeface="+mn-ea"/>
                          <a:cs typeface="Arial" panose="020B0604020202020204" pitchFamily="34" charset="0"/>
                        </a:rPr>
                        <a:t>2</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 3: 250 mcg/m</a:t>
                      </a:r>
                      <a:r>
                        <a:rPr lang="en-GB" sz="1800" kern="1200" baseline="30000" dirty="0">
                          <a:solidFill>
                            <a:schemeClr val="dk1"/>
                          </a:solidFill>
                          <a:latin typeface="Arial" panose="020B0604020202020204" pitchFamily="34" charset="0"/>
                          <a:ea typeface="+mn-ea"/>
                          <a:cs typeface="Arial" panose="020B0604020202020204" pitchFamily="34" charset="0"/>
                        </a:rPr>
                        <a:t>2 </a:t>
                      </a:r>
                    </a:p>
                    <a:p>
                      <a:pPr marL="285750" indent="-285750" algn="l" defTabSz="914400" rtl="0" eaLnBrk="1" latinLnBrk="0" hangingPunct="1">
                        <a:buFont typeface="Arial" panose="020B0604020202020204" pitchFamily="34" charset="0"/>
                        <a:buChar char="•"/>
                      </a:pPr>
                      <a:r>
                        <a:rPr lang="en-GB" dirty="0">
                          <a:latin typeface="Arial" panose="020B0604020202020204" pitchFamily="34" charset="0"/>
                          <a:cs typeface="Arial" panose="020B0604020202020204" pitchFamily="34" charset="0"/>
                        </a:rPr>
                        <a:t>Day 4: 500 mcg/m</a:t>
                      </a:r>
                      <a:r>
                        <a:rPr lang="en-GB" sz="1800" kern="1200" baseline="30000" dirty="0">
                          <a:solidFill>
                            <a:schemeClr val="dk1"/>
                          </a:solidFill>
                          <a:latin typeface="Arial" panose="020B0604020202020204" pitchFamily="34" charset="0"/>
                          <a:ea typeface="+mn-ea"/>
                          <a:cs typeface="Arial" panose="020B0604020202020204" pitchFamily="34" charset="0"/>
                        </a:rPr>
                        <a:t>2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Days 5 to 14: 1,030 mcg/m</a:t>
                      </a:r>
                      <a:r>
                        <a:rPr lang="en-GB" sz="1800" kern="1200" baseline="30000" dirty="0">
                          <a:solidFill>
                            <a:schemeClr val="dk1"/>
                          </a:solidFill>
                          <a:latin typeface="Arial" panose="020B0604020202020204" pitchFamily="34" charset="0"/>
                          <a:ea typeface="+mn-ea"/>
                          <a:cs typeface="Arial" panose="020B0604020202020204" pitchFamily="34" charset="0"/>
                        </a:rPr>
                        <a:t>2</a:t>
                      </a:r>
                    </a:p>
                  </a:txBody>
                  <a:tcPr/>
                </a:tc>
                <a:extLst>
                  <a:ext uri="{0D108BD9-81ED-4DB2-BD59-A6C34878D82A}">
                    <a16:rowId xmlns:a16="http://schemas.microsoft.com/office/drawing/2014/main" val="2152176351"/>
                  </a:ext>
                </a:extLst>
              </a:tr>
              <a:tr h="671899">
                <a:tc>
                  <a:txBody>
                    <a:bodyPr/>
                    <a:lstStyle/>
                    <a:p>
                      <a:r>
                        <a:rPr lang="en-GB" dirty="0">
                          <a:solidFill>
                            <a:schemeClr val="bg1"/>
                          </a:solidFill>
                          <a:latin typeface="Arial" panose="020B0604020202020204" pitchFamily="34" charset="0"/>
                          <a:cs typeface="Arial" panose="020B0604020202020204" pitchFamily="34" charset="0"/>
                        </a:rPr>
                        <a:t>Price</a:t>
                      </a:r>
                    </a:p>
                  </a:txBody>
                  <a:tcPr/>
                </a:tc>
                <a:tc>
                  <a:txBody>
                    <a:bodyPr/>
                    <a:lstStyle/>
                    <a:p>
                      <a:pPr marL="285750" indent="-285750">
                        <a:buFont typeface="Arial" panose="020B0604020202020204" pitchFamily="34" charset="0"/>
                        <a:buChar char="•"/>
                      </a:pPr>
                      <a:r>
                        <a:rPr lang="en-GB" sz="1800" u="none" kern="1200" dirty="0">
                          <a:solidFill>
                            <a:schemeClr val="dk1"/>
                          </a:solidFill>
                          <a:effectLst/>
                          <a:latin typeface="Arial" panose="020B0604020202020204" pitchFamily="34" charset="0"/>
                          <a:ea typeface="+mn-ea"/>
                          <a:cs typeface="Arial" panose="020B0604020202020204" pitchFamily="34" charset="0"/>
                        </a:rPr>
                        <a:t>List price - </a:t>
                      </a:r>
                      <a:r>
                        <a:rPr lang="en-GB" dirty="0">
                          <a:highlight>
                            <a:srgbClr val="000000"/>
                          </a:highlight>
                        </a:rPr>
                        <a:t>******** </a:t>
                      </a:r>
                      <a:r>
                        <a:rPr lang="en-GB" sz="1800" kern="1200" dirty="0">
                          <a:solidFill>
                            <a:schemeClr val="dk1"/>
                          </a:solidFill>
                          <a:effectLst/>
                          <a:latin typeface="Arial" panose="020B0604020202020204" pitchFamily="34" charset="0"/>
                          <a:ea typeface="+mn-ea"/>
                          <a:cs typeface="Arial" panose="020B0604020202020204" pitchFamily="34" charset="0"/>
                        </a:rPr>
                        <a:t>per 14-vial treatment course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simple patient access scheme discount applies for teplizumab</a:t>
                      </a:r>
                      <a:endParaRPr lang="en-GB"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Rectangle 1" descr="Marker showing slides are confidential ">
            <a:extLst>
              <a:ext uri="{FF2B5EF4-FFF2-40B4-BE49-F238E27FC236}">
                <a16:creationId xmlns:a16="http://schemas.microsoft.com/office/drawing/2014/main" id="{D90DC7C6-5FC6-1F56-1D95-445CEBC0AA0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631519278"/>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ede7ead2bbbce03a149f766d30657cd4">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79195824eaa224afd3314d6e5a88e675"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d3fad2-883a-4eaf-9e1c-8c20d986e5dc}"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2.xml><?xml version="1.0" encoding="utf-8"?>
<ds:datastoreItem xmlns:ds="http://schemas.openxmlformats.org/officeDocument/2006/customXml" ds:itemID="{1FBBC1D6-D81C-4ABB-A969-A0740275A8DC}"/>
</file>

<file path=customXml/itemProps3.xml><?xml version="1.0" encoding="utf-8"?>
<ds:datastoreItem xmlns:ds="http://schemas.openxmlformats.org/officeDocument/2006/customXml" ds:itemID="{506D4A81-9AA7-4839-9F7C-49A81BAA6B43}">
  <ds:schemaRefs>
    <ds:schemaRef ds:uri="0eb656aa-4e79-4e95-9076-bc119a23e0cc"/>
    <ds:schemaRef ds:uri="http://schemas.microsoft.com/office/infopath/2007/PartnerControls"/>
    <ds:schemaRef ds:uri="http://www.w3.org/XML/1998/namespace"/>
    <ds:schemaRef ds:uri="http://schemas.microsoft.com/office/2006/documentManagement/types"/>
    <ds:schemaRef ds:uri="http://purl.org/dc/elements/1.1/"/>
    <ds:schemaRef ds:uri="6113f790-c252-4bfe-890a-0e01b9de803a"/>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TotalTime>
  <Words>6759</Words>
  <Application>Microsoft Office PowerPoint</Application>
  <PresentationFormat>Widescreen</PresentationFormat>
  <Paragraphs>845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Lora SemiBold</vt:lpstr>
      <vt:lpstr>Wingdings</vt:lpstr>
      <vt:lpstr>Lato</vt:lpstr>
      <vt:lpstr>Symbol</vt:lpstr>
      <vt:lpstr>Arial</vt:lpstr>
      <vt:lpstr>Inter</vt:lpstr>
      <vt:lpstr>Times New Roman</vt:lpstr>
      <vt:lpstr>NICEbrandtheme</vt:lpstr>
      <vt:lpstr>Teplizumab for delaying the onset of stage 3 type 1 diabetes in people 8 years and over with stage 2 type 1 diabetes [ID6259]</vt:lpstr>
      <vt:lpstr>Teplizumab for delaying the onset of stage 3 type 1 diabetes in people 8 years and over with stage 2 type 1 diabetes [ID6259]</vt:lpstr>
      <vt:lpstr>Background on Type 1 diabetes</vt:lpstr>
      <vt:lpstr>Stages of Type 1 diabetes</vt:lpstr>
      <vt:lpstr>Patient perspectives</vt:lpstr>
      <vt:lpstr>Clinical perspectives </vt:lpstr>
      <vt:lpstr>Equality considerations</vt:lpstr>
      <vt:lpstr>Treatment pathway</vt:lpstr>
      <vt:lpstr>Teplizumab (Tzield, Sanofi)</vt:lpstr>
      <vt:lpstr>Key issues</vt:lpstr>
      <vt:lpstr>Key issue: Identification of people with Stage 2 T1D and defining population eligible for teplizumab (1) </vt:lpstr>
      <vt:lpstr>Key issue: Identification of people with Stage 2 T1D and defining population eligible for teplizumab (2) </vt:lpstr>
      <vt:lpstr>Key issue: Appropriateness of established clinical management as comparator </vt:lpstr>
      <vt:lpstr>PowerPoint Presentation</vt:lpstr>
      <vt:lpstr>Teplizumab for delaying the onset of stage 3 type 1 diabetes in people 8 years and over with stage 2 type 1 diabetes [ID6259]</vt:lpstr>
      <vt:lpstr>Key clinical trial - TN-10 </vt:lpstr>
      <vt:lpstr>Clinical trial results – TN-10</vt:lpstr>
      <vt:lpstr>Key issue: Recruitment and generalisability of teplizumab  TN-10 trial population</vt:lpstr>
      <vt:lpstr>Key issue: Treatment-emergent adverse events of special interest (AESI)</vt:lpstr>
      <vt:lpstr>Teplizumab for delaying the onset of stage 3 type 1 diabetes in people 8 years and over with stage 2 type 1 diabetes [ID6259]</vt:lpstr>
      <vt:lpstr>Company’s model overview </vt:lpstr>
      <vt:lpstr>How company incorporated evidence into model</vt:lpstr>
      <vt:lpstr>Key issue: Modelling of progression to Stage 3 T1D</vt:lpstr>
      <vt:lpstr>Key issue: Modelling of progression to Stage 3 T1D</vt:lpstr>
      <vt:lpstr>Key issue: Approach to estimating decline in utility </vt:lpstr>
      <vt:lpstr>Key issue: Estimation of stage 3 T1D costs </vt:lpstr>
      <vt:lpstr>Summary of company and EAG base case assumptions</vt:lpstr>
      <vt:lpstr>Teplizumab for delaying the onset of stage 3 type 1 diabetes in people 8 years and over with stage 2 type 1 diabetes [ID6259]</vt:lpstr>
      <vt:lpstr>Company and EAG base case results</vt:lpstr>
      <vt:lpstr>Impact of EAG assumptions on company base case</vt:lpstr>
      <vt:lpstr>Impact of EAG exploratory scenarios on EAG base case</vt:lpstr>
      <vt:lpstr>Teplizumab for delaying the onset of stage 3 type 1 diabetes in people 8 years and over with stage 2 type 1 diabetes [ID6259]</vt:lpstr>
      <vt:lpstr>Key issues</vt:lpstr>
      <vt:lpstr>Decision making framework – questions for committee</vt:lpstr>
      <vt:lpstr>Decision making framework – questions for committee</vt:lpstr>
      <vt:lpstr>Teplizumab for delaying the onset of stage 3 type 1 diabetes in people 8 years and over with stage 2 type 1 diabetes [ID6259]</vt:lpstr>
      <vt:lpstr>Decision problem</vt:lpstr>
      <vt:lpstr>Clinical trial results –TN-10  </vt:lpstr>
      <vt:lpstr>Clinical trial results – TN-10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Kelly</dc:creator>
  <cp:lastModifiedBy>Emma McCarthy</cp:lastModifiedBy>
  <cp:revision>1</cp:revision>
  <dcterms:created xsi:type="dcterms:W3CDTF">2024-08-21T12:22:52Z</dcterms:created>
  <dcterms:modified xsi:type="dcterms:W3CDTF">2025-05-13T08:30:21Z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y fmtid="{D5CDD505-2E9C-101B-9397-08002B2CF9AE}" pid="11" name="Order">
    <vt:r8>68437700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