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4" r:id="rId2"/>
  </p:sldMasterIdLst>
  <p:notesMasterIdLst>
    <p:notesMasterId r:id="rId29"/>
  </p:notesMasterIdLst>
  <p:sldIdLst>
    <p:sldId id="256" r:id="rId3"/>
    <p:sldId id="303" r:id="rId4"/>
    <p:sldId id="311" r:id="rId5"/>
    <p:sldId id="259" r:id="rId6"/>
    <p:sldId id="305" r:id="rId7"/>
    <p:sldId id="306" r:id="rId8"/>
    <p:sldId id="307" r:id="rId9"/>
    <p:sldId id="309" r:id="rId10"/>
    <p:sldId id="308" r:id="rId11"/>
    <p:sldId id="281" r:id="rId12"/>
    <p:sldId id="302" r:id="rId13"/>
    <p:sldId id="284" r:id="rId14"/>
    <p:sldId id="315" r:id="rId15"/>
    <p:sldId id="312" r:id="rId16"/>
    <p:sldId id="282" r:id="rId17"/>
    <p:sldId id="316" r:id="rId18"/>
    <p:sldId id="300" r:id="rId19"/>
    <p:sldId id="294" r:id="rId20"/>
    <p:sldId id="319" r:id="rId21"/>
    <p:sldId id="324" r:id="rId22"/>
    <p:sldId id="320" r:id="rId23"/>
    <p:sldId id="322" r:id="rId24"/>
    <p:sldId id="323" r:id="rId25"/>
    <p:sldId id="314" r:id="rId26"/>
    <p:sldId id="318" r:id="rId27"/>
    <p:sldId id="321" r:id="rId28"/>
  </p:sldIdLst>
  <p:sldSz cx="10693400" cy="7561263"/>
  <p:notesSz cx="6858000" cy="9144000"/>
  <p:defaultTextStyle>
    <a:defPPr>
      <a:defRPr lang="en-US"/>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15:clr>
            <a:srgbClr val="A4A3A4"/>
          </p15:clr>
        </p15:guide>
        <p15:guide id="2">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elinda Goodall" initials="MG" lastIdx="25" clrIdx="0">
    <p:extLst>
      <p:ext uri="{19B8F6BF-5375-455C-9EA6-DF929625EA0E}">
        <p15:presenceInfo xmlns:p15="http://schemas.microsoft.com/office/powerpoint/2012/main" userId="S-1-5-21-2135317788-1047624253-925700815-19721" providerId="AD"/>
      </p:ext>
    </p:extLst>
  </p:cmAuthor>
  <p:cmAuthor id="2" name="Kirsty Pitt" initials="KP" lastIdx="67" clrIdx="1">
    <p:extLst>
      <p:ext uri="{19B8F6BF-5375-455C-9EA6-DF929625EA0E}">
        <p15:presenceInfo xmlns:p15="http://schemas.microsoft.com/office/powerpoint/2012/main" userId="S-1-5-21-2135317788-1047624253-925700815-23121" providerId="AD"/>
      </p:ext>
    </p:extLst>
  </p:cmAuthor>
  <p:cmAuthor id="3" name="Lucy Beggs" initials="LB" lastIdx="15" clrIdx="2">
    <p:extLst>
      <p:ext uri="{19B8F6BF-5375-455C-9EA6-DF929625EA0E}">
        <p15:presenceInfo xmlns:p15="http://schemas.microsoft.com/office/powerpoint/2012/main" userId="S-1-5-21-2135317788-1047624253-925700815-28172" providerId="AD"/>
      </p:ext>
    </p:extLst>
  </p:cmAuthor>
  <p:cmAuthor id="4" name="Ross Dent" initials="RD" lastIdx="13" clrIdx="3">
    <p:extLst>
      <p:ext uri="{19B8F6BF-5375-455C-9EA6-DF929625EA0E}">
        <p15:presenceInfo xmlns:p15="http://schemas.microsoft.com/office/powerpoint/2012/main" userId="S-1-5-21-2135317788-1047624253-925700815-26610" providerId="AD"/>
      </p:ext>
    </p:extLst>
  </p:cmAuthor>
  <p:cmAuthor id="5" name="Luke Cowie" initials="LC" lastIdx="11" clrIdx="4">
    <p:extLst>
      <p:ext uri="{19B8F6BF-5375-455C-9EA6-DF929625EA0E}">
        <p15:presenceInfo xmlns:p15="http://schemas.microsoft.com/office/powerpoint/2012/main" userId="S-1-5-21-2135317788-1047624253-925700815-25271" providerId="AD"/>
      </p:ext>
    </p:extLst>
  </p:cmAuthor>
  <p:cmAuthor id="6" name="Richard Diaz" initials="RD" lastIdx="16" clrIdx="5">
    <p:extLst>
      <p:ext uri="{19B8F6BF-5375-455C-9EA6-DF929625EA0E}">
        <p15:presenceInfo xmlns:p15="http://schemas.microsoft.com/office/powerpoint/2012/main" userId="S-1-5-21-2135317788-1047624253-925700815-1179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DEDEDE"/>
    <a:srgbClr val="A2BDC1"/>
    <a:srgbClr val="18646E"/>
    <a:srgbClr val="393938"/>
    <a:srgbClr val="4D4D4D"/>
    <a:srgbClr val="00506A"/>
    <a:srgbClr val="222222"/>
    <a:srgbClr val="195962"/>
    <a:srgbClr val="366D7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5AB1C69-6EDB-4FF4-983F-18BD219EF32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521" autoAdjust="0"/>
    <p:restoredTop sz="88734" autoAdjust="0"/>
  </p:normalViewPr>
  <p:slideViewPr>
    <p:cSldViewPr snapToGrid="0" showGuides="1">
      <p:cViewPr varScale="1">
        <p:scale>
          <a:sx n="93" d="100"/>
          <a:sy n="93" d="100"/>
        </p:scale>
        <p:origin x="1278" y="84"/>
      </p:cViewPr>
      <p:guideLst>
        <p:guide orient="horz"/>
        <p:guide/>
      </p:guideLst>
    </p:cSldViewPr>
  </p:slideViewPr>
  <p:notesTextViewPr>
    <p:cViewPr>
      <p:scale>
        <a:sx n="1" d="1"/>
        <a:sy n="1" d="1"/>
      </p:scale>
      <p:origin x="0" y="0"/>
    </p:cViewPr>
  </p:notesTextViewPr>
  <p:notesViewPr>
    <p:cSldViewPr snapToGrid="0" showGuides="1">
      <p:cViewPr varScale="1">
        <p:scale>
          <a:sx n="98" d="100"/>
          <a:sy n="98" d="100"/>
        </p:scale>
        <p:origin x="-63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004888" y="685800"/>
            <a:ext cx="4848225"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1011677" y="4343400"/>
            <a:ext cx="4844374"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sz="quarter" idx="5"/>
          </p:nvPr>
        </p:nvSpPr>
        <p:spPr>
          <a:xfrm>
            <a:off x="6022876" y="8686800"/>
            <a:ext cx="835124" cy="457200"/>
          </a:xfrm>
          <a:prstGeom prst="rect">
            <a:avLst/>
          </a:prstGeom>
        </p:spPr>
        <p:txBody>
          <a:bodyPr vert="horz" lIns="91440" tIns="45720" rIns="91440" bIns="45720" rtlCol="0" anchor="b"/>
          <a:lstStyle>
            <a:lvl1pPr algn="r">
              <a:defRPr sz="1200">
                <a:latin typeface="Lato" panose="020F0502020204030203" pitchFamily="34" charset="0"/>
                <a:ea typeface="Lato" panose="020F0502020204030203" pitchFamily="34" charset="0"/>
                <a:cs typeface="Lato" panose="020F0502020204030203" pitchFamily="34" charset="0"/>
              </a:defRPr>
            </a:lvl1pPr>
          </a:lstStyle>
          <a:p>
            <a:fld id="{49DD4D23-C98A-435E-AE88-9061F8349B02}" type="slidenum">
              <a:rPr lang="en-GB" smtClean="0"/>
              <a:pPr/>
              <a:t>‹#›</a:t>
            </a:fld>
            <a:endParaRPr lang="en-GB" dirty="0"/>
          </a:p>
        </p:txBody>
      </p:sp>
    </p:spTree>
    <p:extLst>
      <p:ext uri="{BB962C8B-B14F-4D97-AF65-F5344CB8AC3E}">
        <p14:creationId xmlns:p14="http://schemas.microsoft.com/office/powerpoint/2010/main" val="610033486"/>
      </p:ext>
    </p:extLst>
  </p:cSld>
  <p:clrMap bg1="lt1" tx1="dk1" bg2="lt2" tx2="dk2" accent1="accent1" accent2="accent2" accent3="accent3" accent4="accent4" accent5="accent5" accent6="accent6" hlink="hlink" folHlink="folHlink"/>
  <p:notesStyle>
    <a:lvl1pPr marL="0" algn="l" defTabSz="1043056" rtl="0" eaLnBrk="1" latinLnBrk="0" hangingPunct="1">
      <a:spcAft>
        <a:spcPts val="450"/>
      </a:spcAft>
      <a:defRPr sz="1200" kern="1200">
        <a:solidFill>
          <a:schemeClr val="tx1"/>
        </a:solidFill>
        <a:latin typeface="Lato" panose="020F0502020204030203" pitchFamily="34" charset="0"/>
        <a:ea typeface="Lato" panose="020F0502020204030203" pitchFamily="34" charset="0"/>
        <a:cs typeface="Lato" panose="020F0502020204030203" pitchFamily="34" charset="0"/>
      </a:defRPr>
    </a:lvl1pPr>
    <a:lvl2pPr marL="174625" indent="-174625" algn="l" defTabSz="1043056" rtl="0" eaLnBrk="1" latinLnBrk="0" hangingPunct="1">
      <a:spcAft>
        <a:spcPts val="450"/>
      </a:spcAft>
      <a:buFont typeface="Arial" panose="020B0604020202020204" pitchFamily="34" charset="0"/>
      <a:buChar char="•"/>
      <a:defRPr sz="1200" kern="1200">
        <a:solidFill>
          <a:schemeClr val="tx1"/>
        </a:solidFill>
        <a:latin typeface="Lato" panose="020F0502020204030203" pitchFamily="34" charset="0"/>
        <a:ea typeface="Lato" panose="020F0502020204030203" pitchFamily="34" charset="0"/>
        <a:cs typeface="Lato" panose="020F0502020204030203" pitchFamily="34" charset="0"/>
      </a:defRPr>
    </a:lvl2pPr>
    <a:lvl3pPr marL="447675" indent="-174625" algn="l" defTabSz="1043056" rtl="0" eaLnBrk="1" latinLnBrk="0" hangingPunct="1">
      <a:spcAft>
        <a:spcPts val="450"/>
      </a:spcAft>
      <a:buFont typeface="Arial" panose="020B0604020202020204" pitchFamily="34" charset="0"/>
      <a:buChar char="–"/>
      <a:defRPr sz="1200" kern="1200">
        <a:solidFill>
          <a:schemeClr val="tx1"/>
        </a:solidFill>
        <a:latin typeface="Lato" panose="020F0502020204030203" pitchFamily="34" charset="0"/>
        <a:ea typeface="Lato" panose="020F0502020204030203" pitchFamily="34" charset="0"/>
        <a:cs typeface="Lato" panose="020F0502020204030203" pitchFamily="34" charset="0"/>
      </a:defRPr>
    </a:lvl3pPr>
    <a:lvl4pPr marL="622300" indent="-174625" algn="l" defTabSz="1043056" rtl="0" eaLnBrk="1" latinLnBrk="0" hangingPunct="1">
      <a:spcAft>
        <a:spcPts val="450"/>
      </a:spcAft>
      <a:buFont typeface="Arial" panose="020B0604020202020204" pitchFamily="34" charset="0"/>
      <a:buChar char="•"/>
      <a:defRPr sz="1200" kern="1200">
        <a:solidFill>
          <a:schemeClr val="tx1"/>
        </a:solidFill>
        <a:latin typeface="Lato" panose="020F0502020204030203" pitchFamily="34" charset="0"/>
        <a:ea typeface="Lato" panose="020F0502020204030203" pitchFamily="34" charset="0"/>
        <a:cs typeface="Lato" panose="020F0502020204030203" pitchFamily="34" charset="0"/>
      </a:defRPr>
    </a:lvl4pPr>
    <a:lvl5pPr marL="808038" indent="-185738" algn="l" defTabSz="1043056" rtl="0" eaLnBrk="1" latinLnBrk="0" hangingPunct="1">
      <a:spcAft>
        <a:spcPts val="450"/>
      </a:spcAft>
      <a:buFont typeface="Arial" panose="020B0604020202020204" pitchFamily="34" charset="0"/>
      <a:buChar char="•"/>
      <a:defRPr sz="1200" kern="1200">
        <a:solidFill>
          <a:schemeClr val="tx1"/>
        </a:solidFill>
        <a:latin typeface="Lato" panose="020F0502020204030203" pitchFamily="34" charset="0"/>
        <a:ea typeface="Lato" panose="020F0502020204030203" pitchFamily="34" charset="0"/>
        <a:cs typeface="Lato" panose="020F0502020204030203" pitchFamily="34" charset="0"/>
      </a:defRPr>
    </a:lvl5pPr>
    <a:lvl6pPr marL="2607640" algn="l" defTabSz="1043056" rtl="0" eaLnBrk="1" latinLnBrk="0" hangingPunct="1">
      <a:defRPr sz="1400" kern="1200">
        <a:solidFill>
          <a:schemeClr val="tx1"/>
        </a:solidFill>
        <a:latin typeface="+mn-lt"/>
        <a:ea typeface="+mn-ea"/>
        <a:cs typeface="+mn-cs"/>
      </a:defRPr>
    </a:lvl6pPr>
    <a:lvl7pPr marL="3129168" algn="l" defTabSz="1043056" rtl="0" eaLnBrk="1" latinLnBrk="0" hangingPunct="1">
      <a:defRPr sz="1400" kern="1200">
        <a:solidFill>
          <a:schemeClr val="tx1"/>
        </a:solidFill>
        <a:latin typeface="+mn-lt"/>
        <a:ea typeface="+mn-ea"/>
        <a:cs typeface="+mn-cs"/>
      </a:defRPr>
    </a:lvl7pPr>
    <a:lvl8pPr marL="3650696" algn="l" defTabSz="1043056" rtl="0" eaLnBrk="1" latinLnBrk="0" hangingPunct="1">
      <a:defRPr sz="1400" kern="1200">
        <a:solidFill>
          <a:schemeClr val="tx1"/>
        </a:solidFill>
        <a:latin typeface="+mn-lt"/>
        <a:ea typeface="+mn-ea"/>
        <a:cs typeface="+mn-cs"/>
      </a:defRPr>
    </a:lvl8pPr>
    <a:lvl9pPr marL="4172224" algn="l" defTabSz="1043056" rtl="0" eaLnBrk="1" latinLnBrk="0" hangingPunct="1">
      <a:defRPr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Adapted from Table 6 page 33 and Table 7 page 34 of CS</a:t>
            </a:r>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5</a:t>
            </a:fld>
            <a:endParaRPr lang="en-GB" dirty="0"/>
          </a:p>
        </p:txBody>
      </p:sp>
    </p:spTree>
    <p:extLst>
      <p:ext uri="{BB962C8B-B14F-4D97-AF65-F5344CB8AC3E}">
        <p14:creationId xmlns:p14="http://schemas.microsoft.com/office/powerpoint/2010/main" val="8334961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Adapted from Table 11 page 41 of CS</a:t>
            </a:r>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6</a:t>
            </a:fld>
            <a:endParaRPr lang="en-GB" dirty="0"/>
          </a:p>
        </p:txBody>
      </p:sp>
    </p:spTree>
    <p:extLst>
      <p:ext uri="{BB962C8B-B14F-4D97-AF65-F5344CB8AC3E}">
        <p14:creationId xmlns:p14="http://schemas.microsoft.com/office/powerpoint/2010/main" val="6511994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Table 20 page 51 of CS</a:t>
            </a:r>
          </a:p>
        </p:txBody>
      </p:sp>
      <p:sp>
        <p:nvSpPr>
          <p:cNvPr id="4" name="Slide Number Placeholder 3"/>
          <p:cNvSpPr>
            <a:spLocks noGrp="1"/>
          </p:cNvSpPr>
          <p:nvPr>
            <p:ph type="sldNum" sz="quarter" idx="5"/>
          </p:nvPr>
        </p:nvSpPr>
        <p:spPr/>
        <p:txBody>
          <a:bodyPr/>
          <a:lstStyle/>
          <a:p>
            <a:fld id="{49DD4D23-C98A-435E-AE88-9061F8349B02}" type="slidenum">
              <a:rPr lang="en-GB" smtClean="0"/>
              <a:pPr/>
              <a:t>7</a:t>
            </a:fld>
            <a:endParaRPr lang="en-GB" dirty="0"/>
          </a:p>
        </p:txBody>
      </p:sp>
    </p:spTree>
    <p:extLst>
      <p:ext uri="{BB962C8B-B14F-4D97-AF65-F5344CB8AC3E}">
        <p14:creationId xmlns:p14="http://schemas.microsoft.com/office/powerpoint/2010/main" val="37664912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Table 25 page 60 of CS (updated as Table 4 in response to clarification question A9)</a:t>
            </a:r>
          </a:p>
          <a:p>
            <a:r>
              <a:rPr lang="en-US" dirty="0"/>
              <a:t>Table 26 page 62 of CS</a:t>
            </a:r>
          </a:p>
        </p:txBody>
      </p:sp>
      <p:sp>
        <p:nvSpPr>
          <p:cNvPr id="4" name="Slide Number Placeholder 3"/>
          <p:cNvSpPr>
            <a:spLocks noGrp="1"/>
          </p:cNvSpPr>
          <p:nvPr>
            <p:ph type="sldNum" sz="quarter" idx="5"/>
          </p:nvPr>
        </p:nvSpPr>
        <p:spPr/>
        <p:txBody>
          <a:bodyPr/>
          <a:lstStyle/>
          <a:p>
            <a:fld id="{49DD4D23-C98A-435E-AE88-9061F8349B02}" type="slidenum">
              <a:rPr lang="en-GB" smtClean="0"/>
              <a:pPr/>
              <a:t>8</a:t>
            </a:fld>
            <a:endParaRPr lang="en-GB" dirty="0"/>
          </a:p>
        </p:txBody>
      </p:sp>
    </p:spTree>
    <p:extLst>
      <p:ext uri="{BB962C8B-B14F-4D97-AF65-F5344CB8AC3E}">
        <p14:creationId xmlns:p14="http://schemas.microsoft.com/office/powerpoint/2010/main" val="20910297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0"/>
              </a:spcBef>
            </a:pPr>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15</a:t>
            </a:fld>
            <a:endParaRPr lang="en-GB" dirty="0"/>
          </a:p>
        </p:txBody>
      </p:sp>
    </p:spTree>
    <p:extLst>
      <p:ext uri="{BB962C8B-B14F-4D97-AF65-F5344CB8AC3E}">
        <p14:creationId xmlns:p14="http://schemas.microsoft.com/office/powerpoint/2010/main" val="282223027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08000" y="3670195"/>
            <a:ext cx="9383395" cy="702589"/>
          </a:xfrm>
        </p:spPr>
        <p:txBody>
          <a:bodyPr/>
          <a:lstStyle>
            <a:lvl1pPr algn="l">
              <a:lnSpc>
                <a:spcPts val="5600"/>
              </a:lnSpc>
              <a:defRPr sz="4800" b="1"/>
            </a:lvl1pPr>
          </a:lstStyle>
          <a:p>
            <a:r>
              <a:rPr lang="en-US"/>
              <a:t>Click to edit Master title style</a:t>
            </a:r>
            <a:endParaRPr lang="en-GB" dirty="0"/>
          </a:p>
        </p:txBody>
      </p:sp>
      <p:sp>
        <p:nvSpPr>
          <p:cNvPr id="3" name="Subtitle 2"/>
          <p:cNvSpPr>
            <a:spLocks noGrp="1"/>
          </p:cNvSpPr>
          <p:nvPr>
            <p:ph type="subTitle" idx="1"/>
          </p:nvPr>
        </p:nvSpPr>
        <p:spPr>
          <a:xfrm>
            <a:off x="508000" y="4392907"/>
            <a:ext cx="7781290" cy="819150"/>
          </a:xfrm>
        </p:spPr>
        <p:txBody>
          <a:bodyPr/>
          <a:lstStyle>
            <a:lvl1pPr marL="0" indent="0" algn="l">
              <a:lnSpc>
                <a:spcPts val="4600"/>
              </a:lnSpc>
              <a:spcBef>
                <a:spcPts val="0"/>
              </a:spcBef>
              <a:buNone/>
              <a:defRPr sz="3600">
                <a:solidFill>
                  <a:schemeClr val="bg2"/>
                </a:solidFill>
                <a:latin typeface="Arial" panose="020B0604020202020204" pitchFamily="34" charset="0"/>
                <a:ea typeface="Lato Light" panose="020F0502020204030203" pitchFamily="34" charset="0"/>
                <a:cs typeface="Arial" panose="020B0604020202020204" pitchFamily="34" charset="0"/>
              </a:defRPr>
            </a:lvl1pPr>
            <a:lvl2pPr marL="521528" indent="0" algn="ctr">
              <a:buNone/>
              <a:defRPr>
                <a:solidFill>
                  <a:schemeClr val="tx1">
                    <a:tint val="75000"/>
                  </a:schemeClr>
                </a:solidFill>
              </a:defRPr>
            </a:lvl2pPr>
            <a:lvl3pPr marL="1043056" indent="0" algn="ctr">
              <a:buNone/>
              <a:defRPr>
                <a:solidFill>
                  <a:schemeClr val="tx1">
                    <a:tint val="75000"/>
                  </a:schemeClr>
                </a:solidFill>
              </a:defRPr>
            </a:lvl3pPr>
            <a:lvl4pPr marL="1564584" indent="0" algn="ctr">
              <a:buNone/>
              <a:defRPr>
                <a:solidFill>
                  <a:schemeClr val="tx1">
                    <a:tint val="75000"/>
                  </a:schemeClr>
                </a:solidFill>
              </a:defRPr>
            </a:lvl4pPr>
            <a:lvl5pPr marL="2086112" indent="0" algn="ctr">
              <a:buNone/>
              <a:defRPr>
                <a:solidFill>
                  <a:schemeClr val="tx1">
                    <a:tint val="75000"/>
                  </a:schemeClr>
                </a:solidFill>
              </a:defRPr>
            </a:lvl5pPr>
            <a:lvl6pPr marL="2607640" indent="0" algn="ctr">
              <a:buNone/>
              <a:defRPr>
                <a:solidFill>
                  <a:schemeClr val="tx1">
                    <a:tint val="75000"/>
                  </a:schemeClr>
                </a:solidFill>
              </a:defRPr>
            </a:lvl6pPr>
            <a:lvl7pPr marL="3129168" indent="0" algn="ctr">
              <a:buNone/>
              <a:defRPr>
                <a:solidFill>
                  <a:schemeClr val="tx1">
                    <a:tint val="75000"/>
                  </a:schemeClr>
                </a:solidFill>
              </a:defRPr>
            </a:lvl7pPr>
            <a:lvl8pPr marL="3650696" indent="0" algn="ctr">
              <a:buNone/>
              <a:defRPr>
                <a:solidFill>
                  <a:schemeClr val="tx1">
                    <a:tint val="75000"/>
                  </a:schemeClr>
                </a:solidFill>
              </a:defRPr>
            </a:lvl8pPr>
            <a:lvl9pPr marL="4172224" indent="0" algn="ctr">
              <a:buNone/>
              <a:defRPr>
                <a:solidFill>
                  <a:schemeClr val="tx1">
                    <a:tint val="75000"/>
                  </a:schemeClr>
                </a:solidFill>
              </a:defRPr>
            </a:lvl9pPr>
          </a:lstStyle>
          <a:p>
            <a:r>
              <a:rPr lang="en-US"/>
              <a:t>Click to edit Master subtitle style</a:t>
            </a:r>
            <a:endParaRPr lang="en-GB" dirty="0"/>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70875" y="369240"/>
            <a:ext cx="3412800" cy="662083"/>
          </a:xfrm>
          <a:prstGeom prst="rect">
            <a:avLst/>
          </a:prstGeom>
        </p:spPr>
      </p:pic>
      <p:sp>
        <p:nvSpPr>
          <p:cNvPr id="8" name="TextBox 7"/>
          <p:cNvSpPr txBox="1"/>
          <p:nvPr userDrawn="1"/>
        </p:nvSpPr>
        <p:spPr>
          <a:xfrm>
            <a:off x="532522" y="6872289"/>
            <a:ext cx="9358873" cy="430887"/>
          </a:xfrm>
          <a:prstGeom prst="rect">
            <a:avLst/>
          </a:prstGeom>
          <a:noFill/>
        </p:spPr>
        <p:txBody>
          <a:bodyPr wrap="square" lIns="0" tIns="0" rIns="0" bIns="0" rtlCol="0">
            <a:spAutoFit/>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400" spc="0" baseline="0" dirty="0">
                <a:solidFill>
                  <a:srgbClr val="757474"/>
                </a:solidFill>
                <a:latin typeface="Arial" panose="020B0604020202020204" pitchFamily="34" charset="0"/>
                <a:cs typeface="Arial" panose="020B0604020202020204" pitchFamily="34" charset="0"/>
              </a:rPr>
              <a:t>© NICE 2019. All rights reserved. Subject to notice of rights. The content in this publication is owned by multiple parties and may not be re-used without the permission of the relevant copyright owner. </a:t>
            </a:r>
            <a:endParaRPr lang="en-US" sz="1400" spc="0" baseline="0" dirty="0">
              <a:solidFill>
                <a:srgbClr val="757474"/>
              </a:solidFill>
              <a:latin typeface="Arial" panose="020B0604020202020204" pitchFamily="34" charset="0"/>
              <a:cs typeface="Arial" panose="020B0604020202020204" pitchFamily="34" charset="0"/>
            </a:endParaRPr>
          </a:p>
        </p:txBody>
      </p:sp>
      <p:sp>
        <p:nvSpPr>
          <p:cNvPr id="10" name="Text Placeholder 9"/>
          <p:cNvSpPr>
            <a:spLocks noGrp="1"/>
          </p:cNvSpPr>
          <p:nvPr>
            <p:ph type="body" sz="quarter" idx="13"/>
          </p:nvPr>
        </p:nvSpPr>
        <p:spPr>
          <a:xfrm>
            <a:off x="498277" y="2941409"/>
            <a:ext cx="8271760" cy="697044"/>
          </a:xfrm>
        </p:spPr>
        <p:txBody>
          <a:bodyPr/>
          <a:lstStyle>
            <a:lvl1pPr marL="0" indent="0">
              <a:lnSpc>
                <a:spcPts val="5600"/>
              </a:lnSpc>
              <a:defRPr sz="4800">
                <a:solidFill>
                  <a:schemeClr val="bg2"/>
                </a:solidFill>
                <a:latin typeface="Arial" panose="020B0604020202020204" pitchFamily="34" charset="0"/>
                <a:ea typeface="Lato Light" panose="020F0502020204030203" pitchFamily="34" charset="0"/>
                <a:cs typeface="Arial" panose="020B0604020202020204" pitchFamily="34" charset="0"/>
              </a:defRPr>
            </a:lvl1pPr>
          </a:lstStyle>
          <a:p>
            <a:pPr lvl="0"/>
            <a:r>
              <a:rPr lang="en-US"/>
              <a:t>Click to edit Master text styles</a:t>
            </a:r>
          </a:p>
        </p:txBody>
      </p:sp>
    </p:spTree>
    <p:extLst>
      <p:ext uri="{BB962C8B-B14F-4D97-AF65-F5344CB8AC3E}">
        <p14:creationId xmlns:p14="http://schemas.microsoft.com/office/powerpoint/2010/main" val="3533279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08001" y="3670196"/>
            <a:ext cx="9383395" cy="702589"/>
          </a:xfrm>
        </p:spPr>
        <p:txBody>
          <a:bodyPr/>
          <a:lstStyle>
            <a:lvl1pPr algn="l">
              <a:lnSpc>
                <a:spcPts val="4455"/>
              </a:lnSpc>
              <a:defRPr sz="3819"/>
            </a:lvl1pPr>
          </a:lstStyle>
          <a:p>
            <a:r>
              <a:rPr lang="en-US"/>
              <a:t>Click to edit Master title style</a:t>
            </a:r>
            <a:endParaRPr lang="en-GB" dirty="0"/>
          </a:p>
        </p:txBody>
      </p:sp>
      <p:sp>
        <p:nvSpPr>
          <p:cNvPr id="3" name="Subtitle 2"/>
          <p:cNvSpPr>
            <a:spLocks noGrp="1"/>
          </p:cNvSpPr>
          <p:nvPr>
            <p:ph type="subTitle" idx="1"/>
          </p:nvPr>
        </p:nvSpPr>
        <p:spPr>
          <a:xfrm>
            <a:off x="508000" y="4392908"/>
            <a:ext cx="7781290" cy="819150"/>
          </a:xfrm>
        </p:spPr>
        <p:txBody>
          <a:bodyPr/>
          <a:lstStyle>
            <a:lvl1pPr marL="0" indent="0" algn="l">
              <a:lnSpc>
                <a:spcPts val="3659"/>
              </a:lnSpc>
              <a:spcBef>
                <a:spcPts val="0"/>
              </a:spcBef>
              <a:buNone/>
              <a:defRPr sz="2864">
                <a:solidFill>
                  <a:schemeClr val="bg2"/>
                </a:solidFill>
                <a:latin typeface="Arial" panose="020B0604020202020204" pitchFamily="34" charset="0"/>
                <a:ea typeface="Lato Light" panose="020F0502020204030203" pitchFamily="34" charset="0"/>
                <a:cs typeface="Arial" panose="020B0604020202020204" pitchFamily="34" charset="0"/>
              </a:defRPr>
            </a:lvl1pPr>
            <a:lvl2pPr marL="414891" indent="0" algn="ctr">
              <a:buNone/>
              <a:defRPr>
                <a:solidFill>
                  <a:schemeClr val="tx1">
                    <a:tint val="75000"/>
                  </a:schemeClr>
                </a:solidFill>
              </a:defRPr>
            </a:lvl2pPr>
            <a:lvl3pPr marL="829782" indent="0" algn="ctr">
              <a:buNone/>
              <a:defRPr>
                <a:solidFill>
                  <a:schemeClr val="tx1">
                    <a:tint val="75000"/>
                  </a:schemeClr>
                </a:solidFill>
              </a:defRPr>
            </a:lvl3pPr>
            <a:lvl4pPr marL="1244673" indent="0" algn="ctr">
              <a:buNone/>
              <a:defRPr>
                <a:solidFill>
                  <a:schemeClr val="tx1">
                    <a:tint val="75000"/>
                  </a:schemeClr>
                </a:solidFill>
              </a:defRPr>
            </a:lvl4pPr>
            <a:lvl5pPr marL="1659564" indent="0" algn="ctr">
              <a:buNone/>
              <a:defRPr>
                <a:solidFill>
                  <a:schemeClr val="tx1">
                    <a:tint val="75000"/>
                  </a:schemeClr>
                </a:solidFill>
              </a:defRPr>
            </a:lvl5pPr>
            <a:lvl6pPr marL="2074455" indent="0" algn="ctr">
              <a:buNone/>
              <a:defRPr>
                <a:solidFill>
                  <a:schemeClr val="tx1">
                    <a:tint val="75000"/>
                  </a:schemeClr>
                </a:solidFill>
              </a:defRPr>
            </a:lvl6pPr>
            <a:lvl7pPr marL="2489346" indent="0" algn="ctr">
              <a:buNone/>
              <a:defRPr>
                <a:solidFill>
                  <a:schemeClr val="tx1">
                    <a:tint val="75000"/>
                  </a:schemeClr>
                </a:solidFill>
              </a:defRPr>
            </a:lvl7pPr>
            <a:lvl8pPr marL="2904237" indent="0" algn="ctr">
              <a:buNone/>
              <a:defRPr>
                <a:solidFill>
                  <a:schemeClr val="tx1">
                    <a:tint val="75000"/>
                  </a:schemeClr>
                </a:solidFill>
              </a:defRPr>
            </a:lvl8pPr>
            <a:lvl9pPr marL="3319128" indent="0" algn="ctr">
              <a:buNone/>
              <a:defRPr>
                <a:solidFill>
                  <a:schemeClr val="tx1">
                    <a:tint val="75000"/>
                  </a:schemeClr>
                </a:solidFill>
              </a:defRPr>
            </a:lvl9pPr>
          </a:lstStyle>
          <a:p>
            <a:r>
              <a:rPr lang="en-US"/>
              <a:t>Click to edit Master subtitle style</a:t>
            </a:r>
            <a:endParaRPr lang="en-GB" dirty="0"/>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70875" y="369240"/>
            <a:ext cx="3412800" cy="662084"/>
          </a:xfrm>
          <a:prstGeom prst="rect">
            <a:avLst/>
          </a:prstGeom>
        </p:spPr>
      </p:pic>
      <p:sp>
        <p:nvSpPr>
          <p:cNvPr id="8" name="TextBox 7"/>
          <p:cNvSpPr txBox="1"/>
          <p:nvPr userDrawn="1"/>
        </p:nvSpPr>
        <p:spPr>
          <a:xfrm>
            <a:off x="532523" y="6815138"/>
            <a:ext cx="9358872" cy="342914"/>
          </a:xfrm>
          <a:prstGeom prst="rect">
            <a:avLst/>
          </a:prstGeom>
          <a:noFill/>
        </p:spPr>
        <p:txBody>
          <a:bodyPr wrap="square" lIns="0" tIns="0" rIns="0" bIns="0" rtlCol="0">
            <a:spAutoFit/>
          </a:bodyPr>
          <a:lstStyle/>
          <a:p>
            <a:r>
              <a:rPr lang="en-GB" sz="1114" spc="0" baseline="0" dirty="0">
                <a:solidFill>
                  <a:srgbClr val="757474"/>
                </a:solidFill>
                <a:latin typeface="Arial" panose="020B0604020202020204" pitchFamily="34" charset="0"/>
                <a:cs typeface="Arial" panose="020B0604020202020204" pitchFamily="34" charset="0"/>
              </a:rPr>
              <a:t>© NICE 2019. All rights reserved. Subject to notice of rights. The content in this publication is owned by multiple parties and may not be re-used without the permission of the relevant copyright owner.</a:t>
            </a:r>
            <a:endParaRPr lang="en-US" sz="1114" spc="0" baseline="0" dirty="0">
              <a:solidFill>
                <a:srgbClr val="757474"/>
              </a:solidFill>
              <a:latin typeface="Arial" panose="020B0604020202020204" pitchFamily="34" charset="0"/>
              <a:cs typeface="Arial" panose="020B0604020202020204" pitchFamily="34" charset="0"/>
            </a:endParaRPr>
          </a:p>
        </p:txBody>
      </p:sp>
      <p:sp>
        <p:nvSpPr>
          <p:cNvPr id="10" name="Text Placeholder 9"/>
          <p:cNvSpPr>
            <a:spLocks noGrp="1"/>
          </p:cNvSpPr>
          <p:nvPr>
            <p:ph type="body" sz="quarter" idx="13"/>
          </p:nvPr>
        </p:nvSpPr>
        <p:spPr>
          <a:xfrm>
            <a:off x="498278" y="2941409"/>
            <a:ext cx="8271760" cy="697044"/>
          </a:xfrm>
        </p:spPr>
        <p:txBody>
          <a:bodyPr/>
          <a:lstStyle>
            <a:lvl1pPr marL="0" indent="0">
              <a:lnSpc>
                <a:spcPts val="4455"/>
              </a:lnSpc>
              <a:defRPr sz="3819">
                <a:solidFill>
                  <a:schemeClr val="bg2"/>
                </a:solidFill>
                <a:latin typeface="Arial" panose="020B0604020202020204" pitchFamily="34" charset="0"/>
                <a:ea typeface="Lato Light" panose="020F0502020204030203" pitchFamily="34" charset="0"/>
                <a:cs typeface="Arial" panose="020B0604020202020204" pitchFamily="34" charset="0"/>
              </a:defRPr>
            </a:lvl1pPr>
          </a:lstStyle>
          <a:p>
            <a:pPr lvl="0"/>
            <a:r>
              <a:rPr lang="en-US"/>
              <a:t>Click to edit Master text styles</a:t>
            </a:r>
          </a:p>
        </p:txBody>
      </p:sp>
    </p:spTree>
    <p:extLst>
      <p:ext uri="{BB962C8B-B14F-4D97-AF65-F5344CB8AC3E}">
        <p14:creationId xmlns:p14="http://schemas.microsoft.com/office/powerpoint/2010/main" val="13653480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ection Divider">
    <p:bg>
      <p:bgPr>
        <a:solidFill>
          <a:schemeClr val="bg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DBE135E-2566-4748-853C-8A3B78F0FB00}" type="slidenum">
              <a:rPr lang="en-GB" smtClean="0"/>
              <a:t>‹#›</a:t>
            </a:fld>
            <a:endParaRPr lang="en-GB" dirty="0"/>
          </a:p>
        </p:txBody>
      </p:sp>
      <p:sp>
        <p:nvSpPr>
          <p:cNvPr id="5" name="Text Placeholder 4"/>
          <p:cNvSpPr>
            <a:spLocks noGrp="1"/>
          </p:cNvSpPr>
          <p:nvPr>
            <p:ph type="body" sz="quarter" idx="13"/>
          </p:nvPr>
        </p:nvSpPr>
        <p:spPr>
          <a:xfrm>
            <a:off x="508000" y="2893102"/>
            <a:ext cx="8980488" cy="1469036"/>
          </a:xfrm>
        </p:spPr>
        <p:txBody>
          <a:bodyPr anchor="b" anchorCtr="0"/>
          <a:lstStyle>
            <a:lvl1pPr>
              <a:lnSpc>
                <a:spcPts val="4455"/>
              </a:lnSpc>
              <a:spcBef>
                <a:spcPts val="0"/>
              </a:spcBef>
              <a:defRPr sz="3819" b="0">
                <a:solidFill>
                  <a:schemeClr val="bg2"/>
                </a:solidFill>
                <a:latin typeface="Arial" panose="020B0604020202020204" pitchFamily="34" charset="0"/>
                <a:cs typeface="Arial" panose="020B0604020202020204" pitchFamily="34" charset="0"/>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p:txBody>
      </p:sp>
      <p:sp>
        <p:nvSpPr>
          <p:cNvPr id="6" name="Text Placeholder 5"/>
          <p:cNvSpPr>
            <a:spLocks noGrp="1"/>
          </p:cNvSpPr>
          <p:nvPr>
            <p:ph type="body" sz="quarter" idx="14"/>
          </p:nvPr>
        </p:nvSpPr>
        <p:spPr>
          <a:xfrm>
            <a:off x="508000" y="4359982"/>
            <a:ext cx="9010754" cy="689677"/>
          </a:xfrm>
        </p:spPr>
        <p:txBody>
          <a:bodyPr/>
          <a:lstStyle>
            <a:lvl1pPr>
              <a:lnSpc>
                <a:spcPts val="3659"/>
              </a:lnSpc>
              <a:spcBef>
                <a:spcPts val="0"/>
              </a:spcBef>
              <a:defRPr sz="2864">
                <a:solidFill>
                  <a:schemeClr val="bg2"/>
                </a:solidFill>
                <a:latin typeface="Arial" panose="020B0604020202020204" pitchFamily="34" charset="0"/>
                <a:ea typeface="Lato Light" panose="020F0502020204030203" pitchFamily="34" charset="0"/>
                <a:cs typeface="Arial" panose="020B0604020202020204" pitchFamily="34" charset="0"/>
              </a:defRPr>
            </a:lvl1pPr>
          </a:lstStyle>
          <a:p>
            <a:pPr lvl="0"/>
            <a:r>
              <a:rPr lang="en-US"/>
              <a:t>Click to edit Master text styles</a:t>
            </a:r>
          </a:p>
        </p:txBody>
      </p:sp>
    </p:spTree>
    <p:extLst>
      <p:ext uri="{BB962C8B-B14F-4D97-AF65-F5344CB8AC3E}">
        <p14:creationId xmlns:p14="http://schemas.microsoft.com/office/powerpoint/2010/main" val="51954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Large Statement or Quote">
    <p:bg>
      <p:bgPr>
        <a:solidFill>
          <a:schemeClr val="bg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DBE135E-2566-4748-853C-8A3B78F0FB00}" type="slidenum">
              <a:rPr lang="en-GB" smtClean="0"/>
              <a:t>‹#›</a:t>
            </a:fld>
            <a:endParaRPr lang="en-GB" dirty="0"/>
          </a:p>
        </p:txBody>
      </p:sp>
      <p:sp>
        <p:nvSpPr>
          <p:cNvPr id="5" name="Text Placeholder 4"/>
          <p:cNvSpPr>
            <a:spLocks noGrp="1"/>
          </p:cNvSpPr>
          <p:nvPr>
            <p:ph type="body" sz="quarter" idx="13"/>
          </p:nvPr>
        </p:nvSpPr>
        <p:spPr>
          <a:xfrm>
            <a:off x="508000" y="1295400"/>
            <a:ext cx="7734300" cy="4946650"/>
          </a:xfrm>
        </p:spPr>
        <p:txBody>
          <a:bodyPr/>
          <a:lstStyle>
            <a:lvl1pPr>
              <a:lnSpc>
                <a:spcPts val="3341"/>
              </a:lnSpc>
              <a:spcBef>
                <a:spcPts val="903"/>
              </a:spcBef>
              <a:defRPr sz="2864" b="1">
                <a:solidFill>
                  <a:schemeClr val="bg2"/>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p:txBody>
      </p:sp>
    </p:spTree>
    <p:extLst>
      <p:ext uri="{BB962C8B-B14F-4D97-AF65-F5344CB8AC3E}">
        <p14:creationId xmlns:p14="http://schemas.microsoft.com/office/powerpoint/2010/main" val="29429213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Heading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idx="1"/>
          </p:nvPr>
        </p:nvSpPr>
        <p:spPr/>
        <p:txBody>
          <a:bodyPr/>
          <a:lstStyle>
            <a:lvl1pPr marL="189018">
              <a:buClr>
                <a:schemeClr val="tx1"/>
              </a:buClr>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Slide Number Placeholder 5"/>
          <p:cNvSpPr>
            <a:spLocks noGrp="1"/>
          </p:cNvSpPr>
          <p:nvPr>
            <p:ph type="sldNum" sz="quarter" idx="12"/>
          </p:nvPr>
        </p:nvSpPr>
        <p:spPr/>
        <p:txBody>
          <a:bodyPr/>
          <a:lstStyle/>
          <a:p>
            <a:fld id="{DDBE135E-2566-4748-853C-8A3B78F0FB00}" type="slidenum">
              <a:rPr lang="en-GB" smtClean="0"/>
              <a:t>‹#›</a:t>
            </a:fld>
            <a:endParaRPr lang="en-GB" dirty="0"/>
          </a:p>
        </p:txBody>
      </p:sp>
    </p:spTree>
    <p:extLst>
      <p:ext uri="{BB962C8B-B14F-4D97-AF65-F5344CB8AC3E}">
        <p14:creationId xmlns:p14="http://schemas.microsoft.com/office/powerpoint/2010/main" val="17418263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Heading and 2 Column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346401" y="1306801"/>
            <a:ext cx="7197725" cy="1106189"/>
          </a:xfrm>
        </p:spPr>
        <p:txBody>
          <a:bodyPr anchor="t" anchorCtr="0"/>
          <a:lstStyle/>
          <a:p>
            <a:r>
              <a:rPr lang="en-US"/>
              <a:t>Click to edit Master title style</a:t>
            </a:r>
            <a:endParaRPr lang="en-GB" dirty="0"/>
          </a:p>
        </p:txBody>
      </p:sp>
      <p:sp>
        <p:nvSpPr>
          <p:cNvPr id="3" name="Content Placeholder 2"/>
          <p:cNvSpPr>
            <a:spLocks noGrp="1"/>
          </p:cNvSpPr>
          <p:nvPr>
            <p:ph idx="1"/>
          </p:nvPr>
        </p:nvSpPr>
        <p:spPr>
          <a:xfrm>
            <a:off x="1110812" y="2701824"/>
            <a:ext cx="8618976" cy="3756127"/>
          </a:xfrm>
        </p:spPr>
        <p:txBody>
          <a:bodyPr numCol="2" spcCol="162000"/>
          <a:lstStyle>
            <a:lvl1pPr marL="189018">
              <a:lnSpc>
                <a:spcPts val="1909"/>
              </a:lnSpc>
              <a:spcBef>
                <a:spcPts val="676"/>
              </a:spcBef>
              <a:defRPr sz="1591" b="0">
                <a:solidFill>
                  <a:schemeClr val="tx1"/>
                </a:solidFill>
                <a:latin typeface="Arial" panose="020B0604020202020204" pitchFamily="34" charset="0"/>
                <a:cs typeface="Arial" panose="020B0604020202020204" pitchFamily="34" charset="0"/>
              </a:defRPr>
            </a:lvl1pPr>
            <a:lvl2pPr>
              <a:lnSpc>
                <a:spcPts val="1909"/>
              </a:lnSpc>
              <a:spcBef>
                <a:spcPts val="451"/>
              </a:spcBef>
              <a:buClr>
                <a:schemeClr val="tx1"/>
              </a:buClr>
              <a:defRPr sz="1591">
                <a:solidFill>
                  <a:schemeClr val="tx1"/>
                </a:solidFill>
              </a:defRPr>
            </a:lvl2pPr>
            <a:lvl3pPr>
              <a:lnSpc>
                <a:spcPts val="1909"/>
              </a:lnSpc>
              <a:defRPr sz="1591">
                <a:solidFill>
                  <a:schemeClr val="bg1"/>
                </a:solidFill>
              </a:defRPr>
            </a:lvl3pPr>
            <a:lvl4pPr>
              <a:lnSpc>
                <a:spcPts val="1909"/>
              </a:lnSpc>
              <a:defRPr sz="1591">
                <a:solidFill>
                  <a:schemeClr val="bg1"/>
                </a:solidFill>
              </a:defRPr>
            </a:lvl4pPr>
            <a:lvl5pPr>
              <a:lnSpc>
                <a:spcPts val="1909"/>
              </a:lnSpc>
              <a:defRPr sz="1591">
                <a:solidFill>
                  <a:schemeClr val="bg1"/>
                </a:solidFill>
              </a:defRPr>
            </a:lvl5pPr>
          </a:lstStyle>
          <a:p>
            <a:pPr lvl="0"/>
            <a:r>
              <a:rPr lang="en-US"/>
              <a:t>Click to edit Master text styles</a:t>
            </a:r>
          </a:p>
          <a:p>
            <a:pPr lvl="1"/>
            <a:r>
              <a:rPr lang="en-US"/>
              <a:t>Second level</a:t>
            </a:r>
          </a:p>
        </p:txBody>
      </p:sp>
      <p:sp>
        <p:nvSpPr>
          <p:cNvPr id="6" name="Slide Number Placeholder 5"/>
          <p:cNvSpPr>
            <a:spLocks noGrp="1"/>
          </p:cNvSpPr>
          <p:nvPr>
            <p:ph type="sldNum" sz="quarter" idx="12"/>
          </p:nvPr>
        </p:nvSpPr>
        <p:spPr/>
        <p:txBody>
          <a:bodyPr/>
          <a:lstStyle/>
          <a:p>
            <a:fld id="{DDBE135E-2566-4748-853C-8A3B78F0FB00}" type="slidenum">
              <a:rPr lang="en-GB" smtClean="0"/>
              <a:t>‹#›</a:t>
            </a:fld>
            <a:endParaRPr lang="en-GB" dirty="0"/>
          </a:p>
        </p:txBody>
      </p:sp>
    </p:spTree>
    <p:extLst>
      <p:ext uri="{BB962C8B-B14F-4D97-AF65-F5344CB8AC3E}">
        <p14:creationId xmlns:p14="http://schemas.microsoft.com/office/powerpoint/2010/main" val="42002926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8001" y="453700"/>
            <a:ext cx="9669780" cy="765501"/>
          </a:xfrm>
        </p:spPr>
        <p:txBody>
          <a:bodyPr anchor="t" anchorCtr="0"/>
          <a:lstStyle>
            <a:lvl1pPr>
              <a:defRPr>
                <a:solidFill>
                  <a:schemeClr val="bg2"/>
                </a:solidFill>
              </a:defRPr>
            </a:lvl1pPr>
          </a:lstStyle>
          <a:p>
            <a:r>
              <a:rPr lang="en-US"/>
              <a:t>Click to edit Master title style</a:t>
            </a:r>
            <a:endParaRPr lang="en-GB" dirty="0"/>
          </a:p>
        </p:txBody>
      </p:sp>
      <p:sp>
        <p:nvSpPr>
          <p:cNvPr id="5" name="Slide Number Placeholder 4"/>
          <p:cNvSpPr>
            <a:spLocks noGrp="1"/>
          </p:cNvSpPr>
          <p:nvPr>
            <p:ph type="sldNum" sz="quarter" idx="12"/>
          </p:nvPr>
        </p:nvSpPr>
        <p:spPr/>
        <p:txBody>
          <a:bodyPr/>
          <a:lstStyle/>
          <a:p>
            <a:fld id="{DDBE135E-2566-4748-853C-8A3B78F0FB00}" type="slidenum">
              <a:rPr lang="en-GB" smtClean="0"/>
              <a:t>‹#›</a:t>
            </a:fld>
            <a:endParaRPr lang="en-GB" dirty="0"/>
          </a:p>
        </p:txBody>
      </p:sp>
      <p:sp>
        <p:nvSpPr>
          <p:cNvPr id="6" name="Content Placeholder 5"/>
          <p:cNvSpPr>
            <a:spLocks noGrp="1"/>
          </p:cNvSpPr>
          <p:nvPr>
            <p:ph sz="quarter" idx="10"/>
          </p:nvPr>
        </p:nvSpPr>
        <p:spPr>
          <a:xfrm>
            <a:off x="508001" y="1296955"/>
            <a:ext cx="9669780" cy="5444103"/>
          </a:xfrm>
        </p:spPr>
        <p:txBody>
          <a:bodyPr/>
          <a:lstStyle>
            <a:lvl1pPr marL="276576" indent="-272787">
              <a:buFont typeface="Arial" panose="020B0604020202020204" pitchFamily="34" charset="0"/>
              <a:buChar char="•"/>
              <a:defRPr/>
            </a:lvl1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4259716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ext &amp; graphic">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8001" y="453700"/>
            <a:ext cx="9669780" cy="765501"/>
          </a:xfrm>
        </p:spPr>
        <p:txBody>
          <a:bodyPr anchor="t" anchorCtr="0"/>
          <a:lstStyle>
            <a:lvl1pPr>
              <a:defRPr>
                <a:solidFill>
                  <a:schemeClr val="bg2"/>
                </a:solidFill>
              </a:defRPr>
            </a:lvl1pPr>
          </a:lstStyle>
          <a:p>
            <a:r>
              <a:rPr lang="en-US"/>
              <a:t>Click to edit Master title style</a:t>
            </a:r>
            <a:endParaRPr lang="en-GB" dirty="0"/>
          </a:p>
        </p:txBody>
      </p:sp>
      <p:sp>
        <p:nvSpPr>
          <p:cNvPr id="5" name="Slide Number Placeholder 4"/>
          <p:cNvSpPr>
            <a:spLocks noGrp="1"/>
          </p:cNvSpPr>
          <p:nvPr>
            <p:ph type="sldNum" sz="quarter" idx="12"/>
          </p:nvPr>
        </p:nvSpPr>
        <p:spPr/>
        <p:txBody>
          <a:bodyPr/>
          <a:lstStyle/>
          <a:p>
            <a:fld id="{DDBE135E-2566-4748-853C-8A3B78F0FB00}" type="slidenum">
              <a:rPr lang="en-GB" smtClean="0"/>
              <a:t>‹#›</a:t>
            </a:fld>
            <a:endParaRPr lang="en-GB" dirty="0"/>
          </a:p>
        </p:txBody>
      </p:sp>
      <p:sp>
        <p:nvSpPr>
          <p:cNvPr id="6" name="Content Placeholder 5"/>
          <p:cNvSpPr>
            <a:spLocks noGrp="1"/>
          </p:cNvSpPr>
          <p:nvPr>
            <p:ph sz="quarter" idx="10"/>
          </p:nvPr>
        </p:nvSpPr>
        <p:spPr>
          <a:xfrm>
            <a:off x="508001" y="1296955"/>
            <a:ext cx="4759325" cy="5444103"/>
          </a:xfrm>
        </p:spPr>
        <p:txBody>
          <a:bodyPr/>
          <a:lstStyle>
            <a:lvl1pPr marL="276576" indent="-272787">
              <a:buFont typeface="Arial" panose="020B0604020202020204" pitchFamily="34" charset="0"/>
              <a:buChar char="•"/>
              <a:defRPr/>
            </a:lvl1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Content Placeholder 10"/>
          <p:cNvSpPr>
            <a:spLocks noGrp="1"/>
          </p:cNvSpPr>
          <p:nvPr>
            <p:ph sz="quarter" idx="11" hasCustomPrompt="1"/>
          </p:nvPr>
        </p:nvSpPr>
        <p:spPr>
          <a:xfrm>
            <a:off x="5447989" y="1315617"/>
            <a:ext cx="4729791" cy="5425441"/>
          </a:xfrm>
        </p:spPr>
        <p:txBody>
          <a:bodyPr/>
          <a:lstStyle>
            <a:lvl1pPr marL="0" indent="0">
              <a:buNone/>
              <a:defRPr sz="1909">
                <a:latin typeface="Arial" panose="020B0604020202020204" pitchFamily="34" charset="0"/>
                <a:cs typeface="Arial" panose="020B0604020202020204" pitchFamily="34" charset="0"/>
              </a:defRPr>
            </a:lvl1pPr>
          </a:lstStyle>
          <a:p>
            <a:pPr lvl="0"/>
            <a:r>
              <a:rPr lang="en-GB" dirty="0"/>
              <a:t>Placeholder for image/chart</a:t>
            </a:r>
          </a:p>
          <a:p>
            <a:pPr lvl="0"/>
            <a:r>
              <a:rPr lang="en-GB" dirty="0"/>
              <a:t>(click icons below)</a:t>
            </a:r>
          </a:p>
        </p:txBody>
      </p:sp>
    </p:spTree>
    <p:extLst>
      <p:ext uri="{BB962C8B-B14F-4D97-AF65-F5344CB8AC3E}">
        <p14:creationId xmlns:p14="http://schemas.microsoft.com/office/powerpoint/2010/main" val="35035004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bg>
      <p:bgPr>
        <a:solidFill>
          <a:schemeClr val="bg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DBE135E-2566-4748-853C-8A3B78F0FB00}" type="slidenum">
              <a:rPr lang="en-GB" smtClean="0"/>
              <a:t>‹#›</a:t>
            </a:fld>
            <a:endParaRPr lang="en-GB" dirty="0"/>
          </a:p>
        </p:txBody>
      </p:sp>
      <p:sp>
        <p:nvSpPr>
          <p:cNvPr id="5" name="Text Placeholder 4"/>
          <p:cNvSpPr>
            <a:spLocks noGrp="1"/>
          </p:cNvSpPr>
          <p:nvPr>
            <p:ph type="body" sz="quarter" idx="13"/>
          </p:nvPr>
        </p:nvSpPr>
        <p:spPr>
          <a:xfrm>
            <a:off x="508000" y="2893102"/>
            <a:ext cx="8980488" cy="1469036"/>
          </a:xfrm>
        </p:spPr>
        <p:txBody>
          <a:bodyPr anchor="b" anchorCtr="0"/>
          <a:lstStyle>
            <a:lvl1pPr>
              <a:lnSpc>
                <a:spcPts val="5600"/>
              </a:lnSpc>
              <a:spcBef>
                <a:spcPts val="0"/>
              </a:spcBef>
              <a:defRPr sz="4800" b="1">
                <a:solidFill>
                  <a:schemeClr val="bg2"/>
                </a:solidFill>
                <a:latin typeface="Arial" panose="020B0604020202020204" pitchFamily="34" charset="0"/>
                <a:cs typeface="Arial" panose="020B0604020202020204" pitchFamily="34" charset="0"/>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p:txBody>
      </p:sp>
      <p:sp>
        <p:nvSpPr>
          <p:cNvPr id="6" name="Text Placeholder 5"/>
          <p:cNvSpPr>
            <a:spLocks noGrp="1"/>
          </p:cNvSpPr>
          <p:nvPr>
            <p:ph type="body" sz="quarter" idx="14"/>
          </p:nvPr>
        </p:nvSpPr>
        <p:spPr>
          <a:xfrm>
            <a:off x="508000" y="4359981"/>
            <a:ext cx="9010754" cy="689677"/>
          </a:xfrm>
        </p:spPr>
        <p:txBody>
          <a:bodyPr/>
          <a:lstStyle>
            <a:lvl1pPr>
              <a:lnSpc>
                <a:spcPts val="4600"/>
              </a:lnSpc>
              <a:spcBef>
                <a:spcPts val="0"/>
              </a:spcBef>
              <a:defRPr sz="3600">
                <a:solidFill>
                  <a:schemeClr val="bg2"/>
                </a:solidFill>
                <a:latin typeface="Arial" panose="020B0604020202020204" pitchFamily="34" charset="0"/>
                <a:ea typeface="Lato Light" panose="020F0502020204030203" pitchFamily="34" charset="0"/>
                <a:cs typeface="Arial" panose="020B0604020202020204" pitchFamily="34" charset="0"/>
              </a:defRPr>
            </a:lvl1pPr>
          </a:lstStyle>
          <a:p>
            <a:pPr lvl="0"/>
            <a:r>
              <a:rPr lang="en-US"/>
              <a:t>Click to edit Master text styles</a:t>
            </a:r>
          </a:p>
        </p:txBody>
      </p:sp>
    </p:spTree>
    <p:extLst>
      <p:ext uri="{BB962C8B-B14F-4D97-AF65-F5344CB8AC3E}">
        <p14:creationId xmlns:p14="http://schemas.microsoft.com/office/powerpoint/2010/main" val="34527891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Large Statement or Quote">
    <p:bg>
      <p:bgPr>
        <a:solidFill>
          <a:schemeClr val="bg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DBE135E-2566-4748-853C-8A3B78F0FB00}" type="slidenum">
              <a:rPr lang="en-GB" smtClean="0"/>
              <a:t>‹#›</a:t>
            </a:fld>
            <a:endParaRPr lang="en-GB" dirty="0"/>
          </a:p>
        </p:txBody>
      </p:sp>
      <p:sp>
        <p:nvSpPr>
          <p:cNvPr id="5" name="Text Placeholder 4"/>
          <p:cNvSpPr>
            <a:spLocks noGrp="1"/>
          </p:cNvSpPr>
          <p:nvPr>
            <p:ph type="body" sz="quarter" idx="13"/>
          </p:nvPr>
        </p:nvSpPr>
        <p:spPr>
          <a:xfrm>
            <a:off x="508000" y="1295400"/>
            <a:ext cx="7734300" cy="4946650"/>
          </a:xfrm>
        </p:spPr>
        <p:txBody>
          <a:bodyPr/>
          <a:lstStyle>
            <a:lvl1pPr>
              <a:lnSpc>
                <a:spcPts val="4200"/>
              </a:lnSpc>
              <a:spcBef>
                <a:spcPts val="1134"/>
              </a:spcBef>
              <a:defRPr sz="3600" b="1">
                <a:solidFill>
                  <a:schemeClr val="bg2"/>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p:txBody>
      </p:sp>
    </p:spTree>
    <p:extLst>
      <p:ext uri="{BB962C8B-B14F-4D97-AF65-F5344CB8AC3E}">
        <p14:creationId xmlns:p14="http://schemas.microsoft.com/office/powerpoint/2010/main" val="34473620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Heading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lvl1pPr marL="237600">
              <a:buClr>
                <a:schemeClr val="tx1"/>
              </a:buClr>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Slide Number Placeholder 5"/>
          <p:cNvSpPr>
            <a:spLocks noGrp="1"/>
          </p:cNvSpPr>
          <p:nvPr>
            <p:ph type="sldNum" sz="quarter" idx="12"/>
          </p:nvPr>
        </p:nvSpPr>
        <p:spPr/>
        <p:txBody>
          <a:bodyPr/>
          <a:lstStyle/>
          <a:p>
            <a:fld id="{DDBE135E-2566-4748-853C-8A3B78F0FB00}" type="slidenum">
              <a:rPr lang="en-GB" smtClean="0"/>
              <a:t>‹#›</a:t>
            </a:fld>
            <a:endParaRPr lang="en-GB" dirty="0"/>
          </a:p>
        </p:txBody>
      </p:sp>
    </p:spTree>
    <p:extLst>
      <p:ext uri="{BB962C8B-B14F-4D97-AF65-F5344CB8AC3E}">
        <p14:creationId xmlns:p14="http://schemas.microsoft.com/office/powerpoint/2010/main" val="41210838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Heading and 2 Column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346400" y="1306800"/>
            <a:ext cx="7197725" cy="1106189"/>
          </a:xfrm>
        </p:spPr>
        <p:txBody>
          <a:bodyPr anchor="t" anchorCtr="0"/>
          <a:lstStyle/>
          <a:p>
            <a:r>
              <a:rPr lang="en-US"/>
              <a:t>Click to edit Master title style</a:t>
            </a:r>
            <a:endParaRPr lang="en-GB"/>
          </a:p>
        </p:txBody>
      </p:sp>
      <p:sp>
        <p:nvSpPr>
          <p:cNvPr id="3" name="Content Placeholder 2"/>
          <p:cNvSpPr>
            <a:spLocks noGrp="1"/>
          </p:cNvSpPr>
          <p:nvPr>
            <p:ph idx="1"/>
          </p:nvPr>
        </p:nvSpPr>
        <p:spPr>
          <a:xfrm>
            <a:off x="1110812" y="2701823"/>
            <a:ext cx="8618976" cy="3756127"/>
          </a:xfrm>
        </p:spPr>
        <p:txBody>
          <a:bodyPr numCol="2" spcCol="162000"/>
          <a:lstStyle>
            <a:lvl1pPr marL="237600">
              <a:lnSpc>
                <a:spcPts val="2400"/>
              </a:lnSpc>
              <a:spcBef>
                <a:spcPts val="850"/>
              </a:spcBef>
              <a:defRPr sz="2000">
                <a:solidFill>
                  <a:schemeClr val="tx1"/>
                </a:solidFill>
                <a:latin typeface="Arial" panose="020B0604020202020204" pitchFamily="34" charset="0"/>
                <a:cs typeface="Arial" panose="020B0604020202020204" pitchFamily="34" charset="0"/>
              </a:defRPr>
            </a:lvl1pPr>
            <a:lvl2pPr>
              <a:lnSpc>
                <a:spcPts val="2400"/>
              </a:lnSpc>
              <a:spcBef>
                <a:spcPts val="567"/>
              </a:spcBef>
              <a:buClr>
                <a:schemeClr val="tx1"/>
              </a:buClr>
              <a:defRPr sz="2000">
                <a:solidFill>
                  <a:schemeClr val="tx1"/>
                </a:solidFill>
              </a:defRPr>
            </a:lvl2pPr>
            <a:lvl3pPr>
              <a:lnSpc>
                <a:spcPts val="2400"/>
              </a:lnSpc>
              <a:defRPr sz="2000">
                <a:solidFill>
                  <a:schemeClr val="bg1"/>
                </a:solidFill>
              </a:defRPr>
            </a:lvl3pPr>
            <a:lvl4pPr>
              <a:lnSpc>
                <a:spcPts val="2400"/>
              </a:lnSpc>
              <a:defRPr sz="2000">
                <a:solidFill>
                  <a:schemeClr val="bg1"/>
                </a:solidFill>
              </a:defRPr>
            </a:lvl4pPr>
            <a:lvl5pPr>
              <a:lnSpc>
                <a:spcPts val="2400"/>
              </a:lnSpc>
              <a:defRPr sz="2000">
                <a:solidFill>
                  <a:schemeClr val="bg1"/>
                </a:solidFill>
              </a:defRPr>
            </a:lvl5pPr>
          </a:lstStyle>
          <a:p>
            <a:pPr lvl="0"/>
            <a:r>
              <a:rPr lang="en-US"/>
              <a:t>Click to edit Master text styles</a:t>
            </a:r>
          </a:p>
          <a:p>
            <a:pPr lvl="1"/>
            <a:r>
              <a:rPr lang="en-US"/>
              <a:t>Second level</a:t>
            </a:r>
          </a:p>
        </p:txBody>
      </p:sp>
      <p:sp>
        <p:nvSpPr>
          <p:cNvPr id="6" name="Slide Number Placeholder 5"/>
          <p:cNvSpPr>
            <a:spLocks noGrp="1"/>
          </p:cNvSpPr>
          <p:nvPr>
            <p:ph type="sldNum" sz="quarter" idx="12"/>
          </p:nvPr>
        </p:nvSpPr>
        <p:spPr/>
        <p:txBody>
          <a:bodyPr/>
          <a:lstStyle/>
          <a:p>
            <a:fld id="{DDBE135E-2566-4748-853C-8A3B78F0FB00}" type="slidenum">
              <a:rPr lang="en-GB" smtClean="0"/>
              <a:t>‹#›</a:t>
            </a:fld>
            <a:endParaRPr lang="en-GB" dirty="0"/>
          </a:p>
        </p:txBody>
      </p:sp>
    </p:spTree>
    <p:extLst>
      <p:ext uri="{BB962C8B-B14F-4D97-AF65-F5344CB8AC3E}">
        <p14:creationId xmlns:p14="http://schemas.microsoft.com/office/powerpoint/2010/main" val="35457094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8000" y="453699"/>
            <a:ext cx="9669780" cy="765501"/>
          </a:xfrm>
        </p:spPr>
        <p:txBody>
          <a:bodyPr anchor="t" anchorCtr="0"/>
          <a:lstStyle>
            <a:lvl1pPr>
              <a:defRPr b="1">
                <a:solidFill>
                  <a:schemeClr val="bg2"/>
                </a:solidFill>
              </a:defRPr>
            </a:lvl1pPr>
          </a:lstStyle>
          <a:p>
            <a:r>
              <a:rPr lang="en-US"/>
              <a:t>Click to edit Master title style</a:t>
            </a:r>
            <a:endParaRPr lang="en-GB" dirty="0"/>
          </a:p>
        </p:txBody>
      </p:sp>
      <p:sp>
        <p:nvSpPr>
          <p:cNvPr id="5" name="Slide Number Placeholder 4"/>
          <p:cNvSpPr>
            <a:spLocks noGrp="1"/>
          </p:cNvSpPr>
          <p:nvPr>
            <p:ph type="sldNum" sz="quarter" idx="12"/>
          </p:nvPr>
        </p:nvSpPr>
        <p:spPr/>
        <p:txBody>
          <a:bodyPr/>
          <a:lstStyle/>
          <a:p>
            <a:fld id="{DDBE135E-2566-4748-853C-8A3B78F0FB00}" type="slidenum">
              <a:rPr lang="en-GB" smtClean="0"/>
              <a:t>‹#›</a:t>
            </a:fld>
            <a:endParaRPr lang="en-GB" dirty="0"/>
          </a:p>
        </p:txBody>
      </p:sp>
      <p:sp>
        <p:nvSpPr>
          <p:cNvPr id="6" name="Content Placeholder 5"/>
          <p:cNvSpPr>
            <a:spLocks noGrp="1"/>
          </p:cNvSpPr>
          <p:nvPr>
            <p:ph sz="quarter" idx="10"/>
          </p:nvPr>
        </p:nvSpPr>
        <p:spPr>
          <a:xfrm>
            <a:off x="508000" y="1296954"/>
            <a:ext cx="9669780" cy="5444103"/>
          </a:xfrm>
        </p:spPr>
        <p:txBody>
          <a:bodyPr/>
          <a:lstStyle>
            <a:lvl1pPr marL="347663" indent="-342900">
              <a:buFont typeface="Arial" panose="020B0604020202020204" pitchFamily="34" charset="0"/>
              <a:buChar char="•"/>
              <a:defRPr/>
            </a:lvl1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33168408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with confidential information">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8000" y="453699"/>
            <a:ext cx="9669780" cy="765501"/>
          </a:xfrm>
        </p:spPr>
        <p:txBody>
          <a:bodyPr anchor="t" anchorCtr="0"/>
          <a:lstStyle>
            <a:lvl1pPr>
              <a:defRPr b="1">
                <a:solidFill>
                  <a:schemeClr val="bg2"/>
                </a:solidFill>
              </a:defRPr>
            </a:lvl1pPr>
          </a:lstStyle>
          <a:p>
            <a:r>
              <a:rPr lang="en-US"/>
              <a:t>Click to edit Master title style</a:t>
            </a:r>
            <a:endParaRPr lang="en-GB" dirty="0"/>
          </a:p>
        </p:txBody>
      </p:sp>
      <p:sp>
        <p:nvSpPr>
          <p:cNvPr id="5" name="Slide Number Placeholder 4"/>
          <p:cNvSpPr>
            <a:spLocks noGrp="1"/>
          </p:cNvSpPr>
          <p:nvPr>
            <p:ph type="sldNum" sz="quarter" idx="12"/>
          </p:nvPr>
        </p:nvSpPr>
        <p:spPr/>
        <p:txBody>
          <a:bodyPr/>
          <a:lstStyle/>
          <a:p>
            <a:fld id="{DDBE135E-2566-4748-853C-8A3B78F0FB00}" type="slidenum">
              <a:rPr lang="en-GB" smtClean="0"/>
              <a:t>‹#›</a:t>
            </a:fld>
            <a:endParaRPr lang="en-GB" dirty="0"/>
          </a:p>
        </p:txBody>
      </p:sp>
      <p:sp>
        <p:nvSpPr>
          <p:cNvPr id="6" name="Content Placeholder 5"/>
          <p:cNvSpPr>
            <a:spLocks noGrp="1"/>
          </p:cNvSpPr>
          <p:nvPr>
            <p:ph sz="quarter" idx="10"/>
          </p:nvPr>
        </p:nvSpPr>
        <p:spPr>
          <a:xfrm>
            <a:off x="508000" y="1296954"/>
            <a:ext cx="9669780" cy="5444103"/>
          </a:xfrm>
        </p:spPr>
        <p:txBody>
          <a:bodyPr/>
          <a:lstStyle>
            <a:lvl1pPr marL="347663" indent="-342900">
              <a:buFont typeface="Arial" panose="020B0604020202020204" pitchFamily="34" charset="0"/>
              <a:buChar char="•"/>
              <a:defRPr/>
            </a:lvl1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TextBox 6"/>
          <p:cNvSpPr txBox="1"/>
          <p:nvPr userDrawn="1"/>
        </p:nvSpPr>
        <p:spPr>
          <a:xfrm>
            <a:off x="4525198" y="0"/>
            <a:ext cx="1653017" cy="329962"/>
          </a:xfrm>
          <a:prstGeom prst="rect">
            <a:avLst/>
          </a:prstGeom>
          <a:solidFill>
            <a:schemeClr val="bg2"/>
          </a:solidFill>
        </p:spPr>
        <p:txBody>
          <a:bodyPr wrap="none" rtlCol="0">
            <a:spAutoFit/>
          </a:bodyPr>
          <a:lstStyle/>
          <a:p>
            <a:r>
              <a:rPr lang="en-GB" sz="1544" b="1" dirty="0">
                <a:solidFill>
                  <a:schemeClr val="bg1"/>
                </a:solidFill>
                <a:latin typeface="Arial" panose="020B0604020202020204" pitchFamily="34" charset="0"/>
                <a:cs typeface="Arial" panose="020B0604020202020204" pitchFamily="34" charset="0"/>
              </a:rPr>
              <a:t>CONFIDENTIAL</a:t>
            </a:r>
          </a:p>
        </p:txBody>
      </p:sp>
    </p:spTree>
    <p:extLst>
      <p:ext uri="{BB962C8B-B14F-4D97-AF65-F5344CB8AC3E}">
        <p14:creationId xmlns:p14="http://schemas.microsoft.com/office/powerpoint/2010/main" val="22228805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 &amp; graphic">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8000" y="453699"/>
            <a:ext cx="9669780" cy="765501"/>
          </a:xfrm>
        </p:spPr>
        <p:txBody>
          <a:bodyPr anchor="t" anchorCtr="0"/>
          <a:lstStyle>
            <a:lvl1pPr>
              <a:defRPr b="1">
                <a:solidFill>
                  <a:schemeClr val="bg2"/>
                </a:solidFill>
              </a:defRPr>
            </a:lvl1pPr>
          </a:lstStyle>
          <a:p>
            <a:r>
              <a:rPr lang="en-US"/>
              <a:t>Click to edit Master title style</a:t>
            </a:r>
            <a:endParaRPr lang="en-GB" dirty="0"/>
          </a:p>
        </p:txBody>
      </p:sp>
      <p:sp>
        <p:nvSpPr>
          <p:cNvPr id="5" name="Slide Number Placeholder 4"/>
          <p:cNvSpPr>
            <a:spLocks noGrp="1"/>
          </p:cNvSpPr>
          <p:nvPr>
            <p:ph type="sldNum" sz="quarter" idx="12"/>
          </p:nvPr>
        </p:nvSpPr>
        <p:spPr/>
        <p:txBody>
          <a:bodyPr/>
          <a:lstStyle/>
          <a:p>
            <a:fld id="{DDBE135E-2566-4748-853C-8A3B78F0FB00}" type="slidenum">
              <a:rPr lang="en-GB" smtClean="0"/>
              <a:t>‹#›</a:t>
            </a:fld>
            <a:endParaRPr lang="en-GB" dirty="0"/>
          </a:p>
        </p:txBody>
      </p:sp>
      <p:sp>
        <p:nvSpPr>
          <p:cNvPr id="6" name="Content Placeholder 5"/>
          <p:cNvSpPr>
            <a:spLocks noGrp="1"/>
          </p:cNvSpPr>
          <p:nvPr>
            <p:ph sz="quarter" idx="10"/>
          </p:nvPr>
        </p:nvSpPr>
        <p:spPr>
          <a:xfrm>
            <a:off x="508000" y="1296954"/>
            <a:ext cx="4759325" cy="5444103"/>
          </a:xfrm>
        </p:spPr>
        <p:txBody>
          <a:bodyPr/>
          <a:lstStyle>
            <a:lvl1pPr marL="347663" indent="-342900">
              <a:buFont typeface="Arial" panose="020B0604020202020204" pitchFamily="34" charset="0"/>
              <a:buChar char="•"/>
              <a:defRPr>
                <a:latin typeface="Lato" panose="020F0502020204030203" pitchFamily="34" charset="0"/>
                <a:ea typeface="Lato" panose="020F0502020204030203" pitchFamily="34" charset="0"/>
                <a:cs typeface="Lato" panose="020F0502020204030203" pitchFamily="34" charset="0"/>
              </a:defRPr>
            </a:lvl1pPr>
            <a:lvl2pPr>
              <a:defRPr>
                <a:latin typeface="Lato" panose="020F0502020204030203" pitchFamily="34" charset="0"/>
                <a:ea typeface="Lato" panose="020F0502020204030203" pitchFamily="34" charset="0"/>
                <a:cs typeface="Lato" panose="020F0502020204030203" pitchFamily="34" charset="0"/>
              </a:defRPr>
            </a:lvl2pPr>
            <a:lvl3pPr>
              <a:defRPr>
                <a:latin typeface="Lato" panose="020F0502020204030203" pitchFamily="34" charset="0"/>
                <a:ea typeface="Lato" panose="020F0502020204030203" pitchFamily="34" charset="0"/>
                <a:cs typeface="Lato" panose="020F0502020204030203" pitchFamily="34" charset="0"/>
              </a:defRPr>
            </a:lvl3pPr>
            <a:lvl4pPr>
              <a:defRPr>
                <a:latin typeface="Lato" panose="020F0502020204030203" pitchFamily="34" charset="0"/>
                <a:ea typeface="Lato" panose="020F0502020204030203" pitchFamily="34" charset="0"/>
                <a:cs typeface="Lato" panose="020F0502020204030203" pitchFamily="34" charset="0"/>
              </a:defRPr>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Content Placeholder 10"/>
          <p:cNvSpPr>
            <a:spLocks noGrp="1"/>
          </p:cNvSpPr>
          <p:nvPr>
            <p:ph sz="quarter" idx="11" hasCustomPrompt="1"/>
          </p:nvPr>
        </p:nvSpPr>
        <p:spPr>
          <a:xfrm>
            <a:off x="5447989" y="1315616"/>
            <a:ext cx="4729791" cy="5425441"/>
          </a:xfrm>
        </p:spPr>
        <p:txBody>
          <a:bodyPr/>
          <a:lstStyle>
            <a:lvl1pPr marL="0" indent="0">
              <a:buNone/>
              <a:defRPr sz="2400">
                <a:latin typeface="Arial" panose="020B0604020202020204" pitchFamily="34" charset="0"/>
                <a:cs typeface="Arial" panose="020B0604020202020204" pitchFamily="34" charset="0"/>
              </a:defRPr>
            </a:lvl1pPr>
          </a:lstStyle>
          <a:p>
            <a:pPr lvl="0"/>
            <a:r>
              <a:rPr lang="en-GB" dirty="0"/>
              <a:t>Placeholder for image/chart</a:t>
            </a:r>
          </a:p>
          <a:p>
            <a:pPr lvl="0"/>
            <a:r>
              <a:rPr lang="en-GB" dirty="0"/>
              <a:t>(click icons below)</a:t>
            </a:r>
          </a:p>
        </p:txBody>
      </p:sp>
    </p:spTree>
    <p:extLst>
      <p:ext uri="{BB962C8B-B14F-4D97-AF65-F5344CB8AC3E}">
        <p14:creationId xmlns:p14="http://schemas.microsoft.com/office/powerpoint/2010/main" val="2630328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amp; graphic with confidential information">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8000" y="453699"/>
            <a:ext cx="9669780" cy="765501"/>
          </a:xfrm>
        </p:spPr>
        <p:txBody>
          <a:bodyPr anchor="t" anchorCtr="0"/>
          <a:lstStyle>
            <a:lvl1pPr>
              <a:defRPr b="1">
                <a:solidFill>
                  <a:schemeClr val="bg2"/>
                </a:solidFill>
              </a:defRPr>
            </a:lvl1pPr>
          </a:lstStyle>
          <a:p>
            <a:r>
              <a:rPr lang="en-US"/>
              <a:t>Click to edit Master title style</a:t>
            </a:r>
            <a:endParaRPr lang="en-GB" dirty="0"/>
          </a:p>
        </p:txBody>
      </p:sp>
      <p:sp>
        <p:nvSpPr>
          <p:cNvPr id="5" name="Slide Number Placeholder 4"/>
          <p:cNvSpPr>
            <a:spLocks noGrp="1"/>
          </p:cNvSpPr>
          <p:nvPr>
            <p:ph type="sldNum" sz="quarter" idx="12"/>
          </p:nvPr>
        </p:nvSpPr>
        <p:spPr/>
        <p:txBody>
          <a:bodyPr/>
          <a:lstStyle/>
          <a:p>
            <a:fld id="{DDBE135E-2566-4748-853C-8A3B78F0FB00}" type="slidenum">
              <a:rPr lang="en-GB" smtClean="0"/>
              <a:t>‹#›</a:t>
            </a:fld>
            <a:endParaRPr lang="en-GB" dirty="0"/>
          </a:p>
        </p:txBody>
      </p:sp>
      <p:sp>
        <p:nvSpPr>
          <p:cNvPr id="6" name="Content Placeholder 5"/>
          <p:cNvSpPr>
            <a:spLocks noGrp="1"/>
          </p:cNvSpPr>
          <p:nvPr>
            <p:ph sz="quarter" idx="10"/>
          </p:nvPr>
        </p:nvSpPr>
        <p:spPr>
          <a:xfrm>
            <a:off x="508000" y="1296954"/>
            <a:ext cx="4759325" cy="5444103"/>
          </a:xfrm>
        </p:spPr>
        <p:txBody>
          <a:bodyPr/>
          <a:lstStyle>
            <a:lvl1pPr marL="347663" indent="-342900">
              <a:buFont typeface="Arial" panose="020B0604020202020204" pitchFamily="34" charset="0"/>
              <a:buChar char="•"/>
              <a:defRPr/>
            </a:lvl1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Content Placeholder 10"/>
          <p:cNvSpPr>
            <a:spLocks noGrp="1"/>
          </p:cNvSpPr>
          <p:nvPr>
            <p:ph sz="quarter" idx="11" hasCustomPrompt="1"/>
          </p:nvPr>
        </p:nvSpPr>
        <p:spPr>
          <a:xfrm>
            <a:off x="5447989" y="1315616"/>
            <a:ext cx="4729791" cy="5425441"/>
          </a:xfrm>
        </p:spPr>
        <p:txBody>
          <a:bodyPr/>
          <a:lstStyle>
            <a:lvl1pPr marL="0" indent="0">
              <a:buNone/>
              <a:defRPr sz="2400">
                <a:latin typeface="Arial" panose="020B0604020202020204" pitchFamily="34" charset="0"/>
                <a:cs typeface="Arial" panose="020B0604020202020204" pitchFamily="34" charset="0"/>
              </a:defRPr>
            </a:lvl1pPr>
          </a:lstStyle>
          <a:p>
            <a:pPr lvl="0"/>
            <a:r>
              <a:rPr lang="en-GB" dirty="0"/>
              <a:t>Placeholder for image/chart</a:t>
            </a:r>
          </a:p>
          <a:p>
            <a:pPr lvl="0"/>
            <a:r>
              <a:rPr lang="en-GB" dirty="0"/>
              <a:t>(click icons below)</a:t>
            </a:r>
          </a:p>
        </p:txBody>
      </p:sp>
      <p:sp>
        <p:nvSpPr>
          <p:cNvPr id="8" name="TextBox 7"/>
          <p:cNvSpPr txBox="1"/>
          <p:nvPr userDrawn="1"/>
        </p:nvSpPr>
        <p:spPr>
          <a:xfrm>
            <a:off x="4525198" y="0"/>
            <a:ext cx="1653017" cy="329962"/>
          </a:xfrm>
          <a:prstGeom prst="rect">
            <a:avLst/>
          </a:prstGeom>
          <a:solidFill>
            <a:schemeClr val="bg2"/>
          </a:solidFill>
        </p:spPr>
        <p:txBody>
          <a:bodyPr wrap="none" rtlCol="0">
            <a:spAutoFit/>
          </a:bodyPr>
          <a:lstStyle/>
          <a:p>
            <a:r>
              <a:rPr lang="en-GB" sz="1544" b="1" dirty="0">
                <a:solidFill>
                  <a:schemeClr val="bg1"/>
                </a:solidFill>
                <a:latin typeface="Arial" panose="020B0604020202020204" pitchFamily="34" charset="0"/>
                <a:cs typeface="Arial" panose="020B0604020202020204" pitchFamily="34" charset="0"/>
              </a:rPr>
              <a:t>CONFIDENTIAL</a:t>
            </a:r>
          </a:p>
        </p:txBody>
      </p:sp>
    </p:spTree>
    <p:extLst>
      <p:ext uri="{BB962C8B-B14F-4D97-AF65-F5344CB8AC3E}">
        <p14:creationId xmlns:p14="http://schemas.microsoft.com/office/powerpoint/2010/main" val="3404778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2.xml"/><Relationship Id="rId7" Type="http://schemas.openxmlformats.org/officeDocument/2006/relationships/slideLayout" Target="../slideLayouts/slideLayout16.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5" Type="http://schemas.openxmlformats.org/officeDocument/2006/relationships/slideLayout" Target="../slideLayouts/slideLayout14.xml"/><Relationship Id="rId4" Type="http://schemas.openxmlformats.org/officeDocument/2006/relationships/slideLayout" Target="../slideLayouts/slideLayout13.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46400" y="1306800"/>
            <a:ext cx="7197725" cy="1101426"/>
          </a:xfrm>
          <a:prstGeom prst="rect">
            <a:avLst/>
          </a:prstGeom>
        </p:spPr>
        <p:txBody>
          <a:bodyPr vert="horz" lIns="0" tIns="0" rIns="0" bIns="0" rtlCol="0" anchor="t" anchorCtr="0">
            <a:noAutofit/>
          </a:bodyPr>
          <a:lstStyle/>
          <a:p>
            <a:r>
              <a:rPr lang="en-US"/>
              <a:t>Click to edit Master title style</a:t>
            </a:r>
            <a:endParaRPr lang="en-GB" dirty="0"/>
          </a:p>
        </p:txBody>
      </p:sp>
      <p:sp>
        <p:nvSpPr>
          <p:cNvPr id="3" name="Text Placeholder 2"/>
          <p:cNvSpPr>
            <a:spLocks noGrp="1"/>
          </p:cNvSpPr>
          <p:nvPr>
            <p:ph type="body" idx="1"/>
          </p:nvPr>
        </p:nvSpPr>
        <p:spPr>
          <a:xfrm>
            <a:off x="1110812" y="2996927"/>
            <a:ext cx="7433113" cy="2756173"/>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Slide Number Placeholder 5"/>
          <p:cNvSpPr>
            <a:spLocks noGrp="1"/>
          </p:cNvSpPr>
          <p:nvPr>
            <p:ph type="sldNum" sz="quarter" idx="4"/>
          </p:nvPr>
        </p:nvSpPr>
        <p:spPr>
          <a:xfrm>
            <a:off x="9677400" y="6930281"/>
            <a:ext cx="500380" cy="333663"/>
          </a:xfrm>
          <a:prstGeom prst="rect">
            <a:avLst/>
          </a:prstGeom>
        </p:spPr>
        <p:txBody>
          <a:bodyPr vert="horz" lIns="0" tIns="0" rIns="0" bIns="0" rtlCol="0" anchor="b" anchorCtr="0"/>
          <a:lstStyle>
            <a:lvl1pPr algn="r">
              <a:defRPr sz="1400" b="1">
                <a:solidFill>
                  <a:schemeClr val="tx1"/>
                </a:solidFill>
                <a:latin typeface="Arial" panose="020B0604020202020204" pitchFamily="34" charset="0"/>
                <a:cs typeface="Arial" panose="020B0604020202020204" pitchFamily="34" charset="0"/>
              </a:defRPr>
            </a:lvl1pPr>
          </a:lstStyle>
          <a:p>
            <a:fld id="{DDBE135E-2566-4748-853C-8A3B78F0FB00}" type="slidenum">
              <a:rPr lang="en-GB" smtClean="0"/>
              <a:pPr/>
              <a:t>‹#›</a:t>
            </a:fld>
            <a:endParaRPr lang="en-GB" dirty="0"/>
          </a:p>
        </p:txBody>
      </p:sp>
      <p:pic>
        <p:nvPicPr>
          <p:cNvPr id="9" name="Picture 8"/>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537717" y="6987026"/>
            <a:ext cx="664464" cy="222504"/>
          </a:xfrm>
          <a:prstGeom prst="rect">
            <a:avLst/>
          </a:prstGeom>
        </p:spPr>
      </p:pic>
    </p:spTree>
    <p:extLst>
      <p:ext uri="{BB962C8B-B14F-4D97-AF65-F5344CB8AC3E}">
        <p14:creationId xmlns:p14="http://schemas.microsoft.com/office/powerpoint/2010/main" val="1071066575"/>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56" r:id="rId3"/>
    <p:sldLayoutId id="2147483650" r:id="rId4"/>
    <p:sldLayoutId id="2147483662" r:id="rId5"/>
    <p:sldLayoutId id="2147483670" r:id="rId6"/>
    <p:sldLayoutId id="2147483671" r:id="rId7"/>
    <p:sldLayoutId id="2147483672" r:id="rId8"/>
    <p:sldLayoutId id="2147483673" r:id="rId9"/>
  </p:sldLayoutIdLst>
  <p:hf hdr="0" ftr="0" dt="0"/>
  <p:txStyles>
    <p:titleStyle>
      <a:lvl1pPr algn="l" defTabSz="1043056" rtl="0" eaLnBrk="1" latinLnBrk="0" hangingPunct="1">
        <a:lnSpc>
          <a:spcPts val="4200"/>
        </a:lnSpc>
        <a:spcBef>
          <a:spcPct val="0"/>
        </a:spcBef>
        <a:buNone/>
        <a:defRPr sz="3600" b="1" kern="1200">
          <a:solidFill>
            <a:schemeClr val="bg2"/>
          </a:solidFill>
          <a:latin typeface="Arial" panose="020B0604020202020204" pitchFamily="34" charset="0"/>
          <a:ea typeface="+mj-ea"/>
          <a:cs typeface="Arial" panose="020B0604020202020204" pitchFamily="34" charset="0"/>
        </a:defRPr>
      </a:lvl1pPr>
    </p:titleStyle>
    <p:bodyStyle>
      <a:lvl1pPr marL="4763" indent="0" algn="l" defTabSz="1043056" rtl="0" eaLnBrk="1" latinLnBrk="0" hangingPunct="1">
        <a:lnSpc>
          <a:spcPct val="100000"/>
        </a:lnSpc>
        <a:spcBef>
          <a:spcPts val="850"/>
        </a:spcBef>
        <a:buClr>
          <a:schemeClr val="tx1"/>
        </a:buClr>
        <a:buFont typeface="Arial" pitchFamily="34" charset="0"/>
        <a:buNone/>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p:bodyStyle>
    <p:otherStyle>
      <a:defPPr>
        <a:defRPr lang="en-US"/>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381" userDrawn="1">
          <p15:clr>
            <a:srgbClr val="F26B43"/>
          </p15:clr>
        </p15:guide>
        <p15:guide id="2" pos="3368"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46401" y="1306800"/>
            <a:ext cx="7197725" cy="1101426"/>
          </a:xfrm>
          <a:prstGeom prst="rect">
            <a:avLst/>
          </a:prstGeom>
        </p:spPr>
        <p:txBody>
          <a:bodyPr vert="horz" lIns="0" tIns="0" rIns="0" bIns="0" rtlCol="0" anchor="t" anchorCtr="0">
            <a:noAutofit/>
          </a:bodyPr>
          <a:lstStyle/>
          <a:p>
            <a:r>
              <a:rPr lang="en-US"/>
              <a:t>Click to edit Master title style</a:t>
            </a:r>
            <a:endParaRPr lang="en-GB" dirty="0"/>
          </a:p>
        </p:txBody>
      </p:sp>
      <p:sp>
        <p:nvSpPr>
          <p:cNvPr id="3" name="Text Placeholder 2"/>
          <p:cNvSpPr>
            <a:spLocks noGrp="1"/>
          </p:cNvSpPr>
          <p:nvPr>
            <p:ph type="body" idx="1"/>
          </p:nvPr>
        </p:nvSpPr>
        <p:spPr>
          <a:xfrm>
            <a:off x="1110813" y="2996928"/>
            <a:ext cx="7433113" cy="2756173"/>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Slide Number Placeholder 5"/>
          <p:cNvSpPr>
            <a:spLocks noGrp="1"/>
          </p:cNvSpPr>
          <p:nvPr>
            <p:ph type="sldNum" sz="quarter" idx="4"/>
          </p:nvPr>
        </p:nvSpPr>
        <p:spPr>
          <a:xfrm>
            <a:off x="9677400" y="6930282"/>
            <a:ext cx="500380" cy="333663"/>
          </a:xfrm>
          <a:prstGeom prst="rect">
            <a:avLst/>
          </a:prstGeom>
        </p:spPr>
        <p:txBody>
          <a:bodyPr vert="horz" lIns="0" tIns="0" rIns="0" bIns="0" rtlCol="0" anchor="b" anchorCtr="0"/>
          <a:lstStyle>
            <a:lvl1pPr algn="r">
              <a:defRPr sz="1114" b="1">
                <a:solidFill>
                  <a:schemeClr val="tx1"/>
                </a:solidFill>
                <a:latin typeface="Arial" panose="020B0604020202020204" pitchFamily="34" charset="0"/>
                <a:cs typeface="Arial" panose="020B0604020202020204" pitchFamily="34" charset="0"/>
              </a:defRPr>
            </a:lvl1pPr>
          </a:lstStyle>
          <a:p>
            <a:fld id="{DDBE135E-2566-4748-853C-8A3B78F0FB00}" type="slidenum">
              <a:rPr lang="en-GB" smtClean="0"/>
              <a:pPr/>
              <a:t>‹#›</a:t>
            </a:fld>
            <a:endParaRPr lang="en-GB" dirty="0"/>
          </a:p>
        </p:txBody>
      </p:sp>
      <p:pic>
        <p:nvPicPr>
          <p:cNvPr id="9" name="Picture 8"/>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537717" y="6987026"/>
            <a:ext cx="664464" cy="222504"/>
          </a:xfrm>
          <a:prstGeom prst="rect">
            <a:avLst/>
          </a:prstGeom>
        </p:spPr>
      </p:pic>
    </p:spTree>
    <p:extLst>
      <p:ext uri="{BB962C8B-B14F-4D97-AF65-F5344CB8AC3E}">
        <p14:creationId xmlns:p14="http://schemas.microsoft.com/office/powerpoint/2010/main" val="2348348144"/>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Lst>
  <p:hf hdr="0" ftr="0" dt="0"/>
  <p:txStyles>
    <p:titleStyle>
      <a:lvl1pPr algn="l" defTabSz="829782" rtl="0" eaLnBrk="1" latinLnBrk="0" hangingPunct="1">
        <a:lnSpc>
          <a:spcPts val="3341"/>
        </a:lnSpc>
        <a:spcBef>
          <a:spcPct val="0"/>
        </a:spcBef>
        <a:buNone/>
        <a:defRPr sz="2864" kern="1200">
          <a:solidFill>
            <a:schemeClr val="bg2"/>
          </a:solidFill>
          <a:latin typeface="Arial" panose="020B0604020202020204" pitchFamily="34" charset="0"/>
          <a:ea typeface="+mj-ea"/>
          <a:cs typeface="Arial" panose="020B0604020202020204" pitchFamily="34" charset="0"/>
        </a:defRPr>
      </a:lvl1pPr>
    </p:titleStyle>
    <p:bodyStyle>
      <a:lvl1pPr marL="3789" indent="0" algn="l" defTabSz="829782" rtl="0" eaLnBrk="1" latinLnBrk="0" hangingPunct="1">
        <a:lnSpc>
          <a:spcPct val="100000"/>
        </a:lnSpc>
        <a:spcBef>
          <a:spcPts val="676"/>
        </a:spcBef>
        <a:buClr>
          <a:schemeClr val="tx1"/>
        </a:buClr>
        <a:buFontTx/>
        <a:buNone/>
        <a:defRPr sz="1909" kern="1200">
          <a:solidFill>
            <a:schemeClr val="tx1"/>
          </a:solidFill>
          <a:latin typeface="Arial" panose="020B0604020202020204" pitchFamily="34" charset="0"/>
          <a:ea typeface="+mn-ea"/>
          <a:cs typeface="Arial" panose="020B0604020202020204" pitchFamily="34" charset="0"/>
        </a:defRPr>
      </a:lvl1pPr>
      <a:lvl2pPr marL="500110" indent="-213431" algn="l" defTabSz="829782" rtl="0" eaLnBrk="1" latinLnBrk="0" hangingPunct="1">
        <a:lnSpc>
          <a:spcPct val="100000"/>
        </a:lnSpc>
        <a:spcBef>
          <a:spcPts val="676"/>
        </a:spcBef>
        <a:buClr>
          <a:schemeClr val="tx1"/>
        </a:buClr>
        <a:buSzPct val="95000"/>
        <a:buFont typeface="Arial" panose="020B0604020202020204" pitchFamily="34" charset="0"/>
        <a:buChar char="–"/>
        <a:defRPr sz="1909" kern="1200">
          <a:solidFill>
            <a:schemeClr val="tx1"/>
          </a:solidFill>
          <a:latin typeface="Arial" panose="020B0604020202020204" pitchFamily="34" charset="0"/>
          <a:ea typeface="+mn-ea"/>
          <a:cs typeface="Arial" panose="020B0604020202020204" pitchFamily="34" charset="0"/>
        </a:defRPr>
      </a:lvl2pPr>
      <a:lvl3pPr marL="712277" indent="-212168" algn="l" defTabSz="829782" rtl="0" eaLnBrk="1" latinLnBrk="0" hangingPunct="1">
        <a:lnSpc>
          <a:spcPct val="100000"/>
        </a:lnSpc>
        <a:spcBef>
          <a:spcPts val="676"/>
        </a:spcBef>
        <a:buClr>
          <a:schemeClr val="tx1"/>
        </a:buClr>
        <a:buFont typeface="Arial" panose="020B0604020202020204" pitchFamily="34" charset="0"/>
        <a:buChar char="•"/>
        <a:defRPr sz="1909" kern="1200">
          <a:solidFill>
            <a:schemeClr val="tx1"/>
          </a:solidFill>
          <a:latin typeface="Arial" panose="020B0604020202020204" pitchFamily="34" charset="0"/>
          <a:ea typeface="+mn-ea"/>
          <a:cs typeface="Arial" panose="020B0604020202020204" pitchFamily="34" charset="0"/>
        </a:defRPr>
      </a:lvl3pPr>
      <a:lvl4pPr marL="925709" indent="-213431" algn="l" defTabSz="829782" rtl="0" eaLnBrk="1" latinLnBrk="0" hangingPunct="1">
        <a:lnSpc>
          <a:spcPct val="100000"/>
        </a:lnSpc>
        <a:spcBef>
          <a:spcPts val="676"/>
        </a:spcBef>
        <a:buClr>
          <a:schemeClr val="tx1"/>
        </a:buClr>
        <a:buFont typeface="Arial" panose="020B0604020202020204" pitchFamily="34" charset="0"/>
        <a:buChar char="-"/>
        <a:defRPr sz="1909" kern="1200">
          <a:solidFill>
            <a:schemeClr val="tx1"/>
          </a:solidFill>
          <a:latin typeface="Arial" panose="020B0604020202020204" pitchFamily="34" charset="0"/>
          <a:ea typeface="+mn-ea"/>
          <a:cs typeface="Arial" panose="020B0604020202020204" pitchFamily="34" charset="0"/>
        </a:defRPr>
      </a:lvl4pPr>
      <a:lvl5pPr marL="1139139" indent="-213431" algn="l" defTabSz="829782" rtl="0" eaLnBrk="1" latinLnBrk="0" hangingPunct="1">
        <a:lnSpc>
          <a:spcPct val="100000"/>
        </a:lnSpc>
        <a:spcBef>
          <a:spcPts val="676"/>
        </a:spcBef>
        <a:buClr>
          <a:schemeClr val="tx1"/>
        </a:buClr>
        <a:buFont typeface="Lato" panose="020F0502020204030203" pitchFamily="34" charset="0"/>
        <a:buChar char="∙"/>
        <a:defRPr sz="1909" kern="1200">
          <a:solidFill>
            <a:schemeClr val="tx1"/>
          </a:solidFill>
          <a:latin typeface="Arial" panose="020B0604020202020204" pitchFamily="34" charset="0"/>
          <a:ea typeface="+mn-ea"/>
          <a:cs typeface="Arial" panose="020B0604020202020204" pitchFamily="34" charset="0"/>
        </a:defRPr>
      </a:lvl5pPr>
      <a:lvl6pPr marL="2281900" indent="-207446" algn="l" defTabSz="829782" rtl="0" eaLnBrk="1" latinLnBrk="0" hangingPunct="1">
        <a:spcBef>
          <a:spcPct val="20000"/>
        </a:spcBef>
        <a:buFont typeface="Arial" pitchFamily="34" charset="0"/>
        <a:buChar char="•"/>
        <a:defRPr sz="1830" kern="1200">
          <a:solidFill>
            <a:schemeClr val="tx1"/>
          </a:solidFill>
          <a:latin typeface="+mn-lt"/>
          <a:ea typeface="+mn-ea"/>
          <a:cs typeface="+mn-cs"/>
        </a:defRPr>
      </a:lvl6pPr>
      <a:lvl7pPr marL="2696791" indent="-207446" algn="l" defTabSz="829782" rtl="0" eaLnBrk="1" latinLnBrk="0" hangingPunct="1">
        <a:spcBef>
          <a:spcPct val="20000"/>
        </a:spcBef>
        <a:buFont typeface="Arial" pitchFamily="34" charset="0"/>
        <a:buChar char="•"/>
        <a:defRPr sz="1830" kern="1200">
          <a:solidFill>
            <a:schemeClr val="tx1"/>
          </a:solidFill>
          <a:latin typeface="+mn-lt"/>
          <a:ea typeface="+mn-ea"/>
          <a:cs typeface="+mn-cs"/>
        </a:defRPr>
      </a:lvl7pPr>
      <a:lvl8pPr marL="3111682" indent="-207446" algn="l" defTabSz="829782" rtl="0" eaLnBrk="1" latinLnBrk="0" hangingPunct="1">
        <a:spcBef>
          <a:spcPct val="20000"/>
        </a:spcBef>
        <a:buFont typeface="Arial" pitchFamily="34" charset="0"/>
        <a:buChar char="•"/>
        <a:defRPr sz="1830" kern="1200">
          <a:solidFill>
            <a:schemeClr val="tx1"/>
          </a:solidFill>
          <a:latin typeface="+mn-lt"/>
          <a:ea typeface="+mn-ea"/>
          <a:cs typeface="+mn-cs"/>
        </a:defRPr>
      </a:lvl8pPr>
      <a:lvl9pPr marL="3526574" indent="-207446" algn="l" defTabSz="829782" rtl="0" eaLnBrk="1" latinLnBrk="0" hangingPunct="1">
        <a:spcBef>
          <a:spcPct val="20000"/>
        </a:spcBef>
        <a:buFont typeface="Arial" pitchFamily="34" charset="0"/>
        <a:buChar char="•"/>
        <a:defRPr sz="1830" kern="1200">
          <a:solidFill>
            <a:schemeClr val="tx1"/>
          </a:solidFill>
          <a:latin typeface="+mn-lt"/>
          <a:ea typeface="+mn-ea"/>
          <a:cs typeface="+mn-cs"/>
        </a:defRPr>
      </a:lvl9pPr>
    </p:bodyStyle>
    <p:otherStyle>
      <a:defPPr>
        <a:defRPr lang="en-US"/>
      </a:defPPr>
      <a:lvl1pPr marL="0" algn="l" defTabSz="829782" rtl="0" eaLnBrk="1" latinLnBrk="0" hangingPunct="1">
        <a:defRPr sz="1671" kern="1200">
          <a:solidFill>
            <a:schemeClr val="tx1"/>
          </a:solidFill>
          <a:latin typeface="+mn-lt"/>
          <a:ea typeface="+mn-ea"/>
          <a:cs typeface="+mn-cs"/>
        </a:defRPr>
      </a:lvl1pPr>
      <a:lvl2pPr marL="414891" algn="l" defTabSz="829782" rtl="0" eaLnBrk="1" latinLnBrk="0" hangingPunct="1">
        <a:defRPr sz="1671" kern="1200">
          <a:solidFill>
            <a:schemeClr val="tx1"/>
          </a:solidFill>
          <a:latin typeface="+mn-lt"/>
          <a:ea typeface="+mn-ea"/>
          <a:cs typeface="+mn-cs"/>
        </a:defRPr>
      </a:lvl2pPr>
      <a:lvl3pPr marL="829782" algn="l" defTabSz="829782" rtl="0" eaLnBrk="1" latinLnBrk="0" hangingPunct="1">
        <a:defRPr sz="1671" kern="1200">
          <a:solidFill>
            <a:schemeClr val="tx1"/>
          </a:solidFill>
          <a:latin typeface="+mn-lt"/>
          <a:ea typeface="+mn-ea"/>
          <a:cs typeface="+mn-cs"/>
        </a:defRPr>
      </a:lvl3pPr>
      <a:lvl4pPr marL="1244673" algn="l" defTabSz="829782" rtl="0" eaLnBrk="1" latinLnBrk="0" hangingPunct="1">
        <a:defRPr sz="1671" kern="1200">
          <a:solidFill>
            <a:schemeClr val="tx1"/>
          </a:solidFill>
          <a:latin typeface="+mn-lt"/>
          <a:ea typeface="+mn-ea"/>
          <a:cs typeface="+mn-cs"/>
        </a:defRPr>
      </a:lvl4pPr>
      <a:lvl5pPr marL="1659564" algn="l" defTabSz="829782" rtl="0" eaLnBrk="1" latinLnBrk="0" hangingPunct="1">
        <a:defRPr sz="1671" kern="1200">
          <a:solidFill>
            <a:schemeClr val="tx1"/>
          </a:solidFill>
          <a:latin typeface="+mn-lt"/>
          <a:ea typeface="+mn-ea"/>
          <a:cs typeface="+mn-cs"/>
        </a:defRPr>
      </a:lvl5pPr>
      <a:lvl6pPr marL="2074455" algn="l" defTabSz="829782" rtl="0" eaLnBrk="1" latinLnBrk="0" hangingPunct="1">
        <a:defRPr sz="1671" kern="1200">
          <a:solidFill>
            <a:schemeClr val="tx1"/>
          </a:solidFill>
          <a:latin typeface="+mn-lt"/>
          <a:ea typeface="+mn-ea"/>
          <a:cs typeface="+mn-cs"/>
        </a:defRPr>
      </a:lvl6pPr>
      <a:lvl7pPr marL="2489346" algn="l" defTabSz="829782" rtl="0" eaLnBrk="1" latinLnBrk="0" hangingPunct="1">
        <a:defRPr sz="1671" kern="1200">
          <a:solidFill>
            <a:schemeClr val="tx1"/>
          </a:solidFill>
          <a:latin typeface="+mn-lt"/>
          <a:ea typeface="+mn-ea"/>
          <a:cs typeface="+mn-cs"/>
        </a:defRPr>
      </a:lvl7pPr>
      <a:lvl8pPr marL="2904237" algn="l" defTabSz="829782" rtl="0" eaLnBrk="1" latinLnBrk="0" hangingPunct="1">
        <a:defRPr sz="1671" kern="1200">
          <a:solidFill>
            <a:schemeClr val="tx1"/>
          </a:solidFill>
          <a:latin typeface="+mn-lt"/>
          <a:ea typeface="+mn-ea"/>
          <a:cs typeface="+mn-cs"/>
        </a:defRPr>
      </a:lvl8pPr>
      <a:lvl9pPr marL="3319128" algn="l" defTabSz="829782" rtl="0" eaLnBrk="1" latinLnBrk="0" hangingPunct="1">
        <a:defRPr sz="167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16749" y="2407438"/>
            <a:ext cx="9383395" cy="702589"/>
          </a:xfrm>
        </p:spPr>
        <p:txBody>
          <a:bodyPr/>
          <a:lstStyle/>
          <a:p>
            <a:r>
              <a:rPr lang="en-US" b="1" dirty="0"/>
              <a:t>Lead team presentation</a:t>
            </a:r>
          </a:p>
        </p:txBody>
      </p:sp>
      <p:sp>
        <p:nvSpPr>
          <p:cNvPr id="3" name="Subtitle 2"/>
          <p:cNvSpPr>
            <a:spLocks noGrp="1"/>
          </p:cNvSpPr>
          <p:nvPr>
            <p:ph type="subTitle" idx="1"/>
          </p:nvPr>
        </p:nvSpPr>
        <p:spPr>
          <a:xfrm>
            <a:off x="516749" y="3323492"/>
            <a:ext cx="9647159" cy="3375691"/>
          </a:xfrm>
        </p:spPr>
        <p:txBody>
          <a:bodyPr/>
          <a:lstStyle/>
          <a:p>
            <a:r>
              <a:rPr lang="en-US" dirty="0"/>
              <a:t>Gillian Ells, Rebecca Harmston, Soo Fon Lim</a:t>
            </a:r>
          </a:p>
          <a:p>
            <a:r>
              <a:rPr lang="en-US" dirty="0"/>
              <a:t>ERG: Aberdeen HTA Group</a:t>
            </a:r>
          </a:p>
          <a:p>
            <a:r>
              <a:rPr lang="en-US" dirty="0"/>
              <a:t>Technical team: Gary McVeigh, Luke Cowie, Richard Diaz, Linda Landells</a:t>
            </a:r>
          </a:p>
          <a:p>
            <a:r>
              <a:rPr lang="en-US" dirty="0"/>
              <a:t>Company: Pfizer</a:t>
            </a:r>
          </a:p>
          <a:p>
            <a:pPr algn="r"/>
            <a:r>
              <a:rPr lang="en-US" dirty="0"/>
              <a:t>7</a:t>
            </a:r>
            <a:r>
              <a:rPr lang="en-US" baseline="30000" dirty="0"/>
              <a:t>th</a:t>
            </a:r>
            <a:r>
              <a:rPr lang="en-US" dirty="0"/>
              <a:t> January 2020</a:t>
            </a:r>
          </a:p>
        </p:txBody>
      </p:sp>
      <p:sp>
        <p:nvSpPr>
          <p:cNvPr id="4" name="Text Placeholder 3"/>
          <p:cNvSpPr>
            <a:spLocks noGrp="1"/>
          </p:cNvSpPr>
          <p:nvPr>
            <p:ph type="body" sz="quarter" idx="13"/>
          </p:nvPr>
        </p:nvSpPr>
        <p:spPr>
          <a:xfrm>
            <a:off x="516749" y="1088073"/>
            <a:ext cx="9647159" cy="1391358"/>
          </a:xfrm>
        </p:spPr>
        <p:txBody>
          <a:bodyPr/>
          <a:lstStyle/>
          <a:p>
            <a:pPr>
              <a:lnSpc>
                <a:spcPct val="100000"/>
              </a:lnSpc>
            </a:pPr>
            <a:r>
              <a:rPr lang="en-GB" sz="3600" dirty="0"/>
              <a:t>Lorlatinib for previously treated ALK-positive advanced non-small-cell lung cancer [ID1388]</a:t>
            </a:r>
          </a:p>
          <a:p>
            <a:pPr>
              <a:lnSpc>
                <a:spcPct val="100000"/>
              </a:lnSpc>
            </a:pPr>
            <a:r>
              <a:rPr lang="en-US" sz="3600" dirty="0"/>
              <a:t> </a:t>
            </a:r>
          </a:p>
        </p:txBody>
      </p:sp>
      <p:sp>
        <p:nvSpPr>
          <p:cNvPr id="5" name="TextBox 4">
            <a:extLst>
              <a:ext uri="{FF2B5EF4-FFF2-40B4-BE49-F238E27FC236}">
                <a16:creationId xmlns:a16="http://schemas.microsoft.com/office/drawing/2014/main" id="{7BC2EC4B-2554-4BCA-860D-90741D60B4FB}"/>
              </a:ext>
            </a:extLst>
          </p:cNvPr>
          <p:cNvSpPr txBox="1"/>
          <p:nvPr/>
        </p:nvSpPr>
        <p:spPr>
          <a:xfrm>
            <a:off x="4845269" y="493986"/>
            <a:ext cx="4744889" cy="276999"/>
          </a:xfrm>
          <a:prstGeom prst="rect">
            <a:avLst/>
          </a:prstGeom>
          <a:noFill/>
          <a:ln>
            <a:solidFill>
              <a:schemeClr val="tx1"/>
            </a:solidFill>
          </a:ln>
        </p:spPr>
        <p:txBody>
          <a:bodyPr wrap="none" lIns="0" tIns="0" rIns="0" bIns="0" rtlCol="0">
            <a:spAutoFit/>
          </a:bodyPr>
          <a:lstStyle/>
          <a:p>
            <a:r>
              <a:rPr lang="en-US" sz="1800">
                <a:solidFill>
                  <a:schemeClr val="tx1"/>
                </a:solidFill>
              </a:rPr>
              <a:t> For </a:t>
            </a:r>
            <a:r>
              <a:rPr lang="en-US" sz="1800" dirty="0">
                <a:solidFill>
                  <a:schemeClr val="tx1"/>
                </a:solidFill>
              </a:rPr>
              <a:t>Public – Confidential information redacted</a:t>
            </a:r>
            <a:endParaRPr lang="en-GB" sz="1800" dirty="0" err="1">
              <a:solidFill>
                <a:schemeClr val="tx1"/>
              </a:solidFill>
            </a:endParaRPr>
          </a:p>
        </p:txBody>
      </p:sp>
    </p:spTree>
    <p:extLst>
      <p:ext uri="{BB962C8B-B14F-4D97-AF65-F5344CB8AC3E}">
        <p14:creationId xmlns:p14="http://schemas.microsoft.com/office/powerpoint/2010/main" val="19747959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Background</a:t>
            </a:r>
          </a:p>
        </p:txBody>
      </p:sp>
      <p:sp>
        <p:nvSpPr>
          <p:cNvPr id="3" name="Slide Number Placeholder 2"/>
          <p:cNvSpPr>
            <a:spLocks noGrp="1"/>
          </p:cNvSpPr>
          <p:nvPr>
            <p:ph type="sldNum" sz="quarter" idx="12"/>
          </p:nvPr>
        </p:nvSpPr>
        <p:spPr/>
        <p:txBody>
          <a:bodyPr/>
          <a:lstStyle/>
          <a:p>
            <a:fld id="{DDBE135E-2566-4748-853C-8A3B78F0FB00}" type="slidenum">
              <a:rPr lang="en-GB" smtClean="0"/>
              <a:t>10</a:t>
            </a:fld>
            <a:endParaRPr lang="en-GB" dirty="0"/>
          </a:p>
        </p:txBody>
      </p:sp>
      <p:graphicFrame>
        <p:nvGraphicFramePr>
          <p:cNvPr id="5" name="Content Placeholder 4"/>
          <p:cNvGraphicFramePr>
            <a:graphicFrameLocks noGrp="1"/>
          </p:cNvGraphicFramePr>
          <p:nvPr>
            <p:ph sz="quarter" idx="10"/>
            <p:extLst>
              <p:ext uri="{D42A27DB-BD31-4B8C-83A1-F6EECF244321}">
                <p14:modId xmlns:p14="http://schemas.microsoft.com/office/powerpoint/2010/main" val="2939873491"/>
              </p:ext>
            </p:extLst>
          </p:nvPr>
        </p:nvGraphicFramePr>
        <p:xfrm>
          <a:off x="507999" y="1219200"/>
          <a:ext cx="9720000" cy="5029200"/>
        </p:xfrm>
        <a:graphic>
          <a:graphicData uri="http://schemas.openxmlformats.org/drawingml/2006/table">
            <a:tbl>
              <a:tblPr firstCol="1" bandRow="1">
                <a:tableStyleId>{F5AB1C69-6EDB-4FF4-983F-18BD219EF322}</a:tableStyleId>
              </a:tblPr>
              <a:tblGrid>
                <a:gridCol w="4068000">
                  <a:extLst>
                    <a:ext uri="{9D8B030D-6E8A-4147-A177-3AD203B41FA5}">
                      <a16:colId xmlns:a16="http://schemas.microsoft.com/office/drawing/2014/main" val="20000"/>
                    </a:ext>
                  </a:extLst>
                </a:gridCol>
                <a:gridCol w="5652000">
                  <a:extLst>
                    <a:ext uri="{9D8B030D-6E8A-4147-A177-3AD203B41FA5}">
                      <a16:colId xmlns:a16="http://schemas.microsoft.com/office/drawing/2014/main" val="20001"/>
                    </a:ext>
                  </a:extLst>
                </a:gridCol>
              </a:tblGrid>
              <a:tr h="370840">
                <a:tc>
                  <a:txBody>
                    <a:bodyPr/>
                    <a:lstStyle/>
                    <a:p>
                      <a:r>
                        <a:rPr lang="en-GB" dirty="0"/>
                        <a:t>Comparators</a:t>
                      </a:r>
                    </a:p>
                  </a:txBody>
                  <a:tcPr/>
                </a:tc>
                <a:tc>
                  <a:txBody>
                    <a:bodyPr/>
                    <a:lstStyle/>
                    <a:p>
                      <a:r>
                        <a:rPr lang="en-GB" dirty="0"/>
                        <a:t>Platinum doublet chemotherapy (PDC) and atezolizumab plus bevacizumab, carboplatin and paclitaxel (ABCP)</a:t>
                      </a:r>
                    </a:p>
                  </a:txBody>
                  <a:tcPr/>
                </a:tc>
                <a:extLst>
                  <a:ext uri="{0D108BD9-81ED-4DB2-BD59-A6C34878D82A}">
                    <a16:rowId xmlns:a16="http://schemas.microsoft.com/office/drawing/2014/main" val="10000"/>
                  </a:ext>
                </a:extLst>
              </a:tr>
              <a:tr h="370840">
                <a:tc>
                  <a:txBody>
                    <a:bodyPr/>
                    <a:lstStyle/>
                    <a:p>
                      <a:r>
                        <a:rPr lang="en-GB" dirty="0"/>
                        <a:t>Key clinical trial</a:t>
                      </a:r>
                    </a:p>
                  </a:txBody>
                  <a:tcPr/>
                </a:tc>
                <a:tc>
                  <a:txBody>
                    <a:bodyPr/>
                    <a:lstStyle/>
                    <a:p>
                      <a:r>
                        <a:rPr lang="en-GB" dirty="0"/>
                        <a:t>Study 1001, single arm, open-label, multicentre Phase 1/2 study of lorlatinib. </a:t>
                      </a:r>
                    </a:p>
                  </a:txBody>
                  <a:tcPr/>
                </a:tc>
                <a:extLst>
                  <a:ext uri="{0D108BD9-81ED-4DB2-BD59-A6C34878D82A}">
                    <a16:rowId xmlns:a16="http://schemas.microsoft.com/office/drawing/2014/main" val="10002"/>
                  </a:ext>
                </a:extLst>
              </a:tr>
              <a:tr h="370840">
                <a:tc>
                  <a:txBody>
                    <a:bodyPr/>
                    <a:lstStyle/>
                    <a:p>
                      <a:r>
                        <a:rPr lang="en-GB" dirty="0"/>
                        <a:t>Comparison</a:t>
                      </a:r>
                      <a:r>
                        <a:rPr lang="en-GB" baseline="0" dirty="0"/>
                        <a:t> with PDC</a:t>
                      </a:r>
                      <a:endParaRPr lang="en-GB" dirty="0"/>
                    </a:p>
                  </a:txBody>
                  <a:tcPr/>
                </a:tc>
                <a:tc>
                  <a:txBody>
                    <a:bodyPr/>
                    <a:lstStyle/>
                    <a:p>
                      <a:r>
                        <a:rPr lang="en-GB" dirty="0"/>
                        <a:t>Matching adjusted indirect comparison (MAIC)</a:t>
                      </a:r>
                    </a:p>
                  </a:txBody>
                  <a:tcPr/>
                </a:tc>
                <a:extLst>
                  <a:ext uri="{0D108BD9-81ED-4DB2-BD59-A6C34878D82A}">
                    <a16:rowId xmlns:a16="http://schemas.microsoft.com/office/drawing/2014/main" val="10004"/>
                  </a:ext>
                </a:extLst>
              </a:tr>
              <a:tr h="370840">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dirty="0"/>
                        <a:t>Comparison</a:t>
                      </a:r>
                      <a:r>
                        <a:rPr lang="en-GB" baseline="0" dirty="0"/>
                        <a:t> with ABCP</a:t>
                      </a:r>
                      <a:endParaRPr lang="en-GB" dirty="0"/>
                    </a:p>
                    <a:p>
                      <a:endParaRPr lang="en-GB" dirty="0"/>
                    </a:p>
                  </a:txBody>
                  <a:tcPr/>
                </a:tc>
                <a:tc>
                  <a:txBody>
                    <a:bodyPr/>
                    <a:lstStyle/>
                    <a:p>
                      <a:r>
                        <a:rPr lang="en-US" dirty="0"/>
                        <a:t>Unanchored, unadjusted comparison with population adjustment.</a:t>
                      </a:r>
                      <a:endParaRPr lang="en-GB" dirty="0"/>
                    </a:p>
                  </a:txBody>
                  <a:tcPr/>
                </a:tc>
                <a:extLst>
                  <a:ext uri="{0D108BD9-81ED-4DB2-BD59-A6C34878D82A}">
                    <a16:rowId xmlns:a16="http://schemas.microsoft.com/office/drawing/2014/main" val="4226441597"/>
                  </a:ext>
                </a:extLst>
              </a:tr>
              <a:tr h="370840">
                <a:tc>
                  <a:txBody>
                    <a:bodyPr/>
                    <a:lstStyle/>
                    <a:p>
                      <a:r>
                        <a:rPr lang="en-GB" dirty="0"/>
                        <a:t>Key results</a:t>
                      </a:r>
                    </a:p>
                  </a:txBody>
                  <a:tcPr/>
                </a:tc>
                <a:tc>
                  <a:txBody>
                    <a:bodyPr/>
                    <a:lstStyle/>
                    <a:p>
                      <a:r>
                        <a:rPr lang="en-GB" dirty="0"/>
                        <a:t>Lorlatinib is associated with a notably decreased hazard of </a:t>
                      </a:r>
                      <a:r>
                        <a:rPr lang="en-GB"/>
                        <a:t>progression compared </a:t>
                      </a:r>
                      <a:r>
                        <a:rPr lang="en-GB" dirty="0"/>
                        <a:t>with PDC, and outperforms ABCP on PFS and OS.</a:t>
                      </a:r>
                    </a:p>
                  </a:txBody>
                  <a:tcPr/>
                </a:tc>
                <a:extLst>
                  <a:ext uri="{0D108BD9-81ED-4DB2-BD59-A6C34878D82A}">
                    <a16:rowId xmlns:a16="http://schemas.microsoft.com/office/drawing/2014/main" val="10005"/>
                  </a:ext>
                </a:extLst>
              </a:tr>
              <a:tr h="370840">
                <a:tc>
                  <a:txBody>
                    <a:bodyPr/>
                    <a:lstStyle/>
                    <a:p>
                      <a:r>
                        <a:rPr lang="en-GB" dirty="0"/>
                        <a:t>Model</a:t>
                      </a:r>
                    </a:p>
                  </a:txBody>
                  <a:tcPr/>
                </a:tc>
                <a:tc>
                  <a:txBody>
                    <a:bodyPr/>
                    <a:lstStyle/>
                    <a:p>
                      <a:r>
                        <a:rPr lang="en-GB" dirty="0"/>
                        <a:t>Partitioned survival model:  Progression-free, Progressed disease &amp; Death.</a:t>
                      </a:r>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19915004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en-GB" dirty="0"/>
              <a:t>Patient and carer perspectives</a:t>
            </a:r>
          </a:p>
        </p:txBody>
      </p:sp>
      <p:sp>
        <p:nvSpPr>
          <p:cNvPr id="3" name="Slide Number Placeholder 2"/>
          <p:cNvSpPr>
            <a:spLocks noGrp="1"/>
          </p:cNvSpPr>
          <p:nvPr>
            <p:ph type="sldNum" sz="quarter" idx="12"/>
          </p:nvPr>
        </p:nvSpPr>
        <p:spPr/>
        <p:txBody>
          <a:bodyPr/>
          <a:lstStyle/>
          <a:p>
            <a:fld id="{DDBE135E-2566-4748-853C-8A3B78F0FB00}" type="slidenum">
              <a:rPr lang="en-GB" smtClean="0"/>
              <a:t>11</a:t>
            </a:fld>
            <a:endParaRPr lang="en-GB" dirty="0"/>
          </a:p>
        </p:txBody>
      </p:sp>
      <p:sp>
        <p:nvSpPr>
          <p:cNvPr id="4" name="Content Placeholder 3"/>
          <p:cNvSpPr>
            <a:spLocks noGrp="1"/>
          </p:cNvSpPr>
          <p:nvPr>
            <p:ph sz="quarter" idx="10"/>
          </p:nvPr>
        </p:nvSpPr>
        <p:spPr/>
        <p:txBody>
          <a:bodyPr/>
          <a:lstStyle/>
          <a:p>
            <a:pPr algn="just"/>
            <a:r>
              <a:rPr lang="en-GB" sz="2000" dirty="0"/>
              <a:t>A devastating diagnosis with big mental health impact for patients and families. </a:t>
            </a:r>
          </a:p>
          <a:p>
            <a:pPr algn="just"/>
            <a:r>
              <a:rPr lang="en-GB" sz="2000" dirty="0"/>
              <a:t>All current treatments have side effects that impact on QoL: hair loss, weight gain, muscle aches, severe constipation and sun-sensitivity (extremely painful).</a:t>
            </a:r>
          </a:p>
          <a:p>
            <a:pPr algn="just"/>
            <a:r>
              <a:rPr lang="en-GB" sz="2000" dirty="0"/>
              <a:t>Although there are four ALK TKIs, in practice only alectinib is currently available for most new patients.</a:t>
            </a:r>
          </a:p>
          <a:p>
            <a:pPr algn="just"/>
            <a:r>
              <a:rPr lang="en-GB" sz="2000" dirty="0"/>
              <a:t>ALK TKI treatments are a huge improvement over chemotherapy treatments. People can live ‘relatively normally’ and don’t feel like cancer patients (hair loss etc.). There is a reduced need for hospital visits with all the associated burdens. </a:t>
            </a:r>
          </a:p>
          <a:p>
            <a:pPr algn="just"/>
            <a:r>
              <a:rPr lang="en-GB" sz="2000" dirty="0"/>
              <a:t>Lorlatinib appears more easily tolerated than other ALK TKIs (e.g. less fatigue, no sun sensitivity or GI problems). Many patients find their initial symptoms improve vastly upon starting treatment, which means they can return to work.</a:t>
            </a:r>
          </a:p>
          <a:p>
            <a:pPr algn="just"/>
            <a:r>
              <a:rPr lang="en-GB" sz="2000" dirty="0"/>
              <a:t>Side effects include mood swings and increased ‘vivid dreams’, but patients in general feel that these are not greatly impacting their QoL and are easily tolerated.</a:t>
            </a:r>
          </a:p>
          <a:p>
            <a:pPr algn="just"/>
            <a:r>
              <a:rPr lang="en-GB" sz="2000" dirty="0"/>
              <a:t>One tablet per day makes it easier to take and minimises impact on QoL.</a:t>
            </a:r>
          </a:p>
          <a:p>
            <a:pPr algn="just"/>
            <a:endParaRPr lang="en-GB" sz="2000" dirty="0"/>
          </a:p>
          <a:p>
            <a:pPr algn="just"/>
            <a:endParaRPr lang="en-GB" sz="2000" dirty="0"/>
          </a:p>
        </p:txBody>
      </p:sp>
    </p:spTree>
    <p:extLst>
      <p:ext uri="{BB962C8B-B14F-4D97-AF65-F5344CB8AC3E}">
        <p14:creationId xmlns:p14="http://schemas.microsoft.com/office/powerpoint/2010/main" val="27889802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sz="quarter" idx="10"/>
            <p:extLst>
              <p:ext uri="{D42A27DB-BD31-4B8C-83A1-F6EECF244321}">
                <p14:modId xmlns:p14="http://schemas.microsoft.com/office/powerpoint/2010/main" val="4186705731"/>
              </p:ext>
            </p:extLst>
          </p:nvPr>
        </p:nvGraphicFramePr>
        <p:xfrm>
          <a:off x="190250" y="1649579"/>
          <a:ext cx="10276141" cy="4480560"/>
        </p:xfrm>
        <a:graphic>
          <a:graphicData uri="http://schemas.openxmlformats.org/drawingml/2006/table">
            <a:tbl>
              <a:tblPr firstRow="1" bandRow="1">
                <a:tableStyleId>{F5AB1C69-6EDB-4FF4-983F-18BD219EF322}</a:tableStyleId>
              </a:tblPr>
              <a:tblGrid>
                <a:gridCol w="373380">
                  <a:extLst>
                    <a:ext uri="{9D8B030D-6E8A-4147-A177-3AD203B41FA5}">
                      <a16:colId xmlns:a16="http://schemas.microsoft.com/office/drawing/2014/main" val="20000"/>
                    </a:ext>
                  </a:extLst>
                </a:gridCol>
                <a:gridCol w="3455353">
                  <a:extLst>
                    <a:ext uri="{9D8B030D-6E8A-4147-A177-3AD203B41FA5}">
                      <a16:colId xmlns:a16="http://schemas.microsoft.com/office/drawing/2014/main" val="20001"/>
                    </a:ext>
                  </a:extLst>
                </a:gridCol>
                <a:gridCol w="2588994">
                  <a:extLst>
                    <a:ext uri="{9D8B030D-6E8A-4147-A177-3AD203B41FA5}">
                      <a16:colId xmlns:a16="http://schemas.microsoft.com/office/drawing/2014/main" val="20002"/>
                    </a:ext>
                  </a:extLst>
                </a:gridCol>
                <a:gridCol w="2412000">
                  <a:extLst>
                    <a:ext uri="{9D8B030D-6E8A-4147-A177-3AD203B41FA5}">
                      <a16:colId xmlns:a16="http://schemas.microsoft.com/office/drawing/2014/main" val="20003"/>
                    </a:ext>
                  </a:extLst>
                </a:gridCol>
                <a:gridCol w="1446414">
                  <a:extLst>
                    <a:ext uri="{9D8B030D-6E8A-4147-A177-3AD203B41FA5}">
                      <a16:colId xmlns:a16="http://schemas.microsoft.com/office/drawing/2014/main" val="20004"/>
                    </a:ext>
                  </a:extLst>
                </a:gridCol>
              </a:tblGrid>
              <a:tr h="681901">
                <a:tc>
                  <a:txBody>
                    <a:bodyPr/>
                    <a:lstStyle/>
                    <a:p>
                      <a:endParaRPr lang="en-GB" sz="1800" b="1" dirty="0"/>
                    </a:p>
                  </a:txBody>
                  <a:tcPr/>
                </a:tc>
                <a:tc>
                  <a:txBody>
                    <a:bodyPr/>
                    <a:lstStyle/>
                    <a:p>
                      <a:r>
                        <a:rPr lang="en-GB" sz="1800" dirty="0"/>
                        <a:t>Summary</a:t>
                      </a:r>
                    </a:p>
                  </a:txBody>
                  <a:tcPr/>
                </a:tc>
                <a:tc>
                  <a:txBody>
                    <a:bodyPr/>
                    <a:lstStyle/>
                    <a:p>
                      <a:r>
                        <a:rPr lang="en-GB" sz="1800" dirty="0"/>
                        <a:t>Stakeholder responses</a:t>
                      </a:r>
                    </a:p>
                  </a:txBody>
                  <a:tcPr/>
                </a:tc>
                <a:tc>
                  <a:txBody>
                    <a:bodyPr/>
                    <a:lstStyle/>
                    <a:p>
                      <a:r>
                        <a:rPr lang="en-GB" sz="1800" baseline="0" dirty="0"/>
                        <a:t>T</a:t>
                      </a:r>
                      <a:r>
                        <a:rPr lang="en-GB" sz="1800" dirty="0"/>
                        <a:t>echnical team</a:t>
                      </a:r>
                    </a:p>
                  </a:txBody>
                  <a:tcPr/>
                </a:tc>
                <a:tc>
                  <a:txBody>
                    <a:bodyPr/>
                    <a:lstStyle/>
                    <a:p>
                      <a:r>
                        <a:rPr lang="en-GB" sz="1800" dirty="0"/>
                        <a:t>Included</a:t>
                      </a:r>
                      <a:r>
                        <a:rPr lang="en-GB" sz="1800" baseline="0" dirty="0"/>
                        <a:t> in u</a:t>
                      </a:r>
                      <a:r>
                        <a:rPr lang="en-GB" sz="1800" dirty="0"/>
                        <a:t>pdated base case?</a:t>
                      </a:r>
                    </a:p>
                  </a:txBody>
                  <a:tcPr/>
                </a:tc>
                <a:extLst>
                  <a:ext uri="{0D108BD9-81ED-4DB2-BD59-A6C34878D82A}">
                    <a16:rowId xmlns:a16="http://schemas.microsoft.com/office/drawing/2014/main" val="10000"/>
                  </a:ext>
                </a:extLst>
              </a:tr>
              <a:tr h="1152000">
                <a:tc>
                  <a:txBody>
                    <a:bodyPr/>
                    <a:lstStyle/>
                    <a:p>
                      <a:r>
                        <a:rPr lang="en-GB" sz="1800" b="1" dirty="0"/>
                        <a:t>1</a:t>
                      </a:r>
                    </a:p>
                  </a:txBody>
                  <a:tcPr>
                    <a:solidFill>
                      <a:schemeClr val="accent2">
                        <a:lumMod val="60000"/>
                        <a:lumOff val="40000"/>
                      </a:schemeClr>
                    </a:solidFill>
                  </a:tcPr>
                </a:tc>
                <a:tc>
                  <a:txBody>
                    <a:bodyPr/>
                    <a:lstStyle/>
                    <a:p>
                      <a:r>
                        <a:rPr lang="en-US" sz="1800" dirty="0"/>
                        <a:t>Comparators: Company argued that ABCP was not a relevant comparator.</a:t>
                      </a:r>
                      <a:endParaRPr lang="en-GB" sz="1800" dirty="0"/>
                    </a:p>
                  </a:txBody>
                  <a:tcPr/>
                </a:tc>
                <a:tc>
                  <a:txBody>
                    <a:bodyPr/>
                    <a:lstStyle/>
                    <a:p>
                      <a:r>
                        <a:rPr lang="en-US" sz="1800" dirty="0"/>
                        <a:t>Stakeholders agree that ABCP is a relevant comparator.</a:t>
                      </a:r>
                      <a:endParaRPr lang="en-GB" sz="1800" dirty="0"/>
                    </a:p>
                  </a:txBody>
                  <a:tcPr/>
                </a:tc>
                <a:tc>
                  <a:txBody>
                    <a:bodyPr/>
                    <a:lstStyle/>
                    <a:p>
                      <a:r>
                        <a:rPr lang="en-US" sz="1800" dirty="0"/>
                        <a:t>ICERs for ABCP to be considered.</a:t>
                      </a:r>
                      <a:endParaRPr lang="en-GB" sz="1800" dirty="0"/>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lang="en-GB" sz="1800" b="0" i="0" kern="1200" dirty="0">
                          <a:solidFill>
                            <a:schemeClr val="dk1"/>
                          </a:solidFill>
                          <a:effectLst/>
                          <a:latin typeface="+mn-lt"/>
                          <a:ea typeface="+mn-ea"/>
                          <a:cs typeface="+mn-cs"/>
                        </a:rPr>
                        <a:t>Company</a:t>
                      </a:r>
                    </a:p>
                    <a:p>
                      <a:pPr marL="0" marR="0" lvl="0" indent="0" algn="ctr" defTabSz="1043056" rtl="0" eaLnBrk="1" fontAlgn="auto" latinLnBrk="0" hangingPunct="1">
                        <a:lnSpc>
                          <a:spcPct val="100000"/>
                        </a:lnSpc>
                        <a:spcBef>
                          <a:spcPts val="0"/>
                        </a:spcBef>
                        <a:spcAft>
                          <a:spcPts val="0"/>
                        </a:spcAft>
                        <a:buClrTx/>
                        <a:buSzTx/>
                        <a:buFontTx/>
                        <a:buNone/>
                        <a:tabLst/>
                        <a:defRPr/>
                      </a:pPr>
                      <a:r>
                        <a:rPr lang="en-GB" sz="1800" b="1" i="0" kern="1200" dirty="0">
                          <a:solidFill>
                            <a:schemeClr val="dk1"/>
                          </a:solidFill>
                          <a:effectLst/>
                          <a:latin typeface="+mn-lt"/>
                          <a:ea typeface="+mn-ea"/>
                          <a:cs typeface="+mn-cs"/>
                        </a:rPr>
                        <a:t>✓</a:t>
                      </a:r>
                    </a:p>
                    <a:p>
                      <a:pPr marL="0" marR="0" lvl="0" indent="0" algn="ctr" defTabSz="1043056" rtl="0" eaLnBrk="1" fontAlgn="auto" latinLnBrk="0" hangingPunct="1">
                        <a:lnSpc>
                          <a:spcPct val="100000"/>
                        </a:lnSpc>
                        <a:spcBef>
                          <a:spcPts val="0"/>
                        </a:spcBef>
                        <a:spcAft>
                          <a:spcPts val="0"/>
                        </a:spcAft>
                        <a:buClrTx/>
                        <a:buSzTx/>
                        <a:buFontTx/>
                        <a:buNone/>
                        <a:tabLst/>
                        <a:defRPr/>
                      </a:pPr>
                      <a:r>
                        <a:rPr lang="en-GB" sz="1800" b="0" i="0" kern="1200" dirty="0">
                          <a:solidFill>
                            <a:schemeClr val="dk1"/>
                          </a:solidFill>
                          <a:effectLst/>
                          <a:latin typeface="+mn-lt"/>
                          <a:ea typeface="+mn-ea"/>
                          <a:cs typeface="+mn-cs"/>
                        </a:rPr>
                        <a:t>ERG</a:t>
                      </a:r>
                    </a:p>
                    <a:p>
                      <a:pPr marL="0" marR="0" lvl="0" indent="0" algn="ctr" defTabSz="1043056" rtl="0" eaLnBrk="1" fontAlgn="auto" latinLnBrk="0" hangingPunct="1">
                        <a:lnSpc>
                          <a:spcPct val="100000"/>
                        </a:lnSpc>
                        <a:spcBef>
                          <a:spcPts val="0"/>
                        </a:spcBef>
                        <a:spcAft>
                          <a:spcPts val="0"/>
                        </a:spcAft>
                        <a:buClrTx/>
                        <a:buSzTx/>
                        <a:buFontTx/>
                        <a:buNone/>
                        <a:tabLst/>
                        <a:defRPr/>
                      </a:pPr>
                      <a:r>
                        <a:rPr lang="en-GB" sz="1800" b="1" i="0" kern="1200" dirty="0">
                          <a:solidFill>
                            <a:schemeClr val="dk1"/>
                          </a:solidFill>
                          <a:effectLst/>
                          <a:latin typeface="+mn-lt"/>
                          <a:ea typeface="+mn-ea"/>
                          <a:cs typeface="+mn-cs"/>
                        </a:rPr>
                        <a:t>✓</a:t>
                      </a:r>
                    </a:p>
                  </a:txBody>
                  <a:tcPr/>
                </a:tc>
                <a:extLst>
                  <a:ext uri="{0D108BD9-81ED-4DB2-BD59-A6C34878D82A}">
                    <a16:rowId xmlns:a16="http://schemas.microsoft.com/office/drawing/2014/main" val="10001"/>
                  </a:ext>
                </a:extLst>
              </a:tr>
              <a:tr h="1152000">
                <a:tc>
                  <a:txBody>
                    <a:bodyPr/>
                    <a:lstStyle/>
                    <a:p>
                      <a:r>
                        <a:rPr lang="en-US" sz="1800" b="1" dirty="0"/>
                        <a:t>2</a:t>
                      </a:r>
                      <a:endParaRPr lang="en-GB" sz="1800" b="1" dirty="0"/>
                    </a:p>
                  </a:txBody>
                  <a:tcPr>
                    <a:solidFill>
                      <a:schemeClr val="accent2">
                        <a:lumMod val="60000"/>
                        <a:lumOff val="40000"/>
                      </a:schemeClr>
                    </a:solidFill>
                  </a:tcPr>
                </a:tc>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US" sz="1800" kern="1200" baseline="0" dirty="0">
                          <a:solidFill>
                            <a:schemeClr val="dk1"/>
                          </a:solidFill>
                          <a:latin typeface="+mn-lt"/>
                          <a:ea typeface="+mn-ea"/>
                          <a:cs typeface="+mn-cs"/>
                        </a:rPr>
                        <a:t>Proxy PDC data: the ERG considered that efficacy of PDC may have been underestimated.</a:t>
                      </a:r>
                      <a:endParaRPr lang="en-GB" sz="1800" kern="1200" baseline="0" dirty="0">
                        <a:solidFill>
                          <a:schemeClr val="dk1"/>
                        </a:solidFill>
                        <a:latin typeface="+mn-lt"/>
                        <a:ea typeface="+mn-ea"/>
                        <a:cs typeface="+mn-cs"/>
                      </a:endParaRPr>
                    </a:p>
                  </a:txBody>
                  <a:tcPr/>
                </a:tc>
                <a:tc>
                  <a:txBody>
                    <a:bodyPr/>
                    <a:lstStyle/>
                    <a:p>
                      <a:r>
                        <a:rPr lang="en-US" sz="1800" dirty="0"/>
                        <a:t>Stakeholders agree that the data is uncertain. </a:t>
                      </a:r>
                      <a:endParaRPr lang="en-GB" sz="1800" dirty="0"/>
                    </a:p>
                  </a:txBody>
                  <a:tcPr/>
                </a:tc>
                <a:tc>
                  <a:txBody>
                    <a:bodyPr/>
                    <a:lstStyle/>
                    <a:p>
                      <a:r>
                        <a:rPr lang="en-US" sz="1800" dirty="0"/>
                        <a:t>HR of 0.8 accepted for the relative efficacy of PDC vs singlet chemotherapy.</a:t>
                      </a:r>
                      <a:endParaRPr lang="en-GB" sz="1800" dirty="0"/>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393938"/>
                          </a:solidFill>
                          <a:effectLst/>
                          <a:uLnTx/>
                          <a:uFillTx/>
                          <a:latin typeface="+mn-lt"/>
                          <a:ea typeface="+mn-ea"/>
                          <a:cs typeface="+mn-cs"/>
                        </a:rPr>
                        <a:t>Company</a:t>
                      </a:r>
                    </a:p>
                    <a:p>
                      <a:pPr marL="0" marR="0" lvl="0" indent="0" algn="ctr" defTabSz="1043056"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srgbClr val="393938"/>
                          </a:solidFill>
                          <a:effectLst/>
                          <a:uLnTx/>
                          <a:uFillTx/>
                          <a:latin typeface="+mn-lt"/>
                          <a:ea typeface="+mn-ea"/>
                          <a:cs typeface="+mn-cs"/>
                        </a:rPr>
                        <a:t>✓</a:t>
                      </a:r>
                    </a:p>
                    <a:p>
                      <a:pPr marL="0" marR="0" lvl="0" indent="0" algn="ctr" defTabSz="1043056"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393938"/>
                          </a:solidFill>
                          <a:effectLst/>
                          <a:uLnTx/>
                          <a:uFillTx/>
                          <a:latin typeface="+mn-lt"/>
                          <a:ea typeface="+mn-ea"/>
                          <a:cs typeface="+mn-cs"/>
                        </a:rPr>
                        <a:t>ERG</a:t>
                      </a:r>
                    </a:p>
                    <a:p>
                      <a:pPr marL="0" marR="0" lvl="0" indent="0" algn="ctr" defTabSz="1043056"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srgbClr val="393938"/>
                          </a:solidFill>
                          <a:effectLst/>
                          <a:uLnTx/>
                          <a:uFillTx/>
                          <a:latin typeface="+mn-lt"/>
                          <a:ea typeface="+mn-ea"/>
                          <a:cs typeface="+mn-cs"/>
                        </a:rPr>
                        <a:t>✓</a:t>
                      </a:r>
                    </a:p>
                  </a:txBody>
                  <a:tcPr/>
                </a:tc>
                <a:extLst>
                  <a:ext uri="{0D108BD9-81ED-4DB2-BD59-A6C34878D82A}">
                    <a16:rowId xmlns:a16="http://schemas.microsoft.com/office/drawing/2014/main" val="10002"/>
                  </a:ext>
                </a:extLst>
              </a:tr>
              <a:tr h="1152000">
                <a:tc>
                  <a:txBody>
                    <a:bodyPr/>
                    <a:lstStyle/>
                    <a:p>
                      <a:r>
                        <a:rPr lang="en-US" sz="1800" b="1" dirty="0"/>
                        <a:t>4</a:t>
                      </a:r>
                      <a:endParaRPr lang="en-GB" sz="1800" b="1" dirty="0"/>
                    </a:p>
                  </a:txBody>
                  <a:tcPr>
                    <a:solidFill>
                      <a:schemeClr val="accent2">
                        <a:lumMod val="60000"/>
                        <a:lumOff val="40000"/>
                      </a:schemeClr>
                    </a:solidFill>
                  </a:tcPr>
                </a:tc>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US" sz="1800" kern="1200" baseline="0" dirty="0">
                          <a:solidFill>
                            <a:schemeClr val="dk1"/>
                          </a:solidFill>
                          <a:latin typeface="+mn-lt"/>
                          <a:ea typeface="+mn-ea"/>
                          <a:cs typeface="+mn-cs"/>
                        </a:rPr>
                        <a:t>Projection of OS for lorlatinib: lack of agreement among clinical experts on 10-year OS</a:t>
                      </a:r>
                      <a:endParaRPr lang="en-GB" sz="1800" kern="1200" baseline="0" dirty="0">
                        <a:solidFill>
                          <a:schemeClr val="dk1"/>
                        </a:solidFill>
                        <a:latin typeface="+mn-lt"/>
                        <a:ea typeface="+mn-ea"/>
                        <a:cs typeface="+mn-cs"/>
                      </a:endParaRPr>
                    </a:p>
                  </a:txBody>
                  <a:tcPr/>
                </a:tc>
                <a:tc>
                  <a:txBody>
                    <a:bodyPr/>
                    <a:lstStyle/>
                    <a:p>
                      <a:r>
                        <a:rPr lang="en-US" sz="1800" dirty="0"/>
                        <a:t>Stakeholders agree that the most plausible OS curve is generalised-gamma</a:t>
                      </a:r>
                      <a:endParaRPr lang="en-GB" sz="1800" dirty="0"/>
                    </a:p>
                  </a:txBody>
                  <a:tcPr/>
                </a:tc>
                <a:tc>
                  <a:txBody>
                    <a:bodyPr/>
                    <a:lstStyle/>
                    <a:p>
                      <a:r>
                        <a:rPr lang="en-US" sz="1800" dirty="0"/>
                        <a:t>As per the original company submission.</a:t>
                      </a:r>
                      <a:endParaRPr lang="en-GB" sz="1800" dirty="0"/>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393938"/>
                          </a:solidFill>
                          <a:effectLst/>
                          <a:uLnTx/>
                          <a:uFillTx/>
                          <a:latin typeface="+mn-lt"/>
                          <a:ea typeface="+mn-ea"/>
                          <a:cs typeface="+mn-cs"/>
                        </a:rPr>
                        <a:t>Company</a:t>
                      </a:r>
                    </a:p>
                    <a:p>
                      <a:pPr marL="0" marR="0" lvl="0" indent="0" algn="ctr" defTabSz="1043056"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srgbClr val="393938"/>
                          </a:solidFill>
                          <a:effectLst/>
                          <a:uLnTx/>
                          <a:uFillTx/>
                          <a:latin typeface="+mn-lt"/>
                          <a:ea typeface="+mn-ea"/>
                          <a:cs typeface="+mn-cs"/>
                        </a:rPr>
                        <a:t>✓</a:t>
                      </a:r>
                    </a:p>
                    <a:p>
                      <a:pPr marL="0" marR="0" lvl="0" indent="0" algn="ctr" defTabSz="1043056"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393938"/>
                          </a:solidFill>
                          <a:effectLst/>
                          <a:uLnTx/>
                          <a:uFillTx/>
                          <a:latin typeface="+mn-lt"/>
                          <a:ea typeface="+mn-ea"/>
                          <a:cs typeface="+mn-cs"/>
                        </a:rPr>
                        <a:t>ERG</a:t>
                      </a:r>
                    </a:p>
                    <a:p>
                      <a:pPr marL="0" marR="0" lvl="0" indent="0" algn="ctr" defTabSz="1043056"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srgbClr val="393938"/>
                          </a:solidFill>
                          <a:effectLst/>
                          <a:uLnTx/>
                          <a:uFillTx/>
                          <a:latin typeface="+mn-lt"/>
                          <a:ea typeface="+mn-ea"/>
                          <a:cs typeface="+mn-cs"/>
                        </a:rPr>
                        <a:t>✓</a:t>
                      </a:r>
                    </a:p>
                  </a:txBody>
                  <a:tcPr/>
                </a:tc>
                <a:extLst>
                  <a:ext uri="{0D108BD9-81ED-4DB2-BD59-A6C34878D82A}">
                    <a16:rowId xmlns:a16="http://schemas.microsoft.com/office/drawing/2014/main" val="316767852"/>
                  </a:ext>
                </a:extLst>
              </a:tr>
            </a:tbl>
          </a:graphicData>
        </a:graphic>
      </p:graphicFrame>
      <p:sp>
        <p:nvSpPr>
          <p:cNvPr id="2" name="Title 1"/>
          <p:cNvSpPr>
            <a:spLocks noGrp="1"/>
          </p:cNvSpPr>
          <p:nvPr>
            <p:ph type="title"/>
          </p:nvPr>
        </p:nvSpPr>
        <p:spPr>
          <a:xfrm>
            <a:off x="190250" y="407662"/>
            <a:ext cx="10276140" cy="765501"/>
          </a:xfrm>
        </p:spPr>
        <p:txBody>
          <a:bodyPr/>
          <a:lstStyle/>
          <a:p>
            <a:r>
              <a:rPr lang="en-GB" sz="3400" dirty="0"/>
              <a:t>Issues resolved during technical engagement (1)</a:t>
            </a:r>
          </a:p>
        </p:txBody>
      </p:sp>
      <p:sp>
        <p:nvSpPr>
          <p:cNvPr id="3" name="Slide Number Placeholder 2"/>
          <p:cNvSpPr>
            <a:spLocks noGrp="1"/>
          </p:cNvSpPr>
          <p:nvPr>
            <p:ph type="sldNum" sz="quarter" idx="12"/>
          </p:nvPr>
        </p:nvSpPr>
        <p:spPr/>
        <p:txBody>
          <a:bodyPr/>
          <a:lstStyle/>
          <a:p>
            <a:fld id="{DDBE135E-2566-4748-853C-8A3B78F0FB00}" type="slidenum">
              <a:rPr lang="en-GB" smtClean="0"/>
              <a:t>12</a:t>
            </a:fld>
            <a:endParaRPr lang="en-GB" dirty="0"/>
          </a:p>
        </p:txBody>
      </p:sp>
    </p:spTree>
    <p:extLst>
      <p:ext uri="{BB962C8B-B14F-4D97-AF65-F5344CB8AC3E}">
        <p14:creationId xmlns:p14="http://schemas.microsoft.com/office/powerpoint/2010/main" val="4298319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sz="quarter" idx="10"/>
            <p:extLst>
              <p:ext uri="{D42A27DB-BD31-4B8C-83A1-F6EECF244321}">
                <p14:modId xmlns:p14="http://schemas.microsoft.com/office/powerpoint/2010/main" val="1367539635"/>
              </p:ext>
            </p:extLst>
          </p:nvPr>
        </p:nvGraphicFramePr>
        <p:xfrm>
          <a:off x="190250" y="1429245"/>
          <a:ext cx="10276141" cy="4480560"/>
        </p:xfrm>
        <a:graphic>
          <a:graphicData uri="http://schemas.openxmlformats.org/drawingml/2006/table">
            <a:tbl>
              <a:tblPr firstRow="1" bandRow="1">
                <a:tableStyleId>{F5AB1C69-6EDB-4FF4-983F-18BD219EF322}</a:tableStyleId>
              </a:tblPr>
              <a:tblGrid>
                <a:gridCol w="373380">
                  <a:extLst>
                    <a:ext uri="{9D8B030D-6E8A-4147-A177-3AD203B41FA5}">
                      <a16:colId xmlns:a16="http://schemas.microsoft.com/office/drawing/2014/main" val="20000"/>
                    </a:ext>
                  </a:extLst>
                </a:gridCol>
                <a:gridCol w="3455353">
                  <a:extLst>
                    <a:ext uri="{9D8B030D-6E8A-4147-A177-3AD203B41FA5}">
                      <a16:colId xmlns:a16="http://schemas.microsoft.com/office/drawing/2014/main" val="20001"/>
                    </a:ext>
                  </a:extLst>
                </a:gridCol>
                <a:gridCol w="2588994">
                  <a:extLst>
                    <a:ext uri="{9D8B030D-6E8A-4147-A177-3AD203B41FA5}">
                      <a16:colId xmlns:a16="http://schemas.microsoft.com/office/drawing/2014/main" val="20002"/>
                    </a:ext>
                  </a:extLst>
                </a:gridCol>
                <a:gridCol w="2412000">
                  <a:extLst>
                    <a:ext uri="{9D8B030D-6E8A-4147-A177-3AD203B41FA5}">
                      <a16:colId xmlns:a16="http://schemas.microsoft.com/office/drawing/2014/main" val="20003"/>
                    </a:ext>
                  </a:extLst>
                </a:gridCol>
                <a:gridCol w="1446414">
                  <a:extLst>
                    <a:ext uri="{9D8B030D-6E8A-4147-A177-3AD203B41FA5}">
                      <a16:colId xmlns:a16="http://schemas.microsoft.com/office/drawing/2014/main" val="20004"/>
                    </a:ext>
                  </a:extLst>
                </a:gridCol>
              </a:tblGrid>
              <a:tr h="681901">
                <a:tc>
                  <a:txBody>
                    <a:bodyPr/>
                    <a:lstStyle/>
                    <a:p>
                      <a:endParaRPr lang="en-GB" sz="1800" b="1" dirty="0"/>
                    </a:p>
                  </a:txBody>
                  <a:tcPr/>
                </a:tc>
                <a:tc>
                  <a:txBody>
                    <a:bodyPr/>
                    <a:lstStyle/>
                    <a:p>
                      <a:r>
                        <a:rPr lang="en-GB" sz="1800" dirty="0"/>
                        <a:t>Summary</a:t>
                      </a:r>
                    </a:p>
                  </a:txBody>
                  <a:tcPr/>
                </a:tc>
                <a:tc>
                  <a:txBody>
                    <a:bodyPr/>
                    <a:lstStyle/>
                    <a:p>
                      <a:r>
                        <a:rPr lang="en-GB" sz="1800" dirty="0"/>
                        <a:t>Stakeholder responses</a:t>
                      </a:r>
                    </a:p>
                  </a:txBody>
                  <a:tcPr/>
                </a:tc>
                <a:tc>
                  <a:txBody>
                    <a:bodyPr/>
                    <a:lstStyle/>
                    <a:p>
                      <a:r>
                        <a:rPr lang="en-GB" sz="1800" baseline="0" dirty="0"/>
                        <a:t>T</a:t>
                      </a:r>
                      <a:r>
                        <a:rPr lang="en-GB" sz="1800" dirty="0"/>
                        <a:t>echnical team</a:t>
                      </a:r>
                    </a:p>
                  </a:txBody>
                  <a:tcPr/>
                </a:tc>
                <a:tc>
                  <a:txBody>
                    <a:bodyPr/>
                    <a:lstStyle/>
                    <a:p>
                      <a:r>
                        <a:rPr lang="en-GB" sz="1800" dirty="0"/>
                        <a:t>Included</a:t>
                      </a:r>
                      <a:r>
                        <a:rPr lang="en-GB" sz="1800" baseline="0" dirty="0"/>
                        <a:t> in u</a:t>
                      </a:r>
                      <a:r>
                        <a:rPr lang="en-GB" sz="1800" dirty="0"/>
                        <a:t>pdated base case?</a:t>
                      </a:r>
                    </a:p>
                  </a:txBody>
                  <a:tcPr/>
                </a:tc>
                <a:extLst>
                  <a:ext uri="{0D108BD9-81ED-4DB2-BD59-A6C34878D82A}">
                    <a16:rowId xmlns:a16="http://schemas.microsoft.com/office/drawing/2014/main" val="10000"/>
                  </a:ext>
                </a:extLst>
              </a:tr>
              <a:tr h="1152000">
                <a:tc>
                  <a:txBody>
                    <a:bodyPr/>
                    <a:lstStyle/>
                    <a:p>
                      <a:r>
                        <a:rPr lang="en-US" sz="1800" b="1" dirty="0"/>
                        <a:t>6</a:t>
                      </a:r>
                      <a:endParaRPr lang="en-GB" sz="1800" b="1" dirty="0"/>
                    </a:p>
                  </a:txBody>
                  <a:tcPr>
                    <a:solidFill>
                      <a:schemeClr val="accent2">
                        <a:lumMod val="60000"/>
                        <a:lumOff val="40000"/>
                      </a:schemeClr>
                    </a:solidFill>
                  </a:tcPr>
                </a:tc>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US" sz="1800" kern="1200" baseline="0" dirty="0">
                          <a:solidFill>
                            <a:schemeClr val="dk1"/>
                          </a:solidFill>
                          <a:latin typeface="+mn-lt"/>
                          <a:ea typeface="+mn-ea"/>
                          <a:cs typeface="+mn-cs"/>
                        </a:rPr>
                        <a:t>Treatment with lorlatinib post-progression: the ERG considered that this may have been underestimated.</a:t>
                      </a:r>
                      <a:endParaRPr lang="en-GB" sz="1800" kern="1200" baseline="0" dirty="0">
                        <a:solidFill>
                          <a:schemeClr val="dk1"/>
                        </a:solidFill>
                        <a:latin typeface="+mn-lt"/>
                        <a:ea typeface="+mn-ea"/>
                        <a:cs typeface="+mn-cs"/>
                      </a:endParaRPr>
                    </a:p>
                  </a:txBody>
                  <a:tcPr/>
                </a:tc>
                <a:tc>
                  <a:txBody>
                    <a:bodyPr/>
                    <a:lstStyle/>
                    <a:p>
                      <a:r>
                        <a:rPr lang="en-US" sz="1800" dirty="0"/>
                        <a:t>Stakeholders agree that the most plausible time is between 3-4 months.</a:t>
                      </a:r>
                      <a:endParaRPr lang="en-GB" sz="1800" dirty="0"/>
                    </a:p>
                  </a:txBody>
                  <a:tcPr/>
                </a:tc>
                <a:tc>
                  <a:txBody>
                    <a:bodyPr/>
                    <a:lstStyle/>
                    <a:p>
                      <a:r>
                        <a:rPr lang="en-US" sz="1800" dirty="0"/>
                        <a:t>3.5 months accepted as suitable for decision making.</a:t>
                      </a:r>
                      <a:endParaRPr lang="en-GB" sz="1800" dirty="0"/>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393938"/>
                          </a:solidFill>
                          <a:effectLst/>
                          <a:uLnTx/>
                          <a:uFillTx/>
                          <a:latin typeface="+mn-lt"/>
                          <a:ea typeface="+mn-ea"/>
                          <a:cs typeface="+mn-cs"/>
                        </a:rPr>
                        <a:t>Company</a:t>
                      </a:r>
                    </a:p>
                    <a:p>
                      <a:pPr marL="0" marR="0" lvl="0" indent="0" algn="ctr" defTabSz="1043056"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srgbClr val="393938"/>
                          </a:solidFill>
                          <a:effectLst/>
                          <a:uLnTx/>
                          <a:uFillTx/>
                          <a:latin typeface="+mn-lt"/>
                          <a:ea typeface="+mn-ea"/>
                          <a:cs typeface="+mn-cs"/>
                        </a:rPr>
                        <a:t>✓</a:t>
                      </a:r>
                    </a:p>
                    <a:p>
                      <a:pPr marL="0" marR="0" lvl="0" indent="0" algn="ctr" defTabSz="1043056"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393938"/>
                          </a:solidFill>
                          <a:effectLst/>
                          <a:uLnTx/>
                          <a:uFillTx/>
                          <a:latin typeface="+mn-lt"/>
                          <a:ea typeface="+mn-ea"/>
                          <a:cs typeface="+mn-cs"/>
                        </a:rPr>
                        <a:t>ERG</a:t>
                      </a:r>
                    </a:p>
                    <a:p>
                      <a:pPr marL="0" marR="0" lvl="0" indent="0" algn="ctr" defTabSz="1043056"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srgbClr val="393938"/>
                          </a:solidFill>
                          <a:effectLst/>
                          <a:uLnTx/>
                          <a:uFillTx/>
                          <a:latin typeface="+mn-lt"/>
                          <a:ea typeface="+mn-ea"/>
                          <a:cs typeface="+mn-cs"/>
                        </a:rPr>
                        <a:t>✓</a:t>
                      </a:r>
                    </a:p>
                  </a:txBody>
                  <a:tcPr/>
                </a:tc>
                <a:extLst>
                  <a:ext uri="{0D108BD9-81ED-4DB2-BD59-A6C34878D82A}">
                    <a16:rowId xmlns:a16="http://schemas.microsoft.com/office/drawing/2014/main" val="211771481"/>
                  </a:ext>
                </a:extLst>
              </a:tr>
              <a:tr h="1152000">
                <a:tc>
                  <a:txBody>
                    <a:bodyPr/>
                    <a:lstStyle/>
                    <a:p>
                      <a:r>
                        <a:rPr lang="en-US" sz="1800" b="1" dirty="0"/>
                        <a:t>7</a:t>
                      </a:r>
                      <a:endParaRPr lang="en-GB" sz="1800" b="1" dirty="0"/>
                    </a:p>
                  </a:txBody>
                  <a:tcPr>
                    <a:solidFill>
                      <a:schemeClr val="accent2">
                        <a:lumMod val="60000"/>
                        <a:lumOff val="40000"/>
                      </a:schemeClr>
                    </a:solidFill>
                  </a:tcPr>
                </a:tc>
                <a:tc>
                  <a:txBody>
                    <a:bodyPr/>
                    <a:lstStyle/>
                    <a:p>
                      <a:r>
                        <a:rPr lang="en-US" sz="1800" dirty="0"/>
                        <a:t>Subsequent treatments: </a:t>
                      </a:r>
                      <a:r>
                        <a:rPr lang="en-GB" sz="1800" dirty="0"/>
                        <a:t>the proportion and type of subsequent treatments was uncertain.</a:t>
                      </a:r>
                    </a:p>
                  </a:txBody>
                  <a:tcPr/>
                </a:tc>
                <a:tc>
                  <a:txBody>
                    <a:bodyPr/>
                    <a:lstStyle/>
                    <a:p>
                      <a:r>
                        <a:rPr lang="en-US" sz="1800" dirty="0"/>
                        <a:t>Stakeholders agreed on revised assumptions regarding subsequent treatments.</a:t>
                      </a:r>
                      <a:endParaRPr lang="en-GB" sz="1800" dirty="0"/>
                    </a:p>
                  </a:txBody>
                  <a:tcPr/>
                </a:tc>
                <a:tc>
                  <a:txBody>
                    <a:bodyPr/>
                    <a:lstStyle/>
                    <a:p>
                      <a:r>
                        <a:rPr lang="en-US" sz="1800" dirty="0"/>
                        <a:t>In line with clinical expert opinion and assumptions accepted in TA584</a:t>
                      </a:r>
                      <a:endParaRPr lang="en-GB" sz="1800" dirty="0"/>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lang="en-GB" sz="1800" b="0" i="0" kern="1200" dirty="0">
                          <a:solidFill>
                            <a:schemeClr val="dk1"/>
                          </a:solidFill>
                          <a:effectLst/>
                          <a:latin typeface="+mn-lt"/>
                          <a:ea typeface="+mn-ea"/>
                          <a:cs typeface="+mn-cs"/>
                        </a:rPr>
                        <a:t>Company</a:t>
                      </a:r>
                    </a:p>
                    <a:p>
                      <a:pPr marL="0" marR="0" lvl="0" indent="0" algn="ctr" defTabSz="1043056" rtl="0" eaLnBrk="1" fontAlgn="auto" latinLnBrk="0" hangingPunct="1">
                        <a:lnSpc>
                          <a:spcPct val="100000"/>
                        </a:lnSpc>
                        <a:spcBef>
                          <a:spcPts val="0"/>
                        </a:spcBef>
                        <a:spcAft>
                          <a:spcPts val="0"/>
                        </a:spcAft>
                        <a:buClrTx/>
                        <a:buSzTx/>
                        <a:buFontTx/>
                        <a:buNone/>
                        <a:tabLst/>
                        <a:defRPr/>
                      </a:pPr>
                      <a:r>
                        <a:rPr lang="en-GB" sz="1800" b="1" i="0" kern="1200" dirty="0">
                          <a:solidFill>
                            <a:schemeClr val="dk1"/>
                          </a:solidFill>
                          <a:effectLst/>
                          <a:latin typeface="+mn-lt"/>
                          <a:ea typeface="+mn-ea"/>
                          <a:cs typeface="+mn-cs"/>
                        </a:rPr>
                        <a:t>✓</a:t>
                      </a:r>
                    </a:p>
                    <a:p>
                      <a:pPr marL="0" marR="0" lvl="0" indent="0" algn="ctr" defTabSz="1043056" rtl="0" eaLnBrk="1" fontAlgn="auto" latinLnBrk="0" hangingPunct="1">
                        <a:lnSpc>
                          <a:spcPct val="100000"/>
                        </a:lnSpc>
                        <a:spcBef>
                          <a:spcPts val="0"/>
                        </a:spcBef>
                        <a:spcAft>
                          <a:spcPts val="0"/>
                        </a:spcAft>
                        <a:buClrTx/>
                        <a:buSzTx/>
                        <a:buFontTx/>
                        <a:buNone/>
                        <a:tabLst/>
                        <a:defRPr/>
                      </a:pPr>
                      <a:r>
                        <a:rPr lang="en-GB" sz="1800" b="0" i="0" kern="1200" dirty="0">
                          <a:solidFill>
                            <a:schemeClr val="dk1"/>
                          </a:solidFill>
                          <a:effectLst/>
                          <a:latin typeface="+mn-lt"/>
                          <a:ea typeface="+mn-ea"/>
                          <a:cs typeface="+mn-cs"/>
                        </a:rPr>
                        <a:t>ERG</a:t>
                      </a:r>
                    </a:p>
                    <a:p>
                      <a:pPr marL="0" marR="0" lvl="0" indent="0" algn="ctr" defTabSz="1043056" rtl="0" eaLnBrk="1" fontAlgn="auto" latinLnBrk="0" hangingPunct="1">
                        <a:lnSpc>
                          <a:spcPct val="100000"/>
                        </a:lnSpc>
                        <a:spcBef>
                          <a:spcPts val="0"/>
                        </a:spcBef>
                        <a:spcAft>
                          <a:spcPts val="0"/>
                        </a:spcAft>
                        <a:buClrTx/>
                        <a:buSzTx/>
                        <a:buFontTx/>
                        <a:buNone/>
                        <a:tabLst/>
                        <a:defRPr/>
                      </a:pPr>
                      <a:r>
                        <a:rPr lang="en-GB" sz="1800" b="1" i="0" kern="1200" dirty="0">
                          <a:solidFill>
                            <a:schemeClr val="dk1"/>
                          </a:solidFill>
                          <a:effectLst/>
                          <a:latin typeface="+mn-lt"/>
                          <a:ea typeface="+mn-ea"/>
                          <a:cs typeface="+mn-cs"/>
                        </a:rPr>
                        <a:t>✓</a:t>
                      </a:r>
                    </a:p>
                  </a:txBody>
                  <a:tcPr/>
                </a:tc>
                <a:extLst>
                  <a:ext uri="{0D108BD9-81ED-4DB2-BD59-A6C34878D82A}">
                    <a16:rowId xmlns:a16="http://schemas.microsoft.com/office/drawing/2014/main" val="10001"/>
                  </a:ext>
                </a:extLst>
              </a:tr>
              <a:tr h="1152000">
                <a:tc>
                  <a:txBody>
                    <a:bodyPr/>
                    <a:lstStyle/>
                    <a:p>
                      <a:r>
                        <a:rPr lang="en-US" sz="1800" b="1" dirty="0"/>
                        <a:t>8</a:t>
                      </a:r>
                      <a:endParaRPr lang="en-GB" sz="1800" b="1" dirty="0"/>
                    </a:p>
                  </a:txBody>
                  <a:tcPr>
                    <a:solidFill>
                      <a:schemeClr val="accent2">
                        <a:lumMod val="60000"/>
                        <a:lumOff val="40000"/>
                      </a:schemeClr>
                    </a:solidFill>
                  </a:tcPr>
                </a:tc>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US" sz="1800" kern="1200" baseline="0" dirty="0">
                          <a:solidFill>
                            <a:schemeClr val="dk1"/>
                          </a:solidFill>
                          <a:latin typeface="+mn-lt"/>
                          <a:ea typeface="+mn-ea"/>
                          <a:cs typeface="+mn-cs"/>
                        </a:rPr>
                        <a:t>Cancer Drugs Fund: does lorlatinib meet the inclusion criteria?</a:t>
                      </a:r>
                      <a:endParaRPr lang="en-GB" sz="1800" kern="1200" baseline="0" dirty="0">
                        <a:solidFill>
                          <a:schemeClr val="dk1"/>
                        </a:solidFill>
                        <a:latin typeface="+mn-lt"/>
                        <a:ea typeface="+mn-ea"/>
                        <a:cs typeface="+mn-cs"/>
                      </a:endParaRPr>
                    </a:p>
                  </a:txBody>
                  <a:tcPr/>
                </a:tc>
                <a:tc>
                  <a:txBody>
                    <a:bodyPr/>
                    <a:lstStyle/>
                    <a:p>
                      <a:r>
                        <a:rPr lang="en-US" sz="1800" dirty="0"/>
                        <a:t>Stakeholders agree that lorlatinib </a:t>
                      </a:r>
                      <a:r>
                        <a:rPr lang="en-GB" sz="1800" dirty="0"/>
                        <a:t>is not a suitable candidate for the CDF.</a:t>
                      </a:r>
                    </a:p>
                  </a:txBody>
                  <a:tcPr/>
                </a:tc>
                <a:tc>
                  <a:txBody>
                    <a:bodyPr/>
                    <a:lstStyle/>
                    <a:p>
                      <a:endParaRPr lang="en-US" sz="1800" dirty="0"/>
                    </a:p>
                    <a:p>
                      <a:r>
                        <a:rPr lang="en-GB" sz="1800" dirty="0"/>
                        <a:t>-</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393938"/>
                        </a:solidFill>
                        <a:effectLst/>
                        <a:uLnTx/>
                        <a:uFillTx/>
                        <a:latin typeface="+mn-lt"/>
                        <a:ea typeface="+mn-ea"/>
                        <a:cs typeface="+mn-cs"/>
                      </a:endParaRPr>
                    </a:p>
                    <a:p>
                      <a:pPr marL="0" marR="0" lvl="0" indent="0" algn="ctr" defTabSz="1043056"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393938"/>
                          </a:solidFill>
                          <a:effectLst/>
                          <a:uLnTx/>
                          <a:uFillTx/>
                          <a:latin typeface="+mn-lt"/>
                          <a:ea typeface="+mn-ea"/>
                          <a:cs typeface="+mn-cs"/>
                        </a:rPr>
                        <a:t>N/A</a:t>
                      </a:r>
                      <a:endParaRPr kumimoji="0" lang="en-GB" sz="1800" b="1" i="0" u="none" strike="noStrike" kern="1200" cap="none" spc="0" normalizeH="0" baseline="0" noProof="0" dirty="0">
                        <a:ln>
                          <a:noFill/>
                        </a:ln>
                        <a:solidFill>
                          <a:srgbClr val="393938"/>
                        </a:solidFill>
                        <a:effectLst/>
                        <a:uLnTx/>
                        <a:uFillTx/>
                        <a:latin typeface="+mn-lt"/>
                        <a:ea typeface="+mn-ea"/>
                        <a:cs typeface="+mn-cs"/>
                      </a:endParaRPr>
                    </a:p>
                  </a:txBody>
                  <a:tcPr/>
                </a:tc>
                <a:extLst>
                  <a:ext uri="{0D108BD9-81ED-4DB2-BD59-A6C34878D82A}">
                    <a16:rowId xmlns:a16="http://schemas.microsoft.com/office/drawing/2014/main" val="10002"/>
                  </a:ext>
                </a:extLst>
              </a:tr>
            </a:tbl>
          </a:graphicData>
        </a:graphic>
      </p:graphicFrame>
      <p:sp>
        <p:nvSpPr>
          <p:cNvPr id="2" name="Title 1"/>
          <p:cNvSpPr>
            <a:spLocks noGrp="1"/>
          </p:cNvSpPr>
          <p:nvPr>
            <p:ph type="title"/>
          </p:nvPr>
        </p:nvSpPr>
        <p:spPr>
          <a:xfrm>
            <a:off x="227009" y="407662"/>
            <a:ext cx="10239381" cy="765501"/>
          </a:xfrm>
        </p:spPr>
        <p:txBody>
          <a:bodyPr/>
          <a:lstStyle/>
          <a:p>
            <a:r>
              <a:rPr lang="en-GB" sz="3400" dirty="0"/>
              <a:t>Issues resolved during technical engagement (2)</a:t>
            </a:r>
          </a:p>
        </p:txBody>
      </p:sp>
      <p:sp>
        <p:nvSpPr>
          <p:cNvPr id="3" name="Slide Number Placeholder 2"/>
          <p:cNvSpPr>
            <a:spLocks noGrp="1"/>
          </p:cNvSpPr>
          <p:nvPr>
            <p:ph type="sldNum" sz="quarter" idx="12"/>
          </p:nvPr>
        </p:nvSpPr>
        <p:spPr/>
        <p:txBody>
          <a:bodyPr/>
          <a:lstStyle/>
          <a:p>
            <a:fld id="{DDBE135E-2566-4748-853C-8A3B78F0FB00}" type="slidenum">
              <a:rPr lang="en-GB" smtClean="0"/>
              <a:t>13</a:t>
            </a:fld>
            <a:endParaRPr lang="en-GB" dirty="0"/>
          </a:p>
        </p:txBody>
      </p:sp>
      <p:sp>
        <p:nvSpPr>
          <p:cNvPr id="4" name="TextBox 3">
            <a:extLst>
              <a:ext uri="{FF2B5EF4-FFF2-40B4-BE49-F238E27FC236}">
                <a16:creationId xmlns:a16="http://schemas.microsoft.com/office/drawing/2014/main" id="{11F3DD7E-88C7-4F07-A941-BEC1E0557E6F}"/>
              </a:ext>
            </a:extLst>
          </p:cNvPr>
          <p:cNvSpPr txBox="1"/>
          <p:nvPr/>
        </p:nvSpPr>
        <p:spPr>
          <a:xfrm>
            <a:off x="227009" y="6070294"/>
            <a:ext cx="5407442" cy="276999"/>
          </a:xfrm>
          <a:prstGeom prst="rect">
            <a:avLst/>
          </a:prstGeom>
          <a:noFill/>
        </p:spPr>
        <p:txBody>
          <a:bodyPr wrap="none" lIns="0" tIns="0" rIns="0" bIns="0" rtlCol="0">
            <a:spAutoFit/>
          </a:bodyPr>
          <a:lstStyle/>
          <a:p>
            <a:r>
              <a:rPr lang="en-US" sz="1800" dirty="0"/>
              <a:t>Updated PAS submitted post-technical engagement. </a:t>
            </a:r>
            <a:endParaRPr lang="en-GB" sz="1800" dirty="0" err="1">
              <a:solidFill>
                <a:schemeClr val="tx1"/>
              </a:solidFill>
            </a:endParaRPr>
          </a:p>
        </p:txBody>
      </p:sp>
    </p:spTree>
    <p:extLst>
      <p:ext uri="{BB962C8B-B14F-4D97-AF65-F5344CB8AC3E}">
        <p14:creationId xmlns:p14="http://schemas.microsoft.com/office/powerpoint/2010/main" val="19363676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453699"/>
            <a:ext cx="9669780" cy="765501"/>
          </a:xfrm>
        </p:spPr>
        <p:txBody>
          <a:bodyPr/>
          <a:lstStyle/>
          <a:p>
            <a:r>
              <a:rPr lang="en-GB" sz="3200" dirty="0"/>
              <a:t>Outstanding issues after technical engagement</a:t>
            </a:r>
            <a:endParaRPr lang="en-GB" sz="3200" strike="sngStrike" dirty="0">
              <a:solidFill>
                <a:srgbClr val="FF0000"/>
              </a:solidFill>
            </a:endParaRPr>
          </a:p>
        </p:txBody>
      </p:sp>
      <p:sp>
        <p:nvSpPr>
          <p:cNvPr id="3" name="Slide Number Placeholder 2"/>
          <p:cNvSpPr>
            <a:spLocks noGrp="1"/>
          </p:cNvSpPr>
          <p:nvPr>
            <p:ph type="sldNum" sz="quarter" idx="12"/>
          </p:nvPr>
        </p:nvSpPr>
        <p:spPr/>
        <p:txBody>
          <a:bodyPr/>
          <a:lstStyle/>
          <a:p>
            <a:fld id="{DDBE135E-2566-4748-853C-8A3B78F0FB00}" type="slidenum">
              <a:rPr lang="en-GB" smtClean="0"/>
              <a:t>14</a:t>
            </a:fld>
            <a:endParaRPr lang="en-GB" dirty="0"/>
          </a:p>
        </p:txBody>
      </p:sp>
      <p:sp>
        <p:nvSpPr>
          <p:cNvPr id="4" name="Content Placeholder 3"/>
          <p:cNvSpPr>
            <a:spLocks noGrp="1"/>
          </p:cNvSpPr>
          <p:nvPr>
            <p:ph sz="quarter" idx="10"/>
          </p:nvPr>
        </p:nvSpPr>
        <p:spPr>
          <a:xfrm>
            <a:off x="508000" y="1435395"/>
            <a:ext cx="9669780" cy="5227908"/>
          </a:xfrm>
        </p:spPr>
        <p:txBody>
          <a:bodyPr/>
          <a:lstStyle/>
          <a:p>
            <a:pPr marL="4763" indent="0">
              <a:buNone/>
            </a:pPr>
            <a:r>
              <a:rPr lang="en-US" sz="2200" b="1" dirty="0">
                <a:solidFill>
                  <a:schemeClr val="bg2"/>
                </a:solidFill>
              </a:rPr>
              <a:t>Issue 3 – </a:t>
            </a:r>
            <a:r>
              <a:rPr lang="en-GB" sz="2200" b="1" dirty="0">
                <a:solidFill>
                  <a:schemeClr val="bg2"/>
                </a:solidFill>
              </a:rPr>
              <a:t>Method for the indirect comparison </a:t>
            </a:r>
            <a:r>
              <a:rPr lang="en-GB" sz="2200" dirty="0"/>
              <a:t>(slides 15 to 16)</a:t>
            </a:r>
          </a:p>
          <a:p>
            <a:r>
              <a:rPr lang="en-GB" sz="2200" dirty="0"/>
              <a:t>MAIC with EXP-2:3A matching </a:t>
            </a:r>
            <a:r>
              <a:rPr lang="en-GB" sz="2200" b="1" dirty="0"/>
              <a:t>(Method 1)</a:t>
            </a:r>
            <a:r>
              <a:rPr lang="en-GB" sz="2200" dirty="0"/>
              <a:t> </a:t>
            </a:r>
          </a:p>
          <a:p>
            <a:r>
              <a:rPr lang="en-GB" sz="2200" dirty="0"/>
              <a:t>MAIC with EXP-3B:5 matching </a:t>
            </a:r>
            <a:r>
              <a:rPr lang="en-GB" sz="2200" b="1" dirty="0"/>
              <a:t>(Method 2)</a:t>
            </a:r>
            <a:r>
              <a:rPr lang="en-GB" sz="2200" dirty="0"/>
              <a:t>, or </a:t>
            </a:r>
          </a:p>
          <a:p>
            <a:r>
              <a:rPr lang="en-GB" sz="2200" dirty="0"/>
              <a:t>independent curves </a:t>
            </a:r>
            <a:r>
              <a:rPr lang="en-GB" sz="2200" b="1" dirty="0"/>
              <a:t>(Method 5)</a:t>
            </a:r>
            <a:r>
              <a:rPr lang="en-GB" sz="2200" dirty="0"/>
              <a:t>?</a:t>
            </a:r>
          </a:p>
          <a:p>
            <a:pPr marL="285750" lvl="1" indent="0">
              <a:buNone/>
            </a:pPr>
            <a:r>
              <a:rPr lang="en-GB" sz="2000" u="sng" dirty="0"/>
              <a:t>Slide 19</a:t>
            </a:r>
            <a:r>
              <a:rPr lang="en-GB" sz="2000" dirty="0"/>
              <a:t>: potential large impact on ICER</a:t>
            </a:r>
            <a:endParaRPr lang="en-GB" sz="2200" dirty="0"/>
          </a:p>
          <a:p>
            <a:pPr marL="4763" indent="0">
              <a:buNone/>
            </a:pPr>
            <a:endParaRPr lang="en-GB" sz="2200" b="1" dirty="0">
              <a:solidFill>
                <a:schemeClr val="bg2"/>
              </a:solidFill>
            </a:endParaRPr>
          </a:p>
          <a:p>
            <a:pPr marL="4763" indent="0">
              <a:buNone/>
            </a:pPr>
            <a:r>
              <a:rPr lang="en-GB" sz="2200" b="1" dirty="0">
                <a:solidFill>
                  <a:schemeClr val="bg2"/>
                </a:solidFill>
              </a:rPr>
              <a:t>Issue 5 - Utility values </a:t>
            </a:r>
            <a:r>
              <a:rPr lang="en-GB" sz="2200" dirty="0"/>
              <a:t>(slide 17)</a:t>
            </a:r>
          </a:p>
          <a:p>
            <a:r>
              <a:rPr lang="en-GB" sz="2200" dirty="0"/>
              <a:t>Progressed disease utility for both arms</a:t>
            </a:r>
          </a:p>
          <a:p>
            <a:r>
              <a:rPr lang="en-GB" sz="2200" dirty="0"/>
              <a:t>Utility value for progressed disease reflects time on treatment with lorlatinib beyond progression </a:t>
            </a:r>
          </a:p>
          <a:p>
            <a:pPr marL="285750" lvl="1" indent="0">
              <a:buNone/>
            </a:pPr>
            <a:r>
              <a:rPr lang="en-GB" sz="2000" u="sng" dirty="0"/>
              <a:t>Slides 19 &amp; 21</a:t>
            </a:r>
            <a:r>
              <a:rPr lang="en-GB" sz="2000" dirty="0"/>
              <a:t>: moderate impact on ICER</a:t>
            </a:r>
            <a:endParaRPr lang="en-GB" dirty="0"/>
          </a:p>
        </p:txBody>
      </p:sp>
    </p:spTree>
    <p:extLst>
      <p:ext uri="{BB962C8B-B14F-4D97-AF65-F5344CB8AC3E}">
        <p14:creationId xmlns:p14="http://schemas.microsoft.com/office/powerpoint/2010/main" val="4223197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quarter" idx="10"/>
          </p:nvPr>
        </p:nvSpPr>
        <p:spPr>
          <a:xfrm>
            <a:off x="507999" y="1679944"/>
            <a:ext cx="9669780" cy="5020183"/>
          </a:xfrm>
        </p:spPr>
        <p:txBody>
          <a:bodyPr/>
          <a:lstStyle/>
          <a:p>
            <a:pPr marL="4763" indent="0">
              <a:buNone/>
            </a:pPr>
            <a:br>
              <a:rPr lang="en-GB" dirty="0"/>
            </a:br>
            <a:endParaRPr lang="en-GB" dirty="0"/>
          </a:p>
        </p:txBody>
      </p:sp>
      <p:sp>
        <p:nvSpPr>
          <p:cNvPr id="2" name="Title 1"/>
          <p:cNvSpPr>
            <a:spLocks noGrp="1"/>
          </p:cNvSpPr>
          <p:nvPr>
            <p:ph type="title"/>
          </p:nvPr>
        </p:nvSpPr>
        <p:spPr>
          <a:xfrm>
            <a:off x="507999" y="453699"/>
            <a:ext cx="9788525" cy="765501"/>
          </a:xfrm>
        </p:spPr>
        <p:txBody>
          <a:bodyPr/>
          <a:lstStyle/>
          <a:p>
            <a:pPr defTabSz="942975"/>
            <a:r>
              <a:rPr lang="en-GB" dirty="0">
                <a:solidFill>
                  <a:schemeClr val="accent1"/>
                </a:solidFill>
              </a:rPr>
              <a:t>Issue 3: </a:t>
            </a:r>
            <a:r>
              <a:rPr lang="en-GB" b="0" dirty="0"/>
              <a:t>Selection of method for the indirect comparison used in the economic modelling (1)</a:t>
            </a:r>
            <a:endParaRPr lang="en-GB" sz="2000" b="0" dirty="0"/>
          </a:p>
        </p:txBody>
      </p:sp>
      <p:sp>
        <p:nvSpPr>
          <p:cNvPr id="3" name="Slide Number Placeholder 2"/>
          <p:cNvSpPr>
            <a:spLocks noGrp="1"/>
          </p:cNvSpPr>
          <p:nvPr>
            <p:ph type="sldNum" sz="quarter" idx="12"/>
          </p:nvPr>
        </p:nvSpPr>
        <p:spPr/>
        <p:txBody>
          <a:bodyPr/>
          <a:lstStyle/>
          <a:p>
            <a:fld id="{DDBE135E-2566-4748-853C-8A3B78F0FB00}" type="slidenum">
              <a:rPr lang="en-GB" smtClean="0"/>
              <a:t>15</a:t>
            </a:fld>
            <a:endParaRPr lang="en-GB" dirty="0"/>
          </a:p>
        </p:txBody>
      </p:sp>
      <p:sp>
        <p:nvSpPr>
          <p:cNvPr id="7" name="Content Placeholder 3">
            <a:extLst>
              <a:ext uri="{FF2B5EF4-FFF2-40B4-BE49-F238E27FC236}">
                <a16:creationId xmlns:a16="http://schemas.microsoft.com/office/drawing/2014/main" id="{8175B2EC-6846-478E-A6F3-B3FB92C76DDE}"/>
              </a:ext>
            </a:extLst>
          </p:cNvPr>
          <p:cNvSpPr txBox="1">
            <a:spLocks/>
          </p:cNvSpPr>
          <p:nvPr/>
        </p:nvSpPr>
        <p:spPr>
          <a:xfrm>
            <a:off x="363682" y="4721105"/>
            <a:ext cx="9925217" cy="1979022"/>
          </a:xfrm>
          <a:prstGeom prst="rect">
            <a:avLst/>
          </a:prstGeom>
          <a:ln w="38100">
            <a:solidFill>
              <a:srgbClr val="A2BDC1"/>
            </a:solidFill>
          </a:ln>
        </p:spPr>
        <p:txBody>
          <a:bodyPr vert="horz" lIns="36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spcBef>
                <a:spcPts val="0"/>
              </a:spcBef>
              <a:buFont typeface="Arial" panose="020B0604020202020204" pitchFamily="34" charset="0"/>
              <a:buNone/>
            </a:pPr>
            <a:r>
              <a:rPr lang="en-GB" sz="2000" b="1" dirty="0"/>
              <a:t>Stakeholder comments:</a:t>
            </a:r>
          </a:p>
          <a:p>
            <a:pPr>
              <a:spcBef>
                <a:spcPts val="0"/>
              </a:spcBef>
            </a:pPr>
            <a:r>
              <a:rPr lang="en-GB" sz="2000" dirty="0"/>
              <a:t>The main rationale for selecting independent curves in the submitted base case was that it is unclear if OS satisfied the proportional hazards assumption for the MAIC.</a:t>
            </a:r>
          </a:p>
          <a:p>
            <a:pPr>
              <a:spcBef>
                <a:spcPts val="0"/>
              </a:spcBef>
            </a:pPr>
            <a:r>
              <a:rPr lang="en-GB" sz="2000" dirty="0"/>
              <a:t>While considering the MAIC robust and accepting the plausibility of </a:t>
            </a:r>
            <a:r>
              <a:rPr lang="en-GB" sz="2000" b="1" dirty="0"/>
              <a:t>methods 1 and 2</a:t>
            </a:r>
            <a:r>
              <a:rPr lang="en-GB" sz="2000" dirty="0"/>
              <a:t>, on balance, the ERG prefers the company’s choice of independently fitted curves </a:t>
            </a:r>
            <a:r>
              <a:rPr lang="en-GB" sz="2000" b="1" dirty="0"/>
              <a:t>(method 5)</a:t>
            </a:r>
          </a:p>
        </p:txBody>
      </p:sp>
      <p:graphicFrame>
        <p:nvGraphicFramePr>
          <p:cNvPr id="12" name="Table 12">
            <a:extLst>
              <a:ext uri="{FF2B5EF4-FFF2-40B4-BE49-F238E27FC236}">
                <a16:creationId xmlns:a16="http://schemas.microsoft.com/office/drawing/2014/main" id="{2BB90B56-FEDD-4BB5-8327-72CA237F7671}"/>
              </a:ext>
            </a:extLst>
          </p:cNvPr>
          <p:cNvGraphicFramePr>
            <a:graphicFrameLocks noGrp="1"/>
          </p:cNvGraphicFramePr>
          <p:nvPr>
            <p:extLst>
              <p:ext uri="{D42A27DB-BD31-4B8C-83A1-F6EECF244321}">
                <p14:modId xmlns:p14="http://schemas.microsoft.com/office/powerpoint/2010/main" val="2793499480"/>
              </p:ext>
            </p:extLst>
          </p:nvPr>
        </p:nvGraphicFramePr>
        <p:xfrm>
          <a:off x="515621" y="2108636"/>
          <a:ext cx="9662158" cy="2407920"/>
        </p:xfrm>
        <a:graphic>
          <a:graphicData uri="http://schemas.openxmlformats.org/drawingml/2006/table">
            <a:tbl>
              <a:tblPr bandRow="1">
                <a:tableStyleId>{F5AB1C69-6EDB-4FF4-983F-18BD219EF322}</a:tableStyleId>
              </a:tblPr>
              <a:tblGrid>
                <a:gridCol w="5313679">
                  <a:extLst>
                    <a:ext uri="{9D8B030D-6E8A-4147-A177-3AD203B41FA5}">
                      <a16:colId xmlns:a16="http://schemas.microsoft.com/office/drawing/2014/main" val="1635123397"/>
                    </a:ext>
                  </a:extLst>
                </a:gridCol>
                <a:gridCol w="4348479">
                  <a:extLst>
                    <a:ext uri="{9D8B030D-6E8A-4147-A177-3AD203B41FA5}">
                      <a16:colId xmlns:a16="http://schemas.microsoft.com/office/drawing/2014/main" val="1850153716"/>
                    </a:ext>
                  </a:extLst>
                </a:gridCol>
              </a:tblGrid>
              <a:tr h="370840">
                <a:tc>
                  <a:txBody>
                    <a:bodyPr/>
                    <a:lstStyle/>
                    <a:p>
                      <a:pPr>
                        <a:spcBef>
                          <a:spcPts val="0"/>
                        </a:spcBef>
                      </a:pPr>
                      <a:r>
                        <a:rPr lang="en-GB" sz="2000" dirty="0"/>
                        <a:t>Hazard ratios (HRs) estimated using a MAIC</a:t>
                      </a:r>
                    </a:p>
                  </a:txBody>
                  <a:tcPr/>
                </a:tc>
                <a:tc>
                  <a:txBody>
                    <a:bodyPr/>
                    <a:lstStyle/>
                    <a:p>
                      <a:pPr algn="l">
                        <a:spcBef>
                          <a:spcPts val="0"/>
                        </a:spcBef>
                      </a:pPr>
                      <a:r>
                        <a:rPr lang="en-GB" sz="2000" b="1" dirty="0"/>
                        <a:t>–</a:t>
                      </a:r>
                      <a:r>
                        <a:rPr lang="en-GB" sz="2000" dirty="0"/>
                        <a:t> </a:t>
                      </a:r>
                      <a:r>
                        <a:rPr lang="en-GB" sz="2000" b="1" dirty="0"/>
                        <a:t>method 1 (EXP-2:3A) </a:t>
                      </a:r>
                    </a:p>
                    <a:p>
                      <a:pPr algn="l">
                        <a:spcBef>
                          <a:spcPts val="0"/>
                        </a:spcBef>
                      </a:pPr>
                      <a:r>
                        <a:rPr lang="en-GB" sz="2000" b="1" dirty="0"/>
                        <a:t>– method 2 (EXP-3B:5)</a:t>
                      </a:r>
                    </a:p>
                  </a:txBody>
                  <a:tcPr/>
                </a:tc>
                <a:extLst>
                  <a:ext uri="{0D108BD9-81ED-4DB2-BD59-A6C34878D82A}">
                    <a16:rowId xmlns:a16="http://schemas.microsoft.com/office/drawing/2014/main" val="2849296538"/>
                  </a:ext>
                </a:extLst>
              </a:tr>
              <a:tr h="370840">
                <a:tc>
                  <a:txBody>
                    <a:bodyPr/>
                    <a:lstStyle/>
                    <a:p>
                      <a:r>
                        <a:rPr lang="en-GB" sz="2000" dirty="0"/>
                        <a:t>HRs estimated using an unadjusted indirect comparison </a:t>
                      </a:r>
                    </a:p>
                  </a:txBody>
                  <a:tcPr/>
                </a:tc>
                <a:tc>
                  <a:txBody>
                    <a:bodyPr/>
                    <a:lstStyle/>
                    <a:p>
                      <a:pPr algn="l">
                        <a:spcBef>
                          <a:spcPts val="0"/>
                        </a:spcBef>
                      </a:pPr>
                      <a:r>
                        <a:rPr lang="en-GB" sz="2000" b="0" dirty="0"/>
                        <a:t>– method 3 (EXP-2:3A) </a:t>
                      </a:r>
                    </a:p>
                    <a:p>
                      <a:pPr algn="l">
                        <a:spcBef>
                          <a:spcPts val="0"/>
                        </a:spcBef>
                      </a:pPr>
                      <a:r>
                        <a:rPr lang="en-GB" sz="2000" b="0" dirty="0"/>
                        <a:t>– method 4 (EXP-3B:5)</a:t>
                      </a:r>
                    </a:p>
                  </a:txBody>
                  <a:tcPr/>
                </a:tc>
                <a:extLst>
                  <a:ext uri="{0D108BD9-81ED-4DB2-BD59-A6C34878D82A}">
                    <a16:rowId xmlns:a16="http://schemas.microsoft.com/office/drawing/2014/main" val="1551428321"/>
                  </a:ext>
                </a:extLst>
              </a:tr>
              <a:tr h="370840">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2000" dirty="0"/>
                        <a:t>Direct estimation of PFS and OS by fitting independent parametric curves to chemotherapy data from the clinical studies </a:t>
                      </a:r>
                    </a:p>
                  </a:txBody>
                  <a:tcPr/>
                </a:tc>
                <a:tc>
                  <a:txBody>
                    <a:bodyPr/>
                    <a:lstStyle/>
                    <a:p>
                      <a:pPr marL="265113" indent="-265113">
                        <a:spcBef>
                          <a:spcPts val="0"/>
                        </a:spcBef>
                      </a:pPr>
                      <a:r>
                        <a:rPr lang="en-GB" sz="2000" dirty="0"/>
                        <a:t>– </a:t>
                      </a:r>
                      <a:r>
                        <a:rPr lang="en-GB" sz="2000" b="1" dirty="0"/>
                        <a:t>method 5 (no population adjustment)</a:t>
                      </a:r>
                    </a:p>
                    <a:p>
                      <a:pPr marL="4763" indent="0">
                        <a:spcBef>
                          <a:spcPts val="0"/>
                        </a:spcBef>
                        <a:buNone/>
                      </a:pPr>
                      <a:r>
                        <a:rPr lang="en-GB" sz="2000" dirty="0"/>
                        <a:t>– method 6 (population adjustment)</a:t>
                      </a:r>
                    </a:p>
                  </a:txBody>
                  <a:tcPr/>
                </a:tc>
                <a:extLst>
                  <a:ext uri="{0D108BD9-81ED-4DB2-BD59-A6C34878D82A}">
                    <a16:rowId xmlns:a16="http://schemas.microsoft.com/office/drawing/2014/main" val="1638206946"/>
                  </a:ext>
                </a:extLst>
              </a:tr>
            </a:tbl>
          </a:graphicData>
        </a:graphic>
      </p:graphicFrame>
      <p:sp>
        <p:nvSpPr>
          <p:cNvPr id="15" name="Rectangle 14">
            <a:extLst>
              <a:ext uri="{FF2B5EF4-FFF2-40B4-BE49-F238E27FC236}">
                <a16:creationId xmlns:a16="http://schemas.microsoft.com/office/drawing/2014/main" id="{20A51BF8-855F-491D-BC3D-2BE5A2E0B52D}"/>
              </a:ext>
            </a:extLst>
          </p:cNvPr>
          <p:cNvSpPr/>
          <p:nvPr/>
        </p:nvSpPr>
        <p:spPr>
          <a:xfrm>
            <a:off x="507997" y="1685821"/>
            <a:ext cx="9662157" cy="400110"/>
          </a:xfrm>
          <a:prstGeom prst="rect">
            <a:avLst/>
          </a:prstGeom>
        </p:spPr>
        <p:txBody>
          <a:bodyPr wrap="square">
            <a:spAutoFit/>
          </a:bodyPr>
          <a:lstStyle/>
          <a:p>
            <a:pPr marL="4763" indent="0">
              <a:spcBef>
                <a:spcPts val="0"/>
              </a:spcBef>
              <a:buNone/>
            </a:pPr>
            <a:r>
              <a:rPr lang="en-GB" sz="2000" b="1" dirty="0"/>
              <a:t>Background: </a:t>
            </a:r>
            <a:r>
              <a:rPr lang="en-GB" sz="2000" dirty="0"/>
              <a:t>The company used 3 techniques for comparing lorlatinib to PDC: </a:t>
            </a:r>
          </a:p>
        </p:txBody>
      </p:sp>
    </p:spTree>
    <p:extLst>
      <p:ext uri="{BB962C8B-B14F-4D97-AF65-F5344CB8AC3E}">
        <p14:creationId xmlns:p14="http://schemas.microsoft.com/office/powerpoint/2010/main" val="31941181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7999" y="453699"/>
            <a:ext cx="9788525" cy="1049254"/>
          </a:xfrm>
        </p:spPr>
        <p:txBody>
          <a:bodyPr/>
          <a:lstStyle/>
          <a:p>
            <a:pPr defTabSz="942975"/>
            <a:r>
              <a:rPr lang="en-GB" dirty="0">
                <a:solidFill>
                  <a:schemeClr val="accent1"/>
                </a:solidFill>
              </a:rPr>
              <a:t>Issue 3: </a:t>
            </a:r>
            <a:r>
              <a:rPr lang="en-GB" b="0" dirty="0"/>
              <a:t>Selection of method for the indirect comparison used in the economic modelling (2)</a:t>
            </a:r>
            <a:endParaRPr lang="en-GB" sz="2000" b="0" dirty="0"/>
          </a:p>
        </p:txBody>
      </p:sp>
      <p:sp>
        <p:nvSpPr>
          <p:cNvPr id="3" name="Slide Number Placeholder 2"/>
          <p:cNvSpPr>
            <a:spLocks noGrp="1"/>
          </p:cNvSpPr>
          <p:nvPr>
            <p:ph type="sldNum" sz="quarter" idx="12"/>
          </p:nvPr>
        </p:nvSpPr>
        <p:spPr/>
        <p:txBody>
          <a:bodyPr/>
          <a:lstStyle/>
          <a:p>
            <a:fld id="{DDBE135E-2566-4748-853C-8A3B78F0FB00}" type="slidenum">
              <a:rPr lang="en-GB" smtClean="0"/>
              <a:t>16</a:t>
            </a:fld>
            <a:endParaRPr lang="en-GB" dirty="0"/>
          </a:p>
        </p:txBody>
      </p:sp>
      <p:sp>
        <p:nvSpPr>
          <p:cNvPr id="5" name="Content Placeholder 3">
            <a:extLst>
              <a:ext uri="{FF2B5EF4-FFF2-40B4-BE49-F238E27FC236}">
                <a16:creationId xmlns:a16="http://schemas.microsoft.com/office/drawing/2014/main" id="{006A08B3-D878-4AAA-B2B4-280286199F51}"/>
              </a:ext>
            </a:extLst>
          </p:cNvPr>
          <p:cNvSpPr txBox="1">
            <a:spLocks/>
          </p:cNvSpPr>
          <p:nvPr/>
        </p:nvSpPr>
        <p:spPr>
          <a:xfrm>
            <a:off x="322991" y="1580946"/>
            <a:ext cx="10039793" cy="2902920"/>
          </a:xfrm>
          <a:prstGeom prst="rect">
            <a:avLst/>
          </a:prstGeom>
          <a:ln w="28575">
            <a:solidFill>
              <a:schemeClr val="bg2"/>
            </a:solidFill>
          </a:ln>
        </p:spPr>
        <p:txBody>
          <a:bodyPr vert="horz" lIns="36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spcBef>
                <a:spcPts val="0"/>
              </a:spcBef>
              <a:buNone/>
            </a:pPr>
            <a:endParaRPr lang="en-GB" sz="2000" b="1" dirty="0"/>
          </a:p>
          <a:p>
            <a:pPr marL="4763" indent="0">
              <a:spcBef>
                <a:spcPts val="0"/>
              </a:spcBef>
              <a:buNone/>
            </a:pPr>
            <a:endParaRPr lang="en-GB" sz="2000" b="1" dirty="0"/>
          </a:p>
        </p:txBody>
      </p:sp>
      <p:graphicFrame>
        <p:nvGraphicFramePr>
          <p:cNvPr id="4" name="Table 3">
            <a:extLst>
              <a:ext uri="{FF2B5EF4-FFF2-40B4-BE49-F238E27FC236}">
                <a16:creationId xmlns:a16="http://schemas.microsoft.com/office/drawing/2014/main" id="{F5BBDD7A-1968-43CF-89FC-40A1619D1FA2}"/>
              </a:ext>
            </a:extLst>
          </p:cNvPr>
          <p:cNvGraphicFramePr>
            <a:graphicFrameLocks noGrp="1"/>
          </p:cNvGraphicFramePr>
          <p:nvPr>
            <p:extLst>
              <p:ext uri="{D42A27DB-BD31-4B8C-83A1-F6EECF244321}">
                <p14:modId xmlns:p14="http://schemas.microsoft.com/office/powerpoint/2010/main" val="172051015"/>
              </p:ext>
            </p:extLst>
          </p:nvPr>
        </p:nvGraphicFramePr>
        <p:xfrm>
          <a:off x="376456" y="1678763"/>
          <a:ext cx="9932862" cy="2721221"/>
        </p:xfrm>
        <a:graphic>
          <a:graphicData uri="http://schemas.openxmlformats.org/drawingml/2006/table">
            <a:tbl>
              <a:tblPr firstRow="1" firstCol="1" bandRow="1">
                <a:tableStyleId>{F5AB1C69-6EDB-4FF4-983F-18BD219EF322}</a:tableStyleId>
              </a:tblPr>
              <a:tblGrid>
                <a:gridCol w="1959120">
                  <a:extLst>
                    <a:ext uri="{9D8B030D-6E8A-4147-A177-3AD203B41FA5}">
                      <a16:colId xmlns:a16="http://schemas.microsoft.com/office/drawing/2014/main" val="217179318"/>
                    </a:ext>
                  </a:extLst>
                </a:gridCol>
                <a:gridCol w="870332">
                  <a:extLst>
                    <a:ext uri="{9D8B030D-6E8A-4147-A177-3AD203B41FA5}">
                      <a16:colId xmlns:a16="http://schemas.microsoft.com/office/drawing/2014/main" val="116885162"/>
                    </a:ext>
                  </a:extLst>
                </a:gridCol>
                <a:gridCol w="1983037">
                  <a:extLst>
                    <a:ext uri="{9D8B030D-6E8A-4147-A177-3AD203B41FA5}">
                      <a16:colId xmlns:a16="http://schemas.microsoft.com/office/drawing/2014/main" val="22177073"/>
                    </a:ext>
                  </a:extLst>
                </a:gridCol>
                <a:gridCol w="3093298">
                  <a:extLst>
                    <a:ext uri="{9D8B030D-6E8A-4147-A177-3AD203B41FA5}">
                      <a16:colId xmlns:a16="http://schemas.microsoft.com/office/drawing/2014/main" val="3301554330"/>
                    </a:ext>
                  </a:extLst>
                </a:gridCol>
                <a:gridCol w="2027075">
                  <a:extLst>
                    <a:ext uri="{9D8B030D-6E8A-4147-A177-3AD203B41FA5}">
                      <a16:colId xmlns:a16="http://schemas.microsoft.com/office/drawing/2014/main" val="249956894"/>
                    </a:ext>
                  </a:extLst>
                </a:gridCol>
              </a:tblGrid>
              <a:tr h="1011174">
                <a:tc>
                  <a:txBody>
                    <a:bodyPr/>
                    <a:lstStyle/>
                    <a:p>
                      <a:pPr>
                        <a:spcAft>
                          <a:spcPts val="0"/>
                        </a:spcAft>
                      </a:pPr>
                      <a:r>
                        <a:rPr lang="en-GB" sz="2000" dirty="0">
                          <a:effectLst/>
                        </a:rPr>
                        <a:t>Comparator arm used </a:t>
                      </a:r>
                      <a:endParaRPr lang="en-GB" sz="2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GB" sz="2000" dirty="0">
                          <a:effectLst/>
                        </a:rPr>
                        <a:t>Out-come</a:t>
                      </a:r>
                      <a:endParaRPr lang="en-GB" sz="2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GB" sz="2000">
                          <a:effectLst/>
                        </a:rPr>
                        <a:t>Studies </a:t>
                      </a:r>
                      <a:endParaRPr lang="en-GB" sz="2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GB" sz="2000" dirty="0">
                          <a:effectLst/>
                        </a:rPr>
                        <a:t>Final lorlatinib population matching</a:t>
                      </a:r>
                      <a:endParaRPr lang="en-GB" sz="2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GB" sz="2000" dirty="0">
                          <a:effectLst/>
                        </a:rPr>
                        <a:t>Associated method of ITC</a:t>
                      </a:r>
                      <a:endParaRPr lang="en-GB" sz="2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966324617"/>
                  </a:ext>
                </a:extLst>
              </a:tr>
              <a:tr h="855062">
                <a:tc rowSpan="2">
                  <a:txBody>
                    <a:bodyPr/>
                    <a:lstStyle/>
                    <a:p>
                      <a:pPr>
                        <a:spcAft>
                          <a:spcPts val="0"/>
                        </a:spcAft>
                      </a:pPr>
                      <a:r>
                        <a:rPr lang="en-GB" sz="2000" dirty="0">
                          <a:effectLst/>
                        </a:rPr>
                        <a:t>Chemotherapy (pemetrexed or docetaxel)</a:t>
                      </a:r>
                      <a:endParaRPr lang="en-GB" sz="2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en-GB" sz="2000">
                          <a:effectLst/>
                        </a:rPr>
                        <a:t>PFS</a:t>
                      </a:r>
                      <a:endParaRPr lang="en-GB" sz="2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GB" sz="2000" dirty="0">
                          <a:effectLst/>
                        </a:rPr>
                        <a:t>Pooled ALUR and</a:t>
                      </a:r>
                    </a:p>
                    <a:p>
                      <a:pPr>
                        <a:spcAft>
                          <a:spcPts val="0"/>
                        </a:spcAft>
                      </a:pPr>
                      <a:r>
                        <a:rPr lang="en-GB" sz="2000" dirty="0">
                          <a:effectLst/>
                        </a:rPr>
                        <a:t>ASCEND-5</a:t>
                      </a:r>
                      <a:endParaRPr lang="en-GB" sz="2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GB" sz="2000" dirty="0">
                          <a:effectLst/>
                        </a:rPr>
                        <a:t>EXP-2:3A</a:t>
                      </a:r>
                    </a:p>
                    <a:p>
                      <a:pPr>
                        <a:spcAft>
                          <a:spcPts val="0"/>
                        </a:spcAft>
                      </a:pPr>
                      <a:r>
                        <a:rPr lang="en-GB" sz="2000" dirty="0">
                          <a:effectLst/>
                        </a:rPr>
                        <a:t>EXP-3B:5 (model cohort)</a:t>
                      </a:r>
                      <a:endParaRPr lang="en-GB" sz="2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GB" sz="2000">
                          <a:effectLst/>
                        </a:rPr>
                        <a:t>Method 1 PFS</a:t>
                      </a:r>
                    </a:p>
                    <a:p>
                      <a:pPr>
                        <a:spcAft>
                          <a:spcPts val="0"/>
                        </a:spcAft>
                      </a:pPr>
                      <a:r>
                        <a:rPr lang="en-GB" sz="2000">
                          <a:effectLst/>
                        </a:rPr>
                        <a:t>Method 2 PFS</a:t>
                      </a:r>
                      <a:endParaRPr lang="en-GB" sz="2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674888930"/>
                  </a:ext>
                </a:extLst>
              </a:tr>
              <a:tr h="795647">
                <a:tc vMerge="1">
                  <a:txBody>
                    <a:bodyPr/>
                    <a:lstStyle/>
                    <a:p>
                      <a:pPr>
                        <a:spcAft>
                          <a:spcPts val="0"/>
                        </a:spcAft>
                      </a:pPr>
                      <a:endParaRPr lang="en-GB" sz="2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GB" sz="2000" dirty="0">
                          <a:effectLst/>
                        </a:rPr>
                        <a:t>OS</a:t>
                      </a:r>
                      <a:endParaRPr lang="en-GB" sz="2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GB" sz="2000" dirty="0">
                          <a:effectLst/>
                        </a:rPr>
                        <a:t>PROFILE 1001/1005</a:t>
                      </a:r>
                      <a:endParaRPr lang="en-GB" sz="2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GB" sz="2000" dirty="0">
                          <a:effectLst/>
                        </a:rPr>
                        <a:t>EXP-2:3A</a:t>
                      </a:r>
                    </a:p>
                    <a:p>
                      <a:pPr>
                        <a:spcAft>
                          <a:spcPts val="0"/>
                        </a:spcAft>
                      </a:pPr>
                      <a:r>
                        <a:rPr lang="en-GB" sz="2000" dirty="0">
                          <a:effectLst/>
                        </a:rPr>
                        <a:t>EXP-3B:5 (model cohort)</a:t>
                      </a:r>
                      <a:endParaRPr lang="en-GB" sz="2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GB" sz="2000" dirty="0">
                          <a:effectLst/>
                        </a:rPr>
                        <a:t>Method 1 OS</a:t>
                      </a:r>
                    </a:p>
                    <a:p>
                      <a:pPr>
                        <a:spcAft>
                          <a:spcPts val="0"/>
                        </a:spcAft>
                      </a:pPr>
                      <a:r>
                        <a:rPr lang="en-GB" sz="2000" dirty="0">
                          <a:effectLst/>
                        </a:rPr>
                        <a:t>Method 2 OS</a:t>
                      </a:r>
                      <a:endParaRPr lang="en-GB" sz="2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030844571"/>
                  </a:ext>
                </a:extLst>
              </a:tr>
            </a:tbl>
          </a:graphicData>
        </a:graphic>
      </p:graphicFrame>
      <p:sp>
        <p:nvSpPr>
          <p:cNvPr id="6" name="TextBox 5">
            <a:extLst>
              <a:ext uri="{FF2B5EF4-FFF2-40B4-BE49-F238E27FC236}">
                <a16:creationId xmlns:a16="http://schemas.microsoft.com/office/drawing/2014/main" id="{05E743E7-8483-4472-A91F-32AE0060E113}"/>
              </a:ext>
            </a:extLst>
          </p:cNvPr>
          <p:cNvSpPr txBox="1"/>
          <p:nvPr/>
        </p:nvSpPr>
        <p:spPr>
          <a:xfrm>
            <a:off x="322991" y="4605005"/>
            <a:ext cx="10039793" cy="1384995"/>
          </a:xfrm>
          <a:prstGeom prst="rect">
            <a:avLst/>
          </a:prstGeom>
          <a:noFill/>
          <a:ln w="28575">
            <a:solidFill>
              <a:schemeClr val="bg2"/>
            </a:solidFill>
          </a:ln>
        </p:spPr>
        <p:txBody>
          <a:bodyPr wrap="square" lIns="0" tIns="0" rIns="0" bIns="0" rtlCol="0">
            <a:spAutoFit/>
          </a:bodyPr>
          <a:lstStyle/>
          <a:p>
            <a:pPr marL="285750" indent="-285750">
              <a:buFont typeface="Arial" panose="020B0604020202020204" pitchFamily="34" charset="0"/>
              <a:buChar char="•"/>
            </a:pPr>
            <a:r>
              <a:rPr lang="en-GB" sz="1800" b="1" dirty="0"/>
              <a:t>ERG comment: </a:t>
            </a:r>
            <a:r>
              <a:rPr lang="en-GB" sz="1800" dirty="0"/>
              <a:t>The reason behind matching on the EXP-2:3A patient population is that they are more in line with the patients within the ALUR, ASCEND5 and PROFILE 1001/1005 studies as they received both chemotherapy and crizotinib previously. The company indicate that EXP-2:3A is their primary matching cohort, but because EXP-3B:5 is the target population, they also carried out an analysis for that as well. </a:t>
            </a:r>
            <a:endParaRPr lang="en-GB" sz="1800" dirty="0">
              <a:solidFill>
                <a:schemeClr val="tx1"/>
              </a:solidFill>
            </a:endParaRPr>
          </a:p>
        </p:txBody>
      </p:sp>
      <p:sp>
        <p:nvSpPr>
          <p:cNvPr id="7" name="TextBox 6">
            <a:extLst>
              <a:ext uri="{FF2B5EF4-FFF2-40B4-BE49-F238E27FC236}">
                <a16:creationId xmlns:a16="http://schemas.microsoft.com/office/drawing/2014/main" id="{CC2EDADD-5221-42F1-8E06-093D63A5332D}"/>
              </a:ext>
            </a:extLst>
          </p:cNvPr>
          <p:cNvSpPr txBox="1"/>
          <p:nvPr/>
        </p:nvSpPr>
        <p:spPr>
          <a:xfrm>
            <a:off x="322991" y="6113721"/>
            <a:ext cx="10039793" cy="553998"/>
          </a:xfrm>
          <a:prstGeom prst="rect">
            <a:avLst/>
          </a:prstGeom>
          <a:noFill/>
          <a:ln w="28575">
            <a:solidFill>
              <a:schemeClr val="bg2"/>
            </a:solidFill>
          </a:ln>
        </p:spPr>
        <p:txBody>
          <a:bodyPr wrap="square" lIns="0" tIns="0" rIns="0" bIns="0" rtlCol="0">
            <a:spAutoFit/>
          </a:bodyPr>
          <a:lstStyle/>
          <a:p>
            <a:pPr marL="285750" indent="-285750">
              <a:buFont typeface="Arial" panose="020B0604020202020204" pitchFamily="34" charset="0"/>
              <a:buChar char="•"/>
            </a:pPr>
            <a:r>
              <a:rPr lang="en-US" sz="1800" b="1" dirty="0">
                <a:solidFill>
                  <a:schemeClr val="tx1"/>
                </a:solidFill>
              </a:rPr>
              <a:t>Question: </a:t>
            </a:r>
            <a:r>
              <a:rPr lang="en-GB" sz="1800" dirty="0"/>
              <a:t>What method for indirect comparison does the committee think is most appropriate for decision making?</a:t>
            </a:r>
            <a:r>
              <a:rPr lang="en-US" sz="1800" dirty="0">
                <a:solidFill>
                  <a:schemeClr val="tx1"/>
                </a:solidFill>
              </a:rPr>
              <a:t> </a:t>
            </a:r>
            <a:endParaRPr lang="en-GB" sz="1800" dirty="0" err="1">
              <a:solidFill>
                <a:schemeClr val="tx1"/>
              </a:solidFill>
            </a:endParaRPr>
          </a:p>
        </p:txBody>
      </p:sp>
    </p:spTree>
    <p:extLst>
      <p:ext uri="{BB962C8B-B14F-4D97-AF65-F5344CB8AC3E}">
        <p14:creationId xmlns:p14="http://schemas.microsoft.com/office/powerpoint/2010/main" val="5602340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7999" y="453699"/>
            <a:ext cx="9788525" cy="765501"/>
          </a:xfrm>
        </p:spPr>
        <p:txBody>
          <a:bodyPr/>
          <a:lstStyle/>
          <a:p>
            <a:pPr defTabSz="942975"/>
            <a:r>
              <a:rPr lang="en-GB" dirty="0">
                <a:solidFill>
                  <a:schemeClr val="accent1"/>
                </a:solidFill>
              </a:rPr>
              <a:t>Issue 5: </a:t>
            </a:r>
            <a:r>
              <a:rPr lang="en-GB" sz="2800" b="0" dirty="0"/>
              <a:t>Selection of utility values </a:t>
            </a:r>
            <a:endParaRPr lang="en-GB" sz="2000" b="0" dirty="0"/>
          </a:p>
        </p:txBody>
      </p:sp>
      <p:sp>
        <p:nvSpPr>
          <p:cNvPr id="3" name="Slide Number Placeholder 2"/>
          <p:cNvSpPr>
            <a:spLocks noGrp="1"/>
          </p:cNvSpPr>
          <p:nvPr>
            <p:ph type="sldNum" sz="quarter" idx="12"/>
          </p:nvPr>
        </p:nvSpPr>
        <p:spPr/>
        <p:txBody>
          <a:bodyPr/>
          <a:lstStyle/>
          <a:p>
            <a:fld id="{DDBE135E-2566-4748-853C-8A3B78F0FB00}" type="slidenum">
              <a:rPr lang="en-GB" smtClean="0"/>
              <a:t>17</a:t>
            </a:fld>
            <a:endParaRPr lang="en-GB" dirty="0"/>
          </a:p>
        </p:txBody>
      </p:sp>
      <p:sp>
        <p:nvSpPr>
          <p:cNvPr id="4" name="Content Placeholder 3"/>
          <p:cNvSpPr>
            <a:spLocks noGrp="1"/>
          </p:cNvSpPr>
          <p:nvPr>
            <p:ph sz="quarter" idx="10"/>
          </p:nvPr>
        </p:nvSpPr>
        <p:spPr>
          <a:xfrm>
            <a:off x="507998" y="2138054"/>
            <a:ext cx="9788523" cy="1345909"/>
          </a:xfrm>
          <a:ln w="38100">
            <a:solidFill>
              <a:srgbClr val="A2BDC1"/>
            </a:solidFill>
          </a:ln>
        </p:spPr>
        <p:txBody>
          <a:bodyPr lIns="36000" tIns="36000" rIns="36000" bIns="36000"/>
          <a:lstStyle/>
          <a:p>
            <a:pPr marL="4763" indent="0">
              <a:spcBef>
                <a:spcPts val="0"/>
              </a:spcBef>
              <a:buNone/>
            </a:pPr>
            <a:r>
              <a:rPr lang="en-GB" sz="2000" b="1" dirty="0"/>
              <a:t>Stakeholder comments</a:t>
            </a:r>
          </a:p>
          <a:p>
            <a:pPr marL="4763" indent="0">
              <a:spcBef>
                <a:spcPts val="0"/>
              </a:spcBef>
              <a:buNone/>
            </a:pPr>
            <a:r>
              <a:rPr lang="en-GB" sz="2000" dirty="0"/>
              <a:t>This value appears to reflect health status around the time of progression on an ALK TKI, when patients may still be on treatment, rather than reflecting QOL in progressed state where patients deteriorate over time. </a:t>
            </a:r>
          </a:p>
          <a:p>
            <a:pPr marL="4763" indent="0">
              <a:spcBef>
                <a:spcPts val="0"/>
              </a:spcBef>
              <a:buNone/>
            </a:pPr>
            <a:endParaRPr lang="en-GB" sz="2000" dirty="0"/>
          </a:p>
        </p:txBody>
      </p:sp>
      <p:sp>
        <p:nvSpPr>
          <p:cNvPr id="5" name="Content Placeholder 3"/>
          <p:cNvSpPr txBox="1">
            <a:spLocks/>
          </p:cNvSpPr>
          <p:nvPr/>
        </p:nvSpPr>
        <p:spPr>
          <a:xfrm>
            <a:off x="507999" y="1014250"/>
            <a:ext cx="9788524" cy="1027201"/>
          </a:xfrm>
          <a:prstGeom prst="rect">
            <a:avLst/>
          </a:prstGeom>
          <a:ln w="28575">
            <a:solidFill>
              <a:schemeClr val="bg2"/>
            </a:solidFill>
          </a:ln>
        </p:spPr>
        <p:txBody>
          <a:bodyPr vert="horz" lIns="36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spcBef>
                <a:spcPts val="0"/>
              </a:spcBef>
              <a:buNone/>
            </a:pPr>
            <a:r>
              <a:rPr lang="en-GB" sz="2000" b="1" dirty="0"/>
              <a:t>Background</a:t>
            </a:r>
          </a:p>
          <a:p>
            <a:pPr marL="4763" indent="0">
              <a:spcBef>
                <a:spcPts val="0"/>
              </a:spcBef>
              <a:buNone/>
            </a:pPr>
            <a:r>
              <a:rPr lang="en-GB" sz="2000" dirty="0"/>
              <a:t>The value (</a:t>
            </a:r>
            <a:r>
              <a:rPr lang="en-GB" sz="2000" b="1" dirty="0"/>
              <a:t>0.65</a:t>
            </a:r>
            <a:r>
              <a:rPr lang="en-GB" sz="2000" dirty="0"/>
              <a:t>, Labbé 2017) chosen for the progressed disease state in the base case appears high compared with published values specific to treatment line. </a:t>
            </a:r>
          </a:p>
        </p:txBody>
      </p:sp>
      <p:sp>
        <p:nvSpPr>
          <p:cNvPr id="7" name="Rectangle 6">
            <a:extLst>
              <a:ext uri="{FF2B5EF4-FFF2-40B4-BE49-F238E27FC236}">
                <a16:creationId xmlns:a16="http://schemas.microsoft.com/office/drawing/2014/main" id="{4EF2ED1B-DBE2-470A-92BC-DBB4FF68D930}"/>
              </a:ext>
            </a:extLst>
          </p:cNvPr>
          <p:cNvSpPr/>
          <p:nvPr/>
        </p:nvSpPr>
        <p:spPr>
          <a:xfrm>
            <a:off x="507998" y="4926126"/>
            <a:ext cx="9788523" cy="2092881"/>
          </a:xfrm>
          <a:prstGeom prst="rect">
            <a:avLst/>
          </a:prstGeom>
          <a:ln w="28575">
            <a:solidFill>
              <a:schemeClr val="bg2"/>
            </a:solidFill>
          </a:ln>
        </p:spPr>
        <p:txBody>
          <a:bodyPr wrap="square">
            <a:spAutoFit/>
          </a:bodyPr>
          <a:lstStyle/>
          <a:p>
            <a:r>
              <a:rPr lang="en-GB" sz="2000" b="1" dirty="0"/>
              <a:t>Question: What utilities does the committee think are most appropriate for decision making? </a:t>
            </a:r>
          </a:p>
          <a:p>
            <a:pPr marL="342900" indent="-342900">
              <a:buFont typeface="Arial" panose="020B0604020202020204" pitchFamily="34" charset="0"/>
              <a:buChar char="•"/>
            </a:pPr>
            <a:r>
              <a:rPr lang="en-GB" sz="1800" dirty="0"/>
              <a:t>Progressed health state utility value of </a:t>
            </a:r>
            <a:r>
              <a:rPr lang="en-GB" sz="1800" b="1" dirty="0"/>
              <a:t>0.59</a:t>
            </a:r>
            <a:r>
              <a:rPr lang="en-GB" sz="1800" dirty="0"/>
              <a:t>? </a:t>
            </a:r>
          </a:p>
          <a:p>
            <a:pPr marL="342900" indent="-342900">
              <a:buFont typeface="Arial" panose="020B0604020202020204" pitchFamily="34" charset="0"/>
              <a:buChar char="•"/>
            </a:pPr>
            <a:r>
              <a:rPr lang="en-GB" sz="1800" dirty="0"/>
              <a:t>Value of </a:t>
            </a:r>
            <a:r>
              <a:rPr lang="en-GB" sz="1800" b="1" dirty="0"/>
              <a:t>0.65</a:t>
            </a:r>
            <a:r>
              <a:rPr lang="en-GB" sz="1800" dirty="0"/>
              <a:t> for lorlatinib patients in progression and on treatment and </a:t>
            </a:r>
            <a:r>
              <a:rPr lang="en-GB" sz="1800" b="1" dirty="0"/>
              <a:t>0.59</a:t>
            </a:r>
            <a:r>
              <a:rPr lang="en-GB" sz="1800" dirty="0"/>
              <a:t> for progressed and off treatment in both arms?</a:t>
            </a:r>
          </a:p>
          <a:p>
            <a:pPr marL="342900" indent="-342900">
              <a:buFont typeface="Arial" panose="020B0604020202020204" pitchFamily="34" charset="0"/>
              <a:buChar char="•"/>
            </a:pPr>
            <a:r>
              <a:rPr lang="en-GB" sz="1800" dirty="0"/>
              <a:t>Value of </a:t>
            </a:r>
            <a:r>
              <a:rPr lang="en-GB" sz="1800" b="1" dirty="0"/>
              <a:t>0.65</a:t>
            </a:r>
            <a:r>
              <a:rPr lang="en-GB" sz="1800" dirty="0"/>
              <a:t> for lorlatinib patients in progression and on treatment and </a:t>
            </a:r>
            <a:r>
              <a:rPr lang="en-GB" sz="1800" b="1" dirty="0"/>
              <a:t>0.46</a:t>
            </a:r>
            <a:r>
              <a:rPr lang="en-GB" sz="1800" dirty="0"/>
              <a:t> for progressed and off treatment in both arms? </a:t>
            </a:r>
            <a:endParaRPr lang="en-GB" sz="1800" b="1" dirty="0"/>
          </a:p>
        </p:txBody>
      </p:sp>
      <p:sp>
        <p:nvSpPr>
          <p:cNvPr id="8" name="Content Placeholder 3">
            <a:extLst>
              <a:ext uri="{FF2B5EF4-FFF2-40B4-BE49-F238E27FC236}">
                <a16:creationId xmlns:a16="http://schemas.microsoft.com/office/drawing/2014/main" id="{3D972F84-75DA-452B-9419-43BF29B8EE49}"/>
              </a:ext>
            </a:extLst>
          </p:cNvPr>
          <p:cNvSpPr txBox="1">
            <a:spLocks/>
          </p:cNvSpPr>
          <p:nvPr/>
        </p:nvSpPr>
        <p:spPr>
          <a:xfrm>
            <a:off x="507998" y="3550337"/>
            <a:ext cx="9788523" cy="1326151"/>
          </a:xfrm>
          <a:prstGeom prst="rect">
            <a:avLst/>
          </a:prstGeom>
          <a:ln w="38100">
            <a:solidFill>
              <a:srgbClr val="A2BDC1"/>
            </a:solidFill>
          </a:ln>
        </p:spPr>
        <p:txBody>
          <a:bodyPr vert="horz" lIns="36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spcBef>
                <a:spcPts val="0"/>
              </a:spcBef>
              <a:buFont typeface="Arial" panose="020B0604020202020204" pitchFamily="34" charset="0"/>
              <a:buNone/>
            </a:pPr>
            <a:r>
              <a:rPr lang="en-GB" sz="2000" b="1" dirty="0"/>
              <a:t>ERG and tech team preference: </a:t>
            </a:r>
          </a:p>
          <a:p>
            <a:pPr marL="4763" indent="0">
              <a:spcBef>
                <a:spcPts val="0"/>
              </a:spcBef>
              <a:buFont typeface="Arial" panose="020B0604020202020204" pitchFamily="34" charset="0"/>
              <a:buNone/>
            </a:pPr>
            <a:r>
              <a:rPr lang="en-GB" sz="2000" dirty="0"/>
              <a:t>The ERG feels that 0.59 may be a reasonable average of utility values in the progressed disease health state. The technical team would also support a 2 value utility for progressed disease.</a:t>
            </a:r>
          </a:p>
        </p:txBody>
      </p:sp>
    </p:spTree>
    <p:extLst>
      <p:ext uri="{BB962C8B-B14F-4D97-AF65-F5344CB8AC3E}">
        <p14:creationId xmlns:p14="http://schemas.microsoft.com/office/powerpoint/2010/main" val="1095454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Cost effectiveness results – updated base case</a:t>
            </a:r>
            <a:br>
              <a:rPr lang="en-GB" sz="3200" dirty="0"/>
            </a:br>
            <a:r>
              <a:rPr lang="en-GB" sz="3200" dirty="0"/>
              <a:t>Lorlatinib vs PDC</a:t>
            </a:r>
          </a:p>
        </p:txBody>
      </p:sp>
      <p:sp>
        <p:nvSpPr>
          <p:cNvPr id="3" name="Slide Number Placeholder 2"/>
          <p:cNvSpPr>
            <a:spLocks noGrp="1"/>
          </p:cNvSpPr>
          <p:nvPr>
            <p:ph type="sldNum" sz="quarter" idx="12"/>
          </p:nvPr>
        </p:nvSpPr>
        <p:spPr/>
        <p:txBody>
          <a:bodyPr/>
          <a:lstStyle/>
          <a:p>
            <a:fld id="{DDBE135E-2566-4748-853C-8A3B78F0FB00}" type="slidenum">
              <a:rPr lang="en-GB" smtClean="0"/>
              <a:t>18</a:t>
            </a:fld>
            <a:endParaRPr lang="en-GB" dirty="0"/>
          </a:p>
        </p:txBody>
      </p:sp>
      <p:graphicFrame>
        <p:nvGraphicFramePr>
          <p:cNvPr id="6" name="Table 5">
            <a:extLst>
              <a:ext uri="{FF2B5EF4-FFF2-40B4-BE49-F238E27FC236}">
                <a16:creationId xmlns:a16="http://schemas.microsoft.com/office/drawing/2014/main" id="{CFBC920A-D24D-47A7-ACDF-A252730A8C9E}"/>
              </a:ext>
            </a:extLst>
          </p:cNvPr>
          <p:cNvGraphicFramePr>
            <a:graphicFrameLocks noGrp="1"/>
          </p:cNvGraphicFramePr>
          <p:nvPr>
            <p:extLst>
              <p:ext uri="{D42A27DB-BD31-4B8C-83A1-F6EECF244321}">
                <p14:modId xmlns:p14="http://schemas.microsoft.com/office/powerpoint/2010/main" val="2483433698"/>
              </p:ext>
            </p:extLst>
          </p:nvPr>
        </p:nvGraphicFramePr>
        <p:xfrm>
          <a:off x="508000" y="2333128"/>
          <a:ext cx="9539766" cy="3840480"/>
        </p:xfrm>
        <a:graphic>
          <a:graphicData uri="http://schemas.openxmlformats.org/drawingml/2006/table">
            <a:tbl>
              <a:tblPr firstRow="1" firstCol="1" bandRow="1">
                <a:tableStyleId>{F5AB1C69-6EDB-4FF4-983F-18BD219EF322}</a:tableStyleId>
              </a:tblPr>
              <a:tblGrid>
                <a:gridCol w="2256465">
                  <a:extLst>
                    <a:ext uri="{9D8B030D-6E8A-4147-A177-3AD203B41FA5}">
                      <a16:colId xmlns:a16="http://schemas.microsoft.com/office/drawing/2014/main" val="3832834141"/>
                    </a:ext>
                  </a:extLst>
                </a:gridCol>
                <a:gridCol w="4202587">
                  <a:extLst>
                    <a:ext uri="{9D8B030D-6E8A-4147-A177-3AD203B41FA5}">
                      <a16:colId xmlns:a16="http://schemas.microsoft.com/office/drawing/2014/main" val="409420764"/>
                    </a:ext>
                  </a:extLst>
                </a:gridCol>
                <a:gridCol w="1073342">
                  <a:extLst>
                    <a:ext uri="{9D8B030D-6E8A-4147-A177-3AD203B41FA5}">
                      <a16:colId xmlns:a16="http://schemas.microsoft.com/office/drawing/2014/main" val="2123905792"/>
                    </a:ext>
                  </a:extLst>
                </a:gridCol>
                <a:gridCol w="1019517">
                  <a:extLst>
                    <a:ext uri="{9D8B030D-6E8A-4147-A177-3AD203B41FA5}">
                      <a16:colId xmlns:a16="http://schemas.microsoft.com/office/drawing/2014/main" val="2988074674"/>
                    </a:ext>
                  </a:extLst>
                </a:gridCol>
                <a:gridCol w="987855">
                  <a:extLst>
                    <a:ext uri="{9D8B030D-6E8A-4147-A177-3AD203B41FA5}">
                      <a16:colId xmlns:a16="http://schemas.microsoft.com/office/drawing/2014/main" val="770772256"/>
                    </a:ext>
                  </a:extLst>
                </a:gridCol>
              </a:tblGrid>
              <a:tr h="523118">
                <a:tc>
                  <a:txBody>
                    <a:bodyPr/>
                    <a:lstStyle/>
                    <a:p>
                      <a:pPr>
                        <a:spcAft>
                          <a:spcPts val="0"/>
                        </a:spcAft>
                      </a:pPr>
                      <a:r>
                        <a:rPr lang="en-GB" sz="1800">
                          <a:effectLst/>
                        </a:rPr>
                        <a:t>Scenario</a:t>
                      </a:r>
                      <a:endParaRPr lang="en-GB" sz="1800">
                        <a:effectLst/>
                        <a:latin typeface="Times New Roman" panose="02020603050405020304" pitchFamily="18" charset="0"/>
                        <a:ea typeface="Times New Roman" panose="02020603050405020304" pitchFamily="18" charset="0"/>
                      </a:endParaRPr>
                    </a:p>
                  </a:txBody>
                  <a:tcPr marL="34409" marR="34409" marT="0" marB="0"/>
                </a:tc>
                <a:tc>
                  <a:txBody>
                    <a:bodyPr/>
                    <a:lstStyle/>
                    <a:p>
                      <a:pPr>
                        <a:spcAft>
                          <a:spcPts val="0"/>
                        </a:spcAft>
                      </a:pPr>
                      <a:r>
                        <a:rPr lang="en-GB" sz="1800" dirty="0">
                          <a:effectLst/>
                        </a:rPr>
                        <a:t>Description</a:t>
                      </a:r>
                      <a:endParaRPr lang="en-GB" sz="1800" dirty="0">
                        <a:effectLst/>
                        <a:latin typeface="Times New Roman" panose="02020603050405020304" pitchFamily="18" charset="0"/>
                        <a:ea typeface="Times New Roman" panose="02020603050405020304" pitchFamily="18" charset="0"/>
                      </a:endParaRPr>
                    </a:p>
                  </a:txBody>
                  <a:tcPr marL="34409" marR="34409" marT="0" marB="0"/>
                </a:tc>
                <a:tc>
                  <a:txBody>
                    <a:bodyPr/>
                    <a:lstStyle/>
                    <a:p>
                      <a:pPr>
                        <a:spcAft>
                          <a:spcPts val="0"/>
                        </a:spcAft>
                      </a:pPr>
                      <a:r>
                        <a:rPr lang="en-GB" sz="1800">
                          <a:effectLst/>
                        </a:rPr>
                        <a:t>ICER change from original base-case </a:t>
                      </a:r>
                      <a:endParaRPr lang="en-GB" sz="1800">
                        <a:effectLst/>
                        <a:latin typeface="Times New Roman" panose="02020603050405020304" pitchFamily="18" charset="0"/>
                        <a:ea typeface="Times New Roman" panose="02020603050405020304" pitchFamily="18" charset="0"/>
                      </a:endParaRPr>
                    </a:p>
                  </a:txBody>
                  <a:tcPr marL="34409" marR="34409" marT="0" marB="0"/>
                </a:tc>
                <a:tc>
                  <a:txBody>
                    <a:bodyPr/>
                    <a:lstStyle/>
                    <a:p>
                      <a:pPr>
                        <a:spcAft>
                          <a:spcPts val="0"/>
                        </a:spcAft>
                      </a:pPr>
                      <a:r>
                        <a:rPr lang="en-GB" sz="1800">
                          <a:effectLst/>
                        </a:rPr>
                        <a:t>Deterministic ICER</a:t>
                      </a:r>
                      <a:endParaRPr lang="en-GB" sz="1800">
                        <a:effectLst/>
                        <a:latin typeface="Times New Roman" panose="02020603050405020304" pitchFamily="18" charset="0"/>
                        <a:ea typeface="Times New Roman" panose="02020603050405020304" pitchFamily="18" charset="0"/>
                      </a:endParaRPr>
                    </a:p>
                  </a:txBody>
                  <a:tcPr marL="34409" marR="34409" marT="0" marB="0"/>
                </a:tc>
                <a:tc>
                  <a:txBody>
                    <a:bodyPr/>
                    <a:lstStyle/>
                    <a:p>
                      <a:pPr>
                        <a:spcAft>
                          <a:spcPts val="0"/>
                        </a:spcAft>
                      </a:pPr>
                      <a:r>
                        <a:rPr lang="en-GB" sz="1800">
                          <a:effectLst/>
                        </a:rPr>
                        <a:t>Probabilistic ICER</a:t>
                      </a:r>
                      <a:endParaRPr lang="en-GB" sz="1800">
                        <a:effectLst/>
                        <a:latin typeface="Times New Roman" panose="02020603050405020304" pitchFamily="18" charset="0"/>
                        <a:ea typeface="Times New Roman" panose="02020603050405020304" pitchFamily="18" charset="0"/>
                      </a:endParaRPr>
                    </a:p>
                  </a:txBody>
                  <a:tcPr marL="34409" marR="34409" marT="0" marB="0"/>
                </a:tc>
                <a:extLst>
                  <a:ext uri="{0D108BD9-81ED-4DB2-BD59-A6C34878D82A}">
                    <a16:rowId xmlns:a16="http://schemas.microsoft.com/office/drawing/2014/main" val="4064099620"/>
                  </a:ext>
                </a:extLst>
              </a:tr>
              <a:tr h="523118">
                <a:tc>
                  <a:txBody>
                    <a:bodyPr/>
                    <a:lstStyle/>
                    <a:p>
                      <a:pPr>
                        <a:spcAft>
                          <a:spcPts val="0"/>
                        </a:spcAft>
                      </a:pPr>
                      <a:r>
                        <a:rPr lang="en-GB" sz="1800" dirty="0">
                          <a:effectLst/>
                        </a:rPr>
                        <a:t>Base-case vs. PDC</a:t>
                      </a:r>
                      <a:endParaRPr lang="en-GB" sz="1800" dirty="0">
                        <a:effectLst/>
                        <a:latin typeface="Times New Roman" panose="02020603050405020304" pitchFamily="18" charset="0"/>
                        <a:ea typeface="Times New Roman" panose="02020603050405020304" pitchFamily="18" charset="0"/>
                      </a:endParaRPr>
                    </a:p>
                  </a:txBody>
                  <a:tcPr marL="34409" marR="34409" marT="0" marB="0" anchor="ctr"/>
                </a:tc>
                <a:tc>
                  <a:txBody>
                    <a:bodyPr/>
                    <a:lstStyle/>
                    <a:p>
                      <a:pPr>
                        <a:spcAft>
                          <a:spcPts val="0"/>
                        </a:spcAft>
                      </a:pPr>
                      <a:r>
                        <a:rPr lang="en-GB" sz="1800" dirty="0">
                          <a:effectLst/>
                        </a:rPr>
                        <a:t>Post-TE agreed base-case settings with updated lorlatinib PAS and list prices on subsequent treatments</a:t>
                      </a:r>
                      <a:endParaRPr lang="en-GB" sz="1800" dirty="0">
                        <a:effectLst/>
                        <a:latin typeface="Times New Roman" panose="02020603050405020304" pitchFamily="18" charset="0"/>
                        <a:ea typeface="Times New Roman" panose="02020603050405020304" pitchFamily="18" charset="0"/>
                      </a:endParaRPr>
                    </a:p>
                  </a:txBody>
                  <a:tcPr marL="34409" marR="34409" marT="0" marB="0" anchor="ctr"/>
                </a:tc>
                <a:tc>
                  <a:txBody>
                    <a:bodyPr/>
                    <a:lstStyle/>
                    <a:p>
                      <a:pPr>
                        <a:spcAft>
                          <a:spcPts val="0"/>
                        </a:spcAft>
                      </a:pPr>
                      <a:r>
                        <a:rPr lang="en-GB" sz="1800">
                          <a:effectLst/>
                        </a:rPr>
                        <a:t>-</a:t>
                      </a:r>
                      <a:endParaRPr lang="en-GB" sz="1800">
                        <a:effectLst/>
                        <a:latin typeface="Times New Roman" panose="02020603050405020304" pitchFamily="18" charset="0"/>
                        <a:ea typeface="Times New Roman" panose="02020603050405020304" pitchFamily="18" charset="0"/>
                      </a:endParaRPr>
                    </a:p>
                  </a:txBody>
                  <a:tcPr marL="34409" marR="34409" marT="0" marB="0" anchor="ctr"/>
                </a:tc>
                <a:tc>
                  <a:txBody>
                    <a:bodyPr/>
                    <a:lstStyle/>
                    <a:p>
                      <a:pPr>
                        <a:spcAft>
                          <a:spcPts val="0"/>
                        </a:spcAft>
                      </a:pPr>
                      <a:r>
                        <a:rPr lang="en-GB" sz="1800">
                          <a:effectLst/>
                        </a:rPr>
                        <a:t>£34,091</a:t>
                      </a:r>
                      <a:endParaRPr lang="en-GB" sz="1800">
                        <a:effectLst/>
                        <a:latin typeface="Times New Roman" panose="02020603050405020304" pitchFamily="18" charset="0"/>
                        <a:ea typeface="Times New Roman" panose="02020603050405020304" pitchFamily="18" charset="0"/>
                      </a:endParaRPr>
                    </a:p>
                  </a:txBody>
                  <a:tcPr marL="34409" marR="34409" marT="0" marB="0" anchor="ctr"/>
                </a:tc>
                <a:tc>
                  <a:txBody>
                    <a:bodyPr/>
                    <a:lstStyle/>
                    <a:p>
                      <a:pPr>
                        <a:spcAft>
                          <a:spcPts val="0"/>
                        </a:spcAft>
                      </a:pPr>
                      <a:r>
                        <a:rPr lang="en-GB" sz="1800">
                          <a:effectLst/>
                        </a:rPr>
                        <a:t>£31,318</a:t>
                      </a:r>
                      <a:endParaRPr lang="en-GB" sz="1800">
                        <a:effectLst/>
                        <a:latin typeface="Times New Roman" panose="02020603050405020304" pitchFamily="18" charset="0"/>
                        <a:ea typeface="Times New Roman" panose="02020603050405020304" pitchFamily="18" charset="0"/>
                      </a:endParaRPr>
                    </a:p>
                  </a:txBody>
                  <a:tcPr marL="34409" marR="34409" marT="0" marB="0" anchor="ctr"/>
                </a:tc>
                <a:extLst>
                  <a:ext uri="{0D108BD9-81ED-4DB2-BD59-A6C34878D82A}">
                    <a16:rowId xmlns:a16="http://schemas.microsoft.com/office/drawing/2014/main" val="1905842839"/>
                  </a:ext>
                </a:extLst>
              </a:tr>
              <a:tr h="523118">
                <a:tc>
                  <a:txBody>
                    <a:bodyPr/>
                    <a:lstStyle/>
                    <a:p>
                      <a:pPr>
                        <a:spcAft>
                          <a:spcPts val="0"/>
                        </a:spcAft>
                      </a:pPr>
                      <a:r>
                        <a:rPr lang="en-GB" sz="1800" dirty="0">
                          <a:effectLst/>
                        </a:rPr>
                        <a:t>Base-case + resolved issues</a:t>
                      </a:r>
                      <a:endParaRPr lang="en-GB" sz="1800" dirty="0">
                        <a:effectLst/>
                        <a:latin typeface="Times New Roman" panose="02020603050405020304" pitchFamily="18" charset="0"/>
                        <a:ea typeface="Times New Roman" panose="02020603050405020304" pitchFamily="18" charset="0"/>
                      </a:endParaRPr>
                    </a:p>
                  </a:txBody>
                  <a:tcPr marL="34409" marR="34409" marT="0" marB="0" anchor="ctr"/>
                </a:tc>
                <a:tc>
                  <a:txBody>
                    <a:bodyPr/>
                    <a:lstStyle/>
                    <a:p>
                      <a:pPr>
                        <a:spcAft>
                          <a:spcPts val="0"/>
                        </a:spcAft>
                      </a:pPr>
                      <a:r>
                        <a:rPr lang="en-GB" sz="1800">
                          <a:effectLst/>
                        </a:rPr>
                        <a:t>As above but with inputs updated for resolved issues 2, 4, 6 and 7, and model errors corrected.</a:t>
                      </a:r>
                      <a:endParaRPr lang="en-GB" sz="1800">
                        <a:effectLst/>
                        <a:latin typeface="Times New Roman" panose="02020603050405020304" pitchFamily="18" charset="0"/>
                        <a:ea typeface="Times New Roman" panose="02020603050405020304" pitchFamily="18" charset="0"/>
                      </a:endParaRPr>
                    </a:p>
                  </a:txBody>
                  <a:tcPr marL="34409" marR="34409" marT="0" marB="0" anchor="ctr"/>
                </a:tc>
                <a:tc>
                  <a:txBody>
                    <a:bodyPr/>
                    <a:lstStyle/>
                    <a:p>
                      <a:pPr>
                        <a:spcAft>
                          <a:spcPts val="0"/>
                        </a:spcAft>
                      </a:pPr>
                      <a:r>
                        <a:rPr lang="en-GB" sz="1800">
                          <a:effectLst/>
                        </a:rPr>
                        <a:t>+£19,749</a:t>
                      </a:r>
                      <a:endParaRPr lang="en-GB" sz="1800">
                        <a:effectLst/>
                        <a:latin typeface="Times New Roman" panose="02020603050405020304" pitchFamily="18" charset="0"/>
                        <a:ea typeface="Times New Roman" panose="02020603050405020304" pitchFamily="18" charset="0"/>
                      </a:endParaRPr>
                    </a:p>
                  </a:txBody>
                  <a:tcPr marL="34409" marR="34409" marT="0" marB="0" anchor="ctr"/>
                </a:tc>
                <a:tc>
                  <a:txBody>
                    <a:bodyPr/>
                    <a:lstStyle/>
                    <a:p>
                      <a:pPr>
                        <a:spcAft>
                          <a:spcPts val="0"/>
                        </a:spcAft>
                      </a:pPr>
                      <a:r>
                        <a:rPr lang="en-GB" sz="1800" dirty="0">
                          <a:effectLst/>
                        </a:rPr>
                        <a:t>£53,840</a:t>
                      </a:r>
                      <a:endParaRPr lang="en-GB" sz="1800" dirty="0">
                        <a:effectLst/>
                        <a:latin typeface="Times New Roman" panose="02020603050405020304" pitchFamily="18" charset="0"/>
                        <a:ea typeface="Times New Roman" panose="02020603050405020304" pitchFamily="18" charset="0"/>
                      </a:endParaRPr>
                    </a:p>
                  </a:txBody>
                  <a:tcPr marL="34409" marR="34409" marT="0" marB="0" anchor="ctr"/>
                </a:tc>
                <a:tc>
                  <a:txBody>
                    <a:bodyPr/>
                    <a:lstStyle/>
                    <a:p>
                      <a:pPr>
                        <a:spcAft>
                          <a:spcPts val="0"/>
                        </a:spcAft>
                      </a:pPr>
                      <a:r>
                        <a:rPr lang="en-GB" sz="1800">
                          <a:effectLst/>
                        </a:rPr>
                        <a:t>£49,022</a:t>
                      </a:r>
                      <a:endParaRPr lang="en-GB" sz="1800">
                        <a:effectLst/>
                        <a:latin typeface="Times New Roman" panose="02020603050405020304" pitchFamily="18" charset="0"/>
                        <a:ea typeface="Times New Roman" panose="02020603050405020304" pitchFamily="18" charset="0"/>
                      </a:endParaRPr>
                    </a:p>
                  </a:txBody>
                  <a:tcPr marL="34409" marR="34409" marT="0" marB="0" anchor="ctr"/>
                </a:tc>
                <a:extLst>
                  <a:ext uri="{0D108BD9-81ED-4DB2-BD59-A6C34878D82A}">
                    <a16:rowId xmlns:a16="http://schemas.microsoft.com/office/drawing/2014/main" val="1844543856"/>
                  </a:ext>
                </a:extLst>
              </a:tr>
              <a:tr h="523118">
                <a:tc gridSpan="5">
                  <a:txBody>
                    <a:bodyPr/>
                    <a:lstStyle/>
                    <a:p>
                      <a:pPr>
                        <a:spcAft>
                          <a:spcPts val="0"/>
                        </a:spcAft>
                      </a:pPr>
                      <a:r>
                        <a:rPr lang="en-GB" sz="1800" dirty="0">
                          <a:effectLst/>
                        </a:rPr>
                        <a:t>Notes: All scenarios include the confidential PAS for lorlatinib and apply list prices for comparator and subsequent treatments. </a:t>
                      </a:r>
                      <a:endParaRPr lang="en-GB" sz="1800" dirty="0">
                        <a:effectLst/>
                        <a:latin typeface="Times New Roman" panose="02020603050405020304" pitchFamily="18" charset="0"/>
                        <a:ea typeface="Times New Roman" panose="02020603050405020304" pitchFamily="18" charset="0"/>
                      </a:endParaRPr>
                    </a:p>
                  </a:txBody>
                  <a:tcPr marL="34409" marR="34409" marT="0" marB="0" anchor="ctr"/>
                </a:tc>
                <a:tc hMerge="1">
                  <a:txBody>
                    <a:bodyPr/>
                    <a:lstStyle/>
                    <a:p>
                      <a:endParaRPr lang="en-GB" dirty="0"/>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54903916"/>
                  </a:ext>
                </a:extLst>
              </a:tr>
            </a:tbl>
          </a:graphicData>
        </a:graphic>
      </p:graphicFrame>
    </p:spTree>
    <p:extLst>
      <p:ext uri="{BB962C8B-B14F-4D97-AF65-F5344CB8AC3E}">
        <p14:creationId xmlns:p14="http://schemas.microsoft.com/office/powerpoint/2010/main" val="22538930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3405" y="453699"/>
            <a:ext cx="9784375" cy="765501"/>
          </a:xfrm>
        </p:spPr>
        <p:txBody>
          <a:bodyPr/>
          <a:lstStyle/>
          <a:p>
            <a:r>
              <a:rPr lang="en-GB" dirty="0"/>
              <a:t> Impact of Issues 3 and 5 – Lorlatinib vs PDC</a:t>
            </a:r>
          </a:p>
        </p:txBody>
      </p:sp>
      <p:sp>
        <p:nvSpPr>
          <p:cNvPr id="3" name="Slide Number Placeholder 2"/>
          <p:cNvSpPr>
            <a:spLocks noGrp="1"/>
          </p:cNvSpPr>
          <p:nvPr>
            <p:ph type="sldNum" sz="quarter" idx="12"/>
          </p:nvPr>
        </p:nvSpPr>
        <p:spPr/>
        <p:txBody>
          <a:bodyPr/>
          <a:lstStyle/>
          <a:p>
            <a:fld id="{DDBE135E-2566-4748-853C-8A3B78F0FB00}" type="slidenum">
              <a:rPr lang="en-GB" smtClean="0"/>
              <a:t>19</a:t>
            </a:fld>
            <a:endParaRPr lang="en-GB" dirty="0"/>
          </a:p>
        </p:txBody>
      </p:sp>
      <p:graphicFrame>
        <p:nvGraphicFramePr>
          <p:cNvPr id="6" name="Table 5">
            <a:extLst>
              <a:ext uri="{FF2B5EF4-FFF2-40B4-BE49-F238E27FC236}">
                <a16:creationId xmlns:a16="http://schemas.microsoft.com/office/drawing/2014/main" id="{CFBC920A-D24D-47A7-ACDF-A252730A8C9E}"/>
              </a:ext>
            </a:extLst>
          </p:cNvPr>
          <p:cNvGraphicFramePr>
            <a:graphicFrameLocks noGrp="1"/>
          </p:cNvGraphicFramePr>
          <p:nvPr>
            <p:extLst>
              <p:ext uri="{D42A27DB-BD31-4B8C-83A1-F6EECF244321}">
                <p14:modId xmlns:p14="http://schemas.microsoft.com/office/powerpoint/2010/main" val="841169844"/>
              </p:ext>
            </p:extLst>
          </p:nvPr>
        </p:nvGraphicFramePr>
        <p:xfrm>
          <a:off x="508000" y="1065090"/>
          <a:ext cx="9539766" cy="5901120"/>
        </p:xfrm>
        <a:graphic>
          <a:graphicData uri="http://schemas.openxmlformats.org/drawingml/2006/table">
            <a:tbl>
              <a:tblPr firstRow="1" firstCol="1" bandRow="1">
                <a:tableStyleId>{F5AB1C69-6EDB-4FF4-983F-18BD219EF322}</a:tableStyleId>
              </a:tblPr>
              <a:tblGrid>
                <a:gridCol w="2069947">
                  <a:extLst>
                    <a:ext uri="{9D8B030D-6E8A-4147-A177-3AD203B41FA5}">
                      <a16:colId xmlns:a16="http://schemas.microsoft.com/office/drawing/2014/main" val="3832834141"/>
                    </a:ext>
                  </a:extLst>
                </a:gridCol>
                <a:gridCol w="3596822">
                  <a:extLst>
                    <a:ext uri="{9D8B030D-6E8A-4147-A177-3AD203B41FA5}">
                      <a16:colId xmlns:a16="http://schemas.microsoft.com/office/drawing/2014/main" val="409420764"/>
                    </a:ext>
                  </a:extLst>
                </a:gridCol>
                <a:gridCol w="1222624">
                  <a:extLst>
                    <a:ext uri="{9D8B030D-6E8A-4147-A177-3AD203B41FA5}">
                      <a16:colId xmlns:a16="http://schemas.microsoft.com/office/drawing/2014/main" val="2123905792"/>
                    </a:ext>
                  </a:extLst>
                </a:gridCol>
                <a:gridCol w="1662518">
                  <a:extLst>
                    <a:ext uri="{9D8B030D-6E8A-4147-A177-3AD203B41FA5}">
                      <a16:colId xmlns:a16="http://schemas.microsoft.com/office/drawing/2014/main" val="2988074674"/>
                    </a:ext>
                  </a:extLst>
                </a:gridCol>
                <a:gridCol w="987855">
                  <a:extLst>
                    <a:ext uri="{9D8B030D-6E8A-4147-A177-3AD203B41FA5}">
                      <a16:colId xmlns:a16="http://schemas.microsoft.com/office/drawing/2014/main" val="770772256"/>
                    </a:ext>
                  </a:extLst>
                </a:gridCol>
              </a:tblGrid>
              <a:tr h="523118">
                <a:tc>
                  <a:txBody>
                    <a:bodyPr/>
                    <a:lstStyle/>
                    <a:p>
                      <a:pPr>
                        <a:spcAft>
                          <a:spcPts val="0"/>
                        </a:spcAft>
                      </a:pPr>
                      <a:r>
                        <a:rPr lang="en-GB" sz="1800">
                          <a:effectLst/>
                        </a:rPr>
                        <a:t>Scenario</a:t>
                      </a:r>
                      <a:endParaRPr lang="en-GB" sz="1800">
                        <a:effectLst/>
                        <a:latin typeface="Times New Roman" panose="02020603050405020304" pitchFamily="18" charset="0"/>
                        <a:ea typeface="Times New Roman" panose="02020603050405020304" pitchFamily="18" charset="0"/>
                      </a:endParaRPr>
                    </a:p>
                  </a:txBody>
                  <a:tcPr marL="34409" marR="34409" marT="0" marB="0"/>
                </a:tc>
                <a:tc>
                  <a:txBody>
                    <a:bodyPr/>
                    <a:lstStyle/>
                    <a:p>
                      <a:pPr>
                        <a:spcAft>
                          <a:spcPts val="0"/>
                        </a:spcAft>
                      </a:pPr>
                      <a:r>
                        <a:rPr lang="en-GB" sz="1800" dirty="0">
                          <a:effectLst/>
                        </a:rPr>
                        <a:t>Description</a:t>
                      </a:r>
                      <a:endParaRPr lang="en-GB" sz="1800" dirty="0">
                        <a:effectLst/>
                        <a:latin typeface="Times New Roman" panose="02020603050405020304" pitchFamily="18" charset="0"/>
                        <a:ea typeface="Times New Roman" panose="02020603050405020304" pitchFamily="18" charset="0"/>
                      </a:endParaRPr>
                    </a:p>
                  </a:txBody>
                  <a:tcPr marL="34409" marR="34409" marT="0" marB="0"/>
                </a:tc>
                <a:tc>
                  <a:txBody>
                    <a:bodyPr/>
                    <a:lstStyle/>
                    <a:p>
                      <a:pPr algn="ctr">
                        <a:spcAft>
                          <a:spcPts val="0"/>
                        </a:spcAft>
                      </a:pPr>
                      <a:r>
                        <a:rPr lang="el-GR" sz="1800" dirty="0">
                          <a:effectLst/>
                        </a:rPr>
                        <a:t>Δ</a:t>
                      </a:r>
                      <a:r>
                        <a:rPr lang="en-GB" sz="1800" dirty="0">
                          <a:effectLst/>
                        </a:rPr>
                        <a:t>ICER </a:t>
                      </a:r>
                      <a:endParaRPr lang="en-GB" sz="1800" dirty="0">
                        <a:effectLst/>
                        <a:latin typeface="Times New Roman" panose="02020603050405020304" pitchFamily="18" charset="0"/>
                        <a:ea typeface="Times New Roman" panose="02020603050405020304" pitchFamily="18" charset="0"/>
                      </a:endParaRPr>
                    </a:p>
                  </a:txBody>
                  <a:tcPr marL="34409" marR="34409" marT="0" marB="0"/>
                </a:tc>
                <a:tc>
                  <a:txBody>
                    <a:bodyPr/>
                    <a:lstStyle/>
                    <a:p>
                      <a:pPr>
                        <a:spcAft>
                          <a:spcPts val="0"/>
                        </a:spcAft>
                      </a:pPr>
                      <a:r>
                        <a:rPr lang="en-GB" sz="1800" dirty="0">
                          <a:effectLst/>
                        </a:rPr>
                        <a:t>Deterministic ICER</a:t>
                      </a:r>
                      <a:endParaRPr lang="en-GB" sz="1800" dirty="0">
                        <a:effectLst/>
                        <a:latin typeface="Times New Roman" panose="02020603050405020304" pitchFamily="18" charset="0"/>
                        <a:ea typeface="Times New Roman" panose="02020603050405020304" pitchFamily="18" charset="0"/>
                      </a:endParaRPr>
                    </a:p>
                  </a:txBody>
                  <a:tcPr marL="34409" marR="34409" marT="0" marB="0"/>
                </a:tc>
                <a:tc>
                  <a:txBody>
                    <a:bodyPr/>
                    <a:lstStyle/>
                    <a:p>
                      <a:pPr>
                        <a:spcAft>
                          <a:spcPts val="0"/>
                        </a:spcAft>
                      </a:pPr>
                      <a:r>
                        <a:rPr lang="en-GB" sz="1800" dirty="0">
                          <a:effectLst/>
                        </a:rPr>
                        <a:t>PSA ICER</a:t>
                      </a:r>
                      <a:endParaRPr lang="en-GB" sz="1800" dirty="0">
                        <a:effectLst/>
                        <a:latin typeface="Times New Roman" panose="02020603050405020304" pitchFamily="18" charset="0"/>
                        <a:ea typeface="Times New Roman" panose="02020603050405020304" pitchFamily="18" charset="0"/>
                      </a:endParaRPr>
                    </a:p>
                  </a:txBody>
                  <a:tcPr marL="34409" marR="34409" marT="0" marB="0"/>
                </a:tc>
                <a:extLst>
                  <a:ext uri="{0D108BD9-81ED-4DB2-BD59-A6C34878D82A}">
                    <a16:rowId xmlns:a16="http://schemas.microsoft.com/office/drawing/2014/main" val="4064099620"/>
                  </a:ext>
                </a:extLst>
              </a:tr>
              <a:tr h="504000">
                <a:tc rowSpan="3">
                  <a:txBody>
                    <a:bodyPr/>
                    <a:lstStyle/>
                    <a:p>
                      <a:pPr>
                        <a:spcAft>
                          <a:spcPts val="0"/>
                        </a:spcAft>
                      </a:pPr>
                      <a:r>
                        <a:rPr lang="en-GB" sz="1800" dirty="0">
                          <a:effectLst/>
                        </a:rPr>
                        <a:t>Updated base-case with independent curves (Method 5)</a:t>
                      </a:r>
                      <a:endParaRPr lang="en-GB" sz="1800" dirty="0">
                        <a:effectLst/>
                        <a:latin typeface="Times New Roman" panose="02020603050405020304" pitchFamily="18" charset="0"/>
                        <a:ea typeface="Times New Roman" panose="02020603050405020304" pitchFamily="18" charset="0"/>
                      </a:endParaRPr>
                    </a:p>
                  </a:txBody>
                  <a:tcPr marL="34409" marR="34409" marT="0" marB="0" anchor="ctr"/>
                </a:tc>
                <a:tc>
                  <a:txBody>
                    <a:bodyPr/>
                    <a:lstStyle/>
                    <a:p>
                      <a:pPr>
                        <a:spcAft>
                          <a:spcPts val="0"/>
                        </a:spcAft>
                      </a:pPr>
                      <a:r>
                        <a:rPr lang="en-GB" sz="1800" dirty="0">
                          <a:effectLst/>
                        </a:rPr>
                        <a:t>0.59 PD utility</a:t>
                      </a:r>
                      <a:endParaRPr lang="en-GB" sz="1800" dirty="0">
                        <a:effectLst/>
                        <a:latin typeface="Times New Roman" panose="02020603050405020304" pitchFamily="18" charset="0"/>
                        <a:ea typeface="Times New Roman" panose="02020603050405020304" pitchFamily="18" charset="0"/>
                      </a:endParaRPr>
                    </a:p>
                  </a:txBody>
                  <a:tcPr marL="34409" marR="34409" marT="0" marB="0" anchor="ctr"/>
                </a:tc>
                <a:tc>
                  <a:txBody>
                    <a:bodyPr/>
                    <a:lstStyle/>
                    <a:p>
                      <a:pPr algn="ctr">
                        <a:spcAft>
                          <a:spcPts val="0"/>
                        </a:spcAft>
                      </a:pPr>
                      <a:r>
                        <a:rPr lang="en-GB" sz="1800" dirty="0">
                          <a:effectLst/>
                        </a:rPr>
                        <a:t>+£21,732</a:t>
                      </a:r>
                      <a:endParaRPr lang="en-GB" sz="1800" dirty="0">
                        <a:effectLst/>
                        <a:latin typeface="Times New Roman" panose="02020603050405020304" pitchFamily="18" charset="0"/>
                        <a:ea typeface="Times New Roman" panose="02020603050405020304" pitchFamily="18" charset="0"/>
                      </a:endParaRPr>
                    </a:p>
                  </a:txBody>
                  <a:tcPr marL="34409" marR="34409" marT="0" marB="0" anchor="ctr"/>
                </a:tc>
                <a:tc>
                  <a:txBody>
                    <a:bodyPr/>
                    <a:lstStyle/>
                    <a:p>
                      <a:pPr algn="ctr">
                        <a:spcAft>
                          <a:spcPts val="0"/>
                        </a:spcAft>
                      </a:pPr>
                      <a:r>
                        <a:rPr lang="en-GB" sz="1800">
                          <a:effectLst/>
                        </a:rPr>
                        <a:t>£55,823</a:t>
                      </a:r>
                      <a:endParaRPr lang="en-GB" sz="1800">
                        <a:effectLst/>
                        <a:latin typeface="Times New Roman" panose="02020603050405020304" pitchFamily="18" charset="0"/>
                        <a:ea typeface="Times New Roman" panose="02020603050405020304" pitchFamily="18" charset="0"/>
                      </a:endParaRPr>
                    </a:p>
                  </a:txBody>
                  <a:tcPr marL="34409" marR="34409" marT="0" marB="0" anchor="ctr"/>
                </a:tc>
                <a:tc>
                  <a:txBody>
                    <a:bodyPr/>
                    <a:lstStyle/>
                    <a:p>
                      <a:pPr>
                        <a:spcAft>
                          <a:spcPts val="0"/>
                        </a:spcAft>
                      </a:pPr>
                      <a:r>
                        <a:rPr lang="en-GB" sz="1800">
                          <a:effectLst/>
                        </a:rPr>
                        <a:t>£50,898</a:t>
                      </a:r>
                      <a:endParaRPr lang="en-GB" sz="1800">
                        <a:effectLst/>
                        <a:latin typeface="Times New Roman" panose="02020603050405020304" pitchFamily="18" charset="0"/>
                        <a:ea typeface="Times New Roman" panose="02020603050405020304" pitchFamily="18" charset="0"/>
                      </a:endParaRPr>
                    </a:p>
                  </a:txBody>
                  <a:tcPr marL="34409" marR="34409" marT="0" marB="0" anchor="ctr"/>
                </a:tc>
                <a:extLst>
                  <a:ext uri="{0D108BD9-81ED-4DB2-BD59-A6C34878D82A}">
                    <a16:rowId xmlns:a16="http://schemas.microsoft.com/office/drawing/2014/main" val="3547232092"/>
                  </a:ext>
                </a:extLst>
              </a:tr>
              <a:tr h="504000">
                <a:tc vMerge="1">
                  <a:txBody>
                    <a:bodyPr/>
                    <a:lstStyle/>
                    <a:p>
                      <a:endParaRPr lang="en-GB"/>
                    </a:p>
                  </a:txBody>
                  <a:tcPr/>
                </a:tc>
                <a:tc>
                  <a:txBody>
                    <a:bodyPr/>
                    <a:lstStyle/>
                    <a:p>
                      <a:pPr>
                        <a:spcAft>
                          <a:spcPts val="0"/>
                        </a:spcAft>
                      </a:pPr>
                      <a:r>
                        <a:rPr lang="en-GB" sz="1800" b="0" dirty="0"/>
                        <a:t>0.65 for lorlatinib PD/on treatment</a:t>
                      </a:r>
                    </a:p>
                    <a:p>
                      <a:pPr>
                        <a:spcAft>
                          <a:spcPts val="0"/>
                        </a:spcAft>
                      </a:pPr>
                      <a:r>
                        <a:rPr lang="en-GB" sz="1800" b="0" dirty="0"/>
                        <a:t>0.59 PD/off treatment </a:t>
                      </a:r>
                      <a:r>
                        <a:rPr lang="en-GB" sz="1800" dirty="0"/>
                        <a:t>in both arms</a:t>
                      </a:r>
                      <a:endParaRPr lang="en-GB" sz="1800" dirty="0">
                        <a:effectLst/>
                        <a:latin typeface="Times New Roman" panose="02020603050405020304" pitchFamily="18" charset="0"/>
                        <a:ea typeface="Times New Roman" panose="02020603050405020304" pitchFamily="18" charset="0"/>
                      </a:endParaRPr>
                    </a:p>
                  </a:txBody>
                  <a:tcPr marL="34409" marR="34409" marT="0" marB="0" anchor="ctr"/>
                </a:tc>
                <a:tc>
                  <a:txBody>
                    <a:bodyPr/>
                    <a:lstStyle/>
                    <a:p>
                      <a:pPr algn="ctr">
                        <a:spcAft>
                          <a:spcPts val="0"/>
                        </a:spcAft>
                      </a:pPr>
                      <a:r>
                        <a:rPr lang="en-GB" sz="1800" dirty="0">
                          <a:effectLst/>
                        </a:rPr>
                        <a:t>+£20,981</a:t>
                      </a:r>
                      <a:endParaRPr lang="en-GB" sz="1800" dirty="0">
                        <a:effectLst/>
                        <a:latin typeface="Times New Roman" panose="02020603050405020304" pitchFamily="18" charset="0"/>
                        <a:ea typeface="Times New Roman" panose="02020603050405020304" pitchFamily="18" charset="0"/>
                      </a:endParaRPr>
                    </a:p>
                  </a:txBody>
                  <a:tcPr marL="34409" marR="34409" marT="0" marB="0" anchor="ctr"/>
                </a:tc>
                <a:tc>
                  <a:txBody>
                    <a:bodyPr/>
                    <a:lstStyle/>
                    <a:p>
                      <a:pPr algn="ctr">
                        <a:spcAft>
                          <a:spcPts val="0"/>
                        </a:spcAft>
                      </a:pPr>
                      <a:r>
                        <a:rPr lang="en-GB" sz="1800" dirty="0">
                          <a:effectLst/>
                        </a:rPr>
                        <a:t>£55,072</a:t>
                      </a:r>
                      <a:endParaRPr lang="en-GB" sz="1800" dirty="0">
                        <a:effectLst/>
                        <a:latin typeface="Times New Roman" panose="02020603050405020304" pitchFamily="18" charset="0"/>
                        <a:ea typeface="Times New Roman" panose="02020603050405020304" pitchFamily="18" charset="0"/>
                      </a:endParaRPr>
                    </a:p>
                  </a:txBody>
                  <a:tcPr marL="34409" marR="34409" marT="0" marB="0" anchor="ctr"/>
                </a:tc>
                <a:tc>
                  <a:txBody>
                    <a:bodyPr/>
                    <a:lstStyle/>
                    <a:p>
                      <a:pPr>
                        <a:spcAft>
                          <a:spcPts val="0"/>
                        </a:spcAft>
                      </a:pPr>
                      <a:r>
                        <a:rPr lang="en-GB" sz="1800">
                          <a:effectLst/>
                        </a:rPr>
                        <a:t>£50,767</a:t>
                      </a:r>
                      <a:endParaRPr lang="en-GB" sz="1800">
                        <a:effectLst/>
                        <a:latin typeface="Times New Roman" panose="02020603050405020304" pitchFamily="18" charset="0"/>
                        <a:ea typeface="Times New Roman" panose="02020603050405020304" pitchFamily="18" charset="0"/>
                      </a:endParaRPr>
                    </a:p>
                  </a:txBody>
                  <a:tcPr marL="34409" marR="34409" marT="0" marB="0" anchor="ctr"/>
                </a:tc>
                <a:extLst>
                  <a:ext uri="{0D108BD9-81ED-4DB2-BD59-A6C34878D82A}">
                    <a16:rowId xmlns:a16="http://schemas.microsoft.com/office/drawing/2014/main" val="1698551113"/>
                  </a:ext>
                </a:extLst>
              </a:tr>
              <a:tr h="504000">
                <a:tc vMerge="1">
                  <a:txBody>
                    <a:bodyPr/>
                    <a:lstStyle/>
                    <a:p>
                      <a:endParaRPr lang="en-GB"/>
                    </a:p>
                  </a:txBody>
                  <a:tcPr/>
                </a:tc>
                <a:tc>
                  <a:txBody>
                    <a:bodyPr/>
                    <a:lstStyle/>
                    <a:p>
                      <a:pPr>
                        <a:spcAft>
                          <a:spcPts val="0"/>
                        </a:spcAft>
                      </a:pPr>
                      <a:r>
                        <a:rPr lang="en-GB" sz="1800" b="0" dirty="0"/>
                        <a:t>0.65 for lorlatinib PD/on treatment</a:t>
                      </a:r>
                    </a:p>
                    <a:p>
                      <a:pPr>
                        <a:spcAft>
                          <a:spcPts val="0"/>
                        </a:spcAft>
                      </a:pPr>
                      <a:r>
                        <a:rPr lang="en-GB" sz="1800" b="0" dirty="0"/>
                        <a:t>0.46 PD/off treatment </a:t>
                      </a:r>
                      <a:r>
                        <a:rPr lang="en-GB" sz="1800" dirty="0"/>
                        <a:t>in both arms</a:t>
                      </a:r>
                      <a:endParaRPr lang="en-GB" sz="1800" dirty="0">
                        <a:effectLst/>
                        <a:latin typeface="Times New Roman" panose="02020603050405020304" pitchFamily="18" charset="0"/>
                        <a:ea typeface="Times New Roman" panose="02020603050405020304" pitchFamily="18" charset="0"/>
                      </a:endParaRPr>
                    </a:p>
                  </a:txBody>
                  <a:tcPr marL="34409" marR="34409" marT="0" marB="0" anchor="ctr"/>
                </a:tc>
                <a:tc>
                  <a:txBody>
                    <a:bodyPr/>
                    <a:lstStyle/>
                    <a:p>
                      <a:pPr algn="ctr">
                        <a:spcAft>
                          <a:spcPts val="0"/>
                        </a:spcAft>
                      </a:pPr>
                      <a:r>
                        <a:rPr lang="en-GB" sz="1800" dirty="0">
                          <a:effectLst/>
                        </a:rPr>
                        <a:t>+£23,854</a:t>
                      </a:r>
                      <a:endParaRPr lang="en-GB" sz="1800" dirty="0">
                        <a:effectLst/>
                        <a:latin typeface="Times New Roman" panose="02020603050405020304" pitchFamily="18" charset="0"/>
                        <a:ea typeface="Times New Roman" panose="02020603050405020304" pitchFamily="18" charset="0"/>
                      </a:endParaRPr>
                    </a:p>
                  </a:txBody>
                  <a:tcPr marL="34409" marR="34409" marT="0" marB="0" anchor="ctr"/>
                </a:tc>
                <a:tc>
                  <a:txBody>
                    <a:bodyPr/>
                    <a:lstStyle/>
                    <a:p>
                      <a:pPr algn="ctr">
                        <a:spcAft>
                          <a:spcPts val="0"/>
                        </a:spcAft>
                      </a:pPr>
                      <a:r>
                        <a:rPr lang="en-GB" sz="1800" dirty="0">
                          <a:effectLst/>
                        </a:rPr>
                        <a:t>£57,945</a:t>
                      </a:r>
                      <a:endParaRPr lang="en-GB" sz="1800" dirty="0">
                        <a:effectLst/>
                        <a:latin typeface="Times New Roman" panose="02020603050405020304" pitchFamily="18" charset="0"/>
                        <a:ea typeface="Times New Roman" panose="02020603050405020304" pitchFamily="18" charset="0"/>
                      </a:endParaRPr>
                    </a:p>
                  </a:txBody>
                  <a:tcPr marL="34409" marR="34409" marT="0" marB="0" anchor="ctr"/>
                </a:tc>
                <a:tc>
                  <a:txBody>
                    <a:bodyPr/>
                    <a:lstStyle/>
                    <a:p>
                      <a:pPr>
                        <a:spcAft>
                          <a:spcPts val="0"/>
                        </a:spcAft>
                      </a:pPr>
                      <a:r>
                        <a:rPr lang="en-GB" sz="1800" dirty="0">
                          <a:effectLst/>
                        </a:rPr>
                        <a:t>£54,668</a:t>
                      </a:r>
                      <a:endParaRPr lang="en-GB" sz="1800" dirty="0">
                        <a:effectLst/>
                        <a:latin typeface="Times New Roman" panose="02020603050405020304" pitchFamily="18" charset="0"/>
                        <a:ea typeface="Times New Roman" panose="02020603050405020304" pitchFamily="18" charset="0"/>
                      </a:endParaRPr>
                    </a:p>
                  </a:txBody>
                  <a:tcPr marL="34409" marR="34409" marT="0" marB="0" anchor="ctr"/>
                </a:tc>
                <a:extLst>
                  <a:ext uri="{0D108BD9-81ED-4DB2-BD59-A6C34878D82A}">
                    <a16:rowId xmlns:a16="http://schemas.microsoft.com/office/drawing/2014/main" val="1749644034"/>
                  </a:ext>
                </a:extLst>
              </a:tr>
              <a:tr h="504000">
                <a:tc rowSpan="3">
                  <a:txBody>
                    <a:bodyPr/>
                    <a:lstStyle/>
                    <a:p>
                      <a:pPr>
                        <a:spcAft>
                          <a:spcPts val="0"/>
                        </a:spcAft>
                      </a:pPr>
                      <a:r>
                        <a:rPr lang="en-GB" sz="1800">
                          <a:effectLst/>
                        </a:rPr>
                        <a:t>Updated base-case with EXP-3B:5 MAIC (Method 2)</a:t>
                      </a:r>
                      <a:endParaRPr lang="en-GB" sz="1800" dirty="0">
                        <a:effectLst/>
                        <a:latin typeface="Times New Roman" panose="02020603050405020304" pitchFamily="18" charset="0"/>
                        <a:ea typeface="Times New Roman" panose="02020603050405020304" pitchFamily="18" charset="0"/>
                      </a:endParaRPr>
                    </a:p>
                  </a:txBody>
                  <a:tcPr marL="34409" marR="34409" marT="0" marB="0" anchor="ctr"/>
                </a:tc>
                <a:tc>
                  <a:txBody>
                    <a:bodyPr/>
                    <a:lstStyle/>
                    <a:p>
                      <a:pPr>
                        <a:spcAft>
                          <a:spcPts val="0"/>
                        </a:spcAft>
                      </a:pPr>
                      <a:r>
                        <a:rPr lang="en-GB" sz="1800" dirty="0">
                          <a:effectLst/>
                        </a:rPr>
                        <a:t>0.59 PD utility</a:t>
                      </a:r>
                      <a:endParaRPr lang="en-GB" sz="1800" dirty="0">
                        <a:effectLst/>
                        <a:latin typeface="Times New Roman" panose="02020603050405020304" pitchFamily="18" charset="0"/>
                        <a:ea typeface="Times New Roman" panose="02020603050405020304" pitchFamily="18" charset="0"/>
                      </a:endParaRPr>
                    </a:p>
                  </a:txBody>
                  <a:tcPr marL="34409" marR="34409" marT="0" marB="0" anchor="ctr"/>
                </a:tc>
                <a:tc>
                  <a:txBody>
                    <a:bodyPr/>
                    <a:lstStyle/>
                    <a:p>
                      <a:pPr algn="ctr">
                        <a:spcAft>
                          <a:spcPts val="0"/>
                        </a:spcAft>
                      </a:pPr>
                      <a:r>
                        <a:rPr lang="en-GB" sz="1800" dirty="0">
                          <a:effectLst/>
                        </a:rPr>
                        <a:t>+£35,718</a:t>
                      </a:r>
                      <a:endParaRPr lang="en-GB" sz="1800" dirty="0">
                        <a:effectLst/>
                        <a:latin typeface="Times New Roman" panose="02020603050405020304" pitchFamily="18" charset="0"/>
                        <a:ea typeface="Times New Roman" panose="02020603050405020304" pitchFamily="18" charset="0"/>
                      </a:endParaRPr>
                    </a:p>
                  </a:txBody>
                  <a:tcPr marL="34409" marR="34409" marT="0" marB="0" anchor="ctr"/>
                </a:tc>
                <a:tc>
                  <a:txBody>
                    <a:bodyPr/>
                    <a:lstStyle/>
                    <a:p>
                      <a:pPr algn="ctr">
                        <a:spcAft>
                          <a:spcPts val="0"/>
                        </a:spcAft>
                      </a:pPr>
                      <a:r>
                        <a:rPr lang="en-GB" sz="1800" dirty="0">
                          <a:effectLst/>
                        </a:rPr>
                        <a:t>£69,809</a:t>
                      </a:r>
                      <a:endParaRPr lang="en-GB" sz="1800" dirty="0">
                        <a:effectLst/>
                        <a:latin typeface="Times New Roman" panose="02020603050405020304" pitchFamily="18" charset="0"/>
                        <a:ea typeface="Times New Roman" panose="02020603050405020304" pitchFamily="18" charset="0"/>
                      </a:endParaRPr>
                    </a:p>
                  </a:txBody>
                  <a:tcPr marL="34409" marR="34409" marT="0" marB="0" anchor="ctr"/>
                </a:tc>
                <a:tc>
                  <a:txBody>
                    <a:bodyPr/>
                    <a:lstStyle/>
                    <a:p>
                      <a:pPr>
                        <a:spcAft>
                          <a:spcPts val="0"/>
                        </a:spcAft>
                      </a:pPr>
                      <a:r>
                        <a:rPr lang="en-GB" sz="1800" dirty="0">
                          <a:effectLst/>
                        </a:rPr>
                        <a:t>£66,115</a:t>
                      </a:r>
                      <a:endParaRPr lang="en-GB" sz="1800" dirty="0">
                        <a:effectLst/>
                        <a:latin typeface="Times New Roman" panose="02020603050405020304" pitchFamily="18" charset="0"/>
                        <a:ea typeface="Times New Roman" panose="02020603050405020304" pitchFamily="18" charset="0"/>
                      </a:endParaRPr>
                    </a:p>
                  </a:txBody>
                  <a:tcPr marL="34409" marR="34409" marT="0" marB="0" anchor="ctr"/>
                </a:tc>
                <a:extLst>
                  <a:ext uri="{0D108BD9-81ED-4DB2-BD59-A6C34878D82A}">
                    <a16:rowId xmlns:a16="http://schemas.microsoft.com/office/drawing/2014/main" val="394594093"/>
                  </a:ext>
                </a:extLst>
              </a:tr>
              <a:tr h="504000">
                <a:tc vMerge="1">
                  <a:txBody>
                    <a:bodyPr/>
                    <a:lstStyle/>
                    <a:p>
                      <a:endParaRPr lang="en-GB"/>
                    </a:p>
                  </a:txBody>
                  <a:tcPr/>
                </a:tc>
                <a:tc>
                  <a:txBody>
                    <a:bodyPr/>
                    <a:lstStyle/>
                    <a:p>
                      <a:pPr>
                        <a:spcAft>
                          <a:spcPts val="0"/>
                        </a:spcAft>
                      </a:pPr>
                      <a:r>
                        <a:rPr lang="en-GB" sz="1800" b="0" dirty="0"/>
                        <a:t>0.65 for lorlatinib PD/on treatment</a:t>
                      </a:r>
                    </a:p>
                    <a:p>
                      <a:pPr>
                        <a:spcAft>
                          <a:spcPts val="0"/>
                        </a:spcAft>
                      </a:pPr>
                      <a:r>
                        <a:rPr lang="en-GB" sz="1800" b="0" dirty="0"/>
                        <a:t>0.59 PD/</a:t>
                      </a:r>
                      <a:r>
                        <a:rPr lang="en-GB" sz="1800" dirty="0"/>
                        <a:t>off treatment in both arms</a:t>
                      </a:r>
                      <a:endParaRPr lang="en-GB" sz="1800" dirty="0">
                        <a:effectLst/>
                        <a:latin typeface="Times New Roman" panose="02020603050405020304" pitchFamily="18" charset="0"/>
                        <a:ea typeface="Times New Roman" panose="02020603050405020304" pitchFamily="18" charset="0"/>
                      </a:endParaRPr>
                    </a:p>
                  </a:txBody>
                  <a:tcPr marL="34409" marR="34409" marT="0" marB="0" anchor="ctr"/>
                </a:tc>
                <a:tc>
                  <a:txBody>
                    <a:bodyPr/>
                    <a:lstStyle/>
                    <a:p>
                      <a:pPr algn="ctr">
                        <a:spcAft>
                          <a:spcPts val="0"/>
                        </a:spcAft>
                      </a:pPr>
                      <a:r>
                        <a:rPr lang="en-GB" sz="1800" dirty="0">
                          <a:effectLst/>
                        </a:rPr>
                        <a:t>+£34,580</a:t>
                      </a:r>
                      <a:endParaRPr lang="en-GB" sz="1800" dirty="0">
                        <a:effectLst/>
                        <a:latin typeface="Times New Roman" panose="02020603050405020304" pitchFamily="18" charset="0"/>
                        <a:ea typeface="Times New Roman" panose="02020603050405020304" pitchFamily="18" charset="0"/>
                      </a:endParaRPr>
                    </a:p>
                  </a:txBody>
                  <a:tcPr marL="34409" marR="34409" marT="0" marB="0" anchor="ctr"/>
                </a:tc>
                <a:tc>
                  <a:txBody>
                    <a:bodyPr/>
                    <a:lstStyle/>
                    <a:p>
                      <a:pPr algn="ctr">
                        <a:spcAft>
                          <a:spcPts val="0"/>
                        </a:spcAft>
                      </a:pPr>
                      <a:r>
                        <a:rPr lang="en-GB" sz="1800" dirty="0">
                          <a:effectLst/>
                        </a:rPr>
                        <a:t>£68,671</a:t>
                      </a:r>
                      <a:endParaRPr lang="en-GB" sz="1800" dirty="0">
                        <a:effectLst/>
                        <a:latin typeface="Times New Roman" panose="02020603050405020304" pitchFamily="18" charset="0"/>
                        <a:ea typeface="Times New Roman" panose="02020603050405020304" pitchFamily="18" charset="0"/>
                      </a:endParaRPr>
                    </a:p>
                  </a:txBody>
                  <a:tcPr marL="34409" marR="34409" marT="0" marB="0" anchor="ctr"/>
                </a:tc>
                <a:tc>
                  <a:txBody>
                    <a:bodyPr/>
                    <a:lstStyle/>
                    <a:p>
                      <a:pPr>
                        <a:spcAft>
                          <a:spcPts val="0"/>
                        </a:spcAft>
                      </a:pPr>
                      <a:r>
                        <a:rPr lang="en-GB" sz="1800" dirty="0">
                          <a:effectLst/>
                        </a:rPr>
                        <a:t>£65,372</a:t>
                      </a:r>
                      <a:endParaRPr lang="en-GB" sz="1800" dirty="0">
                        <a:effectLst/>
                        <a:latin typeface="Times New Roman" panose="02020603050405020304" pitchFamily="18" charset="0"/>
                        <a:ea typeface="Times New Roman" panose="02020603050405020304" pitchFamily="18" charset="0"/>
                      </a:endParaRPr>
                    </a:p>
                  </a:txBody>
                  <a:tcPr marL="34409" marR="34409" marT="0" marB="0" anchor="ctr"/>
                </a:tc>
                <a:extLst>
                  <a:ext uri="{0D108BD9-81ED-4DB2-BD59-A6C34878D82A}">
                    <a16:rowId xmlns:a16="http://schemas.microsoft.com/office/drawing/2014/main" val="374577555"/>
                  </a:ext>
                </a:extLst>
              </a:tr>
              <a:tr h="504000">
                <a:tc vMerge="1">
                  <a:txBody>
                    <a:bodyPr/>
                    <a:lstStyle/>
                    <a:p>
                      <a:endParaRPr lang="en-GB"/>
                    </a:p>
                  </a:txBody>
                  <a:tcPr/>
                </a:tc>
                <a:tc>
                  <a:txBody>
                    <a:bodyPr/>
                    <a:lstStyle/>
                    <a:p>
                      <a:pPr>
                        <a:spcAft>
                          <a:spcPts val="0"/>
                        </a:spcAft>
                      </a:pPr>
                      <a:r>
                        <a:rPr lang="en-GB" sz="1800" b="0" dirty="0"/>
                        <a:t>0.65 for lorlatinib PD/on treatment</a:t>
                      </a:r>
                    </a:p>
                    <a:p>
                      <a:pPr>
                        <a:spcAft>
                          <a:spcPts val="0"/>
                        </a:spcAft>
                      </a:pPr>
                      <a:r>
                        <a:rPr lang="en-GB" sz="1800" b="0" dirty="0"/>
                        <a:t>0.46 PD/off treatment </a:t>
                      </a:r>
                      <a:r>
                        <a:rPr lang="en-GB" sz="1800" dirty="0"/>
                        <a:t>in both arms</a:t>
                      </a:r>
                      <a:endParaRPr lang="en-GB" sz="1800" dirty="0">
                        <a:effectLst/>
                        <a:latin typeface="Times New Roman" panose="02020603050405020304" pitchFamily="18" charset="0"/>
                        <a:ea typeface="Times New Roman" panose="02020603050405020304" pitchFamily="18" charset="0"/>
                      </a:endParaRPr>
                    </a:p>
                  </a:txBody>
                  <a:tcPr marL="34409" marR="34409" marT="0" marB="0" anchor="ctr"/>
                </a:tc>
                <a:tc>
                  <a:txBody>
                    <a:bodyPr/>
                    <a:lstStyle/>
                    <a:p>
                      <a:pPr algn="ctr">
                        <a:spcAft>
                          <a:spcPts val="0"/>
                        </a:spcAft>
                      </a:pPr>
                      <a:r>
                        <a:rPr lang="en-GB" sz="1800" dirty="0">
                          <a:effectLst/>
                        </a:rPr>
                        <a:t>+£34,405</a:t>
                      </a:r>
                      <a:endParaRPr lang="en-GB" sz="1800" dirty="0">
                        <a:effectLst/>
                        <a:latin typeface="Times New Roman" panose="02020603050405020304" pitchFamily="18" charset="0"/>
                        <a:ea typeface="Times New Roman" panose="02020603050405020304" pitchFamily="18" charset="0"/>
                      </a:endParaRPr>
                    </a:p>
                  </a:txBody>
                  <a:tcPr marL="34409" marR="34409" marT="0" marB="0" anchor="ctr"/>
                </a:tc>
                <a:tc>
                  <a:txBody>
                    <a:bodyPr/>
                    <a:lstStyle/>
                    <a:p>
                      <a:pPr algn="ctr">
                        <a:spcAft>
                          <a:spcPts val="0"/>
                        </a:spcAft>
                      </a:pPr>
                      <a:r>
                        <a:rPr lang="en-GB" sz="1800" dirty="0">
                          <a:effectLst/>
                        </a:rPr>
                        <a:t>£68,496</a:t>
                      </a:r>
                      <a:endParaRPr lang="en-GB" sz="1800" dirty="0">
                        <a:effectLst/>
                        <a:latin typeface="Times New Roman" panose="02020603050405020304" pitchFamily="18" charset="0"/>
                        <a:ea typeface="Times New Roman" panose="02020603050405020304" pitchFamily="18" charset="0"/>
                      </a:endParaRPr>
                    </a:p>
                  </a:txBody>
                  <a:tcPr marL="34409" marR="34409" marT="0" marB="0" anchor="ctr"/>
                </a:tc>
                <a:tc>
                  <a:txBody>
                    <a:bodyPr/>
                    <a:lstStyle/>
                    <a:p>
                      <a:pPr>
                        <a:spcAft>
                          <a:spcPts val="0"/>
                        </a:spcAft>
                      </a:pPr>
                      <a:r>
                        <a:rPr lang="en-GB" sz="1800" dirty="0">
                          <a:effectLst/>
                        </a:rPr>
                        <a:t>£65,999</a:t>
                      </a:r>
                      <a:endParaRPr lang="en-GB" sz="1800" dirty="0">
                        <a:effectLst/>
                        <a:latin typeface="Times New Roman" panose="02020603050405020304" pitchFamily="18" charset="0"/>
                        <a:ea typeface="Times New Roman" panose="02020603050405020304" pitchFamily="18" charset="0"/>
                      </a:endParaRPr>
                    </a:p>
                  </a:txBody>
                  <a:tcPr marL="34409" marR="34409" marT="0" marB="0" anchor="ctr"/>
                </a:tc>
                <a:extLst>
                  <a:ext uri="{0D108BD9-81ED-4DB2-BD59-A6C34878D82A}">
                    <a16:rowId xmlns:a16="http://schemas.microsoft.com/office/drawing/2014/main" val="2469391902"/>
                  </a:ext>
                </a:extLst>
              </a:tr>
              <a:tr h="504000">
                <a:tc rowSpan="3">
                  <a:txBody>
                    <a:bodyPr/>
                    <a:lstStyle/>
                    <a:p>
                      <a:pPr>
                        <a:spcAft>
                          <a:spcPts val="0"/>
                        </a:spcAft>
                      </a:pPr>
                      <a:r>
                        <a:rPr lang="en-GB" sz="1800" dirty="0">
                          <a:effectLst/>
                        </a:rPr>
                        <a:t>Updated base-case with EXP-2:3A MAIC (Method 1)</a:t>
                      </a:r>
                      <a:endParaRPr lang="en-GB" sz="1800" dirty="0">
                        <a:effectLst/>
                        <a:latin typeface="Times New Roman" panose="02020603050405020304" pitchFamily="18" charset="0"/>
                        <a:ea typeface="Times New Roman" panose="02020603050405020304" pitchFamily="18" charset="0"/>
                      </a:endParaRPr>
                    </a:p>
                  </a:txBody>
                  <a:tcPr marL="34409" marR="34409" marT="0" marB="0" anchor="ctr"/>
                </a:tc>
                <a:tc>
                  <a:txBody>
                    <a:bodyPr/>
                    <a:lstStyle/>
                    <a:p>
                      <a:pPr>
                        <a:spcAft>
                          <a:spcPts val="0"/>
                        </a:spcAft>
                      </a:pPr>
                      <a:r>
                        <a:rPr lang="en-GB" sz="1800" dirty="0">
                          <a:effectLst/>
                        </a:rPr>
                        <a:t>0.59 PD utility</a:t>
                      </a:r>
                      <a:endParaRPr lang="en-GB" sz="1800" dirty="0">
                        <a:effectLst/>
                        <a:latin typeface="Times New Roman" panose="02020603050405020304" pitchFamily="18" charset="0"/>
                        <a:ea typeface="Times New Roman" panose="02020603050405020304" pitchFamily="18" charset="0"/>
                      </a:endParaRPr>
                    </a:p>
                  </a:txBody>
                  <a:tcPr marL="34409" marR="34409" marT="0" marB="0" anchor="ctr"/>
                </a:tc>
                <a:tc>
                  <a:txBody>
                    <a:bodyPr/>
                    <a:lstStyle/>
                    <a:p>
                      <a:pPr algn="ctr">
                        <a:spcAft>
                          <a:spcPts val="0"/>
                        </a:spcAft>
                      </a:pPr>
                      <a:r>
                        <a:rPr lang="en-GB" sz="1800" dirty="0">
                          <a:effectLst/>
                        </a:rPr>
                        <a:t>+£16,103</a:t>
                      </a:r>
                      <a:endParaRPr lang="en-GB" sz="1800" dirty="0">
                        <a:effectLst/>
                        <a:latin typeface="Times New Roman" panose="02020603050405020304" pitchFamily="18" charset="0"/>
                        <a:ea typeface="Times New Roman" panose="02020603050405020304" pitchFamily="18" charset="0"/>
                      </a:endParaRPr>
                    </a:p>
                  </a:txBody>
                  <a:tcPr marL="34409" marR="34409" marT="0" marB="0" anchor="ctr"/>
                </a:tc>
                <a:tc>
                  <a:txBody>
                    <a:bodyPr/>
                    <a:lstStyle/>
                    <a:p>
                      <a:pPr algn="ctr">
                        <a:spcAft>
                          <a:spcPts val="0"/>
                        </a:spcAft>
                      </a:pPr>
                      <a:r>
                        <a:rPr lang="en-GB" sz="1800" dirty="0">
                          <a:effectLst/>
                        </a:rPr>
                        <a:t>£50,194</a:t>
                      </a:r>
                      <a:endParaRPr lang="en-GB" sz="1800" dirty="0">
                        <a:effectLst/>
                        <a:latin typeface="Times New Roman" panose="02020603050405020304" pitchFamily="18" charset="0"/>
                        <a:ea typeface="Times New Roman" panose="02020603050405020304" pitchFamily="18" charset="0"/>
                      </a:endParaRPr>
                    </a:p>
                  </a:txBody>
                  <a:tcPr marL="34409" marR="34409" marT="0" marB="0" anchor="ctr"/>
                </a:tc>
                <a:tc>
                  <a:txBody>
                    <a:bodyPr/>
                    <a:lstStyle/>
                    <a:p>
                      <a:pPr>
                        <a:spcAft>
                          <a:spcPts val="0"/>
                        </a:spcAft>
                      </a:pPr>
                      <a:r>
                        <a:rPr lang="en-GB" sz="1800">
                          <a:effectLst/>
                        </a:rPr>
                        <a:t>£47,966</a:t>
                      </a:r>
                      <a:endParaRPr lang="en-GB" sz="1800">
                        <a:effectLst/>
                        <a:latin typeface="Times New Roman" panose="02020603050405020304" pitchFamily="18" charset="0"/>
                        <a:ea typeface="Times New Roman" panose="02020603050405020304" pitchFamily="18" charset="0"/>
                      </a:endParaRPr>
                    </a:p>
                  </a:txBody>
                  <a:tcPr marL="34409" marR="34409" marT="0" marB="0" anchor="ctr"/>
                </a:tc>
                <a:extLst>
                  <a:ext uri="{0D108BD9-81ED-4DB2-BD59-A6C34878D82A}">
                    <a16:rowId xmlns:a16="http://schemas.microsoft.com/office/drawing/2014/main" val="2645709681"/>
                  </a:ext>
                </a:extLst>
              </a:tr>
              <a:tr h="504000">
                <a:tc vMerge="1">
                  <a:txBody>
                    <a:bodyPr/>
                    <a:lstStyle/>
                    <a:p>
                      <a:endParaRPr lang="en-GB"/>
                    </a:p>
                  </a:txBody>
                  <a:tcPr/>
                </a:tc>
                <a:tc>
                  <a:txBody>
                    <a:bodyPr/>
                    <a:lstStyle/>
                    <a:p>
                      <a:pPr>
                        <a:spcAft>
                          <a:spcPts val="0"/>
                        </a:spcAft>
                      </a:pPr>
                      <a:r>
                        <a:rPr lang="en-GB" sz="1800" b="0" dirty="0"/>
                        <a:t>0.65 for lorlatinib PD/on treatment</a:t>
                      </a:r>
                    </a:p>
                    <a:p>
                      <a:pPr>
                        <a:spcAft>
                          <a:spcPts val="0"/>
                        </a:spcAft>
                      </a:pPr>
                      <a:r>
                        <a:rPr lang="en-GB" sz="1800" b="0" dirty="0"/>
                        <a:t>0.59 PD</a:t>
                      </a:r>
                      <a:r>
                        <a:rPr lang="en-GB" sz="1800" dirty="0"/>
                        <a:t>/off treatment in both arms</a:t>
                      </a:r>
                      <a:endParaRPr lang="en-GB" sz="1800" dirty="0">
                        <a:effectLst/>
                        <a:latin typeface="Times New Roman" panose="02020603050405020304" pitchFamily="18" charset="0"/>
                        <a:ea typeface="Times New Roman" panose="02020603050405020304" pitchFamily="18" charset="0"/>
                      </a:endParaRPr>
                    </a:p>
                  </a:txBody>
                  <a:tcPr marL="34409" marR="34409" marT="0" marB="0" anchor="ctr"/>
                </a:tc>
                <a:tc>
                  <a:txBody>
                    <a:bodyPr/>
                    <a:lstStyle/>
                    <a:p>
                      <a:pPr algn="ctr">
                        <a:spcAft>
                          <a:spcPts val="0"/>
                        </a:spcAft>
                      </a:pPr>
                      <a:r>
                        <a:rPr lang="en-GB" sz="1800" dirty="0">
                          <a:effectLst/>
                        </a:rPr>
                        <a:t>+£15,571</a:t>
                      </a:r>
                      <a:endParaRPr lang="en-GB" sz="1800" dirty="0">
                        <a:effectLst/>
                        <a:latin typeface="Times New Roman" panose="02020603050405020304" pitchFamily="18" charset="0"/>
                        <a:ea typeface="Times New Roman" panose="02020603050405020304" pitchFamily="18" charset="0"/>
                      </a:endParaRPr>
                    </a:p>
                  </a:txBody>
                  <a:tcPr marL="34409" marR="34409" marT="0" marB="0" anchor="ctr"/>
                </a:tc>
                <a:tc>
                  <a:txBody>
                    <a:bodyPr/>
                    <a:lstStyle/>
                    <a:p>
                      <a:pPr algn="ctr">
                        <a:spcAft>
                          <a:spcPts val="0"/>
                        </a:spcAft>
                      </a:pPr>
                      <a:r>
                        <a:rPr lang="en-GB" sz="1800" dirty="0">
                          <a:effectLst/>
                        </a:rPr>
                        <a:t>£49,662</a:t>
                      </a:r>
                      <a:endParaRPr lang="en-GB" sz="1800" dirty="0">
                        <a:effectLst/>
                        <a:latin typeface="Times New Roman" panose="02020603050405020304" pitchFamily="18" charset="0"/>
                        <a:ea typeface="Times New Roman" panose="02020603050405020304" pitchFamily="18" charset="0"/>
                      </a:endParaRPr>
                    </a:p>
                  </a:txBody>
                  <a:tcPr marL="34409" marR="34409" marT="0" marB="0" anchor="ctr"/>
                </a:tc>
                <a:tc>
                  <a:txBody>
                    <a:bodyPr/>
                    <a:lstStyle/>
                    <a:p>
                      <a:pPr>
                        <a:spcAft>
                          <a:spcPts val="0"/>
                        </a:spcAft>
                      </a:pPr>
                      <a:r>
                        <a:rPr lang="en-GB" sz="1800" dirty="0">
                          <a:effectLst/>
                        </a:rPr>
                        <a:t>£47,487</a:t>
                      </a:r>
                    </a:p>
                  </a:txBody>
                  <a:tcPr marL="34409" marR="34409" marT="0" marB="0" anchor="ctr"/>
                </a:tc>
                <a:extLst>
                  <a:ext uri="{0D108BD9-81ED-4DB2-BD59-A6C34878D82A}">
                    <a16:rowId xmlns:a16="http://schemas.microsoft.com/office/drawing/2014/main" val="2560183344"/>
                  </a:ext>
                </a:extLst>
              </a:tr>
              <a:tr h="504000">
                <a:tc vMerge="1">
                  <a:txBody>
                    <a:bodyPr/>
                    <a:lstStyle/>
                    <a:p>
                      <a:endParaRPr lang="en-GB"/>
                    </a:p>
                  </a:txBody>
                  <a:tcPr/>
                </a:tc>
                <a:tc>
                  <a:txBody>
                    <a:bodyPr/>
                    <a:lstStyle/>
                    <a:p>
                      <a:pPr>
                        <a:spcAft>
                          <a:spcPts val="0"/>
                        </a:spcAft>
                      </a:pPr>
                      <a:r>
                        <a:rPr lang="en-GB" sz="1800" b="0" dirty="0"/>
                        <a:t>0.65 for lorlatinib PD/on treatment</a:t>
                      </a:r>
                    </a:p>
                    <a:p>
                      <a:pPr>
                        <a:spcAft>
                          <a:spcPts val="0"/>
                        </a:spcAft>
                      </a:pPr>
                      <a:r>
                        <a:rPr lang="en-GB" sz="1800" b="0" dirty="0"/>
                        <a:t>0.46 PD/off treatment </a:t>
                      </a:r>
                      <a:r>
                        <a:rPr lang="en-GB" sz="1800" dirty="0"/>
                        <a:t>in both arms</a:t>
                      </a:r>
                      <a:endParaRPr lang="en-GB" sz="1800" dirty="0">
                        <a:effectLst/>
                        <a:latin typeface="Times New Roman" panose="02020603050405020304" pitchFamily="18" charset="0"/>
                        <a:ea typeface="Times New Roman" panose="02020603050405020304" pitchFamily="18" charset="0"/>
                      </a:endParaRPr>
                    </a:p>
                  </a:txBody>
                  <a:tcPr marL="34409" marR="34409" marT="0" marB="0" anchor="ctr"/>
                </a:tc>
                <a:tc>
                  <a:txBody>
                    <a:bodyPr/>
                    <a:lstStyle/>
                    <a:p>
                      <a:pPr algn="ctr">
                        <a:spcAft>
                          <a:spcPts val="0"/>
                        </a:spcAft>
                      </a:pPr>
                      <a:r>
                        <a:rPr lang="en-GB" sz="1800" dirty="0">
                          <a:effectLst/>
                        </a:rPr>
                        <a:t>+£18,473</a:t>
                      </a:r>
                      <a:endParaRPr lang="en-GB" sz="1800" dirty="0">
                        <a:effectLst/>
                        <a:latin typeface="Times New Roman" panose="02020603050405020304" pitchFamily="18" charset="0"/>
                        <a:ea typeface="Times New Roman" panose="02020603050405020304" pitchFamily="18" charset="0"/>
                      </a:endParaRPr>
                    </a:p>
                  </a:txBody>
                  <a:tcPr marL="34409" marR="34409" marT="0" marB="0" anchor="ctr"/>
                </a:tc>
                <a:tc>
                  <a:txBody>
                    <a:bodyPr/>
                    <a:lstStyle/>
                    <a:p>
                      <a:pPr algn="ctr">
                        <a:spcAft>
                          <a:spcPts val="0"/>
                        </a:spcAft>
                      </a:pPr>
                      <a:r>
                        <a:rPr lang="en-GB" sz="1800" dirty="0">
                          <a:effectLst/>
                        </a:rPr>
                        <a:t>£52,564</a:t>
                      </a:r>
                      <a:endParaRPr lang="en-GB" sz="1800" dirty="0">
                        <a:effectLst/>
                        <a:latin typeface="Times New Roman" panose="02020603050405020304" pitchFamily="18" charset="0"/>
                        <a:ea typeface="Times New Roman" panose="02020603050405020304" pitchFamily="18" charset="0"/>
                      </a:endParaRPr>
                    </a:p>
                  </a:txBody>
                  <a:tcPr marL="34409" marR="34409" marT="0" marB="0" anchor="ctr"/>
                </a:tc>
                <a:tc>
                  <a:txBody>
                    <a:bodyPr/>
                    <a:lstStyle/>
                    <a:p>
                      <a:pPr>
                        <a:spcAft>
                          <a:spcPts val="0"/>
                        </a:spcAft>
                      </a:pPr>
                      <a:r>
                        <a:rPr lang="en-GB" sz="1800" dirty="0">
                          <a:effectLst/>
                        </a:rPr>
                        <a:t>£50,294</a:t>
                      </a:r>
                      <a:endParaRPr lang="en-GB" sz="1800" dirty="0">
                        <a:effectLst/>
                        <a:latin typeface="Times New Roman" panose="02020603050405020304" pitchFamily="18" charset="0"/>
                        <a:ea typeface="Times New Roman" panose="02020603050405020304" pitchFamily="18" charset="0"/>
                      </a:endParaRPr>
                    </a:p>
                  </a:txBody>
                  <a:tcPr marL="34409" marR="34409" marT="0" marB="0" anchor="ctr"/>
                </a:tc>
                <a:extLst>
                  <a:ext uri="{0D108BD9-81ED-4DB2-BD59-A6C34878D82A}">
                    <a16:rowId xmlns:a16="http://schemas.microsoft.com/office/drawing/2014/main" val="2126509216"/>
                  </a:ext>
                </a:extLst>
              </a:tr>
              <a:tr h="523118">
                <a:tc gridSpan="5">
                  <a:txBody>
                    <a:bodyPr/>
                    <a:lstStyle/>
                    <a:p>
                      <a:pPr>
                        <a:spcAft>
                          <a:spcPts val="0"/>
                        </a:spcAft>
                      </a:pPr>
                      <a:r>
                        <a:rPr lang="en-GB" sz="1800" dirty="0">
                          <a:effectLst/>
                        </a:rPr>
                        <a:t>Notes: All scenarios include the confidential PAS for lorlatinib and apply list prices for comparator and subsequent treatments. (PD – progressed disease)</a:t>
                      </a:r>
                      <a:endParaRPr lang="en-GB" sz="1800" dirty="0">
                        <a:effectLst/>
                        <a:latin typeface="Times New Roman" panose="02020603050405020304" pitchFamily="18" charset="0"/>
                        <a:ea typeface="Times New Roman" panose="02020603050405020304" pitchFamily="18" charset="0"/>
                      </a:endParaRPr>
                    </a:p>
                  </a:txBody>
                  <a:tcPr marL="34409" marR="34409" marT="0" marB="0" anchor="ctr"/>
                </a:tc>
                <a:tc hMerge="1">
                  <a:txBody>
                    <a:bodyPr/>
                    <a:lstStyle/>
                    <a:p>
                      <a:endParaRPr lang="en-GB" dirty="0"/>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54903916"/>
                  </a:ext>
                </a:extLst>
              </a:tr>
            </a:tbl>
          </a:graphicData>
        </a:graphic>
      </p:graphicFrame>
    </p:spTree>
    <p:extLst>
      <p:ext uri="{BB962C8B-B14F-4D97-AF65-F5344CB8AC3E}">
        <p14:creationId xmlns:p14="http://schemas.microsoft.com/office/powerpoint/2010/main" val="42373730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EC9A14-160A-498E-A9F8-7D646A1AFC96}"/>
              </a:ext>
            </a:extLst>
          </p:cNvPr>
          <p:cNvSpPr>
            <a:spLocks noGrp="1"/>
          </p:cNvSpPr>
          <p:nvPr>
            <p:ph type="title"/>
          </p:nvPr>
        </p:nvSpPr>
        <p:spPr/>
        <p:txBody>
          <a:bodyPr/>
          <a:lstStyle/>
          <a:p>
            <a:r>
              <a:rPr lang="en-US" dirty="0"/>
              <a:t>Disease background: ALK+ NSCLC</a:t>
            </a:r>
            <a:endParaRPr lang="en-GB" dirty="0"/>
          </a:p>
        </p:txBody>
      </p:sp>
      <p:sp>
        <p:nvSpPr>
          <p:cNvPr id="3" name="Slide Number Placeholder 2">
            <a:extLst>
              <a:ext uri="{FF2B5EF4-FFF2-40B4-BE49-F238E27FC236}">
                <a16:creationId xmlns:a16="http://schemas.microsoft.com/office/drawing/2014/main" id="{941AB0BD-6947-48A2-9FFF-B947D1B2A972}"/>
              </a:ext>
            </a:extLst>
          </p:cNvPr>
          <p:cNvSpPr>
            <a:spLocks noGrp="1"/>
          </p:cNvSpPr>
          <p:nvPr>
            <p:ph type="sldNum" sz="quarter" idx="12"/>
          </p:nvPr>
        </p:nvSpPr>
        <p:spPr/>
        <p:txBody>
          <a:bodyPr/>
          <a:lstStyle/>
          <a:p>
            <a:fld id="{DDBE135E-2566-4748-853C-8A3B78F0FB00}" type="slidenum">
              <a:rPr lang="en-GB" smtClean="0"/>
              <a:t>2</a:t>
            </a:fld>
            <a:endParaRPr lang="en-GB" dirty="0"/>
          </a:p>
        </p:txBody>
      </p:sp>
      <p:sp>
        <p:nvSpPr>
          <p:cNvPr id="4" name="Content Placeholder 3">
            <a:extLst>
              <a:ext uri="{FF2B5EF4-FFF2-40B4-BE49-F238E27FC236}">
                <a16:creationId xmlns:a16="http://schemas.microsoft.com/office/drawing/2014/main" id="{7D3477BE-1E50-4FBB-A92F-BF2415651C79}"/>
              </a:ext>
            </a:extLst>
          </p:cNvPr>
          <p:cNvSpPr>
            <a:spLocks noGrp="1"/>
          </p:cNvSpPr>
          <p:nvPr>
            <p:ph sz="quarter" idx="10"/>
          </p:nvPr>
        </p:nvSpPr>
        <p:spPr/>
        <p:txBody>
          <a:bodyPr/>
          <a:lstStyle/>
          <a:p>
            <a:endParaRPr lang="en-US" sz="2200" dirty="0"/>
          </a:p>
          <a:p>
            <a:r>
              <a:rPr lang="en-US" sz="2200" dirty="0"/>
              <a:t>Lung cancer is third most common cancer in the UK (~13% of all cancer)</a:t>
            </a:r>
          </a:p>
          <a:p>
            <a:r>
              <a:rPr lang="en-GB" sz="2200" dirty="0"/>
              <a:t>Most (~ 88%) lung cancers are non-small cell lung cancer (NSCLC) </a:t>
            </a:r>
          </a:p>
          <a:p>
            <a:r>
              <a:rPr lang="en-GB" sz="2200" dirty="0"/>
              <a:t>In 2016 approximately 32,533 people were diagnosed with NSCLC in England, of whom 53% had stage IV disease</a:t>
            </a:r>
          </a:p>
          <a:p>
            <a:r>
              <a:rPr lang="en-GB" sz="2200" dirty="0"/>
              <a:t>Prognosis is often poor due to late diagnosis</a:t>
            </a:r>
          </a:p>
          <a:p>
            <a:r>
              <a:rPr lang="en-GB" sz="2200" dirty="0"/>
              <a:t>ALK testing is a standard part of the diagnostic work-up in NSCLC</a:t>
            </a:r>
          </a:p>
          <a:p>
            <a:r>
              <a:rPr lang="en-GB" sz="2200" dirty="0"/>
              <a:t>ALK is a rare mutation with an estimated prevalence rate of between 1.6% and 5% in NSCLC, almost exclusively in adenocarcinoma NSCLCs</a:t>
            </a:r>
          </a:p>
          <a:p>
            <a:r>
              <a:rPr lang="en-GB" sz="2200" dirty="0"/>
              <a:t>ALK mutations are more common in younger people who are non-smokers</a:t>
            </a:r>
          </a:p>
          <a:p>
            <a:r>
              <a:rPr lang="en-GB" sz="2200" dirty="0"/>
              <a:t>Brain metastases are a frequent complication, occurring in ~30% of ALK+ NSCLC</a:t>
            </a:r>
          </a:p>
          <a:p>
            <a:endParaRPr lang="en-GB" sz="2200" dirty="0"/>
          </a:p>
          <a:p>
            <a:endParaRPr lang="en-GB" sz="2200" dirty="0"/>
          </a:p>
        </p:txBody>
      </p:sp>
    </p:spTree>
    <p:extLst>
      <p:ext uri="{BB962C8B-B14F-4D97-AF65-F5344CB8AC3E}">
        <p14:creationId xmlns:p14="http://schemas.microsoft.com/office/powerpoint/2010/main" val="24070871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F4B9B-FFB3-4BAC-B812-7B599CDC7965}"/>
              </a:ext>
            </a:extLst>
          </p:cNvPr>
          <p:cNvSpPr>
            <a:spLocks noGrp="1"/>
          </p:cNvSpPr>
          <p:nvPr>
            <p:ph type="title"/>
          </p:nvPr>
        </p:nvSpPr>
        <p:spPr>
          <a:xfrm>
            <a:off x="508000" y="453699"/>
            <a:ext cx="9669780" cy="765501"/>
          </a:xfrm>
        </p:spPr>
        <p:txBody>
          <a:bodyPr/>
          <a:lstStyle/>
          <a:p>
            <a:r>
              <a:rPr lang="en-US" dirty="0"/>
              <a:t>ERG exploratory analysis (lorlatinib v PDC)</a:t>
            </a:r>
            <a:endParaRPr lang="en-GB" dirty="0"/>
          </a:p>
        </p:txBody>
      </p:sp>
      <p:sp>
        <p:nvSpPr>
          <p:cNvPr id="3" name="Slide Number Placeholder 2">
            <a:extLst>
              <a:ext uri="{FF2B5EF4-FFF2-40B4-BE49-F238E27FC236}">
                <a16:creationId xmlns:a16="http://schemas.microsoft.com/office/drawing/2014/main" id="{100F5852-1253-4C18-B4ED-FF662BD715E1}"/>
              </a:ext>
            </a:extLst>
          </p:cNvPr>
          <p:cNvSpPr>
            <a:spLocks noGrp="1"/>
          </p:cNvSpPr>
          <p:nvPr>
            <p:ph type="sldNum" sz="quarter" idx="12"/>
          </p:nvPr>
        </p:nvSpPr>
        <p:spPr>
          <a:xfrm>
            <a:off x="9677400" y="6930281"/>
            <a:ext cx="500380" cy="333663"/>
          </a:xfrm>
        </p:spPr>
        <p:txBody>
          <a:bodyPr/>
          <a:lstStyle/>
          <a:p>
            <a:fld id="{DDBE135E-2566-4748-853C-8A3B78F0FB00}" type="slidenum">
              <a:rPr lang="en-GB" smtClean="0"/>
              <a:t>20</a:t>
            </a:fld>
            <a:endParaRPr lang="en-GB" dirty="0"/>
          </a:p>
        </p:txBody>
      </p:sp>
      <p:graphicFrame>
        <p:nvGraphicFramePr>
          <p:cNvPr id="6" name="Table 5">
            <a:extLst>
              <a:ext uri="{FF2B5EF4-FFF2-40B4-BE49-F238E27FC236}">
                <a16:creationId xmlns:a16="http://schemas.microsoft.com/office/drawing/2014/main" id="{5FBC51AB-A380-46FC-8040-AACB0FA81A4D}"/>
              </a:ext>
            </a:extLst>
          </p:cNvPr>
          <p:cNvGraphicFramePr>
            <a:graphicFrameLocks noGrp="1"/>
          </p:cNvGraphicFramePr>
          <p:nvPr>
            <p:extLst>
              <p:ext uri="{D42A27DB-BD31-4B8C-83A1-F6EECF244321}">
                <p14:modId xmlns:p14="http://schemas.microsoft.com/office/powerpoint/2010/main" val="4211538955"/>
              </p:ext>
            </p:extLst>
          </p:nvPr>
        </p:nvGraphicFramePr>
        <p:xfrm>
          <a:off x="597785" y="1478074"/>
          <a:ext cx="9279860" cy="4504748"/>
        </p:xfrm>
        <a:graphic>
          <a:graphicData uri="http://schemas.openxmlformats.org/drawingml/2006/table">
            <a:tbl>
              <a:tblPr firstRow="1" firstCol="1" bandRow="1">
                <a:tableStyleId>{F5AB1C69-6EDB-4FF4-983F-18BD219EF322}</a:tableStyleId>
              </a:tblPr>
              <a:tblGrid>
                <a:gridCol w="2809151">
                  <a:extLst>
                    <a:ext uri="{9D8B030D-6E8A-4147-A177-3AD203B41FA5}">
                      <a16:colId xmlns:a16="http://schemas.microsoft.com/office/drawing/2014/main" val="650565366"/>
                    </a:ext>
                  </a:extLst>
                </a:gridCol>
                <a:gridCol w="2684409">
                  <a:extLst>
                    <a:ext uri="{9D8B030D-6E8A-4147-A177-3AD203B41FA5}">
                      <a16:colId xmlns:a16="http://schemas.microsoft.com/office/drawing/2014/main" val="2154358878"/>
                    </a:ext>
                  </a:extLst>
                </a:gridCol>
                <a:gridCol w="1893150">
                  <a:extLst>
                    <a:ext uri="{9D8B030D-6E8A-4147-A177-3AD203B41FA5}">
                      <a16:colId xmlns:a16="http://schemas.microsoft.com/office/drawing/2014/main" val="2981867435"/>
                    </a:ext>
                  </a:extLst>
                </a:gridCol>
                <a:gridCol w="1893150">
                  <a:extLst>
                    <a:ext uri="{9D8B030D-6E8A-4147-A177-3AD203B41FA5}">
                      <a16:colId xmlns:a16="http://schemas.microsoft.com/office/drawing/2014/main" val="622488871"/>
                    </a:ext>
                  </a:extLst>
                </a:gridCol>
              </a:tblGrid>
              <a:tr h="570426">
                <a:tc>
                  <a:txBody>
                    <a:bodyPr/>
                    <a:lstStyle/>
                    <a:p>
                      <a:pPr>
                        <a:lnSpc>
                          <a:spcPct val="107000"/>
                        </a:lnSpc>
                        <a:spcAft>
                          <a:spcPts val="0"/>
                        </a:spcAft>
                      </a:pPr>
                      <a:r>
                        <a:rPr lang="en-GB" sz="1800" dirty="0">
                          <a:effectLst/>
                        </a:rPr>
                        <a:t>Scenario</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Description</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800">
                          <a:effectLst/>
                        </a:rPr>
                        <a:t>ICER</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800">
                          <a:effectLst/>
                        </a:rPr>
                        <a:t>Probabilistic ICER</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59939975"/>
                  </a:ext>
                </a:extLst>
              </a:tr>
              <a:tr h="1652280">
                <a:tc>
                  <a:txBody>
                    <a:bodyPr/>
                    <a:lstStyle/>
                    <a:p>
                      <a:pPr>
                        <a:lnSpc>
                          <a:spcPct val="107000"/>
                        </a:lnSpc>
                        <a:spcAft>
                          <a:spcPts val="0"/>
                        </a:spcAft>
                      </a:pPr>
                      <a:r>
                        <a:rPr lang="en-GB" sz="1800" dirty="0">
                          <a:effectLst/>
                        </a:rPr>
                        <a:t>Base-case but updated with resolved issues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dirty="0">
                          <a:effectLst/>
                        </a:rPr>
                        <a:t>Company scenario 1 but with inputs updated for resolved issues 2, 4, 6 and 7, and ERG revisions.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800">
                          <a:effectLst/>
                        </a:rPr>
                        <a:t>£53,840</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800">
                          <a:effectLst/>
                        </a:rPr>
                        <a:t>£49,022</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682438634"/>
                  </a:ext>
                </a:extLst>
              </a:tr>
              <a:tr h="1320149">
                <a:tc>
                  <a:txBody>
                    <a:bodyPr/>
                    <a:lstStyle/>
                    <a:p>
                      <a:pPr>
                        <a:lnSpc>
                          <a:spcPct val="107000"/>
                        </a:lnSpc>
                        <a:spcAft>
                          <a:spcPts val="0"/>
                        </a:spcAft>
                      </a:pPr>
                      <a:r>
                        <a:rPr lang="en-GB" sz="1800" dirty="0">
                          <a:effectLst/>
                        </a:rPr>
                        <a:t>Updated base case with alternative extrapolation of lorlatinib OS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dirty="0">
                          <a:effectLst/>
                        </a:rPr>
                        <a:t>Exponential rather than generalised gamma for lorlatinib OS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800">
                          <a:effectLst/>
                        </a:rPr>
                        <a:t>£58,763</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800">
                          <a:effectLst/>
                        </a:rPr>
                        <a:t>£61,128</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78625398"/>
                  </a:ext>
                </a:extLst>
              </a:tr>
              <a:tr h="957145">
                <a:tc gridSpan="4">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prstClr val="white"/>
                          </a:solidFill>
                          <a:effectLst/>
                          <a:uLnTx/>
                          <a:uFillTx/>
                          <a:latin typeface="+mn-lt"/>
                          <a:ea typeface="+mn-ea"/>
                          <a:cs typeface="+mn-cs"/>
                        </a:rPr>
                        <a:t>Notes: All scenarios include the confidential PAS for lorlatinib and apply list prices for comparator and subsequent treatments.</a:t>
                      </a:r>
                      <a:endParaRPr kumimoji="0" lang="en-GB" sz="18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endParaRPr>
                    </a:p>
                    <a:p>
                      <a:endParaRPr lang="en-GB" dirty="0"/>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775726051"/>
                  </a:ext>
                </a:extLst>
              </a:tr>
            </a:tbl>
          </a:graphicData>
        </a:graphic>
      </p:graphicFrame>
    </p:spTree>
    <p:extLst>
      <p:ext uri="{BB962C8B-B14F-4D97-AF65-F5344CB8AC3E}">
        <p14:creationId xmlns:p14="http://schemas.microsoft.com/office/powerpoint/2010/main" val="37183382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Impact of Issue 5 – Lorlatinib vs ABCP</a:t>
            </a:r>
          </a:p>
        </p:txBody>
      </p:sp>
      <p:sp>
        <p:nvSpPr>
          <p:cNvPr id="3" name="Slide Number Placeholder 2"/>
          <p:cNvSpPr>
            <a:spLocks noGrp="1"/>
          </p:cNvSpPr>
          <p:nvPr>
            <p:ph type="sldNum" sz="quarter" idx="12"/>
          </p:nvPr>
        </p:nvSpPr>
        <p:spPr/>
        <p:txBody>
          <a:bodyPr/>
          <a:lstStyle/>
          <a:p>
            <a:fld id="{DDBE135E-2566-4748-853C-8A3B78F0FB00}" type="slidenum">
              <a:rPr lang="en-GB" smtClean="0"/>
              <a:t>21</a:t>
            </a:fld>
            <a:endParaRPr lang="en-GB" dirty="0"/>
          </a:p>
        </p:txBody>
      </p:sp>
      <p:graphicFrame>
        <p:nvGraphicFramePr>
          <p:cNvPr id="4" name="Table 3">
            <a:extLst>
              <a:ext uri="{FF2B5EF4-FFF2-40B4-BE49-F238E27FC236}">
                <a16:creationId xmlns:a16="http://schemas.microsoft.com/office/drawing/2014/main" id="{EF7578D8-5C33-4B09-BF83-D9D77CC55A93}"/>
              </a:ext>
            </a:extLst>
          </p:cNvPr>
          <p:cNvGraphicFramePr>
            <a:graphicFrameLocks noGrp="1"/>
          </p:cNvGraphicFramePr>
          <p:nvPr>
            <p:extLst>
              <p:ext uri="{D42A27DB-BD31-4B8C-83A1-F6EECF244321}">
                <p14:modId xmlns:p14="http://schemas.microsoft.com/office/powerpoint/2010/main" val="2512151946"/>
              </p:ext>
            </p:extLst>
          </p:nvPr>
        </p:nvGraphicFramePr>
        <p:xfrm>
          <a:off x="508000" y="1226762"/>
          <a:ext cx="9669780" cy="4678639"/>
        </p:xfrm>
        <a:graphic>
          <a:graphicData uri="http://schemas.openxmlformats.org/drawingml/2006/table">
            <a:tbl>
              <a:tblPr firstRow="1" firstCol="1" bandRow="1">
                <a:tableStyleId>{F5AB1C69-6EDB-4FF4-983F-18BD219EF322}</a:tableStyleId>
              </a:tblPr>
              <a:tblGrid>
                <a:gridCol w="2422487">
                  <a:extLst>
                    <a:ext uri="{9D8B030D-6E8A-4147-A177-3AD203B41FA5}">
                      <a16:colId xmlns:a16="http://schemas.microsoft.com/office/drawing/2014/main" val="779072916"/>
                    </a:ext>
                  </a:extLst>
                </a:gridCol>
                <a:gridCol w="4990769">
                  <a:extLst>
                    <a:ext uri="{9D8B030D-6E8A-4147-A177-3AD203B41FA5}">
                      <a16:colId xmlns:a16="http://schemas.microsoft.com/office/drawing/2014/main" val="860268628"/>
                    </a:ext>
                  </a:extLst>
                </a:gridCol>
                <a:gridCol w="967563">
                  <a:extLst>
                    <a:ext uri="{9D8B030D-6E8A-4147-A177-3AD203B41FA5}">
                      <a16:colId xmlns:a16="http://schemas.microsoft.com/office/drawing/2014/main" val="146664445"/>
                    </a:ext>
                  </a:extLst>
                </a:gridCol>
                <a:gridCol w="1288961">
                  <a:extLst>
                    <a:ext uri="{9D8B030D-6E8A-4147-A177-3AD203B41FA5}">
                      <a16:colId xmlns:a16="http://schemas.microsoft.com/office/drawing/2014/main" val="36571524"/>
                    </a:ext>
                  </a:extLst>
                </a:gridCol>
              </a:tblGrid>
              <a:tr h="1143271">
                <a:tc>
                  <a:txBody>
                    <a:bodyPr/>
                    <a:lstStyle/>
                    <a:p>
                      <a:pPr>
                        <a:spcAft>
                          <a:spcPts val="0"/>
                        </a:spcAft>
                      </a:pPr>
                      <a:r>
                        <a:rPr lang="en-GB" sz="1800">
                          <a:effectLst/>
                        </a:rPr>
                        <a:t>Scenario</a:t>
                      </a:r>
                      <a:endParaRPr lang="en-GB" sz="1800">
                        <a:effectLst/>
                        <a:latin typeface="Times New Roman" panose="02020603050405020304" pitchFamily="18" charset="0"/>
                        <a:ea typeface="Times New Roman" panose="02020603050405020304" pitchFamily="18" charset="0"/>
                      </a:endParaRPr>
                    </a:p>
                  </a:txBody>
                  <a:tcPr marL="44636" marR="44636" marT="0" marB="0"/>
                </a:tc>
                <a:tc>
                  <a:txBody>
                    <a:bodyPr/>
                    <a:lstStyle/>
                    <a:p>
                      <a:pPr>
                        <a:spcAft>
                          <a:spcPts val="0"/>
                        </a:spcAft>
                      </a:pPr>
                      <a:r>
                        <a:rPr lang="en-GB" sz="1800">
                          <a:effectLst/>
                        </a:rPr>
                        <a:t>Description</a:t>
                      </a:r>
                      <a:endParaRPr lang="en-GB" sz="1800">
                        <a:effectLst/>
                        <a:latin typeface="Times New Roman" panose="02020603050405020304" pitchFamily="18" charset="0"/>
                        <a:ea typeface="Times New Roman" panose="02020603050405020304" pitchFamily="18" charset="0"/>
                      </a:endParaRPr>
                    </a:p>
                  </a:txBody>
                  <a:tcPr marL="44636" marR="44636" marT="0" marB="0"/>
                </a:tc>
                <a:tc>
                  <a:txBody>
                    <a:bodyPr/>
                    <a:lstStyle/>
                    <a:p>
                      <a:pPr>
                        <a:spcAft>
                          <a:spcPts val="0"/>
                        </a:spcAft>
                      </a:pPr>
                      <a:r>
                        <a:rPr lang="el-GR" sz="1800" dirty="0">
                          <a:effectLst/>
                        </a:rPr>
                        <a:t>Δ</a:t>
                      </a:r>
                      <a:r>
                        <a:rPr lang="en-GB" sz="1800" dirty="0">
                          <a:effectLst/>
                        </a:rPr>
                        <a:t>ICER</a:t>
                      </a:r>
                      <a:endParaRPr lang="en-GB" sz="1800" dirty="0">
                        <a:effectLst/>
                        <a:latin typeface="Times New Roman" panose="02020603050405020304" pitchFamily="18" charset="0"/>
                        <a:ea typeface="Times New Roman" panose="02020603050405020304" pitchFamily="18" charset="0"/>
                      </a:endParaRPr>
                    </a:p>
                  </a:txBody>
                  <a:tcPr marL="44636" marR="44636" marT="0" marB="0"/>
                </a:tc>
                <a:tc>
                  <a:txBody>
                    <a:bodyPr/>
                    <a:lstStyle/>
                    <a:p>
                      <a:pPr algn="ctr">
                        <a:spcAft>
                          <a:spcPts val="0"/>
                        </a:spcAft>
                      </a:pPr>
                      <a:r>
                        <a:rPr lang="en-GB" sz="1800" dirty="0">
                          <a:effectLst/>
                        </a:rPr>
                        <a:t>ICER</a:t>
                      </a:r>
                      <a:endParaRPr lang="en-GB" sz="1800" dirty="0">
                        <a:effectLst/>
                        <a:latin typeface="Times New Roman" panose="02020603050405020304" pitchFamily="18" charset="0"/>
                        <a:ea typeface="Times New Roman" panose="02020603050405020304" pitchFamily="18" charset="0"/>
                      </a:endParaRPr>
                    </a:p>
                  </a:txBody>
                  <a:tcPr marL="44636" marR="44636" marT="0" marB="0"/>
                </a:tc>
                <a:extLst>
                  <a:ext uri="{0D108BD9-81ED-4DB2-BD59-A6C34878D82A}">
                    <a16:rowId xmlns:a16="http://schemas.microsoft.com/office/drawing/2014/main" val="3367931792"/>
                  </a:ext>
                </a:extLst>
              </a:tr>
              <a:tr h="658844">
                <a:tc>
                  <a:txBody>
                    <a:bodyPr/>
                    <a:lstStyle/>
                    <a:p>
                      <a:pPr>
                        <a:spcAft>
                          <a:spcPts val="0"/>
                        </a:spcAft>
                      </a:pPr>
                      <a:r>
                        <a:rPr lang="en-GB" sz="1800" dirty="0">
                          <a:effectLst/>
                        </a:rPr>
                        <a:t>Base-case vs. ABCP</a:t>
                      </a:r>
                      <a:endParaRPr lang="en-GB" sz="1800" dirty="0">
                        <a:effectLst/>
                        <a:latin typeface="Times New Roman" panose="02020603050405020304" pitchFamily="18" charset="0"/>
                        <a:ea typeface="Times New Roman" panose="02020603050405020304" pitchFamily="18" charset="0"/>
                      </a:endParaRPr>
                    </a:p>
                  </a:txBody>
                  <a:tcPr marL="44636" marR="44636" marT="0" marB="0" anchor="ctr"/>
                </a:tc>
                <a:tc>
                  <a:txBody>
                    <a:bodyPr/>
                    <a:lstStyle/>
                    <a:p>
                      <a:pPr>
                        <a:spcAft>
                          <a:spcPts val="0"/>
                        </a:spcAft>
                      </a:pPr>
                      <a:r>
                        <a:rPr lang="en-GB" sz="1800">
                          <a:effectLst/>
                        </a:rPr>
                        <a:t>Post-TE agreed base-case settings with updated lorlatinib PAS and list prices on comparators and subsequent treatments</a:t>
                      </a:r>
                      <a:endParaRPr lang="en-GB" sz="1800">
                        <a:effectLst/>
                        <a:latin typeface="Times New Roman" panose="02020603050405020304" pitchFamily="18" charset="0"/>
                        <a:ea typeface="Times New Roman" panose="02020603050405020304" pitchFamily="18" charset="0"/>
                      </a:endParaRPr>
                    </a:p>
                  </a:txBody>
                  <a:tcPr marL="44636" marR="44636" marT="0" marB="0" anchor="ctr"/>
                </a:tc>
                <a:tc>
                  <a:txBody>
                    <a:bodyPr/>
                    <a:lstStyle/>
                    <a:p>
                      <a:pPr algn="ctr">
                        <a:spcAft>
                          <a:spcPts val="0"/>
                        </a:spcAft>
                      </a:pPr>
                      <a:r>
                        <a:rPr lang="en-GB" sz="1800" dirty="0">
                          <a:effectLst/>
                        </a:rPr>
                        <a:t>-</a:t>
                      </a:r>
                      <a:endParaRPr lang="en-GB" sz="1800" dirty="0">
                        <a:effectLst/>
                        <a:latin typeface="Times New Roman" panose="02020603050405020304" pitchFamily="18" charset="0"/>
                        <a:ea typeface="Times New Roman" panose="02020603050405020304" pitchFamily="18" charset="0"/>
                      </a:endParaRPr>
                    </a:p>
                  </a:txBody>
                  <a:tcPr marL="44636" marR="44636" marT="0" marB="0" anchor="ctr"/>
                </a:tc>
                <a:tc>
                  <a:txBody>
                    <a:bodyPr/>
                    <a:lstStyle/>
                    <a:p>
                      <a:pPr algn="ctr">
                        <a:spcAft>
                          <a:spcPts val="0"/>
                        </a:spcAft>
                      </a:pPr>
                      <a:r>
                        <a:rPr lang="en-GB" sz="1800" dirty="0">
                          <a:effectLst/>
                        </a:rPr>
                        <a:t>Dominant</a:t>
                      </a:r>
                      <a:endParaRPr lang="en-GB" sz="1800" dirty="0">
                        <a:effectLst/>
                        <a:latin typeface="Times New Roman" panose="02020603050405020304" pitchFamily="18" charset="0"/>
                        <a:ea typeface="Times New Roman" panose="02020603050405020304" pitchFamily="18" charset="0"/>
                      </a:endParaRPr>
                    </a:p>
                  </a:txBody>
                  <a:tcPr marL="44636" marR="44636" marT="0" marB="0" anchor="ctr"/>
                </a:tc>
                <a:extLst>
                  <a:ext uri="{0D108BD9-81ED-4DB2-BD59-A6C34878D82A}">
                    <a16:rowId xmlns:a16="http://schemas.microsoft.com/office/drawing/2014/main" val="4060240905"/>
                  </a:ext>
                </a:extLst>
              </a:tr>
              <a:tr h="658844">
                <a:tc>
                  <a:txBody>
                    <a:bodyPr/>
                    <a:lstStyle/>
                    <a:p>
                      <a:pPr>
                        <a:spcAft>
                          <a:spcPts val="0"/>
                        </a:spcAft>
                      </a:pPr>
                      <a:r>
                        <a:rPr lang="en-GB" sz="1800" dirty="0">
                          <a:effectLst/>
                        </a:rPr>
                        <a:t>Base-case + resolved issues</a:t>
                      </a:r>
                      <a:endParaRPr lang="en-GB" sz="1800" dirty="0">
                        <a:effectLst/>
                        <a:latin typeface="Times New Roman" panose="02020603050405020304" pitchFamily="18" charset="0"/>
                        <a:ea typeface="Times New Roman" panose="02020603050405020304" pitchFamily="18" charset="0"/>
                      </a:endParaRPr>
                    </a:p>
                  </a:txBody>
                  <a:tcPr marL="44636" marR="44636" marT="0" marB="0" anchor="ctr"/>
                </a:tc>
                <a:tc>
                  <a:txBody>
                    <a:bodyPr/>
                    <a:lstStyle/>
                    <a:p>
                      <a:pPr>
                        <a:spcAft>
                          <a:spcPts val="0"/>
                        </a:spcAft>
                      </a:pPr>
                      <a:r>
                        <a:rPr lang="en-GB" sz="1800">
                          <a:effectLst/>
                        </a:rPr>
                        <a:t>As above but with inputs updated for resolved issues 4, 6 and 7, and model errors corrected.</a:t>
                      </a:r>
                      <a:endParaRPr lang="en-GB" sz="1800">
                        <a:effectLst/>
                        <a:latin typeface="Times New Roman" panose="02020603050405020304" pitchFamily="18" charset="0"/>
                        <a:ea typeface="Times New Roman" panose="02020603050405020304" pitchFamily="18" charset="0"/>
                      </a:endParaRPr>
                    </a:p>
                  </a:txBody>
                  <a:tcPr marL="44636" marR="44636" marT="0" marB="0" anchor="ctr"/>
                </a:tc>
                <a:tc>
                  <a:txBody>
                    <a:bodyPr/>
                    <a:lstStyle/>
                    <a:p>
                      <a:pPr algn="ctr">
                        <a:spcAft>
                          <a:spcPts val="0"/>
                        </a:spcAft>
                      </a:pPr>
                      <a:r>
                        <a:rPr lang="en-GB" sz="1800" dirty="0">
                          <a:effectLst/>
                        </a:rPr>
                        <a:t>-</a:t>
                      </a:r>
                      <a:endParaRPr lang="en-GB" sz="1800" dirty="0">
                        <a:effectLst/>
                        <a:latin typeface="Times New Roman" panose="02020603050405020304" pitchFamily="18" charset="0"/>
                        <a:ea typeface="Times New Roman" panose="02020603050405020304" pitchFamily="18" charset="0"/>
                      </a:endParaRPr>
                    </a:p>
                  </a:txBody>
                  <a:tcPr marL="44636" marR="44636" marT="0" marB="0" anchor="ctr"/>
                </a:tc>
                <a:tc>
                  <a:txBody>
                    <a:bodyPr/>
                    <a:lstStyle/>
                    <a:p>
                      <a:pPr algn="ctr">
                        <a:spcAft>
                          <a:spcPts val="0"/>
                        </a:spcAft>
                      </a:pPr>
                      <a:r>
                        <a:rPr lang="en-GB" sz="1800">
                          <a:effectLst/>
                        </a:rPr>
                        <a:t>£12,505</a:t>
                      </a:r>
                      <a:endParaRPr lang="en-GB" sz="1800">
                        <a:effectLst/>
                        <a:latin typeface="Times New Roman" panose="02020603050405020304" pitchFamily="18" charset="0"/>
                        <a:ea typeface="Times New Roman" panose="02020603050405020304" pitchFamily="18" charset="0"/>
                      </a:endParaRPr>
                    </a:p>
                  </a:txBody>
                  <a:tcPr marL="44636" marR="44636" marT="0" marB="0" anchor="ctr"/>
                </a:tc>
                <a:extLst>
                  <a:ext uri="{0D108BD9-81ED-4DB2-BD59-A6C34878D82A}">
                    <a16:rowId xmlns:a16="http://schemas.microsoft.com/office/drawing/2014/main" val="2909136090"/>
                  </a:ext>
                </a:extLst>
              </a:tr>
              <a:tr h="384649">
                <a:tc rowSpan="3">
                  <a:txBody>
                    <a:bodyPr/>
                    <a:lstStyle/>
                    <a:p>
                      <a:pPr>
                        <a:spcAft>
                          <a:spcPts val="0"/>
                        </a:spcAft>
                      </a:pPr>
                      <a:r>
                        <a:rPr lang="en-GB" sz="1800" dirty="0">
                          <a:effectLst/>
                        </a:rPr>
                        <a:t>Base-case + different PD utilities (Issue 5)</a:t>
                      </a:r>
                      <a:endParaRPr lang="en-GB" sz="1800" dirty="0">
                        <a:effectLst/>
                        <a:latin typeface="Times New Roman" panose="02020603050405020304" pitchFamily="18" charset="0"/>
                        <a:ea typeface="Times New Roman" panose="02020603050405020304" pitchFamily="18" charset="0"/>
                      </a:endParaRPr>
                    </a:p>
                  </a:txBody>
                  <a:tcPr marL="44636" marR="44636" marT="0" marB="0" anchor="ctr"/>
                </a:tc>
                <a:tc>
                  <a:txBody>
                    <a:bodyPr/>
                    <a:lstStyle/>
                    <a:p>
                      <a:pPr>
                        <a:spcAft>
                          <a:spcPts val="0"/>
                        </a:spcAft>
                      </a:pPr>
                      <a:r>
                        <a:rPr lang="en-GB" sz="1800">
                          <a:effectLst/>
                        </a:rPr>
                        <a:t>0.59 PD utility</a:t>
                      </a:r>
                      <a:endParaRPr lang="en-GB" sz="1800">
                        <a:effectLst/>
                        <a:latin typeface="Times New Roman" panose="02020603050405020304" pitchFamily="18" charset="0"/>
                        <a:ea typeface="Times New Roman" panose="02020603050405020304" pitchFamily="18" charset="0"/>
                      </a:endParaRPr>
                    </a:p>
                  </a:txBody>
                  <a:tcPr marL="44636" marR="44636" marT="0" marB="0" anchor="ctr"/>
                </a:tc>
                <a:tc>
                  <a:txBody>
                    <a:bodyPr/>
                    <a:lstStyle/>
                    <a:p>
                      <a:pPr algn="ctr">
                        <a:spcAft>
                          <a:spcPts val="0"/>
                        </a:spcAft>
                      </a:pPr>
                      <a:r>
                        <a:rPr lang="en-GB" sz="1800" dirty="0">
                          <a:effectLst/>
                        </a:rPr>
                        <a:t>-</a:t>
                      </a:r>
                      <a:endParaRPr lang="en-GB" sz="1800" dirty="0">
                        <a:effectLst/>
                        <a:latin typeface="Times New Roman" panose="02020603050405020304" pitchFamily="18" charset="0"/>
                        <a:ea typeface="Times New Roman" panose="02020603050405020304" pitchFamily="18" charset="0"/>
                      </a:endParaRPr>
                    </a:p>
                  </a:txBody>
                  <a:tcPr marL="44636" marR="44636" marT="0" marB="0" anchor="ctr"/>
                </a:tc>
                <a:tc>
                  <a:txBody>
                    <a:bodyPr/>
                    <a:lstStyle/>
                    <a:p>
                      <a:pPr algn="ctr">
                        <a:spcAft>
                          <a:spcPts val="0"/>
                        </a:spcAft>
                      </a:pPr>
                      <a:r>
                        <a:rPr lang="en-GB" sz="1800" dirty="0">
                          <a:effectLst/>
                        </a:rPr>
                        <a:t>£13,109</a:t>
                      </a:r>
                      <a:endParaRPr lang="en-GB" sz="1800" dirty="0">
                        <a:effectLst/>
                        <a:latin typeface="Times New Roman" panose="02020603050405020304" pitchFamily="18" charset="0"/>
                        <a:ea typeface="Times New Roman" panose="02020603050405020304" pitchFamily="18" charset="0"/>
                      </a:endParaRPr>
                    </a:p>
                  </a:txBody>
                  <a:tcPr marL="44636" marR="44636" marT="0" marB="0" anchor="ctr"/>
                </a:tc>
                <a:extLst>
                  <a:ext uri="{0D108BD9-81ED-4DB2-BD59-A6C34878D82A}">
                    <a16:rowId xmlns:a16="http://schemas.microsoft.com/office/drawing/2014/main" val="989727087"/>
                  </a:ext>
                </a:extLst>
              </a:tr>
              <a:tr h="384649">
                <a:tc vMerge="1">
                  <a:txBody>
                    <a:bodyPr/>
                    <a:lstStyle/>
                    <a:p>
                      <a:endParaRPr lang="en-GB"/>
                    </a:p>
                  </a:txBody>
                  <a:tcPr/>
                </a:tc>
                <a:tc>
                  <a:txBody>
                    <a:bodyPr/>
                    <a:lstStyle/>
                    <a:p>
                      <a:pPr>
                        <a:spcAft>
                          <a:spcPts val="0"/>
                        </a:spcAft>
                      </a:pPr>
                      <a:r>
                        <a:rPr lang="en-GB" sz="1800" b="0" dirty="0"/>
                        <a:t>0.65 for lorlatinib PD/on treatment</a:t>
                      </a:r>
                    </a:p>
                    <a:p>
                      <a:pPr>
                        <a:spcAft>
                          <a:spcPts val="0"/>
                        </a:spcAft>
                      </a:pPr>
                      <a:r>
                        <a:rPr lang="en-GB" sz="1800" b="0" dirty="0"/>
                        <a:t>0.59 PD/off treatment </a:t>
                      </a:r>
                      <a:r>
                        <a:rPr lang="en-GB" sz="1800" dirty="0"/>
                        <a:t>in both arms</a:t>
                      </a:r>
                      <a:endParaRPr lang="en-GB" sz="1800" dirty="0">
                        <a:effectLst/>
                        <a:latin typeface="Times New Roman" panose="02020603050405020304" pitchFamily="18" charset="0"/>
                        <a:ea typeface="Times New Roman" panose="02020603050405020304" pitchFamily="18" charset="0"/>
                      </a:endParaRPr>
                    </a:p>
                  </a:txBody>
                  <a:tcPr marL="44636" marR="44636" marT="0" marB="0" anchor="ctr"/>
                </a:tc>
                <a:tc>
                  <a:txBody>
                    <a:bodyPr/>
                    <a:lstStyle/>
                    <a:p>
                      <a:pPr algn="ctr">
                        <a:spcAft>
                          <a:spcPts val="0"/>
                        </a:spcAft>
                      </a:pPr>
                      <a:r>
                        <a:rPr lang="en-GB" sz="1800" dirty="0">
                          <a:effectLst/>
                        </a:rPr>
                        <a:t>-</a:t>
                      </a:r>
                      <a:endParaRPr lang="en-GB" sz="1800" dirty="0">
                        <a:effectLst/>
                        <a:latin typeface="Times New Roman" panose="02020603050405020304" pitchFamily="18" charset="0"/>
                        <a:ea typeface="Times New Roman" panose="02020603050405020304" pitchFamily="18" charset="0"/>
                      </a:endParaRPr>
                    </a:p>
                  </a:txBody>
                  <a:tcPr marL="44636" marR="44636" marT="0" marB="0" anchor="ctr"/>
                </a:tc>
                <a:tc>
                  <a:txBody>
                    <a:bodyPr/>
                    <a:lstStyle/>
                    <a:p>
                      <a:pPr algn="ctr">
                        <a:spcAft>
                          <a:spcPts val="0"/>
                        </a:spcAft>
                      </a:pPr>
                      <a:r>
                        <a:rPr lang="en-GB" sz="1800">
                          <a:effectLst/>
                        </a:rPr>
                        <a:t>£12,935</a:t>
                      </a:r>
                      <a:endParaRPr lang="en-GB" sz="1800">
                        <a:effectLst/>
                        <a:latin typeface="Times New Roman" panose="02020603050405020304" pitchFamily="18" charset="0"/>
                        <a:ea typeface="Times New Roman" panose="02020603050405020304" pitchFamily="18" charset="0"/>
                      </a:endParaRPr>
                    </a:p>
                  </a:txBody>
                  <a:tcPr marL="44636" marR="44636" marT="0" marB="0" anchor="ctr"/>
                </a:tc>
                <a:extLst>
                  <a:ext uri="{0D108BD9-81ED-4DB2-BD59-A6C34878D82A}">
                    <a16:rowId xmlns:a16="http://schemas.microsoft.com/office/drawing/2014/main" val="142332479"/>
                  </a:ext>
                </a:extLst>
              </a:tr>
              <a:tr h="384649">
                <a:tc vMerge="1">
                  <a:txBody>
                    <a:bodyPr/>
                    <a:lstStyle/>
                    <a:p>
                      <a:endParaRPr lang="en-GB"/>
                    </a:p>
                  </a:txBody>
                  <a:tcPr/>
                </a:tc>
                <a:tc>
                  <a:txBody>
                    <a:bodyPr/>
                    <a:lstStyle/>
                    <a:p>
                      <a:pPr>
                        <a:spcAft>
                          <a:spcPts val="0"/>
                        </a:spcAft>
                      </a:pPr>
                      <a:r>
                        <a:rPr lang="en-GB" sz="1800" b="0" dirty="0"/>
                        <a:t>0.65 for lorlatinib PD/on treatment</a:t>
                      </a:r>
                    </a:p>
                    <a:p>
                      <a:pPr>
                        <a:spcAft>
                          <a:spcPts val="0"/>
                        </a:spcAft>
                      </a:pPr>
                      <a:r>
                        <a:rPr lang="en-GB" sz="1800" b="0" dirty="0"/>
                        <a:t>0.46 PD/off treatment </a:t>
                      </a:r>
                      <a:r>
                        <a:rPr lang="en-GB" sz="1800" dirty="0"/>
                        <a:t>in both arms</a:t>
                      </a:r>
                      <a:endParaRPr lang="en-GB" sz="1800" dirty="0">
                        <a:effectLst/>
                        <a:latin typeface="Times New Roman" panose="02020603050405020304" pitchFamily="18" charset="0"/>
                        <a:ea typeface="Times New Roman" panose="02020603050405020304" pitchFamily="18" charset="0"/>
                      </a:endParaRPr>
                    </a:p>
                  </a:txBody>
                  <a:tcPr marL="44636" marR="44636" marT="0" marB="0" anchor="ctr"/>
                </a:tc>
                <a:tc>
                  <a:txBody>
                    <a:bodyPr/>
                    <a:lstStyle/>
                    <a:p>
                      <a:pPr algn="ctr">
                        <a:spcAft>
                          <a:spcPts val="0"/>
                        </a:spcAft>
                      </a:pPr>
                      <a:r>
                        <a:rPr lang="en-GB" sz="1800" dirty="0">
                          <a:effectLst/>
                        </a:rPr>
                        <a:t>-</a:t>
                      </a:r>
                      <a:endParaRPr lang="en-GB" sz="1800" dirty="0">
                        <a:effectLst/>
                        <a:latin typeface="Times New Roman" panose="02020603050405020304" pitchFamily="18" charset="0"/>
                        <a:ea typeface="Times New Roman" panose="02020603050405020304" pitchFamily="18" charset="0"/>
                      </a:endParaRPr>
                    </a:p>
                  </a:txBody>
                  <a:tcPr marL="44636" marR="44636" marT="0" marB="0" anchor="ctr"/>
                </a:tc>
                <a:tc>
                  <a:txBody>
                    <a:bodyPr/>
                    <a:lstStyle/>
                    <a:p>
                      <a:pPr algn="ctr">
                        <a:spcAft>
                          <a:spcPts val="0"/>
                        </a:spcAft>
                      </a:pPr>
                      <a:r>
                        <a:rPr lang="en-GB" sz="1800" dirty="0">
                          <a:effectLst/>
                        </a:rPr>
                        <a:t>£13,978</a:t>
                      </a:r>
                      <a:endParaRPr lang="en-GB" sz="1800" dirty="0">
                        <a:effectLst/>
                        <a:latin typeface="Times New Roman" panose="02020603050405020304" pitchFamily="18" charset="0"/>
                        <a:ea typeface="Times New Roman" panose="02020603050405020304" pitchFamily="18" charset="0"/>
                      </a:endParaRPr>
                    </a:p>
                  </a:txBody>
                  <a:tcPr marL="44636" marR="44636" marT="0" marB="0"/>
                </a:tc>
                <a:extLst>
                  <a:ext uri="{0D108BD9-81ED-4DB2-BD59-A6C34878D82A}">
                    <a16:rowId xmlns:a16="http://schemas.microsoft.com/office/drawing/2014/main" val="4089420257"/>
                  </a:ext>
                </a:extLst>
              </a:tr>
              <a:tr h="571635">
                <a:tc gridSpan="4">
                  <a:txBody>
                    <a:bodyPr/>
                    <a:lstStyle/>
                    <a:p>
                      <a:pPr>
                        <a:spcAft>
                          <a:spcPts val="0"/>
                        </a:spcAft>
                      </a:pPr>
                      <a:r>
                        <a:rPr lang="en-GB" sz="1800" dirty="0">
                          <a:effectLst/>
                        </a:rPr>
                        <a:t>Notes: All scenarios include the confidential PAS for lorlatinib and apply list prices for comparator and subsequent treatments.</a:t>
                      </a:r>
                      <a:endParaRPr lang="en-GB" sz="1800" dirty="0">
                        <a:effectLst/>
                        <a:latin typeface="Times New Roman" panose="02020603050405020304" pitchFamily="18" charset="0"/>
                        <a:ea typeface="Times New Roman" panose="02020603050405020304" pitchFamily="18" charset="0"/>
                      </a:endParaRPr>
                    </a:p>
                  </a:txBody>
                  <a:tcPr marL="44636" marR="44636" marT="0" marB="0" anchor="ct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635685813"/>
                  </a:ext>
                </a:extLst>
              </a:tr>
            </a:tbl>
          </a:graphicData>
        </a:graphic>
      </p:graphicFrame>
    </p:spTree>
    <p:extLst>
      <p:ext uri="{BB962C8B-B14F-4D97-AF65-F5344CB8AC3E}">
        <p14:creationId xmlns:p14="http://schemas.microsoft.com/office/powerpoint/2010/main" val="690892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68333E-8DA0-4CC9-BE3A-82405F1D546A}"/>
              </a:ext>
            </a:extLst>
          </p:cNvPr>
          <p:cNvSpPr>
            <a:spLocks noGrp="1"/>
          </p:cNvSpPr>
          <p:nvPr>
            <p:ph type="title"/>
          </p:nvPr>
        </p:nvSpPr>
        <p:spPr>
          <a:xfrm>
            <a:off x="508000" y="453699"/>
            <a:ext cx="9826848" cy="765501"/>
          </a:xfrm>
        </p:spPr>
        <p:txBody>
          <a:bodyPr/>
          <a:lstStyle/>
          <a:p>
            <a:r>
              <a:rPr lang="en-US" dirty="0"/>
              <a:t>ABCP – ERG-reduced population adjustment</a:t>
            </a:r>
            <a:endParaRPr lang="en-GB" dirty="0"/>
          </a:p>
        </p:txBody>
      </p:sp>
      <p:sp>
        <p:nvSpPr>
          <p:cNvPr id="3" name="Slide Number Placeholder 2">
            <a:extLst>
              <a:ext uri="{FF2B5EF4-FFF2-40B4-BE49-F238E27FC236}">
                <a16:creationId xmlns:a16="http://schemas.microsoft.com/office/drawing/2014/main" id="{2517DF73-9A0D-4D88-9A5A-741677F34E4E}"/>
              </a:ext>
            </a:extLst>
          </p:cNvPr>
          <p:cNvSpPr>
            <a:spLocks noGrp="1"/>
          </p:cNvSpPr>
          <p:nvPr>
            <p:ph type="sldNum" sz="quarter" idx="12"/>
          </p:nvPr>
        </p:nvSpPr>
        <p:spPr/>
        <p:txBody>
          <a:bodyPr/>
          <a:lstStyle/>
          <a:p>
            <a:fld id="{DDBE135E-2566-4748-853C-8A3B78F0FB00}" type="slidenum">
              <a:rPr lang="en-GB" smtClean="0"/>
              <a:t>22</a:t>
            </a:fld>
            <a:endParaRPr lang="en-GB" dirty="0"/>
          </a:p>
        </p:txBody>
      </p:sp>
      <p:grpSp>
        <p:nvGrpSpPr>
          <p:cNvPr id="11" name="Group 10">
            <a:extLst>
              <a:ext uri="{FF2B5EF4-FFF2-40B4-BE49-F238E27FC236}">
                <a16:creationId xmlns:a16="http://schemas.microsoft.com/office/drawing/2014/main" id="{8F4E9289-5466-4F11-B655-F46FDDE4701D}"/>
              </a:ext>
            </a:extLst>
          </p:cNvPr>
          <p:cNvGrpSpPr/>
          <p:nvPr/>
        </p:nvGrpSpPr>
        <p:grpSpPr>
          <a:xfrm>
            <a:off x="508000" y="1555390"/>
            <a:ext cx="555256" cy="2409029"/>
            <a:chOff x="508000" y="1371602"/>
            <a:chExt cx="555256" cy="2409029"/>
          </a:xfrm>
        </p:grpSpPr>
        <p:sp>
          <p:nvSpPr>
            <p:cNvPr id="9" name="TextBox 8">
              <a:extLst>
                <a:ext uri="{FF2B5EF4-FFF2-40B4-BE49-F238E27FC236}">
                  <a16:creationId xmlns:a16="http://schemas.microsoft.com/office/drawing/2014/main" id="{8761C7C8-3C27-41B8-8B2A-6C5F0B2C6EFD}"/>
                </a:ext>
              </a:extLst>
            </p:cNvPr>
            <p:cNvSpPr txBox="1"/>
            <p:nvPr/>
          </p:nvSpPr>
          <p:spPr>
            <a:xfrm rot="16200000">
              <a:off x="-298895" y="2437616"/>
              <a:ext cx="2169045" cy="276999"/>
            </a:xfrm>
            <a:prstGeom prst="rect">
              <a:avLst/>
            </a:prstGeom>
            <a:noFill/>
          </p:spPr>
          <p:txBody>
            <a:bodyPr wrap="square" lIns="0" tIns="0" rIns="0" bIns="0" rtlCol="0">
              <a:spAutoFit/>
            </a:bodyPr>
            <a:lstStyle/>
            <a:p>
              <a:r>
                <a:rPr lang="en-US" sz="1800" dirty="0">
                  <a:solidFill>
                    <a:schemeClr val="tx1"/>
                  </a:solidFill>
                </a:rPr>
                <a:t>Company base case</a:t>
              </a:r>
              <a:endParaRPr lang="en-GB" sz="1800" dirty="0" err="1">
                <a:solidFill>
                  <a:schemeClr val="tx1"/>
                </a:solidFill>
              </a:endParaRPr>
            </a:p>
          </p:txBody>
        </p:sp>
        <p:sp>
          <p:nvSpPr>
            <p:cNvPr id="10" name="Rectangle 9">
              <a:extLst>
                <a:ext uri="{FF2B5EF4-FFF2-40B4-BE49-F238E27FC236}">
                  <a16:creationId xmlns:a16="http://schemas.microsoft.com/office/drawing/2014/main" id="{302FEDBC-7C99-451A-A011-C59FEE2F7815}"/>
                </a:ext>
              </a:extLst>
            </p:cNvPr>
            <p:cNvSpPr/>
            <p:nvPr/>
          </p:nvSpPr>
          <p:spPr>
            <a:xfrm>
              <a:off x="508000" y="1371602"/>
              <a:ext cx="555256" cy="2409029"/>
            </a:xfrm>
            <a:prstGeom prst="rect">
              <a:avLst/>
            </a:prstGeom>
            <a:noFill/>
            <a:ln w="317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2" name="Group 11">
            <a:extLst>
              <a:ext uri="{FF2B5EF4-FFF2-40B4-BE49-F238E27FC236}">
                <a16:creationId xmlns:a16="http://schemas.microsoft.com/office/drawing/2014/main" id="{43DDE0C2-638C-4940-8374-CFD829095335}"/>
              </a:ext>
            </a:extLst>
          </p:cNvPr>
          <p:cNvGrpSpPr/>
          <p:nvPr/>
        </p:nvGrpSpPr>
        <p:grpSpPr>
          <a:xfrm>
            <a:off x="508000" y="4300609"/>
            <a:ext cx="555256" cy="2409029"/>
            <a:chOff x="508000" y="1371602"/>
            <a:chExt cx="555256" cy="2409029"/>
          </a:xfrm>
        </p:grpSpPr>
        <p:sp>
          <p:nvSpPr>
            <p:cNvPr id="13" name="TextBox 12">
              <a:extLst>
                <a:ext uri="{FF2B5EF4-FFF2-40B4-BE49-F238E27FC236}">
                  <a16:creationId xmlns:a16="http://schemas.microsoft.com/office/drawing/2014/main" id="{F0681BDF-483F-402A-94A7-7E2C57F8A5DE}"/>
                </a:ext>
              </a:extLst>
            </p:cNvPr>
            <p:cNvSpPr txBox="1"/>
            <p:nvPr/>
          </p:nvSpPr>
          <p:spPr>
            <a:xfrm rot="16200000">
              <a:off x="-324205" y="2412306"/>
              <a:ext cx="2219665" cy="276999"/>
            </a:xfrm>
            <a:prstGeom prst="rect">
              <a:avLst/>
            </a:prstGeom>
            <a:noFill/>
          </p:spPr>
          <p:txBody>
            <a:bodyPr wrap="square" lIns="0" tIns="0" rIns="0" bIns="0" rtlCol="0">
              <a:spAutoFit/>
            </a:bodyPr>
            <a:lstStyle/>
            <a:p>
              <a:r>
                <a:rPr lang="en-US" sz="1800" dirty="0">
                  <a:solidFill>
                    <a:schemeClr val="tx1"/>
                  </a:solidFill>
                </a:rPr>
                <a:t>ERG 25% adjustment</a:t>
              </a:r>
              <a:endParaRPr lang="en-GB" sz="1800" dirty="0" err="1">
                <a:solidFill>
                  <a:schemeClr val="tx1"/>
                </a:solidFill>
              </a:endParaRPr>
            </a:p>
          </p:txBody>
        </p:sp>
        <p:sp>
          <p:nvSpPr>
            <p:cNvPr id="14" name="Rectangle 13">
              <a:extLst>
                <a:ext uri="{FF2B5EF4-FFF2-40B4-BE49-F238E27FC236}">
                  <a16:creationId xmlns:a16="http://schemas.microsoft.com/office/drawing/2014/main" id="{AB39F08C-1B73-4082-81B8-FCE01A73736B}"/>
                </a:ext>
              </a:extLst>
            </p:cNvPr>
            <p:cNvSpPr/>
            <p:nvPr/>
          </p:nvSpPr>
          <p:spPr>
            <a:xfrm>
              <a:off x="508000" y="1371602"/>
              <a:ext cx="555256" cy="2409029"/>
            </a:xfrm>
            <a:prstGeom prst="rect">
              <a:avLst/>
            </a:prstGeom>
            <a:noFill/>
            <a:ln w="317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4" name="Rectangle 3">
            <a:extLst>
              <a:ext uri="{FF2B5EF4-FFF2-40B4-BE49-F238E27FC236}">
                <a16:creationId xmlns:a16="http://schemas.microsoft.com/office/drawing/2014/main" id="{612B3A77-F0DF-4310-9AAE-8F73025FA6CF}"/>
              </a:ext>
            </a:extLst>
          </p:cNvPr>
          <p:cNvSpPr/>
          <p:nvPr/>
        </p:nvSpPr>
        <p:spPr>
          <a:xfrm>
            <a:off x="1412386" y="1382235"/>
            <a:ext cx="7210617" cy="5921267"/>
          </a:xfrm>
          <a:prstGeom prst="rect">
            <a:avLst/>
          </a:prstGeom>
          <a:solidFill>
            <a:srgbClr val="00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a:extLst>
              <a:ext uri="{FF2B5EF4-FFF2-40B4-BE49-F238E27FC236}">
                <a16:creationId xmlns:a16="http://schemas.microsoft.com/office/drawing/2014/main" id="{FDBE37BD-3B16-40D6-811E-49102F50D18E}"/>
              </a:ext>
            </a:extLst>
          </p:cNvPr>
          <p:cNvSpPr txBox="1"/>
          <p:nvPr/>
        </p:nvSpPr>
        <p:spPr>
          <a:xfrm>
            <a:off x="4476308" y="1371602"/>
            <a:ext cx="5858540" cy="1384995"/>
          </a:xfrm>
          <a:prstGeom prst="rect">
            <a:avLst/>
          </a:prstGeom>
          <a:solidFill>
            <a:schemeClr val="accent6">
              <a:lumMod val="20000"/>
              <a:lumOff val="80000"/>
            </a:schemeClr>
          </a:solidFill>
          <a:ln w="25400">
            <a:solidFill>
              <a:schemeClr val="bg2"/>
            </a:solidFill>
          </a:ln>
        </p:spPr>
        <p:txBody>
          <a:bodyPr wrap="square" lIns="0" tIns="0" rIns="0" bIns="0" rtlCol="0">
            <a:spAutoFit/>
          </a:bodyPr>
          <a:lstStyle/>
          <a:p>
            <a:r>
              <a:rPr lang="en-GB" sz="1800" dirty="0"/>
              <a:t>OS curves applied in the company’s revised base case, with adjustment to the PDC curve to reflect superior efficacy compared to single agent chemotherapy, and the company’s full population adjustment (for ALK+ versus EGFR+) applied to ABCP. </a:t>
            </a:r>
            <a:endParaRPr lang="en-GB" sz="1800" dirty="0">
              <a:solidFill>
                <a:schemeClr val="tx1"/>
              </a:solidFill>
            </a:endParaRPr>
          </a:p>
        </p:txBody>
      </p:sp>
      <p:sp>
        <p:nvSpPr>
          <p:cNvPr id="8" name="TextBox 7">
            <a:extLst>
              <a:ext uri="{FF2B5EF4-FFF2-40B4-BE49-F238E27FC236}">
                <a16:creationId xmlns:a16="http://schemas.microsoft.com/office/drawing/2014/main" id="{F4799BDA-94CA-4895-ABA0-97825868E617}"/>
              </a:ext>
            </a:extLst>
          </p:cNvPr>
          <p:cNvSpPr txBox="1"/>
          <p:nvPr/>
        </p:nvSpPr>
        <p:spPr>
          <a:xfrm>
            <a:off x="4476308" y="4804666"/>
            <a:ext cx="5858540" cy="1107996"/>
          </a:xfrm>
          <a:prstGeom prst="rect">
            <a:avLst/>
          </a:prstGeom>
          <a:solidFill>
            <a:schemeClr val="accent6">
              <a:lumMod val="20000"/>
              <a:lumOff val="80000"/>
            </a:schemeClr>
          </a:solidFill>
          <a:ln w="25400">
            <a:solidFill>
              <a:schemeClr val="bg2"/>
            </a:solidFill>
          </a:ln>
        </p:spPr>
        <p:txBody>
          <a:bodyPr wrap="square" lIns="0" tIns="0" rIns="0" bIns="0" rtlCol="0">
            <a:spAutoFit/>
          </a:bodyPr>
          <a:lstStyle/>
          <a:p>
            <a:r>
              <a:rPr lang="en-GB" sz="1800" dirty="0"/>
              <a:t>OS curves applied in ERG exploratory ABCP comparison, with a proportionally reduced population adjustment (for ALK+ versus EGFR+) applied to ABCP for improved clinical plausibility relative to PDC efficacy.</a:t>
            </a:r>
            <a:endParaRPr lang="en-GB" sz="1800" dirty="0">
              <a:solidFill>
                <a:schemeClr val="tx1"/>
              </a:solidFill>
            </a:endParaRPr>
          </a:p>
        </p:txBody>
      </p:sp>
    </p:spTree>
    <p:extLst>
      <p:ext uri="{BB962C8B-B14F-4D97-AF65-F5344CB8AC3E}">
        <p14:creationId xmlns:p14="http://schemas.microsoft.com/office/powerpoint/2010/main" val="2268640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A3E569D-D2D9-489F-ABE4-6001DE6BF4F2}"/>
              </a:ext>
            </a:extLst>
          </p:cNvPr>
          <p:cNvSpPr>
            <a:spLocks noGrp="1"/>
          </p:cNvSpPr>
          <p:nvPr>
            <p:ph type="title"/>
          </p:nvPr>
        </p:nvSpPr>
        <p:spPr>
          <a:xfrm>
            <a:off x="459858" y="485598"/>
            <a:ext cx="9773684" cy="765501"/>
          </a:xfrm>
        </p:spPr>
        <p:txBody>
          <a:bodyPr/>
          <a:lstStyle/>
          <a:p>
            <a:r>
              <a:rPr lang="en-US" dirty="0"/>
              <a:t>ERG exploratory analysis (lorlatinib v ABCP)</a:t>
            </a:r>
            <a:endParaRPr lang="en-GB" dirty="0"/>
          </a:p>
        </p:txBody>
      </p:sp>
      <p:sp>
        <p:nvSpPr>
          <p:cNvPr id="3" name="Slide Number Placeholder 2">
            <a:extLst>
              <a:ext uri="{FF2B5EF4-FFF2-40B4-BE49-F238E27FC236}">
                <a16:creationId xmlns:a16="http://schemas.microsoft.com/office/drawing/2014/main" id="{E0C67C62-34D7-4146-9D16-14ACDEE738A9}"/>
              </a:ext>
            </a:extLst>
          </p:cNvPr>
          <p:cNvSpPr>
            <a:spLocks noGrp="1"/>
          </p:cNvSpPr>
          <p:nvPr>
            <p:ph type="sldNum" sz="quarter" idx="12"/>
          </p:nvPr>
        </p:nvSpPr>
        <p:spPr/>
        <p:txBody>
          <a:bodyPr/>
          <a:lstStyle/>
          <a:p>
            <a:fld id="{DDBE135E-2566-4748-853C-8A3B78F0FB00}" type="slidenum">
              <a:rPr lang="en-GB" smtClean="0"/>
              <a:t>23</a:t>
            </a:fld>
            <a:endParaRPr lang="en-GB" dirty="0"/>
          </a:p>
        </p:txBody>
      </p:sp>
      <p:graphicFrame>
        <p:nvGraphicFramePr>
          <p:cNvPr id="7" name="Table 6">
            <a:extLst>
              <a:ext uri="{FF2B5EF4-FFF2-40B4-BE49-F238E27FC236}">
                <a16:creationId xmlns:a16="http://schemas.microsoft.com/office/drawing/2014/main" id="{AE4D4068-30AD-414D-A11C-77A0E425BF89}"/>
              </a:ext>
            </a:extLst>
          </p:cNvPr>
          <p:cNvGraphicFramePr>
            <a:graphicFrameLocks noGrp="1"/>
          </p:cNvGraphicFramePr>
          <p:nvPr>
            <p:extLst>
              <p:ext uri="{D42A27DB-BD31-4B8C-83A1-F6EECF244321}">
                <p14:modId xmlns:p14="http://schemas.microsoft.com/office/powerpoint/2010/main" val="2781850666"/>
              </p:ext>
            </p:extLst>
          </p:nvPr>
        </p:nvGraphicFramePr>
        <p:xfrm>
          <a:off x="515620" y="1219200"/>
          <a:ext cx="9473610" cy="5592371"/>
        </p:xfrm>
        <a:graphic>
          <a:graphicData uri="http://schemas.openxmlformats.org/drawingml/2006/table">
            <a:tbl>
              <a:tblPr firstRow="1" firstCol="1" bandRow="1">
                <a:tableStyleId>{F5AB1C69-6EDB-4FF4-983F-18BD219EF322}</a:tableStyleId>
              </a:tblPr>
              <a:tblGrid>
                <a:gridCol w="3419371">
                  <a:extLst>
                    <a:ext uri="{9D8B030D-6E8A-4147-A177-3AD203B41FA5}">
                      <a16:colId xmlns:a16="http://schemas.microsoft.com/office/drawing/2014/main" val="388768227"/>
                    </a:ext>
                  </a:extLst>
                </a:gridCol>
                <a:gridCol w="3267531">
                  <a:extLst>
                    <a:ext uri="{9D8B030D-6E8A-4147-A177-3AD203B41FA5}">
                      <a16:colId xmlns:a16="http://schemas.microsoft.com/office/drawing/2014/main" val="1192382699"/>
                    </a:ext>
                  </a:extLst>
                </a:gridCol>
                <a:gridCol w="2786708">
                  <a:extLst>
                    <a:ext uri="{9D8B030D-6E8A-4147-A177-3AD203B41FA5}">
                      <a16:colId xmlns:a16="http://schemas.microsoft.com/office/drawing/2014/main" val="379928555"/>
                    </a:ext>
                  </a:extLst>
                </a:gridCol>
              </a:tblGrid>
              <a:tr h="277998">
                <a:tc>
                  <a:txBody>
                    <a:bodyPr/>
                    <a:lstStyle/>
                    <a:p>
                      <a:pPr>
                        <a:lnSpc>
                          <a:spcPct val="107000"/>
                        </a:lnSpc>
                        <a:spcAft>
                          <a:spcPts val="0"/>
                        </a:spcAft>
                      </a:pPr>
                      <a:r>
                        <a:rPr lang="en-GB" sz="1800" dirty="0">
                          <a:effectLst/>
                        </a:rPr>
                        <a:t>Scenario</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3143" marR="43143" marT="0" marB="0"/>
                </a:tc>
                <a:tc>
                  <a:txBody>
                    <a:bodyPr/>
                    <a:lstStyle/>
                    <a:p>
                      <a:pPr>
                        <a:lnSpc>
                          <a:spcPct val="107000"/>
                        </a:lnSpc>
                        <a:spcAft>
                          <a:spcPts val="0"/>
                        </a:spcAft>
                      </a:pPr>
                      <a:r>
                        <a:rPr lang="en-GB" sz="1800">
                          <a:effectLst/>
                        </a:rPr>
                        <a:t>Description</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43143" marR="43143" marT="0" marB="0"/>
                </a:tc>
                <a:tc>
                  <a:txBody>
                    <a:bodyPr/>
                    <a:lstStyle/>
                    <a:p>
                      <a:pPr algn="ctr">
                        <a:lnSpc>
                          <a:spcPct val="107000"/>
                        </a:lnSpc>
                        <a:spcAft>
                          <a:spcPts val="0"/>
                        </a:spcAft>
                      </a:pPr>
                      <a:r>
                        <a:rPr lang="en-GB" sz="1800">
                          <a:effectLst/>
                        </a:rPr>
                        <a:t>ICER</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43143" marR="43143" marT="0" marB="0"/>
                </a:tc>
                <a:extLst>
                  <a:ext uri="{0D108BD9-81ED-4DB2-BD59-A6C34878D82A}">
                    <a16:rowId xmlns:a16="http://schemas.microsoft.com/office/drawing/2014/main" val="1128907004"/>
                  </a:ext>
                </a:extLst>
              </a:tr>
              <a:tr h="863511">
                <a:tc>
                  <a:txBody>
                    <a:bodyPr/>
                    <a:lstStyle/>
                    <a:p>
                      <a:pPr>
                        <a:lnSpc>
                          <a:spcPct val="107000"/>
                        </a:lnSpc>
                        <a:spcAft>
                          <a:spcPts val="0"/>
                        </a:spcAft>
                      </a:pPr>
                      <a:r>
                        <a:rPr lang="en-GB" sz="1800" dirty="0">
                          <a:effectLst/>
                        </a:rPr>
                        <a:t>Base-case but updated with resolved issues and ERG corrections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3143" marR="43143" marT="0" marB="0"/>
                </a:tc>
                <a:tc>
                  <a:txBody>
                    <a:bodyPr/>
                    <a:lstStyle/>
                    <a:p>
                      <a:pPr>
                        <a:lnSpc>
                          <a:spcPct val="107000"/>
                        </a:lnSpc>
                        <a:spcAft>
                          <a:spcPts val="0"/>
                        </a:spcAft>
                      </a:pPr>
                      <a:r>
                        <a:rPr lang="en-GB" sz="1800" dirty="0">
                          <a:effectLst/>
                        </a:rPr>
                        <a:t>Inputs updated for resolved issues 2, 4, 6 and 7, and ERG revisions.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3143" marR="43143" marT="0" marB="0"/>
                </a:tc>
                <a:tc>
                  <a:txBody>
                    <a:bodyPr/>
                    <a:lstStyle/>
                    <a:p>
                      <a:pPr algn="ctr">
                        <a:lnSpc>
                          <a:spcPct val="107000"/>
                        </a:lnSpc>
                        <a:spcAft>
                          <a:spcPts val="0"/>
                        </a:spcAft>
                      </a:pPr>
                      <a:r>
                        <a:rPr lang="en-GB" sz="1800">
                          <a:effectLst/>
                        </a:rPr>
                        <a:t>£12,505</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43143" marR="43143" marT="0" marB="0" anchor="ctr"/>
                </a:tc>
                <a:extLst>
                  <a:ext uri="{0D108BD9-81ED-4DB2-BD59-A6C34878D82A}">
                    <a16:rowId xmlns:a16="http://schemas.microsoft.com/office/drawing/2014/main" val="2741354313"/>
                  </a:ext>
                </a:extLst>
              </a:tr>
              <a:tr h="863511">
                <a:tc>
                  <a:txBody>
                    <a:bodyPr/>
                    <a:lstStyle/>
                    <a:p>
                      <a:pPr>
                        <a:lnSpc>
                          <a:spcPct val="107000"/>
                        </a:lnSpc>
                        <a:spcAft>
                          <a:spcPts val="0"/>
                        </a:spcAft>
                      </a:pPr>
                      <a:r>
                        <a:rPr lang="en-GB" sz="1800" dirty="0">
                          <a:effectLst/>
                        </a:rPr>
                        <a:t>Updated base case with alternative extrapolation of lorlatinib OS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3143" marR="43143" marT="0" marB="0"/>
                </a:tc>
                <a:tc>
                  <a:txBody>
                    <a:bodyPr/>
                    <a:lstStyle/>
                    <a:p>
                      <a:pPr>
                        <a:lnSpc>
                          <a:spcPct val="107000"/>
                        </a:lnSpc>
                        <a:spcAft>
                          <a:spcPts val="0"/>
                        </a:spcAft>
                      </a:pPr>
                      <a:r>
                        <a:rPr lang="en-GB" sz="1800" dirty="0">
                          <a:effectLst/>
                        </a:rPr>
                        <a:t>Exponential rather than generalised gamma for lorlatinib OS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3143" marR="43143" marT="0" marB="0"/>
                </a:tc>
                <a:tc>
                  <a:txBody>
                    <a:bodyPr/>
                    <a:lstStyle/>
                    <a:p>
                      <a:pPr algn="ctr">
                        <a:lnSpc>
                          <a:spcPct val="107000"/>
                        </a:lnSpc>
                        <a:spcAft>
                          <a:spcPts val="0"/>
                        </a:spcAft>
                      </a:pPr>
                      <a:r>
                        <a:rPr lang="en-GB" sz="1800">
                          <a:effectLst/>
                        </a:rPr>
                        <a:t>£10,576</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43143" marR="43143" marT="0" marB="0" anchor="ctr"/>
                </a:tc>
                <a:extLst>
                  <a:ext uri="{0D108BD9-81ED-4DB2-BD59-A6C34878D82A}">
                    <a16:rowId xmlns:a16="http://schemas.microsoft.com/office/drawing/2014/main" val="1584091653"/>
                  </a:ext>
                </a:extLst>
              </a:tr>
              <a:tr h="863511">
                <a:tc>
                  <a:txBody>
                    <a:bodyPr/>
                    <a:lstStyle/>
                    <a:p>
                      <a:pPr>
                        <a:lnSpc>
                          <a:spcPct val="107000"/>
                        </a:lnSpc>
                        <a:spcAft>
                          <a:spcPts val="0"/>
                        </a:spcAft>
                      </a:pPr>
                      <a:r>
                        <a:rPr lang="en-GB" sz="1800" dirty="0">
                          <a:effectLst/>
                        </a:rPr>
                        <a:t>Updated base case with reduced population adjustment for ABCP curves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3143" marR="43143" marT="0" marB="0"/>
                </a:tc>
                <a:tc>
                  <a:txBody>
                    <a:bodyPr/>
                    <a:lstStyle/>
                    <a:p>
                      <a:pPr>
                        <a:lnSpc>
                          <a:spcPct val="107000"/>
                        </a:lnSpc>
                        <a:spcAft>
                          <a:spcPts val="0"/>
                        </a:spcAft>
                      </a:pPr>
                      <a:r>
                        <a:rPr lang="en-GB" sz="1800">
                          <a:effectLst/>
                        </a:rPr>
                        <a:t>25% reduction applied to log HRs for population adjustment of ABCP curves</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43143" marR="43143" marT="0" marB="0"/>
                </a:tc>
                <a:tc>
                  <a:txBody>
                    <a:bodyPr/>
                    <a:lstStyle/>
                    <a:p>
                      <a:pPr algn="ctr">
                        <a:lnSpc>
                          <a:spcPct val="107000"/>
                        </a:lnSpc>
                        <a:spcAft>
                          <a:spcPts val="0"/>
                        </a:spcAft>
                      </a:pPr>
                      <a:r>
                        <a:rPr lang="en-GB" sz="1800">
                          <a:effectLst/>
                        </a:rPr>
                        <a:t>£5,514</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43143" marR="43143" marT="0" marB="0" anchor="ctr"/>
                </a:tc>
                <a:extLst>
                  <a:ext uri="{0D108BD9-81ED-4DB2-BD59-A6C34878D82A}">
                    <a16:rowId xmlns:a16="http://schemas.microsoft.com/office/drawing/2014/main" val="1931791388"/>
                  </a:ext>
                </a:extLst>
              </a:tr>
              <a:tr h="277998">
                <a:tc rowSpan="3">
                  <a:txBody>
                    <a:bodyPr/>
                    <a:lstStyle/>
                    <a:p>
                      <a:pPr>
                        <a:lnSpc>
                          <a:spcPct val="107000"/>
                        </a:lnSpc>
                        <a:spcAft>
                          <a:spcPts val="0"/>
                        </a:spcAft>
                      </a:pPr>
                      <a:r>
                        <a:rPr lang="en-GB" sz="1800" dirty="0">
                          <a:effectLst/>
                        </a:rPr>
                        <a:t>Above scenario with the company’s different PD utilities applied</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3143" marR="43143" marT="0" marB="0"/>
                </a:tc>
                <a:tc>
                  <a:txBody>
                    <a:bodyPr/>
                    <a:lstStyle/>
                    <a:p>
                      <a:pPr>
                        <a:lnSpc>
                          <a:spcPct val="107000"/>
                        </a:lnSpc>
                        <a:spcAft>
                          <a:spcPts val="0"/>
                        </a:spcAft>
                      </a:pPr>
                      <a:r>
                        <a:rPr lang="en-GB" sz="1800" dirty="0">
                          <a:effectLst/>
                        </a:rPr>
                        <a:t>0.59 PD utility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3143" marR="43143" marT="0" marB="0"/>
                </a:tc>
                <a:tc>
                  <a:txBody>
                    <a:bodyPr/>
                    <a:lstStyle/>
                    <a:p>
                      <a:pPr algn="ctr">
                        <a:lnSpc>
                          <a:spcPct val="107000"/>
                        </a:lnSpc>
                        <a:spcAft>
                          <a:spcPts val="0"/>
                        </a:spcAft>
                      </a:pPr>
                      <a:r>
                        <a:rPr lang="en-GB" sz="1800">
                          <a:effectLst/>
                        </a:rPr>
                        <a:t>£5,759</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43143" marR="43143" marT="0" marB="0" anchor="ctr"/>
                </a:tc>
                <a:extLst>
                  <a:ext uri="{0D108BD9-81ED-4DB2-BD59-A6C34878D82A}">
                    <a16:rowId xmlns:a16="http://schemas.microsoft.com/office/drawing/2014/main" val="1651143514"/>
                  </a:ext>
                </a:extLst>
              </a:tr>
              <a:tr h="277998">
                <a:tc vMerge="1">
                  <a:txBody>
                    <a:bodyPr/>
                    <a:lstStyle/>
                    <a:p>
                      <a:endParaRPr lang="en-GB"/>
                    </a:p>
                  </a:txBody>
                  <a:tcPr/>
                </a:tc>
                <a:tc>
                  <a:txBody>
                    <a:bodyPr/>
                    <a:lstStyle/>
                    <a:p>
                      <a:pPr>
                        <a:lnSpc>
                          <a:spcPct val="107000"/>
                        </a:lnSpc>
                        <a:spcAft>
                          <a:spcPts val="0"/>
                        </a:spcAft>
                      </a:pPr>
                      <a:r>
                        <a:rPr lang="en-GB" sz="1800">
                          <a:effectLst/>
                        </a:rPr>
                        <a:t>Utility method 1</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43143" marR="43143" marT="0" marB="0"/>
                </a:tc>
                <a:tc>
                  <a:txBody>
                    <a:bodyPr/>
                    <a:lstStyle/>
                    <a:p>
                      <a:pPr algn="ctr">
                        <a:lnSpc>
                          <a:spcPct val="107000"/>
                        </a:lnSpc>
                        <a:spcAft>
                          <a:spcPts val="0"/>
                        </a:spcAft>
                      </a:pPr>
                      <a:r>
                        <a:rPr lang="en-GB" sz="1800">
                          <a:effectLst/>
                        </a:rPr>
                        <a:t>£5,665</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43143" marR="43143" marT="0" marB="0" anchor="ctr"/>
                </a:tc>
                <a:extLst>
                  <a:ext uri="{0D108BD9-81ED-4DB2-BD59-A6C34878D82A}">
                    <a16:rowId xmlns:a16="http://schemas.microsoft.com/office/drawing/2014/main" val="3041363105"/>
                  </a:ext>
                </a:extLst>
              </a:tr>
              <a:tr h="307514">
                <a:tc vMerge="1">
                  <a:txBody>
                    <a:bodyPr/>
                    <a:lstStyle/>
                    <a:p>
                      <a:endParaRPr lang="en-GB"/>
                    </a:p>
                  </a:txBody>
                  <a:tcPr/>
                </a:tc>
                <a:tc>
                  <a:txBody>
                    <a:bodyPr/>
                    <a:lstStyle/>
                    <a:p>
                      <a:pPr>
                        <a:lnSpc>
                          <a:spcPct val="107000"/>
                        </a:lnSpc>
                        <a:spcAft>
                          <a:spcPts val="0"/>
                        </a:spcAft>
                      </a:pPr>
                      <a:r>
                        <a:rPr lang="en-GB" sz="1800">
                          <a:effectLst/>
                        </a:rPr>
                        <a:t>Utility method 2</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43143" marR="43143" marT="0" marB="0"/>
                </a:tc>
                <a:tc>
                  <a:txBody>
                    <a:bodyPr/>
                    <a:lstStyle/>
                    <a:p>
                      <a:pPr algn="ctr">
                        <a:lnSpc>
                          <a:spcPct val="107000"/>
                        </a:lnSpc>
                        <a:spcAft>
                          <a:spcPts val="0"/>
                        </a:spcAft>
                      </a:pPr>
                      <a:r>
                        <a:rPr lang="en-GB" sz="1800">
                          <a:effectLst/>
                        </a:rPr>
                        <a:t>£6,021</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43143" marR="43143" marT="0" marB="0"/>
                </a:tc>
                <a:extLst>
                  <a:ext uri="{0D108BD9-81ED-4DB2-BD59-A6C34878D82A}">
                    <a16:rowId xmlns:a16="http://schemas.microsoft.com/office/drawing/2014/main" val="3587818302"/>
                  </a:ext>
                </a:extLst>
              </a:tr>
              <a:tr h="1156267">
                <a:tc>
                  <a:txBody>
                    <a:bodyPr/>
                    <a:lstStyle/>
                    <a:p>
                      <a:pPr>
                        <a:lnSpc>
                          <a:spcPct val="107000"/>
                        </a:lnSpc>
                        <a:spcAft>
                          <a:spcPts val="0"/>
                        </a:spcAft>
                      </a:pPr>
                      <a:r>
                        <a:rPr lang="en-GB" sz="1800" dirty="0">
                          <a:effectLst/>
                        </a:rPr>
                        <a:t>Updated base case with reduced proportion of patients receiving subsequent treatment following ABCP</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3143" marR="43143" marT="0" marB="0"/>
                </a:tc>
                <a:tc>
                  <a:txBody>
                    <a:bodyPr/>
                    <a:lstStyle/>
                    <a:p>
                      <a:pPr>
                        <a:lnSpc>
                          <a:spcPct val="107000"/>
                        </a:lnSpc>
                        <a:spcAft>
                          <a:spcPts val="0"/>
                        </a:spcAft>
                      </a:pPr>
                      <a:r>
                        <a:rPr lang="en-GB" sz="1800">
                          <a:effectLst/>
                        </a:rPr>
                        <a:t>45% receive docetaxel after ABPC, rather than 60%. </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43143" marR="43143" marT="0" marB="0"/>
                </a:tc>
                <a:tc>
                  <a:txBody>
                    <a:bodyPr/>
                    <a:lstStyle/>
                    <a:p>
                      <a:pPr algn="ctr">
                        <a:lnSpc>
                          <a:spcPct val="107000"/>
                        </a:lnSpc>
                        <a:spcAft>
                          <a:spcPts val="0"/>
                        </a:spcAft>
                      </a:pPr>
                      <a:r>
                        <a:rPr lang="en-GB" sz="1800">
                          <a:effectLst/>
                        </a:rPr>
                        <a:t>£12,793</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43143" marR="43143" marT="0" marB="0" anchor="ctr"/>
                </a:tc>
                <a:extLst>
                  <a:ext uri="{0D108BD9-81ED-4DB2-BD59-A6C34878D82A}">
                    <a16:rowId xmlns:a16="http://schemas.microsoft.com/office/drawing/2014/main" val="2817253605"/>
                  </a:ext>
                </a:extLst>
              </a:tr>
              <a:tr h="691692">
                <a:tc gridSpan="3">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prstClr val="white"/>
                          </a:solidFill>
                          <a:effectLst/>
                          <a:uLnTx/>
                          <a:uFillTx/>
                          <a:latin typeface="+mn-lt"/>
                          <a:ea typeface="+mn-ea"/>
                          <a:cs typeface="+mn-cs"/>
                        </a:rPr>
                        <a:t>Notes: All scenarios include the confidential PAS for lorlatinib and apply list prices for comparator and subsequent treatments.</a:t>
                      </a:r>
                      <a:endParaRPr kumimoji="0" lang="en-GB" sz="1800" b="1"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endParaRPr>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369215537"/>
                  </a:ext>
                </a:extLst>
              </a:tr>
            </a:tbl>
          </a:graphicData>
        </a:graphic>
      </p:graphicFrame>
    </p:spTree>
    <p:extLst>
      <p:ext uri="{BB962C8B-B14F-4D97-AF65-F5344CB8AC3E}">
        <p14:creationId xmlns:p14="http://schemas.microsoft.com/office/powerpoint/2010/main" val="11763407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2B27D5-D214-4999-83BB-381BBC51BD6D}"/>
              </a:ext>
            </a:extLst>
          </p:cNvPr>
          <p:cNvSpPr>
            <a:spLocks noGrp="1"/>
          </p:cNvSpPr>
          <p:nvPr>
            <p:ph type="title"/>
          </p:nvPr>
        </p:nvSpPr>
        <p:spPr/>
        <p:txBody>
          <a:bodyPr/>
          <a:lstStyle/>
          <a:p>
            <a:r>
              <a:rPr lang="en-US" dirty="0"/>
              <a:t>Equality issues and innovation</a:t>
            </a:r>
            <a:endParaRPr lang="en-GB" dirty="0"/>
          </a:p>
        </p:txBody>
      </p:sp>
      <p:sp>
        <p:nvSpPr>
          <p:cNvPr id="3" name="Slide Number Placeholder 2">
            <a:extLst>
              <a:ext uri="{FF2B5EF4-FFF2-40B4-BE49-F238E27FC236}">
                <a16:creationId xmlns:a16="http://schemas.microsoft.com/office/drawing/2014/main" id="{C9CA4214-5244-4CB4-8E0E-567CD417DCFD}"/>
              </a:ext>
            </a:extLst>
          </p:cNvPr>
          <p:cNvSpPr>
            <a:spLocks noGrp="1"/>
          </p:cNvSpPr>
          <p:nvPr>
            <p:ph type="sldNum" sz="quarter" idx="12"/>
          </p:nvPr>
        </p:nvSpPr>
        <p:spPr/>
        <p:txBody>
          <a:bodyPr/>
          <a:lstStyle/>
          <a:p>
            <a:fld id="{DDBE135E-2566-4748-853C-8A3B78F0FB00}" type="slidenum">
              <a:rPr lang="en-GB" smtClean="0"/>
              <a:t>24</a:t>
            </a:fld>
            <a:endParaRPr lang="en-GB" dirty="0"/>
          </a:p>
        </p:txBody>
      </p:sp>
      <p:sp>
        <p:nvSpPr>
          <p:cNvPr id="4" name="Content Placeholder 3">
            <a:extLst>
              <a:ext uri="{FF2B5EF4-FFF2-40B4-BE49-F238E27FC236}">
                <a16:creationId xmlns:a16="http://schemas.microsoft.com/office/drawing/2014/main" id="{C6EAB8D1-D4BA-4031-B0FD-DA051F1CB429}"/>
              </a:ext>
            </a:extLst>
          </p:cNvPr>
          <p:cNvSpPr>
            <a:spLocks noGrp="1"/>
          </p:cNvSpPr>
          <p:nvPr>
            <p:ph sz="quarter" idx="10"/>
          </p:nvPr>
        </p:nvSpPr>
        <p:spPr/>
        <p:txBody>
          <a:bodyPr/>
          <a:lstStyle/>
          <a:p>
            <a:endParaRPr lang="en-US" dirty="0"/>
          </a:p>
          <a:p>
            <a:r>
              <a:rPr lang="en-US" dirty="0"/>
              <a:t>No equality issues have been raised during this appraisal.</a:t>
            </a:r>
          </a:p>
          <a:p>
            <a:endParaRPr lang="en-US" dirty="0"/>
          </a:p>
          <a:p>
            <a:pPr marL="4763" indent="0">
              <a:buNone/>
            </a:pPr>
            <a:r>
              <a:rPr lang="en-US" b="1" dirty="0"/>
              <a:t>Company on innovation:</a:t>
            </a:r>
          </a:p>
          <a:p>
            <a:r>
              <a:rPr lang="en-GB" dirty="0"/>
              <a:t>Lorlatinib is the first third-generation targeted therapy for patients with ALK-positive advanced NSCLC. Lorlatinib was specifically designed to penetrate the blood-brain barrier. Lorlatinib is active against all single ALK resistant mutations and retains significant activity against the G1202R mutation, which is the most common ALK mutation among patients who have progressed following treatment with first- and/or second-generation ALK TKIs. </a:t>
            </a:r>
          </a:p>
          <a:p>
            <a:r>
              <a:rPr lang="en-GB" dirty="0"/>
              <a:t>The technical team considers that all relevant benefits associated with the drug are adequately captured in the model.</a:t>
            </a:r>
          </a:p>
        </p:txBody>
      </p:sp>
    </p:spTree>
    <p:extLst>
      <p:ext uri="{BB962C8B-B14F-4D97-AF65-F5344CB8AC3E}">
        <p14:creationId xmlns:p14="http://schemas.microsoft.com/office/powerpoint/2010/main" val="18948492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Key issues</a:t>
            </a:r>
            <a:endParaRPr lang="en-GB" strike="sngStrike" dirty="0">
              <a:solidFill>
                <a:srgbClr val="FF0000"/>
              </a:solidFill>
            </a:endParaRPr>
          </a:p>
        </p:txBody>
      </p:sp>
      <p:sp>
        <p:nvSpPr>
          <p:cNvPr id="3" name="Slide Number Placeholder 2"/>
          <p:cNvSpPr>
            <a:spLocks noGrp="1"/>
          </p:cNvSpPr>
          <p:nvPr>
            <p:ph type="sldNum" sz="quarter" idx="12"/>
          </p:nvPr>
        </p:nvSpPr>
        <p:spPr/>
        <p:txBody>
          <a:bodyPr/>
          <a:lstStyle/>
          <a:p>
            <a:fld id="{DDBE135E-2566-4748-853C-8A3B78F0FB00}" type="slidenum">
              <a:rPr lang="en-GB" smtClean="0"/>
              <a:t>25</a:t>
            </a:fld>
            <a:endParaRPr lang="en-GB" dirty="0"/>
          </a:p>
        </p:txBody>
      </p:sp>
      <p:sp>
        <p:nvSpPr>
          <p:cNvPr id="4" name="Content Placeholder 3"/>
          <p:cNvSpPr>
            <a:spLocks noGrp="1"/>
          </p:cNvSpPr>
          <p:nvPr>
            <p:ph sz="quarter" idx="10"/>
          </p:nvPr>
        </p:nvSpPr>
        <p:spPr/>
        <p:txBody>
          <a:bodyPr/>
          <a:lstStyle/>
          <a:p>
            <a:pPr marL="4763" indent="0">
              <a:buNone/>
            </a:pPr>
            <a:r>
              <a:rPr lang="en-US" sz="2200" b="1" dirty="0">
                <a:solidFill>
                  <a:schemeClr val="bg2"/>
                </a:solidFill>
              </a:rPr>
              <a:t>Issue 3 - </a:t>
            </a:r>
            <a:r>
              <a:rPr lang="en-GB" sz="2200" b="1" dirty="0">
                <a:solidFill>
                  <a:schemeClr val="bg2"/>
                </a:solidFill>
              </a:rPr>
              <a:t>Selection of method for the indirect comparison used in the economic modelling</a:t>
            </a:r>
          </a:p>
          <a:p>
            <a:r>
              <a:rPr lang="en-GB" sz="2200" dirty="0"/>
              <a:t>Should the indirect comparison be conducted using </a:t>
            </a:r>
            <a:r>
              <a:rPr lang="en-GB" sz="2200" b="1" dirty="0"/>
              <a:t>method 1</a:t>
            </a:r>
            <a:r>
              <a:rPr lang="en-GB" sz="2200" dirty="0"/>
              <a:t> (MAIC with EXP-2:3A matching), </a:t>
            </a:r>
            <a:r>
              <a:rPr lang="en-GB" sz="2200" b="1" dirty="0"/>
              <a:t>method 2</a:t>
            </a:r>
            <a:r>
              <a:rPr lang="en-GB" sz="2200" dirty="0"/>
              <a:t> (MAIC with EXP-3B:5 matching), or </a:t>
            </a:r>
            <a:r>
              <a:rPr lang="en-GB" sz="2200" b="1" dirty="0"/>
              <a:t>method 5</a:t>
            </a:r>
            <a:r>
              <a:rPr lang="en-GB" sz="2200" dirty="0"/>
              <a:t> (independent curves)?</a:t>
            </a:r>
          </a:p>
          <a:p>
            <a:pPr lvl="1">
              <a:buFont typeface="Courier New" panose="02070309020205020404" pitchFamily="49" charset="0"/>
              <a:buChar char="o"/>
            </a:pPr>
            <a:endParaRPr lang="en-GB" sz="2200" dirty="0"/>
          </a:p>
          <a:p>
            <a:pPr marL="4763" indent="0">
              <a:buNone/>
            </a:pPr>
            <a:r>
              <a:rPr lang="en-GB" sz="2200" b="1" dirty="0">
                <a:solidFill>
                  <a:schemeClr val="bg2"/>
                </a:solidFill>
              </a:rPr>
              <a:t>Issue 5 - Selection of utility values</a:t>
            </a:r>
          </a:p>
          <a:p>
            <a:r>
              <a:rPr lang="en-GB" sz="2200" dirty="0"/>
              <a:t>Should the utility for progressed disease for both arms be </a:t>
            </a:r>
            <a:r>
              <a:rPr lang="en-GB" sz="2200" b="1" dirty="0"/>
              <a:t>0.59</a:t>
            </a:r>
            <a:r>
              <a:rPr lang="en-GB" sz="2200" dirty="0"/>
              <a:t>?</a:t>
            </a:r>
          </a:p>
          <a:p>
            <a:r>
              <a:rPr lang="en-GB" sz="2200" dirty="0"/>
              <a:t>Or, should the utility value for progressed disease reflect time on treatment with lorlatinib beyond progression: </a:t>
            </a:r>
          </a:p>
          <a:p>
            <a:pPr lvl="2">
              <a:buSzPct val="50000"/>
              <a:buFont typeface="Courier New" panose="02070309020205020404" pitchFamily="49" charset="0"/>
              <a:buChar char="o"/>
            </a:pPr>
            <a:r>
              <a:rPr lang="en-GB" sz="2200" dirty="0"/>
              <a:t>Value of </a:t>
            </a:r>
            <a:r>
              <a:rPr lang="en-GB" sz="2200" b="1" dirty="0"/>
              <a:t>0.65</a:t>
            </a:r>
            <a:r>
              <a:rPr lang="en-GB" sz="2200" dirty="0"/>
              <a:t> for lorlatinib patients in progression and on treatment and </a:t>
            </a:r>
            <a:r>
              <a:rPr lang="en-GB" sz="2200" b="1" dirty="0"/>
              <a:t>0.59</a:t>
            </a:r>
            <a:r>
              <a:rPr lang="en-GB" sz="2200" dirty="0"/>
              <a:t> for progressed and off treatment in both arms? </a:t>
            </a:r>
          </a:p>
          <a:p>
            <a:pPr lvl="2">
              <a:buSzPct val="50000"/>
              <a:buFont typeface="Courier New" panose="02070309020205020404" pitchFamily="49" charset="0"/>
              <a:buChar char="o"/>
            </a:pPr>
            <a:r>
              <a:rPr lang="en-GB" sz="2200" dirty="0"/>
              <a:t>Value of </a:t>
            </a:r>
            <a:r>
              <a:rPr lang="en-GB" sz="2200" b="1" dirty="0"/>
              <a:t>0.65</a:t>
            </a:r>
            <a:r>
              <a:rPr lang="en-GB" sz="2200" dirty="0"/>
              <a:t> for lorlatinib patients in progression and on treatment and </a:t>
            </a:r>
            <a:r>
              <a:rPr lang="en-GB" sz="2200" b="1" dirty="0"/>
              <a:t>0.46</a:t>
            </a:r>
            <a:r>
              <a:rPr lang="en-GB" sz="2200" dirty="0"/>
              <a:t> for progressed and off treatment in both arms? </a:t>
            </a:r>
          </a:p>
          <a:p>
            <a:pPr marL="1085850" lvl="2" indent="-457200">
              <a:buFont typeface="+mj-lt"/>
              <a:buAutoNum type="romanLcPeriod"/>
            </a:pPr>
            <a:endParaRPr lang="en-GB" dirty="0"/>
          </a:p>
        </p:txBody>
      </p:sp>
    </p:spTree>
    <p:extLst>
      <p:ext uri="{BB962C8B-B14F-4D97-AF65-F5344CB8AC3E}">
        <p14:creationId xmlns:p14="http://schemas.microsoft.com/office/powerpoint/2010/main" val="38473424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Key issues</a:t>
            </a:r>
            <a:endParaRPr lang="en-GB" strike="sngStrike" dirty="0">
              <a:solidFill>
                <a:srgbClr val="FF0000"/>
              </a:solidFill>
            </a:endParaRPr>
          </a:p>
        </p:txBody>
      </p:sp>
      <p:sp>
        <p:nvSpPr>
          <p:cNvPr id="3" name="Slide Number Placeholder 2"/>
          <p:cNvSpPr>
            <a:spLocks noGrp="1"/>
          </p:cNvSpPr>
          <p:nvPr>
            <p:ph type="sldNum" sz="quarter" idx="12"/>
          </p:nvPr>
        </p:nvSpPr>
        <p:spPr/>
        <p:txBody>
          <a:bodyPr/>
          <a:lstStyle/>
          <a:p>
            <a:fld id="{DDBE135E-2566-4748-853C-8A3B78F0FB00}" type="slidenum">
              <a:rPr lang="en-GB" smtClean="0"/>
              <a:t>26</a:t>
            </a:fld>
            <a:endParaRPr lang="en-GB" dirty="0"/>
          </a:p>
        </p:txBody>
      </p:sp>
      <p:grpSp>
        <p:nvGrpSpPr>
          <p:cNvPr id="11" name="Group 10">
            <a:extLst>
              <a:ext uri="{FF2B5EF4-FFF2-40B4-BE49-F238E27FC236}">
                <a16:creationId xmlns:a16="http://schemas.microsoft.com/office/drawing/2014/main" id="{4944AA94-ECBD-4CB2-87B1-FD143B6778AA}"/>
              </a:ext>
            </a:extLst>
          </p:cNvPr>
          <p:cNvGrpSpPr/>
          <p:nvPr/>
        </p:nvGrpSpPr>
        <p:grpSpPr>
          <a:xfrm>
            <a:off x="1479159" y="1640166"/>
            <a:ext cx="6783754" cy="1787159"/>
            <a:chOff x="2451881" y="4477150"/>
            <a:chExt cx="6783754" cy="1787159"/>
          </a:xfrm>
        </p:grpSpPr>
        <p:sp>
          <p:nvSpPr>
            <p:cNvPr id="5" name="Rectangle 4">
              <a:extLst>
                <a:ext uri="{FF2B5EF4-FFF2-40B4-BE49-F238E27FC236}">
                  <a16:creationId xmlns:a16="http://schemas.microsoft.com/office/drawing/2014/main" id="{58A3CAA4-6033-4CED-87A5-6B0C178A3AC1}"/>
                </a:ext>
              </a:extLst>
            </p:cNvPr>
            <p:cNvSpPr/>
            <p:nvPr/>
          </p:nvSpPr>
          <p:spPr>
            <a:xfrm>
              <a:off x="2451881" y="4477150"/>
              <a:ext cx="6783754" cy="1787159"/>
            </a:xfrm>
            <a:prstGeom prst="rect">
              <a:avLst/>
            </a:prstGeom>
            <a:noFill/>
            <a:ln w="2857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a:extLst>
                <a:ext uri="{FF2B5EF4-FFF2-40B4-BE49-F238E27FC236}">
                  <a16:creationId xmlns:a16="http://schemas.microsoft.com/office/drawing/2014/main" id="{FD2C71E5-E2BF-4437-B850-A95DA7F68C40}"/>
                </a:ext>
              </a:extLst>
            </p:cNvPr>
            <p:cNvSpPr txBox="1"/>
            <p:nvPr/>
          </p:nvSpPr>
          <p:spPr>
            <a:xfrm>
              <a:off x="2493107" y="4544767"/>
              <a:ext cx="6568831" cy="1354217"/>
            </a:xfrm>
            <a:prstGeom prst="rect">
              <a:avLst/>
            </a:prstGeom>
            <a:noFill/>
          </p:spPr>
          <p:txBody>
            <a:bodyPr wrap="square" lIns="0" tIns="0" rIns="0" bIns="0" rtlCol="0">
              <a:spAutoFit/>
            </a:bodyPr>
            <a:lstStyle/>
            <a:p>
              <a:pPr marL="4763" indent="0">
                <a:buNone/>
              </a:pPr>
              <a:r>
                <a:rPr lang="en-US" sz="2200" b="1" dirty="0">
                  <a:solidFill>
                    <a:schemeClr val="bg2"/>
                  </a:solidFill>
                </a:rPr>
                <a:t>ICER ranges – Lorlatinib vs PDC:</a:t>
              </a:r>
            </a:p>
            <a:p>
              <a:pPr marL="4763" indent="0">
                <a:buNone/>
              </a:pPr>
              <a:endParaRPr lang="en-US" sz="2200" b="1" dirty="0">
                <a:solidFill>
                  <a:schemeClr val="bg2"/>
                </a:solidFill>
              </a:endParaRPr>
            </a:p>
            <a:p>
              <a:pPr marL="342900" indent="-342900">
                <a:buFont typeface="Arial" panose="020B0604020202020204" pitchFamily="34" charset="0"/>
                <a:buChar char="•"/>
              </a:pPr>
              <a:r>
                <a:rPr lang="en-US" sz="2200" b="1" dirty="0">
                  <a:solidFill>
                    <a:schemeClr val="bg2"/>
                  </a:solidFill>
                </a:rPr>
                <a:t>Lowest = £49,662 </a:t>
              </a:r>
              <a:r>
                <a:rPr lang="en-US" sz="2200" dirty="0">
                  <a:solidFill>
                    <a:schemeClr val="bg2"/>
                  </a:solidFill>
                </a:rPr>
                <a:t>(Method 1 + Utility method 1)</a:t>
              </a:r>
              <a:endParaRPr lang="en-US" sz="2200" b="1" dirty="0">
                <a:solidFill>
                  <a:schemeClr val="bg2"/>
                </a:solidFill>
              </a:endParaRPr>
            </a:p>
            <a:p>
              <a:pPr marL="342900" indent="-342900">
                <a:buFont typeface="Arial" panose="020B0604020202020204" pitchFamily="34" charset="0"/>
                <a:buChar char="•"/>
              </a:pPr>
              <a:r>
                <a:rPr lang="en-US" sz="2200" b="1" dirty="0">
                  <a:solidFill>
                    <a:schemeClr val="bg2"/>
                  </a:solidFill>
                </a:rPr>
                <a:t>Highest = £69,809 </a:t>
              </a:r>
              <a:r>
                <a:rPr lang="en-US" sz="2200" dirty="0">
                  <a:solidFill>
                    <a:schemeClr val="bg2"/>
                  </a:solidFill>
                </a:rPr>
                <a:t>(Method 2 + 0.59 PD utility)</a:t>
              </a:r>
            </a:p>
          </p:txBody>
        </p:sp>
      </p:grpSp>
      <p:grpSp>
        <p:nvGrpSpPr>
          <p:cNvPr id="16" name="Group 15">
            <a:extLst>
              <a:ext uri="{FF2B5EF4-FFF2-40B4-BE49-F238E27FC236}">
                <a16:creationId xmlns:a16="http://schemas.microsoft.com/office/drawing/2014/main" id="{265CDF0D-4FC5-456A-970D-C45018BD5F4D}"/>
              </a:ext>
            </a:extLst>
          </p:cNvPr>
          <p:cNvGrpSpPr/>
          <p:nvPr/>
        </p:nvGrpSpPr>
        <p:grpSpPr>
          <a:xfrm>
            <a:off x="1479159" y="3679982"/>
            <a:ext cx="6783754" cy="1787159"/>
            <a:chOff x="2651467" y="4793674"/>
            <a:chExt cx="6783754" cy="1787159"/>
          </a:xfrm>
        </p:grpSpPr>
        <p:sp>
          <p:nvSpPr>
            <p:cNvPr id="13" name="Rectangle 12">
              <a:extLst>
                <a:ext uri="{FF2B5EF4-FFF2-40B4-BE49-F238E27FC236}">
                  <a16:creationId xmlns:a16="http://schemas.microsoft.com/office/drawing/2014/main" id="{FAD43684-3E62-4BFD-8C51-5DD7218C0758}"/>
                </a:ext>
              </a:extLst>
            </p:cNvPr>
            <p:cNvSpPr/>
            <p:nvPr/>
          </p:nvSpPr>
          <p:spPr>
            <a:xfrm>
              <a:off x="2651467" y="4793674"/>
              <a:ext cx="6783754" cy="1787159"/>
            </a:xfrm>
            <a:prstGeom prst="rect">
              <a:avLst/>
            </a:prstGeom>
            <a:noFill/>
            <a:ln w="2857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a:extLst>
                <a:ext uri="{FF2B5EF4-FFF2-40B4-BE49-F238E27FC236}">
                  <a16:creationId xmlns:a16="http://schemas.microsoft.com/office/drawing/2014/main" id="{B22BCBAB-6ADA-4D71-885E-46C1B8E2D8AF}"/>
                </a:ext>
              </a:extLst>
            </p:cNvPr>
            <p:cNvSpPr/>
            <p:nvPr/>
          </p:nvSpPr>
          <p:spPr>
            <a:xfrm>
              <a:off x="2695233" y="4871645"/>
              <a:ext cx="6437044" cy="1446550"/>
            </a:xfrm>
            <a:prstGeom prst="rect">
              <a:avLst/>
            </a:prstGeom>
          </p:spPr>
          <p:txBody>
            <a:bodyPr wrap="square">
              <a:spAutoFit/>
            </a:bodyPr>
            <a:lstStyle/>
            <a:p>
              <a:pPr marL="4763" indent="0">
                <a:buNone/>
              </a:pPr>
              <a:r>
                <a:rPr lang="en-US" sz="2200" b="1" dirty="0">
                  <a:solidFill>
                    <a:schemeClr val="bg2"/>
                  </a:solidFill>
                </a:rPr>
                <a:t>ICER ranges – Lorlatinib vs ABCP:</a:t>
              </a:r>
              <a:endParaRPr lang="en-GB" sz="2200" dirty="0"/>
            </a:p>
            <a:p>
              <a:pPr marL="4763" indent="0">
                <a:buNone/>
              </a:pPr>
              <a:endParaRPr lang="en-GB" sz="2200" dirty="0"/>
            </a:p>
            <a:p>
              <a:pPr marL="342900" indent="-342900">
                <a:buFont typeface="Arial" panose="020B0604020202020204" pitchFamily="34" charset="0"/>
                <a:buChar char="•"/>
              </a:pPr>
              <a:r>
                <a:rPr lang="en-GB" sz="2200" b="1" dirty="0">
                  <a:solidFill>
                    <a:schemeClr val="bg2"/>
                  </a:solidFill>
                </a:rPr>
                <a:t>Lowest = £12,505 </a:t>
              </a:r>
              <a:r>
                <a:rPr lang="en-GB" sz="2200" dirty="0">
                  <a:solidFill>
                    <a:schemeClr val="bg2"/>
                  </a:solidFill>
                </a:rPr>
                <a:t>(Updated base case)</a:t>
              </a:r>
            </a:p>
            <a:p>
              <a:pPr marL="342900" indent="-342900">
                <a:buFont typeface="Arial" panose="020B0604020202020204" pitchFamily="34" charset="0"/>
                <a:buChar char="•"/>
              </a:pPr>
              <a:r>
                <a:rPr lang="en-GB" sz="2200" b="1" dirty="0">
                  <a:solidFill>
                    <a:schemeClr val="bg2"/>
                  </a:solidFill>
                </a:rPr>
                <a:t>Highest = £13,978 </a:t>
              </a:r>
              <a:r>
                <a:rPr lang="en-GB" sz="2200" dirty="0">
                  <a:solidFill>
                    <a:schemeClr val="bg2"/>
                  </a:solidFill>
                </a:rPr>
                <a:t>(Utility method 2)</a:t>
              </a:r>
              <a:endParaRPr lang="en-GB" sz="2200" b="1" dirty="0">
                <a:solidFill>
                  <a:schemeClr val="bg2"/>
                </a:solidFill>
              </a:endParaRPr>
            </a:p>
          </p:txBody>
        </p:sp>
      </p:grpSp>
      <p:sp>
        <p:nvSpPr>
          <p:cNvPr id="19" name="TextBox 18">
            <a:extLst>
              <a:ext uri="{FF2B5EF4-FFF2-40B4-BE49-F238E27FC236}">
                <a16:creationId xmlns:a16="http://schemas.microsoft.com/office/drawing/2014/main" id="{50DCA7E3-4E73-4BDA-A77F-53C5651722E6}"/>
              </a:ext>
            </a:extLst>
          </p:cNvPr>
          <p:cNvSpPr txBox="1"/>
          <p:nvPr/>
        </p:nvSpPr>
        <p:spPr>
          <a:xfrm>
            <a:off x="1520385" y="6143835"/>
            <a:ext cx="6783755" cy="553998"/>
          </a:xfrm>
          <a:prstGeom prst="rect">
            <a:avLst/>
          </a:prstGeom>
          <a:noFill/>
          <a:ln w="28575">
            <a:solidFill>
              <a:schemeClr val="bg2"/>
            </a:solidFill>
          </a:ln>
        </p:spPr>
        <p:txBody>
          <a:bodyPr wrap="square" lIns="0" tIns="0" rIns="0" bIns="0" rtlCol="0">
            <a:spAutoFit/>
          </a:bodyPr>
          <a:lstStyle/>
          <a:p>
            <a:pPr marL="285750" indent="-285750">
              <a:buFont typeface="Arial" panose="020B0604020202020204" pitchFamily="34" charset="0"/>
              <a:buChar char="•"/>
            </a:pPr>
            <a:r>
              <a:rPr lang="en-US" sz="1800" dirty="0">
                <a:solidFill>
                  <a:schemeClr val="tx1"/>
                </a:solidFill>
              </a:rPr>
              <a:t>Note: PAS price for lorlatinib and list prices for comparators and subsequent treatments.</a:t>
            </a:r>
            <a:endParaRPr lang="en-GB" sz="1800" dirty="0" err="1">
              <a:solidFill>
                <a:schemeClr val="tx1"/>
              </a:solidFill>
            </a:endParaRPr>
          </a:p>
        </p:txBody>
      </p:sp>
    </p:spTree>
    <p:extLst>
      <p:ext uri="{BB962C8B-B14F-4D97-AF65-F5344CB8AC3E}">
        <p14:creationId xmlns:p14="http://schemas.microsoft.com/office/powerpoint/2010/main" val="9074216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3" name="Connector: Elbow 92">
            <a:extLst>
              <a:ext uri="{FF2B5EF4-FFF2-40B4-BE49-F238E27FC236}">
                <a16:creationId xmlns:a16="http://schemas.microsoft.com/office/drawing/2014/main" id="{59743054-9E8F-4401-AAA8-FCFD0101300E}"/>
              </a:ext>
            </a:extLst>
          </p:cNvPr>
          <p:cNvCxnSpPr>
            <a:cxnSpLocks/>
            <a:stCxn id="87" idx="2"/>
            <a:endCxn id="81" idx="1"/>
          </p:cNvCxnSpPr>
          <p:nvPr/>
        </p:nvCxnSpPr>
        <p:spPr>
          <a:xfrm rot="16200000" flipH="1">
            <a:off x="696526" y="2899223"/>
            <a:ext cx="810678" cy="537014"/>
          </a:xfrm>
          <a:prstGeom prst="bentConnector2">
            <a:avLst/>
          </a:prstGeom>
          <a:ln>
            <a:prstDash val="solid"/>
            <a:tailEnd type="triangle"/>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511810" y="401484"/>
            <a:ext cx="9669780" cy="377924"/>
          </a:xfrm>
        </p:spPr>
        <p:txBody>
          <a:bodyPr/>
          <a:lstStyle/>
          <a:p>
            <a:r>
              <a:rPr lang="en-GB" sz="3600" b="1" dirty="0"/>
              <a:t>Proposed treatment pathway</a:t>
            </a:r>
          </a:p>
        </p:txBody>
      </p:sp>
      <p:grpSp>
        <p:nvGrpSpPr>
          <p:cNvPr id="66" name="Group 65">
            <a:extLst>
              <a:ext uri="{FF2B5EF4-FFF2-40B4-BE49-F238E27FC236}">
                <a16:creationId xmlns:a16="http://schemas.microsoft.com/office/drawing/2014/main" id="{92C4726E-BC3F-4FB2-82EF-44CEB19BA395}"/>
              </a:ext>
            </a:extLst>
          </p:cNvPr>
          <p:cNvGrpSpPr/>
          <p:nvPr/>
        </p:nvGrpSpPr>
        <p:grpSpPr>
          <a:xfrm>
            <a:off x="1406043" y="4989067"/>
            <a:ext cx="1809260" cy="406965"/>
            <a:chOff x="1015682" y="959556"/>
            <a:chExt cx="3999986" cy="430887"/>
          </a:xfrm>
        </p:grpSpPr>
        <p:sp>
          <p:nvSpPr>
            <p:cNvPr id="67" name="Rectangle: Rounded Corners 66">
              <a:extLst>
                <a:ext uri="{FF2B5EF4-FFF2-40B4-BE49-F238E27FC236}">
                  <a16:creationId xmlns:a16="http://schemas.microsoft.com/office/drawing/2014/main" id="{B995F4F7-F14A-41B5-9EFF-7759DB3C46B3}"/>
                </a:ext>
              </a:extLst>
            </p:cNvPr>
            <p:cNvSpPr/>
            <p:nvPr/>
          </p:nvSpPr>
          <p:spPr>
            <a:xfrm>
              <a:off x="1015682" y="959556"/>
              <a:ext cx="3999986" cy="430887"/>
            </a:xfrm>
            <a:prstGeom prst="roundRect">
              <a:avLst/>
            </a:prstGeom>
            <a:solidFill>
              <a:schemeClr val="accent1">
                <a:alpha val="12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0201" tIns="40100" rIns="80201" bIns="40100" numCol="1" spcCol="0" rtlCol="0" fromWordArt="0" anchor="ctr" anchorCtr="0" forceAA="0" compatLnSpc="1">
              <a:prstTxWarp prst="textNoShape">
                <a:avLst/>
              </a:prstTxWarp>
              <a:noAutofit/>
            </a:bodyPr>
            <a:lstStyle/>
            <a:p>
              <a:pPr algn="ctr" defTabSz="802020"/>
              <a:endParaRPr lang="en-GB" sz="1579" dirty="0">
                <a:solidFill>
                  <a:prstClr val="white"/>
                </a:solidFill>
                <a:latin typeface="Arial" panose="020B0604020202020204"/>
              </a:endParaRPr>
            </a:p>
          </p:txBody>
        </p:sp>
        <p:sp>
          <p:nvSpPr>
            <p:cNvPr id="68" name="TextBox 67">
              <a:extLst>
                <a:ext uri="{FF2B5EF4-FFF2-40B4-BE49-F238E27FC236}">
                  <a16:creationId xmlns:a16="http://schemas.microsoft.com/office/drawing/2014/main" id="{D182B4C6-A99E-42B9-8AEB-1C9403425EF3}"/>
                </a:ext>
              </a:extLst>
            </p:cNvPr>
            <p:cNvSpPr txBox="1"/>
            <p:nvPr/>
          </p:nvSpPr>
          <p:spPr>
            <a:xfrm>
              <a:off x="1140179" y="1027024"/>
              <a:ext cx="3747913" cy="257300"/>
            </a:xfrm>
            <a:prstGeom prst="rect">
              <a:avLst/>
            </a:prstGeom>
            <a:noFill/>
          </p:spPr>
          <p:txBody>
            <a:bodyPr wrap="square" lIns="0" tIns="0" rIns="0" bIns="0" rtlCol="0">
              <a:spAutoFit/>
            </a:bodyPr>
            <a:lstStyle/>
            <a:p>
              <a:pPr algn="ctr" defTabSz="802020"/>
              <a:r>
                <a:rPr lang="en-US" sz="1579" dirty="0">
                  <a:solidFill>
                    <a:srgbClr val="393938"/>
                  </a:solidFill>
                  <a:latin typeface="Arial" panose="020B0604020202020204"/>
                </a:rPr>
                <a:t>PDC</a:t>
              </a:r>
              <a:endParaRPr lang="en-GB" sz="1579" dirty="0">
                <a:solidFill>
                  <a:srgbClr val="393938"/>
                </a:solidFill>
                <a:latin typeface="Arial" panose="020B0604020202020204"/>
              </a:endParaRPr>
            </a:p>
          </p:txBody>
        </p:sp>
      </p:grpSp>
      <p:grpSp>
        <p:nvGrpSpPr>
          <p:cNvPr id="102" name="Group 101">
            <a:extLst>
              <a:ext uri="{FF2B5EF4-FFF2-40B4-BE49-F238E27FC236}">
                <a16:creationId xmlns:a16="http://schemas.microsoft.com/office/drawing/2014/main" id="{965184AD-910B-4A39-A66B-FF206EFFFA83}"/>
              </a:ext>
            </a:extLst>
          </p:cNvPr>
          <p:cNvGrpSpPr/>
          <p:nvPr/>
        </p:nvGrpSpPr>
        <p:grpSpPr>
          <a:xfrm>
            <a:off x="3310208" y="4896504"/>
            <a:ext cx="3218712" cy="576343"/>
            <a:chOff x="1042412" y="866101"/>
            <a:chExt cx="2071164" cy="742231"/>
          </a:xfrm>
        </p:grpSpPr>
        <p:sp>
          <p:nvSpPr>
            <p:cNvPr id="103" name="Rectangle: Rounded Corners 102">
              <a:extLst>
                <a:ext uri="{FF2B5EF4-FFF2-40B4-BE49-F238E27FC236}">
                  <a16:creationId xmlns:a16="http://schemas.microsoft.com/office/drawing/2014/main" id="{90BED344-DA40-41F8-A83C-5A892CE1C717}"/>
                </a:ext>
              </a:extLst>
            </p:cNvPr>
            <p:cNvSpPr/>
            <p:nvPr/>
          </p:nvSpPr>
          <p:spPr>
            <a:xfrm>
              <a:off x="1042412" y="866101"/>
              <a:ext cx="2071164" cy="742231"/>
            </a:xfrm>
            <a:prstGeom prst="roundRect">
              <a:avLst/>
            </a:prstGeom>
            <a:solidFill>
              <a:schemeClr val="accent1">
                <a:alpha val="12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0201" tIns="40100" rIns="80201" bIns="40100" numCol="1" spcCol="0" rtlCol="0" fromWordArt="0" anchor="ctr" anchorCtr="0" forceAA="0" compatLnSpc="1">
              <a:prstTxWarp prst="textNoShape">
                <a:avLst/>
              </a:prstTxWarp>
              <a:noAutofit/>
            </a:bodyPr>
            <a:lstStyle/>
            <a:p>
              <a:pPr algn="ctr" defTabSz="802020"/>
              <a:endParaRPr lang="en-GB" sz="1579" dirty="0">
                <a:solidFill>
                  <a:prstClr val="white"/>
                </a:solidFill>
                <a:latin typeface="Arial" panose="020B0604020202020204"/>
              </a:endParaRPr>
            </a:p>
          </p:txBody>
        </p:sp>
        <p:sp>
          <p:nvSpPr>
            <p:cNvPr id="104" name="TextBox 103">
              <a:extLst>
                <a:ext uri="{FF2B5EF4-FFF2-40B4-BE49-F238E27FC236}">
                  <a16:creationId xmlns:a16="http://schemas.microsoft.com/office/drawing/2014/main" id="{42B4D5EF-7C6D-4AF8-9F81-468AA4B94B80}"/>
                </a:ext>
              </a:extLst>
            </p:cNvPr>
            <p:cNvSpPr txBox="1"/>
            <p:nvPr/>
          </p:nvSpPr>
          <p:spPr>
            <a:xfrm>
              <a:off x="1042413" y="914601"/>
              <a:ext cx="2071163" cy="625923"/>
            </a:xfrm>
            <a:prstGeom prst="rect">
              <a:avLst/>
            </a:prstGeom>
            <a:noFill/>
          </p:spPr>
          <p:txBody>
            <a:bodyPr wrap="square" lIns="0" tIns="0" rIns="0" bIns="0" rtlCol="0">
              <a:spAutoFit/>
            </a:bodyPr>
            <a:lstStyle/>
            <a:p>
              <a:pPr algn="ctr" defTabSz="802020"/>
              <a:r>
                <a:rPr lang="en-US" sz="1579" dirty="0">
                  <a:solidFill>
                    <a:srgbClr val="393938"/>
                  </a:solidFill>
                  <a:latin typeface="Arial" panose="020B0604020202020204"/>
                </a:rPr>
                <a:t>Atezolizumab plus bevacizumab, paclitaxel and carboplatin (TA584)</a:t>
              </a:r>
              <a:endParaRPr lang="en-GB" sz="1579" dirty="0">
                <a:solidFill>
                  <a:srgbClr val="393938"/>
                </a:solidFill>
                <a:latin typeface="Arial" panose="020B0604020202020204"/>
              </a:endParaRPr>
            </a:p>
          </p:txBody>
        </p:sp>
      </p:grpSp>
      <p:cxnSp>
        <p:nvCxnSpPr>
          <p:cNvPr id="137" name="Straight Arrow Connector 136">
            <a:extLst>
              <a:ext uri="{FF2B5EF4-FFF2-40B4-BE49-F238E27FC236}">
                <a16:creationId xmlns:a16="http://schemas.microsoft.com/office/drawing/2014/main" id="{55633CC6-199E-4519-8174-8572E9F5C479}"/>
              </a:ext>
            </a:extLst>
          </p:cNvPr>
          <p:cNvCxnSpPr>
            <a:cxnSpLocks/>
          </p:cNvCxnSpPr>
          <p:nvPr/>
        </p:nvCxnSpPr>
        <p:spPr>
          <a:xfrm>
            <a:off x="8134732" y="3790623"/>
            <a:ext cx="0" cy="14429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9" name="Straight Arrow Connector 138">
            <a:extLst>
              <a:ext uri="{FF2B5EF4-FFF2-40B4-BE49-F238E27FC236}">
                <a16:creationId xmlns:a16="http://schemas.microsoft.com/office/drawing/2014/main" id="{016E7253-21B3-4017-8B3B-B93DC90117A8}"/>
              </a:ext>
            </a:extLst>
          </p:cNvPr>
          <p:cNvCxnSpPr>
            <a:cxnSpLocks/>
          </p:cNvCxnSpPr>
          <p:nvPr/>
        </p:nvCxnSpPr>
        <p:spPr>
          <a:xfrm>
            <a:off x="8777373" y="3781864"/>
            <a:ext cx="0" cy="14247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4" name="Straight Arrow Connector 143">
            <a:extLst>
              <a:ext uri="{FF2B5EF4-FFF2-40B4-BE49-F238E27FC236}">
                <a16:creationId xmlns:a16="http://schemas.microsoft.com/office/drawing/2014/main" id="{6B30FE9C-B990-4CDF-A373-25C450D09313}"/>
              </a:ext>
            </a:extLst>
          </p:cNvPr>
          <p:cNvCxnSpPr>
            <a:cxnSpLocks/>
          </p:cNvCxnSpPr>
          <p:nvPr/>
        </p:nvCxnSpPr>
        <p:spPr>
          <a:xfrm>
            <a:off x="4919632" y="4478537"/>
            <a:ext cx="0" cy="4179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00F62D02-B899-42DD-97ED-D2DAD302889D}"/>
              </a:ext>
            </a:extLst>
          </p:cNvPr>
          <p:cNvSpPr txBox="1"/>
          <p:nvPr/>
        </p:nvSpPr>
        <p:spPr>
          <a:xfrm>
            <a:off x="7326884" y="1789936"/>
            <a:ext cx="2609659" cy="243015"/>
          </a:xfrm>
          <a:prstGeom prst="rect">
            <a:avLst/>
          </a:prstGeom>
          <a:noFill/>
        </p:spPr>
        <p:txBody>
          <a:bodyPr wrap="square" lIns="0" tIns="0" rIns="0" bIns="0" rtlCol="0">
            <a:spAutoFit/>
          </a:bodyPr>
          <a:lstStyle/>
          <a:p>
            <a:pPr defTabSz="802020"/>
            <a:r>
              <a:rPr lang="en-US" sz="1579" dirty="0">
                <a:solidFill>
                  <a:srgbClr val="393938"/>
                </a:solidFill>
                <a:latin typeface="Arial" panose="020B0604020202020204"/>
              </a:rPr>
              <a:t>ALK status undetermined</a:t>
            </a:r>
            <a:endParaRPr lang="en-GB" sz="1579" dirty="0">
              <a:solidFill>
                <a:srgbClr val="393938"/>
              </a:solidFill>
              <a:latin typeface="Arial" panose="020B0604020202020204"/>
            </a:endParaRPr>
          </a:p>
        </p:txBody>
      </p:sp>
      <p:grpSp>
        <p:nvGrpSpPr>
          <p:cNvPr id="19" name="Group 18">
            <a:extLst>
              <a:ext uri="{FF2B5EF4-FFF2-40B4-BE49-F238E27FC236}">
                <a16:creationId xmlns:a16="http://schemas.microsoft.com/office/drawing/2014/main" id="{4BCA1E22-FC21-4341-9FF9-4009053D33B2}"/>
              </a:ext>
            </a:extLst>
          </p:cNvPr>
          <p:cNvGrpSpPr/>
          <p:nvPr/>
        </p:nvGrpSpPr>
        <p:grpSpPr>
          <a:xfrm>
            <a:off x="6762401" y="5853058"/>
            <a:ext cx="3405097" cy="576284"/>
            <a:chOff x="2422518" y="1409748"/>
            <a:chExt cx="4524649" cy="657046"/>
          </a:xfrm>
        </p:grpSpPr>
        <p:sp>
          <p:nvSpPr>
            <p:cNvPr id="86" name="Rectangle: Rounded Corners 85">
              <a:extLst>
                <a:ext uri="{FF2B5EF4-FFF2-40B4-BE49-F238E27FC236}">
                  <a16:creationId xmlns:a16="http://schemas.microsoft.com/office/drawing/2014/main" id="{909411EC-F316-4517-85E8-B5FF641D6C95}"/>
                </a:ext>
              </a:extLst>
            </p:cNvPr>
            <p:cNvSpPr/>
            <p:nvPr/>
          </p:nvSpPr>
          <p:spPr>
            <a:xfrm>
              <a:off x="2422518" y="1409748"/>
              <a:ext cx="4524649" cy="657046"/>
            </a:xfrm>
            <a:prstGeom prst="roundRect">
              <a:avLst/>
            </a:prstGeom>
            <a:solidFill>
              <a:schemeClr val="bg2">
                <a:alpha val="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0201" tIns="40100" rIns="80201" bIns="40100" numCol="1" spcCol="0" rtlCol="0" fromWordArt="0" anchor="ctr" anchorCtr="0" forceAA="0" compatLnSpc="1">
              <a:prstTxWarp prst="textNoShape">
                <a:avLst/>
              </a:prstTxWarp>
              <a:noAutofit/>
            </a:bodyPr>
            <a:lstStyle/>
            <a:p>
              <a:pPr algn="ctr" defTabSz="802020"/>
              <a:endParaRPr lang="en-GB" sz="1579" dirty="0">
                <a:solidFill>
                  <a:prstClr val="white"/>
                </a:solidFill>
                <a:latin typeface="Arial" panose="020B0604020202020204"/>
              </a:endParaRPr>
            </a:p>
          </p:txBody>
        </p:sp>
        <p:sp>
          <p:nvSpPr>
            <p:cNvPr id="5" name="TextBox 4">
              <a:extLst>
                <a:ext uri="{FF2B5EF4-FFF2-40B4-BE49-F238E27FC236}">
                  <a16:creationId xmlns:a16="http://schemas.microsoft.com/office/drawing/2014/main" id="{29A21413-DCDF-42EB-AC0C-69643903D9BF}"/>
                </a:ext>
              </a:extLst>
            </p:cNvPr>
            <p:cNvSpPr txBox="1"/>
            <p:nvPr/>
          </p:nvSpPr>
          <p:spPr>
            <a:xfrm>
              <a:off x="2580753" y="1470088"/>
              <a:ext cx="4304332" cy="554144"/>
            </a:xfrm>
            <a:prstGeom prst="rect">
              <a:avLst/>
            </a:prstGeom>
            <a:noFill/>
          </p:spPr>
          <p:txBody>
            <a:bodyPr wrap="square" lIns="0" tIns="0" rIns="0" bIns="0" rtlCol="0">
              <a:spAutoFit/>
            </a:bodyPr>
            <a:lstStyle/>
            <a:p>
              <a:pPr defTabSz="802020"/>
              <a:r>
                <a:rPr lang="en-US" sz="1579" dirty="0">
                  <a:solidFill>
                    <a:srgbClr val="393938"/>
                  </a:solidFill>
                  <a:latin typeface="Arial" panose="020B0604020202020204"/>
                </a:rPr>
                <a:t>ALK testing is routine: PDC 1st line pathway is small &amp; dwindling</a:t>
              </a:r>
              <a:endParaRPr lang="en-GB" sz="1579" dirty="0">
                <a:solidFill>
                  <a:srgbClr val="393938"/>
                </a:solidFill>
                <a:latin typeface="Arial" panose="020B0604020202020204"/>
              </a:endParaRPr>
            </a:p>
          </p:txBody>
        </p:sp>
      </p:grpSp>
      <p:sp>
        <p:nvSpPr>
          <p:cNvPr id="90" name="TextBox 89">
            <a:extLst>
              <a:ext uri="{FF2B5EF4-FFF2-40B4-BE49-F238E27FC236}">
                <a16:creationId xmlns:a16="http://schemas.microsoft.com/office/drawing/2014/main" id="{9374DC01-9320-4006-8F5D-15CFD45F302F}"/>
              </a:ext>
            </a:extLst>
          </p:cNvPr>
          <p:cNvSpPr txBox="1"/>
          <p:nvPr/>
        </p:nvSpPr>
        <p:spPr>
          <a:xfrm>
            <a:off x="7281626" y="4955463"/>
            <a:ext cx="2159323" cy="486030"/>
          </a:xfrm>
          <a:prstGeom prst="rect">
            <a:avLst/>
          </a:prstGeom>
          <a:noFill/>
        </p:spPr>
        <p:txBody>
          <a:bodyPr wrap="square" lIns="0" tIns="0" rIns="0" bIns="0" rtlCol="0">
            <a:spAutoFit/>
          </a:bodyPr>
          <a:lstStyle/>
          <a:p>
            <a:pPr defTabSz="802020"/>
            <a:r>
              <a:rPr lang="en-US" sz="1579" dirty="0">
                <a:solidFill>
                  <a:srgbClr val="393938"/>
                </a:solidFill>
                <a:latin typeface="Arial" panose="020B0604020202020204"/>
              </a:rPr>
              <a:t>Atezolizumab (TA520)</a:t>
            </a:r>
          </a:p>
          <a:p>
            <a:pPr defTabSz="802020"/>
            <a:r>
              <a:rPr lang="en-US" sz="1579" dirty="0">
                <a:solidFill>
                  <a:srgbClr val="393938"/>
                </a:solidFill>
                <a:latin typeface="Arial" panose="020B0604020202020204"/>
              </a:rPr>
              <a:t>Pembrolizumab (TA428)</a:t>
            </a:r>
            <a:endParaRPr lang="en-GB" sz="1579" dirty="0">
              <a:solidFill>
                <a:srgbClr val="393938"/>
              </a:solidFill>
              <a:latin typeface="Arial" panose="020B0604020202020204"/>
            </a:endParaRPr>
          </a:p>
        </p:txBody>
      </p:sp>
      <p:grpSp>
        <p:nvGrpSpPr>
          <p:cNvPr id="8" name="Group 7">
            <a:extLst>
              <a:ext uri="{FF2B5EF4-FFF2-40B4-BE49-F238E27FC236}">
                <a16:creationId xmlns:a16="http://schemas.microsoft.com/office/drawing/2014/main" id="{312BA9EC-2BAE-4B12-AB22-A6D3D34F8F46}"/>
              </a:ext>
            </a:extLst>
          </p:cNvPr>
          <p:cNvGrpSpPr/>
          <p:nvPr/>
        </p:nvGrpSpPr>
        <p:grpSpPr>
          <a:xfrm>
            <a:off x="1469356" y="1722422"/>
            <a:ext cx="8231488" cy="4477143"/>
            <a:chOff x="1023538" y="825629"/>
            <a:chExt cx="9385069" cy="5104581"/>
          </a:xfrm>
        </p:grpSpPr>
        <p:grpSp>
          <p:nvGrpSpPr>
            <p:cNvPr id="107" name="Group 106">
              <a:extLst>
                <a:ext uri="{FF2B5EF4-FFF2-40B4-BE49-F238E27FC236}">
                  <a16:creationId xmlns:a16="http://schemas.microsoft.com/office/drawing/2014/main" id="{ED32CFD9-E504-4565-9FD1-F80630BA94DF}"/>
                </a:ext>
              </a:extLst>
            </p:cNvPr>
            <p:cNvGrpSpPr/>
            <p:nvPr/>
          </p:nvGrpSpPr>
          <p:grpSpPr>
            <a:xfrm>
              <a:off x="1023538" y="3043635"/>
              <a:ext cx="2663758" cy="662579"/>
              <a:chOff x="222451" y="2395033"/>
              <a:chExt cx="2663758" cy="615297"/>
            </a:xfrm>
          </p:grpSpPr>
          <p:grpSp>
            <p:nvGrpSpPr>
              <p:cNvPr id="13" name="Group 12">
                <a:extLst>
                  <a:ext uri="{FF2B5EF4-FFF2-40B4-BE49-F238E27FC236}">
                    <a16:creationId xmlns:a16="http://schemas.microsoft.com/office/drawing/2014/main" id="{9D38F9B1-D585-4BB4-8450-115D6E9780B8}"/>
                  </a:ext>
                </a:extLst>
              </p:cNvPr>
              <p:cNvGrpSpPr/>
              <p:nvPr/>
            </p:nvGrpSpPr>
            <p:grpSpPr>
              <a:xfrm>
                <a:off x="222451" y="2395033"/>
                <a:ext cx="1264778" cy="615297"/>
                <a:chOff x="1839611" y="3828620"/>
                <a:chExt cx="1264778" cy="615297"/>
              </a:xfrm>
            </p:grpSpPr>
            <p:sp>
              <p:nvSpPr>
                <p:cNvPr id="50" name="Rectangle: Rounded Corners 49">
                  <a:extLst>
                    <a:ext uri="{FF2B5EF4-FFF2-40B4-BE49-F238E27FC236}">
                      <a16:creationId xmlns:a16="http://schemas.microsoft.com/office/drawing/2014/main" id="{7678449D-0440-4324-91BC-3E4411B5B8E4}"/>
                    </a:ext>
                  </a:extLst>
                </p:cNvPr>
                <p:cNvSpPr/>
                <p:nvPr/>
              </p:nvSpPr>
              <p:spPr>
                <a:xfrm>
                  <a:off x="1839611" y="3828620"/>
                  <a:ext cx="1264778" cy="615297"/>
                </a:xfrm>
                <a:prstGeom prst="roundRect">
                  <a:avLst/>
                </a:prstGeom>
                <a:solidFill>
                  <a:schemeClr val="accent1">
                    <a:alpha val="12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a:endParaRPr lang="en-GB" sz="1579" dirty="0">
                    <a:solidFill>
                      <a:prstClr val="white"/>
                    </a:solidFill>
                    <a:latin typeface="Arial" panose="020B0604020202020204"/>
                  </a:endParaRPr>
                </a:p>
              </p:txBody>
            </p:sp>
            <p:sp>
              <p:nvSpPr>
                <p:cNvPr id="55" name="TextBox 54">
                  <a:extLst>
                    <a:ext uri="{FF2B5EF4-FFF2-40B4-BE49-F238E27FC236}">
                      <a16:creationId xmlns:a16="http://schemas.microsoft.com/office/drawing/2014/main" id="{C5D4A600-DDC0-41F5-BCE1-A20AC5F288A1}"/>
                    </a:ext>
                  </a:extLst>
                </p:cNvPr>
                <p:cNvSpPr txBox="1"/>
                <p:nvPr/>
              </p:nvSpPr>
              <p:spPr>
                <a:xfrm>
                  <a:off x="1973074" y="3867444"/>
                  <a:ext cx="1042587" cy="514599"/>
                </a:xfrm>
                <a:prstGeom prst="rect">
                  <a:avLst/>
                </a:prstGeom>
                <a:noFill/>
              </p:spPr>
              <p:txBody>
                <a:bodyPr wrap="square" lIns="0" tIns="0" rIns="0" bIns="0" rtlCol="0">
                  <a:spAutoFit/>
                </a:bodyPr>
                <a:lstStyle/>
                <a:p>
                  <a:pPr algn="ctr" defTabSz="802020"/>
                  <a:r>
                    <a:rPr lang="en-US" sz="1579" dirty="0">
                      <a:solidFill>
                        <a:srgbClr val="393938"/>
                      </a:solidFill>
                      <a:latin typeface="Arial" panose="020B0604020202020204"/>
                    </a:rPr>
                    <a:t>Brigatinib</a:t>
                  </a:r>
                </a:p>
                <a:p>
                  <a:pPr algn="ctr" defTabSz="802020"/>
                  <a:r>
                    <a:rPr lang="en-US" sz="1579" dirty="0">
                      <a:solidFill>
                        <a:srgbClr val="393938"/>
                      </a:solidFill>
                      <a:latin typeface="Arial" panose="020B0604020202020204"/>
                    </a:rPr>
                    <a:t>(TA571)</a:t>
                  </a:r>
                  <a:endParaRPr lang="en-GB" sz="1579" dirty="0">
                    <a:solidFill>
                      <a:srgbClr val="393938"/>
                    </a:solidFill>
                    <a:latin typeface="Arial" panose="020B0604020202020204"/>
                  </a:endParaRPr>
                </a:p>
              </p:txBody>
            </p:sp>
          </p:grpSp>
          <p:grpSp>
            <p:nvGrpSpPr>
              <p:cNvPr id="12" name="Group 11">
                <a:extLst>
                  <a:ext uri="{FF2B5EF4-FFF2-40B4-BE49-F238E27FC236}">
                    <a16:creationId xmlns:a16="http://schemas.microsoft.com/office/drawing/2014/main" id="{6725B037-6241-46B6-A9F2-288C4E104786}"/>
                  </a:ext>
                </a:extLst>
              </p:cNvPr>
              <p:cNvGrpSpPr/>
              <p:nvPr/>
            </p:nvGrpSpPr>
            <p:grpSpPr>
              <a:xfrm>
                <a:off x="1621431" y="2395033"/>
                <a:ext cx="1264778" cy="615297"/>
                <a:chOff x="3969520" y="3698798"/>
                <a:chExt cx="1264778" cy="615297"/>
              </a:xfrm>
            </p:grpSpPr>
            <p:sp>
              <p:nvSpPr>
                <p:cNvPr id="51" name="Rectangle: Rounded Corners 50">
                  <a:extLst>
                    <a:ext uri="{FF2B5EF4-FFF2-40B4-BE49-F238E27FC236}">
                      <a16:creationId xmlns:a16="http://schemas.microsoft.com/office/drawing/2014/main" id="{79130615-4CE4-4ED2-A75A-EC191098C218}"/>
                    </a:ext>
                  </a:extLst>
                </p:cNvPr>
                <p:cNvSpPr/>
                <p:nvPr/>
              </p:nvSpPr>
              <p:spPr>
                <a:xfrm>
                  <a:off x="3969520" y="3698798"/>
                  <a:ext cx="1264778" cy="615297"/>
                </a:xfrm>
                <a:prstGeom prst="roundRect">
                  <a:avLst/>
                </a:prstGeom>
                <a:solidFill>
                  <a:schemeClr val="accent1">
                    <a:alpha val="12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a:endParaRPr lang="en-GB" sz="1579" dirty="0">
                    <a:solidFill>
                      <a:prstClr val="white"/>
                    </a:solidFill>
                    <a:latin typeface="Arial" panose="020B0604020202020204"/>
                  </a:endParaRPr>
                </a:p>
              </p:txBody>
            </p:sp>
            <p:sp>
              <p:nvSpPr>
                <p:cNvPr id="56" name="TextBox 55">
                  <a:extLst>
                    <a:ext uri="{FF2B5EF4-FFF2-40B4-BE49-F238E27FC236}">
                      <a16:creationId xmlns:a16="http://schemas.microsoft.com/office/drawing/2014/main" id="{001866DA-ACE3-44DE-B8B9-A94C0EA7865F}"/>
                    </a:ext>
                  </a:extLst>
                </p:cNvPr>
                <p:cNvSpPr txBox="1"/>
                <p:nvPr/>
              </p:nvSpPr>
              <p:spPr>
                <a:xfrm>
                  <a:off x="4090111" y="3729447"/>
                  <a:ext cx="1042587" cy="514599"/>
                </a:xfrm>
                <a:prstGeom prst="rect">
                  <a:avLst/>
                </a:prstGeom>
                <a:noFill/>
              </p:spPr>
              <p:txBody>
                <a:bodyPr wrap="square" lIns="0" tIns="0" rIns="0" bIns="0" rtlCol="0">
                  <a:spAutoFit/>
                </a:bodyPr>
                <a:lstStyle/>
                <a:p>
                  <a:pPr algn="ctr" defTabSz="802020"/>
                  <a:r>
                    <a:rPr lang="en-US" sz="1579" dirty="0">
                      <a:solidFill>
                        <a:srgbClr val="393938"/>
                      </a:solidFill>
                      <a:latin typeface="Arial" panose="020B0604020202020204"/>
                    </a:rPr>
                    <a:t>Ceritinib</a:t>
                  </a:r>
                </a:p>
                <a:p>
                  <a:pPr algn="ctr" defTabSz="802020"/>
                  <a:r>
                    <a:rPr lang="en-US" sz="1579" dirty="0">
                      <a:solidFill>
                        <a:srgbClr val="393938"/>
                      </a:solidFill>
                      <a:latin typeface="Arial" panose="020B0604020202020204"/>
                    </a:rPr>
                    <a:t>(TA395)</a:t>
                  </a:r>
                  <a:endParaRPr lang="en-GB" sz="1579" dirty="0">
                    <a:solidFill>
                      <a:srgbClr val="393938"/>
                    </a:solidFill>
                    <a:latin typeface="Arial" panose="020B0604020202020204"/>
                  </a:endParaRPr>
                </a:p>
              </p:txBody>
            </p:sp>
          </p:grpSp>
        </p:grpSp>
        <p:grpSp>
          <p:nvGrpSpPr>
            <p:cNvPr id="106" name="Group 105">
              <a:extLst>
                <a:ext uri="{FF2B5EF4-FFF2-40B4-BE49-F238E27FC236}">
                  <a16:creationId xmlns:a16="http://schemas.microsoft.com/office/drawing/2014/main" id="{4200B62D-93FD-4A2D-95E7-77CE4B7452CD}"/>
                </a:ext>
              </a:extLst>
            </p:cNvPr>
            <p:cNvGrpSpPr/>
            <p:nvPr/>
          </p:nvGrpSpPr>
          <p:grpSpPr>
            <a:xfrm>
              <a:off x="1655926" y="828676"/>
              <a:ext cx="5101130" cy="2020254"/>
              <a:chOff x="137994" y="371860"/>
              <a:chExt cx="5101130" cy="1876086"/>
            </a:xfrm>
          </p:grpSpPr>
          <p:grpSp>
            <p:nvGrpSpPr>
              <p:cNvPr id="9" name="Group 8">
                <a:extLst>
                  <a:ext uri="{FF2B5EF4-FFF2-40B4-BE49-F238E27FC236}">
                    <a16:creationId xmlns:a16="http://schemas.microsoft.com/office/drawing/2014/main" id="{3381D1B5-CE4F-47BB-AD8C-287FAF080984}"/>
                  </a:ext>
                </a:extLst>
              </p:cNvPr>
              <p:cNvGrpSpPr/>
              <p:nvPr/>
            </p:nvGrpSpPr>
            <p:grpSpPr>
              <a:xfrm>
                <a:off x="904586" y="1627267"/>
                <a:ext cx="1264778" cy="615297"/>
                <a:chOff x="1683520" y="1401509"/>
                <a:chExt cx="1264778" cy="615297"/>
              </a:xfrm>
            </p:grpSpPr>
            <p:sp>
              <p:nvSpPr>
                <p:cNvPr id="7" name="TextBox 6">
                  <a:extLst>
                    <a:ext uri="{FF2B5EF4-FFF2-40B4-BE49-F238E27FC236}">
                      <a16:creationId xmlns:a16="http://schemas.microsoft.com/office/drawing/2014/main" id="{6A96517A-B58B-4C8B-8984-399BDB1063C4}"/>
                    </a:ext>
                  </a:extLst>
                </p:cNvPr>
                <p:cNvSpPr txBox="1"/>
                <p:nvPr/>
              </p:nvSpPr>
              <p:spPr>
                <a:xfrm>
                  <a:off x="1794615" y="1432159"/>
                  <a:ext cx="1042587" cy="514599"/>
                </a:xfrm>
                <a:prstGeom prst="rect">
                  <a:avLst/>
                </a:prstGeom>
                <a:noFill/>
              </p:spPr>
              <p:txBody>
                <a:bodyPr wrap="square" lIns="0" tIns="0" rIns="0" bIns="0" rtlCol="0">
                  <a:spAutoFit/>
                </a:bodyPr>
                <a:lstStyle/>
                <a:p>
                  <a:pPr algn="ctr" defTabSz="802020"/>
                  <a:r>
                    <a:rPr lang="en-US" sz="1579" dirty="0">
                      <a:solidFill>
                        <a:srgbClr val="393938"/>
                      </a:solidFill>
                      <a:latin typeface="Arial" panose="020B0604020202020204"/>
                    </a:rPr>
                    <a:t>Crizotinib</a:t>
                  </a:r>
                </a:p>
                <a:p>
                  <a:pPr algn="ctr" defTabSz="802020"/>
                  <a:r>
                    <a:rPr lang="en-US" sz="1579" dirty="0">
                      <a:solidFill>
                        <a:srgbClr val="393938"/>
                      </a:solidFill>
                      <a:latin typeface="Arial" panose="020B0604020202020204"/>
                    </a:rPr>
                    <a:t>(TA406)</a:t>
                  </a:r>
                  <a:endParaRPr lang="en-GB" sz="1579" dirty="0">
                    <a:solidFill>
                      <a:srgbClr val="393938"/>
                    </a:solidFill>
                    <a:latin typeface="Arial" panose="020B0604020202020204"/>
                  </a:endParaRPr>
                </a:p>
              </p:txBody>
            </p:sp>
            <p:sp>
              <p:nvSpPr>
                <p:cNvPr id="6" name="Rectangle: Rounded Corners 5">
                  <a:extLst>
                    <a:ext uri="{FF2B5EF4-FFF2-40B4-BE49-F238E27FC236}">
                      <a16:creationId xmlns:a16="http://schemas.microsoft.com/office/drawing/2014/main" id="{A01C1F33-521E-4E1A-8F80-6593687F722C}"/>
                    </a:ext>
                  </a:extLst>
                </p:cNvPr>
                <p:cNvSpPr/>
                <p:nvPr/>
              </p:nvSpPr>
              <p:spPr>
                <a:xfrm>
                  <a:off x="1683520" y="1401509"/>
                  <a:ext cx="1264778" cy="615297"/>
                </a:xfrm>
                <a:prstGeom prst="roundRect">
                  <a:avLst/>
                </a:prstGeom>
                <a:solidFill>
                  <a:schemeClr val="accent1">
                    <a:alpha val="12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a:endParaRPr lang="en-GB" sz="1579" dirty="0">
                    <a:solidFill>
                      <a:prstClr val="white"/>
                    </a:solidFill>
                    <a:latin typeface="Arial" panose="020B0604020202020204"/>
                  </a:endParaRPr>
                </a:p>
              </p:txBody>
            </p:sp>
          </p:grpSp>
          <p:grpSp>
            <p:nvGrpSpPr>
              <p:cNvPr id="10" name="Group 9">
                <a:extLst>
                  <a:ext uri="{FF2B5EF4-FFF2-40B4-BE49-F238E27FC236}">
                    <a16:creationId xmlns:a16="http://schemas.microsoft.com/office/drawing/2014/main" id="{1C062CA4-A038-4EB7-B5B5-E2004FB4B01C}"/>
                  </a:ext>
                </a:extLst>
              </p:cNvPr>
              <p:cNvGrpSpPr/>
              <p:nvPr/>
            </p:nvGrpSpPr>
            <p:grpSpPr>
              <a:xfrm>
                <a:off x="2439466" y="1627267"/>
                <a:ext cx="1264778" cy="615297"/>
                <a:chOff x="3867920" y="2211916"/>
                <a:chExt cx="1264778" cy="615297"/>
              </a:xfrm>
            </p:grpSpPr>
            <p:sp>
              <p:nvSpPr>
                <p:cNvPr id="52" name="Rectangle: Rounded Corners 51">
                  <a:extLst>
                    <a:ext uri="{FF2B5EF4-FFF2-40B4-BE49-F238E27FC236}">
                      <a16:creationId xmlns:a16="http://schemas.microsoft.com/office/drawing/2014/main" id="{FC2A7FB4-1160-444B-96D4-E11FE68E4114}"/>
                    </a:ext>
                  </a:extLst>
                </p:cNvPr>
                <p:cNvSpPr/>
                <p:nvPr/>
              </p:nvSpPr>
              <p:spPr>
                <a:xfrm>
                  <a:off x="3867920" y="2211916"/>
                  <a:ext cx="1264778" cy="615297"/>
                </a:xfrm>
                <a:prstGeom prst="roundRect">
                  <a:avLst/>
                </a:prstGeom>
                <a:solidFill>
                  <a:schemeClr val="accent1">
                    <a:alpha val="12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a:endParaRPr lang="en-GB" sz="1579" dirty="0">
                    <a:solidFill>
                      <a:prstClr val="white"/>
                    </a:solidFill>
                    <a:latin typeface="Arial" panose="020B0604020202020204"/>
                  </a:endParaRPr>
                </a:p>
              </p:txBody>
            </p:sp>
            <p:sp>
              <p:nvSpPr>
                <p:cNvPr id="53" name="TextBox 52">
                  <a:extLst>
                    <a:ext uri="{FF2B5EF4-FFF2-40B4-BE49-F238E27FC236}">
                      <a16:creationId xmlns:a16="http://schemas.microsoft.com/office/drawing/2014/main" id="{B60F8FE8-2A12-4CBC-B889-A77268CB84ED}"/>
                    </a:ext>
                  </a:extLst>
                </p:cNvPr>
                <p:cNvSpPr txBox="1"/>
                <p:nvPr/>
              </p:nvSpPr>
              <p:spPr>
                <a:xfrm>
                  <a:off x="3979015" y="2242565"/>
                  <a:ext cx="1042587" cy="514599"/>
                </a:xfrm>
                <a:prstGeom prst="rect">
                  <a:avLst/>
                </a:prstGeom>
                <a:noFill/>
              </p:spPr>
              <p:txBody>
                <a:bodyPr wrap="square" lIns="0" tIns="0" rIns="0" bIns="0" rtlCol="0">
                  <a:spAutoFit/>
                </a:bodyPr>
                <a:lstStyle/>
                <a:p>
                  <a:pPr algn="ctr" defTabSz="802020"/>
                  <a:r>
                    <a:rPr lang="en-US" sz="1579" dirty="0">
                      <a:solidFill>
                        <a:srgbClr val="393938"/>
                      </a:solidFill>
                      <a:latin typeface="Arial" panose="020B0604020202020204"/>
                    </a:rPr>
                    <a:t>Ceritinib</a:t>
                  </a:r>
                </a:p>
                <a:p>
                  <a:pPr algn="ctr" defTabSz="802020"/>
                  <a:r>
                    <a:rPr lang="en-US" sz="1579" dirty="0">
                      <a:solidFill>
                        <a:srgbClr val="393938"/>
                      </a:solidFill>
                      <a:latin typeface="Arial" panose="020B0604020202020204"/>
                    </a:rPr>
                    <a:t>(TA500)</a:t>
                  </a:r>
                  <a:endParaRPr lang="en-GB" sz="1579" dirty="0">
                    <a:solidFill>
                      <a:srgbClr val="393938"/>
                    </a:solidFill>
                    <a:latin typeface="Arial" panose="020B0604020202020204"/>
                  </a:endParaRPr>
                </a:p>
              </p:txBody>
            </p:sp>
          </p:grpSp>
          <p:grpSp>
            <p:nvGrpSpPr>
              <p:cNvPr id="11" name="Group 10">
                <a:extLst>
                  <a:ext uri="{FF2B5EF4-FFF2-40B4-BE49-F238E27FC236}">
                    <a16:creationId xmlns:a16="http://schemas.microsoft.com/office/drawing/2014/main" id="{625060BD-B84D-46DD-8119-E2B04F530963}"/>
                  </a:ext>
                </a:extLst>
              </p:cNvPr>
              <p:cNvGrpSpPr/>
              <p:nvPr/>
            </p:nvGrpSpPr>
            <p:grpSpPr>
              <a:xfrm>
                <a:off x="3974346" y="1632649"/>
                <a:ext cx="1264778" cy="615297"/>
                <a:chOff x="1794616" y="2519565"/>
                <a:chExt cx="1264778" cy="615297"/>
              </a:xfrm>
            </p:grpSpPr>
            <p:sp>
              <p:nvSpPr>
                <p:cNvPr id="45" name="Rectangle: Rounded Corners 44">
                  <a:extLst>
                    <a:ext uri="{FF2B5EF4-FFF2-40B4-BE49-F238E27FC236}">
                      <a16:creationId xmlns:a16="http://schemas.microsoft.com/office/drawing/2014/main" id="{7DADC710-95E1-459F-A01F-0B6F4C482F74}"/>
                    </a:ext>
                  </a:extLst>
                </p:cNvPr>
                <p:cNvSpPr/>
                <p:nvPr/>
              </p:nvSpPr>
              <p:spPr>
                <a:xfrm>
                  <a:off x="1794616" y="2519565"/>
                  <a:ext cx="1264778" cy="615297"/>
                </a:xfrm>
                <a:prstGeom prst="roundRect">
                  <a:avLst/>
                </a:prstGeom>
                <a:solidFill>
                  <a:schemeClr val="accent1">
                    <a:alpha val="12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a:endParaRPr lang="en-GB" sz="1579" dirty="0">
                    <a:solidFill>
                      <a:prstClr val="white"/>
                    </a:solidFill>
                    <a:latin typeface="Arial" panose="020B0604020202020204"/>
                  </a:endParaRPr>
                </a:p>
              </p:txBody>
            </p:sp>
            <p:sp>
              <p:nvSpPr>
                <p:cNvPr id="54" name="TextBox 53">
                  <a:extLst>
                    <a:ext uri="{FF2B5EF4-FFF2-40B4-BE49-F238E27FC236}">
                      <a16:creationId xmlns:a16="http://schemas.microsoft.com/office/drawing/2014/main" id="{A0B3A27F-AA64-40A7-B11D-20AC7C5B2A97}"/>
                    </a:ext>
                  </a:extLst>
                </p:cNvPr>
                <p:cNvSpPr txBox="1"/>
                <p:nvPr/>
              </p:nvSpPr>
              <p:spPr>
                <a:xfrm>
                  <a:off x="1899777" y="2550214"/>
                  <a:ext cx="1042587" cy="514599"/>
                </a:xfrm>
                <a:prstGeom prst="rect">
                  <a:avLst/>
                </a:prstGeom>
                <a:noFill/>
              </p:spPr>
              <p:txBody>
                <a:bodyPr wrap="square" lIns="0" tIns="0" rIns="0" bIns="0" rtlCol="0">
                  <a:spAutoFit/>
                </a:bodyPr>
                <a:lstStyle/>
                <a:p>
                  <a:pPr algn="ctr" defTabSz="802020"/>
                  <a:r>
                    <a:rPr lang="en-US" sz="1579" dirty="0">
                      <a:solidFill>
                        <a:srgbClr val="393938"/>
                      </a:solidFill>
                      <a:latin typeface="Arial" panose="020B0604020202020204"/>
                    </a:rPr>
                    <a:t>Alectinib</a:t>
                  </a:r>
                </a:p>
                <a:p>
                  <a:pPr algn="ctr" defTabSz="802020"/>
                  <a:r>
                    <a:rPr lang="en-US" sz="1579" dirty="0">
                      <a:solidFill>
                        <a:srgbClr val="393938"/>
                      </a:solidFill>
                      <a:latin typeface="Arial" panose="020B0604020202020204"/>
                    </a:rPr>
                    <a:t>(TA536)</a:t>
                  </a:r>
                  <a:endParaRPr lang="en-GB" sz="1579" dirty="0">
                    <a:solidFill>
                      <a:srgbClr val="393938"/>
                    </a:solidFill>
                    <a:latin typeface="Arial" panose="020B0604020202020204"/>
                  </a:endParaRPr>
                </a:p>
              </p:txBody>
            </p:sp>
          </p:grpSp>
          <p:grpSp>
            <p:nvGrpSpPr>
              <p:cNvPr id="16" name="Group 15">
                <a:extLst>
                  <a:ext uri="{FF2B5EF4-FFF2-40B4-BE49-F238E27FC236}">
                    <a16:creationId xmlns:a16="http://schemas.microsoft.com/office/drawing/2014/main" id="{F83F9CE4-2646-4188-8F7B-C93443C247CD}"/>
                  </a:ext>
                </a:extLst>
              </p:cNvPr>
              <p:cNvGrpSpPr/>
              <p:nvPr/>
            </p:nvGrpSpPr>
            <p:grpSpPr>
              <a:xfrm>
                <a:off x="137994" y="371860"/>
                <a:ext cx="5101129" cy="430887"/>
                <a:chOff x="308258" y="371860"/>
                <a:chExt cx="4707409" cy="430887"/>
              </a:xfrm>
            </p:grpSpPr>
            <p:sp>
              <p:nvSpPr>
                <p:cNvPr id="14" name="Rectangle: Rounded Corners 13">
                  <a:extLst>
                    <a:ext uri="{FF2B5EF4-FFF2-40B4-BE49-F238E27FC236}">
                      <a16:creationId xmlns:a16="http://schemas.microsoft.com/office/drawing/2014/main" id="{457EF615-AA76-4DBC-AB91-FA66CCEE53BC}"/>
                    </a:ext>
                  </a:extLst>
                </p:cNvPr>
                <p:cNvSpPr/>
                <p:nvPr/>
              </p:nvSpPr>
              <p:spPr>
                <a:xfrm>
                  <a:off x="308258" y="371860"/>
                  <a:ext cx="4707409" cy="430887"/>
                </a:xfrm>
                <a:prstGeom prst="roundRect">
                  <a:avLst/>
                </a:prstGeom>
                <a:solidFill>
                  <a:schemeClr val="bg2">
                    <a:alpha val="21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0201" tIns="40100" rIns="80201" bIns="40100" numCol="1" spcCol="0" rtlCol="0" fromWordArt="0" anchor="ctr" anchorCtr="0" forceAA="0" compatLnSpc="1">
                  <a:prstTxWarp prst="textNoShape">
                    <a:avLst/>
                  </a:prstTxWarp>
                  <a:noAutofit/>
                </a:bodyPr>
                <a:lstStyle/>
                <a:p>
                  <a:pPr algn="ctr" defTabSz="802020"/>
                  <a:endParaRPr lang="en-GB" sz="1579" dirty="0">
                    <a:solidFill>
                      <a:prstClr val="white"/>
                    </a:solidFill>
                    <a:latin typeface="Arial" panose="020B0604020202020204"/>
                  </a:endParaRPr>
                </a:p>
              </p:txBody>
            </p:sp>
            <p:sp>
              <p:nvSpPr>
                <p:cNvPr id="15" name="TextBox 14">
                  <a:extLst>
                    <a:ext uri="{FF2B5EF4-FFF2-40B4-BE49-F238E27FC236}">
                      <a16:creationId xmlns:a16="http://schemas.microsoft.com/office/drawing/2014/main" id="{50784BE1-E5FC-49BF-ABDF-C4ED3913F241}"/>
                    </a:ext>
                  </a:extLst>
                </p:cNvPr>
                <p:cNvSpPr txBox="1"/>
                <p:nvPr/>
              </p:nvSpPr>
              <p:spPr>
                <a:xfrm>
                  <a:off x="788007" y="458374"/>
                  <a:ext cx="3747911" cy="257300"/>
                </a:xfrm>
                <a:prstGeom prst="rect">
                  <a:avLst/>
                </a:prstGeom>
                <a:noFill/>
              </p:spPr>
              <p:txBody>
                <a:bodyPr wrap="square" lIns="0" tIns="0" rIns="0" bIns="0" rtlCol="0">
                  <a:spAutoFit/>
                </a:bodyPr>
                <a:lstStyle/>
                <a:p>
                  <a:pPr algn="ctr" defTabSz="802020"/>
                  <a:r>
                    <a:rPr lang="en-US" sz="1579" dirty="0">
                      <a:solidFill>
                        <a:srgbClr val="393938"/>
                      </a:solidFill>
                      <a:latin typeface="Arial" panose="020B0604020202020204"/>
                    </a:rPr>
                    <a:t>ALK positive NSCLC</a:t>
                  </a:r>
                  <a:endParaRPr lang="en-GB" sz="1579" dirty="0">
                    <a:solidFill>
                      <a:srgbClr val="393938"/>
                    </a:solidFill>
                    <a:latin typeface="Arial" panose="020B0604020202020204"/>
                  </a:endParaRPr>
                </a:p>
              </p:txBody>
            </p:sp>
          </p:grpSp>
        </p:grpSp>
        <p:grpSp>
          <p:nvGrpSpPr>
            <p:cNvPr id="105" name="Group 104">
              <a:extLst>
                <a:ext uri="{FF2B5EF4-FFF2-40B4-BE49-F238E27FC236}">
                  <a16:creationId xmlns:a16="http://schemas.microsoft.com/office/drawing/2014/main" id="{0B781C4C-189F-4C7E-AE8E-7729C580E4F1}"/>
                </a:ext>
              </a:extLst>
            </p:cNvPr>
            <p:cNvGrpSpPr/>
            <p:nvPr/>
          </p:nvGrpSpPr>
          <p:grpSpPr>
            <a:xfrm>
              <a:off x="7701955" y="1798041"/>
              <a:ext cx="2653366" cy="2178549"/>
              <a:chOff x="4999387" y="1332243"/>
              <a:chExt cx="2653366" cy="2023086"/>
            </a:xfrm>
          </p:grpSpPr>
          <p:grpSp>
            <p:nvGrpSpPr>
              <p:cNvPr id="63" name="Group 62">
                <a:extLst>
                  <a:ext uri="{FF2B5EF4-FFF2-40B4-BE49-F238E27FC236}">
                    <a16:creationId xmlns:a16="http://schemas.microsoft.com/office/drawing/2014/main" id="{3E2A95B9-47CE-4BEB-826A-673288F09C53}"/>
                  </a:ext>
                </a:extLst>
              </p:cNvPr>
              <p:cNvGrpSpPr/>
              <p:nvPr/>
            </p:nvGrpSpPr>
            <p:grpSpPr>
              <a:xfrm>
                <a:off x="5669625" y="1332243"/>
                <a:ext cx="1254636" cy="560517"/>
                <a:chOff x="1823162" y="2836845"/>
                <a:chExt cx="1254636" cy="560517"/>
              </a:xfrm>
            </p:grpSpPr>
            <p:sp>
              <p:nvSpPr>
                <p:cNvPr id="64" name="Rectangle: Rounded Corners 63">
                  <a:extLst>
                    <a:ext uri="{FF2B5EF4-FFF2-40B4-BE49-F238E27FC236}">
                      <a16:creationId xmlns:a16="http://schemas.microsoft.com/office/drawing/2014/main" id="{1132E056-007D-4CEE-9DD5-9CA0E2BCA9D5}"/>
                    </a:ext>
                  </a:extLst>
                </p:cNvPr>
                <p:cNvSpPr/>
                <p:nvPr/>
              </p:nvSpPr>
              <p:spPr>
                <a:xfrm>
                  <a:off x="1823162" y="2843364"/>
                  <a:ext cx="1254636" cy="553998"/>
                </a:xfrm>
                <a:prstGeom prst="roundRect">
                  <a:avLst/>
                </a:prstGeom>
                <a:solidFill>
                  <a:schemeClr val="accent1">
                    <a:alpha val="12000"/>
                  </a:schemeClr>
                </a:solidFill>
                <a:ln w="317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a:endParaRPr lang="en-GB" sz="1579" dirty="0">
                    <a:solidFill>
                      <a:prstClr val="white"/>
                    </a:solidFill>
                    <a:latin typeface="Arial" panose="020B0604020202020204"/>
                  </a:endParaRPr>
                </a:p>
              </p:txBody>
            </p:sp>
            <p:sp>
              <p:nvSpPr>
                <p:cNvPr id="65" name="TextBox 64">
                  <a:extLst>
                    <a:ext uri="{FF2B5EF4-FFF2-40B4-BE49-F238E27FC236}">
                      <a16:creationId xmlns:a16="http://schemas.microsoft.com/office/drawing/2014/main" id="{EFD55B9E-346F-458B-BBED-DA8A455E9B54}"/>
                    </a:ext>
                  </a:extLst>
                </p:cNvPr>
                <p:cNvSpPr txBox="1"/>
                <p:nvPr/>
              </p:nvSpPr>
              <p:spPr>
                <a:xfrm>
                  <a:off x="1893297" y="2836845"/>
                  <a:ext cx="1042587" cy="514600"/>
                </a:xfrm>
                <a:prstGeom prst="rect">
                  <a:avLst/>
                </a:prstGeom>
                <a:noFill/>
              </p:spPr>
              <p:txBody>
                <a:bodyPr wrap="square" lIns="0" tIns="0" rIns="0" bIns="0" rtlCol="0">
                  <a:spAutoFit/>
                </a:bodyPr>
                <a:lstStyle/>
                <a:p>
                  <a:pPr algn="ctr" defTabSz="802020"/>
                  <a:r>
                    <a:rPr lang="en-US" sz="1579" dirty="0">
                      <a:solidFill>
                        <a:srgbClr val="393938"/>
                      </a:solidFill>
                      <a:latin typeface="Arial" panose="020B0604020202020204"/>
                    </a:rPr>
                    <a:t>PDC</a:t>
                  </a:r>
                </a:p>
                <a:p>
                  <a:pPr algn="ctr" defTabSz="802020"/>
                  <a:r>
                    <a:rPr lang="en-US" sz="1579" dirty="0">
                      <a:solidFill>
                        <a:srgbClr val="393938"/>
                      </a:solidFill>
                      <a:latin typeface="Arial" panose="020B0604020202020204"/>
                    </a:rPr>
                    <a:t>(TA181)</a:t>
                  </a:r>
                </a:p>
              </p:txBody>
            </p:sp>
          </p:grpSp>
          <p:grpSp>
            <p:nvGrpSpPr>
              <p:cNvPr id="72" name="Group 71">
                <a:extLst>
                  <a:ext uri="{FF2B5EF4-FFF2-40B4-BE49-F238E27FC236}">
                    <a16:creationId xmlns:a16="http://schemas.microsoft.com/office/drawing/2014/main" id="{F8460BDC-3ACF-4343-9D80-8075B8E3943D}"/>
                  </a:ext>
                </a:extLst>
              </p:cNvPr>
              <p:cNvGrpSpPr/>
              <p:nvPr/>
            </p:nvGrpSpPr>
            <p:grpSpPr>
              <a:xfrm>
                <a:off x="5669625" y="2044280"/>
                <a:ext cx="1264778" cy="566732"/>
                <a:chOff x="1823162" y="2784109"/>
                <a:chExt cx="1264778" cy="566732"/>
              </a:xfrm>
            </p:grpSpPr>
            <p:sp>
              <p:nvSpPr>
                <p:cNvPr id="73" name="Rectangle: Rounded Corners 72">
                  <a:extLst>
                    <a:ext uri="{FF2B5EF4-FFF2-40B4-BE49-F238E27FC236}">
                      <a16:creationId xmlns:a16="http://schemas.microsoft.com/office/drawing/2014/main" id="{2F6B8A4E-266F-4FD8-AFDF-F6E85219CEBA}"/>
                    </a:ext>
                  </a:extLst>
                </p:cNvPr>
                <p:cNvSpPr/>
                <p:nvPr/>
              </p:nvSpPr>
              <p:spPr>
                <a:xfrm>
                  <a:off x="1823162" y="2784109"/>
                  <a:ext cx="1264778" cy="566732"/>
                </a:xfrm>
                <a:prstGeom prst="roundRect">
                  <a:avLst/>
                </a:prstGeom>
                <a:solidFill>
                  <a:schemeClr val="accent1">
                    <a:alpha val="12000"/>
                  </a:schemeClr>
                </a:solidFill>
                <a:ln w="317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a:endParaRPr lang="en-GB" sz="1579" dirty="0">
                    <a:solidFill>
                      <a:prstClr val="white"/>
                    </a:solidFill>
                    <a:latin typeface="Arial" panose="020B0604020202020204"/>
                  </a:endParaRPr>
                </a:p>
              </p:txBody>
            </p:sp>
            <p:sp>
              <p:nvSpPr>
                <p:cNvPr id="74" name="TextBox 73">
                  <a:extLst>
                    <a:ext uri="{FF2B5EF4-FFF2-40B4-BE49-F238E27FC236}">
                      <a16:creationId xmlns:a16="http://schemas.microsoft.com/office/drawing/2014/main" id="{3685A258-7148-4D0E-95ED-16222438002D}"/>
                    </a:ext>
                  </a:extLst>
                </p:cNvPr>
                <p:cNvSpPr txBox="1"/>
                <p:nvPr/>
              </p:nvSpPr>
              <p:spPr>
                <a:xfrm>
                  <a:off x="1934257" y="2820567"/>
                  <a:ext cx="1042587" cy="514600"/>
                </a:xfrm>
                <a:prstGeom prst="rect">
                  <a:avLst/>
                </a:prstGeom>
                <a:noFill/>
              </p:spPr>
              <p:txBody>
                <a:bodyPr wrap="square" lIns="0" tIns="0" rIns="0" bIns="0" rtlCol="0">
                  <a:spAutoFit/>
                </a:bodyPr>
                <a:lstStyle/>
                <a:p>
                  <a:pPr algn="ctr" defTabSz="802020"/>
                  <a:r>
                    <a:rPr lang="en-US" sz="1579" dirty="0">
                      <a:solidFill>
                        <a:srgbClr val="393938"/>
                      </a:solidFill>
                      <a:latin typeface="Arial" panose="020B0604020202020204"/>
                    </a:rPr>
                    <a:t>Crizotinib</a:t>
                  </a:r>
                </a:p>
                <a:p>
                  <a:pPr algn="ctr" defTabSz="802020"/>
                  <a:r>
                    <a:rPr lang="en-US" sz="1579" dirty="0">
                      <a:solidFill>
                        <a:srgbClr val="393938"/>
                      </a:solidFill>
                      <a:latin typeface="Arial" panose="020B0604020202020204"/>
                    </a:rPr>
                    <a:t>(TA422)</a:t>
                  </a:r>
                </a:p>
              </p:txBody>
            </p:sp>
          </p:grpSp>
          <p:grpSp>
            <p:nvGrpSpPr>
              <p:cNvPr id="75" name="Group 74">
                <a:extLst>
                  <a:ext uri="{FF2B5EF4-FFF2-40B4-BE49-F238E27FC236}">
                    <a16:creationId xmlns:a16="http://schemas.microsoft.com/office/drawing/2014/main" id="{C3B7D86A-4F6C-4B90-9E59-D22365FA7EFF}"/>
                  </a:ext>
                </a:extLst>
              </p:cNvPr>
              <p:cNvGrpSpPr/>
              <p:nvPr/>
            </p:nvGrpSpPr>
            <p:grpSpPr>
              <a:xfrm>
                <a:off x="6387975" y="2760567"/>
                <a:ext cx="1264778" cy="592058"/>
                <a:chOff x="3960867" y="3906862"/>
                <a:chExt cx="1264778" cy="592058"/>
              </a:xfrm>
            </p:grpSpPr>
            <p:sp>
              <p:nvSpPr>
                <p:cNvPr id="76" name="Rectangle: Rounded Corners 75">
                  <a:extLst>
                    <a:ext uri="{FF2B5EF4-FFF2-40B4-BE49-F238E27FC236}">
                      <a16:creationId xmlns:a16="http://schemas.microsoft.com/office/drawing/2014/main" id="{023C45F1-AF6C-49C1-9E55-AAA3D98485EC}"/>
                    </a:ext>
                  </a:extLst>
                </p:cNvPr>
                <p:cNvSpPr/>
                <p:nvPr/>
              </p:nvSpPr>
              <p:spPr>
                <a:xfrm>
                  <a:off x="3960867" y="3906862"/>
                  <a:ext cx="1264778" cy="592058"/>
                </a:xfrm>
                <a:prstGeom prst="roundRect">
                  <a:avLst/>
                </a:prstGeom>
                <a:solidFill>
                  <a:schemeClr val="accent1">
                    <a:alpha val="12000"/>
                  </a:schemeClr>
                </a:solidFill>
                <a:ln w="317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a:endParaRPr lang="en-GB" sz="1579" dirty="0">
                    <a:solidFill>
                      <a:prstClr val="white"/>
                    </a:solidFill>
                    <a:latin typeface="Arial" panose="020B0604020202020204"/>
                  </a:endParaRPr>
                </a:p>
              </p:txBody>
            </p:sp>
            <p:sp>
              <p:nvSpPr>
                <p:cNvPr id="77" name="TextBox 76">
                  <a:extLst>
                    <a:ext uri="{FF2B5EF4-FFF2-40B4-BE49-F238E27FC236}">
                      <a16:creationId xmlns:a16="http://schemas.microsoft.com/office/drawing/2014/main" id="{69EF8DCC-8003-48B7-8A7E-E548A167C1E7}"/>
                    </a:ext>
                  </a:extLst>
                </p:cNvPr>
                <p:cNvSpPr txBox="1"/>
                <p:nvPr/>
              </p:nvSpPr>
              <p:spPr>
                <a:xfrm>
                  <a:off x="4068815" y="3951067"/>
                  <a:ext cx="1042587" cy="514600"/>
                </a:xfrm>
                <a:prstGeom prst="rect">
                  <a:avLst/>
                </a:prstGeom>
                <a:noFill/>
              </p:spPr>
              <p:txBody>
                <a:bodyPr wrap="square" lIns="0" tIns="0" rIns="0" bIns="0" rtlCol="0">
                  <a:spAutoFit/>
                </a:bodyPr>
                <a:lstStyle/>
                <a:p>
                  <a:pPr algn="ctr" defTabSz="802020"/>
                  <a:r>
                    <a:rPr lang="en-US" sz="1579" dirty="0">
                      <a:solidFill>
                        <a:srgbClr val="393938"/>
                      </a:solidFill>
                      <a:latin typeface="Arial" panose="020B0604020202020204"/>
                    </a:rPr>
                    <a:t>Ceritinib</a:t>
                  </a:r>
                </a:p>
                <a:p>
                  <a:pPr algn="ctr" defTabSz="802020"/>
                  <a:r>
                    <a:rPr lang="en-US" sz="1579" dirty="0">
                      <a:solidFill>
                        <a:srgbClr val="393938"/>
                      </a:solidFill>
                      <a:latin typeface="Arial" panose="020B0604020202020204"/>
                    </a:rPr>
                    <a:t>(TA395)</a:t>
                  </a:r>
                  <a:endParaRPr lang="en-GB" sz="1579" dirty="0">
                    <a:solidFill>
                      <a:srgbClr val="393938"/>
                    </a:solidFill>
                    <a:latin typeface="Arial" panose="020B0604020202020204"/>
                  </a:endParaRPr>
                </a:p>
              </p:txBody>
            </p:sp>
          </p:grpSp>
          <p:grpSp>
            <p:nvGrpSpPr>
              <p:cNvPr id="78" name="Group 77">
                <a:extLst>
                  <a:ext uri="{FF2B5EF4-FFF2-40B4-BE49-F238E27FC236}">
                    <a16:creationId xmlns:a16="http://schemas.microsoft.com/office/drawing/2014/main" id="{A0E57156-ECDC-4ABE-A3CB-3234A2335136}"/>
                  </a:ext>
                </a:extLst>
              </p:cNvPr>
              <p:cNvGrpSpPr/>
              <p:nvPr/>
            </p:nvGrpSpPr>
            <p:grpSpPr>
              <a:xfrm>
                <a:off x="4999387" y="2771767"/>
                <a:ext cx="1264778" cy="583562"/>
                <a:chOff x="1840611" y="4052582"/>
                <a:chExt cx="1264778" cy="583562"/>
              </a:xfrm>
            </p:grpSpPr>
            <p:sp>
              <p:nvSpPr>
                <p:cNvPr id="79" name="Rectangle: Rounded Corners 78">
                  <a:extLst>
                    <a:ext uri="{FF2B5EF4-FFF2-40B4-BE49-F238E27FC236}">
                      <a16:creationId xmlns:a16="http://schemas.microsoft.com/office/drawing/2014/main" id="{E5674009-BAC8-4D71-AC8B-3165D21FD8B7}"/>
                    </a:ext>
                  </a:extLst>
                </p:cNvPr>
                <p:cNvSpPr/>
                <p:nvPr/>
              </p:nvSpPr>
              <p:spPr>
                <a:xfrm>
                  <a:off x="1840611" y="4052582"/>
                  <a:ext cx="1264778" cy="583562"/>
                </a:xfrm>
                <a:prstGeom prst="roundRect">
                  <a:avLst/>
                </a:prstGeom>
                <a:solidFill>
                  <a:schemeClr val="accent1">
                    <a:alpha val="12000"/>
                  </a:schemeClr>
                </a:solidFill>
                <a:ln w="317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a:endParaRPr lang="en-GB" sz="1579" dirty="0">
                    <a:solidFill>
                      <a:prstClr val="white"/>
                    </a:solidFill>
                    <a:latin typeface="Arial" panose="020B0604020202020204"/>
                  </a:endParaRPr>
                </a:p>
              </p:txBody>
            </p:sp>
            <p:sp>
              <p:nvSpPr>
                <p:cNvPr id="80" name="TextBox 79">
                  <a:extLst>
                    <a:ext uri="{FF2B5EF4-FFF2-40B4-BE49-F238E27FC236}">
                      <a16:creationId xmlns:a16="http://schemas.microsoft.com/office/drawing/2014/main" id="{E87D1A1E-00F6-44CA-B7B8-CDDCF95199DA}"/>
                    </a:ext>
                  </a:extLst>
                </p:cNvPr>
                <p:cNvSpPr txBox="1"/>
                <p:nvPr/>
              </p:nvSpPr>
              <p:spPr>
                <a:xfrm>
                  <a:off x="1974162" y="4095184"/>
                  <a:ext cx="1042587" cy="514599"/>
                </a:xfrm>
                <a:prstGeom prst="rect">
                  <a:avLst/>
                </a:prstGeom>
                <a:noFill/>
              </p:spPr>
              <p:txBody>
                <a:bodyPr wrap="square" lIns="0" tIns="0" rIns="0" bIns="0" rtlCol="0">
                  <a:spAutoFit/>
                </a:bodyPr>
                <a:lstStyle/>
                <a:p>
                  <a:pPr algn="ctr" defTabSz="802020"/>
                  <a:r>
                    <a:rPr lang="en-US" sz="1579" dirty="0">
                      <a:solidFill>
                        <a:srgbClr val="393938"/>
                      </a:solidFill>
                      <a:latin typeface="Arial" panose="020B0604020202020204"/>
                    </a:rPr>
                    <a:t>Brigatinib</a:t>
                  </a:r>
                </a:p>
                <a:p>
                  <a:pPr algn="ctr" defTabSz="802020"/>
                  <a:r>
                    <a:rPr lang="en-US" sz="1579" dirty="0">
                      <a:solidFill>
                        <a:srgbClr val="393938"/>
                      </a:solidFill>
                      <a:latin typeface="Arial" panose="020B0604020202020204"/>
                    </a:rPr>
                    <a:t>(TA571)</a:t>
                  </a:r>
                  <a:endParaRPr lang="en-GB" sz="1579" dirty="0">
                    <a:solidFill>
                      <a:srgbClr val="393938"/>
                    </a:solidFill>
                    <a:latin typeface="Arial" panose="020B0604020202020204"/>
                  </a:endParaRPr>
                </a:p>
              </p:txBody>
            </p:sp>
          </p:grpSp>
        </p:grpSp>
        <p:grpSp>
          <p:nvGrpSpPr>
            <p:cNvPr id="96" name="Group 95">
              <a:extLst>
                <a:ext uri="{FF2B5EF4-FFF2-40B4-BE49-F238E27FC236}">
                  <a16:creationId xmlns:a16="http://schemas.microsoft.com/office/drawing/2014/main" id="{1A1F0819-4CD4-4978-AA9E-7B571B2845B1}"/>
                </a:ext>
              </a:extLst>
            </p:cNvPr>
            <p:cNvGrpSpPr/>
            <p:nvPr/>
          </p:nvGrpSpPr>
          <p:grpSpPr>
            <a:xfrm>
              <a:off x="1103895" y="5262664"/>
              <a:ext cx="2613261" cy="667546"/>
              <a:chOff x="1220220" y="970804"/>
              <a:chExt cx="3734308" cy="301452"/>
            </a:xfrm>
          </p:grpSpPr>
          <p:sp>
            <p:nvSpPr>
              <p:cNvPr id="97" name="Rectangle: Rounded Corners 96">
                <a:extLst>
                  <a:ext uri="{FF2B5EF4-FFF2-40B4-BE49-F238E27FC236}">
                    <a16:creationId xmlns:a16="http://schemas.microsoft.com/office/drawing/2014/main" id="{EF6015A1-4479-4B34-8C34-9D7E45C35C13}"/>
                  </a:ext>
                </a:extLst>
              </p:cNvPr>
              <p:cNvSpPr/>
              <p:nvPr/>
            </p:nvSpPr>
            <p:spPr>
              <a:xfrm>
                <a:off x="1220220" y="970804"/>
                <a:ext cx="3734308" cy="301452"/>
              </a:xfrm>
              <a:prstGeom prst="roundRect">
                <a:avLst/>
              </a:prstGeom>
              <a:solidFill>
                <a:schemeClr val="accent1">
                  <a:alpha val="12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0201" tIns="40100" rIns="80201" bIns="40100" numCol="1" spcCol="0" rtlCol="0" fromWordArt="0" anchor="ctr" anchorCtr="0" forceAA="0" compatLnSpc="1">
                <a:prstTxWarp prst="textNoShape">
                  <a:avLst/>
                </a:prstTxWarp>
                <a:noAutofit/>
              </a:bodyPr>
              <a:lstStyle/>
              <a:p>
                <a:pPr algn="ctr" defTabSz="802020"/>
                <a:endParaRPr lang="en-GB" sz="1579" dirty="0">
                  <a:solidFill>
                    <a:prstClr val="white"/>
                  </a:solidFill>
                  <a:latin typeface="Arial" panose="020B0604020202020204"/>
                </a:endParaRPr>
              </a:p>
            </p:txBody>
          </p:sp>
          <p:sp>
            <p:nvSpPr>
              <p:cNvPr id="98" name="TextBox 97">
                <a:extLst>
                  <a:ext uri="{FF2B5EF4-FFF2-40B4-BE49-F238E27FC236}">
                    <a16:creationId xmlns:a16="http://schemas.microsoft.com/office/drawing/2014/main" id="{8B005424-1329-4D02-BA00-7CF18A9CF187}"/>
                  </a:ext>
                </a:extLst>
              </p:cNvPr>
              <p:cNvSpPr txBox="1"/>
              <p:nvPr/>
            </p:nvSpPr>
            <p:spPr>
              <a:xfrm>
                <a:off x="1372758" y="996770"/>
                <a:ext cx="3518066" cy="250242"/>
              </a:xfrm>
              <a:prstGeom prst="rect">
                <a:avLst/>
              </a:prstGeom>
              <a:noFill/>
            </p:spPr>
            <p:txBody>
              <a:bodyPr wrap="square" lIns="0" tIns="0" rIns="0" bIns="0" rtlCol="0">
                <a:spAutoFit/>
              </a:bodyPr>
              <a:lstStyle/>
              <a:p>
                <a:pPr defTabSz="802020"/>
                <a:r>
                  <a:rPr lang="en-US" sz="1579" dirty="0">
                    <a:solidFill>
                      <a:srgbClr val="393938"/>
                    </a:solidFill>
                    <a:latin typeface="Arial" panose="020B0604020202020204"/>
                  </a:rPr>
                  <a:t>Atezolizumab (TA520)</a:t>
                </a:r>
              </a:p>
              <a:p>
                <a:pPr defTabSz="802020"/>
                <a:r>
                  <a:rPr lang="en-US" sz="1579" dirty="0">
                    <a:solidFill>
                      <a:srgbClr val="393938"/>
                    </a:solidFill>
                    <a:latin typeface="Arial" panose="020B0604020202020204"/>
                  </a:rPr>
                  <a:t>Pembrolizumab (TA428)</a:t>
                </a:r>
                <a:endParaRPr lang="en-GB" sz="1579" dirty="0">
                  <a:solidFill>
                    <a:srgbClr val="393938"/>
                  </a:solidFill>
                  <a:latin typeface="Arial" panose="020B0604020202020204"/>
                </a:endParaRPr>
              </a:p>
            </p:txBody>
          </p:sp>
        </p:grpSp>
        <p:cxnSp>
          <p:nvCxnSpPr>
            <p:cNvPr id="109" name="Straight Arrow Connector 108">
              <a:extLst>
                <a:ext uri="{FF2B5EF4-FFF2-40B4-BE49-F238E27FC236}">
                  <a16:creationId xmlns:a16="http://schemas.microsoft.com/office/drawing/2014/main" id="{7DE469C3-CF89-4457-B844-250A3B9DC108}"/>
                </a:ext>
              </a:extLst>
            </p:cNvPr>
            <p:cNvCxnSpPr>
              <a:stCxn id="6" idx="2"/>
              <a:endCxn id="51" idx="0"/>
            </p:cNvCxnSpPr>
            <p:nvPr/>
          </p:nvCxnSpPr>
          <p:spPr>
            <a:xfrm>
              <a:off x="3054907" y="2843134"/>
              <a:ext cx="0" cy="20050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4" name="Straight Arrow Connector 113">
              <a:extLst>
                <a:ext uri="{FF2B5EF4-FFF2-40B4-BE49-F238E27FC236}">
                  <a16:creationId xmlns:a16="http://schemas.microsoft.com/office/drawing/2014/main" id="{1FA2F9F8-8E28-48F4-A428-AF8FF2D9D32D}"/>
                </a:ext>
              </a:extLst>
            </p:cNvPr>
            <p:cNvCxnSpPr>
              <a:cxnSpLocks/>
              <a:stCxn id="52" idx="2"/>
            </p:cNvCxnSpPr>
            <p:nvPr/>
          </p:nvCxnSpPr>
          <p:spPr>
            <a:xfrm>
              <a:off x="4589787" y="2843134"/>
              <a:ext cx="0" cy="112695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6" name="Straight Arrow Connector 115">
              <a:extLst>
                <a:ext uri="{FF2B5EF4-FFF2-40B4-BE49-F238E27FC236}">
                  <a16:creationId xmlns:a16="http://schemas.microsoft.com/office/drawing/2014/main" id="{499226EA-D672-4DCF-90C8-3DEFD7FDD61C}"/>
                </a:ext>
              </a:extLst>
            </p:cNvPr>
            <p:cNvCxnSpPr>
              <a:cxnSpLocks/>
            </p:cNvCxnSpPr>
            <p:nvPr/>
          </p:nvCxnSpPr>
          <p:spPr>
            <a:xfrm>
              <a:off x="6129366" y="2875044"/>
              <a:ext cx="0" cy="109294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7" name="Straight Arrow Connector 116">
              <a:extLst>
                <a:ext uri="{FF2B5EF4-FFF2-40B4-BE49-F238E27FC236}">
                  <a16:creationId xmlns:a16="http://schemas.microsoft.com/office/drawing/2014/main" id="{20646D89-B9B2-40AF-8F1A-5E108376CC87}"/>
                </a:ext>
              </a:extLst>
            </p:cNvPr>
            <p:cNvCxnSpPr>
              <a:cxnSpLocks/>
              <a:stCxn id="51" idx="2"/>
            </p:cNvCxnSpPr>
            <p:nvPr/>
          </p:nvCxnSpPr>
          <p:spPr>
            <a:xfrm>
              <a:off x="3054907" y="3706214"/>
              <a:ext cx="3154" cy="26538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9" name="Straight Arrow Connector 118">
              <a:extLst>
                <a:ext uri="{FF2B5EF4-FFF2-40B4-BE49-F238E27FC236}">
                  <a16:creationId xmlns:a16="http://schemas.microsoft.com/office/drawing/2014/main" id="{5ADCB572-DF43-473A-A890-E750996BF0FA}"/>
                </a:ext>
              </a:extLst>
            </p:cNvPr>
            <p:cNvCxnSpPr>
              <a:cxnSpLocks/>
            </p:cNvCxnSpPr>
            <p:nvPr/>
          </p:nvCxnSpPr>
          <p:spPr>
            <a:xfrm>
              <a:off x="1655927" y="3724273"/>
              <a:ext cx="0" cy="24582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1" name="Straight Arrow Connector 140">
              <a:extLst>
                <a:ext uri="{FF2B5EF4-FFF2-40B4-BE49-F238E27FC236}">
                  <a16:creationId xmlns:a16="http://schemas.microsoft.com/office/drawing/2014/main" id="{D8A5BFE1-3F94-4D40-85AA-66294ABA89F1}"/>
                </a:ext>
              </a:extLst>
            </p:cNvPr>
            <p:cNvCxnSpPr>
              <a:cxnSpLocks/>
            </p:cNvCxnSpPr>
            <p:nvPr/>
          </p:nvCxnSpPr>
          <p:spPr>
            <a:xfrm>
              <a:off x="9722932" y="3973794"/>
              <a:ext cx="0" cy="20050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2" name="Straight Arrow Connector 141">
              <a:extLst>
                <a:ext uri="{FF2B5EF4-FFF2-40B4-BE49-F238E27FC236}">
                  <a16:creationId xmlns:a16="http://schemas.microsoft.com/office/drawing/2014/main" id="{2FC815D7-6E2E-4B16-88DC-3DF811940720}"/>
                </a:ext>
              </a:extLst>
            </p:cNvPr>
            <p:cNvCxnSpPr>
              <a:cxnSpLocks/>
              <a:stCxn id="80" idx="2"/>
            </p:cNvCxnSpPr>
            <p:nvPr/>
          </p:nvCxnSpPr>
          <p:spPr>
            <a:xfrm>
              <a:off x="8356800" y="3948203"/>
              <a:ext cx="0" cy="22867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3" name="Straight Arrow Connector 142">
              <a:extLst>
                <a:ext uri="{FF2B5EF4-FFF2-40B4-BE49-F238E27FC236}">
                  <a16:creationId xmlns:a16="http://schemas.microsoft.com/office/drawing/2014/main" id="{843C1C6B-9AE3-48E7-9D3F-5921CAAE7199}"/>
                </a:ext>
              </a:extLst>
            </p:cNvPr>
            <p:cNvCxnSpPr>
              <a:cxnSpLocks/>
            </p:cNvCxnSpPr>
            <p:nvPr/>
          </p:nvCxnSpPr>
          <p:spPr>
            <a:xfrm>
              <a:off x="2288316" y="3967993"/>
              <a:ext cx="0" cy="58207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0" name="Straight Arrow Connector 149">
              <a:extLst>
                <a:ext uri="{FF2B5EF4-FFF2-40B4-BE49-F238E27FC236}">
                  <a16:creationId xmlns:a16="http://schemas.microsoft.com/office/drawing/2014/main" id="{D4644382-2CC2-4D3A-AB6D-65BF7003CDCA}"/>
                </a:ext>
              </a:extLst>
            </p:cNvPr>
            <p:cNvCxnSpPr>
              <a:cxnSpLocks/>
            </p:cNvCxnSpPr>
            <p:nvPr/>
          </p:nvCxnSpPr>
          <p:spPr>
            <a:xfrm>
              <a:off x="2288316" y="5012710"/>
              <a:ext cx="1" cy="25015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6" name="Straight Arrow Connector 155">
              <a:extLst>
                <a:ext uri="{FF2B5EF4-FFF2-40B4-BE49-F238E27FC236}">
                  <a16:creationId xmlns:a16="http://schemas.microsoft.com/office/drawing/2014/main" id="{2E335943-1B9B-48FC-80A5-DD163B4C941D}"/>
                </a:ext>
              </a:extLst>
            </p:cNvPr>
            <p:cNvCxnSpPr>
              <a:cxnSpLocks/>
              <a:stCxn id="103" idx="2"/>
              <a:endCxn id="71" idx="0"/>
            </p:cNvCxnSpPr>
            <p:nvPr/>
          </p:nvCxnSpPr>
          <p:spPr>
            <a:xfrm>
              <a:off x="4957267" y="5101648"/>
              <a:ext cx="0" cy="1610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70" name="Group 69">
              <a:extLst>
                <a:ext uri="{FF2B5EF4-FFF2-40B4-BE49-F238E27FC236}">
                  <a16:creationId xmlns:a16="http://schemas.microsoft.com/office/drawing/2014/main" id="{7ABEC057-856C-4632-81D7-25C0182044EC}"/>
                </a:ext>
              </a:extLst>
            </p:cNvPr>
            <p:cNvGrpSpPr/>
            <p:nvPr/>
          </p:nvGrpSpPr>
          <p:grpSpPr>
            <a:xfrm>
              <a:off x="3925860" y="5262664"/>
              <a:ext cx="2062814" cy="667546"/>
              <a:chOff x="513714" y="967036"/>
              <a:chExt cx="3999986" cy="619909"/>
            </a:xfrm>
          </p:grpSpPr>
          <p:sp>
            <p:nvSpPr>
              <p:cNvPr id="71" name="Rectangle: Rounded Corners 70">
                <a:extLst>
                  <a:ext uri="{FF2B5EF4-FFF2-40B4-BE49-F238E27FC236}">
                    <a16:creationId xmlns:a16="http://schemas.microsoft.com/office/drawing/2014/main" id="{9BC0F061-B0C2-4906-B656-E0B3D215095F}"/>
                  </a:ext>
                </a:extLst>
              </p:cNvPr>
              <p:cNvSpPr/>
              <p:nvPr/>
            </p:nvSpPr>
            <p:spPr>
              <a:xfrm>
                <a:off x="513714" y="967036"/>
                <a:ext cx="3999986" cy="619909"/>
              </a:xfrm>
              <a:prstGeom prst="roundRect">
                <a:avLst/>
              </a:prstGeom>
              <a:solidFill>
                <a:schemeClr val="accent1">
                  <a:alpha val="12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0201" tIns="40100" rIns="80201" bIns="40100" numCol="1" spcCol="0" rtlCol="0" fromWordArt="0" anchor="ctr" anchorCtr="0" forceAA="0" compatLnSpc="1">
                <a:prstTxWarp prst="textNoShape">
                  <a:avLst/>
                </a:prstTxWarp>
                <a:noAutofit/>
              </a:bodyPr>
              <a:lstStyle/>
              <a:p>
                <a:pPr algn="ctr" defTabSz="802020"/>
                <a:endParaRPr lang="en-GB" sz="1579" dirty="0">
                  <a:solidFill>
                    <a:prstClr val="white"/>
                  </a:solidFill>
                  <a:latin typeface="Arial" panose="020B0604020202020204"/>
                </a:endParaRPr>
              </a:p>
            </p:txBody>
          </p:sp>
          <p:sp>
            <p:nvSpPr>
              <p:cNvPr id="84" name="TextBox 83">
                <a:extLst>
                  <a:ext uri="{FF2B5EF4-FFF2-40B4-BE49-F238E27FC236}">
                    <a16:creationId xmlns:a16="http://schemas.microsoft.com/office/drawing/2014/main" id="{3884FDB4-4AC2-4404-BF4A-9F7B4386AFD5}"/>
                  </a:ext>
                </a:extLst>
              </p:cNvPr>
              <p:cNvSpPr txBox="1"/>
              <p:nvPr/>
            </p:nvSpPr>
            <p:spPr>
              <a:xfrm>
                <a:off x="639752" y="1020434"/>
                <a:ext cx="3747913" cy="514599"/>
              </a:xfrm>
              <a:prstGeom prst="rect">
                <a:avLst/>
              </a:prstGeom>
              <a:noFill/>
            </p:spPr>
            <p:txBody>
              <a:bodyPr wrap="square" lIns="0" tIns="0" rIns="0" bIns="0" rtlCol="0">
                <a:spAutoFit/>
              </a:bodyPr>
              <a:lstStyle/>
              <a:p>
                <a:pPr algn="ctr" defTabSz="802020"/>
                <a:r>
                  <a:rPr lang="en-US" sz="1579" dirty="0">
                    <a:solidFill>
                      <a:srgbClr val="393938"/>
                    </a:solidFill>
                    <a:latin typeface="Arial" panose="020B0604020202020204"/>
                  </a:rPr>
                  <a:t>Singlet chemotherapy</a:t>
                </a:r>
                <a:endParaRPr lang="en-GB" sz="1579" dirty="0">
                  <a:solidFill>
                    <a:srgbClr val="393938"/>
                  </a:solidFill>
                  <a:latin typeface="Arial" panose="020B0604020202020204"/>
                </a:endParaRPr>
              </a:p>
            </p:txBody>
          </p:sp>
        </p:grpSp>
        <p:cxnSp>
          <p:nvCxnSpPr>
            <p:cNvPr id="26" name="Straight Connector 25">
              <a:extLst>
                <a:ext uri="{FF2B5EF4-FFF2-40B4-BE49-F238E27FC236}">
                  <a16:creationId xmlns:a16="http://schemas.microsoft.com/office/drawing/2014/main" id="{F83DBA93-C399-442E-8B46-E51F1EFD1877}"/>
                </a:ext>
              </a:extLst>
            </p:cNvPr>
            <p:cNvCxnSpPr>
              <a:cxnSpLocks/>
            </p:cNvCxnSpPr>
            <p:nvPr/>
          </p:nvCxnSpPr>
          <p:spPr>
            <a:xfrm>
              <a:off x="1655927" y="3970092"/>
              <a:ext cx="447343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Connector: Elbow 36">
              <a:extLst>
                <a:ext uri="{FF2B5EF4-FFF2-40B4-BE49-F238E27FC236}">
                  <a16:creationId xmlns:a16="http://schemas.microsoft.com/office/drawing/2014/main" id="{AAAD3C18-2C92-4418-95A1-298515630647}"/>
                </a:ext>
              </a:extLst>
            </p:cNvPr>
            <p:cNvCxnSpPr>
              <a:cxnSpLocks/>
              <a:endCxn id="50" idx="0"/>
            </p:cNvCxnSpPr>
            <p:nvPr/>
          </p:nvCxnSpPr>
          <p:spPr>
            <a:xfrm rot="10800000" flipV="1">
              <a:off x="1655927" y="2503311"/>
              <a:ext cx="766592" cy="540324"/>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sp>
          <p:nvSpPr>
            <p:cNvPr id="85" name="Rectangle: Rounded Corners 84">
              <a:extLst>
                <a:ext uri="{FF2B5EF4-FFF2-40B4-BE49-F238E27FC236}">
                  <a16:creationId xmlns:a16="http://schemas.microsoft.com/office/drawing/2014/main" id="{BBE71E67-8BEB-4A75-91C9-7D346EE5B4B8}"/>
                </a:ext>
              </a:extLst>
            </p:cNvPr>
            <p:cNvSpPr/>
            <p:nvPr/>
          </p:nvSpPr>
          <p:spPr>
            <a:xfrm>
              <a:off x="7543382" y="825629"/>
              <a:ext cx="2865225" cy="452287"/>
            </a:xfrm>
            <a:prstGeom prst="roundRect">
              <a:avLst/>
            </a:prstGeom>
            <a:solidFill>
              <a:schemeClr val="bg2">
                <a:alpha val="21000"/>
              </a:schemeClr>
            </a:solidFill>
            <a:ln w="317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0201" tIns="40100" rIns="80201" bIns="40100" numCol="1" spcCol="0" rtlCol="0" fromWordArt="0" anchor="ctr" anchorCtr="0" forceAA="0" compatLnSpc="1">
              <a:prstTxWarp prst="textNoShape">
                <a:avLst/>
              </a:prstTxWarp>
              <a:noAutofit/>
            </a:bodyPr>
            <a:lstStyle/>
            <a:p>
              <a:pPr algn="ctr" defTabSz="802020"/>
              <a:endParaRPr lang="en-GB" sz="1579" dirty="0">
                <a:solidFill>
                  <a:prstClr val="white"/>
                </a:solidFill>
                <a:latin typeface="Arial" panose="020B0604020202020204"/>
              </a:endParaRPr>
            </a:p>
          </p:txBody>
        </p:sp>
        <p:sp>
          <p:nvSpPr>
            <p:cNvPr id="89" name="Rectangle: Rounded Corners 88">
              <a:extLst>
                <a:ext uri="{FF2B5EF4-FFF2-40B4-BE49-F238E27FC236}">
                  <a16:creationId xmlns:a16="http://schemas.microsoft.com/office/drawing/2014/main" id="{5A16A58C-BA93-48D8-A534-F44BAF879DDF}"/>
                </a:ext>
              </a:extLst>
            </p:cNvPr>
            <p:cNvSpPr/>
            <p:nvPr/>
          </p:nvSpPr>
          <p:spPr>
            <a:xfrm>
              <a:off x="7555826" y="4457466"/>
              <a:ext cx="2613261" cy="662579"/>
            </a:xfrm>
            <a:prstGeom prst="roundRect">
              <a:avLst/>
            </a:prstGeom>
            <a:solidFill>
              <a:schemeClr val="accent1">
                <a:alpha val="12000"/>
              </a:schemeClr>
            </a:solidFill>
            <a:ln w="317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0201" tIns="40100" rIns="80201" bIns="40100" numCol="1" spcCol="0" rtlCol="0" fromWordArt="0" anchor="ctr" anchorCtr="0" forceAA="0" compatLnSpc="1">
              <a:prstTxWarp prst="textNoShape">
                <a:avLst/>
              </a:prstTxWarp>
              <a:noAutofit/>
            </a:bodyPr>
            <a:lstStyle/>
            <a:p>
              <a:pPr algn="ctr" defTabSz="802020"/>
              <a:endParaRPr lang="en-GB" sz="1579" dirty="0">
                <a:solidFill>
                  <a:prstClr val="white"/>
                </a:solidFill>
                <a:latin typeface="Arial" panose="020B0604020202020204"/>
              </a:endParaRPr>
            </a:p>
          </p:txBody>
        </p:sp>
        <p:cxnSp>
          <p:nvCxnSpPr>
            <p:cNvPr id="91" name="Straight Arrow Connector 90">
              <a:extLst>
                <a:ext uri="{FF2B5EF4-FFF2-40B4-BE49-F238E27FC236}">
                  <a16:creationId xmlns:a16="http://schemas.microsoft.com/office/drawing/2014/main" id="{20E7B880-DC71-4C8C-B2A4-E08C70872BDD}"/>
                </a:ext>
              </a:extLst>
            </p:cNvPr>
            <p:cNvCxnSpPr>
              <a:cxnSpLocks/>
            </p:cNvCxnSpPr>
            <p:nvPr/>
          </p:nvCxnSpPr>
          <p:spPr>
            <a:xfrm>
              <a:off x="9035692" y="4176663"/>
              <a:ext cx="0" cy="28227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grpSp>
        <p:nvGrpSpPr>
          <p:cNvPr id="40" name="Group 39">
            <a:extLst>
              <a:ext uri="{FF2B5EF4-FFF2-40B4-BE49-F238E27FC236}">
                <a16:creationId xmlns:a16="http://schemas.microsoft.com/office/drawing/2014/main" id="{932D0D36-9D8A-4B2F-8905-FD957495988D}"/>
              </a:ext>
            </a:extLst>
          </p:cNvPr>
          <p:cNvGrpSpPr/>
          <p:nvPr/>
        </p:nvGrpSpPr>
        <p:grpSpPr>
          <a:xfrm>
            <a:off x="6521684" y="4657726"/>
            <a:ext cx="2569607" cy="2300"/>
            <a:chOff x="7443899" y="4426019"/>
            <a:chExt cx="2929718" cy="2622"/>
          </a:xfrm>
        </p:grpSpPr>
        <p:cxnSp>
          <p:nvCxnSpPr>
            <p:cNvPr id="34" name="Straight Arrow Connector 33">
              <a:extLst>
                <a:ext uri="{FF2B5EF4-FFF2-40B4-BE49-F238E27FC236}">
                  <a16:creationId xmlns:a16="http://schemas.microsoft.com/office/drawing/2014/main" id="{E7E2F14B-9575-4B94-952D-5871705F13CA}"/>
                </a:ext>
              </a:extLst>
            </p:cNvPr>
            <p:cNvCxnSpPr>
              <a:cxnSpLocks/>
            </p:cNvCxnSpPr>
            <p:nvPr/>
          </p:nvCxnSpPr>
          <p:spPr>
            <a:xfrm flipH="1">
              <a:off x="8005417" y="4426019"/>
              <a:ext cx="2368200" cy="262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5" name="Straight Arrow Connector 94">
              <a:extLst>
                <a:ext uri="{FF2B5EF4-FFF2-40B4-BE49-F238E27FC236}">
                  <a16:creationId xmlns:a16="http://schemas.microsoft.com/office/drawing/2014/main" id="{DC2E5A35-27D1-45FF-B8AC-7E821456D06D}"/>
                </a:ext>
              </a:extLst>
            </p:cNvPr>
            <p:cNvCxnSpPr>
              <a:cxnSpLocks/>
            </p:cNvCxnSpPr>
            <p:nvPr/>
          </p:nvCxnSpPr>
          <p:spPr>
            <a:xfrm flipH="1">
              <a:off x="7443899" y="4428641"/>
              <a:ext cx="56789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cxnSp>
        <p:nvCxnSpPr>
          <p:cNvPr id="60" name="Connector: Elbow 59">
            <a:extLst>
              <a:ext uri="{FF2B5EF4-FFF2-40B4-BE49-F238E27FC236}">
                <a16:creationId xmlns:a16="http://schemas.microsoft.com/office/drawing/2014/main" id="{113F4920-02CB-4149-8B2D-82734FCE80B5}"/>
              </a:ext>
            </a:extLst>
          </p:cNvPr>
          <p:cNvCxnSpPr>
            <a:cxnSpLocks/>
          </p:cNvCxnSpPr>
          <p:nvPr/>
        </p:nvCxnSpPr>
        <p:spPr>
          <a:xfrm rot="16200000" flipV="1">
            <a:off x="7993072" y="3860640"/>
            <a:ext cx="3106957" cy="877880"/>
          </a:xfrm>
          <a:prstGeom prst="bentConnector3">
            <a:avLst>
              <a:gd name="adj1" fmla="val 100306"/>
            </a:avLst>
          </a:prstGeom>
          <a:ln>
            <a:prstDash val="solid"/>
            <a:tailEnd type="triangle"/>
          </a:ln>
        </p:spPr>
        <p:style>
          <a:lnRef idx="1">
            <a:schemeClr val="accent1"/>
          </a:lnRef>
          <a:fillRef idx="0">
            <a:schemeClr val="accent1"/>
          </a:fillRef>
          <a:effectRef idx="0">
            <a:schemeClr val="accent1"/>
          </a:effectRef>
          <a:fontRef idx="minor">
            <a:schemeClr val="tx1"/>
          </a:fontRef>
        </p:style>
      </p:cxnSp>
      <p:sp>
        <p:nvSpPr>
          <p:cNvPr id="88" name="Rectangle: Rounded Corners 87">
            <a:extLst>
              <a:ext uri="{FF2B5EF4-FFF2-40B4-BE49-F238E27FC236}">
                <a16:creationId xmlns:a16="http://schemas.microsoft.com/office/drawing/2014/main" id="{FFD158F9-F72F-47AB-8209-9C09D1460A5F}"/>
              </a:ext>
            </a:extLst>
          </p:cNvPr>
          <p:cNvSpPr/>
          <p:nvPr/>
        </p:nvSpPr>
        <p:spPr>
          <a:xfrm>
            <a:off x="6957465" y="2396074"/>
            <a:ext cx="2796814" cy="3202127"/>
          </a:xfrm>
          <a:prstGeom prst="roundRect">
            <a:avLst/>
          </a:prstGeom>
          <a:noFill/>
          <a:ln w="3175">
            <a:solidFill>
              <a:schemeClr val="tx1"/>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a:endParaRPr lang="en-GB" sz="1579">
              <a:solidFill>
                <a:prstClr val="white"/>
              </a:solidFill>
              <a:latin typeface="Arial" panose="020B0604020202020204"/>
            </a:endParaRPr>
          </a:p>
        </p:txBody>
      </p:sp>
      <p:sp>
        <p:nvSpPr>
          <p:cNvPr id="81" name="Rectangle: Rounded Corners 80">
            <a:extLst>
              <a:ext uri="{FF2B5EF4-FFF2-40B4-BE49-F238E27FC236}">
                <a16:creationId xmlns:a16="http://schemas.microsoft.com/office/drawing/2014/main" id="{7DE975D8-9A85-4367-801A-3BEA325B3D3F}"/>
              </a:ext>
            </a:extLst>
          </p:cNvPr>
          <p:cNvSpPr/>
          <p:nvPr/>
        </p:nvSpPr>
        <p:spPr>
          <a:xfrm>
            <a:off x="1370371" y="2828045"/>
            <a:ext cx="3864751" cy="1490051"/>
          </a:xfrm>
          <a:prstGeom prst="roundRect">
            <a:avLst/>
          </a:prstGeom>
          <a:noFill/>
          <a:ln w="3175">
            <a:solidFill>
              <a:schemeClr val="tx1"/>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a:endParaRPr lang="en-GB" sz="1579">
              <a:solidFill>
                <a:prstClr val="white"/>
              </a:solidFill>
              <a:latin typeface="Arial" panose="020B0604020202020204"/>
            </a:endParaRPr>
          </a:p>
        </p:txBody>
      </p:sp>
      <p:grpSp>
        <p:nvGrpSpPr>
          <p:cNvPr id="83" name="Group 82">
            <a:extLst>
              <a:ext uri="{FF2B5EF4-FFF2-40B4-BE49-F238E27FC236}">
                <a16:creationId xmlns:a16="http://schemas.microsoft.com/office/drawing/2014/main" id="{280CDA69-BE61-4EEB-9BF6-A04575023F44}"/>
              </a:ext>
            </a:extLst>
          </p:cNvPr>
          <p:cNvGrpSpPr/>
          <p:nvPr/>
        </p:nvGrpSpPr>
        <p:grpSpPr>
          <a:xfrm>
            <a:off x="171796" y="1899101"/>
            <a:ext cx="1323123" cy="863290"/>
            <a:chOff x="2422518" y="1409748"/>
            <a:chExt cx="4524649" cy="657046"/>
          </a:xfrm>
        </p:grpSpPr>
        <p:sp>
          <p:nvSpPr>
            <p:cNvPr id="87" name="Rectangle: Rounded Corners 86">
              <a:extLst>
                <a:ext uri="{FF2B5EF4-FFF2-40B4-BE49-F238E27FC236}">
                  <a16:creationId xmlns:a16="http://schemas.microsoft.com/office/drawing/2014/main" id="{BD530DDA-BF0B-4A5F-9949-DE3CAC55132D}"/>
                </a:ext>
              </a:extLst>
            </p:cNvPr>
            <p:cNvSpPr/>
            <p:nvPr/>
          </p:nvSpPr>
          <p:spPr>
            <a:xfrm>
              <a:off x="2422518" y="1409748"/>
              <a:ext cx="4524649" cy="657046"/>
            </a:xfrm>
            <a:prstGeom prst="roundRect">
              <a:avLst/>
            </a:prstGeom>
            <a:solidFill>
              <a:schemeClr val="bg2">
                <a:alpha val="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0201" tIns="40100" rIns="80201" bIns="40100" numCol="1" spcCol="0" rtlCol="0" fromWordArt="0" anchor="ctr" anchorCtr="0" forceAA="0" compatLnSpc="1">
              <a:prstTxWarp prst="textNoShape">
                <a:avLst/>
              </a:prstTxWarp>
              <a:noAutofit/>
            </a:bodyPr>
            <a:lstStyle/>
            <a:p>
              <a:pPr algn="ctr" defTabSz="802020"/>
              <a:endParaRPr lang="en-GB" sz="1228" dirty="0">
                <a:solidFill>
                  <a:prstClr val="white"/>
                </a:solidFill>
                <a:latin typeface="Arial" panose="020B0604020202020204"/>
              </a:endParaRPr>
            </a:p>
          </p:txBody>
        </p:sp>
        <p:sp>
          <p:nvSpPr>
            <p:cNvPr id="92" name="TextBox 91">
              <a:extLst>
                <a:ext uri="{FF2B5EF4-FFF2-40B4-BE49-F238E27FC236}">
                  <a16:creationId xmlns:a16="http://schemas.microsoft.com/office/drawing/2014/main" id="{F546E79A-D6E2-4543-9599-C93E6A5A1911}"/>
                </a:ext>
              </a:extLst>
            </p:cNvPr>
            <p:cNvSpPr txBox="1"/>
            <p:nvPr/>
          </p:nvSpPr>
          <p:spPr>
            <a:xfrm>
              <a:off x="2580753" y="1470088"/>
              <a:ext cx="4304330" cy="575272"/>
            </a:xfrm>
            <a:prstGeom prst="rect">
              <a:avLst/>
            </a:prstGeom>
            <a:noFill/>
          </p:spPr>
          <p:txBody>
            <a:bodyPr wrap="square" lIns="0" tIns="0" rIns="0" bIns="0" rtlCol="0">
              <a:spAutoFit/>
            </a:bodyPr>
            <a:lstStyle/>
            <a:p>
              <a:pPr defTabSz="802020"/>
              <a:r>
                <a:rPr lang="en-US" sz="1228" dirty="0">
                  <a:solidFill>
                    <a:srgbClr val="393938"/>
                  </a:solidFill>
                  <a:latin typeface="Arial" panose="020B0604020202020204"/>
                </a:rPr>
                <a:t>Most ALK+ patients now receive alectinib first line. </a:t>
              </a:r>
              <a:endParaRPr lang="en-GB" sz="1228" dirty="0">
                <a:solidFill>
                  <a:srgbClr val="393938"/>
                </a:solidFill>
                <a:latin typeface="Arial" panose="020B0604020202020204"/>
              </a:endParaRPr>
            </a:p>
          </p:txBody>
        </p:sp>
      </p:grpSp>
      <p:sp>
        <p:nvSpPr>
          <p:cNvPr id="23" name="Rectangle: Rounded Corners 22">
            <a:extLst>
              <a:ext uri="{FF2B5EF4-FFF2-40B4-BE49-F238E27FC236}">
                <a16:creationId xmlns:a16="http://schemas.microsoft.com/office/drawing/2014/main" id="{6ED529F3-4102-4AEB-9854-65588294F2F0}"/>
              </a:ext>
            </a:extLst>
          </p:cNvPr>
          <p:cNvSpPr/>
          <p:nvPr/>
        </p:nvSpPr>
        <p:spPr>
          <a:xfrm>
            <a:off x="1619254" y="4575768"/>
            <a:ext cx="4742767" cy="226951"/>
          </a:xfrm>
          <a:prstGeom prst="roundRect">
            <a:avLst/>
          </a:prstGeom>
          <a:noFill/>
          <a:ln w="9525">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a:endParaRPr lang="en-GB" sz="1579">
              <a:solidFill>
                <a:prstClr val="white"/>
              </a:solidFill>
              <a:latin typeface="Arial" panose="020B0604020202020204"/>
            </a:endParaRPr>
          </a:p>
        </p:txBody>
      </p:sp>
      <p:sp>
        <p:nvSpPr>
          <p:cNvPr id="24" name="TextBox 23">
            <a:extLst>
              <a:ext uri="{FF2B5EF4-FFF2-40B4-BE49-F238E27FC236}">
                <a16:creationId xmlns:a16="http://schemas.microsoft.com/office/drawing/2014/main" id="{32F4C472-BB27-4DD3-8815-B9EAD588AB50}"/>
              </a:ext>
            </a:extLst>
          </p:cNvPr>
          <p:cNvSpPr txBox="1"/>
          <p:nvPr/>
        </p:nvSpPr>
        <p:spPr>
          <a:xfrm>
            <a:off x="1619254" y="4575769"/>
            <a:ext cx="4742766" cy="243015"/>
          </a:xfrm>
          <a:prstGeom prst="rect">
            <a:avLst/>
          </a:prstGeom>
          <a:solidFill>
            <a:srgbClr val="FF0000">
              <a:alpha val="9000"/>
            </a:srgbClr>
          </a:solidFill>
        </p:spPr>
        <p:txBody>
          <a:bodyPr wrap="square" lIns="0" tIns="0" rIns="0" bIns="0" rtlCol="0">
            <a:spAutoFit/>
          </a:bodyPr>
          <a:lstStyle/>
          <a:p>
            <a:pPr algn="ctr" defTabSz="802020"/>
            <a:r>
              <a:rPr lang="en-US" sz="1579" dirty="0">
                <a:solidFill>
                  <a:srgbClr val="FF0000"/>
                </a:solidFill>
                <a:latin typeface="Arial" panose="020B0604020202020204"/>
              </a:rPr>
              <a:t>Lorlatinib</a:t>
            </a:r>
            <a:endParaRPr lang="en-GB" sz="1579" dirty="0">
              <a:solidFill>
                <a:srgbClr val="FF0000"/>
              </a:solidFill>
              <a:latin typeface="Arial" panose="020B0604020202020204"/>
            </a:endParaRPr>
          </a:p>
        </p:txBody>
      </p:sp>
      <p:cxnSp>
        <p:nvCxnSpPr>
          <p:cNvPr id="108" name="Straight Arrow Connector 107">
            <a:extLst>
              <a:ext uri="{FF2B5EF4-FFF2-40B4-BE49-F238E27FC236}">
                <a16:creationId xmlns:a16="http://schemas.microsoft.com/office/drawing/2014/main" id="{A7C2881C-CCA9-4A49-9D39-74CBEA8CBBD5}"/>
              </a:ext>
            </a:extLst>
          </p:cNvPr>
          <p:cNvCxnSpPr>
            <a:cxnSpLocks/>
          </p:cNvCxnSpPr>
          <p:nvPr/>
        </p:nvCxnSpPr>
        <p:spPr>
          <a:xfrm>
            <a:off x="8494613" y="3104707"/>
            <a:ext cx="0" cy="14429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F69B455D-8C70-4A51-86D0-B0596AC4DF73}"/>
              </a:ext>
            </a:extLst>
          </p:cNvPr>
          <p:cNvSpPr txBox="1"/>
          <p:nvPr/>
        </p:nvSpPr>
        <p:spPr>
          <a:xfrm>
            <a:off x="2024013" y="6668429"/>
            <a:ext cx="7075437" cy="553998"/>
          </a:xfrm>
          <a:prstGeom prst="rect">
            <a:avLst/>
          </a:prstGeom>
          <a:noFill/>
          <a:ln>
            <a:solidFill>
              <a:schemeClr val="tx1"/>
            </a:solidFill>
          </a:ln>
        </p:spPr>
        <p:txBody>
          <a:bodyPr wrap="square" lIns="0" tIns="0" rIns="0" bIns="0" rtlCol="0">
            <a:spAutoFit/>
          </a:bodyPr>
          <a:lstStyle/>
          <a:p>
            <a:r>
              <a:rPr lang="en-US" sz="1800" dirty="0"/>
              <a:t> ALK = anaplastic lymphoma kinase</a:t>
            </a:r>
          </a:p>
          <a:p>
            <a:r>
              <a:rPr lang="en-US" sz="1800" dirty="0"/>
              <a:t> PDC = platinum doublet chemotherapy</a:t>
            </a:r>
          </a:p>
        </p:txBody>
      </p:sp>
    </p:spTree>
    <p:extLst>
      <p:ext uri="{BB962C8B-B14F-4D97-AF65-F5344CB8AC3E}">
        <p14:creationId xmlns:p14="http://schemas.microsoft.com/office/powerpoint/2010/main" val="20842818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Lorlatinib (</a:t>
            </a:r>
            <a:r>
              <a:rPr lang="en-GB" dirty="0" err="1">
                <a:ea typeface="Times New Roman" panose="02020603050405020304" pitchFamily="18" charset="0"/>
                <a:cs typeface="Times New Roman" panose="02020603050405020304" pitchFamily="18" charset="0"/>
              </a:rPr>
              <a:t>Lorviqua</a:t>
            </a:r>
            <a:r>
              <a:rPr lang="en-GB" dirty="0"/>
              <a:t>, Pfizer)</a:t>
            </a:r>
          </a:p>
        </p:txBody>
      </p:sp>
      <p:sp>
        <p:nvSpPr>
          <p:cNvPr id="4" name="Slide Number Placeholder 3"/>
          <p:cNvSpPr>
            <a:spLocks noGrp="1"/>
          </p:cNvSpPr>
          <p:nvPr>
            <p:ph type="sldNum" sz="quarter" idx="12"/>
          </p:nvPr>
        </p:nvSpPr>
        <p:spPr/>
        <p:txBody>
          <a:bodyPr/>
          <a:lstStyle/>
          <a:p>
            <a:fld id="{532824D6-1CC4-45B0-B658-13A760FABFFA}" type="slidenum">
              <a:rPr lang="en-GB" smtClean="0"/>
              <a:pPr/>
              <a:t>4</a:t>
            </a:fld>
            <a:endParaRPr lang="en-GB"/>
          </a:p>
        </p:txBody>
      </p:sp>
      <p:graphicFrame>
        <p:nvGraphicFramePr>
          <p:cNvPr id="6" name="Content Placeholder 5"/>
          <p:cNvGraphicFramePr>
            <a:graphicFrameLocks noGrp="1"/>
          </p:cNvGraphicFramePr>
          <p:nvPr>
            <p:ph sz="quarter" idx="10"/>
            <p:extLst>
              <p:ext uri="{D42A27DB-BD31-4B8C-83A1-F6EECF244321}">
                <p14:modId xmlns:p14="http://schemas.microsoft.com/office/powerpoint/2010/main" val="3977709765"/>
              </p:ext>
            </p:extLst>
          </p:nvPr>
        </p:nvGraphicFramePr>
        <p:xfrm>
          <a:off x="567245" y="1219200"/>
          <a:ext cx="9551290" cy="5437263"/>
        </p:xfrm>
        <a:graphic>
          <a:graphicData uri="http://schemas.openxmlformats.org/drawingml/2006/table">
            <a:tbl>
              <a:tblPr firstCol="1" bandRow="1">
                <a:tableStyleId>{F5AB1C69-6EDB-4FF4-983F-18BD219EF322}</a:tableStyleId>
              </a:tblPr>
              <a:tblGrid>
                <a:gridCol w="2802191">
                  <a:extLst>
                    <a:ext uri="{9D8B030D-6E8A-4147-A177-3AD203B41FA5}">
                      <a16:colId xmlns:a16="http://schemas.microsoft.com/office/drawing/2014/main" val="20000"/>
                    </a:ext>
                  </a:extLst>
                </a:gridCol>
                <a:gridCol w="6749099">
                  <a:extLst>
                    <a:ext uri="{9D8B030D-6E8A-4147-A177-3AD203B41FA5}">
                      <a16:colId xmlns:a16="http://schemas.microsoft.com/office/drawing/2014/main" val="20001"/>
                    </a:ext>
                  </a:extLst>
                </a:gridCol>
              </a:tblGrid>
              <a:tr h="907351">
                <a:tc>
                  <a:txBody>
                    <a:bodyPr/>
                    <a:lstStyle/>
                    <a:p>
                      <a:r>
                        <a:rPr lang="en-GB" sz="2600" dirty="0">
                          <a:latin typeface="Arial" panose="020B0604020202020204" pitchFamily="34" charset="0"/>
                          <a:cs typeface="Arial" panose="020B0604020202020204" pitchFamily="34" charset="0"/>
                        </a:rPr>
                        <a:t>Marketing</a:t>
                      </a:r>
                      <a:r>
                        <a:rPr lang="en-GB" sz="2600" baseline="0" dirty="0">
                          <a:latin typeface="Arial" panose="020B0604020202020204" pitchFamily="34" charset="0"/>
                          <a:cs typeface="Arial" panose="020B0604020202020204" pitchFamily="34" charset="0"/>
                        </a:rPr>
                        <a:t> authorisation</a:t>
                      </a:r>
                      <a:endParaRPr lang="en-GB" sz="2600" dirty="0">
                        <a:latin typeface="Arial" panose="020B0604020202020204" pitchFamily="34" charset="0"/>
                        <a:cs typeface="Arial" panose="020B0604020202020204" pitchFamily="34" charset="0"/>
                      </a:endParaRPr>
                    </a:p>
                  </a:txBody>
                  <a:tcPr marL="100817" marR="100817" marT="50408" marB="50408"/>
                </a:tc>
                <a:tc>
                  <a:txBody>
                    <a:bodyPr/>
                    <a:lstStyle/>
                    <a:p>
                      <a:r>
                        <a:rPr lang="en-GB" sz="2100" kern="1200" dirty="0">
                          <a:solidFill>
                            <a:schemeClr val="dk1"/>
                          </a:solidFill>
                          <a:effectLst/>
                          <a:latin typeface="+mn-lt"/>
                          <a:ea typeface="+mn-ea"/>
                          <a:cs typeface="+mn-cs"/>
                        </a:rPr>
                        <a:t>Lorlatinib received conditional approval in the EU for the indication in this submission on 7 May 2019</a:t>
                      </a:r>
                      <a:endParaRPr kumimoji="0" lang="en-GB" altLang="en-US" sz="2600" u="none" strike="noStrike" kern="1200" cap="none" normalizeH="0" baseline="0" dirty="0">
                        <a:ln>
                          <a:noFill/>
                        </a:ln>
                        <a:solidFill>
                          <a:schemeClr val="dk1"/>
                        </a:solidFill>
                        <a:effectLst/>
                        <a:latin typeface="Arial" panose="020B0604020202020204" pitchFamily="34" charset="0"/>
                        <a:ea typeface="+mn-ea"/>
                        <a:cs typeface="Arial" panose="020B0604020202020204" pitchFamily="34" charset="0"/>
                      </a:endParaRPr>
                    </a:p>
                  </a:txBody>
                  <a:tcPr marL="100817" marR="100817" marT="50408" marB="50408"/>
                </a:tc>
                <a:extLst>
                  <a:ext uri="{0D108BD9-81ED-4DB2-BD59-A6C34878D82A}">
                    <a16:rowId xmlns:a16="http://schemas.microsoft.com/office/drawing/2014/main" val="10000"/>
                  </a:ext>
                </a:extLst>
              </a:tr>
              <a:tr h="907351">
                <a:tc>
                  <a:txBody>
                    <a:bodyPr/>
                    <a:lstStyle/>
                    <a:p>
                      <a:r>
                        <a:rPr lang="en-US" sz="2600" dirty="0">
                          <a:latin typeface="Arial" panose="020B0604020202020204" pitchFamily="34" charset="0"/>
                          <a:cs typeface="Arial" panose="020B0604020202020204" pitchFamily="34" charset="0"/>
                        </a:rPr>
                        <a:t>Mechanism</a:t>
                      </a:r>
                      <a:endParaRPr lang="en-GB" sz="2600" dirty="0">
                        <a:latin typeface="Arial" panose="020B0604020202020204" pitchFamily="34" charset="0"/>
                        <a:cs typeface="Arial" panose="020B0604020202020204" pitchFamily="34" charset="0"/>
                      </a:endParaRPr>
                    </a:p>
                  </a:txBody>
                  <a:tcPr marL="100817" marR="100817" marT="50408" marB="50408"/>
                </a:tc>
                <a:tc>
                  <a:txBody>
                    <a:bodyPr/>
                    <a:lstStyle/>
                    <a:p>
                      <a:r>
                        <a:rPr lang="en-GB" sz="2100" kern="1200" dirty="0">
                          <a:solidFill>
                            <a:schemeClr val="dk1"/>
                          </a:solidFill>
                          <a:effectLst/>
                          <a:latin typeface="+mn-lt"/>
                          <a:ea typeface="+mn-ea"/>
                          <a:cs typeface="+mn-cs"/>
                        </a:rPr>
                        <a:t>Lorlatinib is a macrocyclic, selective, adenosine triphosphate-competitive, brain penetrant, small molecule tyrosine kinase inhibitor (TKI)</a:t>
                      </a:r>
                      <a:endParaRPr kumimoji="0" lang="en-GB" altLang="en-US" sz="2600" u="none" strike="noStrike" kern="1200" cap="none" normalizeH="0" baseline="0" dirty="0">
                        <a:ln>
                          <a:noFill/>
                        </a:ln>
                        <a:solidFill>
                          <a:schemeClr val="dk1"/>
                        </a:solidFill>
                        <a:effectLst/>
                        <a:latin typeface="Arial" panose="020B0604020202020204" pitchFamily="34" charset="0"/>
                        <a:ea typeface="+mn-ea"/>
                        <a:cs typeface="Arial" panose="020B0604020202020204" pitchFamily="34" charset="0"/>
                      </a:endParaRPr>
                    </a:p>
                  </a:txBody>
                  <a:tcPr marL="100817" marR="100817" marT="50408" marB="50408"/>
                </a:tc>
                <a:extLst>
                  <a:ext uri="{0D108BD9-81ED-4DB2-BD59-A6C34878D82A}">
                    <a16:rowId xmlns:a16="http://schemas.microsoft.com/office/drawing/2014/main" val="1322706813"/>
                  </a:ext>
                </a:extLst>
              </a:tr>
              <a:tr h="2088000">
                <a:tc>
                  <a:txBody>
                    <a:bodyPr/>
                    <a:lstStyle/>
                    <a:p>
                      <a:r>
                        <a:rPr lang="en-US" sz="2600" dirty="0">
                          <a:latin typeface="Arial" panose="020B0604020202020204" pitchFamily="34" charset="0"/>
                          <a:cs typeface="Arial" panose="020B0604020202020204" pitchFamily="34" charset="0"/>
                        </a:rPr>
                        <a:t>Indications</a:t>
                      </a:r>
                      <a:endParaRPr lang="en-GB" sz="2600" dirty="0">
                        <a:latin typeface="Arial" panose="020B0604020202020204" pitchFamily="34" charset="0"/>
                        <a:cs typeface="Arial" panose="020B0604020202020204" pitchFamily="34" charset="0"/>
                      </a:endParaRPr>
                    </a:p>
                  </a:txBody>
                  <a:tcPr marL="100817" marR="100817" marT="50408" marB="50408"/>
                </a:tc>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kumimoji="0" lang="en-GB" sz="2100" b="0" i="0" u="none" strike="noStrike" kern="1200" cap="none" spc="0" normalizeH="0" baseline="0" noProof="0" dirty="0">
                          <a:ln>
                            <a:noFill/>
                          </a:ln>
                          <a:solidFill>
                            <a:srgbClr val="393938"/>
                          </a:solidFill>
                          <a:effectLst/>
                          <a:uLnTx/>
                          <a:uFillTx/>
                          <a:latin typeface="+mn-lt"/>
                          <a:ea typeface="+mn-ea"/>
                          <a:cs typeface="+mn-cs"/>
                        </a:rPr>
                        <a:t>Lorlatinib as monotherapy is indicated for the treatment of adult patients with ALK-positive advanced NSCLC whose disease has progressed after:</a:t>
                      </a:r>
                    </a:p>
                    <a:p>
                      <a:pPr marL="0" marR="0" lvl="0" indent="0" algn="l" defTabSz="1043056" rtl="0" eaLnBrk="1" fontAlgn="auto" latinLnBrk="0" hangingPunct="1">
                        <a:lnSpc>
                          <a:spcPct val="100000"/>
                        </a:lnSpc>
                        <a:spcBef>
                          <a:spcPts val="0"/>
                        </a:spcBef>
                        <a:spcAft>
                          <a:spcPts val="0"/>
                        </a:spcAft>
                        <a:buClrTx/>
                        <a:buSzTx/>
                        <a:buFontTx/>
                        <a:buNone/>
                        <a:tabLst/>
                        <a:defRPr/>
                      </a:pPr>
                      <a:endParaRPr kumimoji="0" lang="en-GB" sz="2100" b="0" i="0" u="none" strike="noStrike" kern="1200" cap="none" spc="0" normalizeH="0" baseline="0" noProof="0" dirty="0">
                        <a:ln>
                          <a:noFill/>
                        </a:ln>
                        <a:solidFill>
                          <a:srgbClr val="393938"/>
                        </a:solidFill>
                        <a:effectLst/>
                        <a:uLnTx/>
                        <a:uFillTx/>
                        <a:latin typeface="+mn-lt"/>
                        <a:ea typeface="+mn-ea"/>
                        <a:cs typeface="+mn-cs"/>
                      </a:endParaRPr>
                    </a:p>
                    <a:p>
                      <a:pPr marL="342900" marR="0" lvl="0" indent="-342900" algn="l" defTabSz="1043056"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100" b="0" i="0" u="none" strike="noStrike" kern="1200" cap="none" spc="0" normalizeH="0" baseline="0" noProof="0" dirty="0">
                          <a:ln>
                            <a:noFill/>
                          </a:ln>
                          <a:solidFill>
                            <a:srgbClr val="393938"/>
                          </a:solidFill>
                          <a:effectLst/>
                          <a:uLnTx/>
                          <a:uFillTx/>
                          <a:latin typeface="+mn-lt"/>
                          <a:ea typeface="+mn-ea"/>
                          <a:cs typeface="+mn-cs"/>
                        </a:rPr>
                        <a:t>Alectinib or ceritinib as the first ALK TKI therapy</a:t>
                      </a:r>
                    </a:p>
                    <a:p>
                      <a:pPr marL="342900" marR="0" lvl="0" indent="-342900" algn="l" defTabSz="1043056"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100" b="0" i="0" u="none" strike="noStrike" kern="1200" cap="none" spc="0" normalizeH="0" baseline="0" noProof="0" dirty="0">
                          <a:ln>
                            <a:noFill/>
                          </a:ln>
                          <a:solidFill>
                            <a:srgbClr val="393938"/>
                          </a:solidFill>
                          <a:effectLst/>
                          <a:uLnTx/>
                          <a:uFillTx/>
                          <a:latin typeface="+mn-lt"/>
                          <a:ea typeface="+mn-ea"/>
                          <a:cs typeface="+mn-cs"/>
                        </a:rPr>
                        <a:t>Crizotinib and at least 1 other ALK TKI</a:t>
                      </a:r>
                      <a:endParaRPr kumimoji="0" lang="en-GB" altLang="en-US" sz="2600" b="0" i="0" u="none" strike="noStrike" kern="1200" cap="none" spc="0" normalizeH="0" baseline="0" noProof="0" dirty="0">
                        <a:ln>
                          <a:noFill/>
                        </a:ln>
                        <a:solidFill>
                          <a:srgbClr val="393938"/>
                        </a:solidFill>
                        <a:effectLst/>
                        <a:uLnTx/>
                        <a:uFillTx/>
                        <a:latin typeface="Arial" panose="020B0604020202020204" pitchFamily="34" charset="0"/>
                        <a:ea typeface="+mn-ea"/>
                        <a:cs typeface="Arial" panose="020B0604020202020204" pitchFamily="34" charset="0"/>
                      </a:endParaRPr>
                    </a:p>
                  </a:txBody>
                  <a:tcPr marL="100817" marR="100817" marT="50408" marB="50408"/>
                </a:tc>
                <a:extLst>
                  <a:ext uri="{0D108BD9-81ED-4DB2-BD59-A6C34878D82A}">
                    <a16:rowId xmlns:a16="http://schemas.microsoft.com/office/drawing/2014/main" val="2487517548"/>
                  </a:ext>
                </a:extLst>
              </a:tr>
              <a:tr h="792000">
                <a:tc>
                  <a:txBody>
                    <a:bodyPr/>
                    <a:lstStyle/>
                    <a:p>
                      <a:r>
                        <a:rPr lang="en-GB" sz="2600" dirty="0">
                          <a:latin typeface="Arial" panose="020B0604020202020204" pitchFamily="34" charset="0"/>
                          <a:cs typeface="Arial" panose="020B0604020202020204" pitchFamily="34" charset="0"/>
                        </a:rPr>
                        <a:t>Administration</a:t>
                      </a:r>
                    </a:p>
                  </a:txBody>
                  <a:tcPr marL="100817" marR="100817" marT="50408" marB="50408"/>
                </a:tc>
                <a:tc>
                  <a:txBody>
                    <a:bodyPr/>
                    <a:lstStyle/>
                    <a:p>
                      <a:r>
                        <a:rPr lang="en-GB" sz="2100" kern="1200" dirty="0">
                          <a:solidFill>
                            <a:schemeClr val="dk1"/>
                          </a:solidFill>
                          <a:effectLst/>
                          <a:latin typeface="+mn-lt"/>
                          <a:ea typeface="+mn-ea"/>
                          <a:cs typeface="+mn-cs"/>
                        </a:rPr>
                        <a:t>The recommended dose of lorlatinib is 100mg taken orally, once daily. Treatment with lorlatinib is recommended as long as the patient is deriving clinical benefit from therapy without unacceptable toxicity</a:t>
                      </a:r>
                      <a:endParaRPr lang="en-GB" sz="2600" dirty="0">
                        <a:latin typeface="Arial" panose="020B0604020202020204" pitchFamily="34" charset="0"/>
                        <a:cs typeface="Arial" panose="020B0604020202020204" pitchFamily="34" charset="0"/>
                      </a:endParaRPr>
                    </a:p>
                  </a:txBody>
                  <a:tcPr marL="100817" marR="100817" marT="50408" marB="50408"/>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9839650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ED74A8-7797-4CD4-B75F-5E780AC3B679}"/>
              </a:ext>
            </a:extLst>
          </p:cNvPr>
          <p:cNvSpPr>
            <a:spLocks noGrp="1"/>
          </p:cNvSpPr>
          <p:nvPr>
            <p:ph type="title"/>
          </p:nvPr>
        </p:nvSpPr>
        <p:spPr/>
        <p:txBody>
          <a:bodyPr/>
          <a:lstStyle/>
          <a:p>
            <a:r>
              <a:rPr lang="en-US" dirty="0"/>
              <a:t>Clinical evidence: key trial</a:t>
            </a:r>
            <a:endParaRPr lang="en-GB" dirty="0"/>
          </a:p>
        </p:txBody>
      </p:sp>
      <p:sp>
        <p:nvSpPr>
          <p:cNvPr id="3" name="Slide Number Placeholder 2">
            <a:extLst>
              <a:ext uri="{FF2B5EF4-FFF2-40B4-BE49-F238E27FC236}">
                <a16:creationId xmlns:a16="http://schemas.microsoft.com/office/drawing/2014/main" id="{BAD7637E-139F-423E-B555-84449279289F}"/>
              </a:ext>
            </a:extLst>
          </p:cNvPr>
          <p:cNvSpPr>
            <a:spLocks noGrp="1"/>
          </p:cNvSpPr>
          <p:nvPr>
            <p:ph type="sldNum" sz="quarter" idx="12"/>
          </p:nvPr>
        </p:nvSpPr>
        <p:spPr/>
        <p:txBody>
          <a:bodyPr/>
          <a:lstStyle/>
          <a:p>
            <a:fld id="{DDBE135E-2566-4748-853C-8A3B78F0FB00}" type="slidenum">
              <a:rPr lang="en-GB" smtClean="0"/>
              <a:t>5</a:t>
            </a:fld>
            <a:endParaRPr lang="en-GB" dirty="0"/>
          </a:p>
        </p:txBody>
      </p:sp>
      <p:graphicFrame>
        <p:nvGraphicFramePr>
          <p:cNvPr id="5" name="Content Placeholder 4">
            <a:extLst>
              <a:ext uri="{FF2B5EF4-FFF2-40B4-BE49-F238E27FC236}">
                <a16:creationId xmlns:a16="http://schemas.microsoft.com/office/drawing/2014/main" id="{2081086E-ADE0-4758-95AF-DF8F3B09DAEF}"/>
              </a:ext>
            </a:extLst>
          </p:cNvPr>
          <p:cNvGraphicFramePr>
            <a:graphicFrameLocks noGrp="1"/>
          </p:cNvGraphicFramePr>
          <p:nvPr>
            <p:ph sz="quarter" idx="10"/>
            <p:extLst>
              <p:ext uri="{D42A27DB-BD31-4B8C-83A1-F6EECF244321}">
                <p14:modId xmlns:p14="http://schemas.microsoft.com/office/powerpoint/2010/main" val="3583505199"/>
              </p:ext>
            </p:extLst>
          </p:nvPr>
        </p:nvGraphicFramePr>
        <p:xfrm>
          <a:off x="211015" y="1059755"/>
          <a:ext cx="10234247" cy="3884700"/>
        </p:xfrm>
        <a:graphic>
          <a:graphicData uri="http://schemas.openxmlformats.org/drawingml/2006/table">
            <a:tbl>
              <a:tblPr firstRow="1" firstCol="1" bandRow="1" bandCol="1">
                <a:tableStyleId>{F5AB1C69-6EDB-4FF4-983F-18BD219EF322}</a:tableStyleId>
              </a:tblPr>
              <a:tblGrid>
                <a:gridCol w="3083170">
                  <a:extLst>
                    <a:ext uri="{9D8B030D-6E8A-4147-A177-3AD203B41FA5}">
                      <a16:colId xmlns:a16="http://schemas.microsoft.com/office/drawing/2014/main" val="4000518599"/>
                    </a:ext>
                  </a:extLst>
                </a:gridCol>
                <a:gridCol w="7151077">
                  <a:extLst>
                    <a:ext uri="{9D8B030D-6E8A-4147-A177-3AD203B41FA5}">
                      <a16:colId xmlns:a16="http://schemas.microsoft.com/office/drawing/2014/main" val="1952558275"/>
                    </a:ext>
                  </a:extLst>
                </a:gridCol>
              </a:tblGrid>
              <a:tr h="316015">
                <a:tc>
                  <a:txBody>
                    <a:bodyPr/>
                    <a:lstStyle/>
                    <a:p>
                      <a:pPr>
                        <a:spcAft>
                          <a:spcPts val="0"/>
                        </a:spcAft>
                      </a:pPr>
                      <a:r>
                        <a:rPr lang="en-GB" sz="1800">
                          <a:effectLst/>
                        </a:rPr>
                        <a:t>Study </a:t>
                      </a:r>
                      <a:endParaRPr lang="en-GB" sz="1800" b="1">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spcAft>
                          <a:spcPts val="0"/>
                        </a:spcAft>
                      </a:pPr>
                      <a:r>
                        <a:rPr lang="en-GB" sz="1800" u="none" dirty="0">
                          <a:effectLst/>
                        </a:rPr>
                        <a:t>B7461001 (NCT01970865; Study 1001; data cut Feb 2018)</a:t>
                      </a:r>
                      <a:endParaRPr lang="en-GB" sz="1800" u="none"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068765397"/>
                  </a:ext>
                </a:extLst>
              </a:tr>
              <a:tr h="270233">
                <a:tc>
                  <a:txBody>
                    <a:bodyPr/>
                    <a:lstStyle/>
                    <a:p>
                      <a:pPr>
                        <a:spcAft>
                          <a:spcPts val="0"/>
                        </a:spcAft>
                      </a:pPr>
                      <a:r>
                        <a:rPr lang="en-GB" sz="1800">
                          <a:effectLst/>
                        </a:rPr>
                        <a:t>Study design</a:t>
                      </a:r>
                      <a:endParaRPr lang="en-GB" sz="1800" b="1">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spcAft>
                          <a:spcPts val="0"/>
                        </a:spcAft>
                      </a:pPr>
                      <a:r>
                        <a:rPr lang="en-GB" sz="1800" dirty="0">
                          <a:effectLst/>
                        </a:rPr>
                        <a:t>Single arm, open-label, multicentre Phase 1/2 study</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980441280"/>
                  </a:ext>
                </a:extLst>
              </a:tr>
              <a:tr h="458039">
                <a:tc>
                  <a:txBody>
                    <a:bodyPr/>
                    <a:lstStyle/>
                    <a:p>
                      <a:pPr>
                        <a:spcAft>
                          <a:spcPts val="0"/>
                        </a:spcAft>
                      </a:pPr>
                      <a:r>
                        <a:rPr lang="en-GB" sz="1800" dirty="0">
                          <a:effectLst/>
                        </a:rPr>
                        <a:t>Population</a:t>
                      </a:r>
                      <a:endParaRPr lang="en-GB" sz="1800" b="1"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spcAft>
                          <a:spcPts val="0"/>
                        </a:spcAft>
                      </a:pPr>
                      <a:r>
                        <a:rPr lang="en-GB" sz="1800" dirty="0">
                          <a:effectLst/>
                        </a:rPr>
                        <a:t>Adult patients with metastatic ALK-positive or ROS1-positive NSCLC</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948283663"/>
                  </a:ext>
                </a:extLst>
              </a:tr>
              <a:tr h="916086">
                <a:tc>
                  <a:txBody>
                    <a:bodyPr/>
                    <a:lstStyle/>
                    <a:p>
                      <a:pPr>
                        <a:spcAft>
                          <a:spcPts val="0"/>
                        </a:spcAft>
                      </a:pPr>
                      <a:r>
                        <a:rPr lang="en-GB" sz="1800" b="1" dirty="0">
                          <a:solidFill>
                            <a:schemeClr val="bg1"/>
                          </a:solidFill>
                          <a:effectLst/>
                          <a:latin typeface="+mn-lt"/>
                          <a:ea typeface="Calibri" panose="020F0502020204030204" pitchFamily="34" charset="0"/>
                          <a:cs typeface="Times New Roman" panose="02020603050405020304" pitchFamily="18" charset="0"/>
                        </a:rPr>
                        <a:t>Location (no. of centres in which patients were randomised to lorlatinib) </a:t>
                      </a:r>
                    </a:p>
                  </a:txBody>
                  <a:tcPr marL="68580" marR="68580" marT="0" marB="0"/>
                </a:tc>
                <a:tc>
                  <a:txBody>
                    <a:bodyPr/>
                    <a:lstStyle/>
                    <a:p>
                      <a:pPr>
                        <a:spcAft>
                          <a:spcPts val="0"/>
                        </a:spcAft>
                      </a:pPr>
                      <a:r>
                        <a:rPr lang="en-GB" sz="1800" dirty="0">
                          <a:effectLst/>
                          <a:latin typeface="+mn-lt"/>
                          <a:ea typeface="Times New Roman" panose="02020603050405020304" pitchFamily="18" charset="0"/>
                          <a:cs typeface="Times New Roman" panose="02020603050405020304" pitchFamily="18" charset="0"/>
                        </a:rPr>
                        <a:t>Australia (2), Canada (1), France (4), Germany (1), Hong Kong (1), Italy (4), Japan (10), Korea (1), Singapore (2), Spain (4), Switzerland (2), Taiwan (1), US (11)</a:t>
                      </a:r>
                    </a:p>
                  </a:txBody>
                  <a:tcPr marL="68580" marR="68580" marT="0" marB="0"/>
                </a:tc>
                <a:extLst>
                  <a:ext uri="{0D108BD9-81ED-4DB2-BD59-A6C34878D82A}">
                    <a16:rowId xmlns:a16="http://schemas.microsoft.com/office/drawing/2014/main" val="4183148734"/>
                  </a:ext>
                </a:extLst>
              </a:tr>
              <a:tr h="270233">
                <a:tc>
                  <a:txBody>
                    <a:bodyPr/>
                    <a:lstStyle/>
                    <a:p>
                      <a:pPr>
                        <a:spcAft>
                          <a:spcPts val="0"/>
                        </a:spcAft>
                      </a:pPr>
                      <a:r>
                        <a:rPr lang="en-GB" sz="1800">
                          <a:effectLst/>
                        </a:rPr>
                        <a:t>Intervention(s)</a:t>
                      </a:r>
                      <a:endParaRPr lang="en-GB" sz="1800" b="1">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spcAft>
                          <a:spcPts val="0"/>
                        </a:spcAft>
                      </a:pPr>
                      <a:r>
                        <a:rPr lang="en-GB" sz="1800">
                          <a:effectLst/>
                        </a:rPr>
                        <a:t>Lorlatinib</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252985607"/>
                  </a:ext>
                </a:extLst>
              </a:tr>
              <a:tr h="270233">
                <a:tc>
                  <a:txBody>
                    <a:bodyPr/>
                    <a:lstStyle/>
                    <a:p>
                      <a:pPr>
                        <a:spcAft>
                          <a:spcPts val="0"/>
                        </a:spcAft>
                      </a:pPr>
                      <a:r>
                        <a:rPr lang="en-GB" sz="1800" dirty="0">
                          <a:effectLst/>
                        </a:rPr>
                        <a:t>Comparator(s)</a:t>
                      </a:r>
                      <a:endParaRPr lang="en-GB" sz="1800" b="1"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spcAft>
                          <a:spcPts val="0"/>
                        </a:spcAft>
                      </a:pPr>
                      <a:r>
                        <a:rPr lang="en-GB" sz="1800" dirty="0">
                          <a:effectLst/>
                        </a:rPr>
                        <a:t>N/A</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401507616"/>
                  </a:ext>
                </a:extLst>
              </a:tr>
              <a:tr h="270233">
                <a:tc>
                  <a:txBody>
                    <a:bodyPr/>
                    <a:lstStyle/>
                    <a:p>
                      <a:pPr>
                        <a:spcAft>
                          <a:spcPts val="0"/>
                        </a:spcAft>
                      </a:pPr>
                      <a:r>
                        <a:rPr lang="en-US" sz="1800" b="1" dirty="0">
                          <a:effectLst/>
                          <a:latin typeface="Arial" panose="020B0604020202020204" pitchFamily="34" charset="0"/>
                          <a:ea typeface="Calibri" panose="020F0502020204030204" pitchFamily="34" charset="0"/>
                          <a:cs typeface="Times New Roman" panose="02020603050405020304" pitchFamily="18" charset="0"/>
                        </a:rPr>
                        <a:t>Supports MA</a:t>
                      </a:r>
                      <a:endParaRPr lang="en-GB" sz="1800" b="1"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spcAft>
                          <a:spcPts val="0"/>
                        </a:spcAft>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Yes</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556095556"/>
                  </a:ext>
                </a:extLst>
              </a:tr>
              <a:tr h="270233">
                <a:tc>
                  <a:txBody>
                    <a:bodyPr/>
                    <a:lstStyle/>
                    <a:p>
                      <a:pPr>
                        <a:spcAft>
                          <a:spcPts val="0"/>
                        </a:spcAft>
                      </a:pPr>
                      <a:r>
                        <a:rPr lang="en-US" sz="1800" b="1" dirty="0">
                          <a:effectLst/>
                          <a:latin typeface="Arial" panose="020B0604020202020204" pitchFamily="34" charset="0"/>
                          <a:ea typeface="Calibri" panose="020F0502020204030204" pitchFamily="34" charset="0"/>
                          <a:cs typeface="Times New Roman" panose="02020603050405020304" pitchFamily="18" charset="0"/>
                        </a:rPr>
                        <a:t>Used in the model</a:t>
                      </a:r>
                      <a:endParaRPr lang="en-GB" sz="1800" b="1"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spcAft>
                          <a:spcPts val="0"/>
                        </a:spcAft>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Yes</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636329278"/>
                  </a:ext>
                </a:extLst>
              </a:tr>
              <a:tr h="810698">
                <a:tc>
                  <a:txBody>
                    <a:bodyPr/>
                    <a:lstStyle/>
                    <a:p>
                      <a:pPr>
                        <a:spcAft>
                          <a:spcPts val="0"/>
                        </a:spcAft>
                      </a:pPr>
                      <a:r>
                        <a:rPr lang="en-GB" sz="1800" dirty="0">
                          <a:effectLst/>
                        </a:rPr>
                        <a:t>Rationale for use/non-use in the model</a:t>
                      </a:r>
                      <a:endParaRPr lang="en-GB" sz="1800" b="1"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spcAft>
                          <a:spcPts val="0"/>
                        </a:spcAft>
                      </a:pPr>
                      <a:r>
                        <a:rPr lang="en-GB" sz="1800" dirty="0">
                          <a:effectLst/>
                        </a:rPr>
                        <a:t>Efficacy data for lorlatinib is used in the model because this is the only study that currently provides data for lorlatinib in the population and line of relevance to this submission.</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130188162"/>
                  </a:ext>
                </a:extLst>
              </a:tr>
            </a:tbl>
          </a:graphicData>
        </a:graphic>
      </p:graphicFrame>
      <p:graphicFrame>
        <p:nvGraphicFramePr>
          <p:cNvPr id="6" name="Table 5">
            <a:extLst>
              <a:ext uri="{FF2B5EF4-FFF2-40B4-BE49-F238E27FC236}">
                <a16:creationId xmlns:a16="http://schemas.microsoft.com/office/drawing/2014/main" id="{ECC1CE82-F689-471A-8250-8D3417CD5144}"/>
              </a:ext>
            </a:extLst>
          </p:cNvPr>
          <p:cNvGraphicFramePr>
            <a:graphicFrameLocks noGrp="1"/>
          </p:cNvGraphicFramePr>
          <p:nvPr>
            <p:extLst>
              <p:ext uri="{D42A27DB-BD31-4B8C-83A1-F6EECF244321}">
                <p14:modId xmlns:p14="http://schemas.microsoft.com/office/powerpoint/2010/main" val="100295933"/>
              </p:ext>
            </p:extLst>
          </p:nvPr>
        </p:nvGraphicFramePr>
        <p:xfrm>
          <a:off x="211015" y="4999213"/>
          <a:ext cx="10234247" cy="2264731"/>
        </p:xfrm>
        <a:graphic>
          <a:graphicData uri="http://schemas.openxmlformats.org/drawingml/2006/table">
            <a:tbl>
              <a:tblPr firstRow="1" firstCol="1" lastRow="1" bandRow="1">
                <a:tableStyleId>{F5AB1C69-6EDB-4FF4-983F-18BD219EF322}</a:tableStyleId>
              </a:tblPr>
              <a:tblGrid>
                <a:gridCol w="1021104">
                  <a:extLst>
                    <a:ext uri="{9D8B030D-6E8A-4147-A177-3AD203B41FA5}">
                      <a16:colId xmlns:a16="http://schemas.microsoft.com/office/drawing/2014/main" val="1153195384"/>
                    </a:ext>
                  </a:extLst>
                </a:gridCol>
                <a:gridCol w="9213143">
                  <a:extLst>
                    <a:ext uri="{9D8B030D-6E8A-4147-A177-3AD203B41FA5}">
                      <a16:colId xmlns:a16="http://schemas.microsoft.com/office/drawing/2014/main" val="624272293"/>
                    </a:ext>
                  </a:extLst>
                </a:gridCol>
              </a:tblGrid>
              <a:tr h="172245">
                <a:tc>
                  <a:txBody>
                    <a:bodyPr/>
                    <a:lstStyle/>
                    <a:p>
                      <a:pPr>
                        <a:spcAft>
                          <a:spcPts val="0"/>
                        </a:spcAft>
                      </a:pPr>
                      <a:r>
                        <a:rPr lang="en-GB" sz="1800">
                          <a:effectLst/>
                        </a:rPr>
                        <a:t>EXP-2</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GB" sz="1800" b="0" dirty="0">
                          <a:solidFill>
                            <a:schemeClr val="tx1"/>
                          </a:solidFill>
                          <a:effectLst/>
                        </a:rPr>
                        <a:t>Patients relapsing after crizotinib therapy only</a:t>
                      </a:r>
                      <a:endParaRPr lang="en-GB" sz="1800" b="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4038684595"/>
                  </a:ext>
                </a:extLst>
              </a:tr>
              <a:tr h="344491">
                <a:tc>
                  <a:txBody>
                    <a:bodyPr/>
                    <a:lstStyle/>
                    <a:p>
                      <a:pPr>
                        <a:spcAft>
                          <a:spcPts val="0"/>
                        </a:spcAft>
                      </a:pPr>
                      <a:r>
                        <a:rPr lang="en-GB" sz="1800">
                          <a:effectLst/>
                        </a:rPr>
                        <a:t>EXP-3A</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GB" sz="1800" b="0">
                          <a:solidFill>
                            <a:schemeClr val="tx1"/>
                          </a:solidFill>
                          <a:effectLst/>
                        </a:rPr>
                        <a:t>Patients relapsing after crizotinib therapy and one or two prior regimens of chemotherapy</a:t>
                      </a:r>
                      <a:endParaRPr lang="en-GB" sz="1800" b="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19212318"/>
                  </a:ext>
                </a:extLst>
              </a:tr>
              <a:tr h="344491">
                <a:tc>
                  <a:txBody>
                    <a:bodyPr/>
                    <a:lstStyle/>
                    <a:p>
                      <a:pPr>
                        <a:spcAft>
                          <a:spcPts val="0"/>
                        </a:spcAft>
                      </a:pPr>
                      <a:r>
                        <a:rPr lang="en-GB" sz="1800">
                          <a:effectLst/>
                        </a:rPr>
                        <a:t>EXP-3B</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GB" sz="1800" b="0" dirty="0">
                          <a:solidFill>
                            <a:schemeClr val="tx1"/>
                          </a:solidFill>
                          <a:effectLst/>
                        </a:rPr>
                        <a:t>Patients relapsing after one ALK TKI therapy other than crizotinib with or without any number of prior chemotherapy regimens</a:t>
                      </a:r>
                      <a:endParaRPr lang="en-GB" sz="1800" b="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1696791588"/>
                  </a:ext>
                </a:extLst>
              </a:tr>
              <a:tr h="344491">
                <a:tc>
                  <a:txBody>
                    <a:bodyPr/>
                    <a:lstStyle/>
                    <a:p>
                      <a:pPr>
                        <a:spcAft>
                          <a:spcPts val="0"/>
                        </a:spcAft>
                      </a:pPr>
                      <a:r>
                        <a:rPr lang="en-GB" sz="1800">
                          <a:effectLst/>
                        </a:rPr>
                        <a:t>EXP-4</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GB" sz="1800" b="0" dirty="0">
                          <a:solidFill>
                            <a:schemeClr val="tx1"/>
                          </a:solidFill>
                          <a:effectLst/>
                        </a:rPr>
                        <a:t>Patients relapsing after two prior ALK TKI therapies with or without any number of prior chemotherapy regimens</a:t>
                      </a:r>
                      <a:endParaRPr lang="en-GB" sz="1800" b="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2539020811"/>
                  </a:ext>
                </a:extLst>
              </a:tr>
              <a:tr h="138983">
                <a:tc>
                  <a:txBody>
                    <a:bodyPr/>
                    <a:lstStyle/>
                    <a:p>
                      <a:pPr>
                        <a:spcAft>
                          <a:spcPts val="0"/>
                        </a:spcAft>
                      </a:pPr>
                      <a:r>
                        <a:rPr lang="en-GB" sz="1800">
                          <a:effectLst/>
                        </a:rPr>
                        <a:t>EXP-5</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GB" sz="1800" b="0" dirty="0">
                          <a:solidFill>
                            <a:schemeClr val="tx1"/>
                          </a:solidFill>
                          <a:effectLst/>
                        </a:rPr>
                        <a:t>Patients relapsing after three or more prior ALK TKI therapies with or without any number of prior chemotherapy regimens</a:t>
                      </a:r>
                      <a:endParaRPr lang="en-GB" sz="1800" b="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2052868227"/>
                  </a:ext>
                </a:extLst>
              </a:tr>
            </a:tbl>
          </a:graphicData>
        </a:graphic>
      </p:graphicFrame>
    </p:spTree>
    <p:extLst>
      <p:ext uri="{BB962C8B-B14F-4D97-AF65-F5344CB8AC3E}">
        <p14:creationId xmlns:p14="http://schemas.microsoft.com/office/powerpoint/2010/main" val="12498148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B1F0C5-4EFB-417C-AF19-530AEFBDD9CA}"/>
              </a:ext>
            </a:extLst>
          </p:cNvPr>
          <p:cNvSpPr>
            <a:spLocks noGrp="1"/>
          </p:cNvSpPr>
          <p:nvPr>
            <p:ph type="title"/>
          </p:nvPr>
        </p:nvSpPr>
        <p:spPr/>
        <p:txBody>
          <a:bodyPr/>
          <a:lstStyle/>
          <a:p>
            <a:r>
              <a:rPr lang="en-US" dirty="0"/>
              <a:t>Clinical evidence: baseline characteristics</a:t>
            </a:r>
            <a:endParaRPr lang="en-GB" dirty="0"/>
          </a:p>
        </p:txBody>
      </p:sp>
      <p:sp>
        <p:nvSpPr>
          <p:cNvPr id="3" name="Slide Number Placeholder 2">
            <a:extLst>
              <a:ext uri="{FF2B5EF4-FFF2-40B4-BE49-F238E27FC236}">
                <a16:creationId xmlns:a16="http://schemas.microsoft.com/office/drawing/2014/main" id="{CAA3FC54-B8A6-46EC-BB9E-A5FAC0D4AF29}"/>
              </a:ext>
            </a:extLst>
          </p:cNvPr>
          <p:cNvSpPr>
            <a:spLocks noGrp="1"/>
          </p:cNvSpPr>
          <p:nvPr>
            <p:ph type="sldNum" sz="quarter" idx="12"/>
          </p:nvPr>
        </p:nvSpPr>
        <p:spPr/>
        <p:txBody>
          <a:bodyPr/>
          <a:lstStyle/>
          <a:p>
            <a:fld id="{DDBE135E-2566-4748-853C-8A3B78F0FB00}" type="slidenum">
              <a:rPr lang="en-GB" smtClean="0"/>
              <a:t>6</a:t>
            </a:fld>
            <a:endParaRPr lang="en-GB" dirty="0"/>
          </a:p>
        </p:txBody>
      </p:sp>
      <p:graphicFrame>
        <p:nvGraphicFramePr>
          <p:cNvPr id="5" name="Content Placeholder 4">
            <a:extLst>
              <a:ext uri="{FF2B5EF4-FFF2-40B4-BE49-F238E27FC236}">
                <a16:creationId xmlns:a16="http://schemas.microsoft.com/office/drawing/2014/main" id="{F80D6874-BF3F-4E03-B71B-00EAF39CCC89}"/>
              </a:ext>
            </a:extLst>
          </p:cNvPr>
          <p:cNvGraphicFramePr>
            <a:graphicFrameLocks noGrp="1"/>
          </p:cNvGraphicFramePr>
          <p:nvPr>
            <p:ph sz="quarter" idx="10"/>
            <p:extLst>
              <p:ext uri="{D42A27DB-BD31-4B8C-83A1-F6EECF244321}">
                <p14:modId xmlns:p14="http://schemas.microsoft.com/office/powerpoint/2010/main" val="3116917968"/>
              </p:ext>
            </p:extLst>
          </p:nvPr>
        </p:nvGraphicFramePr>
        <p:xfrm>
          <a:off x="661481" y="1219200"/>
          <a:ext cx="9432000" cy="5508005"/>
        </p:xfrm>
        <a:graphic>
          <a:graphicData uri="http://schemas.openxmlformats.org/drawingml/2006/table">
            <a:tbl>
              <a:tblPr firstRow="1" firstCol="1" bandRow="1">
                <a:tableStyleId>{F5AB1C69-6EDB-4FF4-983F-18BD219EF322}</a:tableStyleId>
              </a:tblPr>
              <a:tblGrid>
                <a:gridCol w="1980000">
                  <a:extLst>
                    <a:ext uri="{9D8B030D-6E8A-4147-A177-3AD203B41FA5}">
                      <a16:colId xmlns:a16="http://schemas.microsoft.com/office/drawing/2014/main" val="2647115224"/>
                    </a:ext>
                  </a:extLst>
                </a:gridCol>
                <a:gridCol w="2340000">
                  <a:extLst>
                    <a:ext uri="{9D8B030D-6E8A-4147-A177-3AD203B41FA5}">
                      <a16:colId xmlns:a16="http://schemas.microsoft.com/office/drawing/2014/main" val="2106810815"/>
                    </a:ext>
                  </a:extLst>
                </a:gridCol>
                <a:gridCol w="1260000">
                  <a:extLst>
                    <a:ext uri="{9D8B030D-6E8A-4147-A177-3AD203B41FA5}">
                      <a16:colId xmlns:a16="http://schemas.microsoft.com/office/drawing/2014/main" val="389252110"/>
                    </a:ext>
                  </a:extLst>
                </a:gridCol>
                <a:gridCol w="1260000">
                  <a:extLst>
                    <a:ext uri="{9D8B030D-6E8A-4147-A177-3AD203B41FA5}">
                      <a16:colId xmlns:a16="http://schemas.microsoft.com/office/drawing/2014/main" val="2249574488"/>
                    </a:ext>
                  </a:extLst>
                </a:gridCol>
                <a:gridCol w="1260000">
                  <a:extLst>
                    <a:ext uri="{9D8B030D-6E8A-4147-A177-3AD203B41FA5}">
                      <a16:colId xmlns:a16="http://schemas.microsoft.com/office/drawing/2014/main" val="2221971367"/>
                    </a:ext>
                  </a:extLst>
                </a:gridCol>
                <a:gridCol w="1332000">
                  <a:extLst>
                    <a:ext uri="{9D8B030D-6E8A-4147-A177-3AD203B41FA5}">
                      <a16:colId xmlns:a16="http://schemas.microsoft.com/office/drawing/2014/main" val="4207314584"/>
                    </a:ext>
                  </a:extLst>
                </a:gridCol>
              </a:tblGrid>
              <a:tr h="579790">
                <a:tc gridSpan="2">
                  <a:txBody>
                    <a:bodyPr/>
                    <a:lstStyle/>
                    <a:p>
                      <a:pPr>
                        <a:spcAft>
                          <a:spcPts val="0"/>
                        </a:spcAft>
                      </a:pP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9050" cap="flat" cmpd="sng" algn="ctr">
                      <a:solidFill>
                        <a:schemeClr val="accent3"/>
                      </a:solidFill>
                      <a:prstDash val="solid"/>
                      <a:round/>
                      <a:headEnd type="none" w="med" len="med"/>
                      <a:tailEnd type="none" w="med" len="med"/>
                    </a:lnL>
                  </a:tcPr>
                </a:tc>
                <a:tc hMerge="1">
                  <a:txBody>
                    <a:bodyPr/>
                    <a:lstStyle/>
                    <a:p>
                      <a:endParaRPr lang="en-GB"/>
                    </a:p>
                  </a:txBody>
                  <a:tcPr/>
                </a:tc>
                <a:tc>
                  <a:txBody>
                    <a:bodyPr/>
                    <a:lstStyle/>
                    <a:p>
                      <a:pPr>
                        <a:spcAft>
                          <a:spcPts val="0"/>
                        </a:spcAft>
                      </a:pPr>
                      <a:r>
                        <a:rPr lang="en-GB" sz="1800" dirty="0">
                          <a:effectLst/>
                        </a:rPr>
                        <a:t>EXP-3B</a:t>
                      </a:r>
                      <a:br>
                        <a:rPr lang="en-GB" sz="1800" dirty="0">
                          <a:effectLst/>
                        </a:rPr>
                      </a:br>
                      <a:r>
                        <a:rPr lang="en-GB" sz="1800" dirty="0">
                          <a:effectLst/>
                        </a:rPr>
                        <a:t>(n=28)</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GB" sz="1800" dirty="0">
                          <a:effectLst/>
                        </a:rPr>
                        <a:t>EXP-4</a:t>
                      </a:r>
                      <a:br>
                        <a:rPr lang="en-GB" sz="1800" dirty="0">
                          <a:effectLst/>
                        </a:rPr>
                      </a:br>
                      <a:r>
                        <a:rPr lang="en-GB" sz="1800" dirty="0">
                          <a:effectLst/>
                        </a:rPr>
                        <a:t>(n=65)</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GB" sz="1800" dirty="0">
                          <a:effectLst/>
                        </a:rPr>
                        <a:t>EXP-5</a:t>
                      </a:r>
                      <a:br>
                        <a:rPr lang="en-GB" sz="1800" dirty="0">
                          <a:effectLst/>
                        </a:rPr>
                      </a:br>
                      <a:r>
                        <a:rPr lang="en-GB" sz="1800" dirty="0">
                          <a:effectLst/>
                        </a:rPr>
                        <a:t>(n=46)</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GB" sz="1800" dirty="0">
                          <a:effectLst/>
                        </a:rPr>
                        <a:t>EXP-3B:5</a:t>
                      </a:r>
                      <a:br>
                        <a:rPr lang="en-GB" sz="1800" dirty="0">
                          <a:effectLst/>
                        </a:rPr>
                      </a:br>
                      <a:r>
                        <a:rPr lang="en-GB" sz="1800" dirty="0">
                          <a:effectLst/>
                        </a:rPr>
                        <a:t>(n=139)</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R w="19050" cap="flat" cmpd="sng" algn="ctr">
                      <a:solidFill>
                        <a:schemeClr val="accent3"/>
                      </a:solidFill>
                      <a:prstDash val="solid"/>
                      <a:round/>
                      <a:headEnd type="none" w="med" len="med"/>
                      <a:tailEnd type="none" w="med" len="med"/>
                    </a:lnR>
                  </a:tcPr>
                </a:tc>
                <a:extLst>
                  <a:ext uri="{0D108BD9-81ED-4DB2-BD59-A6C34878D82A}">
                    <a16:rowId xmlns:a16="http://schemas.microsoft.com/office/drawing/2014/main" val="1919691612"/>
                  </a:ext>
                </a:extLst>
              </a:tr>
              <a:tr h="289895">
                <a:tc gridSpan="2">
                  <a:txBody>
                    <a:bodyPr/>
                    <a:lstStyle/>
                    <a:p>
                      <a:pPr>
                        <a:spcAft>
                          <a:spcPts val="0"/>
                        </a:spcAft>
                      </a:pPr>
                      <a:r>
                        <a:rPr lang="en-GB" sz="1800" dirty="0">
                          <a:effectLst/>
                        </a:rPr>
                        <a:t>Mean (SD) age, years</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9050" cap="flat" cmpd="sng" algn="ctr">
                      <a:solidFill>
                        <a:schemeClr val="accent3"/>
                      </a:solidFill>
                      <a:prstDash val="solid"/>
                      <a:round/>
                      <a:headEnd type="none" w="med" len="med"/>
                      <a:tailEnd type="none" w="med" len="med"/>
                    </a:lnL>
                    <a:lnB w="28575" cap="flat" cmpd="sng" algn="ctr">
                      <a:solidFill>
                        <a:schemeClr val="bg1"/>
                      </a:solidFill>
                      <a:prstDash val="solid"/>
                      <a:round/>
                      <a:headEnd type="none" w="med" len="med"/>
                      <a:tailEnd type="none" w="med" len="med"/>
                    </a:lnB>
                  </a:tcPr>
                </a:tc>
                <a:tc hMerge="1">
                  <a:txBody>
                    <a:bodyPr/>
                    <a:lstStyle/>
                    <a:p>
                      <a:endParaRPr lang="en-GB"/>
                    </a:p>
                  </a:txBody>
                  <a:tcPr/>
                </a:tc>
                <a:tc>
                  <a:txBody>
                    <a:bodyPr/>
                    <a:lstStyle/>
                    <a:p>
                      <a:pPr>
                        <a:spcAft>
                          <a:spcPts val="0"/>
                        </a:spcAft>
                      </a:pPr>
                      <a:r>
                        <a:rPr lang="en-GB" sz="1800" dirty="0">
                          <a:effectLst/>
                        </a:rPr>
                        <a:t>55.0 (11.6)</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B w="19050" cap="flat" cmpd="sng" algn="ctr">
                      <a:solidFill>
                        <a:schemeClr val="accent3"/>
                      </a:solidFill>
                      <a:prstDash val="solid"/>
                      <a:round/>
                      <a:headEnd type="none" w="med" len="med"/>
                      <a:tailEnd type="none" w="med" len="med"/>
                    </a:lnB>
                  </a:tcPr>
                </a:tc>
                <a:tc>
                  <a:txBody>
                    <a:bodyPr/>
                    <a:lstStyle/>
                    <a:p>
                      <a:pPr>
                        <a:spcAft>
                          <a:spcPts val="0"/>
                        </a:spcAft>
                      </a:pPr>
                      <a:r>
                        <a:rPr lang="en-GB" sz="1800" dirty="0">
                          <a:effectLst/>
                        </a:rPr>
                        <a:t>52.2 (11.8)</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B w="19050" cap="flat" cmpd="sng" algn="ctr">
                      <a:solidFill>
                        <a:schemeClr val="accent3"/>
                      </a:solidFill>
                      <a:prstDash val="solid"/>
                      <a:round/>
                      <a:headEnd type="none" w="med" len="med"/>
                      <a:tailEnd type="none" w="med" len="med"/>
                    </a:lnB>
                  </a:tcPr>
                </a:tc>
                <a:tc>
                  <a:txBody>
                    <a:bodyPr/>
                    <a:lstStyle/>
                    <a:p>
                      <a:pPr>
                        <a:spcAft>
                          <a:spcPts val="0"/>
                        </a:spcAft>
                      </a:pPr>
                      <a:r>
                        <a:rPr lang="en-GB" sz="1800" dirty="0">
                          <a:effectLst/>
                        </a:rPr>
                        <a:t>51.5 (11.2)</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B w="19050" cap="flat" cmpd="sng" algn="ctr">
                      <a:solidFill>
                        <a:schemeClr val="accent3"/>
                      </a:solidFill>
                      <a:prstDash val="solid"/>
                      <a:round/>
                      <a:headEnd type="none" w="med" len="med"/>
                      <a:tailEnd type="none" w="med" len="med"/>
                    </a:lnB>
                  </a:tcPr>
                </a:tc>
                <a:tc>
                  <a:txBody>
                    <a:bodyPr/>
                    <a:lstStyle/>
                    <a:p>
                      <a:pPr>
                        <a:spcAft>
                          <a:spcPts val="0"/>
                        </a:spcAft>
                      </a:pPr>
                      <a:r>
                        <a:rPr lang="en-GB" sz="1800" dirty="0">
                          <a:effectLst/>
                        </a:rPr>
                        <a:t>52.5 (11.6)</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R w="19050" cap="flat" cmpd="sng" algn="ctr">
                      <a:solidFill>
                        <a:schemeClr val="accent3"/>
                      </a:solidFill>
                      <a:prstDash val="solid"/>
                      <a:round/>
                      <a:headEnd type="none" w="med" len="med"/>
                      <a:tailEnd type="none" w="med" len="med"/>
                    </a:lnR>
                    <a:lnB w="1905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1938241920"/>
                  </a:ext>
                </a:extLst>
              </a:tr>
              <a:tr h="289895">
                <a:tc rowSpan="2">
                  <a:txBody>
                    <a:bodyPr/>
                    <a:lstStyle/>
                    <a:p>
                      <a:pPr marL="90170" marR="0" lvl="0" indent="0" algn="l" defTabSz="1043056" rtl="0" eaLnBrk="1" fontAlgn="auto" latinLnBrk="0" hangingPunct="1">
                        <a:lnSpc>
                          <a:spcPct val="100000"/>
                        </a:lnSpc>
                        <a:spcBef>
                          <a:spcPts val="0"/>
                        </a:spcBef>
                        <a:spcAft>
                          <a:spcPts val="0"/>
                        </a:spcAft>
                        <a:buClrTx/>
                        <a:buSzTx/>
                        <a:buFontTx/>
                        <a:buNone/>
                        <a:tabLst/>
                        <a:defRPr/>
                      </a:pPr>
                      <a:r>
                        <a:rPr lang="en-GB" sz="1800" dirty="0">
                          <a:effectLst/>
                        </a:rPr>
                        <a:t>Gender, n (%)</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90170">
                        <a:spcAft>
                          <a:spcPts val="0"/>
                        </a:spcAft>
                      </a:pPr>
                      <a:endParaRPr lang="en-GB" sz="18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9050" cap="flat" cmpd="sng" algn="ctr">
                      <a:solidFill>
                        <a:schemeClr val="accent3"/>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90170">
                        <a:spcAft>
                          <a:spcPts val="0"/>
                        </a:spcAft>
                      </a:pPr>
                      <a:r>
                        <a:rPr lang="en-GB" sz="1800" b="1">
                          <a:solidFill>
                            <a:schemeClr val="bg1"/>
                          </a:solidFill>
                          <a:effectLst/>
                        </a:rPr>
                        <a:t>Female</a:t>
                      </a:r>
                      <a:endParaRPr lang="en-GB" sz="1800" b="1">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T w="28575" cap="flat" cmpd="sng" algn="ctr">
                      <a:solidFill>
                        <a:schemeClr val="bg1"/>
                      </a:solidFill>
                      <a:prstDash val="solid"/>
                      <a:round/>
                      <a:headEnd type="none" w="med" len="med"/>
                      <a:tailEnd type="none" w="med" len="med"/>
                    </a:lnT>
                    <a:solidFill>
                      <a:schemeClr val="accent3"/>
                    </a:solidFill>
                  </a:tcPr>
                </a:tc>
                <a:tc>
                  <a:txBody>
                    <a:bodyPr/>
                    <a:lstStyle/>
                    <a:p>
                      <a:pPr>
                        <a:spcAft>
                          <a:spcPts val="0"/>
                        </a:spcAft>
                      </a:pPr>
                      <a:r>
                        <a:rPr lang="en-GB" sz="1800" dirty="0">
                          <a:effectLst/>
                        </a:rPr>
                        <a:t>16 (57.1)</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T w="19050" cap="flat" cmpd="sng" algn="ctr">
                      <a:solidFill>
                        <a:schemeClr val="accent3"/>
                      </a:solidFill>
                      <a:prstDash val="solid"/>
                      <a:round/>
                      <a:headEnd type="none" w="med" len="med"/>
                      <a:tailEnd type="none" w="med" len="med"/>
                    </a:lnT>
                  </a:tcPr>
                </a:tc>
                <a:tc>
                  <a:txBody>
                    <a:bodyPr/>
                    <a:lstStyle/>
                    <a:p>
                      <a:pPr>
                        <a:spcAft>
                          <a:spcPts val="0"/>
                        </a:spcAft>
                      </a:pPr>
                      <a:r>
                        <a:rPr lang="en-GB" sz="1800">
                          <a:effectLst/>
                        </a:rPr>
                        <a:t>37 (57.0)</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T w="19050" cap="flat" cmpd="sng" algn="ctr">
                      <a:solidFill>
                        <a:schemeClr val="accent3"/>
                      </a:solidFill>
                      <a:prstDash val="solid"/>
                      <a:round/>
                      <a:headEnd type="none" w="med" len="med"/>
                      <a:tailEnd type="none" w="med" len="med"/>
                    </a:lnT>
                  </a:tcPr>
                </a:tc>
                <a:tc>
                  <a:txBody>
                    <a:bodyPr/>
                    <a:lstStyle/>
                    <a:p>
                      <a:pPr>
                        <a:spcAft>
                          <a:spcPts val="0"/>
                        </a:spcAft>
                      </a:pPr>
                      <a:r>
                        <a:rPr lang="en-GB" sz="1800">
                          <a:effectLst/>
                        </a:rPr>
                        <a:t>25 (54.3)</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T w="19050" cap="flat" cmpd="sng" algn="ctr">
                      <a:solidFill>
                        <a:schemeClr val="accent3"/>
                      </a:solidFill>
                      <a:prstDash val="solid"/>
                      <a:round/>
                      <a:headEnd type="none" w="med" len="med"/>
                      <a:tailEnd type="none" w="med" len="med"/>
                    </a:lnT>
                  </a:tcPr>
                </a:tc>
                <a:tc>
                  <a:txBody>
                    <a:bodyPr/>
                    <a:lstStyle/>
                    <a:p>
                      <a:pPr>
                        <a:spcAft>
                          <a:spcPts val="0"/>
                        </a:spcAft>
                      </a:pPr>
                      <a:r>
                        <a:rPr lang="en-GB" sz="1800" dirty="0">
                          <a:effectLst/>
                        </a:rPr>
                        <a:t>78 (56.1)</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R w="19050" cap="flat" cmpd="sng" algn="ctr">
                      <a:solidFill>
                        <a:schemeClr val="accent3"/>
                      </a:solidFill>
                      <a:prstDash val="solid"/>
                      <a:round/>
                      <a:headEnd type="none" w="med" len="med"/>
                      <a:tailEnd type="none" w="med" len="med"/>
                    </a:lnR>
                    <a:lnT w="19050" cap="flat" cmpd="sng" algn="ctr">
                      <a:solidFill>
                        <a:schemeClr val="accent3"/>
                      </a:solidFill>
                      <a:prstDash val="solid"/>
                      <a:round/>
                      <a:headEnd type="none" w="med" len="med"/>
                      <a:tailEnd type="none" w="med" len="med"/>
                    </a:lnT>
                  </a:tcPr>
                </a:tc>
                <a:extLst>
                  <a:ext uri="{0D108BD9-81ED-4DB2-BD59-A6C34878D82A}">
                    <a16:rowId xmlns:a16="http://schemas.microsoft.com/office/drawing/2014/main" val="3176042510"/>
                  </a:ext>
                </a:extLst>
              </a:tr>
              <a:tr h="289895">
                <a:tc vMerge="1">
                  <a:txBody>
                    <a:bodyPr/>
                    <a:lstStyle/>
                    <a:p>
                      <a:pPr marL="90170">
                        <a:spcAft>
                          <a:spcPts val="0"/>
                        </a:spcAft>
                      </a:pPr>
                      <a:endParaRPr lang="en-GB" sz="18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90170">
                        <a:spcAft>
                          <a:spcPts val="0"/>
                        </a:spcAft>
                      </a:pPr>
                      <a:r>
                        <a:rPr lang="en-GB" sz="1800" b="1" dirty="0">
                          <a:solidFill>
                            <a:schemeClr val="bg1"/>
                          </a:solidFill>
                          <a:effectLst/>
                        </a:rPr>
                        <a:t>Male</a:t>
                      </a:r>
                      <a:endParaRPr lang="en-GB" sz="1800" b="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B w="28575" cap="flat" cmpd="sng" algn="ctr">
                      <a:solidFill>
                        <a:schemeClr val="bg1"/>
                      </a:solidFill>
                      <a:prstDash val="solid"/>
                      <a:round/>
                      <a:headEnd type="none" w="med" len="med"/>
                      <a:tailEnd type="none" w="med" len="med"/>
                    </a:lnB>
                    <a:solidFill>
                      <a:schemeClr val="accent3"/>
                    </a:solidFill>
                  </a:tcPr>
                </a:tc>
                <a:tc>
                  <a:txBody>
                    <a:bodyPr/>
                    <a:lstStyle/>
                    <a:p>
                      <a:pPr>
                        <a:spcAft>
                          <a:spcPts val="0"/>
                        </a:spcAft>
                      </a:pPr>
                      <a:r>
                        <a:rPr lang="en-GB" sz="1800">
                          <a:effectLst/>
                        </a:rPr>
                        <a:t>12 (42.9)</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B w="19050" cap="flat" cmpd="sng" algn="ctr">
                      <a:solidFill>
                        <a:schemeClr val="accent3"/>
                      </a:solidFill>
                      <a:prstDash val="solid"/>
                      <a:round/>
                      <a:headEnd type="none" w="med" len="med"/>
                      <a:tailEnd type="none" w="med" len="med"/>
                    </a:lnB>
                  </a:tcPr>
                </a:tc>
                <a:tc>
                  <a:txBody>
                    <a:bodyPr/>
                    <a:lstStyle/>
                    <a:p>
                      <a:pPr>
                        <a:spcAft>
                          <a:spcPts val="0"/>
                        </a:spcAft>
                      </a:pPr>
                      <a:r>
                        <a:rPr lang="en-GB" sz="1800" dirty="0">
                          <a:effectLst/>
                        </a:rPr>
                        <a:t>28 (43.1)</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B w="19050" cap="flat" cmpd="sng" algn="ctr">
                      <a:solidFill>
                        <a:schemeClr val="accent3"/>
                      </a:solidFill>
                      <a:prstDash val="solid"/>
                      <a:round/>
                      <a:headEnd type="none" w="med" len="med"/>
                      <a:tailEnd type="none" w="med" len="med"/>
                    </a:lnB>
                  </a:tcPr>
                </a:tc>
                <a:tc>
                  <a:txBody>
                    <a:bodyPr/>
                    <a:lstStyle/>
                    <a:p>
                      <a:pPr>
                        <a:spcAft>
                          <a:spcPts val="0"/>
                        </a:spcAft>
                      </a:pPr>
                      <a:r>
                        <a:rPr lang="en-GB" sz="1800">
                          <a:effectLst/>
                        </a:rPr>
                        <a:t>21 (45.7)</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B w="19050" cap="flat" cmpd="sng" algn="ctr">
                      <a:solidFill>
                        <a:schemeClr val="accent3"/>
                      </a:solidFill>
                      <a:prstDash val="solid"/>
                      <a:round/>
                      <a:headEnd type="none" w="med" len="med"/>
                      <a:tailEnd type="none" w="med" len="med"/>
                    </a:lnB>
                  </a:tcPr>
                </a:tc>
                <a:tc>
                  <a:txBody>
                    <a:bodyPr/>
                    <a:lstStyle/>
                    <a:p>
                      <a:pPr>
                        <a:spcAft>
                          <a:spcPts val="0"/>
                        </a:spcAft>
                      </a:pPr>
                      <a:r>
                        <a:rPr lang="en-GB" sz="1800" dirty="0">
                          <a:effectLst/>
                        </a:rPr>
                        <a:t>61 (43.9)</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R w="19050" cap="flat" cmpd="sng" algn="ctr">
                      <a:solidFill>
                        <a:schemeClr val="accent3"/>
                      </a:solidFill>
                      <a:prstDash val="solid"/>
                      <a:round/>
                      <a:headEnd type="none" w="med" len="med"/>
                      <a:tailEnd type="none" w="med" len="med"/>
                    </a:lnR>
                    <a:lnB w="1905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36687939"/>
                  </a:ext>
                </a:extLst>
              </a:tr>
              <a:tr h="289895">
                <a:tc rowSpan="5">
                  <a:txBody>
                    <a:bodyPr/>
                    <a:lstStyle/>
                    <a:p>
                      <a:pPr marL="90170" marR="0" lvl="0" indent="0" algn="l" defTabSz="1043056" rtl="0" eaLnBrk="1" fontAlgn="auto" latinLnBrk="0" hangingPunct="1">
                        <a:lnSpc>
                          <a:spcPct val="100000"/>
                        </a:lnSpc>
                        <a:spcBef>
                          <a:spcPts val="0"/>
                        </a:spcBef>
                        <a:spcAft>
                          <a:spcPts val="0"/>
                        </a:spcAft>
                        <a:buClrTx/>
                        <a:buSzTx/>
                        <a:buFontTx/>
                        <a:buNone/>
                        <a:tabLst/>
                        <a:defRPr/>
                      </a:pPr>
                      <a:r>
                        <a:rPr lang="en-GB" sz="1800" dirty="0">
                          <a:effectLst/>
                        </a:rPr>
                        <a:t>Race, n (%)</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9050" cap="flat" cmpd="sng" algn="ctr">
                      <a:solidFill>
                        <a:schemeClr val="accent3"/>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90170">
                        <a:spcAft>
                          <a:spcPts val="0"/>
                        </a:spcAft>
                      </a:pPr>
                      <a:r>
                        <a:rPr lang="en-GB" sz="1800" b="1">
                          <a:solidFill>
                            <a:schemeClr val="bg1"/>
                          </a:solidFill>
                          <a:effectLst/>
                        </a:rPr>
                        <a:t>White</a:t>
                      </a:r>
                      <a:endParaRPr lang="en-GB" sz="1800" b="1">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T w="28575" cap="flat" cmpd="sng" algn="ctr">
                      <a:solidFill>
                        <a:schemeClr val="bg1"/>
                      </a:solidFill>
                      <a:prstDash val="solid"/>
                      <a:round/>
                      <a:headEnd type="none" w="med" len="med"/>
                      <a:tailEnd type="none" w="med" len="med"/>
                    </a:lnT>
                    <a:solidFill>
                      <a:schemeClr val="accent3"/>
                    </a:solidFill>
                  </a:tcPr>
                </a:tc>
                <a:tc>
                  <a:txBody>
                    <a:bodyPr/>
                    <a:lstStyle/>
                    <a:p>
                      <a:pPr>
                        <a:spcAft>
                          <a:spcPts val="0"/>
                        </a:spcAft>
                      </a:pPr>
                      <a:r>
                        <a:rPr lang="en-GB" sz="1800">
                          <a:effectLst/>
                        </a:rPr>
                        <a:t>7 (25.0)</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T w="19050" cap="flat" cmpd="sng" algn="ctr">
                      <a:solidFill>
                        <a:schemeClr val="accent3"/>
                      </a:solidFill>
                      <a:prstDash val="solid"/>
                      <a:round/>
                      <a:headEnd type="none" w="med" len="med"/>
                      <a:tailEnd type="none" w="med" len="med"/>
                    </a:lnT>
                  </a:tcPr>
                </a:tc>
                <a:tc>
                  <a:txBody>
                    <a:bodyPr/>
                    <a:lstStyle/>
                    <a:p>
                      <a:pPr>
                        <a:spcAft>
                          <a:spcPts val="0"/>
                        </a:spcAft>
                      </a:pPr>
                      <a:r>
                        <a:rPr lang="en-GB" sz="1800">
                          <a:effectLst/>
                        </a:rPr>
                        <a:t>32 (49.2)</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T w="19050" cap="flat" cmpd="sng" algn="ctr">
                      <a:solidFill>
                        <a:schemeClr val="accent3"/>
                      </a:solidFill>
                      <a:prstDash val="solid"/>
                      <a:round/>
                      <a:headEnd type="none" w="med" len="med"/>
                      <a:tailEnd type="none" w="med" len="med"/>
                    </a:lnT>
                  </a:tcPr>
                </a:tc>
                <a:tc>
                  <a:txBody>
                    <a:bodyPr/>
                    <a:lstStyle/>
                    <a:p>
                      <a:pPr>
                        <a:spcAft>
                          <a:spcPts val="0"/>
                        </a:spcAft>
                      </a:pPr>
                      <a:r>
                        <a:rPr lang="en-GB" sz="1800" dirty="0">
                          <a:effectLst/>
                        </a:rPr>
                        <a:t>27 (58.7)</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T w="19050" cap="flat" cmpd="sng" algn="ctr">
                      <a:solidFill>
                        <a:schemeClr val="accent3"/>
                      </a:solidFill>
                      <a:prstDash val="solid"/>
                      <a:round/>
                      <a:headEnd type="none" w="med" len="med"/>
                      <a:tailEnd type="none" w="med" len="med"/>
                    </a:lnT>
                  </a:tcPr>
                </a:tc>
                <a:tc>
                  <a:txBody>
                    <a:bodyPr/>
                    <a:lstStyle/>
                    <a:p>
                      <a:pPr>
                        <a:spcAft>
                          <a:spcPts val="0"/>
                        </a:spcAft>
                      </a:pPr>
                      <a:r>
                        <a:rPr lang="en-GB" sz="1800" dirty="0">
                          <a:effectLst/>
                        </a:rPr>
                        <a:t>66 (47.5)</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R w="19050" cap="flat" cmpd="sng" algn="ctr">
                      <a:solidFill>
                        <a:schemeClr val="accent3"/>
                      </a:solidFill>
                      <a:prstDash val="solid"/>
                      <a:round/>
                      <a:headEnd type="none" w="med" len="med"/>
                      <a:tailEnd type="none" w="med" len="med"/>
                    </a:lnR>
                    <a:lnT w="19050" cap="flat" cmpd="sng" algn="ctr">
                      <a:solidFill>
                        <a:schemeClr val="accent3"/>
                      </a:solidFill>
                      <a:prstDash val="solid"/>
                      <a:round/>
                      <a:headEnd type="none" w="med" len="med"/>
                      <a:tailEnd type="none" w="med" len="med"/>
                    </a:lnT>
                  </a:tcPr>
                </a:tc>
                <a:extLst>
                  <a:ext uri="{0D108BD9-81ED-4DB2-BD59-A6C34878D82A}">
                    <a16:rowId xmlns:a16="http://schemas.microsoft.com/office/drawing/2014/main" val="824397960"/>
                  </a:ext>
                </a:extLst>
              </a:tr>
              <a:tr h="289895">
                <a:tc vMerge="1">
                  <a:txBody>
                    <a:bodyPr/>
                    <a:lstStyle/>
                    <a:p>
                      <a:pPr marL="90170">
                        <a:spcAft>
                          <a:spcPts val="0"/>
                        </a:spcAft>
                      </a:pPr>
                      <a:endParaRPr lang="en-GB" sz="18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90170">
                        <a:spcAft>
                          <a:spcPts val="0"/>
                        </a:spcAft>
                      </a:pPr>
                      <a:r>
                        <a:rPr lang="en-GB" sz="1800" b="1">
                          <a:solidFill>
                            <a:schemeClr val="bg1"/>
                          </a:solidFill>
                          <a:effectLst/>
                        </a:rPr>
                        <a:t>Black</a:t>
                      </a:r>
                      <a:endParaRPr lang="en-GB" sz="1800" b="1">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3"/>
                    </a:solidFill>
                  </a:tcPr>
                </a:tc>
                <a:tc>
                  <a:txBody>
                    <a:bodyPr/>
                    <a:lstStyle/>
                    <a:p>
                      <a:pPr>
                        <a:spcAft>
                          <a:spcPts val="0"/>
                        </a:spcAft>
                      </a:pPr>
                      <a:r>
                        <a:rPr lang="en-GB" sz="1800">
                          <a:effectLst/>
                        </a:rPr>
                        <a:t>1 (3.6)</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GB" sz="1800" dirty="0">
                          <a:effectLst/>
                        </a:rPr>
                        <a:t>0 (0.0)</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GB" sz="1800" dirty="0">
                          <a:effectLst/>
                        </a:rPr>
                        <a:t>0 (0.0)</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GB" sz="1800">
                          <a:effectLst/>
                        </a:rPr>
                        <a:t>1 (0.7)</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R w="19050" cap="flat" cmpd="sng" algn="ctr">
                      <a:solidFill>
                        <a:schemeClr val="accent3"/>
                      </a:solidFill>
                      <a:prstDash val="solid"/>
                      <a:round/>
                      <a:headEnd type="none" w="med" len="med"/>
                      <a:tailEnd type="none" w="med" len="med"/>
                    </a:lnR>
                  </a:tcPr>
                </a:tc>
                <a:extLst>
                  <a:ext uri="{0D108BD9-81ED-4DB2-BD59-A6C34878D82A}">
                    <a16:rowId xmlns:a16="http://schemas.microsoft.com/office/drawing/2014/main" val="3109323241"/>
                  </a:ext>
                </a:extLst>
              </a:tr>
              <a:tr h="289895">
                <a:tc vMerge="1">
                  <a:txBody>
                    <a:bodyPr/>
                    <a:lstStyle/>
                    <a:p>
                      <a:pPr marL="90170">
                        <a:spcAft>
                          <a:spcPts val="0"/>
                        </a:spcAft>
                      </a:pPr>
                      <a:endParaRPr lang="en-GB" sz="18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90170">
                        <a:spcAft>
                          <a:spcPts val="0"/>
                        </a:spcAft>
                      </a:pPr>
                      <a:r>
                        <a:rPr lang="en-GB" sz="1800" b="1">
                          <a:solidFill>
                            <a:schemeClr val="bg1"/>
                          </a:solidFill>
                          <a:effectLst/>
                        </a:rPr>
                        <a:t>Asian</a:t>
                      </a:r>
                      <a:endParaRPr lang="en-GB" sz="1800" b="1">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3"/>
                    </a:solidFill>
                  </a:tcPr>
                </a:tc>
                <a:tc>
                  <a:txBody>
                    <a:bodyPr/>
                    <a:lstStyle/>
                    <a:p>
                      <a:pPr>
                        <a:spcAft>
                          <a:spcPts val="0"/>
                        </a:spcAft>
                      </a:pPr>
                      <a:r>
                        <a:rPr lang="en-GB" sz="1800">
                          <a:effectLst/>
                        </a:rPr>
                        <a:t>16 (57.1)</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GB" sz="1800">
                          <a:effectLst/>
                        </a:rPr>
                        <a:t>23 (35.4)</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GB" sz="1800">
                          <a:effectLst/>
                        </a:rPr>
                        <a:t>14 (30.4)</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GB" sz="1800">
                          <a:effectLst/>
                        </a:rPr>
                        <a:t>53 (38.1)</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R w="19050" cap="flat" cmpd="sng" algn="ctr">
                      <a:solidFill>
                        <a:schemeClr val="accent3"/>
                      </a:solidFill>
                      <a:prstDash val="solid"/>
                      <a:round/>
                      <a:headEnd type="none" w="med" len="med"/>
                      <a:tailEnd type="none" w="med" len="med"/>
                    </a:lnR>
                  </a:tcPr>
                </a:tc>
                <a:extLst>
                  <a:ext uri="{0D108BD9-81ED-4DB2-BD59-A6C34878D82A}">
                    <a16:rowId xmlns:a16="http://schemas.microsoft.com/office/drawing/2014/main" val="2995277109"/>
                  </a:ext>
                </a:extLst>
              </a:tr>
              <a:tr h="289895">
                <a:tc vMerge="1">
                  <a:txBody>
                    <a:bodyPr/>
                    <a:lstStyle/>
                    <a:p>
                      <a:pPr marL="90170">
                        <a:spcAft>
                          <a:spcPts val="0"/>
                        </a:spcAft>
                      </a:pPr>
                      <a:endParaRPr lang="en-GB" sz="18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90170">
                        <a:spcAft>
                          <a:spcPts val="0"/>
                        </a:spcAft>
                      </a:pPr>
                      <a:r>
                        <a:rPr lang="en-GB" sz="1800" b="1">
                          <a:solidFill>
                            <a:schemeClr val="bg1"/>
                          </a:solidFill>
                          <a:effectLst/>
                        </a:rPr>
                        <a:t>Other</a:t>
                      </a:r>
                      <a:endParaRPr lang="en-GB" sz="1800" b="1">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3"/>
                    </a:solidFill>
                  </a:tcPr>
                </a:tc>
                <a:tc>
                  <a:txBody>
                    <a:bodyPr/>
                    <a:lstStyle/>
                    <a:p>
                      <a:pPr>
                        <a:spcAft>
                          <a:spcPts val="0"/>
                        </a:spcAft>
                      </a:pPr>
                      <a:r>
                        <a:rPr lang="en-GB" sz="1800">
                          <a:effectLst/>
                        </a:rPr>
                        <a:t>1 (3.6)</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GB" sz="1800">
                          <a:effectLst/>
                        </a:rPr>
                        <a:t>3 (4.6)</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GB" sz="1800" dirty="0">
                          <a:effectLst/>
                        </a:rPr>
                        <a:t>2 (4.3)</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GB" sz="1800">
                          <a:effectLst/>
                        </a:rPr>
                        <a:t>6 (4.3)</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R w="19050" cap="flat" cmpd="sng" algn="ctr">
                      <a:solidFill>
                        <a:schemeClr val="accent3"/>
                      </a:solidFill>
                      <a:prstDash val="solid"/>
                      <a:round/>
                      <a:headEnd type="none" w="med" len="med"/>
                      <a:tailEnd type="none" w="med" len="med"/>
                    </a:lnR>
                  </a:tcPr>
                </a:tc>
                <a:extLst>
                  <a:ext uri="{0D108BD9-81ED-4DB2-BD59-A6C34878D82A}">
                    <a16:rowId xmlns:a16="http://schemas.microsoft.com/office/drawing/2014/main" val="1222989692"/>
                  </a:ext>
                </a:extLst>
              </a:tr>
              <a:tr h="289895">
                <a:tc vMerge="1">
                  <a:txBody>
                    <a:bodyPr/>
                    <a:lstStyle/>
                    <a:p>
                      <a:pPr marL="90170">
                        <a:spcAft>
                          <a:spcPts val="0"/>
                        </a:spcAft>
                      </a:pPr>
                      <a:endParaRPr lang="en-GB" sz="18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90170">
                        <a:spcAft>
                          <a:spcPts val="0"/>
                        </a:spcAft>
                      </a:pPr>
                      <a:r>
                        <a:rPr lang="en-GB" sz="1800" b="1" dirty="0">
                          <a:solidFill>
                            <a:schemeClr val="bg1"/>
                          </a:solidFill>
                          <a:effectLst/>
                        </a:rPr>
                        <a:t>Unspecified</a:t>
                      </a:r>
                      <a:endParaRPr lang="en-GB" sz="1800" b="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B w="28575" cap="flat" cmpd="sng" algn="ctr">
                      <a:solidFill>
                        <a:schemeClr val="bg1"/>
                      </a:solidFill>
                      <a:prstDash val="solid"/>
                      <a:round/>
                      <a:headEnd type="none" w="med" len="med"/>
                      <a:tailEnd type="none" w="med" len="med"/>
                    </a:lnB>
                    <a:solidFill>
                      <a:schemeClr val="accent3"/>
                    </a:solidFill>
                  </a:tcPr>
                </a:tc>
                <a:tc>
                  <a:txBody>
                    <a:bodyPr/>
                    <a:lstStyle/>
                    <a:p>
                      <a:pPr>
                        <a:spcAft>
                          <a:spcPts val="0"/>
                        </a:spcAft>
                      </a:pPr>
                      <a:r>
                        <a:rPr lang="en-GB" sz="1800">
                          <a:effectLst/>
                        </a:rPr>
                        <a:t>3 (10.7)</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B w="19050" cap="flat" cmpd="sng" algn="ctr">
                      <a:solidFill>
                        <a:schemeClr val="accent3"/>
                      </a:solidFill>
                      <a:prstDash val="solid"/>
                      <a:round/>
                      <a:headEnd type="none" w="med" len="med"/>
                      <a:tailEnd type="none" w="med" len="med"/>
                    </a:lnB>
                  </a:tcPr>
                </a:tc>
                <a:tc>
                  <a:txBody>
                    <a:bodyPr/>
                    <a:lstStyle/>
                    <a:p>
                      <a:pPr>
                        <a:spcAft>
                          <a:spcPts val="0"/>
                        </a:spcAft>
                      </a:pPr>
                      <a:r>
                        <a:rPr lang="en-GB" sz="1800">
                          <a:effectLst/>
                        </a:rPr>
                        <a:t>7 (10.8)</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B w="19050" cap="flat" cmpd="sng" algn="ctr">
                      <a:solidFill>
                        <a:schemeClr val="accent3"/>
                      </a:solidFill>
                      <a:prstDash val="solid"/>
                      <a:round/>
                      <a:headEnd type="none" w="med" len="med"/>
                      <a:tailEnd type="none" w="med" len="med"/>
                    </a:lnB>
                  </a:tcPr>
                </a:tc>
                <a:tc>
                  <a:txBody>
                    <a:bodyPr/>
                    <a:lstStyle/>
                    <a:p>
                      <a:pPr>
                        <a:spcAft>
                          <a:spcPts val="0"/>
                        </a:spcAft>
                      </a:pPr>
                      <a:r>
                        <a:rPr lang="en-GB" sz="1800">
                          <a:effectLst/>
                        </a:rPr>
                        <a:t>3 (6.5)</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B w="19050" cap="flat" cmpd="sng" algn="ctr">
                      <a:solidFill>
                        <a:schemeClr val="accent3"/>
                      </a:solidFill>
                      <a:prstDash val="solid"/>
                      <a:round/>
                      <a:headEnd type="none" w="med" len="med"/>
                      <a:tailEnd type="none" w="med" len="med"/>
                    </a:lnB>
                  </a:tcPr>
                </a:tc>
                <a:tc>
                  <a:txBody>
                    <a:bodyPr/>
                    <a:lstStyle/>
                    <a:p>
                      <a:pPr>
                        <a:spcAft>
                          <a:spcPts val="0"/>
                        </a:spcAft>
                      </a:pPr>
                      <a:r>
                        <a:rPr lang="en-GB" sz="1800" dirty="0">
                          <a:effectLst/>
                        </a:rPr>
                        <a:t>13 (9.4)</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R w="19050" cap="flat" cmpd="sng" algn="ctr">
                      <a:solidFill>
                        <a:schemeClr val="accent3"/>
                      </a:solidFill>
                      <a:prstDash val="solid"/>
                      <a:round/>
                      <a:headEnd type="none" w="med" len="med"/>
                      <a:tailEnd type="none" w="med" len="med"/>
                    </a:lnR>
                    <a:lnB w="1905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2233732372"/>
                  </a:ext>
                </a:extLst>
              </a:tr>
              <a:tr h="289895">
                <a:tc rowSpan="4">
                  <a:txBody>
                    <a:bodyPr/>
                    <a:lstStyle/>
                    <a:p>
                      <a:pPr marL="90170" marR="0" lvl="0" indent="0" algn="l" defTabSz="1043056" rtl="0" eaLnBrk="1" fontAlgn="auto" latinLnBrk="0" hangingPunct="1">
                        <a:lnSpc>
                          <a:spcPct val="100000"/>
                        </a:lnSpc>
                        <a:spcBef>
                          <a:spcPts val="0"/>
                        </a:spcBef>
                        <a:spcAft>
                          <a:spcPts val="0"/>
                        </a:spcAft>
                        <a:buClrTx/>
                        <a:buSzTx/>
                        <a:buFontTx/>
                        <a:buNone/>
                        <a:tabLst/>
                        <a:defRPr/>
                      </a:pPr>
                      <a:r>
                        <a:rPr lang="en-GB" sz="1800" dirty="0">
                          <a:effectLst/>
                        </a:rPr>
                        <a:t>ECOG PS, n (%)</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90170">
                        <a:spcAft>
                          <a:spcPts val="0"/>
                        </a:spcAft>
                      </a:pPr>
                      <a:endParaRPr lang="en-GB" sz="18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9050" cap="flat" cmpd="sng" algn="ctr">
                      <a:solidFill>
                        <a:schemeClr val="accent3"/>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90170">
                        <a:spcAft>
                          <a:spcPts val="0"/>
                        </a:spcAft>
                      </a:pPr>
                      <a:r>
                        <a:rPr lang="en-GB" sz="1800" b="1">
                          <a:solidFill>
                            <a:schemeClr val="bg1"/>
                          </a:solidFill>
                          <a:effectLst/>
                        </a:rPr>
                        <a:t>0</a:t>
                      </a:r>
                      <a:endParaRPr lang="en-GB" sz="1800" b="1">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T w="28575" cap="flat" cmpd="sng" algn="ctr">
                      <a:solidFill>
                        <a:schemeClr val="bg1"/>
                      </a:solidFill>
                      <a:prstDash val="solid"/>
                      <a:round/>
                      <a:headEnd type="none" w="med" len="med"/>
                      <a:tailEnd type="none" w="med" len="med"/>
                    </a:lnT>
                    <a:solidFill>
                      <a:schemeClr val="accent3"/>
                    </a:solidFill>
                  </a:tcPr>
                </a:tc>
                <a:tc>
                  <a:txBody>
                    <a:bodyPr/>
                    <a:lstStyle/>
                    <a:p>
                      <a:pPr>
                        <a:spcAft>
                          <a:spcPts val="0"/>
                        </a:spcAft>
                      </a:pPr>
                      <a:r>
                        <a:rPr lang="en-GB" sz="1800">
                          <a:effectLst/>
                        </a:rPr>
                        <a:t>14 (51.9)</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T w="19050" cap="flat" cmpd="sng" algn="ctr">
                      <a:solidFill>
                        <a:schemeClr val="accent3"/>
                      </a:solidFill>
                      <a:prstDash val="solid"/>
                      <a:round/>
                      <a:headEnd type="none" w="med" len="med"/>
                      <a:tailEnd type="none" w="med" len="med"/>
                    </a:lnT>
                  </a:tcPr>
                </a:tc>
                <a:tc>
                  <a:txBody>
                    <a:bodyPr/>
                    <a:lstStyle/>
                    <a:p>
                      <a:pPr>
                        <a:spcAft>
                          <a:spcPts val="0"/>
                        </a:spcAft>
                      </a:pPr>
                      <a:r>
                        <a:rPr lang="en-GB" sz="1800">
                          <a:effectLst/>
                        </a:rPr>
                        <a:t>25 (38.5)</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T w="19050" cap="flat" cmpd="sng" algn="ctr">
                      <a:solidFill>
                        <a:schemeClr val="accent3"/>
                      </a:solidFill>
                      <a:prstDash val="solid"/>
                      <a:round/>
                      <a:headEnd type="none" w="med" len="med"/>
                      <a:tailEnd type="none" w="med" len="med"/>
                    </a:lnT>
                  </a:tcPr>
                </a:tc>
                <a:tc>
                  <a:txBody>
                    <a:bodyPr/>
                    <a:lstStyle/>
                    <a:p>
                      <a:pPr>
                        <a:spcAft>
                          <a:spcPts val="0"/>
                        </a:spcAft>
                      </a:pPr>
                      <a:r>
                        <a:rPr lang="en-GB" sz="1800" dirty="0">
                          <a:effectLst/>
                        </a:rPr>
                        <a:t>21 (45.7)</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T w="19050" cap="flat" cmpd="sng" algn="ctr">
                      <a:solidFill>
                        <a:schemeClr val="accent3"/>
                      </a:solidFill>
                      <a:prstDash val="solid"/>
                      <a:round/>
                      <a:headEnd type="none" w="med" len="med"/>
                      <a:tailEnd type="none" w="med" len="med"/>
                    </a:lnT>
                  </a:tcPr>
                </a:tc>
                <a:tc>
                  <a:txBody>
                    <a:bodyPr/>
                    <a:lstStyle/>
                    <a:p>
                      <a:pPr>
                        <a:spcAft>
                          <a:spcPts val="0"/>
                        </a:spcAft>
                      </a:pPr>
                      <a:r>
                        <a:rPr lang="en-GB" sz="1800" dirty="0">
                          <a:effectLst/>
                        </a:rPr>
                        <a:t>60 (43.5)</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R w="19050" cap="flat" cmpd="sng" algn="ctr">
                      <a:solidFill>
                        <a:schemeClr val="accent3"/>
                      </a:solidFill>
                      <a:prstDash val="solid"/>
                      <a:round/>
                      <a:headEnd type="none" w="med" len="med"/>
                      <a:tailEnd type="none" w="med" len="med"/>
                    </a:lnR>
                    <a:lnT w="19050" cap="flat" cmpd="sng" algn="ctr">
                      <a:solidFill>
                        <a:schemeClr val="accent3"/>
                      </a:solidFill>
                      <a:prstDash val="solid"/>
                      <a:round/>
                      <a:headEnd type="none" w="med" len="med"/>
                      <a:tailEnd type="none" w="med" len="med"/>
                    </a:lnT>
                  </a:tcPr>
                </a:tc>
                <a:extLst>
                  <a:ext uri="{0D108BD9-81ED-4DB2-BD59-A6C34878D82A}">
                    <a16:rowId xmlns:a16="http://schemas.microsoft.com/office/drawing/2014/main" val="2449524381"/>
                  </a:ext>
                </a:extLst>
              </a:tr>
              <a:tr h="289895">
                <a:tc vMerge="1">
                  <a:txBody>
                    <a:bodyPr/>
                    <a:lstStyle/>
                    <a:p>
                      <a:pPr marL="90170">
                        <a:spcAft>
                          <a:spcPts val="0"/>
                        </a:spcAft>
                      </a:pPr>
                      <a:endParaRPr lang="en-GB" sz="18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90170">
                        <a:spcAft>
                          <a:spcPts val="0"/>
                        </a:spcAft>
                      </a:pPr>
                      <a:r>
                        <a:rPr lang="en-GB" sz="1800" b="1">
                          <a:solidFill>
                            <a:schemeClr val="bg1"/>
                          </a:solidFill>
                          <a:effectLst/>
                        </a:rPr>
                        <a:t>1</a:t>
                      </a:r>
                      <a:endParaRPr lang="en-GB" sz="1800" b="1">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3"/>
                    </a:solidFill>
                  </a:tcPr>
                </a:tc>
                <a:tc>
                  <a:txBody>
                    <a:bodyPr/>
                    <a:lstStyle/>
                    <a:p>
                      <a:pPr>
                        <a:spcAft>
                          <a:spcPts val="0"/>
                        </a:spcAft>
                      </a:pPr>
                      <a:r>
                        <a:rPr lang="en-GB" sz="1800">
                          <a:effectLst/>
                        </a:rPr>
                        <a:t>13 (48.1)</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GB" sz="1800">
                          <a:effectLst/>
                        </a:rPr>
                        <a:t>37 (56.9)</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GB" sz="1800">
                          <a:effectLst/>
                        </a:rPr>
                        <a:t>22 (47.8)</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GB" sz="1800">
                          <a:effectLst/>
                        </a:rPr>
                        <a:t>72 (52.2)</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R w="19050" cap="flat" cmpd="sng" algn="ctr">
                      <a:solidFill>
                        <a:schemeClr val="accent3"/>
                      </a:solidFill>
                      <a:prstDash val="solid"/>
                      <a:round/>
                      <a:headEnd type="none" w="med" len="med"/>
                      <a:tailEnd type="none" w="med" len="med"/>
                    </a:lnR>
                  </a:tcPr>
                </a:tc>
                <a:extLst>
                  <a:ext uri="{0D108BD9-81ED-4DB2-BD59-A6C34878D82A}">
                    <a16:rowId xmlns:a16="http://schemas.microsoft.com/office/drawing/2014/main" val="1662417311"/>
                  </a:ext>
                </a:extLst>
              </a:tr>
              <a:tr h="289895">
                <a:tc vMerge="1">
                  <a:txBody>
                    <a:bodyPr/>
                    <a:lstStyle/>
                    <a:p>
                      <a:pPr marL="90170">
                        <a:spcAft>
                          <a:spcPts val="0"/>
                        </a:spcAft>
                      </a:pPr>
                      <a:endParaRPr lang="en-GB" sz="18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90170">
                        <a:spcAft>
                          <a:spcPts val="0"/>
                        </a:spcAft>
                      </a:pPr>
                      <a:r>
                        <a:rPr lang="en-GB" sz="1800" b="1" dirty="0">
                          <a:solidFill>
                            <a:schemeClr val="bg1"/>
                          </a:solidFill>
                          <a:effectLst/>
                        </a:rPr>
                        <a:t>2</a:t>
                      </a:r>
                      <a:endParaRPr lang="en-GB" sz="1800" b="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3"/>
                    </a:solidFill>
                  </a:tcPr>
                </a:tc>
                <a:tc>
                  <a:txBody>
                    <a:bodyPr/>
                    <a:lstStyle/>
                    <a:p>
                      <a:pPr>
                        <a:spcAft>
                          <a:spcPts val="0"/>
                        </a:spcAft>
                      </a:pPr>
                      <a:r>
                        <a:rPr lang="en-GB" sz="1800">
                          <a:effectLst/>
                        </a:rPr>
                        <a:t>0 (0.0)</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GB" sz="1800">
                          <a:effectLst/>
                        </a:rPr>
                        <a:t>3 (4.6)</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GB" sz="1800">
                          <a:effectLst/>
                        </a:rPr>
                        <a:t>3 (6.5)</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GB" sz="1800">
                          <a:effectLst/>
                        </a:rPr>
                        <a:t>6 (4.3)</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R w="19050" cap="flat" cmpd="sng" algn="ctr">
                      <a:solidFill>
                        <a:schemeClr val="accent3"/>
                      </a:solidFill>
                      <a:prstDash val="solid"/>
                      <a:round/>
                      <a:headEnd type="none" w="med" len="med"/>
                      <a:tailEnd type="none" w="med" len="med"/>
                    </a:lnR>
                  </a:tcPr>
                </a:tc>
                <a:extLst>
                  <a:ext uri="{0D108BD9-81ED-4DB2-BD59-A6C34878D82A}">
                    <a16:rowId xmlns:a16="http://schemas.microsoft.com/office/drawing/2014/main" val="736065702"/>
                  </a:ext>
                </a:extLst>
              </a:tr>
              <a:tr h="289895">
                <a:tc vMerge="1">
                  <a:txBody>
                    <a:bodyPr/>
                    <a:lstStyle/>
                    <a:p>
                      <a:pPr marL="90170">
                        <a:spcAft>
                          <a:spcPts val="0"/>
                        </a:spcAft>
                      </a:pPr>
                      <a:endParaRPr lang="en-GB" sz="18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90170">
                        <a:spcAft>
                          <a:spcPts val="0"/>
                        </a:spcAft>
                      </a:pPr>
                      <a:r>
                        <a:rPr lang="en-GB" sz="1800" b="1" dirty="0">
                          <a:solidFill>
                            <a:schemeClr val="bg1"/>
                          </a:solidFill>
                          <a:effectLst/>
                        </a:rPr>
                        <a:t>3</a:t>
                      </a:r>
                      <a:endParaRPr lang="en-GB" sz="1800" b="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B w="28575" cap="flat" cmpd="sng" algn="ctr">
                      <a:solidFill>
                        <a:schemeClr val="bg1"/>
                      </a:solidFill>
                      <a:prstDash val="solid"/>
                      <a:round/>
                      <a:headEnd type="none" w="med" len="med"/>
                      <a:tailEnd type="none" w="med" len="med"/>
                    </a:lnB>
                    <a:solidFill>
                      <a:schemeClr val="accent3"/>
                    </a:solidFill>
                  </a:tcPr>
                </a:tc>
                <a:tc>
                  <a:txBody>
                    <a:bodyPr/>
                    <a:lstStyle/>
                    <a:p>
                      <a:pPr>
                        <a:spcAft>
                          <a:spcPts val="0"/>
                        </a:spcAft>
                      </a:pPr>
                      <a:r>
                        <a:rPr lang="en-GB" sz="1800">
                          <a:effectLst/>
                        </a:rPr>
                        <a:t>0 (0.0)</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B w="19050" cap="flat" cmpd="sng" algn="ctr">
                      <a:solidFill>
                        <a:schemeClr val="accent3"/>
                      </a:solidFill>
                      <a:prstDash val="solid"/>
                      <a:round/>
                      <a:headEnd type="none" w="med" len="med"/>
                      <a:tailEnd type="none" w="med" len="med"/>
                    </a:lnB>
                  </a:tcPr>
                </a:tc>
                <a:tc>
                  <a:txBody>
                    <a:bodyPr/>
                    <a:lstStyle/>
                    <a:p>
                      <a:pPr>
                        <a:spcAft>
                          <a:spcPts val="0"/>
                        </a:spcAft>
                      </a:pPr>
                      <a:r>
                        <a:rPr lang="en-GB" sz="1800">
                          <a:effectLst/>
                        </a:rPr>
                        <a:t>0 (0.0)</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B w="19050" cap="flat" cmpd="sng" algn="ctr">
                      <a:solidFill>
                        <a:schemeClr val="accent3"/>
                      </a:solidFill>
                      <a:prstDash val="solid"/>
                      <a:round/>
                      <a:headEnd type="none" w="med" len="med"/>
                      <a:tailEnd type="none" w="med" len="med"/>
                    </a:lnB>
                  </a:tcPr>
                </a:tc>
                <a:tc>
                  <a:txBody>
                    <a:bodyPr/>
                    <a:lstStyle/>
                    <a:p>
                      <a:pPr>
                        <a:spcAft>
                          <a:spcPts val="0"/>
                        </a:spcAft>
                      </a:pPr>
                      <a:r>
                        <a:rPr lang="en-GB" sz="1800" dirty="0">
                          <a:effectLst/>
                        </a:rPr>
                        <a:t>0 (0.0)</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B w="19050" cap="flat" cmpd="sng" algn="ctr">
                      <a:solidFill>
                        <a:schemeClr val="accent3"/>
                      </a:solidFill>
                      <a:prstDash val="solid"/>
                      <a:round/>
                      <a:headEnd type="none" w="med" len="med"/>
                      <a:tailEnd type="none" w="med" len="med"/>
                    </a:lnB>
                  </a:tcPr>
                </a:tc>
                <a:tc>
                  <a:txBody>
                    <a:bodyPr/>
                    <a:lstStyle/>
                    <a:p>
                      <a:pPr>
                        <a:spcAft>
                          <a:spcPts val="0"/>
                        </a:spcAft>
                      </a:pPr>
                      <a:r>
                        <a:rPr lang="en-GB" sz="1800" dirty="0">
                          <a:effectLst/>
                        </a:rPr>
                        <a:t>0 (0.0)</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R w="19050" cap="flat" cmpd="sng" algn="ctr">
                      <a:solidFill>
                        <a:schemeClr val="accent3"/>
                      </a:solidFill>
                      <a:prstDash val="solid"/>
                      <a:round/>
                      <a:headEnd type="none" w="med" len="med"/>
                      <a:tailEnd type="none" w="med" len="med"/>
                    </a:lnR>
                    <a:lnB w="1905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3052881966"/>
                  </a:ext>
                </a:extLst>
              </a:tr>
              <a:tr h="289895">
                <a:tc gridSpan="2">
                  <a:txBody>
                    <a:bodyPr/>
                    <a:lstStyle/>
                    <a:p>
                      <a:pPr>
                        <a:spcAft>
                          <a:spcPts val="0"/>
                        </a:spcAft>
                      </a:pPr>
                      <a:r>
                        <a:rPr lang="en-GB" sz="1800" dirty="0">
                          <a:effectLst/>
                        </a:rPr>
                        <a:t>Brain metastases, n (%)</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9050" cap="flat" cmpd="sng" algn="ctr">
                      <a:solidFill>
                        <a:schemeClr val="accent3"/>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GB"/>
                    </a:p>
                  </a:txBody>
                  <a:tcPr/>
                </a:tc>
                <a:tc>
                  <a:txBody>
                    <a:bodyPr/>
                    <a:lstStyle/>
                    <a:p>
                      <a:pPr>
                        <a:spcAft>
                          <a:spcPts val="0"/>
                        </a:spcAft>
                      </a:pPr>
                      <a:r>
                        <a:rPr lang="en-GB" sz="1800">
                          <a:effectLst/>
                        </a:rPr>
                        <a:t>12 (42.9)</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T w="19050" cap="flat" cmpd="sng" algn="ctr">
                      <a:solidFill>
                        <a:schemeClr val="accent3"/>
                      </a:solidFill>
                      <a:prstDash val="solid"/>
                      <a:round/>
                      <a:headEnd type="none" w="med" len="med"/>
                      <a:tailEnd type="none" w="med" len="med"/>
                    </a:lnT>
                    <a:lnB w="19050" cap="flat" cmpd="sng" algn="ctr">
                      <a:solidFill>
                        <a:schemeClr val="accent3"/>
                      </a:solidFill>
                      <a:prstDash val="solid"/>
                      <a:round/>
                      <a:headEnd type="none" w="med" len="med"/>
                      <a:tailEnd type="none" w="med" len="med"/>
                    </a:lnB>
                  </a:tcPr>
                </a:tc>
                <a:tc>
                  <a:txBody>
                    <a:bodyPr/>
                    <a:lstStyle/>
                    <a:p>
                      <a:pPr>
                        <a:spcAft>
                          <a:spcPts val="0"/>
                        </a:spcAft>
                      </a:pPr>
                      <a:r>
                        <a:rPr lang="en-GB" sz="1800">
                          <a:effectLst/>
                        </a:rPr>
                        <a:t>44 (67.7)</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T w="19050" cap="flat" cmpd="sng" algn="ctr">
                      <a:solidFill>
                        <a:schemeClr val="accent3"/>
                      </a:solidFill>
                      <a:prstDash val="solid"/>
                      <a:round/>
                      <a:headEnd type="none" w="med" len="med"/>
                      <a:tailEnd type="none" w="med" len="med"/>
                    </a:lnT>
                    <a:lnB w="19050" cap="flat" cmpd="sng" algn="ctr">
                      <a:solidFill>
                        <a:schemeClr val="accent3"/>
                      </a:solidFill>
                      <a:prstDash val="solid"/>
                      <a:round/>
                      <a:headEnd type="none" w="med" len="med"/>
                      <a:tailEnd type="none" w="med" len="med"/>
                    </a:lnB>
                  </a:tcPr>
                </a:tc>
                <a:tc>
                  <a:txBody>
                    <a:bodyPr/>
                    <a:lstStyle/>
                    <a:p>
                      <a:pPr>
                        <a:spcAft>
                          <a:spcPts val="0"/>
                        </a:spcAft>
                      </a:pPr>
                      <a:r>
                        <a:rPr lang="en-GB" sz="1800" dirty="0">
                          <a:effectLst/>
                        </a:rPr>
                        <a:t>37 (80.4)</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T w="19050" cap="flat" cmpd="sng" algn="ctr">
                      <a:solidFill>
                        <a:schemeClr val="accent3"/>
                      </a:solidFill>
                      <a:prstDash val="solid"/>
                      <a:round/>
                      <a:headEnd type="none" w="med" len="med"/>
                      <a:tailEnd type="none" w="med" len="med"/>
                    </a:lnT>
                    <a:lnB w="19050" cap="flat" cmpd="sng" algn="ctr">
                      <a:solidFill>
                        <a:schemeClr val="accent3"/>
                      </a:solidFill>
                      <a:prstDash val="solid"/>
                      <a:round/>
                      <a:headEnd type="none" w="med" len="med"/>
                      <a:tailEnd type="none" w="med" len="med"/>
                    </a:lnB>
                  </a:tcPr>
                </a:tc>
                <a:tc>
                  <a:txBody>
                    <a:bodyPr/>
                    <a:lstStyle/>
                    <a:p>
                      <a:pPr>
                        <a:spcAft>
                          <a:spcPts val="0"/>
                        </a:spcAft>
                      </a:pPr>
                      <a:r>
                        <a:rPr lang="en-GB" sz="1800" dirty="0">
                          <a:effectLst/>
                        </a:rPr>
                        <a:t>93 (66.9)</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R w="19050" cap="flat" cmpd="sng" algn="ctr">
                      <a:solidFill>
                        <a:schemeClr val="accent3"/>
                      </a:solidFill>
                      <a:prstDash val="solid"/>
                      <a:round/>
                      <a:headEnd type="none" w="med" len="med"/>
                      <a:tailEnd type="none" w="med" len="med"/>
                    </a:lnR>
                    <a:lnT w="19050" cap="flat" cmpd="sng" algn="ctr">
                      <a:solidFill>
                        <a:schemeClr val="accent3"/>
                      </a:solidFill>
                      <a:prstDash val="solid"/>
                      <a:round/>
                      <a:headEnd type="none" w="med" len="med"/>
                      <a:tailEnd type="none" w="med" len="med"/>
                    </a:lnT>
                    <a:lnB w="1905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949022161"/>
                  </a:ext>
                </a:extLst>
              </a:tr>
              <a:tr h="289895">
                <a:tc rowSpan="3">
                  <a:txBody>
                    <a:bodyPr/>
                    <a:lstStyle/>
                    <a:p>
                      <a:pPr marL="90170" marR="0" lvl="0" indent="0" algn="l" defTabSz="1043056" rtl="0" eaLnBrk="1" fontAlgn="auto" latinLnBrk="0" hangingPunct="1">
                        <a:lnSpc>
                          <a:spcPct val="100000"/>
                        </a:lnSpc>
                        <a:spcBef>
                          <a:spcPts val="0"/>
                        </a:spcBef>
                        <a:spcAft>
                          <a:spcPts val="0"/>
                        </a:spcAft>
                        <a:buClrTx/>
                        <a:buSzTx/>
                        <a:buFontTx/>
                        <a:buNone/>
                        <a:tabLst/>
                        <a:defRPr/>
                      </a:pPr>
                      <a:r>
                        <a:rPr lang="en-GB" sz="1800" dirty="0">
                          <a:effectLst/>
                        </a:rPr>
                        <a:t>Prior cancer treatment, n (%)</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90170">
                        <a:spcAft>
                          <a:spcPts val="0"/>
                        </a:spcAft>
                      </a:pPr>
                      <a:endParaRPr lang="en-GB" sz="18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9050" cap="flat" cmpd="sng" algn="ctr">
                      <a:solidFill>
                        <a:schemeClr val="accent3"/>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90170">
                        <a:spcAft>
                          <a:spcPts val="0"/>
                        </a:spcAft>
                      </a:pPr>
                      <a:r>
                        <a:rPr lang="en-GB" sz="1800" b="1">
                          <a:solidFill>
                            <a:schemeClr val="bg1"/>
                          </a:solidFill>
                          <a:effectLst/>
                        </a:rPr>
                        <a:t>Surgery</a:t>
                      </a:r>
                      <a:endParaRPr lang="en-GB" sz="1800" b="1">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T w="28575" cap="flat" cmpd="sng" algn="ctr">
                      <a:solidFill>
                        <a:schemeClr val="bg1"/>
                      </a:solidFill>
                      <a:prstDash val="solid"/>
                      <a:round/>
                      <a:headEnd type="none" w="med" len="med"/>
                      <a:tailEnd type="none" w="med" len="med"/>
                    </a:lnT>
                    <a:solidFill>
                      <a:schemeClr val="accent3"/>
                    </a:solidFill>
                  </a:tcPr>
                </a:tc>
                <a:tc>
                  <a:txBody>
                    <a:bodyPr/>
                    <a:lstStyle/>
                    <a:p>
                      <a:pPr>
                        <a:spcAft>
                          <a:spcPts val="0"/>
                        </a:spcAft>
                      </a:pPr>
                      <a:r>
                        <a:rPr lang="en-GB" sz="1800">
                          <a:effectLst/>
                        </a:rPr>
                        <a:t>16 (57.1)</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T w="19050" cap="flat" cmpd="sng" algn="ctr">
                      <a:solidFill>
                        <a:schemeClr val="accent3"/>
                      </a:solidFill>
                      <a:prstDash val="solid"/>
                      <a:round/>
                      <a:headEnd type="none" w="med" len="med"/>
                      <a:tailEnd type="none" w="med" len="med"/>
                    </a:lnT>
                  </a:tcPr>
                </a:tc>
                <a:tc>
                  <a:txBody>
                    <a:bodyPr/>
                    <a:lstStyle/>
                    <a:p>
                      <a:pPr>
                        <a:spcAft>
                          <a:spcPts val="0"/>
                        </a:spcAft>
                      </a:pPr>
                      <a:r>
                        <a:rPr lang="en-GB" sz="1800">
                          <a:effectLst/>
                        </a:rPr>
                        <a:t>33 (50.8)</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T w="19050" cap="flat" cmpd="sng" algn="ctr">
                      <a:solidFill>
                        <a:schemeClr val="accent3"/>
                      </a:solidFill>
                      <a:prstDash val="solid"/>
                      <a:round/>
                      <a:headEnd type="none" w="med" len="med"/>
                      <a:tailEnd type="none" w="med" len="med"/>
                    </a:lnT>
                  </a:tcPr>
                </a:tc>
                <a:tc>
                  <a:txBody>
                    <a:bodyPr/>
                    <a:lstStyle/>
                    <a:p>
                      <a:pPr>
                        <a:spcAft>
                          <a:spcPts val="0"/>
                        </a:spcAft>
                      </a:pPr>
                      <a:r>
                        <a:rPr lang="en-GB" sz="1800">
                          <a:effectLst/>
                        </a:rPr>
                        <a:t>29 (63.0)</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T w="19050" cap="flat" cmpd="sng" algn="ctr">
                      <a:solidFill>
                        <a:schemeClr val="accent3"/>
                      </a:solidFill>
                      <a:prstDash val="solid"/>
                      <a:round/>
                      <a:headEnd type="none" w="med" len="med"/>
                      <a:tailEnd type="none" w="med" len="med"/>
                    </a:lnT>
                  </a:tcPr>
                </a:tc>
                <a:tc>
                  <a:txBody>
                    <a:bodyPr/>
                    <a:lstStyle/>
                    <a:p>
                      <a:pPr>
                        <a:spcAft>
                          <a:spcPts val="0"/>
                        </a:spcAft>
                      </a:pPr>
                      <a:r>
                        <a:rPr lang="en-GB" sz="1800" dirty="0">
                          <a:effectLst/>
                        </a:rPr>
                        <a:t>78 (56.1)</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R w="19050" cap="flat" cmpd="sng" algn="ctr">
                      <a:solidFill>
                        <a:schemeClr val="accent3"/>
                      </a:solidFill>
                      <a:prstDash val="solid"/>
                      <a:round/>
                      <a:headEnd type="none" w="med" len="med"/>
                      <a:tailEnd type="none" w="med" len="med"/>
                    </a:lnR>
                    <a:lnT w="19050" cap="flat" cmpd="sng" algn="ctr">
                      <a:solidFill>
                        <a:schemeClr val="accent3"/>
                      </a:solidFill>
                      <a:prstDash val="solid"/>
                      <a:round/>
                      <a:headEnd type="none" w="med" len="med"/>
                      <a:tailEnd type="none" w="med" len="med"/>
                    </a:lnT>
                  </a:tcPr>
                </a:tc>
                <a:extLst>
                  <a:ext uri="{0D108BD9-81ED-4DB2-BD59-A6C34878D82A}">
                    <a16:rowId xmlns:a16="http://schemas.microsoft.com/office/drawing/2014/main" val="1220178308"/>
                  </a:ext>
                </a:extLst>
              </a:tr>
              <a:tr h="289895">
                <a:tc vMerge="1">
                  <a:txBody>
                    <a:bodyPr/>
                    <a:lstStyle/>
                    <a:p>
                      <a:pPr marL="90170">
                        <a:spcAft>
                          <a:spcPts val="0"/>
                        </a:spcAft>
                      </a:pPr>
                      <a:endParaRPr lang="en-GB" sz="18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90170">
                        <a:spcAft>
                          <a:spcPts val="0"/>
                        </a:spcAft>
                      </a:pPr>
                      <a:r>
                        <a:rPr lang="en-GB" sz="1800" b="1">
                          <a:solidFill>
                            <a:schemeClr val="bg1"/>
                          </a:solidFill>
                          <a:effectLst/>
                        </a:rPr>
                        <a:t>Radiotherapy</a:t>
                      </a:r>
                      <a:endParaRPr lang="en-GB" sz="1800" b="1">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3"/>
                    </a:solidFill>
                  </a:tcPr>
                </a:tc>
                <a:tc>
                  <a:txBody>
                    <a:bodyPr/>
                    <a:lstStyle/>
                    <a:p>
                      <a:pPr>
                        <a:spcAft>
                          <a:spcPts val="0"/>
                        </a:spcAft>
                      </a:pPr>
                      <a:r>
                        <a:rPr lang="en-GB" sz="1800">
                          <a:effectLst/>
                        </a:rPr>
                        <a:t>12 (42.9)</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GB" sz="1800">
                          <a:effectLst/>
                        </a:rPr>
                        <a:t>49 (75.4)</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GB" sz="1800" dirty="0">
                          <a:effectLst/>
                        </a:rPr>
                        <a:t>34 (73.9)</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GB" sz="1800">
                          <a:effectLst/>
                        </a:rPr>
                        <a:t>95 (68.3)</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R w="19050" cap="flat" cmpd="sng" algn="ctr">
                      <a:solidFill>
                        <a:schemeClr val="accent3"/>
                      </a:solidFill>
                      <a:prstDash val="solid"/>
                      <a:round/>
                      <a:headEnd type="none" w="med" len="med"/>
                      <a:tailEnd type="none" w="med" len="med"/>
                    </a:lnR>
                  </a:tcPr>
                </a:tc>
                <a:extLst>
                  <a:ext uri="{0D108BD9-81ED-4DB2-BD59-A6C34878D82A}">
                    <a16:rowId xmlns:a16="http://schemas.microsoft.com/office/drawing/2014/main" val="1867346765"/>
                  </a:ext>
                </a:extLst>
              </a:tr>
              <a:tr h="289895">
                <a:tc vMerge="1">
                  <a:txBody>
                    <a:bodyPr/>
                    <a:lstStyle/>
                    <a:p>
                      <a:pPr marL="90170">
                        <a:spcAft>
                          <a:spcPts val="0"/>
                        </a:spcAft>
                      </a:pPr>
                      <a:endParaRPr lang="en-GB" sz="18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90170">
                        <a:spcAft>
                          <a:spcPts val="0"/>
                        </a:spcAft>
                      </a:pPr>
                      <a:r>
                        <a:rPr lang="en-GB" sz="1800" b="1" dirty="0">
                          <a:solidFill>
                            <a:schemeClr val="bg1"/>
                          </a:solidFill>
                          <a:effectLst/>
                        </a:rPr>
                        <a:t>Systemic therapies</a:t>
                      </a:r>
                      <a:endParaRPr lang="en-GB" sz="1800" b="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3"/>
                    </a:solidFill>
                  </a:tcPr>
                </a:tc>
                <a:tc>
                  <a:txBody>
                    <a:bodyPr/>
                    <a:lstStyle/>
                    <a:p>
                      <a:pPr>
                        <a:spcAft>
                          <a:spcPts val="0"/>
                        </a:spcAft>
                      </a:pPr>
                      <a:r>
                        <a:rPr lang="en-GB" sz="1800">
                          <a:effectLst/>
                        </a:rPr>
                        <a:t>28 (100.0)</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GB" sz="1800">
                          <a:effectLst/>
                        </a:rPr>
                        <a:t>65 (100.0)</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GB" sz="1800">
                          <a:effectLst/>
                        </a:rPr>
                        <a:t>46 (100.0)</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GB" sz="1800" dirty="0">
                          <a:effectLst/>
                        </a:rPr>
                        <a:t>139 (100.0)</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R w="19050" cap="flat" cmpd="sng" algn="ctr">
                      <a:solidFill>
                        <a:schemeClr val="accent3"/>
                      </a:solidFill>
                      <a:prstDash val="solid"/>
                      <a:round/>
                      <a:headEnd type="none" w="med" len="med"/>
                      <a:tailEnd type="none" w="med" len="med"/>
                    </a:lnR>
                  </a:tcPr>
                </a:tc>
                <a:extLst>
                  <a:ext uri="{0D108BD9-81ED-4DB2-BD59-A6C34878D82A}">
                    <a16:rowId xmlns:a16="http://schemas.microsoft.com/office/drawing/2014/main" val="3102877700"/>
                  </a:ext>
                </a:extLst>
              </a:tr>
              <a:tr h="289895">
                <a:tc gridSpan="6">
                  <a:txBody>
                    <a:bodyPr/>
                    <a:lstStyle/>
                    <a:p>
                      <a:pPr marL="90170">
                        <a:spcAft>
                          <a:spcPts val="0"/>
                        </a:spcAft>
                      </a:pPr>
                      <a:r>
                        <a:rPr lang="en-US" sz="1800" dirty="0">
                          <a:effectLst/>
                          <a:latin typeface="Arial" panose="020B0604020202020204" pitchFamily="34" charset="0"/>
                          <a:ea typeface="Calibri" panose="020F0502020204030204" pitchFamily="34" charset="0"/>
                          <a:cs typeface="Times New Roman" panose="02020603050405020304" pitchFamily="18" charset="0"/>
                        </a:rPr>
                        <a:t>Note: Cohorts 2:3A are not part of the company submission.</a:t>
                      </a:r>
                      <a:endParaRPr lang="en-GB" sz="18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9050" cap="flat" cmpd="sng" algn="ctr">
                      <a:solidFill>
                        <a:schemeClr val="accent3"/>
                      </a:solidFill>
                      <a:prstDash val="solid"/>
                      <a:round/>
                      <a:headEnd type="none" w="med" len="med"/>
                      <a:tailEnd type="none" w="med" len="med"/>
                    </a:lnL>
                    <a:lnR w="19050" cap="flat" cmpd="sng" algn="ctr">
                      <a:solidFill>
                        <a:schemeClr val="accent3"/>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hMerge="1">
                  <a:txBody>
                    <a:bodyPr/>
                    <a:lstStyle/>
                    <a:p>
                      <a:pPr marL="90170">
                        <a:spcAft>
                          <a:spcPts val="0"/>
                        </a:spcAft>
                      </a:pPr>
                      <a:endParaRPr lang="en-GB" sz="1800" b="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3"/>
                    </a:solidFill>
                  </a:tcPr>
                </a:tc>
                <a:tc hMerge="1">
                  <a:txBody>
                    <a:bodyPr/>
                    <a:lstStyle/>
                    <a:p>
                      <a:pPr>
                        <a:spcAft>
                          <a:spcPts val="0"/>
                        </a:spcAft>
                      </a:pP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B w="19050" cap="flat" cmpd="sng" algn="ctr">
                      <a:solidFill>
                        <a:schemeClr val="accent3"/>
                      </a:solidFill>
                      <a:prstDash val="solid"/>
                      <a:round/>
                      <a:headEnd type="none" w="med" len="med"/>
                      <a:tailEnd type="none" w="med" len="med"/>
                    </a:lnB>
                  </a:tcPr>
                </a:tc>
                <a:tc hMerge="1">
                  <a:txBody>
                    <a:bodyPr/>
                    <a:lstStyle/>
                    <a:p>
                      <a:pPr>
                        <a:spcAft>
                          <a:spcPts val="0"/>
                        </a:spcAft>
                      </a:pP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B w="19050" cap="flat" cmpd="sng" algn="ctr">
                      <a:solidFill>
                        <a:schemeClr val="accent3"/>
                      </a:solidFill>
                      <a:prstDash val="solid"/>
                      <a:round/>
                      <a:headEnd type="none" w="med" len="med"/>
                      <a:tailEnd type="none" w="med" len="med"/>
                    </a:lnB>
                  </a:tcPr>
                </a:tc>
                <a:tc hMerge="1">
                  <a:txBody>
                    <a:bodyPr/>
                    <a:lstStyle/>
                    <a:p>
                      <a:pPr>
                        <a:spcAft>
                          <a:spcPts val="0"/>
                        </a:spcAft>
                      </a:pP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B w="19050" cap="flat" cmpd="sng" algn="ctr">
                      <a:solidFill>
                        <a:schemeClr val="accent3"/>
                      </a:solidFill>
                      <a:prstDash val="solid"/>
                      <a:round/>
                      <a:headEnd type="none" w="med" len="med"/>
                      <a:tailEnd type="none" w="med" len="med"/>
                    </a:lnB>
                  </a:tcPr>
                </a:tc>
                <a:tc hMerge="1">
                  <a:txBody>
                    <a:bodyPr/>
                    <a:lstStyle/>
                    <a:p>
                      <a:pPr>
                        <a:spcAft>
                          <a:spcPts val="0"/>
                        </a:spcAft>
                      </a:pP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R w="19050" cap="flat" cmpd="sng" algn="ctr">
                      <a:solidFill>
                        <a:schemeClr val="accent3"/>
                      </a:solidFill>
                      <a:prstDash val="solid"/>
                      <a:round/>
                      <a:headEnd type="none" w="med" len="med"/>
                      <a:tailEnd type="none" w="med" len="med"/>
                    </a:lnR>
                    <a:lnB w="1905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2475351944"/>
                  </a:ext>
                </a:extLst>
              </a:tr>
            </a:tbl>
          </a:graphicData>
        </a:graphic>
      </p:graphicFrame>
      <p:sp>
        <p:nvSpPr>
          <p:cNvPr id="4" name="Rectangle 3">
            <a:extLst>
              <a:ext uri="{FF2B5EF4-FFF2-40B4-BE49-F238E27FC236}">
                <a16:creationId xmlns:a16="http://schemas.microsoft.com/office/drawing/2014/main" id="{4346A6DC-1350-4705-A277-E25CB3FF5657}"/>
              </a:ext>
            </a:extLst>
          </p:cNvPr>
          <p:cNvSpPr/>
          <p:nvPr/>
        </p:nvSpPr>
        <p:spPr>
          <a:xfrm>
            <a:off x="8761228" y="1219200"/>
            <a:ext cx="1332253" cy="5224130"/>
          </a:xfrm>
          <a:prstGeom prst="rect">
            <a:avLst/>
          </a:prstGeom>
          <a:noFill/>
          <a:ln w="412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4401449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7C56E9-D87C-453D-A1CD-25B0E65A4B4F}"/>
              </a:ext>
            </a:extLst>
          </p:cNvPr>
          <p:cNvSpPr>
            <a:spLocks noGrp="1"/>
          </p:cNvSpPr>
          <p:nvPr>
            <p:ph type="title"/>
          </p:nvPr>
        </p:nvSpPr>
        <p:spPr/>
        <p:txBody>
          <a:bodyPr/>
          <a:lstStyle/>
          <a:p>
            <a:r>
              <a:rPr lang="en-US" sz="3500" dirty="0"/>
              <a:t>Clinical evidence: PFS &amp; OS from Study 1001</a:t>
            </a:r>
            <a:endParaRPr lang="en-GB" sz="3500" dirty="0"/>
          </a:p>
        </p:txBody>
      </p:sp>
      <p:sp>
        <p:nvSpPr>
          <p:cNvPr id="3" name="Slide Number Placeholder 2">
            <a:extLst>
              <a:ext uri="{FF2B5EF4-FFF2-40B4-BE49-F238E27FC236}">
                <a16:creationId xmlns:a16="http://schemas.microsoft.com/office/drawing/2014/main" id="{B5D1CDE3-69B7-4FF3-895A-414A7297888B}"/>
              </a:ext>
            </a:extLst>
          </p:cNvPr>
          <p:cNvSpPr>
            <a:spLocks noGrp="1"/>
          </p:cNvSpPr>
          <p:nvPr>
            <p:ph type="sldNum" sz="quarter" idx="12"/>
          </p:nvPr>
        </p:nvSpPr>
        <p:spPr/>
        <p:txBody>
          <a:bodyPr/>
          <a:lstStyle/>
          <a:p>
            <a:fld id="{DDBE135E-2566-4748-853C-8A3B78F0FB00}" type="slidenum">
              <a:rPr lang="en-GB" smtClean="0"/>
              <a:t>7</a:t>
            </a:fld>
            <a:endParaRPr lang="en-GB" dirty="0"/>
          </a:p>
        </p:txBody>
      </p:sp>
      <p:graphicFrame>
        <p:nvGraphicFramePr>
          <p:cNvPr id="5" name="Content Placeholder 4">
            <a:extLst>
              <a:ext uri="{FF2B5EF4-FFF2-40B4-BE49-F238E27FC236}">
                <a16:creationId xmlns:a16="http://schemas.microsoft.com/office/drawing/2014/main" id="{3EB5CB40-7FCD-44BE-B5CE-FA9E9F1D5FF5}"/>
              </a:ext>
            </a:extLst>
          </p:cNvPr>
          <p:cNvGraphicFramePr>
            <a:graphicFrameLocks noGrp="1"/>
          </p:cNvGraphicFramePr>
          <p:nvPr>
            <p:ph sz="quarter" idx="10"/>
            <p:extLst>
              <p:ext uri="{D42A27DB-BD31-4B8C-83A1-F6EECF244321}">
                <p14:modId xmlns:p14="http://schemas.microsoft.com/office/powerpoint/2010/main" val="1601975474"/>
              </p:ext>
            </p:extLst>
          </p:nvPr>
        </p:nvGraphicFramePr>
        <p:xfrm>
          <a:off x="508000" y="1296988"/>
          <a:ext cx="9669463" cy="3017520"/>
        </p:xfrm>
        <a:graphic>
          <a:graphicData uri="http://schemas.openxmlformats.org/drawingml/2006/table">
            <a:tbl>
              <a:tblPr firstRow="1" firstCol="1" lastRow="1" bandRow="1">
                <a:tableStyleId>{F5AB1C69-6EDB-4FF4-983F-18BD219EF322}</a:tableStyleId>
              </a:tblPr>
              <a:tblGrid>
                <a:gridCol w="2123271">
                  <a:extLst>
                    <a:ext uri="{9D8B030D-6E8A-4147-A177-3AD203B41FA5}">
                      <a16:colId xmlns:a16="http://schemas.microsoft.com/office/drawing/2014/main" val="811320056"/>
                    </a:ext>
                  </a:extLst>
                </a:gridCol>
                <a:gridCol w="1886280">
                  <a:extLst>
                    <a:ext uri="{9D8B030D-6E8A-4147-A177-3AD203B41FA5}">
                      <a16:colId xmlns:a16="http://schemas.microsoft.com/office/drawing/2014/main" val="203532930"/>
                    </a:ext>
                  </a:extLst>
                </a:gridCol>
                <a:gridCol w="1886280">
                  <a:extLst>
                    <a:ext uri="{9D8B030D-6E8A-4147-A177-3AD203B41FA5}">
                      <a16:colId xmlns:a16="http://schemas.microsoft.com/office/drawing/2014/main" val="4030971435"/>
                    </a:ext>
                  </a:extLst>
                </a:gridCol>
                <a:gridCol w="1886280">
                  <a:extLst>
                    <a:ext uri="{9D8B030D-6E8A-4147-A177-3AD203B41FA5}">
                      <a16:colId xmlns:a16="http://schemas.microsoft.com/office/drawing/2014/main" val="3856570121"/>
                    </a:ext>
                  </a:extLst>
                </a:gridCol>
                <a:gridCol w="1887352">
                  <a:extLst>
                    <a:ext uri="{9D8B030D-6E8A-4147-A177-3AD203B41FA5}">
                      <a16:colId xmlns:a16="http://schemas.microsoft.com/office/drawing/2014/main" val="443188768"/>
                    </a:ext>
                  </a:extLst>
                </a:gridCol>
              </a:tblGrid>
              <a:tr h="0">
                <a:tc>
                  <a:txBody>
                    <a:bodyPr/>
                    <a:lstStyle/>
                    <a:p>
                      <a:pPr>
                        <a:spcAft>
                          <a:spcPts val="0"/>
                        </a:spcAft>
                      </a:pPr>
                      <a:r>
                        <a:rPr lang="en-GB" sz="1800">
                          <a:effectLst/>
                        </a:rPr>
                        <a:t>Endpoint</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24" marR="68524" marT="0" marB="0"/>
                </a:tc>
                <a:tc>
                  <a:txBody>
                    <a:bodyPr/>
                    <a:lstStyle/>
                    <a:p>
                      <a:pPr>
                        <a:spcAft>
                          <a:spcPts val="0"/>
                        </a:spcAft>
                      </a:pPr>
                      <a:r>
                        <a:rPr lang="en-GB" sz="1800">
                          <a:effectLst/>
                        </a:rPr>
                        <a:t>EXP-3B</a:t>
                      </a:r>
                      <a:br>
                        <a:rPr lang="en-GB" sz="1800">
                          <a:effectLst/>
                        </a:rPr>
                      </a:br>
                      <a:r>
                        <a:rPr lang="en-GB" sz="1800">
                          <a:effectLst/>
                        </a:rPr>
                        <a:t>(n=28)</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24" marR="68524" marT="0" marB="0"/>
                </a:tc>
                <a:tc>
                  <a:txBody>
                    <a:bodyPr/>
                    <a:lstStyle/>
                    <a:p>
                      <a:pPr>
                        <a:spcAft>
                          <a:spcPts val="0"/>
                        </a:spcAft>
                      </a:pPr>
                      <a:r>
                        <a:rPr lang="en-GB" sz="1800">
                          <a:effectLst/>
                        </a:rPr>
                        <a:t>EXP-4</a:t>
                      </a:r>
                      <a:br>
                        <a:rPr lang="en-GB" sz="1800">
                          <a:effectLst/>
                        </a:rPr>
                      </a:br>
                      <a:r>
                        <a:rPr lang="en-GB" sz="1800">
                          <a:effectLst/>
                        </a:rPr>
                        <a:t>(n=65)</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24" marR="68524" marT="0" marB="0"/>
                </a:tc>
                <a:tc>
                  <a:txBody>
                    <a:bodyPr/>
                    <a:lstStyle/>
                    <a:p>
                      <a:pPr>
                        <a:spcAft>
                          <a:spcPts val="0"/>
                        </a:spcAft>
                      </a:pPr>
                      <a:r>
                        <a:rPr lang="en-GB" sz="1800">
                          <a:effectLst/>
                        </a:rPr>
                        <a:t>EXP-5</a:t>
                      </a:r>
                      <a:br>
                        <a:rPr lang="en-GB" sz="1800">
                          <a:effectLst/>
                        </a:rPr>
                      </a:br>
                      <a:r>
                        <a:rPr lang="en-GB" sz="1800">
                          <a:effectLst/>
                        </a:rPr>
                        <a:t>(n=46)</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24" marR="68524" marT="0" marB="0"/>
                </a:tc>
                <a:tc>
                  <a:txBody>
                    <a:bodyPr/>
                    <a:lstStyle/>
                    <a:p>
                      <a:pPr>
                        <a:spcAft>
                          <a:spcPts val="0"/>
                        </a:spcAft>
                      </a:pPr>
                      <a:r>
                        <a:rPr lang="en-GB" sz="1800">
                          <a:effectLst/>
                        </a:rPr>
                        <a:t>EXP-3B:5</a:t>
                      </a:r>
                      <a:br>
                        <a:rPr lang="en-GB" sz="1800">
                          <a:effectLst/>
                        </a:rPr>
                      </a:br>
                      <a:r>
                        <a:rPr lang="en-GB" sz="1800">
                          <a:effectLst/>
                        </a:rPr>
                        <a:t>(n=139)</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24" marR="68524" marT="0" marB="0"/>
                </a:tc>
                <a:extLst>
                  <a:ext uri="{0D108BD9-81ED-4DB2-BD59-A6C34878D82A}">
                    <a16:rowId xmlns:a16="http://schemas.microsoft.com/office/drawing/2014/main" val="3529809261"/>
                  </a:ext>
                </a:extLst>
              </a:tr>
              <a:tr h="0">
                <a:tc>
                  <a:txBody>
                    <a:bodyPr/>
                    <a:lstStyle/>
                    <a:p>
                      <a:pPr>
                        <a:spcAft>
                          <a:spcPts val="0"/>
                        </a:spcAft>
                      </a:pPr>
                      <a:r>
                        <a:rPr lang="en-GB" sz="1800">
                          <a:effectLst/>
                        </a:rPr>
                        <a:t>Median (95% CI) PFS, months</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24" marR="68524" marT="0" marB="0"/>
                </a:tc>
                <a:tc>
                  <a:txBody>
                    <a:bodyPr/>
                    <a:lstStyle/>
                    <a:p>
                      <a:pPr>
                        <a:spcAft>
                          <a:spcPts val="0"/>
                        </a:spcAft>
                      </a:pPr>
                      <a:r>
                        <a:rPr lang="en-GB" sz="1800" u="none" strike="noStrike">
                          <a:effectLst/>
                        </a:rPr>
                        <a:t>5.5 (2.9, 8.2)</a:t>
                      </a:r>
                      <a:endParaRPr lang="en-GB" sz="1800" u="sng">
                        <a:effectLst/>
                        <a:latin typeface="Arial" panose="020B0604020202020204" pitchFamily="34" charset="0"/>
                        <a:ea typeface="Times New Roman" panose="02020603050405020304" pitchFamily="18" charset="0"/>
                        <a:cs typeface="Times New Roman" panose="02020603050405020304" pitchFamily="18" charset="0"/>
                      </a:endParaRPr>
                    </a:p>
                  </a:txBody>
                  <a:tcPr marL="68524" marR="68524" marT="0" marB="0">
                    <a:solidFill>
                      <a:srgbClr val="DEDEDE"/>
                    </a:solidFill>
                  </a:tcPr>
                </a:tc>
                <a:tc>
                  <a:txBody>
                    <a:bodyPr/>
                    <a:lstStyle/>
                    <a:p>
                      <a:pPr>
                        <a:spcAft>
                          <a:spcPts val="0"/>
                        </a:spcAft>
                      </a:pPr>
                      <a:r>
                        <a:rPr lang="en-GB" sz="1800" u="none" strike="noStrike" dirty="0">
                          <a:effectLst/>
                        </a:rPr>
                        <a:t>7.4 (5.4, 11.1)</a:t>
                      </a:r>
                      <a:endParaRPr lang="en-GB" sz="1800" u="sng"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24" marR="68524" marT="0" marB="0">
                    <a:solidFill>
                      <a:srgbClr val="DEDEDE"/>
                    </a:solidFill>
                  </a:tcPr>
                </a:tc>
                <a:tc>
                  <a:txBody>
                    <a:bodyPr/>
                    <a:lstStyle/>
                    <a:p>
                      <a:pPr>
                        <a:spcAft>
                          <a:spcPts val="0"/>
                        </a:spcAft>
                      </a:pPr>
                      <a:r>
                        <a:rPr lang="en-GB" sz="1800" u="none" strike="noStrike">
                          <a:effectLst/>
                        </a:rPr>
                        <a:t>5.6 (4.0, 8.3)</a:t>
                      </a:r>
                      <a:endParaRPr lang="en-GB" sz="1800" u="sng">
                        <a:effectLst/>
                        <a:latin typeface="Arial" panose="020B0604020202020204" pitchFamily="34" charset="0"/>
                        <a:ea typeface="Times New Roman" panose="02020603050405020304" pitchFamily="18" charset="0"/>
                        <a:cs typeface="Times New Roman" panose="02020603050405020304" pitchFamily="18" charset="0"/>
                      </a:endParaRPr>
                    </a:p>
                  </a:txBody>
                  <a:tcPr marL="68524" marR="68524" marT="0" marB="0">
                    <a:solidFill>
                      <a:srgbClr val="DEDEDE"/>
                    </a:solidFill>
                  </a:tcPr>
                </a:tc>
                <a:tc>
                  <a:txBody>
                    <a:bodyPr/>
                    <a:lstStyle/>
                    <a:p>
                      <a:pPr>
                        <a:spcAft>
                          <a:spcPts val="0"/>
                        </a:spcAft>
                      </a:pPr>
                      <a:r>
                        <a:rPr lang="en-GB" sz="1800" u="none" strike="noStrike">
                          <a:effectLst/>
                        </a:rPr>
                        <a:t>6.9 (5.4, 8.2)</a:t>
                      </a:r>
                      <a:endParaRPr lang="en-GB" sz="1800" u="sng">
                        <a:effectLst/>
                        <a:latin typeface="Arial" panose="020B0604020202020204" pitchFamily="34" charset="0"/>
                        <a:ea typeface="Times New Roman" panose="02020603050405020304" pitchFamily="18" charset="0"/>
                        <a:cs typeface="Times New Roman" panose="02020603050405020304" pitchFamily="18" charset="0"/>
                      </a:endParaRPr>
                    </a:p>
                  </a:txBody>
                  <a:tcPr marL="68524" marR="68524" marT="0" marB="0">
                    <a:solidFill>
                      <a:srgbClr val="DEDEDE"/>
                    </a:solidFill>
                  </a:tcPr>
                </a:tc>
                <a:extLst>
                  <a:ext uri="{0D108BD9-81ED-4DB2-BD59-A6C34878D82A}">
                    <a16:rowId xmlns:a16="http://schemas.microsoft.com/office/drawing/2014/main" val="582985631"/>
                  </a:ext>
                </a:extLst>
              </a:tr>
              <a:tr h="0">
                <a:tc>
                  <a:txBody>
                    <a:bodyPr/>
                    <a:lstStyle/>
                    <a:p>
                      <a:pPr>
                        <a:spcAft>
                          <a:spcPts val="0"/>
                        </a:spcAft>
                      </a:pPr>
                      <a:r>
                        <a:rPr lang="en-GB" sz="1800" dirty="0">
                          <a:effectLst/>
                        </a:rPr>
                        <a:t>Median (95% CI) OS, months</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24" marR="68524" marT="0" marB="0"/>
                </a:tc>
                <a:tc>
                  <a:txBody>
                    <a:bodyPr/>
                    <a:lstStyle/>
                    <a:p>
                      <a:pPr>
                        <a:spcAft>
                          <a:spcPts val="0"/>
                        </a:spcAft>
                      </a:pPr>
                      <a:r>
                        <a:rPr lang="en-GB" sz="1800" u="none" strike="noStrike" dirty="0">
                          <a:effectLst/>
                        </a:rPr>
                        <a:t>21.1 (12.3, NR)</a:t>
                      </a:r>
                      <a:endParaRPr lang="en-GB" sz="1800" u="sng"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24" marR="68524" marT="0" marB="0">
                    <a:solidFill>
                      <a:srgbClr val="DEDEDE"/>
                    </a:solidFill>
                  </a:tcPr>
                </a:tc>
                <a:tc>
                  <a:txBody>
                    <a:bodyPr/>
                    <a:lstStyle/>
                    <a:p>
                      <a:pPr>
                        <a:spcAft>
                          <a:spcPts val="0"/>
                        </a:spcAft>
                      </a:pPr>
                      <a:r>
                        <a:rPr lang="en-GB" sz="1800" u="none" strike="noStrike">
                          <a:effectLst/>
                        </a:rPr>
                        <a:t>18.7 (15.1, NR)</a:t>
                      </a:r>
                      <a:endParaRPr lang="en-GB" sz="1800" u="sng">
                        <a:effectLst/>
                        <a:latin typeface="Arial" panose="020B0604020202020204" pitchFamily="34" charset="0"/>
                        <a:ea typeface="Times New Roman" panose="02020603050405020304" pitchFamily="18" charset="0"/>
                        <a:cs typeface="Times New Roman" panose="02020603050405020304" pitchFamily="18" charset="0"/>
                      </a:endParaRPr>
                    </a:p>
                  </a:txBody>
                  <a:tcPr marL="68524" marR="68524" marT="0" marB="0">
                    <a:solidFill>
                      <a:srgbClr val="DEDEDE"/>
                    </a:solidFill>
                  </a:tcPr>
                </a:tc>
                <a:tc>
                  <a:txBody>
                    <a:bodyPr/>
                    <a:lstStyle/>
                    <a:p>
                      <a:pPr>
                        <a:spcAft>
                          <a:spcPts val="0"/>
                        </a:spcAft>
                      </a:pPr>
                      <a:r>
                        <a:rPr lang="en-GB" sz="1800" u="none" strike="noStrike" dirty="0">
                          <a:effectLst/>
                        </a:rPr>
                        <a:t>19.2 (10.5, NR)</a:t>
                      </a:r>
                      <a:endParaRPr lang="en-GB" sz="1800" u="sng"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24" marR="68524" marT="0" marB="0">
                    <a:solidFill>
                      <a:srgbClr val="DEDEDE"/>
                    </a:solidFill>
                  </a:tcPr>
                </a:tc>
                <a:tc>
                  <a:txBody>
                    <a:bodyPr/>
                    <a:lstStyle/>
                    <a:p>
                      <a:pPr>
                        <a:spcAft>
                          <a:spcPts val="0"/>
                        </a:spcAft>
                      </a:pPr>
                      <a:r>
                        <a:rPr lang="en-GB" sz="1800" u="none" strike="noStrike" dirty="0">
                          <a:effectLst/>
                        </a:rPr>
                        <a:t>20.4 (16.1, NR)</a:t>
                      </a:r>
                      <a:endParaRPr lang="en-GB" sz="1800" u="sng"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24" marR="68524" marT="0" marB="0">
                    <a:solidFill>
                      <a:srgbClr val="DEDEDE"/>
                    </a:solidFill>
                  </a:tcPr>
                </a:tc>
                <a:extLst>
                  <a:ext uri="{0D108BD9-81ED-4DB2-BD59-A6C34878D82A}">
                    <a16:rowId xmlns:a16="http://schemas.microsoft.com/office/drawing/2014/main" val="1704114541"/>
                  </a:ext>
                </a:extLst>
              </a:tr>
              <a:tr h="0">
                <a:tc gridSpan="5">
                  <a:txBody>
                    <a:bodyPr/>
                    <a:lstStyle/>
                    <a:p>
                      <a:pPr>
                        <a:spcAft>
                          <a:spcPts val="0"/>
                        </a:spcAft>
                      </a:pPr>
                      <a:r>
                        <a:rPr lang="en-GB" sz="1800">
                          <a:effectLst/>
                        </a:rPr>
                        <a:t>OS probability, % (95% CI)</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24" marR="68524" marT="0" marB="0"/>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895845708"/>
                  </a:ext>
                </a:extLst>
              </a:tr>
              <a:tr h="0">
                <a:tc>
                  <a:txBody>
                    <a:bodyPr/>
                    <a:lstStyle/>
                    <a:p>
                      <a:pPr marL="90170">
                        <a:spcAft>
                          <a:spcPts val="0"/>
                        </a:spcAft>
                      </a:pPr>
                      <a:r>
                        <a:rPr lang="en-GB" sz="1800">
                          <a:effectLst/>
                        </a:rPr>
                        <a:t>12 months</a:t>
                      </a:r>
                      <a:endParaRPr lang="en-GB" sz="1800">
                        <a:effectLst/>
                        <a:latin typeface="Arial" panose="020B0604020202020204" pitchFamily="34" charset="0"/>
                        <a:ea typeface="Calibri" panose="020F0502020204030204" pitchFamily="34" charset="0"/>
                        <a:cs typeface="Times New Roman" panose="02020603050405020304" pitchFamily="18" charset="0"/>
                      </a:endParaRPr>
                    </a:p>
                  </a:txBody>
                  <a:tcPr marL="68524" marR="68524" marT="0" marB="0"/>
                </a:tc>
                <a:tc>
                  <a:txBody>
                    <a:bodyPr/>
                    <a:lstStyle/>
                    <a:p>
                      <a:pPr>
                        <a:spcAft>
                          <a:spcPts val="0"/>
                        </a:spcAft>
                      </a:pPr>
                      <a:r>
                        <a:rPr lang="en-GB" sz="1800" u="none" strike="noStrike">
                          <a:effectLst/>
                        </a:rPr>
                        <a:t>0.698 (0.485, 0.836)</a:t>
                      </a:r>
                      <a:endParaRPr lang="en-GB" sz="1800" u="sng">
                        <a:effectLst/>
                        <a:latin typeface="Arial" panose="020B0604020202020204" pitchFamily="34" charset="0"/>
                        <a:ea typeface="Times New Roman" panose="02020603050405020304" pitchFamily="18" charset="0"/>
                        <a:cs typeface="Times New Roman" panose="02020603050405020304" pitchFamily="18" charset="0"/>
                      </a:endParaRPr>
                    </a:p>
                  </a:txBody>
                  <a:tcPr marL="68524" marR="68524" marT="0" marB="0">
                    <a:solidFill>
                      <a:srgbClr val="DEDEDE"/>
                    </a:solidFill>
                  </a:tcPr>
                </a:tc>
                <a:tc>
                  <a:txBody>
                    <a:bodyPr/>
                    <a:lstStyle/>
                    <a:p>
                      <a:pPr>
                        <a:spcAft>
                          <a:spcPts val="0"/>
                        </a:spcAft>
                      </a:pPr>
                      <a:r>
                        <a:rPr lang="en-GB" sz="1800" u="none" strike="noStrike">
                          <a:effectLst/>
                        </a:rPr>
                        <a:t>0.696 (0.566, 0.795)</a:t>
                      </a:r>
                      <a:endParaRPr lang="en-GB" sz="1800" u="sng">
                        <a:effectLst/>
                        <a:latin typeface="Arial" panose="020B0604020202020204" pitchFamily="34" charset="0"/>
                        <a:ea typeface="Times New Roman" panose="02020603050405020304" pitchFamily="18" charset="0"/>
                        <a:cs typeface="Times New Roman" panose="02020603050405020304" pitchFamily="18" charset="0"/>
                      </a:endParaRPr>
                    </a:p>
                  </a:txBody>
                  <a:tcPr marL="68524" marR="68524" marT="0" marB="0">
                    <a:solidFill>
                      <a:srgbClr val="DEDEDE"/>
                    </a:solidFill>
                  </a:tcPr>
                </a:tc>
                <a:tc>
                  <a:txBody>
                    <a:bodyPr/>
                    <a:lstStyle/>
                    <a:p>
                      <a:pPr>
                        <a:spcAft>
                          <a:spcPts val="0"/>
                        </a:spcAft>
                      </a:pPr>
                      <a:r>
                        <a:rPr lang="en-GB" sz="1800" u="none" strike="noStrike" dirty="0">
                          <a:effectLst/>
                        </a:rPr>
                        <a:t>0.641 (0.482, 0.762)</a:t>
                      </a:r>
                      <a:endParaRPr lang="en-GB" sz="1800" u="sng"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24" marR="68524" marT="0" marB="0">
                    <a:solidFill>
                      <a:srgbClr val="DEDEDE"/>
                    </a:solidFill>
                  </a:tcPr>
                </a:tc>
                <a:tc>
                  <a:txBody>
                    <a:bodyPr/>
                    <a:lstStyle/>
                    <a:p>
                      <a:pPr>
                        <a:spcAft>
                          <a:spcPts val="0"/>
                        </a:spcAft>
                      </a:pPr>
                      <a:r>
                        <a:rPr lang="en-GB" sz="1800" u="none" strike="noStrike" dirty="0">
                          <a:effectLst/>
                        </a:rPr>
                        <a:t>0.678 (0.591, 0.750)</a:t>
                      </a:r>
                      <a:endParaRPr lang="en-GB" sz="1800" u="sng"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24" marR="68524" marT="0" marB="0">
                    <a:solidFill>
                      <a:srgbClr val="DEDEDE"/>
                    </a:solidFill>
                  </a:tcPr>
                </a:tc>
                <a:extLst>
                  <a:ext uri="{0D108BD9-81ED-4DB2-BD59-A6C34878D82A}">
                    <a16:rowId xmlns:a16="http://schemas.microsoft.com/office/drawing/2014/main" val="2390458115"/>
                  </a:ext>
                </a:extLst>
              </a:tr>
              <a:tr h="0">
                <a:tc>
                  <a:txBody>
                    <a:bodyPr/>
                    <a:lstStyle/>
                    <a:p>
                      <a:pPr marL="90170">
                        <a:spcAft>
                          <a:spcPts val="0"/>
                        </a:spcAft>
                      </a:pPr>
                      <a:r>
                        <a:rPr lang="en-GB" sz="1800" dirty="0">
                          <a:effectLst/>
                        </a:rPr>
                        <a:t>18 months</a:t>
                      </a:r>
                      <a:endParaRPr lang="en-GB" sz="1800" dirty="0">
                        <a:effectLst/>
                        <a:latin typeface="Arial" panose="020B0604020202020204" pitchFamily="34" charset="0"/>
                        <a:ea typeface="Calibri" panose="020F0502020204030204" pitchFamily="34" charset="0"/>
                        <a:cs typeface="Times New Roman" panose="02020603050405020304" pitchFamily="18" charset="0"/>
                      </a:endParaRPr>
                    </a:p>
                  </a:txBody>
                  <a:tcPr marL="68524" marR="68524" marT="0" marB="0"/>
                </a:tc>
                <a:tc>
                  <a:txBody>
                    <a:bodyPr/>
                    <a:lstStyle/>
                    <a:p>
                      <a:pPr>
                        <a:spcAft>
                          <a:spcPts val="0"/>
                        </a:spcAft>
                      </a:pPr>
                      <a:r>
                        <a:rPr lang="en-GB" sz="1800" b="0" u="none" strike="noStrike">
                          <a:solidFill>
                            <a:srgbClr val="000000"/>
                          </a:solidFill>
                          <a:effectLst/>
                        </a:rPr>
                        <a:t>0.616 (0.402, 0.772)</a:t>
                      </a:r>
                      <a:endParaRPr lang="en-GB" sz="1800" b="0" u="sng">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24" marR="68524" marT="0" marB="0">
                    <a:solidFill>
                      <a:srgbClr val="DEDEDE"/>
                    </a:solidFill>
                  </a:tcPr>
                </a:tc>
                <a:tc>
                  <a:txBody>
                    <a:bodyPr/>
                    <a:lstStyle/>
                    <a:p>
                      <a:pPr>
                        <a:spcAft>
                          <a:spcPts val="0"/>
                        </a:spcAft>
                      </a:pPr>
                      <a:r>
                        <a:rPr lang="en-GB" sz="1800" b="0" u="none" strike="noStrike">
                          <a:solidFill>
                            <a:srgbClr val="000000"/>
                          </a:solidFill>
                          <a:effectLst/>
                        </a:rPr>
                        <a:t>0.512 (0.376, 0.633)</a:t>
                      </a:r>
                      <a:endParaRPr lang="en-GB" sz="1800" b="0" u="sng">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24" marR="68524" marT="0" marB="0">
                    <a:solidFill>
                      <a:srgbClr val="DEDEDE"/>
                    </a:solidFill>
                  </a:tcPr>
                </a:tc>
                <a:tc>
                  <a:txBody>
                    <a:bodyPr/>
                    <a:lstStyle/>
                    <a:p>
                      <a:pPr>
                        <a:spcAft>
                          <a:spcPts val="0"/>
                        </a:spcAft>
                      </a:pPr>
                      <a:r>
                        <a:rPr lang="en-GB" sz="1800" b="0" u="none" strike="noStrike">
                          <a:solidFill>
                            <a:srgbClr val="000000"/>
                          </a:solidFill>
                          <a:effectLst/>
                        </a:rPr>
                        <a:t>0.572 (0.414, 0.702)</a:t>
                      </a:r>
                      <a:endParaRPr lang="en-GB" sz="1800" b="0" u="sng">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24" marR="68524" marT="0" marB="0">
                    <a:solidFill>
                      <a:srgbClr val="DEDEDE"/>
                    </a:solidFill>
                  </a:tcPr>
                </a:tc>
                <a:tc>
                  <a:txBody>
                    <a:bodyPr/>
                    <a:lstStyle/>
                    <a:p>
                      <a:pPr>
                        <a:spcAft>
                          <a:spcPts val="0"/>
                        </a:spcAft>
                      </a:pPr>
                      <a:r>
                        <a:rPr lang="en-GB" sz="1800" b="0" u="none" strike="noStrike" dirty="0">
                          <a:solidFill>
                            <a:srgbClr val="000000"/>
                          </a:solidFill>
                          <a:effectLst/>
                        </a:rPr>
                        <a:t>0.556 (0.155, 0.306)</a:t>
                      </a:r>
                      <a:endParaRPr lang="en-GB" sz="1800" b="0" u="sng"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24" marR="68524" marT="0" marB="0">
                    <a:solidFill>
                      <a:srgbClr val="DEDEDE"/>
                    </a:solidFill>
                  </a:tcPr>
                </a:tc>
                <a:extLst>
                  <a:ext uri="{0D108BD9-81ED-4DB2-BD59-A6C34878D82A}">
                    <a16:rowId xmlns:a16="http://schemas.microsoft.com/office/drawing/2014/main" val="1674536176"/>
                  </a:ext>
                </a:extLst>
              </a:tr>
            </a:tbl>
          </a:graphicData>
        </a:graphic>
      </p:graphicFrame>
    </p:spTree>
    <p:extLst>
      <p:ext uri="{BB962C8B-B14F-4D97-AF65-F5344CB8AC3E}">
        <p14:creationId xmlns:p14="http://schemas.microsoft.com/office/powerpoint/2010/main" val="38317609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7C56E9-D87C-453D-A1CD-25B0E65A4B4F}"/>
              </a:ext>
            </a:extLst>
          </p:cNvPr>
          <p:cNvSpPr>
            <a:spLocks noGrp="1"/>
          </p:cNvSpPr>
          <p:nvPr>
            <p:ph type="title"/>
          </p:nvPr>
        </p:nvSpPr>
        <p:spPr/>
        <p:txBody>
          <a:bodyPr/>
          <a:lstStyle/>
          <a:p>
            <a:r>
              <a:rPr lang="en-US" sz="3500" dirty="0"/>
              <a:t>MAIC results: PFS &amp; OS</a:t>
            </a:r>
            <a:endParaRPr lang="en-GB" sz="3500" dirty="0"/>
          </a:p>
        </p:txBody>
      </p:sp>
      <p:sp>
        <p:nvSpPr>
          <p:cNvPr id="3" name="Slide Number Placeholder 2">
            <a:extLst>
              <a:ext uri="{FF2B5EF4-FFF2-40B4-BE49-F238E27FC236}">
                <a16:creationId xmlns:a16="http://schemas.microsoft.com/office/drawing/2014/main" id="{B5D1CDE3-69B7-4FF3-895A-414A7297888B}"/>
              </a:ext>
            </a:extLst>
          </p:cNvPr>
          <p:cNvSpPr>
            <a:spLocks noGrp="1"/>
          </p:cNvSpPr>
          <p:nvPr>
            <p:ph type="sldNum" sz="quarter" idx="12"/>
          </p:nvPr>
        </p:nvSpPr>
        <p:spPr/>
        <p:txBody>
          <a:bodyPr/>
          <a:lstStyle/>
          <a:p>
            <a:fld id="{DDBE135E-2566-4748-853C-8A3B78F0FB00}" type="slidenum">
              <a:rPr lang="en-GB" smtClean="0"/>
              <a:t>8</a:t>
            </a:fld>
            <a:endParaRPr lang="en-GB" dirty="0"/>
          </a:p>
        </p:txBody>
      </p:sp>
      <p:graphicFrame>
        <p:nvGraphicFramePr>
          <p:cNvPr id="9" name="Table 8">
            <a:extLst>
              <a:ext uri="{FF2B5EF4-FFF2-40B4-BE49-F238E27FC236}">
                <a16:creationId xmlns:a16="http://schemas.microsoft.com/office/drawing/2014/main" id="{5E4B845A-BA65-4421-BCC8-1EB723762AA3}"/>
              </a:ext>
            </a:extLst>
          </p:cNvPr>
          <p:cNvGraphicFramePr>
            <a:graphicFrameLocks noGrp="1"/>
          </p:cNvGraphicFramePr>
          <p:nvPr>
            <p:extLst>
              <p:ext uri="{D42A27DB-BD31-4B8C-83A1-F6EECF244321}">
                <p14:modId xmlns:p14="http://schemas.microsoft.com/office/powerpoint/2010/main" val="2669336859"/>
              </p:ext>
            </p:extLst>
          </p:nvPr>
        </p:nvGraphicFramePr>
        <p:xfrm>
          <a:off x="1062018" y="1100411"/>
          <a:ext cx="9115762" cy="2772000"/>
        </p:xfrm>
        <a:graphic>
          <a:graphicData uri="http://schemas.openxmlformats.org/drawingml/2006/table">
            <a:tbl>
              <a:tblPr firstRow="1" bandRow="1">
                <a:tableStyleId>{F5AB1C69-6EDB-4FF4-983F-18BD219EF322}</a:tableStyleId>
              </a:tblPr>
              <a:tblGrid>
                <a:gridCol w="1555762">
                  <a:extLst>
                    <a:ext uri="{9D8B030D-6E8A-4147-A177-3AD203B41FA5}">
                      <a16:colId xmlns:a16="http://schemas.microsoft.com/office/drawing/2014/main" val="3307796438"/>
                    </a:ext>
                  </a:extLst>
                </a:gridCol>
                <a:gridCol w="936000">
                  <a:extLst>
                    <a:ext uri="{9D8B030D-6E8A-4147-A177-3AD203B41FA5}">
                      <a16:colId xmlns:a16="http://schemas.microsoft.com/office/drawing/2014/main" val="2146157362"/>
                    </a:ext>
                  </a:extLst>
                </a:gridCol>
                <a:gridCol w="1584000">
                  <a:extLst>
                    <a:ext uri="{9D8B030D-6E8A-4147-A177-3AD203B41FA5}">
                      <a16:colId xmlns:a16="http://schemas.microsoft.com/office/drawing/2014/main" val="1456506303"/>
                    </a:ext>
                  </a:extLst>
                </a:gridCol>
                <a:gridCol w="936000">
                  <a:extLst>
                    <a:ext uri="{9D8B030D-6E8A-4147-A177-3AD203B41FA5}">
                      <a16:colId xmlns:a16="http://schemas.microsoft.com/office/drawing/2014/main" val="61648576"/>
                    </a:ext>
                  </a:extLst>
                </a:gridCol>
                <a:gridCol w="1584000">
                  <a:extLst>
                    <a:ext uri="{9D8B030D-6E8A-4147-A177-3AD203B41FA5}">
                      <a16:colId xmlns:a16="http://schemas.microsoft.com/office/drawing/2014/main" val="1886139143"/>
                    </a:ext>
                  </a:extLst>
                </a:gridCol>
                <a:gridCol w="936000">
                  <a:extLst>
                    <a:ext uri="{9D8B030D-6E8A-4147-A177-3AD203B41FA5}">
                      <a16:colId xmlns:a16="http://schemas.microsoft.com/office/drawing/2014/main" val="944472268"/>
                    </a:ext>
                  </a:extLst>
                </a:gridCol>
                <a:gridCol w="1584000">
                  <a:extLst>
                    <a:ext uri="{9D8B030D-6E8A-4147-A177-3AD203B41FA5}">
                      <a16:colId xmlns:a16="http://schemas.microsoft.com/office/drawing/2014/main" val="1113641065"/>
                    </a:ext>
                  </a:extLst>
                </a:gridCol>
              </a:tblGrid>
              <a:tr h="1188000">
                <a:tc rowSpan="2">
                  <a:txBody>
                    <a:bodyPr/>
                    <a:lstStyle/>
                    <a:p>
                      <a:pPr>
                        <a:spcAft>
                          <a:spcPts val="300"/>
                        </a:spcAft>
                      </a:pPr>
                      <a:r>
                        <a:rPr lang="en-GB" sz="1800" dirty="0">
                          <a:effectLst/>
                        </a:rPr>
                        <a:t>Weighted matching cohort  (Study 1001)</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1004" marR="31004" marT="0" marB="0"/>
                </a:tc>
                <a:tc gridSpan="2">
                  <a:txBody>
                    <a:bodyPr/>
                    <a:lstStyle/>
                    <a:p>
                      <a:pPr algn="ctr">
                        <a:spcAft>
                          <a:spcPts val="300"/>
                        </a:spcAft>
                      </a:pPr>
                      <a:r>
                        <a:rPr lang="en-GB" sz="1800" dirty="0">
                          <a:effectLst/>
                        </a:rPr>
                        <a:t>Naïve</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1004" marR="31004" marT="0" marB="0"/>
                </a:tc>
                <a:tc hMerge="1">
                  <a:txBody>
                    <a:bodyPr/>
                    <a:lstStyle/>
                    <a:p>
                      <a:endParaRPr lang="en-GB"/>
                    </a:p>
                  </a:txBody>
                  <a:tcPr/>
                </a:tc>
                <a:tc gridSpan="2">
                  <a:txBody>
                    <a:bodyPr/>
                    <a:lstStyle/>
                    <a:p>
                      <a:pPr algn="ctr">
                        <a:spcAft>
                          <a:spcPts val="300"/>
                        </a:spcAft>
                      </a:pPr>
                      <a:r>
                        <a:rPr lang="en-GB" sz="1800">
                          <a:effectLst/>
                        </a:rPr>
                        <a:t>Adjusted </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31004" marR="31004" marT="0" marB="0"/>
                </a:tc>
                <a:tc hMerge="1">
                  <a:txBody>
                    <a:bodyPr/>
                    <a:lstStyle/>
                    <a:p>
                      <a:endParaRPr lang="en-GB"/>
                    </a:p>
                  </a:txBody>
                  <a:tcPr/>
                </a:tc>
                <a:tc gridSpan="2">
                  <a:txBody>
                    <a:bodyPr/>
                    <a:lstStyle/>
                    <a:p>
                      <a:pPr>
                        <a:spcAft>
                          <a:spcPts val="300"/>
                        </a:spcAft>
                      </a:pPr>
                      <a:r>
                        <a:rPr lang="en-GB" sz="1800">
                          <a:effectLst/>
                        </a:rPr>
                        <a:t>Adjusted (updated based on correct % of ALUR subjects with ECOG 1/2)</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31004" marR="31004" marT="0" marB="0"/>
                </a:tc>
                <a:tc hMerge="1">
                  <a:txBody>
                    <a:bodyPr/>
                    <a:lstStyle/>
                    <a:p>
                      <a:endParaRPr lang="en-GB"/>
                    </a:p>
                  </a:txBody>
                  <a:tcPr/>
                </a:tc>
                <a:extLst>
                  <a:ext uri="{0D108BD9-81ED-4DB2-BD59-A6C34878D82A}">
                    <a16:rowId xmlns:a16="http://schemas.microsoft.com/office/drawing/2014/main" val="836544353"/>
                  </a:ext>
                </a:extLst>
              </a:tr>
              <a:tr h="360000">
                <a:tc vMerge="1">
                  <a:txBody>
                    <a:bodyPr/>
                    <a:lstStyle/>
                    <a:p>
                      <a:endParaRPr lang="en-GB"/>
                    </a:p>
                  </a:txBody>
                  <a:tcPr/>
                </a:tc>
                <a:tc>
                  <a:txBody>
                    <a:bodyPr/>
                    <a:lstStyle/>
                    <a:p>
                      <a:pPr>
                        <a:spcAft>
                          <a:spcPts val="300"/>
                        </a:spcAft>
                      </a:pPr>
                      <a:r>
                        <a:rPr lang="en-GB" sz="1800" dirty="0">
                          <a:effectLst/>
                        </a:rPr>
                        <a:t>HR</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1004" marR="31004" marT="0" marB="0"/>
                </a:tc>
                <a:tc>
                  <a:txBody>
                    <a:bodyPr/>
                    <a:lstStyle/>
                    <a:p>
                      <a:pPr>
                        <a:spcAft>
                          <a:spcPts val="300"/>
                        </a:spcAft>
                      </a:pPr>
                      <a:r>
                        <a:rPr lang="en-GB" sz="1800" dirty="0">
                          <a:effectLst/>
                        </a:rPr>
                        <a:t>95% CI</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1004" marR="31004" marT="0" marB="0"/>
                </a:tc>
                <a:tc>
                  <a:txBody>
                    <a:bodyPr/>
                    <a:lstStyle/>
                    <a:p>
                      <a:pPr>
                        <a:spcAft>
                          <a:spcPts val="300"/>
                        </a:spcAft>
                      </a:pPr>
                      <a:r>
                        <a:rPr lang="en-GB" sz="1800" dirty="0">
                          <a:effectLst/>
                        </a:rPr>
                        <a:t>HR</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1004" marR="31004" marT="0" marB="0"/>
                </a:tc>
                <a:tc>
                  <a:txBody>
                    <a:bodyPr/>
                    <a:lstStyle/>
                    <a:p>
                      <a:pPr>
                        <a:spcAft>
                          <a:spcPts val="300"/>
                        </a:spcAft>
                      </a:pPr>
                      <a:r>
                        <a:rPr lang="en-GB" sz="1800" dirty="0">
                          <a:effectLst/>
                        </a:rPr>
                        <a:t>95% CI*</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1004" marR="31004" marT="0" marB="0"/>
                </a:tc>
                <a:tc>
                  <a:txBody>
                    <a:bodyPr/>
                    <a:lstStyle/>
                    <a:p>
                      <a:pPr>
                        <a:spcAft>
                          <a:spcPts val="300"/>
                        </a:spcAft>
                      </a:pPr>
                      <a:r>
                        <a:rPr lang="en-GB" sz="1800" dirty="0">
                          <a:effectLst/>
                        </a:rPr>
                        <a:t>HR</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1004" marR="31004" marT="0" marB="0"/>
                </a:tc>
                <a:tc>
                  <a:txBody>
                    <a:bodyPr/>
                    <a:lstStyle/>
                    <a:p>
                      <a:pPr>
                        <a:spcAft>
                          <a:spcPts val="300"/>
                        </a:spcAft>
                      </a:pPr>
                      <a:r>
                        <a:rPr lang="en-GB" sz="1800" dirty="0">
                          <a:effectLst/>
                        </a:rPr>
                        <a:t>95% CI*</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1004" marR="31004" marT="0" marB="0"/>
                </a:tc>
                <a:extLst>
                  <a:ext uri="{0D108BD9-81ED-4DB2-BD59-A6C34878D82A}">
                    <a16:rowId xmlns:a16="http://schemas.microsoft.com/office/drawing/2014/main" val="3467293089"/>
                  </a:ext>
                </a:extLst>
              </a:tr>
              <a:tr h="612000">
                <a:tc>
                  <a:txBody>
                    <a:bodyPr/>
                    <a:lstStyle/>
                    <a:p>
                      <a:pPr>
                        <a:spcAft>
                          <a:spcPts val="300"/>
                        </a:spcAft>
                      </a:pPr>
                      <a:r>
                        <a:rPr lang="en-GB" sz="1800" dirty="0">
                          <a:effectLst/>
                        </a:rPr>
                        <a:t>EXP-2:3A</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1004" marR="31004" marT="0" marB="0"/>
                </a:tc>
                <a:tc>
                  <a:txBody>
                    <a:bodyPr/>
                    <a:lstStyle/>
                    <a:p>
                      <a:pPr>
                        <a:spcAft>
                          <a:spcPts val="0"/>
                        </a:spcAft>
                      </a:pPr>
                      <a:r>
                        <a:rPr lang="en-GB" sz="1800" u="sng" dirty="0">
                          <a:solidFill>
                            <a:srgbClr val="000000"/>
                          </a:solidFill>
                          <a:effectLst/>
                          <a:highlight>
                            <a:srgbClr val="000000"/>
                          </a:highlight>
                        </a:rPr>
                        <a:t>xxxxx</a:t>
                      </a:r>
                      <a:endParaRPr lang="en-GB" sz="1800" u="sng" dirty="0">
                        <a:solidFill>
                          <a:srgbClr val="000000"/>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31004" marR="31004" marT="0" marB="0"/>
                </a:tc>
                <a:tc>
                  <a:txBody>
                    <a:bodyPr/>
                    <a:lstStyle/>
                    <a:p>
                      <a:pPr>
                        <a:spcAft>
                          <a:spcPts val="0"/>
                        </a:spcAft>
                      </a:pPr>
                      <a:r>
                        <a:rPr kumimoji="0" lang="en-GB" sz="1800" b="0" i="0" u="sng" strike="noStrike" kern="1200" cap="none" spc="0" normalizeH="0" baseline="0" noProof="0" dirty="0">
                          <a:ln>
                            <a:noFill/>
                          </a:ln>
                          <a:solidFill>
                            <a:srgbClr val="000000"/>
                          </a:solidFill>
                          <a:effectLst/>
                          <a:highlight>
                            <a:srgbClr val="000000"/>
                          </a:highlight>
                          <a:uLnTx/>
                          <a:uFillTx/>
                          <a:latin typeface="+mn-lt"/>
                          <a:ea typeface="+mn-ea"/>
                          <a:cs typeface="+mn-cs"/>
                        </a:rPr>
                        <a:t>xxxxxxxxxxx</a:t>
                      </a:r>
                      <a:endParaRPr lang="en-GB" sz="1800" u="sng"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1004" marR="31004" marT="0" marB="0"/>
                </a:tc>
                <a:tc>
                  <a:txBody>
                    <a:bodyPr/>
                    <a:lstStyle/>
                    <a:p>
                      <a:pPr>
                        <a:spcAft>
                          <a:spcPts val="0"/>
                        </a:spcAft>
                      </a:pPr>
                      <a:r>
                        <a:rPr kumimoji="0" lang="en-GB" sz="18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xxxxx</a:t>
                      </a:r>
                      <a:endParaRPr lang="en-GB" sz="1800" u="sng"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1004" marR="31004" marT="0" marB="0"/>
                </a:tc>
                <a:tc>
                  <a:txBody>
                    <a:bodyPr/>
                    <a:lstStyle/>
                    <a:p>
                      <a:pPr>
                        <a:spcAft>
                          <a:spcPts val="0"/>
                        </a:spcAft>
                      </a:pPr>
                      <a:r>
                        <a:rPr kumimoji="0" lang="en-GB" sz="18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xxxxxxxxxxx</a:t>
                      </a:r>
                      <a:endParaRPr lang="en-GB" sz="1800" u="sng"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1004" marR="31004" marT="0" marB="0"/>
                </a:tc>
                <a:tc>
                  <a:txBody>
                    <a:bodyPr/>
                    <a:lstStyle/>
                    <a:p>
                      <a:pPr>
                        <a:spcAft>
                          <a:spcPts val="0"/>
                        </a:spcAft>
                      </a:pPr>
                      <a:r>
                        <a:rPr kumimoji="0" lang="en-GB" sz="18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xxxxx</a:t>
                      </a:r>
                      <a:endParaRPr lang="en-GB" sz="1800" u="sng"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1004" marR="31004" marT="0" marB="0"/>
                </a:tc>
                <a:tc>
                  <a:txBody>
                    <a:bodyPr/>
                    <a:lstStyle/>
                    <a:p>
                      <a:pPr>
                        <a:spcAft>
                          <a:spcPts val="0"/>
                        </a:spcAft>
                      </a:pPr>
                      <a:r>
                        <a:rPr kumimoji="0" lang="en-GB" sz="18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xxxxxxxxxxx</a:t>
                      </a:r>
                      <a:endParaRPr lang="en-GB" sz="1800" u="sng"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1004" marR="31004" marT="0" marB="0"/>
                </a:tc>
                <a:extLst>
                  <a:ext uri="{0D108BD9-81ED-4DB2-BD59-A6C34878D82A}">
                    <a16:rowId xmlns:a16="http://schemas.microsoft.com/office/drawing/2014/main" val="4294810170"/>
                  </a:ext>
                </a:extLst>
              </a:tr>
              <a:tr h="612000">
                <a:tc>
                  <a:txBody>
                    <a:bodyPr/>
                    <a:lstStyle/>
                    <a:p>
                      <a:pPr>
                        <a:spcAft>
                          <a:spcPts val="300"/>
                        </a:spcAft>
                      </a:pPr>
                      <a:r>
                        <a:rPr lang="en-GB" sz="1800" dirty="0">
                          <a:effectLst/>
                        </a:rPr>
                        <a:t>EXP-3B:5</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1004" marR="31004" marT="0" marB="0"/>
                </a:tc>
                <a:tc>
                  <a:txBody>
                    <a:bodyPr/>
                    <a:lstStyle/>
                    <a:p>
                      <a:pPr>
                        <a:spcAft>
                          <a:spcPts val="0"/>
                        </a:spcAft>
                      </a:pPr>
                      <a:r>
                        <a:rPr kumimoji="0" lang="en-GB" sz="1800" b="0" i="0" u="sng" strike="noStrike" kern="1200" cap="none" spc="0" normalizeH="0" baseline="0" noProof="0" dirty="0">
                          <a:ln>
                            <a:noFill/>
                          </a:ln>
                          <a:solidFill>
                            <a:srgbClr val="000000"/>
                          </a:solidFill>
                          <a:effectLst/>
                          <a:highlight>
                            <a:srgbClr val="000000"/>
                          </a:highlight>
                          <a:uLnTx/>
                          <a:uFillTx/>
                          <a:latin typeface="+mn-lt"/>
                          <a:ea typeface="+mn-ea"/>
                          <a:cs typeface="+mn-cs"/>
                        </a:rPr>
                        <a:t>xxxxx</a:t>
                      </a:r>
                      <a:endParaRPr lang="en-GB" sz="1800" u="sng"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1004" marR="31004" marT="0" marB="0"/>
                </a:tc>
                <a:tc>
                  <a:txBody>
                    <a:bodyPr/>
                    <a:lstStyle/>
                    <a:p>
                      <a:pPr>
                        <a:spcAft>
                          <a:spcPts val="0"/>
                        </a:spcAft>
                      </a:pPr>
                      <a:r>
                        <a:rPr lang="en-GB" sz="1800" u="sng" dirty="0">
                          <a:solidFill>
                            <a:srgbClr val="000000"/>
                          </a:solidFill>
                          <a:effectLst/>
                          <a:highlight>
                            <a:srgbClr val="000000"/>
                          </a:highlight>
                        </a:rPr>
                        <a:t>xxxxxxxxxxx</a:t>
                      </a:r>
                      <a:endParaRPr lang="en-GB" sz="1800" u="sng" dirty="0">
                        <a:solidFill>
                          <a:srgbClr val="000000"/>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31004" marR="31004" marT="0" marB="0"/>
                </a:tc>
                <a:tc>
                  <a:txBody>
                    <a:bodyPr/>
                    <a:lstStyle/>
                    <a:p>
                      <a:pPr>
                        <a:spcAft>
                          <a:spcPts val="0"/>
                        </a:spcAft>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lang="en-GB" sz="1800" u="sng"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1004" marR="31004" marT="0" marB="0"/>
                </a:tc>
                <a:tc>
                  <a:txBody>
                    <a:bodyPr/>
                    <a:lstStyle/>
                    <a:p>
                      <a:pPr>
                        <a:spcAft>
                          <a:spcPts val="0"/>
                        </a:spcAft>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xxxxxxxxxxx</a:t>
                      </a:r>
                      <a:endParaRPr lang="en-GB" sz="1800" u="sng"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1004" marR="31004" marT="0" marB="0"/>
                </a:tc>
                <a:tc>
                  <a:txBody>
                    <a:bodyPr/>
                    <a:lstStyle/>
                    <a:p>
                      <a:pPr>
                        <a:spcAft>
                          <a:spcPts val="0"/>
                        </a:spcAft>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lang="en-GB" sz="1800" u="sng"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1004" marR="31004" marT="0" marB="0"/>
                </a:tc>
                <a:tc>
                  <a:txBody>
                    <a:bodyPr/>
                    <a:lstStyle/>
                    <a:p>
                      <a:pPr>
                        <a:spcAft>
                          <a:spcPts val="0"/>
                        </a:spcAft>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xxxxxxxxxxx</a:t>
                      </a:r>
                      <a:endParaRPr lang="en-GB" sz="1800" u="sng"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1004" marR="31004" marT="0" marB="0"/>
                </a:tc>
                <a:extLst>
                  <a:ext uri="{0D108BD9-81ED-4DB2-BD59-A6C34878D82A}">
                    <a16:rowId xmlns:a16="http://schemas.microsoft.com/office/drawing/2014/main" val="871759559"/>
                  </a:ext>
                </a:extLst>
              </a:tr>
            </a:tbl>
          </a:graphicData>
        </a:graphic>
      </p:graphicFrame>
      <p:graphicFrame>
        <p:nvGraphicFramePr>
          <p:cNvPr id="11" name="Table 10">
            <a:extLst>
              <a:ext uri="{FF2B5EF4-FFF2-40B4-BE49-F238E27FC236}">
                <a16:creationId xmlns:a16="http://schemas.microsoft.com/office/drawing/2014/main" id="{9926F627-EAE5-4AA5-AA75-FD37D6142C84}"/>
              </a:ext>
            </a:extLst>
          </p:cNvPr>
          <p:cNvGraphicFramePr>
            <a:graphicFrameLocks noGrp="1"/>
          </p:cNvGraphicFramePr>
          <p:nvPr>
            <p:extLst>
              <p:ext uri="{D42A27DB-BD31-4B8C-83A1-F6EECF244321}">
                <p14:modId xmlns:p14="http://schemas.microsoft.com/office/powerpoint/2010/main" val="3357968583"/>
              </p:ext>
            </p:extLst>
          </p:nvPr>
        </p:nvGraphicFramePr>
        <p:xfrm>
          <a:off x="1069780" y="3872411"/>
          <a:ext cx="9108000" cy="2972610"/>
        </p:xfrm>
        <a:graphic>
          <a:graphicData uri="http://schemas.openxmlformats.org/drawingml/2006/table">
            <a:tbl>
              <a:tblPr firstRow="1" lastRow="1" bandRow="1">
                <a:tableStyleId>{F5AB1C69-6EDB-4FF4-983F-18BD219EF322}</a:tableStyleId>
              </a:tblPr>
              <a:tblGrid>
                <a:gridCol w="1548000">
                  <a:extLst>
                    <a:ext uri="{9D8B030D-6E8A-4147-A177-3AD203B41FA5}">
                      <a16:colId xmlns:a16="http://schemas.microsoft.com/office/drawing/2014/main" val="3840565747"/>
                    </a:ext>
                  </a:extLst>
                </a:gridCol>
                <a:gridCol w="936000">
                  <a:extLst>
                    <a:ext uri="{9D8B030D-6E8A-4147-A177-3AD203B41FA5}">
                      <a16:colId xmlns:a16="http://schemas.microsoft.com/office/drawing/2014/main" val="158222175"/>
                    </a:ext>
                  </a:extLst>
                </a:gridCol>
                <a:gridCol w="1584000">
                  <a:extLst>
                    <a:ext uri="{9D8B030D-6E8A-4147-A177-3AD203B41FA5}">
                      <a16:colId xmlns:a16="http://schemas.microsoft.com/office/drawing/2014/main" val="3159113820"/>
                    </a:ext>
                  </a:extLst>
                </a:gridCol>
                <a:gridCol w="936000">
                  <a:extLst>
                    <a:ext uri="{9D8B030D-6E8A-4147-A177-3AD203B41FA5}">
                      <a16:colId xmlns:a16="http://schemas.microsoft.com/office/drawing/2014/main" val="1696663438"/>
                    </a:ext>
                  </a:extLst>
                </a:gridCol>
                <a:gridCol w="1584000">
                  <a:extLst>
                    <a:ext uri="{9D8B030D-6E8A-4147-A177-3AD203B41FA5}">
                      <a16:colId xmlns:a16="http://schemas.microsoft.com/office/drawing/2014/main" val="4279306370"/>
                    </a:ext>
                  </a:extLst>
                </a:gridCol>
                <a:gridCol w="936000">
                  <a:extLst>
                    <a:ext uri="{9D8B030D-6E8A-4147-A177-3AD203B41FA5}">
                      <a16:colId xmlns:a16="http://schemas.microsoft.com/office/drawing/2014/main" val="2856988042"/>
                    </a:ext>
                  </a:extLst>
                </a:gridCol>
                <a:gridCol w="1584000">
                  <a:extLst>
                    <a:ext uri="{9D8B030D-6E8A-4147-A177-3AD203B41FA5}">
                      <a16:colId xmlns:a16="http://schemas.microsoft.com/office/drawing/2014/main" val="3442842311"/>
                    </a:ext>
                  </a:extLst>
                </a:gridCol>
              </a:tblGrid>
              <a:tr h="696485">
                <a:tc rowSpan="2">
                  <a:txBody>
                    <a:bodyPr/>
                    <a:lstStyle/>
                    <a:p>
                      <a:pPr>
                        <a:lnSpc>
                          <a:spcPct val="100000"/>
                        </a:lnSpc>
                        <a:spcAft>
                          <a:spcPts val="0"/>
                        </a:spcAft>
                      </a:pPr>
                      <a:r>
                        <a:rPr lang="en-GB" sz="1800" dirty="0">
                          <a:effectLst/>
                        </a:rPr>
                        <a:t>Weighted matching cohort (Study 1001)</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gridSpan="2">
                  <a:txBody>
                    <a:bodyPr/>
                    <a:lstStyle/>
                    <a:p>
                      <a:pPr algn="ctr">
                        <a:lnSpc>
                          <a:spcPct val="150000"/>
                        </a:lnSpc>
                        <a:spcAft>
                          <a:spcPts val="0"/>
                        </a:spcAft>
                      </a:pPr>
                      <a:r>
                        <a:rPr lang="en-GB" sz="1800" dirty="0">
                          <a:effectLst/>
                        </a:rPr>
                        <a:t>Naïve</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GB"/>
                    </a:p>
                  </a:txBody>
                  <a:tcPr/>
                </a:tc>
                <a:tc gridSpan="2">
                  <a:txBody>
                    <a:bodyPr/>
                    <a:lstStyle/>
                    <a:p>
                      <a:pPr>
                        <a:lnSpc>
                          <a:spcPct val="100000"/>
                        </a:lnSpc>
                        <a:spcAft>
                          <a:spcPts val="0"/>
                        </a:spcAft>
                      </a:pPr>
                      <a:r>
                        <a:rPr lang="en-GB" sz="1800" dirty="0">
                          <a:effectLst/>
                        </a:rPr>
                        <a:t>Adjusted (including brain metastases)</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GB"/>
                    </a:p>
                  </a:txBody>
                  <a:tcPr/>
                </a:tc>
                <a:tc gridSpan="2">
                  <a:txBody>
                    <a:bodyPr/>
                    <a:lstStyle/>
                    <a:p>
                      <a:pPr>
                        <a:lnSpc>
                          <a:spcPct val="100000"/>
                        </a:lnSpc>
                        <a:spcAft>
                          <a:spcPts val="0"/>
                        </a:spcAft>
                      </a:pPr>
                      <a:r>
                        <a:rPr lang="en-GB" sz="1800" dirty="0">
                          <a:effectLst/>
                        </a:rPr>
                        <a:t>Adjusted (not including brain metastases)</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GB"/>
                    </a:p>
                  </a:txBody>
                  <a:tcPr/>
                </a:tc>
                <a:extLst>
                  <a:ext uri="{0D108BD9-81ED-4DB2-BD59-A6C34878D82A}">
                    <a16:rowId xmlns:a16="http://schemas.microsoft.com/office/drawing/2014/main" val="967271345"/>
                  </a:ext>
                </a:extLst>
              </a:tr>
              <a:tr h="396000">
                <a:tc vMerge="1">
                  <a:txBody>
                    <a:bodyPr/>
                    <a:lstStyle/>
                    <a:p>
                      <a:endParaRPr lang="en-GB"/>
                    </a:p>
                  </a:txBody>
                  <a:tcPr/>
                </a:tc>
                <a:tc>
                  <a:txBody>
                    <a:bodyPr/>
                    <a:lstStyle/>
                    <a:p>
                      <a:pPr>
                        <a:lnSpc>
                          <a:spcPct val="150000"/>
                        </a:lnSpc>
                        <a:spcAft>
                          <a:spcPts val="0"/>
                        </a:spcAft>
                      </a:pPr>
                      <a:r>
                        <a:rPr lang="en-GB" sz="1800" dirty="0">
                          <a:effectLst/>
                        </a:rPr>
                        <a:t>HR</a:t>
                      </a:r>
                      <a:endParaRPr lang="en-GB" sz="1800" b="1"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50000"/>
                        </a:lnSpc>
                        <a:spcAft>
                          <a:spcPts val="0"/>
                        </a:spcAft>
                      </a:pPr>
                      <a:r>
                        <a:rPr lang="en-GB" sz="1800" dirty="0">
                          <a:effectLst/>
                        </a:rPr>
                        <a:t>95% CI</a:t>
                      </a:r>
                      <a:endParaRPr lang="en-GB" sz="1800" b="1"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50000"/>
                        </a:lnSpc>
                        <a:spcAft>
                          <a:spcPts val="0"/>
                        </a:spcAft>
                      </a:pPr>
                      <a:r>
                        <a:rPr lang="en-GB" sz="1800">
                          <a:effectLst/>
                        </a:rPr>
                        <a:t>HR</a:t>
                      </a:r>
                      <a:endParaRPr lang="en-GB" sz="1800" b="1">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50000"/>
                        </a:lnSpc>
                        <a:spcAft>
                          <a:spcPts val="0"/>
                        </a:spcAft>
                      </a:pPr>
                      <a:r>
                        <a:rPr lang="en-GB" sz="1800">
                          <a:effectLst/>
                        </a:rPr>
                        <a:t>95% CI*</a:t>
                      </a:r>
                      <a:endParaRPr lang="en-GB" sz="1800" b="1">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50000"/>
                        </a:lnSpc>
                        <a:spcAft>
                          <a:spcPts val="0"/>
                        </a:spcAft>
                      </a:pPr>
                      <a:r>
                        <a:rPr lang="en-GB" sz="1800">
                          <a:effectLst/>
                        </a:rPr>
                        <a:t>HR</a:t>
                      </a:r>
                      <a:endParaRPr lang="en-GB" sz="1800" b="1">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50000"/>
                        </a:lnSpc>
                        <a:spcAft>
                          <a:spcPts val="0"/>
                        </a:spcAft>
                      </a:pPr>
                      <a:r>
                        <a:rPr lang="en-GB" sz="1800">
                          <a:effectLst/>
                        </a:rPr>
                        <a:t>95% CI*</a:t>
                      </a:r>
                      <a:endParaRPr lang="en-GB" sz="1800" b="1">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05606622"/>
                  </a:ext>
                </a:extLst>
              </a:tr>
              <a:tr h="696485">
                <a:tc>
                  <a:txBody>
                    <a:bodyPr/>
                    <a:lstStyle/>
                    <a:p>
                      <a:pPr>
                        <a:lnSpc>
                          <a:spcPct val="150000"/>
                        </a:lnSpc>
                        <a:spcAft>
                          <a:spcPts val="0"/>
                        </a:spcAft>
                      </a:pPr>
                      <a:r>
                        <a:rPr lang="en-GB" sz="1800">
                          <a:effectLst/>
                        </a:rPr>
                        <a:t>EXP-2:3A</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spcAft>
                          <a:spcPts val="0"/>
                        </a:spcAft>
                      </a:pPr>
                      <a:r>
                        <a:rPr kumimoji="0" lang="en-GB" sz="18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xxxxx</a:t>
                      </a:r>
                      <a:endParaRPr lang="en-GB" sz="1800" u="sng"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spcAft>
                          <a:spcPts val="0"/>
                        </a:spcAft>
                      </a:pPr>
                      <a:r>
                        <a:rPr kumimoji="0" lang="en-GB" sz="18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xxxxxxxxxxx</a:t>
                      </a:r>
                      <a:endParaRPr lang="en-GB" sz="1800" u="sng"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spcAft>
                          <a:spcPts val="0"/>
                        </a:spcAft>
                      </a:pPr>
                      <a:r>
                        <a:rPr kumimoji="0" lang="en-GB" sz="18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xxxxx</a:t>
                      </a:r>
                      <a:endParaRPr lang="en-GB" sz="1800" u="sng"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spcAft>
                          <a:spcPts val="0"/>
                        </a:spcAft>
                      </a:pPr>
                      <a:r>
                        <a:rPr kumimoji="0" lang="en-GB" sz="18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xxxxxxxxxxx</a:t>
                      </a:r>
                      <a:endParaRPr lang="en-GB" sz="1800" u="sng"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spcAft>
                          <a:spcPts val="0"/>
                        </a:spcAft>
                      </a:pPr>
                      <a:r>
                        <a:rPr kumimoji="0" lang="en-GB" sz="18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xxxxx</a:t>
                      </a:r>
                      <a:endParaRPr lang="en-GB" sz="1800" u="sng"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spcAft>
                          <a:spcPts val="0"/>
                        </a:spcAft>
                      </a:pPr>
                      <a:r>
                        <a:rPr kumimoji="0" lang="en-GB" sz="18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xxxxxxxxxxx</a:t>
                      </a:r>
                      <a:endParaRPr lang="en-GB" sz="1800" u="sng"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483751508"/>
                  </a:ext>
                </a:extLst>
              </a:tr>
              <a:tr h="696485">
                <a:tc>
                  <a:txBody>
                    <a:bodyPr/>
                    <a:lstStyle/>
                    <a:p>
                      <a:pPr>
                        <a:lnSpc>
                          <a:spcPct val="150000"/>
                        </a:lnSpc>
                        <a:spcAft>
                          <a:spcPts val="0"/>
                        </a:spcAft>
                      </a:pPr>
                      <a:r>
                        <a:rPr lang="en-GB" sz="1800">
                          <a:effectLst/>
                        </a:rPr>
                        <a:t>EXP-3B:5</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spcAft>
                          <a:spcPts val="0"/>
                        </a:spcAft>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lang="en-GB" sz="1800" u="sng"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spcAft>
                          <a:spcPts val="0"/>
                        </a:spcAft>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xxxxxxxxxxx</a:t>
                      </a:r>
                      <a:endParaRPr lang="en-GB" sz="1800" u="sng"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spcAft>
                          <a:spcPts val="0"/>
                        </a:spcAft>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lang="en-GB" sz="1800" u="sng"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spcAft>
                          <a:spcPts val="0"/>
                        </a:spcAft>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xxxxxxxxxxx</a:t>
                      </a:r>
                      <a:endParaRPr lang="en-GB" sz="1800" u="sng"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spcAft>
                          <a:spcPts val="0"/>
                        </a:spcAft>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lang="en-GB" sz="1800" u="sng"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spcAft>
                          <a:spcPts val="0"/>
                        </a:spcAft>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xxxxxxxxxxx</a:t>
                      </a:r>
                      <a:endParaRPr lang="en-GB" sz="1800" u="sng"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120405634"/>
                  </a:ext>
                </a:extLst>
              </a:tr>
              <a:tr h="325332">
                <a:tc gridSpan="7">
                  <a:txBody>
                    <a:bodyPr/>
                    <a:lstStyle/>
                    <a:p>
                      <a:pPr>
                        <a:lnSpc>
                          <a:spcPct val="150000"/>
                        </a:lnSpc>
                        <a:spcAft>
                          <a:spcPts val="0"/>
                        </a:spcAft>
                      </a:pPr>
                      <a:r>
                        <a:rPr lang="en-GB" sz="1800" dirty="0">
                          <a:effectLst/>
                        </a:rPr>
                        <a:t>Abbreviations: CI = confidence interval; HR = hazard ratio *bootstrapped 95% CI</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4041390135"/>
                  </a:ext>
                </a:extLst>
              </a:tr>
            </a:tbl>
          </a:graphicData>
        </a:graphic>
      </p:graphicFrame>
      <p:sp>
        <p:nvSpPr>
          <p:cNvPr id="4" name="TextBox 3">
            <a:extLst>
              <a:ext uri="{FF2B5EF4-FFF2-40B4-BE49-F238E27FC236}">
                <a16:creationId xmlns:a16="http://schemas.microsoft.com/office/drawing/2014/main" id="{EB487621-419B-4442-AE89-C5AA56085892}"/>
              </a:ext>
            </a:extLst>
          </p:cNvPr>
          <p:cNvSpPr txBox="1"/>
          <p:nvPr/>
        </p:nvSpPr>
        <p:spPr>
          <a:xfrm>
            <a:off x="410358" y="2347911"/>
            <a:ext cx="651659" cy="276999"/>
          </a:xfrm>
          <a:prstGeom prst="rect">
            <a:avLst/>
          </a:prstGeom>
          <a:noFill/>
        </p:spPr>
        <p:txBody>
          <a:bodyPr wrap="square" lIns="0" tIns="0" rIns="0" bIns="0" rtlCol="0">
            <a:spAutoFit/>
          </a:bodyPr>
          <a:lstStyle/>
          <a:p>
            <a:r>
              <a:rPr lang="en-US" sz="1800" b="1" dirty="0">
                <a:solidFill>
                  <a:schemeClr val="accent3"/>
                </a:solidFill>
              </a:rPr>
              <a:t>PFS</a:t>
            </a:r>
            <a:endParaRPr lang="en-GB" sz="1800" b="1" dirty="0" err="1">
              <a:solidFill>
                <a:schemeClr val="accent3"/>
              </a:solidFill>
            </a:endParaRPr>
          </a:p>
        </p:txBody>
      </p:sp>
      <p:sp>
        <p:nvSpPr>
          <p:cNvPr id="8" name="TextBox 7">
            <a:extLst>
              <a:ext uri="{FF2B5EF4-FFF2-40B4-BE49-F238E27FC236}">
                <a16:creationId xmlns:a16="http://schemas.microsoft.com/office/drawing/2014/main" id="{6F348347-0AEA-4A76-B0C6-F5C4C627AFEC}"/>
              </a:ext>
            </a:extLst>
          </p:cNvPr>
          <p:cNvSpPr txBox="1"/>
          <p:nvPr/>
        </p:nvSpPr>
        <p:spPr>
          <a:xfrm>
            <a:off x="410359" y="4777628"/>
            <a:ext cx="651659" cy="276999"/>
          </a:xfrm>
          <a:prstGeom prst="rect">
            <a:avLst/>
          </a:prstGeom>
          <a:noFill/>
        </p:spPr>
        <p:txBody>
          <a:bodyPr wrap="square" lIns="0" tIns="0" rIns="0" bIns="0" rtlCol="0">
            <a:spAutoFit/>
          </a:bodyPr>
          <a:lstStyle/>
          <a:p>
            <a:r>
              <a:rPr lang="en-US" sz="1800" b="1" dirty="0">
                <a:solidFill>
                  <a:schemeClr val="accent3"/>
                </a:solidFill>
              </a:rPr>
              <a:t>OS</a:t>
            </a:r>
            <a:endParaRPr lang="en-GB" sz="1800" b="1" dirty="0" err="1">
              <a:solidFill>
                <a:schemeClr val="accent3"/>
              </a:solidFill>
            </a:endParaRPr>
          </a:p>
        </p:txBody>
      </p:sp>
    </p:spTree>
    <p:extLst>
      <p:ext uri="{BB962C8B-B14F-4D97-AF65-F5344CB8AC3E}">
        <p14:creationId xmlns:p14="http://schemas.microsoft.com/office/powerpoint/2010/main" val="18839206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79FF11-4F42-48A0-AE5C-4BEB49A3C37D}"/>
              </a:ext>
            </a:extLst>
          </p:cNvPr>
          <p:cNvSpPr>
            <a:spLocks noGrp="1"/>
          </p:cNvSpPr>
          <p:nvPr>
            <p:ph type="title"/>
          </p:nvPr>
        </p:nvSpPr>
        <p:spPr/>
        <p:txBody>
          <a:bodyPr/>
          <a:lstStyle/>
          <a:p>
            <a:r>
              <a:rPr lang="en-US" dirty="0"/>
              <a:t>Company’s model</a:t>
            </a:r>
            <a:endParaRPr lang="en-GB" dirty="0"/>
          </a:p>
        </p:txBody>
      </p:sp>
      <p:sp>
        <p:nvSpPr>
          <p:cNvPr id="3" name="Slide Number Placeholder 2">
            <a:extLst>
              <a:ext uri="{FF2B5EF4-FFF2-40B4-BE49-F238E27FC236}">
                <a16:creationId xmlns:a16="http://schemas.microsoft.com/office/drawing/2014/main" id="{460C2C13-4CFD-4E94-93D1-2E2E46748364}"/>
              </a:ext>
            </a:extLst>
          </p:cNvPr>
          <p:cNvSpPr>
            <a:spLocks noGrp="1"/>
          </p:cNvSpPr>
          <p:nvPr>
            <p:ph type="sldNum" sz="quarter" idx="12"/>
          </p:nvPr>
        </p:nvSpPr>
        <p:spPr/>
        <p:txBody>
          <a:bodyPr/>
          <a:lstStyle/>
          <a:p>
            <a:fld id="{DDBE135E-2566-4748-853C-8A3B78F0FB00}" type="slidenum">
              <a:rPr lang="en-GB" smtClean="0"/>
              <a:t>9</a:t>
            </a:fld>
            <a:endParaRPr lang="en-GB" dirty="0"/>
          </a:p>
        </p:txBody>
      </p:sp>
      <p:pic>
        <p:nvPicPr>
          <p:cNvPr id="5" name="Content Placeholder 4">
            <a:extLst>
              <a:ext uri="{FF2B5EF4-FFF2-40B4-BE49-F238E27FC236}">
                <a16:creationId xmlns:a16="http://schemas.microsoft.com/office/drawing/2014/main" id="{3C3EB4A9-FC1A-43CA-8245-A2342ABACA4C}"/>
              </a:ext>
            </a:extLst>
          </p:cNvPr>
          <p:cNvPicPr>
            <a:picLocks noGrp="1"/>
          </p:cNvPicPr>
          <p:nvPr>
            <p:ph sz="quarter" idx="10"/>
          </p:nvPr>
        </p:nvPicPr>
        <p:blipFill rotWithShape="1">
          <a:blip r:embed="rId2"/>
          <a:stretch/>
        </p:blipFill>
        <p:spPr bwMode="auto">
          <a:xfrm>
            <a:off x="508000" y="1174493"/>
            <a:ext cx="9669463" cy="3182354"/>
          </a:xfrm>
          <a:prstGeom prst="rect">
            <a:avLst/>
          </a:prstGeom>
          <a:ln>
            <a:noFill/>
          </a:ln>
          <a:extLst>
            <a:ext uri="{53640926-AAD7-44D8-BBD7-CCE9431645EC}">
              <a14:shadowObscured xmlns:a14="http://schemas.microsoft.com/office/drawing/2010/main"/>
            </a:ext>
          </a:extLst>
        </p:spPr>
      </p:pic>
      <p:sp>
        <p:nvSpPr>
          <p:cNvPr id="6" name="TextBox 5">
            <a:extLst>
              <a:ext uri="{FF2B5EF4-FFF2-40B4-BE49-F238E27FC236}">
                <a16:creationId xmlns:a16="http://schemas.microsoft.com/office/drawing/2014/main" id="{1D08CD7A-43B9-4734-A981-2F83821EAD3E}"/>
              </a:ext>
            </a:extLst>
          </p:cNvPr>
          <p:cNvSpPr txBox="1"/>
          <p:nvPr/>
        </p:nvSpPr>
        <p:spPr>
          <a:xfrm>
            <a:off x="774551" y="4356847"/>
            <a:ext cx="9176273" cy="2769989"/>
          </a:xfrm>
          <a:prstGeom prst="rect">
            <a:avLst/>
          </a:prstGeom>
          <a:noFill/>
        </p:spPr>
        <p:txBody>
          <a:bodyPr wrap="square" lIns="0" tIns="0" rIns="0" bIns="0" rtlCol="0">
            <a:spAutoFit/>
          </a:bodyPr>
          <a:lstStyle/>
          <a:p>
            <a:pPr marL="285750" indent="-285750">
              <a:buFont typeface="Arial" panose="020B0604020202020204" pitchFamily="34" charset="0"/>
              <a:buChar char="•"/>
            </a:pPr>
            <a:endParaRPr lang="en-GB" sz="1800" dirty="0"/>
          </a:p>
          <a:p>
            <a:pPr marL="285750" indent="-285750">
              <a:buFont typeface="Arial" panose="020B0604020202020204" pitchFamily="34" charset="0"/>
              <a:buChar char="•"/>
            </a:pPr>
            <a:endParaRPr lang="en-GB" sz="1800" dirty="0"/>
          </a:p>
          <a:p>
            <a:pPr marL="285750" indent="-285750">
              <a:buFont typeface="Arial" panose="020B0604020202020204" pitchFamily="34" charset="0"/>
              <a:buChar char="•"/>
            </a:pPr>
            <a:r>
              <a:rPr lang="en-GB" sz="1800" dirty="0"/>
              <a:t>Partitioned survival model with 3 health states: </a:t>
            </a:r>
            <a:r>
              <a:rPr lang="en-GB" sz="1800" i="1" dirty="0"/>
              <a:t>progression-free, progressed disease </a:t>
            </a:r>
            <a:r>
              <a:rPr lang="en-GB" sz="1800" dirty="0"/>
              <a:t>and </a:t>
            </a:r>
            <a:r>
              <a:rPr lang="en-GB" sz="1800" i="1" dirty="0"/>
              <a:t>death.</a:t>
            </a:r>
          </a:p>
          <a:p>
            <a:pPr marL="285750" indent="-285750">
              <a:buFont typeface="Arial" panose="020B0604020202020204" pitchFamily="34" charset="0"/>
              <a:buChar char="•"/>
            </a:pPr>
            <a:r>
              <a:rPr lang="en-GB" sz="1800" dirty="0"/>
              <a:t>A lifetime horizon of 20 years applied in the model base case.</a:t>
            </a:r>
          </a:p>
          <a:p>
            <a:pPr marL="285750" indent="-285750">
              <a:buFont typeface="Arial" panose="020B0604020202020204" pitchFamily="34" charset="0"/>
              <a:buChar char="•"/>
            </a:pPr>
            <a:r>
              <a:rPr lang="en-GB" sz="1800" dirty="0"/>
              <a:t>30-day cycle length (aligns with pack size), with a half-cycle correction applied.</a:t>
            </a:r>
          </a:p>
          <a:p>
            <a:pPr marL="285750" indent="-285750">
              <a:buFont typeface="Arial" panose="020B0604020202020204" pitchFamily="34" charset="0"/>
              <a:buChar char="•"/>
            </a:pPr>
            <a:r>
              <a:rPr lang="en-GB" sz="1800" dirty="0"/>
              <a:t>NHS and Personal Social Services (PSS) perspective</a:t>
            </a:r>
          </a:p>
          <a:p>
            <a:pPr marL="285750" indent="-285750">
              <a:buFont typeface="Arial" panose="020B0604020202020204" pitchFamily="34" charset="0"/>
              <a:buChar char="•"/>
            </a:pPr>
            <a:r>
              <a:rPr lang="en-GB" sz="1800" dirty="0"/>
              <a:t>An annual discount rate of 3.5% for costs and benefits</a:t>
            </a:r>
          </a:p>
          <a:p>
            <a:pPr marL="285750" indent="-285750">
              <a:buFont typeface="Arial" panose="020B0604020202020204" pitchFamily="34" charset="0"/>
              <a:buChar char="•"/>
            </a:pPr>
            <a:endParaRPr lang="en-GB" sz="1800" dirty="0"/>
          </a:p>
          <a:p>
            <a:pPr marL="285750" indent="-285750">
              <a:buFont typeface="Arial" panose="020B0604020202020204" pitchFamily="34" charset="0"/>
              <a:buChar char="•"/>
            </a:pPr>
            <a:endParaRPr lang="en-GB" sz="1800" i="1" dirty="0"/>
          </a:p>
        </p:txBody>
      </p:sp>
      <p:pic>
        <p:nvPicPr>
          <p:cNvPr id="7" name="Content Placeholder 4">
            <a:extLst>
              <a:ext uri="{FF2B5EF4-FFF2-40B4-BE49-F238E27FC236}">
                <a16:creationId xmlns:a16="http://schemas.microsoft.com/office/drawing/2014/main" id="{CA4705EA-A824-44C7-A5E0-4A112292FB3B}"/>
              </a:ext>
            </a:extLst>
          </p:cNvPr>
          <p:cNvPicPr>
            <a:picLocks/>
          </p:cNvPicPr>
          <p:nvPr/>
        </p:nvPicPr>
        <p:blipFill rotWithShape="1">
          <a:blip r:embed="rId2"/>
          <a:stretch/>
        </p:blipFill>
        <p:spPr bwMode="auto">
          <a:xfrm>
            <a:off x="660400" y="1326893"/>
            <a:ext cx="9669463" cy="3182354"/>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822373982"/>
      </p:ext>
    </p:extLst>
  </p:cSld>
  <p:clrMapOvr>
    <a:masterClrMapping/>
  </p:clrMapOvr>
</p:sld>
</file>

<file path=ppt/theme/theme1.xml><?xml version="1.0" encoding="utf-8"?>
<a:theme xmlns:a="http://schemas.openxmlformats.org/drawingml/2006/main" name="NICE">
  <a:themeElements>
    <a:clrScheme name="NICE Wht Background">
      <a:dk1>
        <a:srgbClr val="393938"/>
      </a:dk1>
      <a:lt1>
        <a:sysClr val="window" lastClr="FFFFFF"/>
      </a:lt1>
      <a:dk2>
        <a:srgbClr val="222222"/>
      </a:dk2>
      <a:lt2>
        <a:srgbClr val="18646E"/>
      </a:lt2>
      <a:accent1>
        <a:srgbClr val="573562"/>
      </a:accent1>
      <a:accent2>
        <a:srgbClr val="A28AA8"/>
      </a:accent2>
      <a:accent3>
        <a:srgbClr val="18646E"/>
      </a:accent3>
      <a:accent4>
        <a:srgbClr val="527D83"/>
      </a:accent4>
      <a:accent5>
        <a:srgbClr val="004650"/>
      </a:accent5>
      <a:accent6>
        <a:srgbClr val="A2BDC1"/>
      </a:accent6>
      <a:hlink>
        <a:srgbClr val="393938"/>
      </a:hlink>
      <a:folHlink>
        <a:srgbClr val="39393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3175">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defRPr sz="1800" dirty="0" err="1" smtClean="0">
            <a:solidFill>
              <a:schemeClr val="tx1"/>
            </a:solidFill>
          </a:defRPr>
        </a:defPPr>
      </a:lstStyle>
    </a:txDef>
  </a:objectDefaults>
  <a:extraClrSchemeLst/>
  <a:extLst>
    <a:ext uri="{05A4C25C-085E-4340-85A3-A5531E510DB2}">
      <thm15:themeFamily xmlns:thm15="http://schemas.microsoft.com/office/thememl/2012/main" name="Committee slide template Jan 19.pptx" id="{E7448097-975A-4B1B-9491-476867EAC520}" vid="{B2E0642F-84F4-4BED-98E7-CB30702B29A7}"/>
    </a:ext>
  </a:extLst>
</a:theme>
</file>

<file path=ppt/theme/theme2.xml><?xml version="1.0" encoding="utf-8"?>
<a:theme xmlns:a="http://schemas.openxmlformats.org/drawingml/2006/main" name="1_NICE">
  <a:themeElements>
    <a:clrScheme name="NICE Wht Background">
      <a:dk1>
        <a:srgbClr val="393938"/>
      </a:dk1>
      <a:lt1>
        <a:sysClr val="window" lastClr="FFFFFF"/>
      </a:lt1>
      <a:dk2>
        <a:srgbClr val="222222"/>
      </a:dk2>
      <a:lt2>
        <a:srgbClr val="18646E"/>
      </a:lt2>
      <a:accent1>
        <a:srgbClr val="573562"/>
      </a:accent1>
      <a:accent2>
        <a:srgbClr val="A28AA8"/>
      </a:accent2>
      <a:accent3>
        <a:srgbClr val="18646E"/>
      </a:accent3>
      <a:accent4>
        <a:srgbClr val="527D83"/>
      </a:accent4>
      <a:accent5>
        <a:srgbClr val="004650"/>
      </a:accent5>
      <a:accent6>
        <a:srgbClr val="A2BDC1"/>
      </a:accent6>
      <a:hlink>
        <a:srgbClr val="393938"/>
      </a:hlink>
      <a:folHlink>
        <a:srgbClr val="39393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3175">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defRPr sz="1800" dirty="0" smtClean="0"/>
        </a:defPPr>
      </a:lstStyle>
    </a:txDef>
  </a:objectDefaults>
  <a:extraClrSchemeLst/>
  <a:extLst>
    <a:ext uri="{05A4C25C-085E-4340-85A3-A5531E510DB2}">
      <thm15:themeFamily xmlns:thm15="http://schemas.microsoft.com/office/thememl/2012/main" name="Presentation1" id="{146CC5CC-4659-4FA9-AD05-60CDFD125650}" vid="{04518FEB-7798-4A0F-953C-60FEDD90F9CB}"/>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Committee slide template Jan 19.pptx</Template>
  <TotalTime>4186</TotalTime>
  <Words>3700</Words>
  <Application>Microsoft Office PowerPoint</Application>
  <PresentationFormat>Custom</PresentationFormat>
  <Paragraphs>606</Paragraphs>
  <Slides>26</Slides>
  <Notes>5</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26</vt:i4>
      </vt:variant>
    </vt:vector>
  </HeadingPairs>
  <TitlesOfParts>
    <vt:vector size="33" baseType="lpstr">
      <vt:lpstr>Arial</vt:lpstr>
      <vt:lpstr>Calibri</vt:lpstr>
      <vt:lpstr>Courier New</vt:lpstr>
      <vt:lpstr>Lato</vt:lpstr>
      <vt:lpstr>Times New Roman</vt:lpstr>
      <vt:lpstr>NICE</vt:lpstr>
      <vt:lpstr>1_NICE</vt:lpstr>
      <vt:lpstr>Lead team presentation</vt:lpstr>
      <vt:lpstr>Disease background: ALK+ NSCLC</vt:lpstr>
      <vt:lpstr>Proposed treatment pathway</vt:lpstr>
      <vt:lpstr>Lorlatinib (Lorviqua, Pfizer)</vt:lpstr>
      <vt:lpstr>Clinical evidence: key trial</vt:lpstr>
      <vt:lpstr>Clinical evidence: baseline characteristics</vt:lpstr>
      <vt:lpstr>Clinical evidence: PFS &amp; OS from Study 1001</vt:lpstr>
      <vt:lpstr>MAIC results: PFS &amp; OS</vt:lpstr>
      <vt:lpstr>Company’s model</vt:lpstr>
      <vt:lpstr>Background</vt:lpstr>
      <vt:lpstr>Patient and carer perspectives</vt:lpstr>
      <vt:lpstr>Issues resolved during technical engagement (1)</vt:lpstr>
      <vt:lpstr>Issues resolved during technical engagement (2)</vt:lpstr>
      <vt:lpstr>Outstanding issues after technical engagement</vt:lpstr>
      <vt:lpstr>Issue 3: Selection of method for the indirect comparison used in the economic modelling (1)</vt:lpstr>
      <vt:lpstr>Issue 3: Selection of method for the indirect comparison used in the economic modelling (2)</vt:lpstr>
      <vt:lpstr>Issue 5: Selection of utility values </vt:lpstr>
      <vt:lpstr>Cost effectiveness results – updated base case Lorlatinib vs PDC</vt:lpstr>
      <vt:lpstr> Impact of Issues 3 and 5 – Lorlatinib vs PDC</vt:lpstr>
      <vt:lpstr>ERG exploratory analysis (lorlatinib v PDC)</vt:lpstr>
      <vt:lpstr>Impact of Issue 5 – Lorlatinib vs ABCP</vt:lpstr>
      <vt:lpstr>ABCP – ERG-reduced population adjustment</vt:lpstr>
      <vt:lpstr>ERG exploratory analysis (lorlatinib v ABCP)</vt:lpstr>
      <vt:lpstr>Equality issues and innovation</vt:lpstr>
      <vt:lpstr>Key issues</vt:lpstr>
      <vt:lpstr>Key issues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Lead team presentation</dc:title>
  <dc:creator>Luke Cowie</dc:creator>
  <cp:lastModifiedBy>Kate Moore</cp:lastModifiedBy>
  <cp:revision>164</cp:revision>
  <dcterms:created xsi:type="dcterms:W3CDTF">2019-08-21T15:10:02Z</dcterms:created>
  <dcterms:modified xsi:type="dcterms:W3CDTF">2020-01-21T13:41:40Z</dcterms:modified>
</cp:coreProperties>
</file>