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091" r:id="rId1"/>
  </p:sldMasterIdLst>
  <p:notesMasterIdLst>
    <p:notesMasterId r:id="rId50"/>
  </p:notesMasterIdLst>
  <p:handoutMasterIdLst>
    <p:handoutMasterId r:id="rId51"/>
  </p:handoutMasterIdLst>
  <p:sldIdLst>
    <p:sldId id="339" r:id="rId2"/>
    <p:sldId id="412" r:id="rId3"/>
    <p:sldId id="2128" r:id="rId4"/>
    <p:sldId id="404" r:id="rId5"/>
    <p:sldId id="375" r:id="rId6"/>
    <p:sldId id="427" r:id="rId7"/>
    <p:sldId id="347" r:id="rId8"/>
    <p:sldId id="411" r:id="rId9"/>
    <p:sldId id="376" r:id="rId10"/>
    <p:sldId id="345" r:id="rId11"/>
    <p:sldId id="358" r:id="rId12"/>
    <p:sldId id="418" r:id="rId13"/>
    <p:sldId id="428" r:id="rId14"/>
    <p:sldId id="352" r:id="rId15"/>
    <p:sldId id="349" r:id="rId16"/>
    <p:sldId id="414" r:id="rId17"/>
    <p:sldId id="413" r:id="rId18"/>
    <p:sldId id="351" r:id="rId19"/>
    <p:sldId id="360" r:id="rId20"/>
    <p:sldId id="406" r:id="rId21"/>
    <p:sldId id="407" r:id="rId22"/>
    <p:sldId id="420" r:id="rId23"/>
    <p:sldId id="2129" r:id="rId24"/>
    <p:sldId id="2130" r:id="rId25"/>
    <p:sldId id="2133" r:id="rId26"/>
    <p:sldId id="2134" r:id="rId27"/>
    <p:sldId id="361" r:id="rId28"/>
    <p:sldId id="421" r:id="rId29"/>
    <p:sldId id="415" r:id="rId30"/>
    <p:sldId id="416" r:id="rId31"/>
    <p:sldId id="417" r:id="rId32"/>
    <p:sldId id="353" r:id="rId33"/>
    <p:sldId id="390" r:id="rId34"/>
    <p:sldId id="2127" r:id="rId35"/>
    <p:sldId id="356" r:id="rId36"/>
    <p:sldId id="381" r:id="rId37"/>
    <p:sldId id="419" r:id="rId38"/>
    <p:sldId id="422" r:id="rId39"/>
    <p:sldId id="423" r:id="rId40"/>
    <p:sldId id="424" r:id="rId41"/>
    <p:sldId id="380" r:id="rId42"/>
    <p:sldId id="425" r:id="rId43"/>
    <p:sldId id="426" r:id="rId44"/>
    <p:sldId id="367" r:id="rId45"/>
    <p:sldId id="370" r:id="rId46"/>
    <p:sldId id="268" r:id="rId47"/>
    <p:sldId id="2135" r:id="rId48"/>
    <p:sldId id="2136" r:id="rId49"/>
  </p:sldIdLst>
  <p:sldSz cx="12192000" cy="6858000"/>
  <p:notesSz cx="6858000" cy="9144000"/>
  <p:embeddedFontLst>
    <p:embeddedFont>
      <p:font typeface="Arial" panose="020B0604020202020204" pitchFamily="3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Cambria" panose="02040503050406030204" pitchFamily="18" charset="0"/>
      <p:regular r:id="rId60"/>
      <p:bold r:id="rId61"/>
      <p:italic r:id="rId62"/>
      <p:boldItalic r:id="rId63"/>
    </p:embeddedFont>
    <p:embeddedFont>
      <p:font typeface="Georgia" panose="02040502050405020303" pitchFamily="18" charset="0"/>
      <p:regular r:id="rId64"/>
      <p:bold r:id="rId65"/>
      <p:italic r:id="rId66"/>
      <p:bold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AF515A-6566-6455-6A58-5008825975D3}" name="Yelan Guo" initials="YG" userId="S::Yelan.Guo@nice.org.uk::095e26c1-70a2-437b-ab3c-6f7a4b4dcfcd" providerId="AD"/>
  <p188:author id="{CC3F30F7-1271-D394-00A7-68CCFEB35EB6}" name="Dilan Savani" initials="DS" userId="S::Dilan.Savani@nice.org.uk::199ea9ab-a7d2-4c2d-b03e-57277f32c0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 id="2" name="Charlie Hewitt" initials="CH" lastIdx="56"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3"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6" clrIdx="3">
    <p:extLst>
      <p:ext uri="{19B8F6BF-5375-455C-9EA6-DF929625EA0E}">
        <p15:presenceInfo xmlns:p15="http://schemas.microsoft.com/office/powerpoint/2012/main" userId="S::Elizabeth.Bell@nice.org.uk::db75d52a-bbc3-4365-b187-451fb7df6c85" providerId="AD"/>
      </p:ext>
    </p:extLst>
  </p:cmAuthor>
  <p:cmAuthor id="5" name="Lewis Ralph" initials="LR" lastIdx="4" clrIdx="4">
    <p:extLst>
      <p:ext uri="{19B8F6BF-5375-455C-9EA6-DF929625EA0E}">
        <p15:presenceInfo xmlns:p15="http://schemas.microsoft.com/office/powerpoint/2012/main" userId="S::Lewis.Ralph@nice.org.uk::38b9d8a5-accd-4d36-ad82-18ba6aaf1b38" providerId="AD"/>
      </p:ext>
    </p:extLst>
  </p:cmAuthor>
  <p:cmAuthor id="6" name="Dilan Savani" initials="DS" lastIdx="3" clrIdx="5">
    <p:extLst>
      <p:ext uri="{19B8F6BF-5375-455C-9EA6-DF929625EA0E}">
        <p15:presenceInfo xmlns:p15="http://schemas.microsoft.com/office/powerpoint/2012/main" userId="S::Dilan.Savani@nice.org.uk::199ea9ab-a7d2-4c2d-b03e-57277f32c0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054"/>
    <a:srgbClr val="C00000"/>
    <a:srgbClr val="FFC000"/>
    <a:srgbClr val="00B050"/>
    <a:srgbClr val="00436C"/>
    <a:srgbClr val="228096"/>
    <a:srgbClr val="FFFFFF"/>
    <a:srgbClr val="F7F4F1"/>
    <a:srgbClr val="FBF4EE"/>
    <a:srgbClr val="EFEE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041" autoAdjust="0"/>
  </p:normalViewPr>
  <p:slideViewPr>
    <p:cSldViewPr snapToGrid="0" snapToObjects="1">
      <p:cViewPr varScale="1">
        <p:scale>
          <a:sx n="97" d="100"/>
          <a:sy n="97" d="100"/>
        </p:scale>
        <p:origin x="267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6" d="100"/>
          <a:sy n="96" d="100"/>
        </p:scale>
        <p:origin x="3558"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handoutMaster" Target="handoutMasters/handoutMaster1.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07/03/2023</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3/7/2023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linoutsolutions.com/wp-content/uploads/2020/11/Hudgens_et_al-2020-The_Patient_-_Patient-Centered_Outcomes_Research-1.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effectLst/>
              <a:highlight>
                <a:srgbClr val="00FFFF"/>
              </a:highlight>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dirty="0"/>
          </a:p>
        </p:txBody>
      </p:sp>
    </p:spTree>
    <p:extLst>
      <p:ext uri="{BB962C8B-B14F-4D97-AF65-F5344CB8AC3E}">
        <p14:creationId xmlns:p14="http://schemas.microsoft.com/office/powerpoint/2010/main" val="415413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12</a:t>
            </a:fld>
            <a:endParaRPr lang="en-US" dirty="0"/>
          </a:p>
        </p:txBody>
      </p:sp>
    </p:spTree>
    <p:extLst>
      <p:ext uri="{BB962C8B-B14F-4D97-AF65-F5344CB8AC3E}">
        <p14:creationId xmlns:p14="http://schemas.microsoft.com/office/powerpoint/2010/main" val="2790334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13</a:t>
            </a:fld>
            <a:endParaRPr lang="en-US" dirty="0"/>
          </a:p>
        </p:txBody>
      </p:sp>
    </p:spTree>
    <p:extLst>
      <p:ext uri="{BB962C8B-B14F-4D97-AF65-F5344CB8AC3E}">
        <p14:creationId xmlns:p14="http://schemas.microsoft.com/office/powerpoint/2010/main" val="4140274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effectLst/>
                <a:latin typeface="Arial" panose="020B0604020202020204" pitchFamily="34" charset="0"/>
                <a:ea typeface="TimesNewRoman"/>
              </a:rPr>
              <a:t>Definitions (CS table 9)</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dirty="0">
                <a:effectLst/>
                <a:latin typeface="Arial" panose="020B0604020202020204" pitchFamily="34" charset="0"/>
                <a:ea typeface="TimesNewRoman"/>
              </a:rPr>
              <a:t>WASO was the time spent awake after onset of persistent sleep (beginning of the first continuous 20 epochs [i.e., 10 min] scored as non-awake, i.e., epochs scored as either S1, S2, SWS or REM until lights on, as determined by </a:t>
            </a:r>
            <a:r>
              <a:rPr lang="en-GB" b="0" i="0" dirty="0">
                <a:solidFill>
                  <a:srgbClr val="212121"/>
                </a:solidFill>
                <a:effectLst/>
                <a:latin typeface="Cambria" panose="02040503050406030204" pitchFamily="18" charset="0"/>
              </a:rPr>
              <a:t>polysomnography (</a:t>
            </a:r>
            <a:r>
              <a:rPr lang="en-GB" sz="1200" dirty="0">
                <a:effectLst/>
                <a:latin typeface="Arial" panose="020B0604020202020204" pitchFamily="34" charset="0"/>
                <a:ea typeface="TimesNewRoman"/>
              </a:rPr>
              <a:t>PSG).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GB" sz="1200" dirty="0">
                <a:effectLst/>
                <a:latin typeface="Arial" panose="020B0604020202020204" pitchFamily="34" charset="0"/>
                <a:ea typeface="TimesNewRoman"/>
              </a:rPr>
              <a:t>Note, this is different to </a:t>
            </a:r>
            <a:r>
              <a:rPr lang="en-GB" sz="1200" dirty="0" err="1">
                <a:effectLst/>
                <a:latin typeface="Arial" panose="020B0604020202020204" pitchFamily="34" charset="0"/>
                <a:ea typeface="TimesNewRoman"/>
              </a:rPr>
              <a:t>sWASO</a:t>
            </a:r>
            <a:r>
              <a:rPr lang="en-GB" sz="1200" dirty="0">
                <a:effectLst/>
                <a:latin typeface="Arial" panose="020B0604020202020204" pitchFamily="34" charset="0"/>
                <a:ea typeface="TimesNewRoman"/>
              </a:rPr>
              <a:t> (exploratory outcome in study 301/302), which was </a:t>
            </a:r>
            <a:r>
              <a:rPr lang="en-GB" sz="1800" dirty="0" err="1">
                <a:effectLst/>
                <a:cs typeface="Arial" panose="020B0604020202020204" pitchFamily="34" charset="0"/>
              </a:rPr>
              <a:t>sWASO</a:t>
            </a:r>
            <a:r>
              <a:rPr lang="en-GB" sz="1800" dirty="0">
                <a:effectLst/>
                <a:cs typeface="Arial" panose="020B0604020202020204" pitchFamily="34" charset="0"/>
              </a:rPr>
              <a:t> was the time spent awake after sleep onset reported by the subject in answer to the SDQ question “In total, how long did these awakenings last?”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dirty="0">
                <a:effectLst/>
                <a:cs typeface="Arial" panose="020B0604020202020204" pitchFamily="34" charset="0"/>
              </a:rPr>
              <a:t>LPS was the time from start of recording to the beginning of the first continuous 20 epochs (i.e., 10 min) scored as non-awake, i.e., epochs scored as either S1, S2, SWS or REM, as determined by PSG</a:t>
            </a:r>
            <a:endParaRPr lang="en-GB" sz="1800" dirty="0">
              <a:effectLst/>
              <a:ea typeface="TimesNewRoman"/>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200" dirty="0">
              <a:effectLst/>
              <a:latin typeface="Arial" panose="020B0604020202020204" pitchFamily="34" charset="0"/>
              <a:ea typeface="TimesNewRoman"/>
            </a:endParaRP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dirty="0"/>
          </a:p>
        </p:txBody>
      </p:sp>
    </p:spTree>
    <p:extLst>
      <p:ext uri="{BB962C8B-B14F-4D97-AF65-F5344CB8AC3E}">
        <p14:creationId xmlns:p14="http://schemas.microsoft.com/office/powerpoint/2010/main" val="4280153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16</a:t>
            </a:fld>
            <a:endParaRPr lang="en-US" dirty="0"/>
          </a:p>
        </p:txBody>
      </p:sp>
    </p:spTree>
    <p:extLst>
      <p:ext uri="{BB962C8B-B14F-4D97-AF65-F5344CB8AC3E}">
        <p14:creationId xmlns:p14="http://schemas.microsoft.com/office/powerpoint/2010/main" val="33406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dirty="0"/>
          </a:p>
        </p:txBody>
      </p:sp>
    </p:spTree>
    <p:extLst>
      <p:ext uri="{BB962C8B-B14F-4D97-AF65-F5344CB8AC3E}">
        <p14:creationId xmlns:p14="http://schemas.microsoft.com/office/powerpoint/2010/main" val="948029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Guidelines for ISI Scoring/Interpretation (https://www.healthquality.va.gov/guidelines/CD/insomnia/TrifectaInsomniaSeverityIndexFillable910162020.pdf): </a:t>
            </a:r>
          </a:p>
          <a:p>
            <a:pPr marL="171450" indent="-171450">
              <a:buFont typeface="Arial" panose="020B0604020202020204" pitchFamily="34" charset="0"/>
              <a:buChar char="•"/>
            </a:pPr>
            <a:r>
              <a:rPr lang="en-GB" dirty="0"/>
              <a:t>Total score is the sum of all 7 items, ranging from 0-28. </a:t>
            </a:r>
          </a:p>
          <a:p>
            <a:pPr marL="171450" indent="-171450">
              <a:buFont typeface="Arial" panose="020B0604020202020204" pitchFamily="34" charset="0"/>
              <a:buChar char="•"/>
            </a:pPr>
            <a:r>
              <a:rPr lang="en-GB" dirty="0"/>
              <a:t>0 - 7 No clinically significant insomnia </a:t>
            </a:r>
          </a:p>
          <a:p>
            <a:pPr marL="171450" indent="-171450">
              <a:buFont typeface="Arial" panose="020B0604020202020204" pitchFamily="34" charset="0"/>
              <a:buChar char="•"/>
            </a:pPr>
            <a:r>
              <a:rPr lang="en-GB" dirty="0"/>
              <a:t>8 - 14 Subthreshold insomnia </a:t>
            </a:r>
          </a:p>
          <a:p>
            <a:pPr marL="171450" indent="-171450">
              <a:buFont typeface="Arial" panose="020B0604020202020204" pitchFamily="34" charset="0"/>
              <a:buChar char="•"/>
            </a:pPr>
            <a:r>
              <a:rPr lang="en-GB" dirty="0"/>
              <a:t>15 - 21 Clinical insomnia (moderate severity) </a:t>
            </a:r>
          </a:p>
          <a:p>
            <a:pPr marL="171450" indent="-171450">
              <a:buFont typeface="Arial" panose="020B0604020202020204" pitchFamily="34" charset="0"/>
              <a:buChar char="•"/>
            </a:pPr>
            <a:r>
              <a:rPr lang="en-GB" dirty="0"/>
              <a:t>22 - 28 Clinical insomnia (severe)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Clinically meaningful change in ISDIQ (</a:t>
            </a:r>
            <a:r>
              <a:rPr lang="en-GB" dirty="0">
                <a:hlinkClick r:id="rId3"/>
              </a:rPr>
              <a:t>Development and Validation of the Insomnia Daytime Symptoms and Impacts Questionnaire (IDSIQ) (clinoutsolutions.com)</a:t>
            </a:r>
            <a:endParaRPr lang="en-GB" dirty="0"/>
          </a:p>
          <a:p>
            <a:pPr marL="0" indent="0">
              <a:buFont typeface="Arial" panose="020B0604020202020204" pitchFamily="34" charset="0"/>
              <a:buNone/>
            </a:pPr>
            <a:r>
              <a:rPr lang="en-GB" dirty="0"/>
              <a:t>Based on anchor-based analyses a </a:t>
            </a:r>
          </a:p>
          <a:p>
            <a:pPr marL="0" indent="0">
              <a:buFont typeface="Arial" panose="020B0604020202020204" pitchFamily="34" charset="0"/>
              <a:buNone/>
            </a:pPr>
            <a:r>
              <a:rPr lang="en-GB" dirty="0"/>
              <a:t>20-point change in the IDSIQ-14 total score was considered  meaningful. The corresponding meaningful score changes  for the IDSIQ-14 domains were 9 points for the Alert/Cognition domain, 4 points for the Mood domain, and 4 points for the Sleepiness domain.</a:t>
            </a:r>
          </a:p>
          <a:p>
            <a:pPr marL="0" indent="0">
              <a:buFont typeface="Arial" panose="020B0604020202020204" pitchFamily="34" charset="0"/>
              <a:buNone/>
            </a:pPr>
            <a:r>
              <a:rPr lang="en-GB" dirty="0"/>
              <a:t> </a:t>
            </a:r>
          </a:p>
        </p:txBody>
      </p:sp>
      <p:sp>
        <p:nvSpPr>
          <p:cNvPr id="4" name="Slide Number Placeholder 3"/>
          <p:cNvSpPr>
            <a:spLocks noGrp="1"/>
          </p:cNvSpPr>
          <p:nvPr>
            <p:ph type="sldNum" sz="quarter" idx="5"/>
          </p:nvPr>
        </p:nvSpPr>
        <p:spPr/>
        <p:txBody>
          <a:bodyPr/>
          <a:lstStyle/>
          <a:p>
            <a:fld id="{3D92B9AF-1FF3-B64A-A57E-17202D6D58C9}" type="slidenum">
              <a:rPr lang="en-US" smtClean="0"/>
              <a:pPr/>
              <a:t>18</a:t>
            </a:fld>
            <a:endParaRPr lang="en-US" dirty="0"/>
          </a:p>
        </p:txBody>
      </p:sp>
    </p:spTree>
    <p:extLst>
      <p:ext uri="{BB962C8B-B14F-4D97-AF65-F5344CB8AC3E}">
        <p14:creationId xmlns:p14="http://schemas.microsoft.com/office/powerpoint/2010/main" val="5595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Georgia" panose="02040502050405020303" pitchFamily="18" charset="0"/>
              </a:rPr>
              <a:t>Clinically significant threshold for WASO measured by </a:t>
            </a:r>
            <a:r>
              <a:rPr lang="en-GB" b="0" i="0" dirty="0">
                <a:solidFill>
                  <a:srgbClr val="212121"/>
                </a:solidFill>
                <a:effectLst/>
                <a:latin typeface="Cambria" panose="02040503050406030204" pitchFamily="18" charset="0"/>
              </a:rPr>
              <a:t>polysomnography (</a:t>
            </a:r>
            <a:r>
              <a:rPr lang="en-GB" b="0" i="0" dirty="0">
                <a:solidFill>
                  <a:srgbClr val="333333"/>
                </a:solidFill>
                <a:effectLst/>
                <a:latin typeface="Georgia" panose="02040502050405020303" pitchFamily="18" charset="0"/>
              </a:rPr>
              <a:t>PSG): </a:t>
            </a:r>
            <a:r>
              <a:rPr lang="en-GB" b="1" i="0" dirty="0">
                <a:solidFill>
                  <a:srgbClr val="333333"/>
                </a:solidFill>
                <a:effectLst/>
                <a:latin typeface="Georgia" panose="02040502050405020303" pitchFamily="18" charset="0"/>
              </a:rPr>
              <a:t>20 minutes, </a:t>
            </a:r>
            <a:r>
              <a:rPr lang="en-GB" b="0" i="0" dirty="0">
                <a:solidFill>
                  <a:srgbClr val="333333"/>
                </a:solidFill>
                <a:effectLst/>
                <a:latin typeface="Georgia" panose="02040502050405020303" pitchFamily="18" charset="0"/>
              </a:rPr>
              <a:t>as described in American Academy of Sleep Medicine guideline for the pharmacological management of chronic insomnia, table 3 (https://jcsm.aasm.org/doi/epdf/10.5664/jcsm.6470)</a:t>
            </a:r>
            <a:endParaRPr lang="en-GB" dirty="0"/>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19</a:t>
            </a:fld>
            <a:endParaRPr lang="en-US" dirty="0"/>
          </a:p>
        </p:txBody>
      </p:sp>
    </p:spTree>
    <p:extLst>
      <p:ext uri="{BB962C8B-B14F-4D97-AF65-F5344CB8AC3E}">
        <p14:creationId xmlns:p14="http://schemas.microsoft.com/office/powerpoint/2010/main" val="63698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Georgia" panose="02040502050405020303" pitchFamily="18" charset="0"/>
              </a:rPr>
              <a:t>Clinically significant threshold for sleep latency measured by </a:t>
            </a:r>
            <a:r>
              <a:rPr lang="en-GB" b="0" i="0" dirty="0">
                <a:solidFill>
                  <a:srgbClr val="212121"/>
                </a:solidFill>
                <a:effectLst/>
                <a:latin typeface="Cambria" panose="02040503050406030204" pitchFamily="18" charset="0"/>
              </a:rPr>
              <a:t>polysomnography (</a:t>
            </a:r>
            <a:r>
              <a:rPr lang="en-GB" b="0" i="0" dirty="0">
                <a:solidFill>
                  <a:srgbClr val="333333"/>
                </a:solidFill>
                <a:effectLst/>
                <a:latin typeface="Georgia" panose="02040502050405020303" pitchFamily="18" charset="0"/>
              </a:rPr>
              <a:t>PSG): </a:t>
            </a:r>
            <a:r>
              <a:rPr lang="en-GB" b="1" i="0" dirty="0">
                <a:solidFill>
                  <a:srgbClr val="333333"/>
                </a:solidFill>
                <a:effectLst/>
                <a:latin typeface="Georgia" panose="02040502050405020303" pitchFamily="18" charset="0"/>
              </a:rPr>
              <a:t>10 minutes, </a:t>
            </a:r>
            <a:r>
              <a:rPr lang="en-GB" b="0" i="0" dirty="0">
                <a:solidFill>
                  <a:srgbClr val="333333"/>
                </a:solidFill>
                <a:effectLst/>
                <a:latin typeface="Georgia" panose="02040502050405020303" pitchFamily="18" charset="0"/>
              </a:rPr>
              <a:t>as described in American Academy of Sleep Medicine guideline for the pharmacological management of chronic insomnia, table 3 (https://jcsm.aasm.org/doi/epdf/10.5664/jcsm.6470)</a:t>
            </a: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20</a:t>
            </a:fld>
            <a:endParaRPr lang="en-US" dirty="0"/>
          </a:p>
        </p:txBody>
      </p:sp>
    </p:spTree>
    <p:extLst>
      <p:ext uri="{BB962C8B-B14F-4D97-AF65-F5344CB8AC3E}">
        <p14:creationId xmlns:p14="http://schemas.microsoft.com/office/powerpoint/2010/main" val="31826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dirty="0"/>
          </a:p>
        </p:txBody>
      </p:sp>
    </p:spTree>
    <p:extLst>
      <p:ext uri="{BB962C8B-B14F-4D97-AF65-F5344CB8AC3E}">
        <p14:creationId xmlns:p14="http://schemas.microsoft.com/office/powerpoint/2010/main" val="278449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dirty="0"/>
          </a:p>
        </p:txBody>
      </p:sp>
    </p:spTree>
    <p:extLst>
      <p:ext uri="{BB962C8B-B14F-4D97-AF65-F5344CB8AC3E}">
        <p14:creationId xmlns:p14="http://schemas.microsoft.com/office/powerpoint/2010/main" val="4025598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23</a:t>
            </a:fld>
            <a:endParaRPr lang="en-US" dirty="0"/>
          </a:p>
        </p:txBody>
      </p:sp>
    </p:spTree>
    <p:extLst>
      <p:ext uri="{BB962C8B-B14F-4D97-AF65-F5344CB8AC3E}">
        <p14:creationId xmlns:p14="http://schemas.microsoft.com/office/powerpoint/2010/main" val="1061378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24</a:t>
            </a:fld>
            <a:endParaRPr lang="en-US" dirty="0"/>
          </a:p>
        </p:txBody>
      </p:sp>
    </p:spTree>
    <p:extLst>
      <p:ext uri="{BB962C8B-B14F-4D97-AF65-F5344CB8AC3E}">
        <p14:creationId xmlns:p14="http://schemas.microsoft.com/office/powerpoint/2010/main" val="3632730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25</a:t>
            </a:fld>
            <a:endParaRPr lang="en-US" dirty="0"/>
          </a:p>
        </p:txBody>
      </p:sp>
    </p:spTree>
    <p:extLst>
      <p:ext uri="{BB962C8B-B14F-4D97-AF65-F5344CB8AC3E}">
        <p14:creationId xmlns:p14="http://schemas.microsoft.com/office/powerpoint/2010/main" val="710221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26</a:t>
            </a:fld>
            <a:endParaRPr lang="en-US" dirty="0"/>
          </a:p>
        </p:txBody>
      </p:sp>
    </p:spTree>
    <p:extLst>
      <p:ext uri="{BB962C8B-B14F-4D97-AF65-F5344CB8AC3E}">
        <p14:creationId xmlns:p14="http://schemas.microsoft.com/office/powerpoint/2010/main" val="2853287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dirty="0"/>
          </a:p>
        </p:txBody>
      </p:sp>
    </p:spTree>
    <p:extLst>
      <p:ext uri="{BB962C8B-B14F-4D97-AF65-F5344CB8AC3E}">
        <p14:creationId xmlns:p14="http://schemas.microsoft.com/office/powerpoint/2010/main" val="104608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dirty="0"/>
          </a:p>
        </p:txBody>
      </p:sp>
    </p:spTree>
    <p:extLst>
      <p:ext uri="{BB962C8B-B14F-4D97-AF65-F5344CB8AC3E}">
        <p14:creationId xmlns:p14="http://schemas.microsoft.com/office/powerpoint/2010/main" val="3397045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dirty="0"/>
          </a:p>
        </p:txBody>
      </p:sp>
    </p:spTree>
    <p:extLst>
      <p:ext uri="{BB962C8B-B14F-4D97-AF65-F5344CB8AC3E}">
        <p14:creationId xmlns:p14="http://schemas.microsoft.com/office/powerpoint/2010/main" val="1423484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35</a:t>
            </a:fld>
            <a:endParaRPr lang="en-US" dirty="0"/>
          </a:p>
        </p:txBody>
      </p:sp>
    </p:spTree>
    <p:extLst>
      <p:ext uri="{BB962C8B-B14F-4D97-AF65-F5344CB8AC3E}">
        <p14:creationId xmlns:p14="http://schemas.microsoft.com/office/powerpoint/2010/main" val="1061753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37</a:t>
            </a:fld>
            <a:endParaRPr lang="en-US" dirty="0"/>
          </a:p>
        </p:txBody>
      </p:sp>
    </p:spTree>
    <p:extLst>
      <p:ext uri="{BB962C8B-B14F-4D97-AF65-F5344CB8AC3E}">
        <p14:creationId xmlns:p14="http://schemas.microsoft.com/office/powerpoint/2010/main" val="4266966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38</a:t>
            </a:fld>
            <a:endParaRPr lang="en-US" dirty="0"/>
          </a:p>
        </p:txBody>
      </p:sp>
    </p:spTree>
    <p:extLst>
      <p:ext uri="{BB962C8B-B14F-4D97-AF65-F5344CB8AC3E}">
        <p14:creationId xmlns:p14="http://schemas.microsoft.com/office/powerpoint/2010/main" val="68054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dirty="0"/>
          </a:p>
        </p:txBody>
      </p:sp>
    </p:spTree>
    <p:extLst>
      <p:ext uri="{BB962C8B-B14F-4D97-AF65-F5344CB8AC3E}">
        <p14:creationId xmlns:p14="http://schemas.microsoft.com/office/powerpoint/2010/main" val="2253439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39</a:t>
            </a:fld>
            <a:endParaRPr lang="en-US" dirty="0"/>
          </a:p>
        </p:txBody>
      </p:sp>
    </p:spTree>
    <p:extLst>
      <p:ext uri="{BB962C8B-B14F-4D97-AF65-F5344CB8AC3E}">
        <p14:creationId xmlns:p14="http://schemas.microsoft.com/office/powerpoint/2010/main" val="3091946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40</a:t>
            </a:fld>
            <a:endParaRPr lang="en-US" dirty="0"/>
          </a:p>
        </p:txBody>
      </p:sp>
    </p:spTree>
    <p:extLst>
      <p:ext uri="{BB962C8B-B14F-4D97-AF65-F5344CB8AC3E}">
        <p14:creationId xmlns:p14="http://schemas.microsoft.com/office/powerpoint/2010/main" val="3787327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41</a:t>
            </a:fld>
            <a:endParaRPr lang="en-US" dirty="0"/>
          </a:p>
        </p:txBody>
      </p:sp>
    </p:spTree>
    <p:extLst>
      <p:ext uri="{BB962C8B-B14F-4D97-AF65-F5344CB8AC3E}">
        <p14:creationId xmlns:p14="http://schemas.microsoft.com/office/powerpoint/2010/main" val="1597593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ALDVMM ISI values sourced from company model submitted at TE</a:t>
            </a:r>
          </a:p>
        </p:txBody>
      </p:sp>
      <p:sp>
        <p:nvSpPr>
          <p:cNvPr id="4" name="Slide Number Placeholder 3"/>
          <p:cNvSpPr>
            <a:spLocks noGrp="1"/>
          </p:cNvSpPr>
          <p:nvPr>
            <p:ph type="sldNum" sz="quarter" idx="5"/>
          </p:nvPr>
        </p:nvSpPr>
        <p:spPr/>
        <p:txBody>
          <a:bodyPr/>
          <a:lstStyle/>
          <a:p>
            <a:fld id="{3D92B9AF-1FF3-B64A-A57E-17202D6D58C9}" type="slidenum">
              <a:rPr lang="en-US" smtClean="0"/>
              <a:pPr/>
              <a:t>42</a:t>
            </a:fld>
            <a:endParaRPr lang="en-US" dirty="0"/>
          </a:p>
        </p:txBody>
      </p:sp>
    </p:spTree>
    <p:extLst>
      <p:ext uri="{BB962C8B-B14F-4D97-AF65-F5344CB8AC3E}">
        <p14:creationId xmlns:p14="http://schemas.microsoft.com/office/powerpoint/2010/main" val="3133727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46</a:t>
            </a:fld>
            <a:endParaRPr lang="en-US"/>
          </a:p>
        </p:txBody>
      </p:sp>
    </p:spTree>
    <p:extLst>
      <p:ext uri="{BB962C8B-B14F-4D97-AF65-F5344CB8AC3E}">
        <p14:creationId xmlns:p14="http://schemas.microsoft.com/office/powerpoint/2010/main" val="3472385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47</a:t>
            </a:fld>
            <a:endParaRPr lang="en-US"/>
          </a:p>
        </p:txBody>
      </p:sp>
    </p:spTree>
    <p:extLst>
      <p:ext uri="{BB962C8B-B14F-4D97-AF65-F5344CB8AC3E}">
        <p14:creationId xmlns:p14="http://schemas.microsoft.com/office/powerpoint/2010/main" val="4183583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48</a:t>
            </a:fld>
            <a:endParaRPr lang="en-US" dirty="0"/>
          </a:p>
        </p:txBody>
      </p:sp>
    </p:spTree>
    <p:extLst>
      <p:ext uri="{BB962C8B-B14F-4D97-AF65-F5344CB8AC3E}">
        <p14:creationId xmlns:p14="http://schemas.microsoft.com/office/powerpoint/2010/main" val="63016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dirty="0"/>
          </a:p>
        </p:txBody>
      </p:sp>
    </p:spTree>
    <p:extLst>
      <p:ext uri="{BB962C8B-B14F-4D97-AF65-F5344CB8AC3E}">
        <p14:creationId xmlns:p14="http://schemas.microsoft.com/office/powerpoint/2010/main" val="2944725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dirty="0"/>
          </a:p>
        </p:txBody>
      </p:sp>
    </p:spTree>
    <p:extLst>
      <p:ext uri="{BB962C8B-B14F-4D97-AF65-F5344CB8AC3E}">
        <p14:creationId xmlns:p14="http://schemas.microsoft.com/office/powerpoint/2010/main" val="348963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6</a:t>
            </a:fld>
            <a:endParaRPr lang="en-US" dirty="0"/>
          </a:p>
        </p:txBody>
      </p:sp>
    </p:spTree>
    <p:extLst>
      <p:ext uri="{BB962C8B-B14F-4D97-AF65-F5344CB8AC3E}">
        <p14:creationId xmlns:p14="http://schemas.microsoft.com/office/powerpoint/2010/main" val="271583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8</a:t>
            </a:fld>
            <a:endParaRPr lang="en-US" dirty="0"/>
          </a:p>
        </p:txBody>
      </p:sp>
    </p:spTree>
    <p:extLst>
      <p:ext uri="{BB962C8B-B14F-4D97-AF65-F5344CB8AC3E}">
        <p14:creationId xmlns:p14="http://schemas.microsoft.com/office/powerpoint/2010/main" val="2710926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9</a:t>
            </a:fld>
            <a:endParaRPr lang="en-US"/>
          </a:p>
        </p:txBody>
      </p:sp>
    </p:spTree>
    <p:extLst>
      <p:ext uri="{BB962C8B-B14F-4D97-AF65-F5344CB8AC3E}">
        <p14:creationId xmlns:p14="http://schemas.microsoft.com/office/powerpoint/2010/main" val="2944291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10</a:t>
            </a:fld>
            <a:endParaRPr lang="en-US"/>
          </a:p>
        </p:txBody>
      </p:sp>
    </p:spTree>
    <p:extLst>
      <p:ext uri="{BB962C8B-B14F-4D97-AF65-F5344CB8AC3E}">
        <p14:creationId xmlns:p14="http://schemas.microsoft.com/office/powerpoint/2010/main" val="623575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159" y="6585793"/>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2" name="Picture 1">
            <a:extLst>
              <a:ext uri="{FF2B5EF4-FFF2-40B4-BE49-F238E27FC236}">
                <a16:creationId xmlns:a16="http://schemas.microsoft.com/office/drawing/2014/main" id="{F6EE4856-3FAA-1733-34B4-C11E8CBA78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76441F1A-9F7B-AD88-F64F-DABCB47425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006DDF3D-1996-A40C-F1E8-7022834B7CB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8A716449-AAFB-5EEE-FECE-3FBEDFEEF6C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9DA0EE61-3751-7151-24DC-3E3218AA75B4}"/>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C211F72A-577D-3DF0-D9EE-00B2FF796E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1A6401F2-4FB4-BD34-BC8C-F074FEBB082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70C9F59-0A21-3850-136E-87400D426CF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B99C631F-C34A-3A9E-5BCE-0A4E8AA8792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586BC471-FA65-D5D9-C0A9-F8A6994280D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4A17D717-4440-67E4-86AF-BA4E5D09B2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DE935865-CC37-F31B-D80C-9F595BE137B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9B6662D1-FBEE-F4B5-4346-F2B4DF214A9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9A36CCB5-A9A8-587A-9CE0-E9B1AA55CF1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D32991FF-D68B-77AF-86E7-47E089E48C9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44DA85F1-57B3-C4FD-5F4A-6472F70618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20EF613F-03AF-BC9A-FA23-E991676B8CB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4788CBBF-0470-AB58-A837-8314478E120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93D2F16-7A89-CDF3-CEAF-ED69AD5FB5E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73090DC-DE05-C1C1-E128-987B8A39A12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latin typeface="Arial" panose="020B0604020202020204" pitchFamily="34" charset="0"/>
              </a:rPr>
              <a:t>A</a:t>
            </a:r>
            <a:endParaRPr lang="en-US" sz="1600" baseline="0" dirty="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a:t>Click icon to add table</a:t>
            </a:r>
            <a:endParaRPr lang="en-US" dirty="0"/>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a:t>Click icon to add table</a:t>
            </a:r>
            <a:endParaRPr lang="en-US" dirty="0"/>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a:t>Click icon to add chart</a:t>
            </a:r>
            <a:endParaRPr lang="en-US" dirty="0"/>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a:t>Click icon to add chart</a:t>
            </a:r>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1AE3A64-EB69-E5FF-8A7D-14F59052AB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159" y="6585793"/>
            <a:ext cx="585971" cy="197518"/>
          </a:xfrm>
          <a:prstGeom prst="rect">
            <a:avLst/>
          </a:prstGeom>
        </p:spPr>
      </p:pic>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5" name="Picture 4">
            <a:extLst>
              <a:ext uri="{FF2B5EF4-FFF2-40B4-BE49-F238E27FC236}">
                <a16:creationId xmlns:a16="http://schemas.microsoft.com/office/drawing/2014/main" id="{F7F0E1E6-B157-A8A4-0F7B-6D5AB30039A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159" y="6585793"/>
            <a:ext cx="585971" cy="197518"/>
          </a:xfrm>
          <a:prstGeom prst="rect">
            <a:avLst/>
          </a:prstGeom>
        </p:spPr>
      </p:pic>
    </p:spTree>
    <p:extLst>
      <p:ext uri="{BB962C8B-B14F-4D97-AF65-F5344CB8AC3E}">
        <p14:creationId xmlns:p14="http://schemas.microsoft.com/office/powerpoint/2010/main" val="213782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133" r:id="rId8"/>
    <p:sldLayoutId id="2147484134" r:id="rId9"/>
    <p:sldLayoutId id="2147484135"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 id="2147484114" r:id="rId26"/>
    <p:sldLayoutId id="2147484115" r:id="rId27"/>
    <p:sldLayoutId id="2147484116" r:id="rId28"/>
    <p:sldLayoutId id="2147484117" r:id="rId29"/>
    <p:sldLayoutId id="2147484118" r:id="rId30"/>
    <p:sldLayoutId id="2147484119" r:id="rId31"/>
    <p:sldLayoutId id="2147484120" r:id="rId32"/>
    <p:sldLayoutId id="2147484121" r:id="rId33"/>
    <p:sldLayoutId id="2147484122" r:id="rId34"/>
    <p:sldLayoutId id="2147484123" r:id="rId35"/>
    <p:sldLayoutId id="2147484124" r:id="rId36"/>
    <p:sldLayoutId id="2147484125" r:id="rId37"/>
    <p:sldLayoutId id="2147484126" r:id="rId38"/>
    <p:sldLayoutId id="2147484127" r:id="rId39"/>
    <p:sldLayoutId id="2147484128" r:id="rId40"/>
    <p:sldLayoutId id="2147484129" r:id="rId41"/>
    <p:sldLayoutId id="2147484130" r:id="rId42"/>
    <p:sldLayoutId id="2147484131" r:id="rId43"/>
    <p:sldLayoutId id="2147484132" r:id="rId44"/>
  </p:sldLayoutIdLst>
  <p:hf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9.sv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10.sv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0.sv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10.sv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0.svg"/></Relationships>
</file>

<file path=ppt/slides/_rels/slide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https://www.nice.org.uk/guidance/mtg70/resources/sleepio-to-treat-insomnia-and-insomnia-symptoms-pdf-64372230458053" TargetMode="Externa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487510"/>
            <a:ext cx="6500034" cy="1276350"/>
          </a:xfrm>
        </p:spPr>
        <p:txBody>
          <a:bodyPr>
            <a:normAutofit fontScale="90000"/>
          </a:bodyPr>
          <a:lstStyle/>
          <a:p>
            <a:r>
              <a:rPr lang="en-GB" dirty="0">
                <a:latin typeface="Arial" panose="020B0604020202020204" pitchFamily="34" charset="0"/>
                <a:cs typeface="Arial" panose="020B0604020202020204" pitchFamily="34" charset="0"/>
              </a:rPr>
              <a:t>Daridorexant for treating insomnia disorder [ID3774]</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1848740"/>
            <a:ext cx="11328186" cy="4587217"/>
          </a:xfrm>
        </p:spPr>
        <p:txBody>
          <a:bodyPr>
            <a:normAutofit/>
          </a:bodyPr>
          <a:lstStyle/>
          <a:p>
            <a:pPr defTabSz="703434">
              <a:spcBef>
                <a:spcPts val="1200"/>
              </a:spcBef>
              <a:defRPr/>
            </a:pPr>
            <a:r>
              <a:rPr lang="en-US" sz="2000" b="1" dirty="0">
                <a:latin typeface="Arial" panose="020B0604020202020204" pitchFamily="34" charset="0"/>
                <a:cs typeface="Arial" panose="020B0604020202020204" pitchFamily="34" charset="0"/>
              </a:rPr>
              <a:t>Technology appraisal committee B [09 March 2023]</a:t>
            </a:r>
          </a:p>
          <a:p>
            <a:pPr defTabSz="703434">
              <a:spcBef>
                <a:spcPts val="1200"/>
              </a:spcBef>
              <a:defRPr/>
            </a:pPr>
            <a:r>
              <a:rPr lang="en-US" sz="2000" b="1" dirty="0">
                <a:latin typeface="Arial" panose="020B0604020202020204" pitchFamily="34" charset="0"/>
                <a:cs typeface="Arial" panose="020B0604020202020204" pitchFamily="34" charset="0"/>
              </a:rPr>
              <a:t>Chair: </a:t>
            </a:r>
            <a:r>
              <a:rPr lang="en-US" sz="2000" dirty="0">
                <a:latin typeface="Arial" panose="020B0604020202020204" pitchFamily="34" charset="0"/>
                <a:cs typeface="Arial" panose="020B0604020202020204" pitchFamily="34" charset="0"/>
              </a:rPr>
              <a:t>Charles Crawley</a:t>
            </a:r>
          </a:p>
          <a:p>
            <a:pPr defTabSz="703434">
              <a:spcBef>
                <a:spcPts val="1200"/>
              </a:spcBef>
              <a:defRPr/>
            </a:pPr>
            <a:r>
              <a:rPr lang="en-US" sz="2000" b="1" dirty="0">
                <a:latin typeface="Arial" panose="020B0604020202020204" pitchFamily="34" charset="0"/>
                <a:cs typeface="Arial" panose="020B0604020202020204" pitchFamily="34" charset="0"/>
              </a:rPr>
              <a:t>Lead team: </a:t>
            </a:r>
            <a:r>
              <a:rPr lang="en-GB" sz="2000" dirty="0">
                <a:latin typeface="Arial" panose="020B0604020202020204" pitchFamily="34" charset="0"/>
                <a:cs typeface="Arial" panose="020B0604020202020204" pitchFamily="34" charset="0"/>
              </a:rPr>
              <a:t>Gabriel Rogers and Tony Wootton</a:t>
            </a:r>
          </a:p>
          <a:p>
            <a:pPr defTabSz="703434">
              <a:spcBef>
                <a:spcPts val="1200"/>
              </a:spcBef>
              <a:defRPr/>
            </a:pPr>
            <a:r>
              <a:rPr lang="en-US" sz="2000" b="1" dirty="0">
                <a:latin typeface="Arial" panose="020B0604020202020204" pitchFamily="34" charset="0"/>
                <a:cs typeface="Arial" panose="020B0604020202020204" pitchFamily="34" charset="0"/>
              </a:rPr>
              <a:t>Evidence assessment group: </a:t>
            </a:r>
            <a:r>
              <a:rPr lang="en-US" sz="2000" dirty="0" err="1">
                <a:latin typeface="Arial" panose="020B0604020202020204" pitchFamily="34" charset="0"/>
                <a:cs typeface="Arial" panose="020B0604020202020204" pitchFamily="34" charset="0"/>
              </a:rPr>
              <a:t>Kleijnen</a:t>
            </a:r>
            <a:r>
              <a:rPr lang="en-US" sz="2000" dirty="0">
                <a:latin typeface="Arial" panose="020B0604020202020204" pitchFamily="34" charset="0"/>
                <a:cs typeface="Arial" panose="020B0604020202020204" pitchFamily="34" charset="0"/>
              </a:rPr>
              <a:t> Systematic Reviews  </a:t>
            </a:r>
          </a:p>
          <a:p>
            <a:pPr defTabSz="703434">
              <a:spcBef>
                <a:spcPts val="1200"/>
              </a:spcBef>
              <a:defRPr/>
            </a:pPr>
            <a:r>
              <a:rPr lang="en-US" sz="2000" b="1" dirty="0">
                <a:latin typeface="Arial" panose="020B0604020202020204" pitchFamily="34" charset="0"/>
                <a:cs typeface="Arial" panose="020B0604020202020204" pitchFamily="34" charset="0"/>
              </a:rPr>
              <a:t>Technical team:</a:t>
            </a:r>
            <a:r>
              <a:rPr lang="en-US" sz="2000" dirty="0">
                <a:latin typeface="Arial" panose="020B0604020202020204" pitchFamily="34" charset="0"/>
                <a:cs typeface="Arial" panose="020B0604020202020204" pitchFamily="34" charset="0"/>
              </a:rPr>
              <a:t> </a:t>
            </a:r>
            <a:r>
              <a:rPr lang="en-US" sz="2000" dirty="0"/>
              <a:t>Dilan Savani, Yelan Guo, Richard </a:t>
            </a:r>
            <a:r>
              <a:rPr lang="en-US" sz="2000" dirty="0">
                <a:latin typeface="Arial" panose="020B0604020202020204" pitchFamily="34" charset="0"/>
                <a:cs typeface="Arial" panose="020B0604020202020204" pitchFamily="34" charset="0"/>
              </a:rPr>
              <a:t>Diaz </a:t>
            </a:r>
          </a:p>
          <a:p>
            <a:pPr defTabSz="703434">
              <a:spcBef>
                <a:spcPts val="1200"/>
              </a:spcBef>
              <a:defRPr/>
            </a:pPr>
            <a:r>
              <a:rPr lang="en-US" sz="2000" b="1" dirty="0">
                <a:latin typeface="Arial" panose="020B0604020202020204" pitchFamily="34" charset="0"/>
                <a:cs typeface="Arial" panose="020B0604020202020204" pitchFamily="34" charset="0"/>
              </a:rPr>
              <a:t>Company: </a:t>
            </a:r>
            <a:r>
              <a:rPr lang="en-US" sz="2000" dirty="0">
                <a:latin typeface="Arial" panose="020B0604020202020204" pitchFamily="34" charset="0"/>
                <a:cs typeface="Arial" panose="020B0604020202020204" pitchFamily="34" charset="0"/>
              </a:rPr>
              <a:t>Idorsia Pharmaceuticals</a:t>
            </a:r>
          </a:p>
        </p:txBody>
      </p:sp>
      <p:sp>
        <p:nvSpPr>
          <p:cNvPr id="3" name="Rectangle 2">
            <a:extLst>
              <a:ext uri="{FF2B5EF4-FFF2-40B4-BE49-F238E27FC236}">
                <a16:creationId xmlns:a16="http://schemas.microsoft.com/office/drawing/2014/main" id="{079A72F6-6F25-4FD7-939A-E0D4CE27677C}"/>
              </a:ext>
            </a:extLst>
          </p:cNvPr>
          <p:cNvSpPr/>
          <p:nvPr/>
        </p:nvSpPr>
        <p:spPr>
          <a:xfrm>
            <a:off x="7164888" y="839244"/>
            <a:ext cx="4530728"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For public – redacted</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2023</a:t>
            </a:fld>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dirty="0">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62341311"/>
              </p:ext>
            </p:extLst>
          </p:nvPr>
        </p:nvGraphicFramePr>
        <p:xfrm>
          <a:off x="466724" y="1152039"/>
          <a:ext cx="11317288" cy="4905658"/>
        </p:xfrm>
        <a:graphic>
          <a:graphicData uri="http://schemas.openxmlformats.org/drawingml/2006/table">
            <a:tbl>
              <a:tblPr firstCol="1" bandRow="1">
                <a:tableStyleId>{5C22544A-7EE6-4342-B048-85BDC9FD1C3A}</a:tableStyleId>
              </a:tblPr>
              <a:tblGrid>
                <a:gridCol w="1824300">
                  <a:extLst>
                    <a:ext uri="{9D8B030D-6E8A-4147-A177-3AD203B41FA5}">
                      <a16:colId xmlns:a16="http://schemas.microsoft.com/office/drawing/2014/main" val="748657784"/>
                    </a:ext>
                  </a:extLst>
                </a:gridCol>
                <a:gridCol w="9492988">
                  <a:extLst>
                    <a:ext uri="{9D8B030D-6E8A-4147-A177-3AD203B41FA5}">
                      <a16:colId xmlns:a16="http://schemas.microsoft.com/office/drawing/2014/main" val="3173266189"/>
                    </a:ext>
                  </a:extLst>
                </a:gridCol>
              </a:tblGrid>
              <a:tr h="1028035">
                <a:tc>
                  <a:txBody>
                    <a:bodyPr/>
                    <a:lstStyle/>
                    <a:p>
                      <a:r>
                        <a:rPr lang="en-GB" dirty="0">
                          <a:solidFill>
                            <a:schemeClr val="bg1"/>
                          </a:solidFill>
                          <a:latin typeface="+mn-lt"/>
                        </a:rPr>
                        <a:t>Marketing authorisation</a:t>
                      </a:r>
                    </a:p>
                  </a:txBody>
                  <a:tcPr/>
                </a:tc>
                <a:tc>
                  <a:txBody>
                    <a:bodyPr/>
                    <a:lstStyle/>
                    <a:p>
                      <a:pPr marL="285750" indent="-285750">
                        <a:buFont typeface="Arial" panose="020B0604020202020204" pitchFamily="34" charset="0"/>
                        <a:buChar char="•"/>
                      </a:pPr>
                      <a:r>
                        <a:rPr lang="en-GB" dirty="0">
                          <a:latin typeface="+mn-lt"/>
                        </a:rPr>
                        <a:t>MHRA marketing authorisation approved August 2022 for “</a:t>
                      </a:r>
                      <a:r>
                        <a:rPr lang="en-GB" dirty="0"/>
                        <a:t>treatment of adult patients with insomnia characterised by symptoms present for at least 3 months and considerable impact on daytime functioning”</a:t>
                      </a:r>
                      <a:endParaRPr lang="en-GB" dirty="0">
                        <a:latin typeface="+mn-lt"/>
                      </a:endParaRPr>
                    </a:p>
                  </a:txBody>
                  <a:tcPr/>
                </a:tc>
                <a:extLst>
                  <a:ext uri="{0D108BD9-81ED-4DB2-BD59-A6C34878D82A}">
                    <a16:rowId xmlns:a16="http://schemas.microsoft.com/office/drawing/2014/main" val="3751016788"/>
                  </a:ext>
                </a:extLst>
              </a:tr>
              <a:tr h="768330">
                <a:tc>
                  <a:txBody>
                    <a:bodyPr/>
                    <a:lstStyle/>
                    <a:p>
                      <a:r>
                        <a:rPr lang="en-GB" dirty="0">
                          <a:solidFill>
                            <a:schemeClr val="bg1"/>
                          </a:solidFill>
                          <a:latin typeface="+mn-lt"/>
                        </a:rPr>
                        <a:t>Mechanism of action</a:t>
                      </a:r>
                    </a:p>
                  </a:txBody>
                  <a:tcPr/>
                </a:tc>
                <a:tc>
                  <a:txBody>
                    <a:bodyPr/>
                    <a:lstStyle/>
                    <a:p>
                      <a:pPr marL="285750" indent="-285750">
                        <a:buFont typeface="Arial" panose="020B0604020202020204" pitchFamily="34" charset="0"/>
                        <a:buChar char="•"/>
                      </a:pPr>
                      <a:r>
                        <a:rPr lang="en-GB" dirty="0">
                          <a:latin typeface="+mn-lt"/>
                        </a:rPr>
                        <a:t>Selective and potent dual orexin receptor antagonist, acting as an equipotent </a:t>
                      </a:r>
                      <a:r>
                        <a:rPr lang="en-GB" dirty="0" err="1">
                          <a:latin typeface="+mn-lt"/>
                        </a:rPr>
                        <a:t>orthosteric</a:t>
                      </a:r>
                      <a:r>
                        <a:rPr lang="en-GB" dirty="0">
                          <a:latin typeface="+mn-lt"/>
                        </a:rPr>
                        <a:t> antagonist at both orexin 1 and orexin 2 receptors – decreasing wakefulness</a:t>
                      </a:r>
                    </a:p>
                  </a:txBody>
                  <a:tcPr/>
                </a:tc>
                <a:extLst>
                  <a:ext uri="{0D108BD9-81ED-4DB2-BD59-A6C34878D82A}">
                    <a16:rowId xmlns:a16="http://schemas.microsoft.com/office/drawing/2014/main" val="984656975"/>
                  </a:ext>
                </a:extLst>
              </a:tr>
              <a:tr h="1097613">
                <a:tc>
                  <a:txBody>
                    <a:bodyPr/>
                    <a:lstStyle/>
                    <a:p>
                      <a:r>
                        <a:rPr lang="en-GB" dirty="0">
                          <a:solidFill>
                            <a:schemeClr val="bg1"/>
                          </a:solidFill>
                          <a:latin typeface="+mn-lt"/>
                        </a:rPr>
                        <a:t>Administration</a:t>
                      </a:r>
                    </a:p>
                  </a:txBody>
                  <a:tcPr/>
                </a:tc>
                <a:tc>
                  <a:txBody>
                    <a:bodyPr/>
                    <a:lstStyle/>
                    <a:p>
                      <a:pPr marL="285750" indent="-285750">
                        <a:buFont typeface="Arial" panose="020B0604020202020204" pitchFamily="34" charset="0"/>
                        <a:buChar char="•"/>
                      </a:pPr>
                      <a:r>
                        <a:rPr lang="en-GB" dirty="0">
                          <a:latin typeface="+mn-lt"/>
                        </a:rPr>
                        <a:t>One tablet of 50 mg once per night, taken orally. </a:t>
                      </a:r>
                    </a:p>
                    <a:p>
                      <a:pPr marL="285750" indent="-285750">
                        <a:buFont typeface="Arial" panose="020B0604020202020204" pitchFamily="34" charset="0"/>
                        <a:buChar char="•"/>
                      </a:pPr>
                      <a:r>
                        <a:rPr lang="en-GB" dirty="0">
                          <a:latin typeface="+mn-lt"/>
                        </a:rPr>
                        <a:t>Based on clinical judgement, some patients may be treated with 25 mg once per night  (e.g. In people with moderate hepatic impairment or when used with moderate CYP3A4 inhibitors)</a:t>
                      </a:r>
                    </a:p>
                    <a:p>
                      <a:pPr marL="285750" indent="-285750">
                        <a:buFont typeface="Arial" panose="020B0604020202020204" pitchFamily="34" charset="0"/>
                        <a:buChar char="•"/>
                      </a:pPr>
                      <a:r>
                        <a:rPr lang="en-GB" dirty="0">
                          <a:latin typeface="+mn-lt"/>
                        </a:rPr>
                        <a:t>Treatment duration should be as short as possible. Appropriateness of continued treatment should be assessed within 3 months and periodically thereafter </a:t>
                      </a:r>
                    </a:p>
                    <a:p>
                      <a:pPr marL="285750" indent="-285750">
                        <a:buFont typeface="Arial" panose="020B0604020202020204" pitchFamily="34" charset="0"/>
                        <a:buChar char="•"/>
                      </a:pPr>
                      <a:r>
                        <a:rPr lang="en-GB" dirty="0">
                          <a:solidFill>
                            <a:schemeClr val="tx1"/>
                          </a:solidFill>
                          <a:latin typeface="+mn-lt"/>
                        </a:rPr>
                        <a:t>No formal stopping rule</a:t>
                      </a:r>
                    </a:p>
                  </a:txBody>
                  <a:tcPr/>
                </a:tc>
                <a:extLst>
                  <a:ext uri="{0D108BD9-81ED-4DB2-BD59-A6C34878D82A}">
                    <a16:rowId xmlns:a16="http://schemas.microsoft.com/office/drawing/2014/main" val="2152176351"/>
                  </a:ext>
                </a:extLst>
              </a:tr>
              <a:tr h="1097613">
                <a:tc>
                  <a:txBody>
                    <a:bodyPr/>
                    <a:lstStyle/>
                    <a:p>
                      <a:r>
                        <a:rPr lang="en-GB" dirty="0">
                          <a:solidFill>
                            <a:schemeClr val="bg1"/>
                          </a:solidFill>
                          <a:latin typeface="+mn-lt"/>
                        </a:rPr>
                        <a:t>Price</a:t>
                      </a:r>
                    </a:p>
                  </a:txBody>
                  <a:tcPr/>
                </a:tc>
                <a:tc>
                  <a:txBody>
                    <a:bodyPr/>
                    <a:lstStyle/>
                    <a:p>
                      <a:pPr marL="285750" indent="-285750">
                        <a:buFont typeface="Arial" panose="020B0604020202020204" pitchFamily="34" charset="0"/>
                        <a:buChar char="•"/>
                      </a:pPr>
                      <a:r>
                        <a:rPr lang="en-GB" dirty="0">
                          <a:solidFill>
                            <a:schemeClr val="tx1"/>
                          </a:solidFill>
                          <a:latin typeface="+mn-lt"/>
                        </a:rPr>
                        <a:t>List price per pack pending</a:t>
                      </a:r>
                    </a:p>
                    <a:p>
                      <a:pPr marL="285750" indent="-285750">
                        <a:buFont typeface="Arial" panose="020B0604020202020204" pitchFamily="34" charset="0"/>
                        <a:buChar char="•"/>
                      </a:pPr>
                      <a:r>
                        <a:rPr lang="en-GB" sz="1800" u="none" kern="1200" dirty="0">
                          <a:solidFill>
                            <a:schemeClr val="dk1"/>
                          </a:solidFill>
                          <a:effectLst/>
                          <a:latin typeface="+mn-lt"/>
                          <a:ea typeface="+mn-ea"/>
                          <a:cs typeface="+mn-cs"/>
                        </a:rPr>
                        <a:t>Anticipated: £</a:t>
                      </a:r>
                      <a:r>
                        <a:rPr lang="en-GB" sz="1800" u="sng" kern="1200" dirty="0" err="1">
                          <a:solidFill>
                            <a:schemeClr val="dk1"/>
                          </a:solidFill>
                          <a:effectLst/>
                          <a:highlight>
                            <a:srgbClr val="000000"/>
                          </a:highlight>
                          <a:latin typeface="+mn-lt"/>
                          <a:ea typeface="+mn-ea"/>
                          <a:cs typeface="+mn-cs"/>
                        </a:rPr>
                        <a:t>xxxx</a:t>
                      </a:r>
                      <a:r>
                        <a:rPr lang="en-GB" sz="1800" kern="1200" dirty="0">
                          <a:solidFill>
                            <a:schemeClr val="dk1"/>
                          </a:solidFill>
                          <a:effectLst/>
                          <a:latin typeface="+mn-lt"/>
                          <a:ea typeface="+mn-ea"/>
                          <a:cs typeface="+mn-cs"/>
                        </a:rPr>
                        <a:t>/day; Annual cost of £</a:t>
                      </a:r>
                      <a:r>
                        <a:rPr lang="en-GB" sz="1800" u="sng" kern="1200" dirty="0" err="1">
                          <a:solidFill>
                            <a:schemeClr val="dk1"/>
                          </a:solidFill>
                          <a:effectLst/>
                          <a:highlight>
                            <a:srgbClr val="000000"/>
                          </a:highlight>
                          <a:latin typeface="+mn-lt"/>
                          <a:ea typeface="+mn-ea"/>
                          <a:cs typeface="+mn-cs"/>
                        </a:rPr>
                        <a:t>xxxxx</a:t>
                      </a:r>
                      <a:endParaRPr lang="en-GB" dirty="0">
                        <a:highlight>
                          <a:srgbClr val="000000"/>
                        </a:highlight>
                        <a:latin typeface="+mn-lt"/>
                      </a:endParaRPr>
                    </a:p>
                    <a:p>
                      <a:pPr marL="285750" indent="-285750">
                        <a:buFont typeface="Arial" panose="020B0604020202020204" pitchFamily="34" charset="0"/>
                        <a:buChar char="•"/>
                      </a:pPr>
                      <a:r>
                        <a:rPr lang="en-GB" dirty="0">
                          <a:latin typeface="+mn-lt"/>
                        </a:rPr>
                        <a:t>Patient access scheme is not applicable (daridorexant to be used mainly in primary care)</a:t>
                      </a:r>
                    </a:p>
                  </a:txBody>
                  <a:tcPr/>
                </a:tc>
                <a:extLst>
                  <a:ext uri="{0D108BD9-81ED-4DB2-BD59-A6C34878D82A}">
                    <a16:rowId xmlns:a16="http://schemas.microsoft.com/office/drawing/2014/main" val="3201822029"/>
                  </a:ext>
                </a:extLst>
              </a:tr>
            </a:tbl>
          </a:graphicData>
        </a:graphic>
      </p:graphicFrame>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a:xfrm>
            <a:off x="271515" y="132082"/>
            <a:ext cx="11250785" cy="592817"/>
          </a:xfrm>
        </p:spPr>
        <p:txBody>
          <a:bodyPr/>
          <a:lstStyle/>
          <a:p>
            <a:r>
              <a:rPr lang="en-GB" dirty="0"/>
              <a:t>Daridorexant (</a:t>
            </a:r>
            <a:r>
              <a:rPr lang="en-GB" dirty="0" err="1"/>
              <a:t>Quviviq</a:t>
            </a:r>
            <a:r>
              <a:rPr lang="en-GB" dirty="0"/>
              <a:t>, Idorsia)</a:t>
            </a:r>
          </a:p>
        </p:txBody>
      </p:sp>
      <p:sp>
        <p:nvSpPr>
          <p:cNvPr id="5" name="TextBox 4">
            <a:extLst>
              <a:ext uri="{FF2B5EF4-FFF2-40B4-BE49-F238E27FC236}">
                <a16:creationId xmlns:a16="http://schemas.microsoft.com/office/drawing/2014/main" id="{F17B9890-B184-B35C-5298-5E15BE99D9AF}"/>
              </a:ext>
            </a:extLst>
          </p:cNvPr>
          <p:cNvSpPr txBox="1"/>
          <p:nvPr/>
        </p:nvSpPr>
        <p:spPr>
          <a:xfrm>
            <a:off x="429554" y="782707"/>
            <a:ext cx="2257862" cy="369332"/>
          </a:xfrm>
          <a:prstGeom prst="rect">
            <a:avLst/>
          </a:prstGeom>
          <a:noFill/>
        </p:spPr>
        <p:txBody>
          <a:bodyPr wrap="none" rtlCol="0">
            <a:spAutoFit/>
          </a:bodyPr>
          <a:lstStyle/>
          <a:p>
            <a:r>
              <a:rPr lang="en-GB" b="1" dirty="0">
                <a:latin typeface="Arial" panose="020B0604020202020204" pitchFamily="34" charset="0"/>
              </a:rPr>
              <a:t>Technology details</a:t>
            </a:r>
          </a:p>
        </p:txBody>
      </p:sp>
      <p:sp>
        <p:nvSpPr>
          <p:cNvPr id="6" name="Rectangle 5" descr="Marker showing slides are confidential ">
            <a:extLst>
              <a:ext uri="{FF2B5EF4-FFF2-40B4-BE49-F238E27FC236}">
                <a16:creationId xmlns:a16="http://schemas.microsoft.com/office/drawing/2014/main" id="{6206A3C4-C7C6-1447-6C68-10DEBF6F1068}"/>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8" name="Text Placeholder 9">
            <a:extLst>
              <a:ext uri="{FF2B5EF4-FFF2-40B4-BE49-F238E27FC236}">
                <a16:creationId xmlns:a16="http://schemas.microsoft.com/office/drawing/2014/main" id="{2FABC206-9E38-D1C0-17AD-F0C69300DA10}"/>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MHRA, Medicines and Healthcare Products Regulatory Agency</a:t>
            </a:r>
            <a:endParaRPr lang="en-GB" dirty="0"/>
          </a:p>
        </p:txBody>
      </p:sp>
    </p:spTree>
    <p:extLst>
      <p:ext uri="{BB962C8B-B14F-4D97-AF65-F5344CB8AC3E}">
        <p14:creationId xmlns:p14="http://schemas.microsoft.com/office/powerpoint/2010/main" val="369276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102871" y="2928492"/>
            <a:ext cx="11921488" cy="120423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1800" dirty="0">
                <a:solidFill>
                  <a:schemeClr val="tx1"/>
                </a:solidFill>
                <a:effectLst/>
                <a:latin typeface="Arial" panose="020B0604020202020204" pitchFamily="34" charset="0"/>
                <a:ea typeface="Arial" panose="020B0604020202020204" pitchFamily="34" charset="0"/>
              </a:rPr>
              <a:t>DSM-5</a:t>
            </a:r>
            <a:r>
              <a:rPr lang="en-GB" sz="1800" baseline="30000" dirty="0">
                <a:solidFill>
                  <a:schemeClr val="tx1"/>
                </a:solidFill>
                <a:effectLst/>
                <a:latin typeface="Arial" panose="020B0604020202020204" pitchFamily="34" charset="0"/>
                <a:ea typeface="Arial" panose="020B0604020202020204" pitchFamily="34" charset="0"/>
              </a:rPr>
              <a:t>®</a:t>
            </a:r>
            <a:r>
              <a:rPr lang="en-GB" sz="1800" dirty="0">
                <a:solidFill>
                  <a:schemeClr val="tx1"/>
                </a:solidFill>
                <a:effectLst/>
                <a:latin typeface="Arial" panose="020B0604020202020204" pitchFamily="34" charset="0"/>
                <a:ea typeface="Arial" panose="020B0604020202020204" pitchFamily="34" charset="0"/>
              </a:rPr>
              <a:t> criteria of insomnia disorder largely consistent with patient population indicated in SmPC for daridorexant, and same DSM-5</a:t>
            </a:r>
            <a:r>
              <a:rPr lang="en-GB" sz="1800" baseline="30000" dirty="0">
                <a:solidFill>
                  <a:schemeClr val="tx1"/>
                </a:solidFill>
                <a:effectLst/>
                <a:latin typeface="Arial" panose="020B0604020202020204" pitchFamily="34" charset="0"/>
                <a:ea typeface="Arial" panose="020B0604020202020204" pitchFamily="34" charset="0"/>
              </a:rPr>
              <a:t>®</a:t>
            </a:r>
            <a:r>
              <a:rPr lang="en-GB" sz="1800" dirty="0">
                <a:solidFill>
                  <a:schemeClr val="tx1"/>
                </a:solidFill>
                <a:effectLst/>
                <a:latin typeface="Arial" panose="020B0604020202020204" pitchFamily="34" charset="0"/>
                <a:ea typeface="Arial" panose="020B0604020202020204" pitchFamily="34" charset="0"/>
              </a:rPr>
              <a:t> criteria has been used to enrol patients in pivotal trials.</a:t>
            </a:r>
          </a:p>
          <a:p>
            <a:pPr marL="285750" indent="-285750">
              <a:buFont typeface="Arial" panose="020B0604020202020204" pitchFamily="34" charset="0"/>
              <a:buChar char="•"/>
            </a:pPr>
            <a:r>
              <a:rPr lang="en-GB" dirty="0">
                <a:solidFill>
                  <a:schemeClr val="tx1"/>
                </a:solidFill>
                <a:latin typeface="Arial" panose="020B0604020202020204" pitchFamily="34" charset="0"/>
              </a:rPr>
              <a:t>Study population representative of clinical definition of insomnia disorder and of decision problem population.</a:t>
            </a:r>
          </a:p>
        </p:txBody>
      </p:sp>
      <p:sp>
        <p:nvSpPr>
          <p:cNvPr id="16" name="Rectangle 15">
            <a:extLst>
              <a:ext uri="{FF2B5EF4-FFF2-40B4-BE49-F238E27FC236}">
                <a16:creationId xmlns:a16="http://schemas.microsoft.com/office/drawing/2014/main" id="{BE4E1D21-37B6-4DED-9C97-E9DA5819D47B}"/>
              </a:ext>
            </a:extLst>
          </p:cNvPr>
          <p:cNvSpPr/>
          <p:nvPr/>
        </p:nvSpPr>
        <p:spPr>
          <a:xfrm>
            <a:off x="102871" y="4234729"/>
            <a:ext cx="11921488" cy="14313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Inclusion criteria for Study 301 contains more specific details that could be argued to make population of trial narrower than population defined in decision problem </a:t>
            </a:r>
          </a:p>
          <a:p>
            <a:pPr marL="285750" indent="-285750">
              <a:buFont typeface="Arial" panose="020B0604020202020204" pitchFamily="34" charset="0"/>
              <a:buChar char="•"/>
            </a:pPr>
            <a:r>
              <a:rPr lang="en-GB" dirty="0">
                <a:solidFill>
                  <a:schemeClr val="tx1"/>
                </a:solidFill>
                <a:latin typeface="Arial" panose="020B0604020202020204" pitchFamily="34" charset="0"/>
              </a:rPr>
              <a:t>For example, trial inclusion criteria includes: an ISI score ≥15, ≥30 minutes to fall asleep, wake time during sleep ≥30 minutes. Uncertainty remains</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grpSp>
        <p:nvGrpSpPr>
          <p:cNvPr id="2" name="Group 1">
            <a:extLst>
              <a:ext uri="{FF2B5EF4-FFF2-40B4-BE49-F238E27FC236}">
                <a16:creationId xmlns:a16="http://schemas.microsoft.com/office/drawing/2014/main" id="{E1FC1C8C-41E7-7FAD-A833-034D005333EF}"/>
              </a:ext>
            </a:extLst>
          </p:cNvPr>
          <p:cNvGrpSpPr/>
          <p:nvPr/>
        </p:nvGrpSpPr>
        <p:grpSpPr>
          <a:xfrm>
            <a:off x="1456000" y="5768100"/>
            <a:ext cx="10077188" cy="656918"/>
            <a:chOff x="1456000" y="5457622"/>
            <a:chExt cx="10077188" cy="72804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457622"/>
              <a:ext cx="9715126" cy="72804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How is insomnia disorder defined/diagnosed by GPs in the NHS?</a:t>
              </a:r>
            </a:p>
            <a:p>
              <a:r>
                <a:rPr lang="en-GB" dirty="0">
                  <a:solidFill>
                    <a:schemeClr val="tx1"/>
                  </a:solidFill>
                  <a:latin typeface="Arial" panose="020B0604020202020204" pitchFamily="34" charset="0"/>
                </a:rPr>
                <a:t>Is the trial population representative of those seen in the NHS?</a:t>
              </a:r>
              <a:r>
                <a:rPr lang="en-GB" strike="sngStrike" dirty="0">
                  <a:solidFill>
                    <a:srgbClr val="FF0000"/>
                  </a:solidFill>
                  <a:latin typeface="Arial" panose="020B0604020202020204" pitchFamily="34" charset="0"/>
                </a:rPr>
                <a:t> </a:t>
              </a:r>
              <a:endParaRPr lang="en-GB" dirty="0">
                <a:solidFill>
                  <a:schemeClr val="tx1"/>
                </a:solidFill>
                <a:latin typeface="Arial" panose="020B0604020202020204" pitchFamily="34" charset="0"/>
              </a:endParaRP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526381"/>
              <a:ext cx="576000" cy="576000"/>
              <a:chOff x="-1440493" y="4028144"/>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028144"/>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4" y="4102230"/>
                <a:ext cx="463463" cy="463463"/>
              </a:xfrm>
              <a:prstGeom prst="rect">
                <a:avLst/>
              </a:prstGeom>
            </p:spPr>
          </p:pic>
        </p:grpSp>
      </p:grpSp>
      <p:sp>
        <p:nvSpPr>
          <p:cNvPr id="13" name="Rectangle 12">
            <a:extLst>
              <a:ext uri="{FF2B5EF4-FFF2-40B4-BE49-F238E27FC236}">
                <a16:creationId xmlns:a16="http://schemas.microsoft.com/office/drawing/2014/main" id="{E82CA74A-6F08-4190-9479-10C9823605C7}"/>
              </a:ext>
            </a:extLst>
          </p:cNvPr>
          <p:cNvSpPr/>
          <p:nvPr/>
        </p:nvSpPr>
        <p:spPr>
          <a:xfrm>
            <a:off x="102869" y="869573"/>
            <a:ext cx="11921489" cy="199375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342900" indent="-342900">
              <a:buFont typeface="Arial" panose="020B0604020202020204" pitchFamily="34" charset="0"/>
              <a:buChar char="•"/>
            </a:pPr>
            <a:r>
              <a:rPr lang="en-GB" dirty="0">
                <a:solidFill>
                  <a:schemeClr val="tx1"/>
                </a:solidFill>
                <a:latin typeface="Arial" panose="020B0604020202020204" pitchFamily="34" charset="0"/>
                <a:ea typeface="Arial" panose="020B0604020202020204" pitchFamily="34" charset="0"/>
              </a:rPr>
              <a:t>P</a:t>
            </a:r>
            <a:r>
              <a:rPr lang="en-GB" dirty="0">
                <a:solidFill>
                  <a:schemeClr val="tx1"/>
                </a:solidFill>
                <a:effectLst/>
                <a:latin typeface="Arial" panose="020B0604020202020204" pitchFamily="34" charset="0"/>
                <a:ea typeface="Arial" panose="020B0604020202020204" pitchFamily="34" charset="0"/>
              </a:rPr>
              <a:t>opulation specified in decision problem is adults with insomnia disorder.  This is based on definition provided by DSM-5</a:t>
            </a:r>
            <a:r>
              <a:rPr lang="en-GB" baseline="30000" dirty="0">
                <a:solidFill>
                  <a:schemeClr val="tx1"/>
                </a:solidFill>
                <a:effectLst/>
                <a:latin typeface="Arial" panose="020B0604020202020204" pitchFamily="34" charset="0"/>
                <a:ea typeface="Arial" panose="020B0604020202020204" pitchFamily="34" charset="0"/>
              </a:rPr>
              <a:t>®</a:t>
            </a:r>
            <a:r>
              <a:rPr lang="en-GB" dirty="0">
                <a:solidFill>
                  <a:schemeClr val="tx1"/>
                </a:solidFill>
                <a:effectLst/>
                <a:latin typeface="Arial" panose="020B0604020202020204" pitchFamily="34" charset="0"/>
                <a:ea typeface="Arial" panose="020B0604020202020204" pitchFamily="34" charset="0"/>
              </a:rPr>
              <a:t>, defined as</a:t>
            </a:r>
            <a:r>
              <a:rPr lang="en-GB" dirty="0">
                <a:solidFill>
                  <a:schemeClr val="tx1"/>
                </a:solidFill>
                <a:latin typeface="Arial" panose="020B0604020202020204" pitchFamily="34" charset="0"/>
                <a:ea typeface="Arial" panose="020B0604020202020204" pitchFamily="34" charset="0"/>
              </a:rPr>
              <a:t> </a:t>
            </a:r>
            <a:r>
              <a:rPr lang="en-GB" dirty="0">
                <a:solidFill>
                  <a:schemeClr val="tx1"/>
                </a:solidFill>
                <a:effectLst/>
                <a:latin typeface="Arial" panose="020B0604020202020204" pitchFamily="34" charset="0"/>
                <a:ea typeface="Arial" panose="020B0604020202020204" pitchFamily="34" charset="0"/>
              </a:rPr>
              <a:t>dissatisfaction with sleep quantity or quality, associated with difficulty initiating or maintaining sleep, or early morning awakening. Furthermore, sleep disturbance is associated with significant social or functional distress or impairment. Sleep difficulty occurs at least 3 nights per week and is present for at least 3 months and occurs despite adequate opportunity for sleep</a:t>
            </a:r>
          </a:p>
          <a:p>
            <a:pPr marL="342900" indent="-342900">
              <a:buFont typeface="Arial" panose="020B0604020202020204" pitchFamily="34" charset="0"/>
              <a:buChar char="•"/>
            </a:pPr>
            <a:r>
              <a:rPr lang="en-GB" dirty="0">
                <a:solidFill>
                  <a:schemeClr val="tx1"/>
                </a:solidFill>
                <a:latin typeface="Arial" panose="020B0604020202020204" pitchFamily="34" charset="0"/>
              </a:rPr>
              <a:t>Inclusion criteria for Study 301 contains more specific details</a:t>
            </a:r>
            <a:endParaRPr lang="en-GB" dirty="0">
              <a:solidFill>
                <a:schemeClr val="tx1"/>
              </a:solidFill>
              <a:effectLst/>
              <a:latin typeface="Arial" panose="020B0604020202020204" pitchFamily="34" charset="0"/>
              <a:ea typeface="Arial" panose="020B0604020202020204" pitchFamily="34" charset="0"/>
            </a:endParaRPr>
          </a:p>
          <a:p>
            <a:pPr marL="342900" indent="-342900">
              <a:buFont typeface="Arial" panose="020B0604020202020204" pitchFamily="34" charset="0"/>
              <a:buChar char="•"/>
            </a:pPr>
            <a:endParaRPr lang="en-GB" sz="2000" b="1" dirty="0">
              <a:solidFill>
                <a:schemeClr val="tx1"/>
              </a:solidFill>
              <a:latin typeface="Arial" panose="020B0604020202020204" pitchFamily="34" charset="0"/>
            </a:endParaRP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266900" y="55813"/>
            <a:ext cx="11250785" cy="592817"/>
          </a:xfrm>
        </p:spPr>
        <p:txBody>
          <a:bodyPr>
            <a:noAutofit/>
          </a:bodyPr>
          <a:lstStyle/>
          <a:p>
            <a:r>
              <a:rPr lang="en-GB" dirty="0"/>
              <a:t>Key issue: Population &amp; generalisability </a:t>
            </a:r>
            <a:br>
              <a:rPr lang="en-GB" dirty="0"/>
            </a:br>
            <a:endParaRPr lang="en-GB" dirty="0"/>
          </a:p>
        </p:txBody>
      </p:sp>
      <p:pic>
        <p:nvPicPr>
          <p:cNvPr id="4" name="Picture 3">
            <a:extLst>
              <a:ext uri="{FF2B5EF4-FFF2-40B4-BE49-F238E27FC236}">
                <a16:creationId xmlns:a16="http://schemas.microsoft.com/office/drawing/2014/main" id="{8BE0D837-0D76-D52A-3422-EAE6505D6DFC}"/>
              </a:ext>
              <a:ext uri="{C183D7F6-B498-43B3-948B-1728B52AA6E4}">
                <adec:decorative xmlns:adec="http://schemas.microsoft.com/office/drawing/2017/decorative" val="1"/>
              </a:ext>
            </a:extLst>
          </p:cNvPr>
          <p:cNvPicPr>
            <a:picLocks/>
          </p:cNvPicPr>
          <p:nvPr/>
        </p:nvPicPr>
        <p:blipFill rotWithShape="1">
          <a:blip r:embed="rId5"/>
          <a:srcRect l="16268" t="3813" r="14723" b="4056"/>
          <a:stretch/>
        </p:blipFill>
        <p:spPr>
          <a:xfrm>
            <a:off x="11707082" y="6025"/>
            <a:ext cx="468000" cy="468000"/>
          </a:xfrm>
          <a:prstGeom prst="rect">
            <a:avLst/>
          </a:prstGeom>
        </p:spPr>
      </p:pic>
      <p:sp>
        <p:nvSpPr>
          <p:cNvPr id="8" name="Text Placeholder 9">
            <a:extLst>
              <a:ext uri="{FF2B5EF4-FFF2-40B4-BE49-F238E27FC236}">
                <a16:creationId xmlns:a16="http://schemas.microsoft.com/office/drawing/2014/main" id="{D87DCA5C-491E-910D-5074-EA7562836120}"/>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solidFill>
                  <a:schemeClr val="tx1"/>
                </a:solidFill>
                <a:effectLst/>
                <a:latin typeface="Arial" panose="020B0604020202020204" pitchFamily="34" charset="0"/>
                <a:ea typeface="Arial" panose="020B0604020202020204" pitchFamily="34" charset="0"/>
              </a:rPr>
              <a:t>DSM-5</a:t>
            </a:r>
            <a:r>
              <a:rPr lang="en-GB" sz="1400" baseline="30000" dirty="0">
                <a:solidFill>
                  <a:schemeClr val="tx1"/>
                </a:solidFill>
                <a:effectLst/>
                <a:latin typeface="Arial" panose="020B0604020202020204" pitchFamily="34" charset="0"/>
                <a:ea typeface="Arial" panose="020B0604020202020204" pitchFamily="34" charset="0"/>
              </a:rPr>
              <a:t>®</a:t>
            </a:r>
            <a:r>
              <a:rPr lang="en-GB" baseline="30000" dirty="0">
                <a:ea typeface="Arial" panose="020B0604020202020204" pitchFamily="34" charset="0"/>
              </a:rPr>
              <a:t>, </a:t>
            </a:r>
            <a:r>
              <a:rPr lang="en-GB" sz="1400" dirty="0">
                <a:solidFill>
                  <a:schemeClr val="tx1"/>
                </a:solidFill>
                <a:effectLst/>
                <a:latin typeface="Arial" panose="020B0604020202020204" pitchFamily="34" charset="0"/>
                <a:ea typeface="Arial" panose="020B0604020202020204" pitchFamily="34" charset="0"/>
              </a:rPr>
              <a:t>Diagnostic and Statistical Manual of Mental Disorders, Fifth Edition; GP, general </a:t>
            </a:r>
            <a:r>
              <a:rPr lang="en-GB" sz="1400" dirty="0">
                <a:effectLst/>
                <a:latin typeface="Arial" panose="020B0604020202020204" pitchFamily="34" charset="0"/>
                <a:ea typeface="Arial" panose="020B0604020202020204" pitchFamily="34" charset="0"/>
              </a:rPr>
              <a:t>practitioner; </a:t>
            </a:r>
            <a:r>
              <a:rPr lang="en-GB" dirty="0">
                <a:latin typeface="Arial" panose="020B0604020202020204" pitchFamily="34" charset="0"/>
              </a:rPr>
              <a:t>ISI,  insomnia severity index;   </a:t>
            </a:r>
            <a:r>
              <a:rPr lang="en-GB" sz="1400" dirty="0">
                <a:effectLst/>
                <a:latin typeface="Arial" panose="020B0604020202020204" pitchFamily="34" charset="0"/>
                <a:ea typeface="Arial" panose="020B0604020202020204" pitchFamily="34" charset="0"/>
              </a:rPr>
              <a:t>SmPC, Summary of Product Characteristic </a:t>
            </a:r>
            <a:endParaRPr lang="en-GB" dirty="0"/>
          </a:p>
        </p:txBody>
      </p:sp>
      <p:sp>
        <p:nvSpPr>
          <p:cNvPr id="3" name="Text Placeholder 7">
            <a:extLst>
              <a:ext uri="{FF2B5EF4-FFF2-40B4-BE49-F238E27FC236}">
                <a16:creationId xmlns:a16="http://schemas.microsoft.com/office/drawing/2014/main" id="{4FF6632C-3A11-861B-9FE1-EE1FAA388926}"/>
              </a:ext>
            </a:extLst>
          </p:cNvPr>
          <p:cNvSpPr txBox="1">
            <a:spLocks/>
          </p:cNvSpPr>
          <p:nvPr/>
        </p:nvSpPr>
        <p:spPr>
          <a:xfrm>
            <a:off x="282403" y="502222"/>
            <a:ext cx="11552558" cy="5706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latin typeface="+mn-lt"/>
              </a:rPr>
              <a:t>EAG: population in Study 301 narrower than population defined in decision problem</a:t>
            </a:r>
            <a:endParaRPr lang="en-GB" sz="2200" strike="sngStrike" dirty="0">
              <a:solidFill>
                <a:srgbClr val="FF0000"/>
              </a:solidFill>
              <a:latin typeface="+mn-lt"/>
            </a:endParaRPr>
          </a:p>
        </p:txBody>
      </p:sp>
    </p:spTree>
    <p:extLst>
      <p:ext uri="{BB962C8B-B14F-4D97-AF65-F5344CB8AC3E}">
        <p14:creationId xmlns:p14="http://schemas.microsoft.com/office/powerpoint/2010/main" val="61126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477149" y="2332601"/>
            <a:ext cx="11306861" cy="179631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Acknowledges this limitation, but highlights potential challenges of including these patients</a:t>
            </a:r>
          </a:p>
          <a:p>
            <a:pPr marL="285750" indent="-285750">
              <a:buFont typeface="Arial" panose="020B0604020202020204" pitchFamily="34" charset="0"/>
              <a:buChar char="•"/>
            </a:pPr>
            <a:r>
              <a:rPr lang="en-GB" dirty="0">
                <a:solidFill>
                  <a:schemeClr val="tx1"/>
                </a:solidFill>
                <a:latin typeface="Arial" panose="020B0604020202020204" pitchFamily="34" charset="0"/>
              </a:rPr>
              <a:t>Enrolling patients with comorbid mental health problems in need of medication can pose a challenge when separating benefits of daridorexant from that of treatments for mental health problems. These medications are known to affect sleep architecture, previously have been associated with insomnia and also modulate neurotransmitters involved in regulation of sleep-wake cycle. </a:t>
            </a:r>
          </a:p>
        </p:txBody>
      </p:sp>
      <p:sp>
        <p:nvSpPr>
          <p:cNvPr id="16" name="Rectangle 15">
            <a:extLst>
              <a:ext uri="{FF2B5EF4-FFF2-40B4-BE49-F238E27FC236}">
                <a16:creationId xmlns:a16="http://schemas.microsoft.com/office/drawing/2014/main" id="{BE4E1D21-37B6-4DED-9C97-E9DA5819D47B}"/>
              </a:ext>
            </a:extLst>
          </p:cNvPr>
          <p:cNvSpPr/>
          <p:nvPr/>
        </p:nvSpPr>
        <p:spPr>
          <a:xfrm>
            <a:off x="433472" y="4287404"/>
            <a:ext cx="11350540" cy="124382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Insomnia frequently comorbid with other mental health problems → excluding patients with mental health problems in Study 301 and Study 303 results in uncertainty surrounding generalisability of treatment effect to anticipated treatment population</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grpSp>
        <p:nvGrpSpPr>
          <p:cNvPr id="3" name="Group 2">
            <a:extLst>
              <a:ext uri="{FF2B5EF4-FFF2-40B4-BE49-F238E27FC236}">
                <a16:creationId xmlns:a16="http://schemas.microsoft.com/office/drawing/2014/main" id="{1FEF9133-742E-1F2A-F7E4-3242C25D58A7}"/>
              </a:ext>
            </a:extLst>
          </p:cNvPr>
          <p:cNvGrpSpPr/>
          <p:nvPr/>
        </p:nvGrpSpPr>
        <p:grpSpPr>
          <a:xfrm>
            <a:off x="995362" y="5630631"/>
            <a:ext cx="10788650" cy="781282"/>
            <a:chOff x="1224973" y="5623256"/>
            <a:chExt cx="10560640" cy="585182"/>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623256"/>
              <a:ext cx="9967551" cy="570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dirty="0">
                  <a:solidFill>
                    <a:schemeClr val="tx1"/>
                  </a:solidFill>
                  <a:latin typeface="Arial" panose="020B0604020202020204" pitchFamily="34" charset="0"/>
                </a:rPr>
                <a:t>Would patients with mental health problems be offered treatment with </a:t>
              </a:r>
              <a:r>
                <a:rPr lang="en-GB" dirty="0" err="1">
                  <a:solidFill>
                    <a:schemeClr val="tx1"/>
                  </a:solidFill>
                  <a:latin typeface="Arial" panose="020B0604020202020204" pitchFamily="34" charset="0"/>
                </a:rPr>
                <a:t>daridorexant</a:t>
              </a:r>
              <a:r>
                <a:rPr lang="en-GB" dirty="0">
                  <a:solidFill>
                    <a:schemeClr val="tx1"/>
                  </a:solidFill>
                  <a:latin typeface="Arial" panose="020B0604020202020204" pitchFamily="34" charset="0"/>
                </a:rPr>
                <a:t> in the NHS? </a:t>
              </a:r>
            </a:p>
            <a:p>
              <a:pPr>
                <a:tabLst>
                  <a:tab pos="1790700" algn="l"/>
                </a:tabLst>
              </a:pPr>
              <a:r>
                <a:rPr lang="en-GB" dirty="0">
                  <a:solidFill>
                    <a:schemeClr val="tx1"/>
                  </a:solidFill>
                  <a:latin typeface="Arial" panose="020B0604020202020204" pitchFamily="34" charset="0"/>
                </a:rPr>
                <a:t>If so, how generalisable is the population of study 301 and study 303 to the anticipated treatment population?</a:t>
              </a:r>
            </a:p>
          </p:txBody>
        </p:sp>
        <p:sp>
          <p:nvSpPr>
            <p:cNvPr id="20" name="Oval 19">
              <a:extLst>
                <a:ext uri="{FF2B5EF4-FFF2-40B4-BE49-F238E27FC236}">
                  <a16:creationId xmlns:a16="http://schemas.microsoft.com/office/drawing/2014/main" id="{48838C65-6756-4939-9479-5E73E09012AB}"/>
                </a:ext>
              </a:extLst>
            </p:cNvPr>
            <p:cNvSpPr/>
            <p:nvPr/>
          </p:nvSpPr>
          <p:spPr>
            <a:xfrm>
              <a:off x="1224973" y="5632438"/>
              <a:ext cx="716631"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sp>
        <p:nvSpPr>
          <p:cNvPr id="13" name="Rectangle 12">
            <a:extLst>
              <a:ext uri="{FF2B5EF4-FFF2-40B4-BE49-F238E27FC236}">
                <a16:creationId xmlns:a16="http://schemas.microsoft.com/office/drawing/2014/main" id="{E82CA74A-6F08-4190-9479-10C9823605C7}"/>
              </a:ext>
            </a:extLst>
          </p:cNvPr>
          <p:cNvSpPr/>
          <p:nvPr/>
        </p:nvSpPr>
        <p:spPr>
          <a:xfrm>
            <a:off x="477150" y="1207796"/>
            <a:ext cx="11306862" cy="100077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Studies 301 and 303 which inform health economic model excluded patients with mental health problems</a:t>
            </a:r>
          </a:p>
        </p:txBody>
      </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a:xfrm>
            <a:off x="269085" y="169066"/>
            <a:ext cx="11250785" cy="592817"/>
          </a:xfrm>
        </p:spPr>
        <p:txBody>
          <a:bodyPr>
            <a:normAutofit fontScale="90000"/>
          </a:bodyPr>
          <a:lstStyle/>
          <a:p>
            <a:r>
              <a:rPr lang="en-GB" dirty="0"/>
              <a:t>Key issue: Population &amp; Generalisability</a:t>
            </a:r>
            <a:br>
              <a:rPr lang="en-GB" dirty="0"/>
            </a:br>
            <a:endParaRPr lang="en-GB" dirty="0"/>
          </a:p>
        </p:txBody>
      </p:sp>
      <p:pic>
        <p:nvPicPr>
          <p:cNvPr id="5" name="Picture 4">
            <a:extLst>
              <a:ext uri="{FF2B5EF4-FFF2-40B4-BE49-F238E27FC236}">
                <a16:creationId xmlns:a16="http://schemas.microsoft.com/office/drawing/2014/main" id="{52AAE6A1-FCB0-09AF-B73B-B37B0EDF4498}"/>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707082" y="6025"/>
            <a:ext cx="468000" cy="468000"/>
          </a:xfrm>
          <a:prstGeom prst="rect">
            <a:avLst/>
          </a:prstGeom>
        </p:spPr>
      </p:pic>
      <p:sp>
        <p:nvSpPr>
          <p:cNvPr id="7" name="Text Placeholder 9">
            <a:extLst>
              <a:ext uri="{FF2B5EF4-FFF2-40B4-BE49-F238E27FC236}">
                <a16:creationId xmlns:a16="http://schemas.microsoft.com/office/drawing/2014/main" id="{DF31D2E0-B55F-FE90-B7B2-A277B5BB63BD}"/>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EAG, Evidence Assessment Group</a:t>
            </a:r>
          </a:p>
        </p:txBody>
      </p:sp>
      <p:pic>
        <p:nvPicPr>
          <p:cNvPr id="4" name="Graphic 3">
            <a:extLst>
              <a:ext uri="{FF2B5EF4-FFF2-40B4-BE49-F238E27FC236}">
                <a16:creationId xmlns:a16="http://schemas.microsoft.com/office/drawing/2014/main" id="{8446C292-84A3-3865-3E02-2CA5A8E79EE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257" y="5795670"/>
            <a:ext cx="474999" cy="463463"/>
          </a:xfrm>
          <a:prstGeom prst="rect">
            <a:avLst/>
          </a:prstGeom>
        </p:spPr>
      </p:pic>
      <p:sp>
        <p:nvSpPr>
          <p:cNvPr id="6" name="Text Placeholder 7">
            <a:extLst>
              <a:ext uri="{FF2B5EF4-FFF2-40B4-BE49-F238E27FC236}">
                <a16:creationId xmlns:a16="http://schemas.microsoft.com/office/drawing/2014/main" id="{88031E07-2025-05BD-3723-9AB6FCBFA692}"/>
              </a:ext>
            </a:extLst>
          </p:cNvPr>
          <p:cNvSpPr txBox="1">
            <a:spLocks/>
          </p:cNvSpPr>
          <p:nvPr/>
        </p:nvSpPr>
        <p:spPr>
          <a:xfrm>
            <a:off x="269085" y="547323"/>
            <a:ext cx="11552558" cy="5706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latin typeface="+mn-lt"/>
              </a:rPr>
              <a:t>EAG: excluding patients with mental health problems from studies 301/303 adds uncertainty about generalisability to anticipated treatment population</a:t>
            </a:r>
          </a:p>
        </p:txBody>
      </p:sp>
    </p:spTree>
    <p:extLst>
      <p:ext uri="{BB962C8B-B14F-4D97-AF65-F5344CB8AC3E}">
        <p14:creationId xmlns:p14="http://schemas.microsoft.com/office/powerpoint/2010/main" val="927732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205952" y="2635758"/>
            <a:ext cx="11836636" cy="194146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Access to CBT-I varies geographically and CBT-I not always offered. Currently approved pharmacological treatments (e.g. z-drugs) not recommended for long term use → cannot be considered established clinical management</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Median time since insomnia diagnosis in study 301: 7.1 years → can be assumed most participants have attempted sleep hygiene advice prior to study enrolment</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ECM is interpreted in CS as placebo in clinical trial programme as participants in both arms were exposed to sleep hygiene measures during study</a:t>
            </a:r>
          </a:p>
        </p:txBody>
      </p:sp>
      <p:sp>
        <p:nvSpPr>
          <p:cNvPr id="16" name="Rectangle 15">
            <a:extLst>
              <a:ext uri="{FF2B5EF4-FFF2-40B4-BE49-F238E27FC236}">
                <a16:creationId xmlns:a16="http://schemas.microsoft.com/office/drawing/2014/main" id="{BE4E1D21-37B6-4DED-9C97-E9DA5819D47B}"/>
              </a:ext>
            </a:extLst>
          </p:cNvPr>
          <p:cNvSpPr/>
          <p:nvPr/>
        </p:nvSpPr>
        <p:spPr>
          <a:xfrm>
            <a:off x="205953" y="4632777"/>
            <a:ext cx="11836635" cy="11279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Concomitant treatments allowed in trials alongside randomised treatments in both arms</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Trials compared daridorexant plus ECM vs. placebo plus ECM, not equal to daridorexant versus ECM as stated in decision problem</a:t>
            </a:r>
            <a:endParaRPr lang="en-GB" dirty="0">
              <a:solidFill>
                <a:schemeClr val="tx1"/>
              </a:solidFill>
              <a:latin typeface="Arial" panose="020B0604020202020204" pitchFamily="34" charset="0"/>
            </a:endParaRP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a:p>
            <a:endParaRPr lang="en-GB" dirty="0">
              <a:solidFill>
                <a:schemeClr val="tx1"/>
              </a:solidFill>
              <a:latin typeface="Arial" panose="020B0604020202020204" pitchFamily="34" charset="0"/>
            </a:endParaRPr>
          </a:p>
        </p:txBody>
      </p:sp>
      <p:grpSp>
        <p:nvGrpSpPr>
          <p:cNvPr id="3" name="Group 2">
            <a:extLst>
              <a:ext uri="{FF2B5EF4-FFF2-40B4-BE49-F238E27FC236}">
                <a16:creationId xmlns:a16="http://schemas.microsoft.com/office/drawing/2014/main" id="{1FEF9133-742E-1F2A-F7E4-3242C25D58A7}"/>
              </a:ext>
            </a:extLst>
          </p:cNvPr>
          <p:cNvGrpSpPr/>
          <p:nvPr/>
        </p:nvGrpSpPr>
        <p:grpSpPr>
          <a:xfrm>
            <a:off x="1456000" y="5892689"/>
            <a:ext cx="10586588" cy="576000"/>
            <a:chOff x="1456000" y="5870519"/>
            <a:chExt cx="10329484" cy="57600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971318" y="5881403"/>
              <a:ext cx="9814166" cy="533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dirty="0">
                  <a:solidFill>
                    <a:schemeClr val="tx1"/>
                  </a:solidFill>
                  <a:latin typeface="Arial" panose="020B0604020202020204" pitchFamily="34" charset="0"/>
                </a:rPr>
                <a:t>If recommended, would daridorexant be used concomitantly with other treatments or,  be used alone in patients with insomnia disorder in routine practice?  </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870519"/>
              <a:ext cx="576000" cy="576000"/>
              <a:chOff x="-1440493" y="4292226"/>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292226"/>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4565" y="4349211"/>
                <a:ext cx="463463" cy="463463"/>
              </a:xfrm>
              <a:prstGeom prst="rect">
                <a:avLst/>
              </a:prstGeom>
            </p:spPr>
          </p:pic>
        </p:grpSp>
      </p:grpSp>
      <p:sp>
        <p:nvSpPr>
          <p:cNvPr id="13" name="Rectangle 12">
            <a:extLst>
              <a:ext uri="{FF2B5EF4-FFF2-40B4-BE49-F238E27FC236}">
                <a16:creationId xmlns:a16="http://schemas.microsoft.com/office/drawing/2014/main" id="{E82CA74A-6F08-4190-9479-10C9823605C7}"/>
              </a:ext>
            </a:extLst>
          </p:cNvPr>
          <p:cNvSpPr/>
          <p:nvPr/>
        </p:nvSpPr>
        <p:spPr>
          <a:xfrm>
            <a:off x="205951" y="944959"/>
            <a:ext cx="11836636" cy="163381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Benzodiazepines, z-drugs, melatonin and CBT-I removed as comparators following scoping consultation workshop.</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Comparator in final scope: established clinical management (including sleep hygiene advice) without </a:t>
            </a:r>
            <a:r>
              <a:rPr lang="en-GB" sz="1700" dirty="0" err="1">
                <a:solidFill>
                  <a:schemeClr val="tx1"/>
                </a:solidFill>
                <a:latin typeface="Arial" panose="020B0604020202020204" pitchFamily="34" charset="0"/>
              </a:rPr>
              <a:t>daridorexant</a:t>
            </a:r>
            <a:r>
              <a:rPr lang="en-GB" sz="1700" dirty="0">
                <a:solidFill>
                  <a:schemeClr val="tx1"/>
                </a:solidFill>
                <a:latin typeface="Arial" panose="020B0604020202020204" pitchFamily="34" charset="0"/>
              </a:rPr>
              <a:t>. Comparator in clinical effectiveness evidence presented in CS is placebo </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Intervention in final scope is </a:t>
            </a:r>
            <a:r>
              <a:rPr lang="en-GB" sz="1700" dirty="0" err="1">
                <a:solidFill>
                  <a:schemeClr val="tx1"/>
                </a:solidFill>
                <a:latin typeface="Arial" panose="020B0604020202020204" pitchFamily="34" charset="0"/>
              </a:rPr>
              <a:t>daridorexant</a:t>
            </a:r>
            <a:r>
              <a:rPr lang="en-GB" sz="1700" dirty="0">
                <a:solidFill>
                  <a:schemeClr val="tx1"/>
                </a:solidFill>
                <a:latin typeface="Arial" panose="020B0604020202020204" pitchFamily="34" charset="0"/>
              </a:rPr>
              <a:t>. Intervention in clinical effectiveness evidence presented in CS is </a:t>
            </a:r>
            <a:r>
              <a:rPr lang="en-GB" sz="1700" dirty="0" err="1">
                <a:solidFill>
                  <a:schemeClr val="tx1"/>
                </a:solidFill>
                <a:latin typeface="Arial" panose="020B0604020202020204" pitchFamily="34" charset="0"/>
              </a:rPr>
              <a:t>daridorexant</a:t>
            </a:r>
            <a:r>
              <a:rPr lang="en-GB" sz="1700" dirty="0">
                <a:solidFill>
                  <a:schemeClr val="tx1"/>
                </a:solidFill>
                <a:latin typeface="Arial" panose="020B0604020202020204" pitchFamily="34" charset="0"/>
              </a:rPr>
              <a:t> plus ECM</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a:xfrm>
            <a:off x="283016" y="114760"/>
            <a:ext cx="11383996" cy="430235"/>
          </a:xfrm>
        </p:spPr>
        <p:txBody>
          <a:bodyPr>
            <a:noAutofit/>
          </a:bodyPr>
          <a:lstStyle/>
          <a:p>
            <a:r>
              <a:rPr lang="en-GB" dirty="0"/>
              <a:t>Key issue: Intervention and comparator</a:t>
            </a:r>
            <a:br>
              <a:rPr lang="en-GB" dirty="0"/>
            </a:br>
            <a:endParaRPr lang="en-GB" dirty="0"/>
          </a:p>
        </p:txBody>
      </p:sp>
      <p:pic>
        <p:nvPicPr>
          <p:cNvPr id="5" name="Picture 4">
            <a:extLst>
              <a:ext uri="{FF2B5EF4-FFF2-40B4-BE49-F238E27FC236}">
                <a16:creationId xmlns:a16="http://schemas.microsoft.com/office/drawing/2014/main" id="{86AE2A3D-7B2F-2572-E30C-C1A4B64CFDDB}"/>
              </a:ext>
              <a:ext uri="{C183D7F6-B498-43B3-948B-1728B52AA6E4}">
                <adec:decorative xmlns:adec="http://schemas.microsoft.com/office/drawing/2017/decorative" val="1"/>
              </a:ext>
            </a:extLst>
          </p:cNvPr>
          <p:cNvPicPr>
            <a:picLocks/>
          </p:cNvPicPr>
          <p:nvPr/>
        </p:nvPicPr>
        <p:blipFill rotWithShape="1">
          <a:blip r:embed="rId5"/>
          <a:srcRect l="16268" t="3813" r="14723" b="4056"/>
          <a:stretch/>
        </p:blipFill>
        <p:spPr>
          <a:xfrm>
            <a:off x="11707082" y="6025"/>
            <a:ext cx="468000" cy="468000"/>
          </a:xfrm>
          <a:prstGeom prst="rect">
            <a:avLst/>
          </a:prstGeom>
        </p:spPr>
      </p:pic>
      <p:sp>
        <p:nvSpPr>
          <p:cNvPr id="7" name="Text Placeholder 9">
            <a:extLst>
              <a:ext uri="{FF2B5EF4-FFF2-40B4-BE49-F238E27FC236}">
                <a16:creationId xmlns:a16="http://schemas.microsoft.com/office/drawing/2014/main" id="{F3385C0C-80E0-71FD-13A1-7725711A1034}"/>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CBT-I, Cognitive behavioural therapy for insomnia, CS, company submission; EAG, Evidence Assessment Group; ECM, established clinical management</a:t>
            </a:r>
          </a:p>
        </p:txBody>
      </p:sp>
      <p:sp>
        <p:nvSpPr>
          <p:cNvPr id="4" name="Text Placeholder 7">
            <a:extLst>
              <a:ext uri="{FF2B5EF4-FFF2-40B4-BE49-F238E27FC236}">
                <a16:creationId xmlns:a16="http://schemas.microsoft.com/office/drawing/2014/main" id="{8C463CD0-4E8D-E8E2-9095-843B98C0F707}"/>
              </a:ext>
            </a:extLst>
          </p:cNvPr>
          <p:cNvSpPr txBox="1">
            <a:spLocks/>
          </p:cNvSpPr>
          <p:nvPr/>
        </p:nvSpPr>
        <p:spPr>
          <a:xfrm>
            <a:off x="283016" y="542829"/>
            <a:ext cx="11552558" cy="2970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latin typeface="+mn-lt"/>
              </a:rPr>
              <a:t>EAG: comparison in trials was daridorexant plus ECM vs. placebo plus ECM</a:t>
            </a:r>
          </a:p>
        </p:txBody>
      </p:sp>
    </p:spTree>
    <p:extLst>
      <p:ext uri="{BB962C8B-B14F-4D97-AF65-F5344CB8AC3E}">
        <p14:creationId xmlns:p14="http://schemas.microsoft.com/office/powerpoint/2010/main" val="3706619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BE6A8-C272-42C4-9A1D-3690F731982A}"/>
              </a:ext>
            </a:extLst>
          </p:cNvPr>
          <p:cNvSpPr>
            <a:spLocks noGrp="1"/>
          </p:cNvSpPr>
          <p:nvPr>
            <p:ph type="ctrTitle"/>
          </p:nvPr>
        </p:nvSpPr>
        <p:spPr/>
        <p:txBody>
          <a:bodyPr/>
          <a:lstStyle/>
          <a:p>
            <a:r>
              <a:rPr lang="en-GB" dirty="0"/>
              <a:t>Clinical effectiveness</a:t>
            </a:r>
          </a:p>
        </p:txBody>
      </p:sp>
    </p:spTree>
    <p:extLst>
      <p:ext uri="{BB962C8B-B14F-4D97-AF65-F5344CB8AC3E}">
        <p14:creationId xmlns:p14="http://schemas.microsoft.com/office/powerpoint/2010/main" val="391230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717368964"/>
              </p:ext>
            </p:extLst>
          </p:nvPr>
        </p:nvGraphicFramePr>
        <p:xfrm>
          <a:off x="215317" y="1314040"/>
          <a:ext cx="11761365" cy="4362234"/>
        </p:xfrm>
        <a:graphic>
          <a:graphicData uri="http://schemas.openxmlformats.org/drawingml/2006/table">
            <a:tbl>
              <a:tblPr firstRow="1" bandRow="1">
                <a:tableStyleId>{5C22544A-7EE6-4342-B048-85BDC9FD1C3A}</a:tableStyleId>
              </a:tblPr>
              <a:tblGrid>
                <a:gridCol w="1887523">
                  <a:extLst>
                    <a:ext uri="{9D8B030D-6E8A-4147-A177-3AD203B41FA5}">
                      <a16:colId xmlns:a16="http://schemas.microsoft.com/office/drawing/2014/main" val="2781295461"/>
                    </a:ext>
                  </a:extLst>
                </a:gridCol>
                <a:gridCol w="4911546">
                  <a:extLst>
                    <a:ext uri="{9D8B030D-6E8A-4147-A177-3AD203B41FA5}">
                      <a16:colId xmlns:a16="http://schemas.microsoft.com/office/drawing/2014/main" val="458621282"/>
                    </a:ext>
                  </a:extLst>
                </a:gridCol>
                <a:gridCol w="4962296">
                  <a:extLst>
                    <a:ext uri="{9D8B030D-6E8A-4147-A177-3AD203B41FA5}">
                      <a16:colId xmlns:a16="http://schemas.microsoft.com/office/drawing/2014/main" val="983104019"/>
                    </a:ext>
                  </a:extLst>
                </a:gridCol>
              </a:tblGrid>
              <a:tr h="177704">
                <a:tc>
                  <a:txBody>
                    <a:bodyPr/>
                    <a:lstStyle/>
                    <a:p>
                      <a:endParaRPr lang="en-GB" dirty="0">
                        <a:solidFill>
                          <a:schemeClr val="bg1"/>
                        </a:solidFill>
                        <a:latin typeface="Arial" panose="020B0604020202020204" pitchFamily="34" charset="0"/>
                      </a:endParaRPr>
                    </a:p>
                  </a:txBody>
                  <a:tcPr>
                    <a:solidFill>
                      <a:schemeClr val="accent1"/>
                    </a:solidFill>
                  </a:tcPr>
                </a:tc>
                <a:tc>
                  <a:txBody>
                    <a:bodyPr/>
                    <a:lstStyle/>
                    <a:p>
                      <a:r>
                        <a:rPr lang="en-GB" dirty="0">
                          <a:latin typeface="Arial" panose="020B0604020202020204" pitchFamily="34" charset="0"/>
                        </a:rPr>
                        <a:t>Study 301 (N=930)</a:t>
                      </a:r>
                    </a:p>
                  </a:txBody>
                  <a:tcPr/>
                </a:tc>
                <a:tc>
                  <a:txBody>
                    <a:bodyPr/>
                    <a:lstStyle/>
                    <a:p>
                      <a:r>
                        <a:rPr lang="en-GB" dirty="0">
                          <a:latin typeface="Arial" panose="020B0604020202020204" pitchFamily="34" charset="0"/>
                        </a:rPr>
                        <a:t>Study 303 (N=804)</a:t>
                      </a:r>
                    </a:p>
                  </a:txBody>
                  <a:tcPr/>
                </a:tc>
                <a:extLst>
                  <a:ext uri="{0D108BD9-81ED-4DB2-BD59-A6C34878D82A}">
                    <a16:rowId xmlns:a16="http://schemas.microsoft.com/office/drawing/2014/main" val="1220355904"/>
                  </a:ext>
                </a:extLst>
              </a:tr>
              <a:tr h="399834">
                <a:tc>
                  <a:txBody>
                    <a:bodyPr/>
                    <a:lstStyle/>
                    <a:p>
                      <a:r>
                        <a:rPr lang="en-GB" b="1" dirty="0">
                          <a:solidFill>
                            <a:schemeClr val="bg1"/>
                          </a:solidFill>
                          <a:latin typeface="Arial" panose="020B0604020202020204" pitchFamily="34" charset="0"/>
                        </a:rPr>
                        <a:t>Design</a:t>
                      </a:r>
                    </a:p>
                  </a:txBody>
                  <a:tcPr>
                    <a:solidFill>
                      <a:schemeClr val="accent1"/>
                    </a:solidFill>
                  </a:tcPr>
                </a:tc>
                <a:tc>
                  <a:txBody>
                    <a:bodyPr/>
                    <a:lstStyle/>
                    <a:p>
                      <a:r>
                        <a:rPr lang="en-GB" sz="1600" dirty="0">
                          <a:latin typeface="Arial" panose="020B0604020202020204" pitchFamily="34" charset="0"/>
                        </a:rPr>
                        <a:t>Double-blind RCT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rPr>
                        <a:t>Double-blind RCT</a:t>
                      </a:r>
                    </a:p>
                  </a:txBody>
                  <a:tcPr/>
                </a:tc>
                <a:extLst>
                  <a:ext uri="{0D108BD9-81ED-4DB2-BD59-A6C34878D82A}">
                    <a16:rowId xmlns:a16="http://schemas.microsoft.com/office/drawing/2014/main" val="683507817"/>
                  </a:ext>
                </a:extLst>
              </a:tr>
              <a:tr h="281365">
                <a:tc>
                  <a:txBody>
                    <a:bodyPr/>
                    <a:lstStyle/>
                    <a:p>
                      <a:r>
                        <a:rPr lang="en-GB" b="1" dirty="0">
                          <a:solidFill>
                            <a:schemeClr val="bg1"/>
                          </a:solidFill>
                          <a:latin typeface="Arial" panose="020B0604020202020204" pitchFamily="34" charset="0"/>
                        </a:rPr>
                        <a:t>Population</a:t>
                      </a:r>
                    </a:p>
                  </a:txBody>
                  <a:tcPr>
                    <a:solidFill>
                      <a:schemeClr val="accent1"/>
                    </a:solidFill>
                  </a:tcPr>
                </a:tc>
                <a:tc>
                  <a:txBody>
                    <a:bodyPr/>
                    <a:lstStyle/>
                    <a:p>
                      <a:r>
                        <a:rPr lang="en-GB" sz="1600" dirty="0">
                          <a:latin typeface="Arial" panose="020B0604020202020204" pitchFamily="34" charset="0"/>
                        </a:rPr>
                        <a:t>Adult (18-64 years) and elderly (≥65 years) people with insomnia disorder according to DSM-5® criteria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rPr>
                        <a:t>Adult (18-64 years) and elderly (≥65 years) people with insomnia disorder according to DSM-5® criteria</a:t>
                      </a:r>
                    </a:p>
                  </a:txBody>
                  <a:tcPr/>
                </a:tc>
                <a:extLst>
                  <a:ext uri="{0D108BD9-81ED-4DB2-BD59-A6C34878D82A}">
                    <a16:rowId xmlns:a16="http://schemas.microsoft.com/office/drawing/2014/main" val="1606641215"/>
                  </a:ext>
                </a:extLst>
              </a:tr>
              <a:tr h="177704">
                <a:tc>
                  <a:txBody>
                    <a:bodyPr/>
                    <a:lstStyle/>
                    <a:p>
                      <a:r>
                        <a:rPr lang="en-GB" b="1" dirty="0">
                          <a:solidFill>
                            <a:schemeClr val="bg1"/>
                          </a:solidFill>
                          <a:latin typeface="Arial" panose="020B0604020202020204" pitchFamily="34" charset="0"/>
                        </a:rPr>
                        <a:t>Intervention</a:t>
                      </a:r>
                    </a:p>
                  </a:txBody>
                  <a:tcPr>
                    <a:solidFill>
                      <a:schemeClr val="accent1"/>
                    </a:solidFill>
                  </a:tcPr>
                </a:tc>
                <a:tc>
                  <a:txBody>
                    <a:bodyPr/>
                    <a:lstStyle/>
                    <a:p>
                      <a:r>
                        <a:rPr lang="en-GB" sz="1600" dirty="0">
                          <a:latin typeface="Arial" panose="020B0604020202020204" pitchFamily="34" charset="0"/>
                        </a:rPr>
                        <a:t>Daridorexant (25 mg and 50 mg)*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rPr>
                        <a:t>Daridorexant (10 mg, 25 mg and 50 mg)*</a:t>
                      </a:r>
                      <a:endParaRPr lang="en-GB" sz="1600" baseline="30000" dirty="0">
                        <a:latin typeface="Arial" panose="020B0604020202020204" pitchFamily="34" charset="0"/>
                      </a:endParaRPr>
                    </a:p>
                  </a:txBody>
                  <a:tcPr/>
                </a:tc>
                <a:extLst>
                  <a:ext uri="{0D108BD9-81ED-4DB2-BD59-A6C34878D82A}">
                    <a16:rowId xmlns:a16="http://schemas.microsoft.com/office/drawing/2014/main" val="1086869075"/>
                  </a:ext>
                </a:extLst>
              </a:tr>
              <a:tr h="177704">
                <a:tc>
                  <a:txBody>
                    <a:bodyPr/>
                    <a:lstStyle/>
                    <a:p>
                      <a:r>
                        <a:rPr lang="en-GB" b="1" dirty="0">
                          <a:solidFill>
                            <a:schemeClr val="bg1"/>
                          </a:solidFill>
                          <a:latin typeface="Arial" panose="020B0604020202020204" pitchFamily="34" charset="0"/>
                        </a:rPr>
                        <a:t>Comparator(s)</a:t>
                      </a:r>
                    </a:p>
                  </a:txBody>
                  <a:tcPr>
                    <a:solidFill>
                      <a:schemeClr val="accent1"/>
                    </a:solidFill>
                  </a:tcPr>
                </a:tc>
                <a:tc>
                  <a:txBody>
                    <a:bodyPr/>
                    <a:lstStyle/>
                    <a:p>
                      <a:r>
                        <a:rPr lang="en-GB" sz="1600" dirty="0">
                          <a:latin typeface="Arial" panose="020B0604020202020204" pitchFamily="34" charset="0"/>
                        </a:rPr>
                        <a:t>Placebo</a:t>
                      </a:r>
                    </a:p>
                  </a:txBody>
                  <a:tcPr/>
                </a:tc>
                <a:tc>
                  <a:txBody>
                    <a:bodyPr/>
                    <a:lstStyle/>
                    <a:p>
                      <a:r>
                        <a:rPr lang="en-GB" sz="1600" dirty="0">
                          <a:latin typeface="Arial" panose="020B0604020202020204" pitchFamily="34" charset="0"/>
                        </a:rPr>
                        <a:t>Placebo</a:t>
                      </a:r>
                      <a:endParaRPr lang="en-GB" sz="1600" baseline="30000" dirty="0">
                        <a:latin typeface="Arial" panose="020B0604020202020204" pitchFamily="34" charset="0"/>
                      </a:endParaRPr>
                    </a:p>
                  </a:txBody>
                  <a:tcPr/>
                </a:tc>
                <a:extLst>
                  <a:ext uri="{0D108BD9-81ED-4DB2-BD59-A6C34878D82A}">
                    <a16:rowId xmlns:a16="http://schemas.microsoft.com/office/drawing/2014/main" val="3789602645"/>
                  </a:ext>
                </a:extLst>
              </a:tr>
              <a:tr h="310982">
                <a:tc>
                  <a:txBody>
                    <a:bodyPr/>
                    <a:lstStyle/>
                    <a:p>
                      <a:r>
                        <a:rPr lang="en-GB" b="1" dirty="0">
                          <a:solidFill>
                            <a:schemeClr val="bg1"/>
                          </a:solidFill>
                          <a:latin typeface="Arial" panose="020B0604020202020204" pitchFamily="34" charset="0"/>
                        </a:rPr>
                        <a:t>Treatment Duration</a:t>
                      </a:r>
                    </a:p>
                  </a:txBody>
                  <a:tcPr>
                    <a:solidFill>
                      <a:schemeClr val="accent1"/>
                    </a:solidFill>
                  </a:tcPr>
                </a:tc>
                <a:tc>
                  <a:txBody>
                    <a:bodyPr/>
                    <a:lstStyle/>
                    <a:p>
                      <a:r>
                        <a:rPr lang="en-GB" sz="1600" dirty="0">
                          <a:latin typeface="Arial" panose="020B0604020202020204" pitchFamily="34" charset="0"/>
                        </a:rPr>
                        <a:t>12 weeks</a:t>
                      </a:r>
                    </a:p>
                  </a:txBody>
                  <a:tcPr/>
                </a:tc>
                <a:tc>
                  <a:txBody>
                    <a:bodyPr/>
                    <a:lstStyle/>
                    <a:p>
                      <a:r>
                        <a:rPr lang="en-GB" sz="1600" dirty="0">
                          <a:latin typeface="Arial" panose="020B0604020202020204" pitchFamily="34" charset="0"/>
                        </a:rPr>
                        <a:t>40 weeks</a:t>
                      </a:r>
                    </a:p>
                  </a:txBody>
                  <a:tcPr/>
                </a:tc>
                <a:extLst>
                  <a:ext uri="{0D108BD9-81ED-4DB2-BD59-A6C34878D82A}">
                    <a16:rowId xmlns:a16="http://schemas.microsoft.com/office/drawing/2014/main" val="2605528485"/>
                  </a:ext>
                </a:extLst>
              </a:tr>
              <a:tr h="310982">
                <a:tc>
                  <a:txBody>
                    <a:bodyPr/>
                    <a:lstStyle/>
                    <a:p>
                      <a:r>
                        <a:rPr lang="en-GB" b="1" dirty="0">
                          <a:solidFill>
                            <a:schemeClr val="bg1"/>
                          </a:solidFill>
                          <a:latin typeface="Arial" panose="020B0604020202020204" pitchFamily="34" charset="0"/>
                        </a:rPr>
                        <a:t>Primary outcomes</a:t>
                      </a:r>
                    </a:p>
                  </a:txBody>
                  <a:tcPr>
                    <a:solidFill>
                      <a:schemeClr val="accent1"/>
                    </a:solidFill>
                  </a:tcPr>
                </a:tc>
                <a:tc>
                  <a:txBody>
                    <a:bodyPr/>
                    <a:lstStyle/>
                    <a:p>
                      <a:r>
                        <a:rPr lang="en-GB" sz="1600" dirty="0">
                          <a:latin typeface="Arial" panose="020B0604020202020204" pitchFamily="34" charset="0"/>
                        </a:rPr>
                        <a:t>WASO</a:t>
                      </a:r>
                    </a:p>
                    <a:p>
                      <a:r>
                        <a:rPr lang="en-GB" sz="1600" dirty="0">
                          <a:latin typeface="Arial" panose="020B0604020202020204" pitchFamily="34" charset="0"/>
                        </a:rPr>
                        <a:t>LPS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rPr>
                        <a:t>Total no. of Subjects With at Least One TEAE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rgbClr val="FF0000"/>
                        </a:solidFill>
                        <a:effectLst/>
                        <a:latin typeface="+mn-lt"/>
                        <a:ea typeface="+mn-ea"/>
                        <a:cs typeface="+mn-cs"/>
                      </a:endParaRPr>
                    </a:p>
                  </a:txBody>
                  <a:tcPr/>
                </a:tc>
                <a:extLst>
                  <a:ext uri="{0D108BD9-81ED-4DB2-BD59-A6C34878D82A}">
                    <a16:rowId xmlns:a16="http://schemas.microsoft.com/office/drawing/2014/main" val="3245755481"/>
                  </a:ext>
                </a:extLst>
              </a:tr>
              <a:tr h="310982">
                <a:tc>
                  <a:txBody>
                    <a:bodyPr/>
                    <a:lstStyle/>
                    <a:p>
                      <a:r>
                        <a:rPr lang="en-GB" b="1" dirty="0">
                          <a:solidFill>
                            <a:schemeClr val="bg1"/>
                          </a:solidFill>
                          <a:latin typeface="Arial" panose="020B0604020202020204" pitchFamily="34" charset="0"/>
                        </a:rPr>
                        <a:t>Key secondary outcomes</a:t>
                      </a:r>
                    </a:p>
                  </a:txBody>
                  <a:tcPr>
                    <a:solidFill>
                      <a:schemeClr val="accent1"/>
                    </a:solidFill>
                  </a:tcPr>
                </a:tc>
                <a:tc>
                  <a:txBody>
                    <a:bodyPr/>
                    <a:lstStyle/>
                    <a:p>
                      <a:r>
                        <a:rPr lang="en-GB" sz="1600" dirty="0" err="1">
                          <a:latin typeface="Arial" panose="020B0604020202020204" pitchFamily="34" charset="0"/>
                        </a:rPr>
                        <a:t>sTST</a:t>
                      </a:r>
                      <a:endParaRPr lang="en-GB" sz="1600" dirty="0">
                        <a:latin typeface="Arial" panose="020B0604020202020204" pitchFamily="34" charset="0"/>
                      </a:endParaRPr>
                    </a:p>
                    <a:p>
                      <a:r>
                        <a:rPr lang="en-GB" sz="1600" dirty="0">
                          <a:latin typeface="Arial" panose="020B0604020202020204" pitchFamily="34" charset="0"/>
                        </a:rPr>
                        <a:t>IDSIQ</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Exploratory endpoints including </a:t>
                      </a:r>
                      <a:r>
                        <a:rPr lang="en-GB" sz="1600" kern="1200" dirty="0" err="1">
                          <a:solidFill>
                            <a:schemeClr val="tx1"/>
                          </a:solidFill>
                          <a:effectLst/>
                          <a:latin typeface="+mn-lt"/>
                          <a:ea typeface="+mn-ea"/>
                          <a:cs typeface="+mn-cs"/>
                        </a:rPr>
                        <a:t>sWASO</a:t>
                      </a:r>
                      <a:r>
                        <a:rPr lang="en-GB" sz="1600" kern="1200" dirty="0">
                          <a:solidFill>
                            <a:schemeClr val="tx1"/>
                          </a:solidFill>
                          <a:effectLst/>
                          <a:latin typeface="+mn-lt"/>
                          <a:ea typeface="+mn-ea"/>
                          <a:cs typeface="+mn-cs"/>
                        </a:rPr>
                        <a:t> and </a:t>
                      </a:r>
                      <a:r>
                        <a:rPr lang="en-GB" sz="1600" kern="1200" dirty="0" err="1">
                          <a:solidFill>
                            <a:schemeClr val="tx1"/>
                          </a:solidFill>
                          <a:effectLst/>
                          <a:latin typeface="+mn-lt"/>
                          <a:ea typeface="+mn-ea"/>
                          <a:cs typeface="+mn-cs"/>
                        </a:rPr>
                        <a:t>sTST</a:t>
                      </a:r>
                      <a:endParaRPr lang="en-GB" sz="1600" dirty="0">
                        <a:solidFill>
                          <a:schemeClr val="tx1"/>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endParaRPr>
                    </a:p>
                  </a:txBody>
                  <a:tcPr/>
                </a:tc>
                <a:extLst>
                  <a:ext uri="{0D108BD9-81ED-4DB2-BD59-A6C34878D82A}">
                    <a16:rowId xmlns:a16="http://schemas.microsoft.com/office/drawing/2014/main" val="1997387758"/>
                  </a:ext>
                </a:extLst>
              </a:tr>
              <a:tr h="177704">
                <a:tc>
                  <a:txBody>
                    <a:bodyPr/>
                    <a:lstStyle/>
                    <a:p>
                      <a:r>
                        <a:rPr lang="en-GB" b="1" dirty="0">
                          <a:solidFill>
                            <a:schemeClr val="bg1"/>
                          </a:solidFill>
                          <a:latin typeface="Arial" panose="020B0604020202020204" pitchFamily="34" charset="0"/>
                        </a:rPr>
                        <a:t>Locations</a:t>
                      </a:r>
                    </a:p>
                  </a:txBody>
                  <a:tcPr>
                    <a:solidFill>
                      <a:schemeClr val="accent1"/>
                    </a:solidFill>
                  </a:tcPr>
                </a:tc>
                <a:tc>
                  <a:txBody>
                    <a:bodyPr/>
                    <a:lstStyle/>
                    <a:p>
                      <a:r>
                        <a:rPr lang="en-GB" sz="1600" dirty="0">
                          <a:latin typeface="Arial" panose="020B0604020202020204" pitchFamily="34" charset="0"/>
                        </a:rPr>
                        <a:t>10 countries (not incl. UK) </a:t>
                      </a:r>
                    </a:p>
                  </a:txBody>
                  <a:tcPr/>
                </a:tc>
                <a:tc>
                  <a:txBody>
                    <a:bodyPr/>
                    <a:lstStyle/>
                    <a:p>
                      <a:r>
                        <a:rPr lang="en-GB" sz="1600" dirty="0">
                          <a:latin typeface="Arial" panose="020B0604020202020204" pitchFamily="34" charset="0"/>
                        </a:rPr>
                        <a:t>14 countries (not incl. UK)</a:t>
                      </a:r>
                    </a:p>
                  </a:txBody>
                  <a:tcPr/>
                </a:tc>
                <a:extLst>
                  <a:ext uri="{0D108BD9-81ED-4DB2-BD59-A6C34878D82A}">
                    <a16:rowId xmlns:a16="http://schemas.microsoft.com/office/drawing/2014/main" val="4222386618"/>
                  </a:ext>
                </a:extLst>
              </a:tr>
            </a:tbl>
          </a:graphicData>
        </a:graphic>
      </p:graphicFrame>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215317" y="140465"/>
            <a:ext cx="11250785" cy="592817"/>
          </a:xfrm>
        </p:spPr>
        <p:txBody>
          <a:bodyPr>
            <a:noAutofit/>
          </a:bodyPr>
          <a:lstStyle/>
          <a:p>
            <a:r>
              <a:rPr lang="en-GB" dirty="0"/>
              <a:t>Key clinical trials</a:t>
            </a:r>
            <a:br>
              <a:rPr lang="en-GB" dirty="0"/>
            </a:br>
            <a:endParaRPr lang="en-GB" dirty="0"/>
          </a:p>
        </p:txBody>
      </p:sp>
      <p:sp>
        <p:nvSpPr>
          <p:cNvPr id="9" name="Text Placeholder 8">
            <a:extLst>
              <a:ext uri="{FF2B5EF4-FFF2-40B4-BE49-F238E27FC236}">
                <a16:creationId xmlns:a16="http://schemas.microsoft.com/office/drawing/2014/main" id="{A57995DE-9DA1-9BF3-C883-01E01F0FFAA4}"/>
              </a:ext>
            </a:extLst>
          </p:cNvPr>
          <p:cNvSpPr>
            <a:spLocks noGrp="1"/>
          </p:cNvSpPr>
          <p:nvPr>
            <p:ph type="body" sz="quarter" idx="14"/>
          </p:nvPr>
        </p:nvSpPr>
        <p:spPr>
          <a:xfrm>
            <a:off x="215317" y="650239"/>
            <a:ext cx="11250786" cy="520838"/>
          </a:xfrm>
        </p:spPr>
        <p:txBody>
          <a:bodyPr/>
          <a:lstStyle/>
          <a:p>
            <a:r>
              <a:rPr lang="en-GB" sz="2200" dirty="0"/>
              <a:t>Study 301, the pivotal phase III study and its safety and tolerability extension, study 303 identified as relevant clinical studies for this appraisal </a:t>
            </a:r>
          </a:p>
        </p:txBody>
      </p:sp>
      <p:sp>
        <p:nvSpPr>
          <p:cNvPr id="5" name="TextBox 4">
            <a:extLst>
              <a:ext uri="{FF2B5EF4-FFF2-40B4-BE49-F238E27FC236}">
                <a16:creationId xmlns:a16="http://schemas.microsoft.com/office/drawing/2014/main" id="{5E92D989-A162-10D9-DBDC-CCF4ED8B241F}"/>
              </a:ext>
            </a:extLst>
          </p:cNvPr>
          <p:cNvSpPr txBox="1"/>
          <p:nvPr/>
        </p:nvSpPr>
        <p:spPr>
          <a:xfrm>
            <a:off x="318510" y="5805572"/>
            <a:ext cx="8308633" cy="307777"/>
          </a:xfrm>
          <a:prstGeom prst="rect">
            <a:avLst/>
          </a:prstGeom>
          <a:noFill/>
        </p:spPr>
        <p:txBody>
          <a:bodyPr wrap="square" rtlCol="0">
            <a:spAutoFit/>
          </a:bodyPr>
          <a:lstStyle/>
          <a:p>
            <a:r>
              <a:rPr lang="en-GB" sz="1400" dirty="0"/>
              <a:t>* EAG: only evidence for daridorexant 50 mg vs placebo is presented in this submission</a:t>
            </a:r>
            <a:endParaRPr lang="en-GB" sz="1400" b="1" dirty="0"/>
          </a:p>
        </p:txBody>
      </p:sp>
      <p:sp>
        <p:nvSpPr>
          <p:cNvPr id="8" name="Text Placeholder 9">
            <a:extLst>
              <a:ext uri="{FF2B5EF4-FFF2-40B4-BE49-F238E27FC236}">
                <a16:creationId xmlns:a16="http://schemas.microsoft.com/office/drawing/2014/main" id="{EF189EF3-5397-D5AD-7A41-D2BA66270B54}"/>
              </a:ext>
            </a:extLst>
          </p:cNvPr>
          <p:cNvSpPr txBox="1">
            <a:spLocks/>
          </p:cNvSpPr>
          <p:nvPr/>
        </p:nvSpPr>
        <p:spPr>
          <a:xfrm>
            <a:off x="1208181" y="6207761"/>
            <a:ext cx="10409237" cy="6259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solidFill>
                  <a:schemeClr val="tx1"/>
                </a:solidFill>
                <a:effectLst/>
                <a:latin typeface="Arial" panose="020B0604020202020204" pitchFamily="34" charset="0"/>
                <a:ea typeface="Arial" panose="020B0604020202020204" pitchFamily="34" charset="0"/>
              </a:rPr>
              <a:t>DSM-5</a:t>
            </a:r>
            <a:r>
              <a:rPr lang="en-GB" sz="1400" baseline="30000" dirty="0">
                <a:solidFill>
                  <a:schemeClr val="tx1"/>
                </a:solidFill>
                <a:effectLst/>
                <a:latin typeface="Arial" panose="020B0604020202020204" pitchFamily="34" charset="0"/>
                <a:ea typeface="Arial" panose="020B0604020202020204" pitchFamily="34" charset="0"/>
              </a:rPr>
              <a:t>®</a:t>
            </a:r>
            <a:r>
              <a:rPr lang="en-GB" baseline="30000" dirty="0">
                <a:ea typeface="Arial" panose="020B0604020202020204" pitchFamily="34" charset="0"/>
              </a:rPr>
              <a:t>, </a:t>
            </a:r>
            <a:r>
              <a:rPr lang="en-GB" sz="1400" dirty="0">
                <a:solidFill>
                  <a:schemeClr val="tx1"/>
                </a:solidFill>
                <a:effectLst/>
                <a:latin typeface="Arial" panose="020B0604020202020204" pitchFamily="34" charset="0"/>
                <a:ea typeface="Arial" panose="020B0604020202020204" pitchFamily="34" charset="0"/>
              </a:rPr>
              <a:t>Diagnostic and Statistical Manual of Mental Disorders, </a:t>
            </a:r>
            <a:r>
              <a:rPr lang="en-GB" sz="1400" dirty="0"/>
              <a:t>IDSIQ, </a:t>
            </a:r>
            <a:r>
              <a:rPr lang="fr-FR" sz="1400" dirty="0" err="1"/>
              <a:t>Insomnia</a:t>
            </a:r>
            <a:r>
              <a:rPr lang="fr-FR" sz="1400" dirty="0"/>
              <a:t> </a:t>
            </a:r>
            <a:r>
              <a:rPr lang="fr-FR" sz="1400" dirty="0" err="1"/>
              <a:t>Daytime</a:t>
            </a:r>
            <a:r>
              <a:rPr lang="fr-FR" sz="1400" dirty="0"/>
              <a:t> </a:t>
            </a:r>
            <a:r>
              <a:rPr lang="fr-FR" sz="1400" dirty="0" err="1"/>
              <a:t>Symptoms</a:t>
            </a:r>
            <a:r>
              <a:rPr lang="fr-FR" sz="1400" dirty="0"/>
              <a:t> and Impacts Questionnaire</a:t>
            </a:r>
            <a:r>
              <a:rPr lang="en-GB" sz="1400" dirty="0"/>
              <a:t>; LPS, latency to persistent </a:t>
            </a:r>
            <a:r>
              <a:rPr lang="en-GB" dirty="0"/>
              <a:t>s</a:t>
            </a:r>
            <a:r>
              <a:rPr lang="en-GB" sz="1400" dirty="0"/>
              <a:t>leep; RCT, randomised controlled trial; </a:t>
            </a:r>
            <a:r>
              <a:rPr lang="en-GB" sz="1400" dirty="0" err="1"/>
              <a:t>sTST</a:t>
            </a:r>
            <a:r>
              <a:rPr lang="en-GB" sz="1400" dirty="0"/>
              <a:t>, subjective </a:t>
            </a:r>
            <a:r>
              <a:rPr lang="en-GB" dirty="0"/>
              <a:t>t</a:t>
            </a:r>
            <a:r>
              <a:rPr lang="en-GB" sz="1400" dirty="0"/>
              <a:t>otal </a:t>
            </a:r>
            <a:r>
              <a:rPr lang="en-GB" dirty="0"/>
              <a:t>s</a:t>
            </a:r>
            <a:r>
              <a:rPr lang="en-GB" sz="1400" dirty="0"/>
              <a:t>leep </a:t>
            </a:r>
            <a:r>
              <a:rPr lang="en-GB" dirty="0"/>
              <a:t>t</a:t>
            </a:r>
            <a:r>
              <a:rPr lang="en-GB" sz="1400" dirty="0"/>
              <a:t>ime; TEAE, treatment-emergent adverse event; WASO, wake </a:t>
            </a:r>
            <a:r>
              <a:rPr lang="en-GB" dirty="0"/>
              <a:t>a</a:t>
            </a:r>
            <a:r>
              <a:rPr lang="en-GB" sz="1400" dirty="0"/>
              <a:t>fter </a:t>
            </a:r>
            <a:r>
              <a:rPr lang="en-GB" dirty="0"/>
              <a:t>s</a:t>
            </a:r>
            <a:r>
              <a:rPr lang="en-GB" sz="1400" dirty="0"/>
              <a:t>leep </a:t>
            </a:r>
            <a:r>
              <a:rPr lang="en-GB" dirty="0"/>
              <a:t>o</a:t>
            </a:r>
            <a:r>
              <a:rPr lang="en-GB" sz="1400" dirty="0"/>
              <a:t>nset; </a:t>
            </a:r>
            <a:r>
              <a:rPr lang="en-GB" dirty="0" err="1"/>
              <a:t>s</a:t>
            </a:r>
            <a:r>
              <a:rPr lang="en-GB" sz="1400" dirty="0" err="1"/>
              <a:t>WASO</a:t>
            </a:r>
            <a:r>
              <a:rPr lang="en-GB" dirty="0"/>
              <a:t>,</a:t>
            </a:r>
            <a:r>
              <a:rPr lang="en-GB" sz="1400" dirty="0"/>
              <a:t> subjective wake </a:t>
            </a:r>
            <a:r>
              <a:rPr lang="en-GB" dirty="0"/>
              <a:t>a</a:t>
            </a:r>
            <a:r>
              <a:rPr lang="en-GB" sz="1400" dirty="0"/>
              <a:t>fter </a:t>
            </a:r>
            <a:r>
              <a:rPr lang="en-GB" dirty="0"/>
              <a:t>s</a:t>
            </a:r>
            <a:r>
              <a:rPr lang="en-GB" sz="1400" dirty="0"/>
              <a:t>leep </a:t>
            </a:r>
            <a:r>
              <a:rPr lang="en-GB" dirty="0"/>
              <a:t>o</a:t>
            </a:r>
            <a:r>
              <a:rPr lang="en-GB" sz="1400" dirty="0"/>
              <a:t>nset</a:t>
            </a:r>
            <a:endParaRPr lang="en-GB" dirty="0"/>
          </a:p>
        </p:txBody>
      </p:sp>
    </p:spTree>
    <p:extLst>
      <p:ext uri="{BB962C8B-B14F-4D97-AF65-F5344CB8AC3E}">
        <p14:creationId xmlns:p14="http://schemas.microsoft.com/office/powerpoint/2010/main" val="3413819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D43959-1CB7-7F6B-B74B-673194F1B093}"/>
              </a:ext>
            </a:extLst>
          </p:cNvPr>
          <p:cNvSpPr>
            <a:spLocks noGrp="1"/>
          </p:cNvSpPr>
          <p:nvPr>
            <p:ph type="title"/>
          </p:nvPr>
        </p:nvSpPr>
        <p:spPr>
          <a:xfrm>
            <a:off x="241506" y="120157"/>
            <a:ext cx="11250785" cy="592817"/>
          </a:xfrm>
        </p:spPr>
        <p:txBody>
          <a:bodyPr/>
          <a:lstStyle/>
          <a:p>
            <a:r>
              <a:rPr lang="en-GB" dirty="0"/>
              <a:t>Study 301 design</a:t>
            </a:r>
          </a:p>
        </p:txBody>
      </p:sp>
      <p:sp>
        <p:nvSpPr>
          <p:cNvPr id="11" name="Text Placeholder 10">
            <a:extLst>
              <a:ext uri="{FF2B5EF4-FFF2-40B4-BE49-F238E27FC236}">
                <a16:creationId xmlns:a16="http://schemas.microsoft.com/office/drawing/2014/main" id="{8333485A-367D-FF19-21FB-016624BFA8ED}"/>
              </a:ext>
            </a:extLst>
          </p:cNvPr>
          <p:cNvSpPr>
            <a:spLocks noGrp="1"/>
          </p:cNvSpPr>
          <p:nvPr>
            <p:ph type="body" sz="quarter" idx="14"/>
          </p:nvPr>
        </p:nvSpPr>
        <p:spPr>
          <a:xfrm>
            <a:off x="329202" y="600885"/>
            <a:ext cx="11250786" cy="602669"/>
          </a:xfrm>
        </p:spPr>
        <p:txBody>
          <a:bodyPr/>
          <a:lstStyle/>
          <a:p>
            <a:r>
              <a:rPr lang="en-GB" sz="2200" dirty="0">
                <a:latin typeface="+mn-lt"/>
              </a:rPr>
              <a:t>C</a:t>
            </a:r>
            <a:r>
              <a:rPr lang="en-GB" sz="2200" dirty="0">
                <a:effectLst/>
                <a:latin typeface="+mn-lt"/>
                <a:cs typeface="Arial" panose="020B0604020202020204" pitchFamily="34" charset="0"/>
              </a:rPr>
              <a:t>ore study comprised 3 phases – screening, double-blind treatment and safety follow-up. 3 month follow-up time</a:t>
            </a:r>
            <a:endParaRPr lang="en-GB" sz="2200" dirty="0">
              <a:latin typeface="+mn-lt"/>
            </a:endParaRPr>
          </a:p>
        </p:txBody>
      </p:sp>
      <p:sp>
        <p:nvSpPr>
          <p:cNvPr id="31" name="Rectangle 30">
            <a:extLst>
              <a:ext uri="{FF2B5EF4-FFF2-40B4-BE49-F238E27FC236}">
                <a16:creationId xmlns:a16="http://schemas.microsoft.com/office/drawing/2014/main" id="{21D59185-06AE-31B2-244C-428AE4DF98C6}"/>
              </a:ext>
            </a:extLst>
          </p:cNvPr>
          <p:cNvSpPr/>
          <p:nvPr/>
        </p:nvSpPr>
        <p:spPr>
          <a:xfrm>
            <a:off x="8620299" y="1295477"/>
            <a:ext cx="2784300" cy="52830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Safety follow up</a:t>
            </a:r>
          </a:p>
          <a:p>
            <a:pPr algn="ctr"/>
            <a:r>
              <a:rPr lang="en-GB" dirty="0">
                <a:solidFill>
                  <a:schemeClr val="tx1"/>
                </a:solidFill>
              </a:rPr>
              <a:t>(30 days)</a:t>
            </a:r>
          </a:p>
        </p:txBody>
      </p:sp>
      <p:sp>
        <p:nvSpPr>
          <p:cNvPr id="3" name="Rectangle 2">
            <a:extLst>
              <a:ext uri="{FF2B5EF4-FFF2-40B4-BE49-F238E27FC236}">
                <a16:creationId xmlns:a16="http://schemas.microsoft.com/office/drawing/2014/main" id="{08D38867-C427-C7AC-AA38-83F78662F55D}"/>
              </a:ext>
            </a:extLst>
          </p:cNvPr>
          <p:cNvSpPr/>
          <p:nvPr/>
        </p:nvSpPr>
        <p:spPr>
          <a:xfrm>
            <a:off x="329202" y="1295477"/>
            <a:ext cx="2791385" cy="52830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Screening</a:t>
            </a:r>
          </a:p>
          <a:p>
            <a:pPr algn="ctr"/>
            <a:r>
              <a:rPr lang="en-GB" dirty="0">
                <a:solidFill>
                  <a:schemeClr val="tx1"/>
                </a:solidFill>
              </a:rPr>
              <a:t>(20-31 days)</a:t>
            </a:r>
          </a:p>
        </p:txBody>
      </p:sp>
      <p:sp>
        <p:nvSpPr>
          <p:cNvPr id="4" name="Rectangle 3">
            <a:extLst>
              <a:ext uri="{FF2B5EF4-FFF2-40B4-BE49-F238E27FC236}">
                <a16:creationId xmlns:a16="http://schemas.microsoft.com/office/drawing/2014/main" id="{89B6AB89-1AFE-D88C-9C41-930E5989ADF7}"/>
              </a:ext>
            </a:extLst>
          </p:cNvPr>
          <p:cNvSpPr/>
          <p:nvPr/>
        </p:nvSpPr>
        <p:spPr>
          <a:xfrm>
            <a:off x="3120587" y="1295478"/>
            <a:ext cx="5492627" cy="5282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Treatment period </a:t>
            </a:r>
          </a:p>
          <a:p>
            <a:pPr algn="ctr"/>
            <a:r>
              <a:rPr lang="en-GB" dirty="0">
                <a:solidFill>
                  <a:schemeClr val="tx1"/>
                </a:solidFill>
              </a:rPr>
              <a:t>(84 days)</a:t>
            </a:r>
          </a:p>
        </p:txBody>
      </p:sp>
      <p:sp>
        <p:nvSpPr>
          <p:cNvPr id="5" name="Rectangle 4">
            <a:extLst>
              <a:ext uri="{FF2B5EF4-FFF2-40B4-BE49-F238E27FC236}">
                <a16:creationId xmlns:a16="http://schemas.microsoft.com/office/drawing/2014/main" id="{52FCC6C6-FE59-9AD0-9402-B7E62CF34604}"/>
              </a:ext>
            </a:extLst>
          </p:cNvPr>
          <p:cNvSpPr/>
          <p:nvPr/>
        </p:nvSpPr>
        <p:spPr>
          <a:xfrm>
            <a:off x="3120587" y="3299402"/>
            <a:ext cx="5492627" cy="454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Daridorexant 25mg* </a:t>
            </a:r>
          </a:p>
        </p:txBody>
      </p:sp>
      <p:sp>
        <p:nvSpPr>
          <p:cNvPr id="6" name="Rectangle 5">
            <a:extLst>
              <a:ext uri="{FF2B5EF4-FFF2-40B4-BE49-F238E27FC236}">
                <a16:creationId xmlns:a16="http://schemas.microsoft.com/office/drawing/2014/main" id="{636456CC-A5D3-422A-AF95-20526F6F0CDD}"/>
              </a:ext>
            </a:extLst>
          </p:cNvPr>
          <p:cNvSpPr/>
          <p:nvPr/>
        </p:nvSpPr>
        <p:spPr>
          <a:xfrm>
            <a:off x="3120586" y="4501328"/>
            <a:ext cx="5492627" cy="4547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Placebo</a:t>
            </a:r>
          </a:p>
        </p:txBody>
      </p:sp>
      <p:sp>
        <p:nvSpPr>
          <p:cNvPr id="7" name="Rectangle 6">
            <a:extLst>
              <a:ext uri="{FF2B5EF4-FFF2-40B4-BE49-F238E27FC236}">
                <a16:creationId xmlns:a16="http://schemas.microsoft.com/office/drawing/2014/main" id="{367B6CBE-AA00-D081-33DD-5DD051FF73CD}"/>
              </a:ext>
            </a:extLst>
          </p:cNvPr>
          <p:cNvSpPr/>
          <p:nvPr/>
        </p:nvSpPr>
        <p:spPr>
          <a:xfrm>
            <a:off x="3120587" y="3900365"/>
            <a:ext cx="5499712" cy="4547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Daridorexant 50mg </a:t>
            </a:r>
          </a:p>
        </p:txBody>
      </p:sp>
      <p:sp>
        <p:nvSpPr>
          <p:cNvPr id="19" name="TextBox 18">
            <a:extLst>
              <a:ext uri="{FF2B5EF4-FFF2-40B4-BE49-F238E27FC236}">
                <a16:creationId xmlns:a16="http://schemas.microsoft.com/office/drawing/2014/main" id="{74161750-FBFB-5644-B420-367746ADAC09}"/>
              </a:ext>
            </a:extLst>
          </p:cNvPr>
          <p:cNvSpPr txBox="1"/>
          <p:nvPr/>
        </p:nvSpPr>
        <p:spPr>
          <a:xfrm>
            <a:off x="2091794" y="3834891"/>
            <a:ext cx="1006317" cy="398992"/>
          </a:xfrm>
          <a:prstGeom prst="rect">
            <a:avLst/>
          </a:prstGeom>
          <a:noFill/>
          <a:ln>
            <a:noFill/>
          </a:ln>
        </p:spPr>
        <p:txBody>
          <a:bodyPr wrap="square" rtlCol="0">
            <a:spAutoFit/>
          </a:bodyPr>
          <a:lstStyle/>
          <a:p>
            <a:pPr algn="ctr"/>
            <a:r>
              <a:rPr lang="en-GB" sz="1600" dirty="0"/>
              <a:t>Run-in</a:t>
            </a:r>
          </a:p>
        </p:txBody>
      </p:sp>
      <p:cxnSp>
        <p:nvCxnSpPr>
          <p:cNvPr id="21" name="Straight Arrow Connector 20">
            <a:extLst>
              <a:ext uri="{FF2B5EF4-FFF2-40B4-BE49-F238E27FC236}">
                <a16:creationId xmlns:a16="http://schemas.microsoft.com/office/drawing/2014/main" id="{8B7FFDB5-4D41-1996-ABBC-F1AE51FB55EE}"/>
              </a:ext>
            </a:extLst>
          </p:cNvPr>
          <p:cNvCxnSpPr>
            <a:cxnSpLocks/>
          </p:cNvCxnSpPr>
          <p:nvPr/>
        </p:nvCxnSpPr>
        <p:spPr>
          <a:xfrm>
            <a:off x="2069320" y="4127756"/>
            <a:ext cx="105126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72DCE8B9-C9FC-EFD3-D352-86919B5A3EDA}"/>
              </a:ext>
            </a:extLst>
          </p:cNvPr>
          <p:cNvSpPr txBox="1"/>
          <p:nvPr/>
        </p:nvSpPr>
        <p:spPr>
          <a:xfrm>
            <a:off x="8680921" y="3758202"/>
            <a:ext cx="1006317" cy="398992"/>
          </a:xfrm>
          <a:prstGeom prst="rect">
            <a:avLst/>
          </a:prstGeom>
          <a:noFill/>
          <a:ln>
            <a:noFill/>
          </a:ln>
        </p:spPr>
        <p:txBody>
          <a:bodyPr wrap="square" rtlCol="0">
            <a:spAutoFit/>
          </a:bodyPr>
          <a:lstStyle/>
          <a:p>
            <a:pPr algn="ctr"/>
            <a:r>
              <a:rPr lang="en-GB" sz="1600" dirty="0"/>
              <a:t>Run-out</a:t>
            </a:r>
          </a:p>
        </p:txBody>
      </p:sp>
      <p:cxnSp>
        <p:nvCxnSpPr>
          <p:cNvPr id="24" name="Straight Arrow Connector 23">
            <a:extLst>
              <a:ext uri="{FF2B5EF4-FFF2-40B4-BE49-F238E27FC236}">
                <a16:creationId xmlns:a16="http://schemas.microsoft.com/office/drawing/2014/main" id="{CF9D7CD3-C5DA-DA37-1239-CA8C13A277B6}"/>
              </a:ext>
            </a:extLst>
          </p:cNvPr>
          <p:cNvCxnSpPr>
            <a:cxnSpLocks/>
          </p:cNvCxnSpPr>
          <p:nvPr/>
        </p:nvCxnSpPr>
        <p:spPr>
          <a:xfrm>
            <a:off x="8620299" y="4127756"/>
            <a:ext cx="110263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80409EBD-064D-40C4-2416-9467FB06D31E}"/>
              </a:ext>
            </a:extLst>
          </p:cNvPr>
          <p:cNvCxnSpPr>
            <a:cxnSpLocks/>
          </p:cNvCxnSpPr>
          <p:nvPr/>
        </p:nvCxnSpPr>
        <p:spPr>
          <a:xfrm>
            <a:off x="9830480" y="3067834"/>
            <a:ext cx="6175" cy="7483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Arrow: Bent 28">
            <a:extLst>
              <a:ext uri="{FF2B5EF4-FFF2-40B4-BE49-F238E27FC236}">
                <a16:creationId xmlns:a16="http://schemas.microsoft.com/office/drawing/2014/main" id="{6A15EABF-2321-3799-438C-0FB5894822CC}"/>
              </a:ext>
            </a:extLst>
          </p:cNvPr>
          <p:cNvSpPr/>
          <p:nvPr/>
        </p:nvSpPr>
        <p:spPr>
          <a:xfrm flipV="1">
            <a:off x="9847635" y="3973587"/>
            <a:ext cx="2071951" cy="485877"/>
          </a:xfrm>
          <a:prstGeom prst="bentArrow">
            <a:avLst>
              <a:gd name="adj1" fmla="val 34912"/>
              <a:gd name="adj2" fmla="val 25000"/>
              <a:gd name="adj3" fmla="val 25000"/>
              <a:gd name="adj4" fmla="val 43750"/>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51F91FE6-591E-A9D7-0B68-59C751D2CC3C}"/>
              </a:ext>
            </a:extLst>
          </p:cNvPr>
          <p:cNvSpPr txBox="1"/>
          <p:nvPr/>
        </p:nvSpPr>
        <p:spPr>
          <a:xfrm>
            <a:off x="10014981" y="3928260"/>
            <a:ext cx="1632931" cy="398992"/>
          </a:xfrm>
          <a:prstGeom prst="rect">
            <a:avLst/>
          </a:prstGeom>
          <a:noFill/>
          <a:ln>
            <a:noFill/>
          </a:ln>
        </p:spPr>
        <p:txBody>
          <a:bodyPr wrap="square" rtlCol="0">
            <a:spAutoFit/>
          </a:bodyPr>
          <a:lstStyle/>
          <a:p>
            <a:pPr algn="ctr"/>
            <a:r>
              <a:rPr lang="en-GB" sz="1600" dirty="0"/>
              <a:t>Extension study</a:t>
            </a:r>
          </a:p>
        </p:txBody>
      </p:sp>
      <p:sp>
        <p:nvSpPr>
          <p:cNvPr id="2" name="Rectangle 1">
            <a:extLst>
              <a:ext uri="{FF2B5EF4-FFF2-40B4-BE49-F238E27FC236}">
                <a16:creationId xmlns:a16="http://schemas.microsoft.com/office/drawing/2014/main" id="{0F1A21DC-BA5D-D188-18BC-A51AB74D78AA}"/>
              </a:ext>
            </a:extLst>
          </p:cNvPr>
          <p:cNvSpPr/>
          <p:nvPr/>
        </p:nvSpPr>
        <p:spPr>
          <a:xfrm>
            <a:off x="329202" y="1922714"/>
            <a:ext cx="1482392" cy="47986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No treatment/</a:t>
            </a:r>
          </a:p>
          <a:p>
            <a:pPr algn="ctr"/>
            <a:r>
              <a:rPr lang="en-GB" sz="1600" dirty="0">
                <a:solidFill>
                  <a:schemeClr val="tx1"/>
                </a:solidFill>
              </a:rPr>
              <a:t>No blinding</a:t>
            </a:r>
          </a:p>
        </p:txBody>
      </p:sp>
      <p:sp>
        <p:nvSpPr>
          <p:cNvPr id="9" name="Rectangle 8">
            <a:extLst>
              <a:ext uri="{FF2B5EF4-FFF2-40B4-BE49-F238E27FC236}">
                <a16:creationId xmlns:a16="http://schemas.microsoft.com/office/drawing/2014/main" id="{88997DE3-AC56-3439-3D10-13405E4AF047}"/>
              </a:ext>
            </a:extLst>
          </p:cNvPr>
          <p:cNvSpPr/>
          <p:nvPr/>
        </p:nvSpPr>
        <p:spPr>
          <a:xfrm>
            <a:off x="1811594" y="1922713"/>
            <a:ext cx="1308992" cy="4798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Placebo,</a:t>
            </a:r>
          </a:p>
          <a:p>
            <a:pPr algn="ctr"/>
            <a:r>
              <a:rPr lang="en-GB" sz="1600" dirty="0">
                <a:solidFill>
                  <a:schemeClr val="tx1"/>
                </a:solidFill>
              </a:rPr>
              <a:t>Single blind</a:t>
            </a:r>
          </a:p>
        </p:txBody>
      </p:sp>
      <p:sp>
        <p:nvSpPr>
          <p:cNvPr id="10" name="Rectangle 9">
            <a:extLst>
              <a:ext uri="{FF2B5EF4-FFF2-40B4-BE49-F238E27FC236}">
                <a16:creationId xmlns:a16="http://schemas.microsoft.com/office/drawing/2014/main" id="{56D41FF9-A350-36B0-CD24-FB9F68329E77}"/>
              </a:ext>
            </a:extLst>
          </p:cNvPr>
          <p:cNvSpPr/>
          <p:nvPr/>
        </p:nvSpPr>
        <p:spPr>
          <a:xfrm>
            <a:off x="3120587" y="1919712"/>
            <a:ext cx="5499712" cy="48286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Either placebo, 25mg or 50mg daridorexant</a:t>
            </a:r>
          </a:p>
        </p:txBody>
      </p:sp>
      <p:sp>
        <p:nvSpPr>
          <p:cNvPr id="20" name="Rectangle 19">
            <a:extLst>
              <a:ext uri="{FF2B5EF4-FFF2-40B4-BE49-F238E27FC236}">
                <a16:creationId xmlns:a16="http://schemas.microsoft.com/office/drawing/2014/main" id="{E8379DD4-F0EF-532B-668E-6118F4B405B1}"/>
              </a:ext>
            </a:extLst>
          </p:cNvPr>
          <p:cNvSpPr/>
          <p:nvPr/>
        </p:nvSpPr>
        <p:spPr>
          <a:xfrm>
            <a:off x="8613214" y="1922713"/>
            <a:ext cx="1223441" cy="4798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Placebo, single blind</a:t>
            </a:r>
          </a:p>
        </p:txBody>
      </p:sp>
      <p:sp>
        <p:nvSpPr>
          <p:cNvPr id="22" name="Rectangle 21">
            <a:extLst>
              <a:ext uri="{FF2B5EF4-FFF2-40B4-BE49-F238E27FC236}">
                <a16:creationId xmlns:a16="http://schemas.microsoft.com/office/drawing/2014/main" id="{E0C3FB27-E497-8976-0152-C1EE789F879D}"/>
              </a:ext>
            </a:extLst>
          </p:cNvPr>
          <p:cNvSpPr/>
          <p:nvPr/>
        </p:nvSpPr>
        <p:spPr>
          <a:xfrm>
            <a:off x="9836656" y="1925189"/>
            <a:ext cx="1567944" cy="4773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No treatment/</a:t>
            </a:r>
          </a:p>
          <a:p>
            <a:pPr algn="ctr"/>
            <a:r>
              <a:rPr lang="en-GB" sz="1600" dirty="0">
                <a:solidFill>
                  <a:schemeClr val="tx1"/>
                </a:solidFill>
              </a:rPr>
              <a:t>No blinding</a:t>
            </a:r>
          </a:p>
        </p:txBody>
      </p:sp>
      <p:sp>
        <p:nvSpPr>
          <p:cNvPr id="32" name="TextBox 31">
            <a:extLst>
              <a:ext uri="{FF2B5EF4-FFF2-40B4-BE49-F238E27FC236}">
                <a16:creationId xmlns:a16="http://schemas.microsoft.com/office/drawing/2014/main" id="{BCD6754D-69F0-7881-4785-1B894754ADFF}"/>
              </a:ext>
            </a:extLst>
          </p:cNvPr>
          <p:cNvSpPr txBox="1"/>
          <p:nvPr/>
        </p:nvSpPr>
        <p:spPr>
          <a:xfrm>
            <a:off x="9306624" y="2493489"/>
            <a:ext cx="1223441" cy="584775"/>
          </a:xfrm>
          <a:prstGeom prst="rect">
            <a:avLst/>
          </a:prstGeom>
          <a:noFill/>
          <a:ln>
            <a:noFill/>
          </a:ln>
        </p:spPr>
        <p:txBody>
          <a:bodyPr wrap="square" rtlCol="0">
            <a:spAutoFit/>
          </a:bodyPr>
          <a:lstStyle/>
          <a:p>
            <a:pPr algn="ctr"/>
            <a:r>
              <a:rPr lang="en-GB" sz="1600" dirty="0"/>
              <a:t>End of treatment</a:t>
            </a:r>
          </a:p>
        </p:txBody>
      </p:sp>
      <p:cxnSp>
        <p:nvCxnSpPr>
          <p:cNvPr id="41" name="Straight Arrow Connector 40">
            <a:extLst>
              <a:ext uri="{FF2B5EF4-FFF2-40B4-BE49-F238E27FC236}">
                <a16:creationId xmlns:a16="http://schemas.microsoft.com/office/drawing/2014/main" id="{F28C4DF5-8BCD-5F76-61FB-2195F703C9E7}"/>
              </a:ext>
            </a:extLst>
          </p:cNvPr>
          <p:cNvCxnSpPr>
            <a:cxnSpLocks/>
            <a:stCxn id="42" idx="2"/>
          </p:cNvCxnSpPr>
          <p:nvPr/>
        </p:nvCxnSpPr>
        <p:spPr>
          <a:xfrm>
            <a:off x="11223476" y="3021922"/>
            <a:ext cx="0" cy="797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4F9B2534-C1A9-B612-4641-B4415BB72F97}"/>
              </a:ext>
            </a:extLst>
          </p:cNvPr>
          <p:cNvSpPr txBox="1"/>
          <p:nvPr/>
        </p:nvSpPr>
        <p:spPr>
          <a:xfrm>
            <a:off x="10611755" y="2437147"/>
            <a:ext cx="1223441" cy="584775"/>
          </a:xfrm>
          <a:prstGeom prst="rect">
            <a:avLst/>
          </a:prstGeom>
          <a:noFill/>
          <a:ln>
            <a:noFill/>
          </a:ln>
        </p:spPr>
        <p:txBody>
          <a:bodyPr wrap="square" rtlCol="0">
            <a:spAutoFit/>
          </a:bodyPr>
          <a:lstStyle/>
          <a:p>
            <a:pPr algn="ctr"/>
            <a:r>
              <a:rPr lang="en-GB" sz="1600" dirty="0"/>
              <a:t>End of study</a:t>
            </a:r>
          </a:p>
        </p:txBody>
      </p:sp>
      <p:cxnSp>
        <p:nvCxnSpPr>
          <p:cNvPr id="13" name="Straight Arrow Connector 12">
            <a:extLst>
              <a:ext uri="{FF2B5EF4-FFF2-40B4-BE49-F238E27FC236}">
                <a16:creationId xmlns:a16="http://schemas.microsoft.com/office/drawing/2014/main" id="{123298E7-CBAC-1B03-D9DC-9A874B2B6746}"/>
              </a:ext>
            </a:extLst>
          </p:cNvPr>
          <p:cNvCxnSpPr>
            <a:cxnSpLocks/>
          </p:cNvCxnSpPr>
          <p:nvPr/>
        </p:nvCxnSpPr>
        <p:spPr>
          <a:xfrm>
            <a:off x="8613213" y="2949407"/>
            <a:ext cx="7086" cy="3009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B88C51B-CE80-DA19-A8EF-63AB6BAE17A5}"/>
              </a:ext>
            </a:extLst>
          </p:cNvPr>
          <p:cNvSpPr txBox="1"/>
          <p:nvPr/>
        </p:nvSpPr>
        <p:spPr>
          <a:xfrm>
            <a:off x="7127647" y="2433632"/>
            <a:ext cx="2519357" cy="584775"/>
          </a:xfrm>
          <a:prstGeom prst="rect">
            <a:avLst/>
          </a:prstGeom>
          <a:noFill/>
          <a:ln>
            <a:noFill/>
          </a:ln>
        </p:spPr>
        <p:txBody>
          <a:bodyPr wrap="square" rtlCol="0">
            <a:spAutoFit/>
          </a:bodyPr>
          <a:lstStyle/>
          <a:p>
            <a:pPr algn="ctr"/>
            <a:r>
              <a:rPr lang="en-GB" sz="1600" dirty="0"/>
              <a:t>End of</a:t>
            </a:r>
          </a:p>
          <a:p>
            <a:pPr algn="ctr"/>
            <a:r>
              <a:rPr lang="en-GB" sz="1600" dirty="0"/>
              <a:t>double-blind treatment</a:t>
            </a:r>
          </a:p>
        </p:txBody>
      </p:sp>
      <p:cxnSp>
        <p:nvCxnSpPr>
          <p:cNvPr id="15" name="Straight Arrow Connector 14">
            <a:extLst>
              <a:ext uri="{FF2B5EF4-FFF2-40B4-BE49-F238E27FC236}">
                <a16:creationId xmlns:a16="http://schemas.microsoft.com/office/drawing/2014/main" id="{3E0EC4D6-25A1-5B67-8360-85F62EE94ABC}"/>
              </a:ext>
            </a:extLst>
          </p:cNvPr>
          <p:cNvCxnSpPr>
            <a:cxnSpLocks/>
          </p:cNvCxnSpPr>
          <p:nvPr/>
        </p:nvCxnSpPr>
        <p:spPr>
          <a:xfrm>
            <a:off x="3134001" y="2760032"/>
            <a:ext cx="0" cy="4412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1063AEB6-D468-6F99-2E05-D0DCCD781FDA}"/>
              </a:ext>
            </a:extLst>
          </p:cNvPr>
          <p:cNvSpPr txBox="1"/>
          <p:nvPr/>
        </p:nvSpPr>
        <p:spPr>
          <a:xfrm>
            <a:off x="2297648" y="2421478"/>
            <a:ext cx="2008079" cy="338554"/>
          </a:xfrm>
          <a:prstGeom prst="rect">
            <a:avLst/>
          </a:prstGeom>
          <a:noFill/>
          <a:ln>
            <a:noFill/>
          </a:ln>
        </p:spPr>
        <p:txBody>
          <a:bodyPr wrap="square" rtlCol="0">
            <a:spAutoFit/>
          </a:bodyPr>
          <a:lstStyle/>
          <a:p>
            <a:pPr algn="ctr"/>
            <a:r>
              <a:rPr lang="en-GB" sz="1600" dirty="0"/>
              <a:t>Randomisation</a:t>
            </a:r>
          </a:p>
        </p:txBody>
      </p:sp>
      <p:sp>
        <p:nvSpPr>
          <p:cNvPr id="17" name="TextBox 16">
            <a:extLst>
              <a:ext uri="{FF2B5EF4-FFF2-40B4-BE49-F238E27FC236}">
                <a16:creationId xmlns:a16="http://schemas.microsoft.com/office/drawing/2014/main" id="{A783E8C9-C875-D2E3-EC1A-BBE5F03B9CF6}"/>
              </a:ext>
            </a:extLst>
          </p:cNvPr>
          <p:cNvSpPr txBox="1"/>
          <p:nvPr/>
        </p:nvSpPr>
        <p:spPr>
          <a:xfrm>
            <a:off x="-70835" y="4998523"/>
            <a:ext cx="8074294" cy="523220"/>
          </a:xfrm>
          <a:prstGeom prst="rect">
            <a:avLst/>
          </a:prstGeom>
          <a:noFill/>
        </p:spPr>
        <p:txBody>
          <a:bodyPr wrap="square" rtlCol="0">
            <a:spAutoFit/>
          </a:bodyPr>
          <a:lstStyle/>
          <a:p>
            <a:r>
              <a:rPr lang="en-GB" sz="1400" dirty="0"/>
              <a:t>Adapted from CS Figure 7 </a:t>
            </a:r>
          </a:p>
          <a:p>
            <a:r>
              <a:rPr lang="en-GB" sz="1400" dirty="0"/>
              <a:t>* only the evidence for daridorexant 50 mg vs placebo is presented in this submission</a:t>
            </a:r>
            <a:endParaRPr lang="en-GB" sz="1400" b="1" dirty="0"/>
          </a:p>
        </p:txBody>
      </p:sp>
      <p:sp>
        <p:nvSpPr>
          <p:cNvPr id="26" name="Text Placeholder 9">
            <a:extLst>
              <a:ext uri="{FF2B5EF4-FFF2-40B4-BE49-F238E27FC236}">
                <a16:creationId xmlns:a16="http://schemas.microsoft.com/office/drawing/2014/main" id="{32E05227-BDB0-3CE5-E6DA-F40A689C5395}"/>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CS, company submission</a:t>
            </a:r>
          </a:p>
          <a:p>
            <a:endParaRPr lang="en-GB" dirty="0"/>
          </a:p>
        </p:txBody>
      </p:sp>
      <p:sp>
        <p:nvSpPr>
          <p:cNvPr id="12" name="TextBox 11">
            <a:extLst>
              <a:ext uri="{FF2B5EF4-FFF2-40B4-BE49-F238E27FC236}">
                <a16:creationId xmlns:a16="http://schemas.microsoft.com/office/drawing/2014/main" id="{DB853F54-12BB-F725-CDD1-9BB41DE3B5B7}"/>
              </a:ext>
            </a:extLst>
          </p:cNvPr>
          <p:cNvSpPr txBox="1"/>
          <p:nvPr/>
        </p:nvSpPr>
        <p:spPr>
          <a:xfrm>
            <a:off x="7213864" y="4960893"/>
            <a:ext cx="4621332" cy="1815882"/>
          </a:xfrm>
          <a:prstGeom prst="rect">
            <a:avLst/>
          </a:prstGeom>
          <a:noFill/>
        </p:spPr>
        <p:txBody>
          <a:bodyPr wrap="square" rtlCol="0">
            <a:spAutoFit/>
          </a:bodyPr>
          <a:lstStyle/>
          <a:p>
            <a:r>
              <a:rPr lang="en-GB" sz="1400" b="1" dirty="0"/>
              <a:t>Key inclusion criteria</a:t>
            </a:r>
            <a:r>
              <a:rPr lang="en-GB" sz="1400" dirty="0"/>
              <a:t>: </a:t>
            </a:r>
            <a:r>
              <a:rPr lang="it-IT" sz="1400" dirty="0"/>
              <a:t>Insomnia disorder according to DSM-5 criteria; Insomnia Severity Index score ≥ 15</a:t>
            </a:r>
          </a:p>
          <a:p>
            <a:r>
              <a:rPr lang="it-IT" sz="1400" b="1" dirty="0"/>
              <a:t>Key exclusion criteria</a:t>
            </a:r>
            <a:r>
              <a:rPr lang="it-IT" sz="1400" dirty="0"/>
              <a:t>: </a:t>
            </a:r>
            <a:r>
              <a:rPr lang="en-GB" sz="1400" dirty="0"/>
              <a:t>CBT only allowed if treatment started at least 1 month prior to Visit 3 and subject agrees to continue this CBT throughout study; acute or unstable psychiatric conditions diagnosed by Mini International Neuropsychiatric Interview; patients taking </a:t>
            </a:r>
            <a:r>
              <a:rPr lang="en-GB" sz="1400" dirty="0">
                <a:latin typeface="Arial" panose="020B0604020202020204" pitchFamily="34" charset="0"/>
              </a:rPr>
              <a:t>CYP3A4 inhibitors</a:t>
            </a:r>
            <a:endParaRPr lang="en-GB" sz="1400" b="1" dirty="0"/>
          </a:p>
        </p:txBody>
      </p:sp>
    </p:spTree>
    <p:extLst>
      <p:ext uri="{BB962C8B-B14F-4D97-AF65-F5344CB8AC3E}">
        <p14:creationId xmlns:p14="http://schemas.microsoft.com/office/powerpoint/2010/main" val="2539123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D43959-1CB7-7F6B-B74B-673194F1B093}"/>
              </a:ext>
            </a:extLst>
          </p:cNvPr>
          <p:cNvSpPr>
            <a:spLocks noGrp="1"/>
          </p:cNvSpPr>
          <p:nvPr>
            <p:ph type="title"/>
          </p:nvPr>
        </p:nvSpPr>
        <p:spPr>
          <a:xfrm>
            <a:off x="254377" y="129060"/>
            <a:ext cx="11250785" cy="592817"/>
          </a:xfrm>
        </p:spPr>
        <p:txBody>
          <a:bodyPr/>
          <a:lstStyle/>
          <a:p>
            <a:r>
              <a:rPr lang="en-GB" dirty="0"/>
              <a:t>Study 303 design</a:t>
            </a:r>
          </a:p>
        </p:txBody>
      </p:sp>
      <p:sp>
        <p:nvSpPr>
          <p:cNvPr id="11" name="Text Placeholder 10">
            <a:extLst>
              <a:ext uri="{FF2B5EF4-FFF2-40B4-BE49-F238E27FC236}">
                <a16:creationId xmlns:a16="http://schemas.microsoft.com/office/drawing/2014/main" id="{8333485A-367D-FF19-21FB-016624BFA8ED}"/>
              </a:ext>
            </a:extLst>
          </p:cNvPr>
          <p:cNvSpPr>
            <a:spLocks noGrp="1"/>
          </p:cNvSpPr>
          <p:nvPr>
            <p:ph type="body" sz="quarter" idx="14"/>
          </p:nvPr>
        </p:nvSpPr>
        <p:spPr>
          <a:xfrm>
            <a:off x="294952" y="597466"/>
            <a:ext cx="11285475" cy="923014"/>
          </a:xfrm>
        </p:spPr>
        <p:txBody>
          <a:bodyPr/>
          <a:lstStyle/>
          <a:p>
            <a:r>
              <a:rPr lang="en-GB" sz="2000" dirty="0">
                <a:effectLst/>
                <a:latin typeface="+mn-lt"/>
                <a:cs typeface="Arial" panose="020B0604020202020204" pitchFamily="34" charset="0"/>
              </a:rPr>
              <a:t>Subjects who completed double-blind study treatment and placebo run-out period of confirmatory studies 301 and 302, and willing to participate, eligible to enrol into study 303. Total 12 months follow up time from studies 301/303 </a:t>
            </a:r>
            <a:endParaRPr lang="en-GB" sz="2000" dirty="0">
              <a:latin typeface="+mn-lt"/>
            </a:endParaRPr>
          </a:p>
        </p:txBody>
      </p:sp>
      <p:sp>
        <p:nvSpPr>
          <p:cNvPr id="31" name="Rectangle 30">
            <a:extLst>
              <a:ext uri="{FF2B5EF4-FFF2-40B4-BE49-F238E27FC236}">
                <a16:creationId xmlns:a16="http://schemas.microsoft.com/office/drawing/2014/main" id="{21D59185-06AE-31B2-244C-428AE4DF98C6}"/>
              </a:ext>
            </a:extLst>
          </p:cNvPr>
          <p:cNvSpPr/>
          <p:nvPr/>
        </p:nvSpPr>
        <p:spPr>
          <a:xfrm>
            <a:off x="8683913" y="1587229"/>
            <a:ext cx="2896514" cy="5694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Follow up phase</a:t>
            </a:r>
          </a:p>
          <a:p>
            <a:pPr algn="ctr"/>
            <a:r>
              <a:rPr lang="en-GB" dirty="0">
                <a:solidFill>
                  <a:schemeClr val="tx1"/>
                </a:solidFill>
              </a:rPr>
              <a:t>(30 days)</a:t>
            </a:r>
          </a:p>
        </p:txBody>
      </p:sp>
      <p:sp>
        <p:nvSpPr>
          <p:cNvPr id="3" name="Rectangle 2">
            <a:extLst>
              <a:ext uri="{FF2B5EF4-FFF2-40B4-BE49-F238E27FC236}">
                <a16:creationId xmlns:a16="http://schemas.microsoft.com/office/drawing/2014/main" id="{08D38867-C427-C7AC-AA38-83F78662F55D}"/>
              </a:ext>
            </a:extLst>
          </p:cNvPr>
          <p:cNvSpPr/>
          <p:nvPr/>
        </p:nvSpPr>
        <p:spPr>
          <a:xfrm>
            <a:off x="458158" y="1587229"/>
            <a:ext cx="3154782" cy="56697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Study 301, Study 302</a:t>
            </a:r>
          </a:p>
        </p:txBody>
      </p:sp>
      <p:sp>
        <p:nvSpPr>
          <p:cNvPr id="4" name="Rectangle 3">
            <a:extLst>
              <a:ext uri="{FF2B5EF4-FFF2-40B4-BE49-F238E27FC236}">
                <a16:creationId xmlns:a16="http://schemas.microsoft.com/office/drawing/2014/main" id="{89B6AB89-1AFE-D88C-9C41-930E5989ADF7}"/>
              </a:ext>
            </a:extLst>
          </p:cNvPr>
          <p:cNvSpPr/>
          <p:nvPr/>
        </p:nvSpPr>
        <p:spPr>
          <a:xfrm>
            <a:off x="3615522" y="1587229"/>
            <a:ext cx="5068392" cy="56697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Treatment period </a:t>
            </a:r>
          </a:p>
          <a:p>
            <a:pPr algn="ctr"/>
            <a:r>
              <a:rPr lang="en-GB" dirty="0">
                <a:solidFill>
                  <a:schemeClr val="tx1"/>
                </a:solidFill>
              </a:rPr>
              <a:t>(40  weeks)</a:t>
            </a:r>
          </a:p>
        </p:txBody>
      </p:sp>
      <p:sp>
        <p:nvSpPr>
          <p:cNvPr id="5" name="Rectangle 4">
            <a:extLst>
              <a:ext uri="{FF2B5EF4-FFF2-40B4-BE49-F238E27FC236}">
                <a16:creationId xmlns:a16="http://schemas.microsoft.com/office/drawing/2014/main" id="{52FCC6C6-FE59-9AD0-9402-B7E62CF34604}"/>
              </a:ext>
            </a:extLst>
          </p:cNvPr>
          <p:cNvSpPr/>
          <p:nvPr/>
        </p:nvSpPr>
        <p:spPr>
          <a:xfrm>
            <a:off x="3580834" y="4063906"/>
            <a:ext cx="5054304" cy="454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Daridorexant 25mg* </a:t>
            </a:r>
          </a:p>
        </p:txBody>
      </p:sp>
      <p:sp>
        <p:nvSpPr>
          <p:cNvPr id="6" name="Rectangle 5">
            <a:extLst>
              <a:ext uri="{FF2B5EF4-FFF2-40B4-BE49-F238E27FC236}">
                <a16:creationId xmlns:a16="http://schemas.microsoft.com/office/drawing/2014/main" id="{636456CC-A5D3-422A-AF95-20526F6F0CDD}"/>
              </a:ext>
            </a:extLst>
          </p:cNvPr>
          <p:cNvSpPr/>
          <p:nvPr/>
        </p:nvSpPr>
        <p:spPr>
          <a:xfrm>
            <a:off x="3580833" y="5238080"/>
            <a:ext cx="5030333" cy="4547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Placebo</a:t>
            </a:r>
          </a:p>
        </p:txBody>
      </p:sp>
      <p:sp>
        <p:nvSpPr>
          <p:cNvPr id="7" name="Rectangle 6">
            <a:extLst>
              <a:ext uri="{FF2B5EF4-FFF2-40B4-BE49-F238E27FC236}">
                <a16:creationId xmlns:a16="http://schemas.microsoft.com/office/drawing/2014/main" id="{367B6CBE-AA00-D081-33DD-5DD051FF73CD}"/>
              </a:ext>
            </a:extLst>
          </p:cNvPr>
          <p:cNvSpPr/>
          <p:nvPr/>
        </p:nvSpPr>
        <p:spPr>
          <a:xfrm>
            <a:off x="3580833" y="4650993"/>
            <a:ext cx="5068391" cy="4547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Daridorexant 50mg </a:t>
            </a:r>
          </a:p>
        </p:txBody>
      </p:sp>
      <p:sp>
        <p:nvSpPr>
          <p:cNvPr id="23" name="TextBox 22">
            <a:extLst>
              <a:ext uri="{FF2B5EF4-FFF2-40B4-BE49-F238E27FC236}">
                <a16:creationId xmlns:a16="http://schemas.microsoft.com/office/drawing/2014/main" id="{72DCE8B9-C9FC-EFD3-D352-86919B5A3EDA}"/>
              </a:ext>
            </a:extLst>
          </p:cNvPr>
          <p:cNvSpPr txBox="1"/>
          <p:nvPr/>
        </p:nvSpPr>
        <p:spPr>
          <a:xfrm>
            <a:off x="8744535" y="4210752"/>
            <a:ext cx="1006317" cy="338554"/>
          </a:xfrm>
          <a:prstGeom prst="rect">
            <a:avLst/>
          </a:prstGeom>
          <a:noFill/>
          <a:ln>
            <a:noFill/>
          </a:ln>
        </p:spPr>
        <p:txBody>
          <a:bodyPr wrap="square" rtlCol="0">
            <a:spAutoFit/>
          </a:bodyPr>
          <a:lstStyle/>
          <a:p>
            <a:pPr algn="ctr"/>
            <a:r>
              <a:rPr lang="en-GB" sz="1600" dirty="0"/>
              <a:t>Run-out</a:t>
            </a:r>
          </a:p>
        </p:txBody>
      </p:sp>
      <p:cxnSp>
        <p:nvCxnSpPr>
          <p:cNvPr id="24" name="Straight Arrow Connector 23">
            <a:extLst>
              <a:ext uri="{FF2B5EF4-FFF2-40B4-BE49-F238E27FC236}">
                <a16:creationId xmlns:a16="http://schemas.microsoft.com/office/drawing/2014/main" id="{CF9D7CD3-C5DA-DA37-1239-CA8C13A277B6}"/>
              </a:ext>
            </a:extLst>
          </p:cNvPr>
          <p:cNvCxnSpPr>
            <a:cxnSpLocks/>
          </p:cNvCxnSpPr>
          <p:nvPr/>
        </p:nvCxnSpPr>
        <p:spPr>
          <a:xfrm>
            <a:off x="8683913" y="4580306"/>
            <a:ext cx="132857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80409EBD-064D-40C4-2416-9467FB06D31E}"/>
              </a:ext>
            </a:extLst>
          </p:cNvPr>
          <p:cNvCxnSpPr>
            <a:cxnSpLocks/>
          </p:cNvCxnSpPr>
          <p:nvPr/>
        </p:nvCxnSpPr>
        <p:spPr>
          <a:xfrm>
            <a:off x="10018199" y="3273213"/>
            <a:ext cx="0" cy="12454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0F1A21DC-BA5D-D188-18BC-A51AB74D78AA}"/>
              </a:ext>
            </a:extLst>
          </p:cNvPr>
          <p:cNvSpPr/>
          <p:nvPr/>
        </p:nvSpPr>
        <p:spPr>
          <a:xfrm>
            <a:off x="460740" y="2235798"/>
            <a:ext cx="3154782" cy="45533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Run out period</a:t>
            </a:r>
          </a:p>
        </p:txBody>
      </p:sp>
      <p:sp>
        <p:nvSpPr>
          <p:cNvPr id="10" name="Rectangle 9">
            <a:extLst>
              <a:ext uri="{FF2B5EF4-FFF2-40B4-BE49-F238E27FC236}">
                <a16:creationId xmlns:a16="http://schemas.microsoft.com/office/drawing/2014/main" id="{56D41FF9-A350-36B0-CD24-FB9F68329E77}"/>
              </a:ext>
            </a:extLst>
          </p:cNvPr>
          <p:cNvSpPr/>
          <p:nvPr/>
        </p:nvSpPr>
        <p:spPr>
          <a:xfrm>
            <a:off x="3615521" y="2246512"/>
            <a:ext cx="5074763" cy="46400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Either placebo, 10mg  25mg or 50mg daridorexant</a:t>
            </a:r>
          </a:p>
        </p:txBody>
      </p:sp>
      <p:sp>
        <p:nvSpPr>
          <p:cNvPr id="20" name="Rectangle 19">
            <a:extLst>
              <a:ext uri="{FF2B5EF4-FFF2-40B4-BE49-F238E27FC236}">
                <a16:creationId xmlns:a16="http://schemas.microsoft.com/office/drawing/2014/main" id="{E8379DD4-F0EF-532B-668E-6118F4B405B1}"/>
              </a:ext>
            </a:extLst>
          </p:cNvPr>
          <p:cNvSpPr/>
          <p:nvPr/>
        </p:nvSpPr>
        <p:spPr>
          <a:xfrm>
            <a:off x="8676828" y="2244064"/>
            <a:ext cx="1335655" cy="44706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Placebo, single blind</a:t>
            </a:r>
          </a:p>
        </p:txBody>
      </p:sp>
      <p:sp>
        <p:nvSpPr>
          <p:cNvPr id="22" name="Rectangle 21">
            <a:extLst>
              <a:ext uri="{FF2B5EF4-FFF2-40B4-BE49-F238E27FC236}">
                <a16:creationId xmlns:a16="http://schemas.microsoft.com/office/drawing/2014/main" id="{E0C3FB27-E497-8976-0152-C1EE789F879D}"/>
              </a:ext>
            </a:extLst>
          </p:cNvPr>
          <p:cNvSpPr/>
          <p:nvPr/>
        </p:nvSpPr>
        <p:spPr>
          <a:xfrm>
            <a:off x="10012483" y="2244065"/>
            <a:ext cx="1567944" cy="45573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No treatment/</a:t>
            </a:r>
          </a:p>
          <a:p>
            <a:pPr algn="ctr"/>
            <a:r>
              <a:rPr lang="en-GB" sz="1600" dirty="0">
                <a:solidFill>
                  <a:schemeClr val="tx1"/>
                </a:solidFill>
              </a:rPr>
              <a:t>No blinding</a:t>
            </a:r>
          </a:p>
        </p:txBody>
      </p:sp>
      <p:sp>
        <p:nvSpPr>
          <p:cNvPr id="32" name="TextBox 31">
            <a:extLst>
              <a:ext uri="{FF2B5EF4-FFF2-40B4-BE49-F238E27FC236}">
                <a16:creationId xmlns:a16="http://schemas.microsoft.com/office/drawing/2014/main" id="{BCD6754D-69F0-7881-4785-1B894754ADFF}"/>
              </a:ext>
            </a:extLst>
          </p:cNvPr>
          <p:cNvSpPr txBox="1"/>
          <p:nvPr/>
        </p:nvSpPr>
        <p:spPr>
          <a:xfrm>
            <a:off x="9369951" y="2749058"/>
            <a:ext cx="1223441" cy="584775"/>
          </a:xfrm>
          <a:prstGeom prst="rect">
            <a:avLst/>
          </a:prstGeom>
          <a:noFill/>
          <a:ln>
            <a:noFill/>
          </a:ln>
        </p:spPr>
        <p:txBody>
          <a:bodyPr wrap="square" rtlCol="0">
            <a:spAutoFit/>
          </a:bodyPr>
          <a:lstStyle/>
          <a:p>
            <a:pPr algn="ctr"/>
            <a:r>
              <a:rPr lang="en-GB" sz="1600" dirty="0"/>
              <a:t>End of treatment</a:t>
            </a:r>
          </a:p>
        </p:txBody>
      </p:sp>
      <p:cxnSp>
        <p:nvCxnSpPr>
          <p:cNvPr id="41" name="Straight Arrow Connector 40">
            <a:extLst>
              <a:ext uri="{FF2B5EF4-FFF2-40B4-BE49-F238E27FC236}">
                <a16:creationId xmlns:a16="http://schemas.microsoft.com/office/drawing/2014/main" id="{F28C4DF5-8BCD-5F76-61FB-2195F703C9E7}"/>
              </a:ext>
            </a:extLst>
          </p:cNvPr>
          <p:cNvCxnSpPr>
            <a:cxnSpLocks/>
          </p:cNvCxnSpPr>
          <p:nvPr/>
        </p:nvCxnSpPr>
        <p:spPr>
          <a:xfrm>
            <a:off x="11505162" y="3282811"/>
            <a:ext cx="0" cy="20169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4F9B2534-C1A9-B612-4641-B4415BB72F97}"/>
              </a:ext>
            </a:extLst>
          </p:cNvPr>
          <p:cNvSpPr txBox="1"/>
          <p:nvPr/>
        </p:nvSpPr>
        <p:spPr>
          <a:xfrm>
            <a:off x="10850370" y="2761416"/>
            <a:ext cx="1223441" cy="584775"/>
          </a:xfrm>
          <a:prstGeom prst="rect">
            <a:avLst/>
          </a:prstGeom>
          <a:noFill/>
          <a:ln>
            <a:noFill/>
          </a:ln>
        </p:spPr>
        <p:txBody>
          <a:bodyPr wrap="square" rtlCol="0">
            <a:spAutoFit/>
          </a:bodyPr>
          <a:lstStyle/>
          <a:p>
            <a:pPr algn="ctr"/>
            <a:r>
              <a:rPr lang="en-GB" sz="1600" dirty="0"/>
              <a:t>End of study</a:t>
            </a:r>
          </a:p>
        </p:txBody>
      </p:sp>
      <p:sp>
        <p:nvSpPr>
          <p:cNvPr id="18" name="TextBox 17">
            <a:extLst>
              <a:ext uri="{FF2B5EF4-FFF2-40B4-BE49-F238E27FC236}">
                <a16:creationId xmlns:a16="http://schemas.microsoft.com/office/drawing/2014/main" id="{EA505CEA-E32F-6C67-4250-1ACD2563365A}"/>
              </a:ext>
            </a:extLst>
          </p:cNvPr>
          <p:cNvSpPr txBox="1"/>
          <p:nvPr/>
        </p:nvSpPr>
        <p:spPr>
          <a:xfrm>
            <a:off x="495618" y="5868979"/>
            <a:ext cx="10701020" cy="523220"/>
          </a:xfrm>
          <a:prstGeom prst="rect">
            <a:avLst/>
          </a:prstGeom>
          <a:noFill/>
        </p:spPr>
        <p:txBody>
          <a:bodyPr wrap="square" rtlCol="0">
            <a:spAutoFit/>
          </a:bodyPr>
          <a:lstStyle/>
          <a:p>
            <a:r>
              <a:rPr lang="en-GB" sz="1400" dirty="0"/>
              <a:t>Adapted from CS Figure 11. Study 303: a 40-week extension study to assess long term safety and tolerability of </a:t>
            </a:r>
            <a:r>
              <a:rPr lang="en-GB" sz="1400" dirty="0" err="1"/>
              <a:t>daridorexant</a:t>
            </a:r>
            <a:endParaRPr lang="en-GB" sz="1400" dirty="0"/>
          </a:p>
          <a:p>
            <a:r>
              <a:rPr lang="en-GB" sz="1400" dirty="0"/>
              <a:t>* only the evidence for daridorexant 50 mg vs placebo is presented in this submission</a:t>
            </a:r>
            <a:endParaRPr lang="en-GB" sz="1400" b="1" dirty="0"/>
          </a:p>
        </p:txBody>
      </p:sp>
      <p:cxnSp>
        <p:nvCxnSpPr>
          <p:cNvPr id="25" name="Straight Arrow Connector 24">
            <a:extLst>
              <a:ext uri="{FF2B5EF4-FFF2-40B4-BE49-F238E27FC236}">
                <a16:creationId xmlns:a16="http://schemas.microsoft.com/office/drawing/2014/main" id="{870CCEB6-A8D0-F5EF-FE7D-DDBA519F0A94}"/>
              </a:ext>
            </a:extLst>
          </p:cNvPr>
          <p:cNvCxnSpPr>
            <a:cxnSpLocks/>
          </p:cNvCxnSpPr>
          <p:nvPr/>
        </p:nvCxnSpPr>
        <p:spPr>
          <a:xfrm flipH="1">
            <a:off x="3580833" y="3015688"/>
            <a:ext cx="3544" cy="4168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9C1345D-608A-D830-7268-E4ED8C3C2B93}"/>
              </a:ext>
            </a:extLst>
          </p:cNvPr>
          <p:cNvSpPr txBox="1"/>
          <p:nvPr/>
        </p:nvSpPr>
        <p:spPr>
          <a:xfrm>
            <a:off x="2861123" y="2749058"/>
            <a:ext cx="2008079" cy="338554"/>
          </a:xfrm>
          <a:prstGeom prst="rect">
            <a:avLst/>
          </a:prstGeom>
          <a:noFill/>
          <a:ln>
            <a:noFill/>
          </a:ln>
        </p:spPr>
        <p:txBody>
          <a:bodyPr wrap="square" rtlCol="0">
            <a:spAutoFit/>
          </a:bodyPr>
          <a:lstStyle/>
          <a:p>
            <a:pPr algn="ctr"/>
            <a:r>
              <a:rPr lang="en-GB" sz="1600" dirty="0"/>
              <a:t>Randomisation</a:t>
            </a:r>
          </a:p>
        </p:txBody>
      </p:sp>
      <p:sp>
        <p:nvSpPr>
          <p:cNvPr id="27" name="Rectangle 26">
            <a:extLst>
              <a:ext uri="{FF2B5EF4-FFF2-40B4-BE49-F238E27FC236}">
                <a16:creationId xmlns:a16="http://schemas.microsoft.com/office/drawing/2014/main" id="{906C3E86-FCB3-1F16-65C1-1C69F92375C8}"/>
              </a:ext>
            </a:extLst>
          </p:cNvPr>
          <p:cNvSpPr/>
          <p:nvPr/>
        </p:nvSpPr>
        <p:spPr>
          <a:xfrm>
            <a:off x="3580833" y="3524846"/>
            <a:ext cx="5074764" cy="45478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Daridorexant 10mg* </a:t>
            </a:r>
          </a:p>
        </p:txBody>
      </p:sp>
      <p:sp>
        <p:nvSpPr>
          <p:cNvPr id="37" name="TextBox 36">
            <a:extLst>
              <a:ext uri="{FF2B5EF4-FFF2-40B4-BE49-F238E27FC236}">
                <a16:creationId xmlns:a16="http://schemas.microsoft.com/office/drawing/2014/main" id="{B5B98911-A408-C404-F586-E1360788EDAA}"/>
              </a:ext>
            </a:extLst>
          </p:cNvPr>
          <p:cNvSpPr txBox="1"/>
          <p:nvPr/>
        </p:nvSpPr>
        <p:spPr>
          <a:xfrm>
            <a:off x="451475" y="3068212"/>
            <a:ext cx="2750096" cy="2554545"/>
          </a:xfrm>
          <a:prstGeom prst="rect">
            <a:avLst/>
          </a:prstGeom>
          <a:solidFill>
            <a:schemeClr val="accent4"/>
          </a:solidFill>
        </p:spPr>
        <p:txBody>
          <a:bodyPr wrap="square" rtlCol="0">
            <a:spAutoFit/>
          </a:bodyPr>
          <a:lstStyle/>
          <a:p>
            <a:pPr marL="285750" indent="-285750">
              <a:buFont typeface="Arial" panose="020B0604020202020204" pitchFamily="34" charset="0"/>
              <a:buChar char="•"/>
            </a:pPr>
            <a:r>
              <a:rPr lang="en-GB" sz="1600" dirty="0"/>
              <a:t>Subjects assigned to daridorexant in study 301 or 302 were assigned to same daridorexant dose</a:t>
            </a:r>
          </a:p>
          <a:p>
            <a:pPr marL="285750" indent="-285750">
              <a:buFont typeface="Arial" panose="020B0604020202020204" pitchFamily="34" charset="0"/>
              <a:buChar char="•"/>
            </a:pPr>
            <a:r>
              <a:rPr lang="en-GB" sz="1600" dirty="0"/>
              <a:t>Subjects assigned to placebo group in studies 301 or 302 were re-randomised to receive either placebo or daridorexant 25 mg</a:t>
            </a:r>
          </a:p>
        </p:txBody>
      </p:sp>
      <p:cxnSp>
        <p:nvCxnSpPr>
          <p:cNvPr id="39" name="Straight Arrow Connector 38">
            <a:extLst>
              <a:ext uri="{FF2B5EF4-FFF2-40B4-BE49-F238E27FC236}">
                <a16:creationId xmlns:a16="http://schemas.microsoft.com/office/drawing/2014/main" id="{9BAADC3C-3BCE-FC12-5985-0AE0625B0EF1}"/>
              </a:ext>
            </a:extLst>
          </p:cNvPr>
          <p:cNvCxnSpPr>
            <a:cxnSpLocks/>
          </p:cNvCxnSpPr>
          <p:nvPr/>
        </p:nvCxnSpPr>
        <p:spPr>
          <a:xfrm>
            <a:off x="3201571" y="4580306"/>
            <a:ext cx="1772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D2537AE4-5402-91A3-2BC3-6035DFD348C4}"/>
              </a:ext>
            </a:extLst>
          </p:cNvPr>
          <p:cNvSpPr txBox="1"/>
          <p:nvPr/>
        </p:nvSpPr>
        <p:spPr>
          <a:xfrm>
            <a:off x="7167190" y="2691130"/>
            <a:ext cx="2519357" cy="584775"/>
          </a:xfrm>
          <a:prstGeom prst="rect">
            <a:avLst/>
          </a:prstGeom>
          <a:noFill/>
          <a:ln>
            <a:noFill/>
          </a:ln>
        </p:spPr>
        <p:txBody>
          <a:bodyPr wrap="square" rtlCol="0">
            <a:spAutoFit/>
          </a:bodyPr>
          <a:lstStyle/>
          <a:p>
            <a:pPr algn="ctr"/>
            <a:r>
              <a:rPr lang="en-GB" sz="1600" dirty="0"/>
              <a:t>End of</a:t>
            </a:r>
          </a:p>
          <a:p>
            <a:pPr algn="ctr"/>
            <a:r>
              <a:rPr lang="en-GB" sz="1600" dirty="0"/>
              <a:t>double-blind treatment</a:t>
            </a:r>
          </a:p>
        </p:txBody>
      </p:sp>
      <p:cxnSp>
        <p:nvCxnSpPr>
          <p:cNvPr id="55" name="Straight Arrow Connector 54">
            <a:extLst>
              <a:ext uri="{FF2B5EF4-FFF2-40B4-BE49-F238E27FC236}">
                <a16:creationId xmlns:a16="http://schemas.microsoft.com/office/drawing/2014/main" id="{07E4FA79-D00F-A418-AB2F-6D63F4B058BD}"/>
              </a:ext>
            </a:extLst>
          </p:cNvPr>
          <p:cNvCxnSpPr>
            <a:cxnSpLocks/>
          </p:cNvCxnSpPr>
          <p:nvPr/>
        </p:nvCxnSpPr>
        <p:spPr>
          <a:xfrm flipH="1">
            <a:off x="8647608" y="3189844"/>
            <a:ext cx="0" cy="3007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E5FF23C2-DDFD-EF5F-B072-A7629382CE15}"/>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CS, company submission</a:t>
            </a:r>
          </a:p>
          <a:p>
            <a:r>
              <a:rPr lang="en-GB" dirty="0"/>
              <a:t> </a:t>
            </a:r>
          </a:p>
        </p:txBody>
      </p:sp>
    </p:spTree>
    <p:extLst>
      <p:ext uri="{BB962C8B-B14F-4D97-AF65-F5344CB8AC3E}">
        <p14:creationId xmlns:p14="http://schemas.microsoft.com/office/powerpoint/2010/main" val="4274735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05003C-17AB-40FD-AC50-D65A4BEE1C17}"/>
              </a:ext>
            </a:extLst>
          </p:cNvPr>
          <p:cNvSpPr txBox="1"/>
          <p:nvPr/>
        </p:nvSpPr>
        <p:spPr>
          <a:xfrm>
            <a:off x="429554" y="1308758"/>
            <a:ext cx="6391493" cy="369332"/>
          </a:xfrm>
          <a:prstGeom prst="rect">
            <a:avLst/>
          </a:prstGeom>
          <a:noFill/>
        </p:spPr>
        <p:txBody>
          <a:bodyPr wrap="none" rtlCol="0">
            <a:spAutoFit/>
          </a:bodyPr>
          <a:lstStyle/>
          <a:p>
            <a:r>
              <a:rPr lang="en-GB" b="1" dirty="0">
                <a:latin typeface="Arial" panose="020B0604020202020204" pitchFamily="34" charset="0"/>
              </a:rPr>
              <a:t>Baseline characteristics for intervention and comparator</a:t>
            </a:r>
          </a:p>
        </p:txBody>
      </p:sp>
      <p:graphicFrame>
        <p:nvGraphicFramePr>
          <p:cNvPr id="3" name="Table 3" descr="Baseline characteristics for intervention and comparator">
            <a:extLst>
              <a:ext uri="{FF2B5EF4-FFF2-40B4-BE49-F238E27FC236}">
                <a16:creationId xmlns:a16="http://schemas.microsoft.com/office/drawing/2014/main" id="{44E3194D-786F-4C42-AD74-52B713EAEE53}"/>
              </a:ext>
            </a:extLst>
          </p:cNvPr>
          <p:cNvGraphicFramePr>
            <a:graphicFrameLocks noGrp="1"/>
          </p:cNvGraphicFramePr>
          <p:nvPr>
            <p:extLst>
              <p:ext uri="{D42A27DB-BD31-4B8C-83A1-F6EECF244321}">
                <p14:modId xmlns:p14="http://schemas.microsoft.com/office/powerpoint/2010/main" val="76781247"/>
              </p:ext>
            </p:extLst>
          </p:nvPr>
        </p:nvGraphicFramePr>
        <p:xfrm>
          <a:off x="499135" y="1649837"/>
          <a:ext cx="10409237" cy="4114800"/>
        </p:xfrm>
        <a:graphic>
          <a:graphicData uri="http://schemas.openxmlformats.org/drawingml/2006/table">
            <a:tbl>
              <a:tblPr firstRow="1" bandRow="1">
                <a:tableStyleId>{5C22544A-7EE6-4342-B048-85BDC9FD1C3A}</a:tableStyleId>
              </a:tblPr>
              <a:tblGrid>
                <a:gridCol w="3288663">
                  <a:extLst>
                    <a:ext uri="{9D8B030D-6E8A-4147-A177-3AD203B41FA5}">
                      <a16:colId xmlns:a16="http://schemas.microsoft.com/office/drawing/2014/main" val="2104598003"/>
                    </a:ext>
                  </a:extLst>
                </a:gridCol>
                <a:gridCol w="3339704">
                  <a:extLst>
                    <a:ext uri="{9D8B030D-6E8A-4147-A177-3AD203B41FA5}">
                      <a16:colId xmlns:a16="http://schemas.microsoft.com/office/drawing/2014/main" val="86637677"/>
                    </a:ext>
                  </a:extLst>
                </a:gridCol>
                <a:gridCol w="3780870">
                  <a:extLst>
                    <a:ext uri="{9D8B030D-6E8A-4147-A177-3AD203B41FA5}">
                      <a16:colId xmlns:a16="http://schemas.microsoft.com/office/drawing/2014/main" val="377289595"/>
                    </a:ext>
                  </a:extLst>
                </a:gridCol>
              </a:tblGrid>
              <a:tr h="0">
                <a:tc>
                  <a:txBody>
                    <a:bodyPr/>
                    <a:lstStyle/>
                    <a:p>
                      <a:r>
                        <a:rPr lang="en-GB" dirty="0">
                          <a:latin typeface="Arial" panose="020B0604020202020204" pitchFamily="34" charset="0"/>
                        </a:rPr>
                        <a:t>Characteristic</a:t>
                      </a:r>
                    </a:p>
                  </a:txBody>
                  <a:tcPr>
                    <a:solidFill>
                      <a:schemeClr val="accent1"/>
                    </a:solidFill>
                  </a:tcPr>
                </a:tc>
                <a:tc>
                  <a:txBody>
                    <a:bodyPr/>
                    <a:lstStyle/>
                    <a:p>
                      <a:r>
                        <a:rPr lang="pt-BR" dirty="0">
                          <a:latin typeface="Arial" panose="020B0604020202020204" pitchFamily="34" charset="0"/>
                        </a:rPr>
                        <a:t>Daridorexant 50 mg (N = 310)</a:t>
                      </a:r>
                    </a:p>
                  </a:txBody>
                  <a:tcPr/>
                </a:tc>
                <a:tc>
                  <a:txBody>
                    <a:bodyPr/>
                    <a:lstStyle/>
                    <a:p>
                      <a:r>
                        <a:rPr lang="pt-BR" dirty="0">
                          <a:latin typeface="Arial" panose="020B0604020202020204" pitchFamily="34" charset="0"/>
                        </a:rPr>
                        <a:t>Placebo (N = 310)</a:t>
                      </a:r>
                    </a:p>
                  </a:txBody>
                  <a:tcPr/>
                </a:tc>
                <a:extLst>
                  <a:ext uri="{0D108BD9-81ED-4DB2-BD59-A6C34878D82A}">
                    <a16:rowId xmlns:a16="http://schemas.microsoft.com/office/drawing/2014/main" val="1887854385"/>
                  </a:ext>
                </a:extLst>
              </a:tr>
              <a:tr h="214844">
                <a:tc>
                  <a:txBody>
                    <a:bodyPr/>
                    <a:lstStyle/>
                    <a:p>
                      <a:r>
                        <a:rPr lang="en-GB" b="1" dirty="0">
                          <a:solidFill>
                            <a:schemeClr val="bg1"/>
                          </a:solidFill>
                          <a:latin typeface="Arial" panose="020B0604020202020204" pitchFamily="34" charset="0"/>
                        </a:rPr>
                        <a:t>Mean age (SD)</a:t>
                      </a:r>
                    </a:p>
                  </a:txBody>
                  <a:tcPr>
                    <a:solidFill>
                      <a:schemeClr val="accent1"/>
                    </a:solidFill>
                  </a:tcPr>
                </a:tc>
                <a:tc>
                  <a:txBody>
                    <a:bodyPr/>
                    <a:lstStyle/>
                    <a:p>
                      <a:r>
                        <a:rPr lang="en-GB" dirty="0">
                          <a:latin typeface="Arial" panose="020B0604020202020204" pitchFamily="34" charset="0"/>
                        </a:rPr>
                        <a:t>55.5 (15.3)</a:t>
                      </a:r>
                    </a:p>
                  </a:txBody>
                  <a:tcPr/>
                </a:tc>
                <a:tc>
                  <a:txBody>
                    <a:bodyPr/>
                    <a:lstStyle/>
                    <a:p>
                      <a:r>
                        <a:rPr lang="en-GB" dirty="0">
                          <a:latin typeface="Arial" panose="020B0604020202020204" pitchFamily="34" charset="0"/>
                        </a:rPr>
                        <a:t>55.1 (15.4)</a:t>
                      </a:r>
                    </a:p>
                  </a:txBody>
                  <a:tcPr/>
                </a:tc>
                <a:extLst>
                  <a:ext uri="{0D108BD9-81ED-4DB2-BD59-A6C34878D82A}">
                    <a16:rowId xmlns:a16="http://schemas.microsoft.com/office/drawing/2014/main" val="2736809526"/>
                  </a:ext>
                </a:extLst>
              </a:tr>
              <a:tr h="214844">
                <a:tc>
                  <a:txBody>
                    <a:bodyPr/>
                    <a:lstStyle/>
                    <a:p>
                      <a:r>
                        <a:rPr lang="en-GB" b="1" dirty="0">
                          <a:solidFill>
                            <a:schemeClr val="bg1"/>
                          </a:solidFill>
                          <a:latin typeface="Arial" panose="020B0604020202020204" pitchFamily="34" charset="0"/>
                        </a:rPr>
                        <a:t>Male %</a:t>
                      </a:r>
                    </a:p>
                  </a:txBody>
                  <a:tcPr>
                    <a:solidFill>
                      <a:schemeClr val="accent1"/>
                    </a:solidFill>
                  </a:tcPr>
                </a:tc>
                <a:tc>
                  <a:txBody>
                    <a:bodyPr/>
                    <a:lstStyle/>
                    <a:p>
                      <a:r>
                        <a:rPr lang="en-GB" dirty="0">
                          <a:latin typeface="Arial" panose="020B0604020202020204" pitchFamily="34" charset="0"/>
                        </a:rPr>
                        <a:t>35.8%</a:t>
                      </a:r>
                    </a:p>
                  </a:txBody>
                  <a:tcPr/>
                </a:tc>
                <a:tc>
                  <a:txBody>
                    <a:bodyPr/>
                    <a:lstStyle/>
                    <a:p>
                      <a:r>
                        <a:rPr lang="en-GB" dirty="0">
                          <a:latin typeface="Arial" panose="020B0604020202020204" pitchFamily="34" charset="0"/>
                        </a:rPr>
                        <a:t>32.3%</a:t>
                      </a:r>
                    </a:p>
                  </a:txBody>
                  <a:tcPr/>
                </a:tc>
                <a:extLst>
                  <a:ext uri="{0D108BD9-81ED-4DB2-BD59-A6C34878D82A}">
                    <a16:rowId xmlns:a16="http://schemas.microsoft.com/office/drawing/2014/main" val="2494959554"/>
                  </a:ext>
                </a:extLst>
              </a:tr>
              <a:tr h="698242">
                <a:tc>
                  <a:txBody>
                    <a:bodyPr/>
                    <a:lstStyle/>
                    <a:p>
                      <a:r>
                        <a:rPr lang="en-GB" sz="1800" b="1" kern="1200" dirty="0">
                          <a:solidFill>
                            <a:schemeClr val="bg1"/>
                          </a:solidFill>
                          <a:effectLst/>
                          <a:latin typeface="+mn-lt"/>
                          <a:ea typeface="+mn-ea"/>
                          <a:cs typeface="+mn-cs"/>
                        </a:rPr>
                        <a:t>Ethnicity  (%)</a:t>
                      </a:r>
                    </a:p>
                    <a:p>
                      <a:pPr lvl="1"/>
                      <a:r>
                        <a:rPr lang="en-GB" b="1" dirty="0">
                          <a:solidFill>
                            <a:schemeClr val="bg1"/>
                          </a:solidFill>
                          <a:latin typeface="Arial" panose="020B0604020202020204" pitchFamily="34" charset="0"/>
                        </a:rPr>
                        <a:t>Hispanic or Latino</a:t>
                      </a:r>
                    </a:p>
                    <a:p>
                      <a:pPr lvl="1"/>
                      <a:r>
                        <a:rPr lang="en-GB" b="1" dirty="0">
                          <a:solidFill>
                            <a:schemeClr val="bg1"/>
                          </a:solidFill>
                          <a:latin typeface="Arial" panose="020B0604020202020204" pitchFamily="34" charset="0"/>
                        </a:rPr>
                        <a:t>Not Hispanic or Latino</a:t>
                      </a:r>
                    </a:p>
                    <a:p>
                      <a:pPr lvl="1"/>
                      <a:r>
                        <a:rPr lang="en-GB" b="1" dirty="0">
                          <a:solidFill>
                            <a:schemeClr val="bg1"/>
                          </a:solidFill>
                          <a:latin typeface="Arial" panose="020B0604020202020204" pitchFamily="34" charset="0"/>
                        </a:rPr>
                        <a:t>Unknown</a:t>
                      </a:r>
                    </a:p>
                  </a:txBody>
                  <a:tcPr>
                    <a:solidFill>
                      <a:schemeClr val="accent1"/>
                    </a:solidFill>
                  </a:tcPr>
                </a:tc>
                <a:tc>
                  <a:txBody>
                    <a:bodyPr/>
                    <a:lstStyle/>
                    <a:p>
                      <a:endParaRPr lang="en-GB" dirty="0">
                        <a:latin typeface="Arial" panose="020B0604020202020204" pitchFamily="34" charset="0"/>
                      </a:endParaRPr>
                    </a:p>
                    <a:p>
                      <a:r>
                        <a:rPr lang="en-GB" dirty="0">
                          <a:latin typeface="Arial" panose="020B0604020202020204" pitchFamily="34" charset="0"/>
                        </a:rPr>
                        <a:t>14.2%</a:t>
                      </a:r>
                    </a:p>
                    <a:p>
                      <a:r>
                        <a:rPr lang="en-GB" dirty="0">
                          <a:latin typeface="Arial" panose="020B0604020202020204" pitchFamily="34" charset="0"/>
                        </a:rPr>
                        <a:t>85.5%</a:t>
                      </a:r>
                    </a:p>
                    <a:p>
                      <a:r>
                        <a:rPr lang="en-GB" dirty="0">
                          <a:latin typeface="Arial" panose="020B0604020202020204" pitchFamily="34" charset="0"/>
                        </a:rPr>
                        <a:t>0.3%</a:t>
                      </a:r>
                    </a:p>
                  </a:txBody>
                  <a:tcPr/>
                </a:tc>
                <a:tc>
                  <a:txBody>
                    <a:bodyPr/>
                    <a:lstStyle/>
                    <a:p>
                      <a:endParaRPr lang="en-GB" dirty="0">
                        <a:latin typeface="Arial" panose="020B0604020202020204" pitchFamily="34" charset="0"/>
                      </a:endParaRPr>
                    </a:p>
                    <a:p>
                      <a:r>
                        <a:rPr lang="en-GB" dirty="0">
                          <a:latin typeface="Arial" panose="020B0604020202020204" pitchFamily="34" charset="0"/>
                        </a:rPr>
                        <a:t>16.5%</a:t>
                      </a:r>
                    </a:p>
                    <a:p>
                      <a:r>
                        <a:rPr lang="en-GB" dirty="0">
                          <a:latin typeface="Arial" panose="020B0604020202020204" pitchFamily="34" charset="0"/>
                        </a:rPr>
                        <a:t>83.5%</a:t>
                      </a:r>
                    </a:p>
                    <a:p>
                      <a:r>
                        <a:rPr lang="en-GB" dirty="0">
                          <a:latin typeface="Arial" panose="020B0604020202020204" pitchFamily="34" charset="0"/>
                        </a:rPr>
                        <a:t>0%</a:t>
                      </a:r>
                    </a:p>
                  </a:txBody>
                  <a:tcPr/>
                </a:tc>
                <a:extLst>
                  <a:ext uri="{0D108BD9-81ED-4DB2-BD59-A6C34878D82A}">
                    <a16:rowId xmlns:a16="http://schemas.microsoft.com/office/drawing/2014/main" val="1595940136"/>
                  </a:ext>
                </a:extLst>
              </a:tr>
              <a:tr h="214844">
                <a:tc>
                  <a:txBody>
                    <a:bodyPr/>
                    <a:lstStyle/>
                    <a:p>
                      <a:r>
                        <a:rPr lang="en-GB" b="1" dirty="0">
                          <a:solidFill>
                            <a:schemeClr val="bg1"/>
                          </a:solidFill>
                          <a:latin typeface="Arial" panose="020B0604020202020204" pitchFamily="34" charset="0"/>
                        </a:rPr>
                        <a:t>Mean WASO* [minutes] (SD)  </a:t>
                      </a:r>
                    </a:p>
                  </a:txBody>
                  <a:tcPr>
                    <a:solidFill>
                      <a:schemeClr val="accent1"/>
                    </a:solidFill>
                  </a:tcPr>
                </a:tc>
                <a:tc>
                  <a:txBody>
                    <a:bodyPr/>
                    <a:lstStyle/>
                    <a:p>
                      <a:r>
                        <a:rPr lang="en-GB" dirty="0">
                          <a:latin typeface="Arial" panose="020B0604020202020204" pitchFamily="34" charset="0"/>
                        </a:rPr>
                        <a:t>95.48 (37.81)</a:t>
                      </a:r>
                    </a:p>
                  </a:txBody>
                  <a:tcPr/>
                </a:tc>
                <a:tc>
                  <a:txBody>
                    <a:bodyPr/>
                    <a:lstStyle/>
                    <a:p>
                      <a:r>
                        <a:rPr lang="en-GB" dirty="0">
                          <a:latin typeface="Arial" panose="020B0604020202020204" pitchFamily="34" charset="0"/>
                        </a:rPr>
                        <a:t>102.51 (40.77)</a:t>
                      </a:r>
                    </a:p>
                  </a:txBody>
                  <a:tcPr/>
                </a:tc>
                <a:extLst>
                  <a:ext uri="{0D108BD9-81ED-4DB2-BD59-A6C34878D82A}">
                    <a16:rowId xmlns:a16="http://schemas.microsoft.com/office/drawing/2014/main" val="564765844"/>
                  </a:ext>
                </a:extLst>
              </a:tr>
              <a:tr h="214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Mean LPS* [minutes] (SD) </a:t>
                      </a:r>
                    </a:p>
                  </a:txBody>
                  <a:tcPr>
                    <a:solidFill>
                      <a:schemeClr val="accent1"/>
                    </a:solidFill>
                  </a:tcPr>
                </a:tc>
                <a:tc>
                  <a:txBody>
                    <a:bodyPr/>
                    <a:lstStyle/>
                    <a:p>
                      <a:r>
                        <a:rPr lang="en-GB" dirty="0">
                          <a:latin typeface="Arial" panose="020B0604020202020204" pitchFamily="34" charset="0"/>
                        </a:rPr>
                        <a:t>63.62 (37.39)</a:t>
                      </a:r>
                    </a:p>
                  </a:txBody>
                  <a:tcPr/>
                </a:tc>
                <a:tc>
                  <a:txBody>
                    <a:bodyPr/>
                    <a:lstStyle/>
                    <a:p>
                      <a:r>
                        <a:rPr lang="en-GB" dirty="0">
                          <a:latin typeface="Arial" panose="020B0604020202020204" pitchFamily="34" charset="0"/>
                        </a:rPr>
                        <a:t>66.54 (39.77)</a:t>
                      </a:r>
                    </a:p>
                  </a:txBody>
                  <a:tcPr/>
                </a:tc>
                <a:extLst>
                  <a:ext uri="{0D108BD9-81ED-4DB2-BD59-A6C34878D82A}">
                    <a16:rowId xmlns:a16="http://schemas.microsoft.com/office/drawing/2014/main" val="570480462"/>
                  </a:ext>
                </a:extLst>
              </a:tr>
              <a:tr h="214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Mean </a:t>
                      </a:r>
                      <a:r>
                        <a:rPr kumimoji="0" lang="en-GB" sz="1800" b="1" i="0" u="none" strike="noStrike" kern="1200" cap="none" spc="0" normalizeH="0" baseline="0" noProof="0" dirty="0" err="1">
                          <a:ln>
                            <a:noFill/>
                          </a:ln>
                          <a:solidFill>
                            <a:schemeClr val="bg1"/>
                          </a:solidFill>
                          <a:effectLst/>
                          <a:uLnTx/>
                          <a:uFillTx/>
                          <a:latin typeface="Arial" panose="020B0604020202020204" pitchFamily="34" charset="0"/>
                          <a:ea typeface="+mn-ea"/>
                          <a:cs typeface="+mn-cs"/>
                        </a:rPr>
                        <a:t>sTST</a:t>
                      </a: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[minutes] (SD)  </a:t>
                      </a:r>
                    </a:p>
                  </a:txBody>
                  <a:tcPr>
                    <a:solidFill>
                      <a:schemeClr val="accent1"/>
                    </a:solidFill>
                  </a:tcPr>
                </a:tc>
                <a:tc>
                  <a:txBody>
                    <a:bodyPr/>
                    <a:lstStyle/>
                    <a:p>
                      <a:r>
                        <a:rPr lang="en-GB" dirty="0">
                          <a:latin typeface="Arial" panose="020B0604020202020204" pitchFamily="34" charset="0"/>
                        </a:rPr>
                        <a:t>313.18 (57.60)</a:t>
                      </a:r>
                    </a:p>
                  </a:txBody>
                  <a:tcPr/>
                </a:tc>
                <a:tc>
                  <a:txBody>
                    <a:bodyPr/>
                    <a:lstStyle/>
                    <a:p>
                      <a:r>
                        <a:rPr lang="en-GB" dirty="0">
                          <a:latin typeface="Arial" panose="020B0604020202020204" pitchFamily="34" charset="0"/>
                        </a:rPr>
                        <a:t>315.89 (53.14)</a:t>
                      </a:r>
                    </a:p>
                  </a:txBody>
                  <a:tcPr/>
                </a:tc>
                <a:extLst>
                  <a:ext uri="{0D108BD9-81ED-4DB2-BD59-A6C34878D82A}">
                    <a16:rowId xmlns:a16="http://schemas.microsoft.com/office/drawing/2014/main" val="4076175448"/>
                  </a:ext>
                </a:extLst>
              </a:tr>
              <a:tr h="214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Mean IDSIQ* (SD)  </a:t>
                      </a:r>
                    </a:p>
                  </a:txBody>
                  <a:tcPr>
                    <a:solidFill>
                      <a:schemeClr val="accent1"/>
                    </a:solidFill>
                  </a:tcPr>
                </a:tc>
                <a:tc>
                  <a:txBody>
                    <a:bodyPr/>
                    <a:lstStyle/>
                    <a:p>
                      <a:r>
                        <a:rPr lang="en-GB" dirty="0">
                          <a:latin typeface="Arial" panose="020B0604020202020204" pitchFamily="34" charset="0"/>
                        </a:rPr>
                        <a:t>22.48 (7.21)</a:t>
                      </a:r>
                    </a:p>
                  </a:txBody>
                  <a:tcPr/>
                </a:tc>
                <a:tc>
                  <a:txBody>
                    <a:bodyPr/>
                    <a:lstStyle/>
                    <a:p>
                      <a:r>
                        <a:rPr lang="en-GB" dirty="0">
                          <a:latin typeface="Arial" panose="020B0604020202020204" pitchFamily="34" charset="0"/>
                        </a:rPr>
                        <a:t>22.26 (6.95)</a:t>
                      </a:r>
                    </a:p>
                  </a:txBody>
                  <a:tcPr/>
                </a:tc>
                <a:extLst>
                  <a:ext uri="{0D108BD9-81ED-4DB2-BD59-A6C34878D82A}">
                    <a16:rowId xmlns:a16="http://schemas.microsoft.com/office/drawing/2014/main" val="1147377262"/>
                  </a:ext>
                </a:extLst>
              </a:tr>
              <a:tr h="214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Mean ISI score (SD)</a:t>
                      </a:r>
                    </a:p>
                  </a:txBody>
                  <a:tcPr>
                    <a:solidFill>
                      <a:schemeClr val="accent1"/>
                    </a:solidFill>
                  </a:tcPr>
                </a:tc>
                <a:tc>
                  <a:txBody>
                    <a:bodyPr/>
                    <a:lstStyle/>
                    <a:p>
                      <a:r>
                        <a:rPr lang="en-GB" dirty="0">
                          <a:latin typeface="Arial" panose="020B0604020202020204" pitchFamily="34" charset="0"/>
                        </a:rPr>
                        <a:t>19.3 (4.0)</a:t>
                      </a:r>
                    </a:p>
                  </a:txBody>
                  <a:tcPr/>
                </a:tc>
                <a:tc>
                  <a:txBody>
                    <a:bodyPr/>
                    <a:lstStyle/>
                    <a:p>
                      <a:r>
                        <a:rPr lang="en-GB" dirty="0">
                          <a:latin typeface="Arial" panose="020B0604020202020204" pitchFamily="34" charset="0"/>
                        </a:rPr>
                        <a:t>19.2 (4.0)</a:t>
                      </a:r>
                    </a:p>
                  </a:txBody>
                  <a:tcPr/>
                </a:tc>
                <a:extLst>
                  <a:ext uri="{0D108BD9-81ED-4DB2-BD59-A6C34878D82A}">
                    <a16:rowId xmlns:a16="http://schemas.microsoft.com/office/drawing/2014/main" val="3016076062"/>
                  </a:ext>
                </a:extLst>
              </a:tr>
            </a:tbl>
          </a:graphicData>
        </a:graphic>
      </p:graphicFrame>
      <p:sp>
        <p:nvSpPr>
          <p:cNvPr id="14" name="Title 13">
            <a:extLst>
              <a:ext uri="{FF2B5EF4-FFF2-40B4-BE49-F238E27FC236}">
                <a16:creationId xmlns:a16="http://schemas.microsoft.com/office/drawing/2014/main" id="{89733BDA-9230-44E1-C916-CD53B5394668}"/>
              </a:ext>
            </a:extLst>
          </p:cNvPr>
          <p:cNvSpPr>
            <a:spLocks noGrp="1"/>
          </p:cNvSpPr>
          <p:nvPr>
            <p:ph type="title"/>
          </p:nvPr>
        </p:nvSpPr>
        <p:spPr>
          <a:xfrm>
            <a:off x="262829" y="116328"/>
            <a:ext cx="11250785" cy="592817"/>
          </a:xfrm>
        </p:spPr>
        <p:txBody>
          <a:bodyPr/>
          <a:lstStyle/>
          <a:p>
            <a:r>
              <a:rPr lang="en-GB" dirty="0"/>
              <a:t>Study 301 baseline characteristics</a:t>
            </a:r>
          </a:p>
        </p:txBody>
      </p:sp>
      <p:sp>
        <p:nvSpPr>
          <p:cNvPr id="17" name="Text Placeholder 16">
            <a:extLst>
              <a:ext uri="{FF2B5EF4-FFF2-40B4-BE49-F238E27FC236}">
                <a16:creationId xmlns:a16="http://schemas.microsoft.com/office/drawing/2014/main" id="{F89A2A59-A410-CFBC-F96A-772DAC24B0C6}"/>
              </a:ext>
            </a:extLst>
          </p:cNvPr>
          <p:cNvSpPr>
            <a:spLocks noGrp="1"/>
          </p:cNvSpPr>
          <p:nvPr>
            <p:ph type="body" sz="quarter" idx="14"/>
          </p:nvPr>
        </p:nvSpPr>
        <p:spPr>
          <a:xfrm>
            <a:off x="262829" y="594848"/>
            <a:ext cx="11368225" cy="725481"/>
          </a:xfrm>
        </p:spPr>
        <p:txBody>
          <a:bodyPr/>
          <a:lstStyle/>
          <a:p>
            <a:r>
              <a:rPr lang="en-GB" sz="2200" dirty="0"/>
              <a:t>EAG: In general, differences in baseline characteristics between arms small and consistent with magnitude which would be expected with samples of this size</a:t>
            </a:r>
          </a:p>
        </p:txBody>
      </p:sp>
      <p:sp>
        <p:nvSpPr>
          <p:cNvPr id="8" name="Text Placeholder 3">
            <a:extLst>
              <a:ext uri="{FF2B5EF4-FFF2-40B4-BE49-F238E27FC236}">
                <a16:creationId xmlns:a16="http://schemas.microsoft.com/office/drawing/2014/main" id="{B7D71C8E-3F8B-FB6D-F337-36A3A9A19C2B}"/>
              </a:ext>
            </a:extLst>
          </p:cNvPr>
          <p:cNvSpPr txBox="1">
            <a:spLocks/>
          </p:cNvSpPr>
          <p:nvPr/>
        </p:nvSpPr>
        <p:spPr>
          <a:xfrm>
            <a:off x="405425" y="5731487"/>
            <a:ext cx="10769554" cy="53166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rtl="0" eaLnBrk="1" fontAlgn="t" latinLnBrk="0" hangingPunct="1">
              <a:lnSpc>
                <a:spcPct val="115000"/>
              </a:lnSpc>
              <a:spcBef>
                <a:spcPts val="200"/>
              </a:spcBef>
              <a:spcAft>
                <a:spcPts val="200"/>
              </a:spcAft>
            </a:pPr>
            <a:r>
              <a:rPr lang="en-GB" b="0" i="0" u="none" strike="noStrike" dirty="0">
                <a:effectLst/>
                <a:latin typeface="Arial" panose="020B0604020202020204" pitchFamily="34" charset="0"/>
              </a:rPr>
              <a:t>Adapted from CS table 11, CS table 12</a:t>
            </a:r>
          </a:p>
          <a:p>
            <a:pPr marL="0" algn="l" rtl="0" eaLnBrk="1" fontAlgn="t" latinLnBrk="0" hangingPunct="1">
              <a:lnSpc>
                <a:spcPct val="115000"/>
              </a:lnSpc>
              <a:spcBef>
                <a:spcPts val="200"/>
              </a:spcBef>
              <a:spcAft>
                <a:spcPts val="200"/>
              </a:spcAft>
            </a:pPr>
            <a:r>
              <a:rPr lang="en-GB" b="0" i="0" u="none" strike="noStrike" dirty="0">
                <a:effectLst/>
                <a:latin typeface="Arial" panose="020B0604020202020204" pitchFamily="34" charset="0"/>
              </a:rPr>
              <a:t>* Higher value represents worse outcome </a:t>
            </a:r>
          </a:p>
        </p:txBody>
      </p:sp>
      <p:sp>
        <p:nvSpPr>
          <p:cNvPr id="12" name="Text Placeholder 9">
            <a:extLst>
              <a:ext uri="{FF2B5EF4-FFF2-40B4-BE49-F238E27FC236}">
                <a16:creationId xmlns:a16="http://schemas.microsoft.com/office/drawing/2014/main" id="{5B674B1E-06D3-D854-0FAB-A457FE369FD7}"/>
              </a:ext>
            </a:extLst>
          </p:cNvPr>
          <p:cNvSpPr txBox="1">
            <a:spLocks/>
          </p:cNvSpPr>
          <p:nvPr/>
        </p:nvSpPr>
        <p:spPr>
          <a:xfrm>
            <a:off x="919908" y="6379468"/>
            <a:ext cx="10409237" cy="4785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400" dirty="0"/>
              <a:t>IDSIQ, </a:t>
            </a:r>
            <a:r>
              <a:rPr lang="fr-FR" sz="1400" dirty="0" err="1"/>
              <a:t>Insomnia</a:t>
            </a:r>
            <a:r>
              <a:rPr lang="fr-FR" sz="1400" dirty="0"/>
              <a:t> </a:t>
            </a:r>
            <a:r>
              <a:rPr lang="fr-FR" sz="1400" dirty="0" err="1"/>
              <a:t>Daytime</a:t>
            </a:r>
            <a:r>
              <a:rPr lang="fr-FR" sz="1400" dirty="0"/>
              <a:t> </a:t>
            </a:r>
            <a:r>
              <a:rPr lang="fr-FR" sz="1400" dirty="0" err="1"/>
              <a:t>Symptoms</a:t>
            </a:r>
            <a:r>
              <a:rPr lang="fr-FR" sz="1400" dirty="0"/>
              <a:t> and Impacts Questionnaire</a:t>
            </a:r>
            <a:r>
              <a:rPr lang="en-GB" sz="1400" dirty="0"/>
              <a:t>; ISI, Insomnia severity index; LPS, latency to persistent </a:t>
            </a:r>
            <a:r>
              <a:rPr lang="en-GB" dirty="0"/>
              <a:t>s</a:t>
            </a:r>
            <a:r>
              <a:rPr lang="en-GB" sz="1400" dirty="0"/>
              <a:t>leep; SD, standard deviation; </a:t>
            </a:r>
            <a:r>
              <a:rPr lang="en-GB" sz="1400" dirty="0" err="1"/>
              <a:t>sTST</a:t>
            </a:r>
            <a:r>
              <a:rPr lang="en-GB" sz="1400" dirty="0"/>
              <a:t>, subjective </a:t>
            </a:r>
            <a:r>
              <a:rPr lang="en-GB" dirty="0"/>
              <a:t>t</a:t>
            </a:r>
            <a:r>
              <a:rPr lang="en-GB" sz="1400" dirty="0"/>
              <a:t>otal </a:t>
            </a:r>
            <a:r>
              <a:rPr lang="en-GB" dirty="0"/>
              <a:t>s</a:t>
            </a:r>
            <a:r>
              <a:rPr lang="en-GB" sz="1400" dirty="0"/>
              <a:t>leep </a:t>
            </a:r>
            <a:r>
              <a:rPr lang="en-GB" dirty="0"/>
              <a:t>t</a:t>
            </a:r>
            <a:r>
              <a:rPr lang="en-GB" sz="1400" dirty="0"/>
              <a:t>ime; WASO, wake </a:t>
            </a:r>
            <a:r>
              <a:rPr lang="en-GB" dirty="0"/>
              <a:t>a</a:t>
            </a:r>
            <a:r>
              <a:rPr lang="en-GB" sz="1400" dirty="0"/>
              <a:t>fter </a:t>
            </a:r>
            <a:r>
              <a:rPr lang="en-GB" dirty="0"/>
              <a:t>s</a:t>
            </a:r>
            <a:r>
              <a:rPr lang="en-GB" sz="1400" dirty="0"/>
              <a:t>leep </a:t>
            </a:r>
            <a:r>
              <a:rPr lang="en-GB" dirty="0"/>
              <a:t>o</a:t>
            </a:r>
            <a:r>
              <a:rPr lang="en-GB" sz="1400" dirty="0"/>
              <a:t>nset</a:t>
            </a:r>
          </a:p>
          <a:p>
            <a:r>
              <a:rPr lang="en-GB" dirty="0"/>
              <a:t> </a:t>
            </a:r>
          </a:p>
        </p:txBody>
      </p:sp>
    </p:spTree>
    <p:extLst>
      <p:ext uri="{BB962C8B-B14F-4D97-AF65-F5344CB8AC3E}">
        <p14:creationId xmlns:p14="http://schemas.microsoft.com/office/powerpoint/2010/main" val="20168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a:xfrm>
            <a:off x="261241" y="138598"/>
            <a:ext cx="11250785" cy="592817"/>
          </a:xfrm>
        </p:spPr>
        <p:txBody>
          <a:bodyPr>
            <a:normAutofit fontScale="90000"/>
          </a:bodyPr>
          <a:lstStyle/>
          <a:p>
            <a:r>
              <a:rPr lang="en-GB" dirty="0"/>
              <a:t>Study 301 primary outcomes - WASO</a:t>
            </a:r>
            <a:br>
              <a:rPr lang="en-GB" dirty="0"/>
            </a:br>
            <a:endParaRPr lang="en-GB" dirty="0"/>
          </a:p>
        </p:txBody>
      </p:sp>
      <p:sp>
        <p:nvSpPr>
          <p:cNvPr id="11" name="Text Placeholder 10">
            <a:extLst>
              <a:ext uri="{FF2B5EF4-FFF2-40B4-BE49-F238E27FC236}">
                <a16:creationId xmlns:a16="http://schemas.microsoft.com/office/drawing/2014/main" id="{084EEFAB-CD0E-9947-EAFD-3ABCDA3E58CA}"/>
              </a:ext>
            </a:extLst>
          </p:cNvPr>
          <p:cNvSpPr>
            <a:spLocks noGrp="1"/>
          </p:cNvSpPr>
          <p:nvPr>
            <p:ph type="body" sz="quarter" idx="14"/>
          </p:nvPr>
        </p:nvSpPr>
        <p:spPr>
          <a:xfrm>
            <a:off x="261241" y="572011"/>
            <a:ext cx="11250786" cy="520838"/>
          </a:xfrm>
        </p:spPr>
        <p:txBody>
          <a:bodyPr/>
          <a:lstStyle/>
          <a:p>
            <a:r>
              <a:rPr lang="en-GB" sz="2200" dirty="0"/>
              <a:t>Daridorexant 50 mg shows greater reduction in WASO from baseline compared with placebo</a:t>
            </a:r>
          </a:p>
          <a:p>
            <a:endParaRPr lang="en-GB" dirty="0"/>
          </a:p>
        </p:txBody>
      </p:sp>
      <p:graphicFrame>
        <p:nvGraphicFramePr>
          <p:cNvPr id="4" name="Table 3">
            <a:extLst>
              <a:ext uri="{FF2B5EF4-FFF2-40B4-BE49-F238E27FC236}">
                <a16:creationId xmlns:a16="http://schemas.microsoft.com/office/drawing/2014/main" id="{9CF5DCB1-21D5-06DE-A502-32AC2E719F78}"/>
              </a:ext>
            </a:extLst>
          </p:cNvPr>
          <p:cNvGraphicFramePr>
            <a:graphicFrameLocks noGrp="1"/>
          </p:cNvGraphicFramePr>
          <p:nvPr>
            <p:extLst>
              <p:ext uri="{D42A27DB-BD31-4B8C-83A1-F6EECF244321}">
                <p14:modId xmlns:p14="http://schemas.microsoft.com/office/powerpoint/2010/main" val="3057361943"/>
              </p:ext>
            </p:extLst>
          </p:nvPr>
        </p:nvGraphicFramePr>
        <p:xfrm>
          <a:off x="371385" y="1238375"/>
          <a:ext cx="7546309" cy="4381250"/>
        </p:xfrm>
        <a:graphic>
          <a:graphicData uri="http://schemas.openxmlformats.org/drawingml/2006/table">
            <a:tbl>
              <a:tblPr firstRow="1" firstCol="1" bandRow="1">
                <a:tableStyleId>{5C22544A-7EE6-4342-B048-85BDC9FD1C3A}</a:tableStyleId>
              </a:tblPr>
              <a:tblGrid>
                <a:gridCol w="2750400">
                  <a:extLst>
                    <a:ext uri="{9D8B030D-6E8A-4147-A177-3AD203B41FA5}">
                      <a16:colId xmlns:a16="http://schemas.microsoft.com/office/drawing/2014/main" val="1402713221"/>
                    </a:ext>
                  </a:extLst>
                </a:gridCol>
                <a:gridCol w="721414">
                  <a:extLst>
                    <a:ext uri="{9D8B030D-6E8A-4147-A177-3AD203B41FA5}">
                      <a16:colId xmlns:a16="http://schemas.microsoft.com/office/drawing/2014/main" val="287884533"/>
                    </a:ext>
                  </a:extLst>
                </a:gridCol>
                <a:gridCol w="721414">
                  <a:extLst>
                    <a:ext uri="{9D8B030D-6E8A-4147-A177-3AD203B41FA5}">
                      <a16:colId xmlns:a16="http://schemas.microsoft.com/office/drawing/2014/main" val="3891058592"/>
                    </a:ext>
                  </a:extLst>
                </a:gridCol>
                <a:gridCol w="843155">
                  <a:extLst>
                    <a:ext uri="{9D8B030D-6E8A-4147-A177-3AD203B41FA5}">
                      <a16:colId xmlns:a16="http://schemas.microsoft.com/office/drawing/2014/main" val="275604544"/>
                    </a:ext>
                  </a:extLst>
                </a:gridCol>
                <a:gridCol w="1254963">
                  <a:extLst>
                    <a:ext uri="{9D8B030D-6E8A-4147-A177-3AD203B41FA5}">
                      <a16:colId xmlns:a16="http://schemas.microsoft.com/office/drawing/2014/main" val="2259215403"/>
                    </a:ext>
                  </a:extLst>
                </a:gridCol>
                <a:gridCol w="1254963">
                  <a:extLst>
                    <a:ext uri="{9D8B030D-6E8A-4147-A177-3AD203B41FA5}">
                      <a16:colId xmlns:a16="http://schemas.microsoft.com/office/drawing/2014/main" val="483026707"/>
                    </a:ext>
                  </a:extLst>
                </a:gridCol>
              </a:tblGrid>
              <a:tr h="368301">
                <a:tc rowSpan="2">
                  <a:txBody>
                    <a:bodyPr/>
                    <a:lstStyle/>
                    <a:p>
                      <a:r>
                        <a:rPr lang="en-GB" sz="1800" dirty="0">
                          <a:effectLst/>
                        </a:rPr>
                        <a:t>Visit</a:t>
                      </a:r>
                      <a:endParaRPr lang="en-GB" sz="1800" dirty="0">
                        <a:effectLst/>
                        <a:latin typeface="Arial" panose="020B0604020202020204" pitchFamily="34" charset="0"/>
                        <a:cs typeface="Arial" panose="020B0604020202020204" pitchFamily="34" charset="0"/>
                      </a:endParaRPr>
                    </a:p>
                  </a:txBody>
                  <a:tcPr marL="32298" marR="32298" marT="0" marB="0" anchor="ctr"/>
                </a:tc>
                <a:tc rowSpan="3">
                  <a:txBody>
                    <a:bodyPr/>
                    <a:lstStyle/>
                    <a:p>
                      <a:pPr algn="ctr"/>
                      <a:r>
                        <a:rPr lang="en-GB" sz="1800" dirty="0">
                          <a:effectLst/>
                        </a:rPr>
                        <a:t>n</a:t>
                      </a:r>
                      <a:endParaRPr lang="en-GB" sz="1800" dirty="0">
                        <a:effectLst/>
                        <a:latin typeface="Arial" panose="020B0604020202020204" pitchFamily="34" charset="0"/>
                        <a:cs typeface="Arial" panose="020B0604020202020204" pitchFamily="34" charset="0"/>
                      </a:endParaRPr>
                    </a:p>
                  </a:txBody>
                  <a:tcPr marL="32298" marR="32298" marT="0" marB="0" anchor="ctr"/>
                </a:tc>
                <a:tc rowSpan="3">
                  <a:txBody>
                    <a:bodyPr/>
                    <a:lstStyle/>
                    <a:p>
                      <a:pPr algn="ctr"/>
                      <a:r>
                        <a:rPr lang="en-GB" sz="1800" dirty="0">
                          <a:effectLst/>
                        </a:rPr>
                        <a:t>LSM (min)</a:t>
                      </a:r>
                      <a:endParaRPr lang="en-GB" sz="1800" dirty="0">
                        <a:effectLst/>
                        <a:latin typeface="Arial" panose="020B0604020202020204" pitchFamily="34" charset="0"/>
                        <a:cs typeface="Arial" panose="020B0604020202020204" pitchFamily="34" charset="0"/>
                      </a:endParaRPr>
                    </a:p>
                  </a:txBody>
                  <a:tcPr marL="32298" marR="32298" marT="0" marB="0" anchor="ctr"/>
                </a:tc>
                <a:tc gridSpan="3">
                  <a:txBody>
                    <a:bodyPr/>
                    <a:lstStyle/>
                    <a:p>
                      <a:pPr algn="ctr"/>
                      <a:r>
                        <a:rPr lang="en-GB" sz="1800" dirty="0">
                          <a:effectLst/>
                        </a:rPr>
                        <a:t>Difference to placebo</a:t>
                      </a:r>
                      <a:endParaRPr lang="en-GB" sz="1800" dirty="0">
                        <a:effectLst/>
                        <a:latin typeface="Arial" panose="020B0604020202020204" pitchFamily="34" charset="0"/>
                        <a:cs typeface="Arial" panose="020B0604020202020204" pitchFamily="34" charset="0"/>
                      </a:endParaRPr>
                    </a:p>
                  </a:txBody>
                  <a:tcPr marL="32298" marR="32298"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60298502"/>
                  </a:ext>
                </a:extLst>
              </a:tr>
              <a:tr h="104271">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algn="ctr"/>
                      <a:r>
                        <a:rPr lang="en-GB" sz="1800" dirty="0">
                          <a:effectLst/>
                        </a:rPr>
                        <a:t>LSM (min)</a:t>
                      </a:r>
                      <a:endParaRPr lang="en-GB" sz="1800" dirty="0">
                        <a:effectLst/>
                        <a:latin typeface="Arial" panose="020B0604020202020204" pitchFamily="34" charset="0"/>
                        <a:cs typeface="Arial" panose="020B0604020202020204" pitchFamily="34" charset="0"/>
                      </a:endParaRPr>
                    </a:p>
                  </a:txBody>
                  <a:tcPr marL="32298" marR="32298" marT="0" marB="0" anchor="ctr"/>
                </a:tc>
                <a:tc rowSpan="2">
                  <a:txBody>
                    <a:bodyPr/>
                    <a:lstStyle/>
                    <a:p>
                      <a:pPr algn="ctr"/>
                      <a:r>
                        <a:rPr lang="en-GB" sz="1800" dirty="0">
                          <a:effectLst/>
                        </a:rPr>
                        <a:t>95% CL</a:t>
                      </a:r>
                      <a:endParaRPr lang="en-GB" sz="1800" dirty="0">
                        <a:effectLst/>
                        <a:latin typeface="Arial" panose="020B0604020202020204" pitchFamily="34" charset="0"/>
                        <a:cs typeface="Arial" panose="020B0604020202020204" pitchFamily="34" charset="0"/>
                      </a:endParaRPr>
                    </a:p>
                  </a:txBody>
                  <a:tcPr marL="32298" marR="32298" marT="0" marB="0" anchor="ctr"/>
                </a:tc>
                <a:tc rowSpan="2">
                  <a:txBody>
                    <a:bodyPr/>
                    <a:lstStyle/>
                    <a:p>
                      <a:pPr algn="ctr"/>
                      <a:r>
                        <a:rPr lang="en-GB" sz="1800" dirty="0">
                          <a:effectLst/>
                        </a:rPr>
                        <a:t>p-value (two-sided)</a:t>
                      </a:r>
                      <a:endParaRPr lang="en-GB" sz="1800" dirty="0">
                        <a:effectLst/>
                        <a:latin typeface="Arial" panose="020B0604020202020204" pitchFamily="34" charset="0"/>
                        <a:cs typeface="Arial" panose="020B0604020202020204" pitchFamily="34" charset="0"/>
                      </a:endParaRPr>
                    </a:p>
                  </a:txBody>
                  <a:tcPr marL="32298" marR="32298" marT="0" marB="0" anchor="ctr"/>
                </a:tc>
                <a:extLst>
                  <a:ext uri="{0D108BD9-81ED-4DB2-BD59-A6C34878D82A}">
                    <a16:rowId xmlns:a16="http://schemas.microsoft.com/office/drawing/2014/main" val="3053179979"/>
                  </a:ext>
                </a:extLst>
              </a:tr>
              <a:tr h="515132">
                <a:tc>
                  <a:txBody>
                    <a:bodyPr/>
                    <a:lstStyle/>
                    <a:p>
                      <a:r>
                        <a:rPr lang="en-GB" sz="1800" dirty="0">
                          <a:effectLst/>
                        </a:rPr>
                        <a:t>Treatment group</a:t>
                      </a:r>
                      <a:endParaRPr lang="en-GB" sz="1800" dirty="0">
                        <a:effectLst/>
                        <a:latin typeface="Arial" panose="020B0604020202020204" pitchFamily="34" charset="0"/>
                        <a:cs typeface="Arial" panose="020B0604020202020204" pitchFamily="34" charset="0"/>
                      </a:endParaRPr>
                    </a:p>
                  </a:txBody>
                  <a:tcPr marL="32298" marR="32298"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981148233"/>
                  </a:ext>
                </a:extLst>
              </a:tr>
              <a:tr h="619403">
                <a:tc gridSpan="6">
                  <a:txBody>
                    <a:bodyPr/>
                    <a:lstStyle/>
                    <a:p>
                      <a:pPr algn="l"/>
                      <a:r>
                        <a:rPr lang="en-GB" sz="1800" dirty="0">
                          <a:effectLst/>
                        </a:rPr>
                        <a:t>Between treatment analysis for change from baseline in WASO (min) Full Analysis Set</a:t>
                      </a:r>
                      <a:endParaRPr lang="en-GB" sz="1800" dirty="0">
                        <a:effectLst/>
                        <a:latin typeface="Arial" panose="020B0604020202020204" pitchFamily="34" charset="0"/>
                        <a:cs typeface="Arial" panose="020B0604020202020204" pitchFamily="34" charset="0"/>
                      </a:endParaRPr>
                    </a:p>
                  </a:txBody>
                  <a:tcPr marL="32298" marR="32298"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06110162"/>
                  </a:ext>
                </a:extLst>
              </a:tr>
              <a:tr h="356023">
                <a:tc gridSpan="6">
                  <a:txBody>
                    <a:bodyPr/>
                    <a:lstStyle/>
                    <a:p>
                      <a:r>
                        <a:rPr lang="en-GB" sz="1800" dirty="0">
                          <a:effectLst/>
                        </a:rPr>
                        <a:t>Change from baseline to Month 1</a:t>
                      </a:r>
                      <a:endParaRPr lang="en-GB" sz="1800" dirty="0">
                        <a:solidFill>
                          <a:srgbClr val="FF0000"/>
                        </a:solidFill>
                        <a:effectLst/>
                        <a:latin typeface="Arial" panose="020B0604020202020204" pitchFamily="34" charset="0"/>
                        <a:cs typeface="Arial" panose="020B0604020202020204" pitchFamily="34" charset="0"/>
                      </a:endParaRPr>
                    </a:p>
                  </a:txBody>
                  <a:tcPr marL="32298" marR="32298"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26978237"/>
                  </a:ext>
                </a:extLst>
              </a:tr>
              <a:tr h="625624">
                <a:tc>
                  <a:txBody>
                    <a:bodyPr/>
                    <a:lstStyle/>
                    <a:p>
                      <a:r>
                        <a:rPr lang="en-GB" sz="1800" b="0" dirty="0">
                          <a:effectLst/>
                        </a:rPr>
                        <a:t>Daridorexant 50 mg (N=310)</a:t>
                      </a:r>
                      <a:endParaRPr lang="en-GB" sz="1800" b="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305</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-29.0</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-22.8</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[-28.0, -17.6]</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&lt;.0001</a:t>
                      </a:r>
                      <a:endParaRPr lang="en-GB" sz="1800" dirty="0">
                        <a:effectLst/>
                        <a:latin typeface="Arial" panose="020B0604020202020204" pitchFamily="34" charset="0"/>
                        <a:cs typeface="Arial" panose="020B0604020202020204" pitchFamily="34" charset="0"/>
                      </a:endParaRPr>
                    </a:p>
                  </a:txBody>
                  <a:tcPr marL="32298" marR="32298" marT="0" marB="0" anchor="ctr"/>
                </a:tc>
                <a:extLst>
                  <a:ext uri="{0D108BD9-81ED-4DB2-BD59-A6C34878D82A}">
                    <a16:rowId xmlns:a16="http://schemas.microsoft.com/office/drawing/2014/main" val="3776124483"/>
                  </a:ext>
                </a:extLst>
              </a:tr>
              <a:tr h="442548">
                <a:tc>
                  <a:txBody>
                    <a:bodyPr/>
                    <a:lstStyle/>
                    <a:p>
                      <a:r>
                        <a:rPr lang="en-GB" sz="1800" b="0" dirty="0">
                          <a:effectLst/>
                        </a:rPr>
                        <a:t>Placebo (N=310)</a:t>
                      </a:r>
                      <a:endParaRPr lang="en-GB" sz="1800" b="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299</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-6.20</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a:t>
                      </a:r>
                      <a:endParaRPr lang="en-GB" sz="1800" dirty="0">
                        <a:effectLst/>
                        <a:latin typeface="Arial" panose="020B0604020202020204" pitchFamily="34" charset="0"/>
                        <a:cs typeface="Arial" panose="020B0604020202020204" pitchFamily="34" charset="0"/>
                      </a:endParaRPr>
                    </a:p>
                  </a:txBody>
                  <a:tcPr marL="32298" marR="32298" marT="0" marB="0" anchor="ctr"/>
                </a:tc>
                <a:extLst>
                  <a:ext uri="{0D108BD9-81ED-4DB2-BD59-A6C34878D82A}">
                    <a16:rowId xmlns:a16="http://schemas.microsoft.com/office/drawing/2014/main" val="2000349321"/>
                  </a:ext>
                </a:extLst>
              </a:tr>
              <a:tr h="356023">
                <a:tc gridSpan="6">
                  <a:txBody>
                    <a:bodyPr/>
                    <a:lstStyle/>
                    <a:p>
                      <a:r>
                        <a:rPr lang="en-GB" sz="1800" dirty="0">
                          <a:effectLst/>
                        </a:rPr>
                        <a:t>Change from baseline to Month 3 </a:t>
                      </a:r>
                      <a:endParaRPr lang="en-GB" sz="1800" dirty="0">
                        <a:solidFill>
                          <a:srgbClr val="FF0000"/>
                        </a:solidFill>
                        <a:effectLst/>
                        <a:latin typeface="Arial" panose="020B0604020202020204" pitchFamily="34" charset="0"/>
                        <a:cs typeface="Arial" panose="020B0604020202020204" pitchFamily="34" charset="0"/>
                      </a:endParaRPr>
                    </a:p>
                  </a:txBody>
                  <a:tcPr marL="32298" marR="32298"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55850792"/>
                  </a:ext>
                </a:extLst>
              </a:tr>
              <a:tr h="625624">
                <a:tc>
                  <a:txBody>
                    <a:bodyPr/>
                    <a:lstStyle/>
                    <a:p>
                      <a:r>
                        <a:rPr lang="en-GB" sz="1800" b="0" dirty="0">
                          <a:effectLst/>
                        </a:rPr>
                        <a:t>Daridorexant 50 mg (N=310)</a:t>
                      </a:r>
                      <a:endParaRPr lang="en-GB" sz="1800" b="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287</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-29.4</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-18.3</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[-23.9, -12.7]</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&lt;.0001</a:t>
                      </a:r>
                      <a:endParaRPr lang="en-GB" sz="1800" dirty="0">
                        <a:effectLst/>
                        <a:latin typeface="Arial" panose="020B0604020202020204" pitchFamily="34" charset="0"/>
                        <a:cs typeface="Arial" panose="020B0604020202020204" pitchFamily="34" charset="0"/>
                      </a:endParaRPr>
                    </a:p>
                  </a:txBody>
                  <a:tcPr marL="32298" marR="32298" marT="0" marB="0" anchor="ctr"/>
                </a:tc>
                <a:extLst>
                  <a:ext uri="{0D108BD9-81ED-4DB2-BD59-A6C34878D82A}">
                    <a16:rowId xmlns:a16="http://schemas.microsoft.com/office/drawing/2014/main" val="3262597506"/>
                  </a:ext>
                </a:extLst>
              </a:tr>
              <a:tr h="368301">
                <a:tc>
                  <a:txBody>
                    <a:bodyPr/>
                    <a:lstStyle/>
                    <a:p>
                      <a:r>
                        <a:rPr lang="en-GB" sz="1800" b="0" dirty="0">
                          <a:effectLst/>
                        </a:rPr>
                        <a:t>Placebo (N=310)</a:t>
                      </a:r>
                      <a:endParaRPr lang="en-GB" sz="1800" b="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283</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-11.1</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a:t>
                      </a:r>
                      <a:endParaRPr lang="en-GB" sz="1800" dirty="0">
                        <a:effectLst/>
                        <a:latin typeface="Arial" panose="020B0604020202020204" pitchFamily="34" charset="0"/>
                        <a:cs typeface="Arial" panose="020B0604020202020204" pitchFamily="34" charset="0"/>
                      </a:endParaRPr>
                    </a:p>
                  </a:txBody>
                  <a:tcPr marL="32298" marR="32298" marT="0" marB="0" anchor="ctr"/>
                </a:tc>
                <a:tc>
                  <a:txBody>
                    <a:bodyPr/>
                    <a:lstStyle/>
                    <a:p>
                      <a:pPr algn="ctr"/>
                      <a:r>
                        <a:rPr lang="en-GB" sz="1800" dirty="0">
                          <a:effectLst/>
                        </a:rPr>
                        <a:t>-</a:t>
                      </a:r>
                      <a:endParaRPr lang="en-GB" sz="1800" dirty="0">
                        <a:effectLst/>
                        <a:latin typeface="Arial" panose="020B0604020202020204" pitchFamily="34" charset="0"/>
                        <a:cs typeface="Arial" panose="020B0604020202020204" pitchFamily="34" charset="0"/>
                      </a:endParaRPr>
                    </a:p>
                  </a:txBody>
                  <a:tcPr marL="32298" marR="32298" marT="0" marB="0" anchor="ctr"/>
                </a:tc>
                <a:extLst>
                  <a:ext uri="{0D108BD9-81ED-4DB2-BD59-A6C34878D82A}">
                    <a16:rowId xmlns:a16="http://schemas.microsoft.com/office/drawing/2014/main" val="2446596749"/>
                  </a:ext>
                </a:extLst>
              </a:tr>
            </a:tbl>
          </a:graphicData>
        </a:graphic>
      </p:graphicFrame>
      <p:sp>
        <p:nvSpPr>
          <p:cNvPr id="2" name="Text Placeholder 9">
            <a:extLst>
              <a:ext uri="{FF2B5EF4-FFF2-40B4-BE49-F238E27FC236}">
                <a16:creationId xmlns:a16="http://schemas.microsoft.com/office/drawing/2014/main" id="{17FF928A-AE50-2EF0-15F6-222E3D61EED2}"/>
              </a:ext>
            </a:extLst>
          </p:cNvPr>
          <p:cNvSpPr txBox="1">
            <a:spLocks/>
          </p:cNvSpPr>
          <p:nvPr/>
        </p:nvSpPr>
        <p:spPr>
          <a:xfrm>
            <a:off x="976818" y="6437721"/>
            <a:ext cx="10409237" cy="4785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400" dirty="0"/>
              <a:t>CL, confidence limit; LSM, least squares mean; min, minutes; WASO, wake after sleep onset</a:t>
            </a:r>
            <a:endParaRPr lang="en-GB" dirty="0"/>
          </a:p>
        </p:txBody>
      </p:sp>
      <p:sp>
        <p:nvSpPr>
          <p:cNvPr id="3" name="Text Placeholder 3">
            <a:extLst>
              <a:ext uri="{FF2B5EF4-FFF2-40B4-BE49-F238E27FC236}">
                <a16:creationId xmlns:a16="http://schemas.microsoft.com/office/drawing/2014/main" id="{FAD551C4-42DE-E1FE-4D0D-89C09FA0B56D}"/>
              </a:ext>
            </a:extLst>
          </p:cNvPr>
          <p:cNvSpPr txBox="1">
            <a:spLocks/>
          </p:cNvSpPr>
          <p:nvPr/>
        </p:nvSpPr>
        <p:spPr>
          <a:xfrm>
            <a:off x="371385" y="5587676"/>
            <a:ext cx="10769554" cy="3016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rtl="0" eaLnBrk="1" fontAlgn="t" latinLnBrk="0" hangingPunct="1">
              <a:lnSpc>
                <a:spcPct val="115000"/>
              </a:lnSpc>
              <a:spcBef>
                <a:spcPts val="200"/>
              </a:spcBef>
              <a:spcAft>
                <a:spcPts val="200"/>
              </a:spcAft>
            </a:pPr>
            <a:r>
              <a:rPr lang="en-GB" b="0" i="0" u="none" strike="noStrike" dirty="0">
                <a:effectLst/>
                <a:latin typeface="Arial" panose="020B0604020202020204" pitchFamily="34" charset="0"/>
              </a:rPr>
              <a:t>Adapted from CS table 13 </a:t>
            </a:r>
          </a:p>
        </p:txBody>
      </p:sp>
      <p:sp>
        <p:nvSpPr>
          <p:cNvPr id="5" name="TextBox 4">
            <a:extLst>
              <a:ext uri="{FF2B5EF4-FFF2-40B4-BE49-F238E27FC236}">
                <a16:creationId xmlns:a16="http://schemas.microsoft.com/office/drawing/2014/main" id="{C3061FDB-33BF-0819-CE6B-0CC4A292EAF5}"/>
              </a:ext>
            </a:extLst>
          </p:cNvPr>
          <p:cNvSpPr txBox="1"/>
          <p:nvPr/>
        </p:nvSpPr>
        <p:spPr>
          <a:xfrm>
            <a:off x="8128000" y="1314228"/>
            <a:ext cx="3597276" cy="369331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rPr>
              <a:t>EAG</a:t>
            </a:r>
            <a:r>
              <a:rPr lang="en-GB" dirty="0"/>
              <a:t>: statistical significance between arms may not be truly clinically significant</a:t>
            </a:r>
          </a:p>
          <a:p>
            <a:endParaRPr lang="en-GB" dirty="0"/>
          </a:p>
          <a:p>
            <a:pPr marL="285750" indent="-285750">
              <a:buFont typeface="Arial" panose="020B0604020202020204" pitchFamily="34" charset="0"/>
              <a:buChar char="•"/>
            </a:pPr>
            <a:r>
              <a:rPr lang="en-GB" dirty="0">
                <a:solidFill>
                  <a:schemeClr val="tx2"/>
                </a:solidFill>
              </a:rPr>
              <a:t>Company</a:t>
            </a:r>
            <a:r>
              <a:rPr lang="en-GB" dirty="0"/>
              <a:t>: lack of evidence to support the use of a particular measure or combination of measures to demonstrate a clear clinical benefit. Instead, extensive list of outcomes presented to provide holistic assessment of efficacy and safety of </a:t>
            </a:r>
            <a:r>
              <a:rPr lang="en-GB" dirty="0" err="1"/>
              <a:t>daridorexant</a:t>
            </a:r>
            <a:endParaRPr lang="en-GB" dirty="0"/>
          </a:p>
        </p:txBody>
      </p:sp>
      <p:grpSp>
        <p:nvGrpSpPr>
          <p:cNvPr id="7" name="Group 6">
            <a:extLst>
              <a:ext uri="{FF2B5EF4-FFF2-40B4-BE49-F238E27FC236}">
                <a16:creationId xmlns:a16="http://schemas.microsoft.com/office/drawing/2014/main" id="{D59DB8A4-EA91-AC6C-EA45-9CCF032DF28D}"/>
              </a:ext>
            </a:extLst>
          </p:cNvPr>
          <p:cNvGrpSpPr/>
          <p:nvPr/>
        </p:nvGrpSpPr>
        <p:grpSpPr>
          <a:xfrm>
            <a:off x="1395997" y="5895463"/>
            <a:ext cx="10309776" cy="576000"/>
            <a:chOff x="1399732" y="3665115"/>
            <a:chExt cx="10059394" cy="576000"/>
          </a:xfrm>
        </p:grpSpPr>
        <p:sp>
          <p:nvSpPr>
            <p:cNvPr id="9" name="Rectangle 8" descr="Question to committee">
              <a:extLst>
                <a:ext uri="{FF2B5EF4-FFF2-40B4-BE49-F238E27FC236}">
                  <a16:creationId xmlns:a16="http://schemas.microsoft.com/office/drawing/2014/main" id="{29DB2E94-0C65-0819-5AAB-C8A53DD39225}"/>
                </a:ext>
              </a:extLst>
            </p:cNvPr>
            <p:cNvSpPr/>
            <p:nvPr/>
          </p:nvSpPr>
          <p:spPr>
            <a:xfrm>
              <a:off x="1744000" y="3687283"/>
              <a:ext cx="9715126" cy="531665"/>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dirty="0">
                  <a:solidFill>
                    <a:schemeClr val="tx1"/>
                  </a:solidFill>
                  <a:latin typeface="Arial" panose="020B0604020202020204" pitchFamily="34" charset="0"/>
                </a:rPr>
                <a:t>Is the difference in WASO from baseline between the 2 arms clinically meaningful?  </a:t>
              </a:r>
            </a:p>
          </p:txBody>
        </p:sp>
        <p:grpSp>
          <p:nvGrpSpPr>
            <p:cNvPr id="10" name="Group 9">
              <a:extLst>
                <a:ext uri="{FF2B5EF4-FFF2-40B4-BE49-F238E27FC236}">
                  <a16:creationId xmlns:a16="http://schemas.microsoft.com/office/drawing/2014/main" id="{A06A5A99-E1BE-21B3-C2F8-A849AFFE1B0B}"/>
                </a:ext>
                <a:ext uri="{C183D7F6-B498-43B3-948B-1728B52AA6E4}">
                  <adec:decorative xmlns:adec="http://schemas.microsoft.com/office/drawing/2017/decorative" val="1"/>
                </a:ext>
              </a:extLst>
            </p:cNvPr>
            <p:cNvGrpSpPr/>
            <p:nvPr/>
          </p:nvGrpSpPr>
          <p:grpSpPr>
            <a:xfrm>
              <a:off x="1399732" y="3665115"/>
              <a:ext cx="576000" cy="576000"/>
              <a:chOff x="-1496761" y="2086822"/>
              <a:chExt cx="576000" cy="576000"/>
            </a:xfrm>
          </p:grpSpPr>
          <p:sp>
            <p:nvSpPr>
              <p:cNvPr id="12" name="Oval 11">
                <a:extLst>
                  <a:ext uri="{FF2B5EF4-FFF2-40B4-BE49-F238E27FC236}">
                    <a16:creationId xmlns:a16="http://schemas.microsoft.com/office/drawing/2014/main" id="{48196491-22FC-62E7-C01F-1BBE44940112}"/>
                  </a:ext>
                </a:extLst>
              </p:cNvPr>
              <p:cNvSpPr/>
              <p:nvPr/>
            </p:nvSpPr>
            <p:spPr>
              <a:xfrm>
                <a:off x="-1496761" y="2086822"/>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3" name="Graphic 12">
                <a:extLst>
                  <a:ext uri="{FF2B5EF4-FFF2-40B4-BE49-F238E27FC236}">
                    <a16:creationId xmlns:a16="http://schemas.microsoft.com/office/drawing/2014/main" id="{1E9881FE-901D-EC4B-A410-3E861A809B1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0494" y="2165617"/>
                <a:ext cx="463463" cy="463463"/>
              </a:xfrm>
              <a:prstGeom prst="rect">
                <a:avLst/>
              </a:prstGeom>
            </p:spPr>
          </p:pic>
        </p:grpSp>
      </p:grpSp>
    </p:spTree>
    <p:extLst>
      <p:ext uri="{BB962C8B-B14F-4D97-AF65-F5344CB8AC3E}">
        <p14:creationId xmlns:p14="http://schemas.microsoft.com/office/powerpoint/2010/main" val="225823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911B77-BC82-0FDD-8F29-D6F855A8BEAB}"/>
              </a:ext>
            </a:extLst>
          </p:cNvPr>
          <p:cNvSpPr>
            <a:spLocks noGrp="1"/>
          </p:cNvSpPr>
          <p:nvPr>
            <p:ph type="body" sz="quarter" idx="12"/>
          </p:nvPr>
        </p:nvSpPr>
        <p:spPr>
          <a:xfrm>
            <a:off x="282000" y="554400"/>
            <a:ext cx="11910000" cy="6028268"/>
          </a:xfrm>
        </p:spPr>
        <p:txBody>
          <a:bodyPr>
            <a:noAutofit/>
          </a:bodyPr>
          <a:lstStyle/>
          <a:p>
            <a:pPr>
              <a:spcBef>
                <a:spcPts val="600"/>
              </a:spcBef>
            </a:pPr>
            <a:r>
              <a:rPr lang="en-GB" sz="1700" b="1" dirty="0"/>
              <a:t>Decision problem:</a:t>
            </a:r>
          </a:p>
          <a:p>
            <a:pPr>
              <a:spcBef>
                <a:spcPts val="0"/>
              </a:spcBef>
            </a:pPr>
            <a:r>
              <a:rPr lang="en-GB" sz="1700" b="1" dirty="0"/>
              <a:t>Proposed positioning in treatment pathway</a:t>
            </a:r>
          </a:p>
          <a:p>
            <a:pPr marL="285750" indent="-285750">
              <a:lnSpc>
                <a:spcPct val="120000"/>
              </a:lnSpc>
              <a:spcBef>
                <a:spcPts val="600"/>
              </a:spcBef>
              <a:buFont typeface="Arial" panose="020B0604020202020204" pitchFamily="34" charset="0"/>
              <a:buChar char="•"/>
            </a:pPr>
            <a:r>
              <a:rPr lang="en-GB" sz="1700" dirty="0"/>
              <a:t>Is the company’s proposed positioning for </a:t>
            </a:r>
            <a:r>
              <a:rPr lang="en-GB" sz="1700" dirty="0" err="1"/>
              <a:t>daridorexant</a:t>
            </a:r>
            <a:r>
              <a:rPr lang="en-GB" sz="1700" dirty="0"/>
              <a:t> appropriate?</a:t>
            </a:r>
          </a:p>
          <a:p>
            <a:pPr marL="285750" indent="-285750">
              <a:lnSpc>
                <a:spcPct val="120000"/>
              </a:lnSpc>
              <a:spcBef>
                <a:spcPts val="600"/>
              </a:spcBef>
              <a:buFont typeface="Arial" panose="020B0604020202020204" pitchFamily="34" charset="0"/>
              <a:buChar char="•"/>
            </a:pPr>
            <a:r>
              <a:rPr lang="en-GB" sz="1700" dirty="0"/>
              <a:t>Is ‘no treatment’ the appropriate comparator?</a:t>
            </a:r>
          </a:p>
          <a:p>
            <a:pPr>
              <a:lnSpc>
                <a:spcPct val="120000"/>
              </a:lnSpc>
              <a:spcBef>
                <a:spcPts val="600"/>
              </a:spcBef>
            </a:pPr>
            <a:r>
              <a:rPr lang="en-GB" sz="1700" b="1" dirty="0"/>
              <a:t>Population &amp; generalisability:</a:t>
            </a:r>
          </a:p>
          <a:p>
            <a:pPr marL="285750" indent="-285750">
              <a:lnSpc>
                <a:spcPct val="120000"/>
              </a:lnSpc>
              <a:spcBef>
                <a:spcPts val="600"/>
              </a:spcBef>
              <a:buFont typeface="Arial" panose="020B0604020202020204" pitchFamily="34" charset="0"/>
              <a:buChar char="•"/>
            </a:pPr>
            <a:r>
              <a:rPr lang="en-GB" sz="1700" dirty="0"/>
              <a:t>How is insomnia disorder defined/diagnosed by GPs in the NHS?</a:t>
            </a:r>
          </a:p>
          <a:p>
            <a:pPr marL="285750" indent="-285750">
              <a:lnSpc>
                <a:spcPct val="120000"/>
              </a:lnSpc>
              <a:spcBef>
                <a:spcPts val="600"/>
              </a:spcBef>
              <a:buFont typeface="Arial" panose="020B0604020202020204" pitchFamily="34" charset="0"/>
              <a:buChar char="•"/>
            </a:pPr>
            <a:r>
              <a:rPr lang="en-GB" sz="1700" dirty="0"/>
              <a:t>Is the trial population narrower than those seen in the NHS?</a:t>
            </a:r>
            <a:r>
              <a:rPr lang="en-GB" sz="1700" strike="sngStrike" dirty="0"/>
              <a:t> </a:t>
            </a:r>
          </a:p>
          <a:p>
            <a:pPr marL="285750" indent="-285750">
              <a:lnSpc>
                <a:spcPct val="120000"/>
              </a:lnSpc>
              <a:spcBef>
                <a:spcPts val="600"/>
              </a:spcBef>
              <a:buFont typeface="Arial" panose="020B0604020202020204" pitchFamily="34" charset="0"/>
              <a:buChar char="•"/>
            </a:pPr>
            <a:r>
              <a:rPr lang="en-GB" sz="1700" dirty="0"/>
              <a:t>Would patients with mental health problems be offered treatment with </a:t>
            </a:r>
            <a:r>
              <a:rPr lang="en-GB" sz="1700" dirty="0" err="1"/>
              <a:t>daridorexant</a:t>
            </a:r>
            <a:r>
              <a:rPr lang="en-GB" sz="1700" dirty="0"/>
              <a:t> in the NHS? If so, how generalisable is the population of study 301 and study 303 to the anticipated treatment population?</a:t>
            </a:r>
          </a:p>
          <a:p>
            <a:pPr>
              <a:lnSpc>
                <a:spcPct val="120000"/>
              </a:lnSpc>
              <a:spcBef>
                <a:spcPts val="600"/>
              </a:spcBef>
            </a:pPr>
            <a:r>
              <a:rPr lang="en-GB" sz="1700" b="1" dirty="0" err="1"/>
              <a:t>Daridorexant’s</a:t>
            </a:r>
            <a:r>
              <a:rPr lang="en-GB" sz="1700" b="1" dirty="0"/>
              <a:t> use in clinical practice/intervention and comparator:</a:t>
            </a:r>
          </a:p>
          <a:p>
            <a:pPr marL="285750" indent="-285750">
              <a:lnSpc>
                <a:spcPct val="120000"/>
              </a:lnSpc>
              <a:spcBef>
                <a:spcPts val="600"/>
              </a:spcBef>
              <a:buFont typeface="Arial" panose="020B0604020202020204" pitchFamily="34" charset="0"/>
              <a:buChar char="•"/>
            </a:pPr>
            <a:r>
              <a:rPr lang="en-GB" sz="1700" dirty="0"/>
              <a:t>If recommended, would </a:t>
            </a:r>
            <a:r>
              <a:rPr lang="en-GB" sz="1700" dirty="0" err="1"/>
              <a:t>daridorexant</a:t>
            </a:r>
            <a:r>
              <a:rPr lang="en-GB" sz="1700" dirty="0"/>
              <a:t> be used concomitantly with other medications or, be used alone in patients with insomnia disorder in clinical practice?</a:t>
            </a:r>
          </a:p>
          <a:p>
            <a:pPr>
              <a:lnSpc>
                <a:spcPct val="120000"/>
              </a:lnSpc>
              <a:spcBef>
                <a:spcPts val="600"/>
              </a:spcBef>
            </a:pPr>
            <a:r>
              <a:rPr lang="en-GB" sz="1700" b="1" dirty="0">
                <a:latin typeface="Arial" panose="020B0604020202020204" pitchFamily="34" charset="0"/>
              </a:rPr>
              <a:t>Clinical</a:t>
            </a:r>
          </a:p>
          <a:p>
            <a:pPr marL="285750" indent="-285750">
              <a:lnSpc>
                <a:spcPct val="120000"/>
              </a:lnSpc>
              <a:spcBef>
                <a:spcPts val="600"/>
              </a:spcBef>
              <a:buFont typeface="Arial" panose="020B0604020202020204" pitchFamily="34" charset="0"/>
              <a:buChar char="•"/>
            </a:pPr>
            <a:r>
              <a:rPr lang="en-GB" sz="1700" dirty="0">
                <a:latin typeface="Arial" panose="020B0604020202020204" pitchFamily="34" charset="0"/>
              </a:rPr>
              <a:t>Is the difference in WASO and </a:t>
            </a:r>
            <a:r>
              <a:rPr lang="en-GB" sz="1700" dirty="0"/>
              <a:t>LPS from baseline </a:t>
            </a:r>
            <a:r>
              <a:rPr lang="en-GB" sz="1700" dirty="0">
                <a:latin typeface="Arial" panose="020B0604020202020204" pitchFamily="34" charset="0"/>
              </a:rPr>
              <a:t>between </a:t>
            </a:r>
            <a:r>
              <a:rPr lang="en-GB" sz="1700" dirty="0" err="1"/>
              <a:t>daridorexant</a:t>
            </a:r>
            <a:r>
              <a:rPr lang="en-GB" sz="1700" dirty="0"/>
              <a:t> and placebo arms </a:t>
            </a:r>
            <a:r>
              <a:rPr lang="en-GB" sz="1700" dirty="0">
                <a:latin typeface="Arial" panose="020B0604020202020204" pitchFamily="34" charset="0"/>
              </a:rPr>
              <a:t>clinically meaningful?  </a:t>
            </a:r>
          </a:p>
          <a:p>
            <a:pPr marL="285750" indent="-285750">
              <a:lnSpc>
                <a:spcPct val="120000"/>
              </a:lnSpc>
              <a:spcBef>
                <a:spcPts val="600"/>
              </a:spcBef>
              <a:buFont typeface="Arial" panose="020B0604020202020204" pitchFamily="34" charset="0"/>
              <a:buChar char="•"/>
            </a:pPr>
            <a:r>
              <a:rPr lang="en-GB" sz="1700" dirty="0">
                <a:latin typeface="Arial" panose="020B0604020202020204" pitchFamily="34" charset="0"/>
              </a:rPr>
              <a:t>What is the committee’s view of </a:t>
            </a:r>
            <a:r>
              <a:rPr lang="en-GB" sz="1700" dirty="0" err="1">
                <a:latin typeface="Arial" panose="020B0604020202020204" pitchFamily="34" charset="0"/>
              </a:rPr>
              <a:t>daridorexant’s</a:t>
            </a:r>
            <a:r>
              <a:rPr lang="en-GB" sz="1700" dirty="0">
                <a:latin typeface="Arial" panose="020B0604020202020204" pitchFamily="34" charset="0"/>
              </a:rPr>
              <a:t> longer term treatment effect; and treatment effect waning if recommended for long term use?</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5" name="Text Placeholder 9">
            <a:extLst>
              <a:ext uri="{FF2B5EF4-FFF2-40B4-BE49-F238E27FC236}">
                <a16:creationId xmlns:a16="http://schemas.microsoft.com/office/drawing/2014/main" id="{82B33D55-32B5-6C50-AA88-6229F854E6C2}"/>
              </a:ext>
            </a:extLst>
          </p:cNvPr>
          <p:cNvSpPr txBox="1">
            <a:spLocks/>
          </p:cNvSpPr>
          <p:nvPr/>
        </p:nvSpPr>
        <p:spPr>
          <a:xfrm>
            <a:off x="995362" y="6582668"/>
            <a:ext cx="10409237" cy="2550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400" dirty="0"/>
              <a:t>LPS, </a:t>
            </a:r>
            <a:r>
              <a:rPr lang="en-GB" sz="1400" dirty="0">
                <a:effectLst/>
                <a:latin typeface="Arial" panose="020B0604020202020204" pitchFamily="34" charset="0"/>
                <a:ea typeface="TimesNewRoman"/>
                <a:cs typeface="Arial" panose="020B0604020202020204" pitchFamily="34" charset="0"/>
              </a:rPr>
              <a:t>latency to persistent sleep;</a:t>
            </a:r>
            <a:r>
              <a:rPr lang="en-GB" sz="1400" dirty="0"/>
              <a:t> WASO, wake after sleep onset</a:t>
            </a:r>
            <a:endParaRPr lang="en-GB" dirty="0"/>
          </a:p>
        </p:txBody>
      </p:sp>
      <p:sp>
        <p:nvSpPr>
          <p:cNvPr id="7" name="Title 1">
            <a:extLst>
              <a:ext uri="{FF2B5EF4-FFF2-40B4-BE49-F238E27FC236}">
                <a16:creationId xmlns:a16="http://schemas.microsoft.com/office/drawing/2014/main" id="{4FC7227F-32B3-9953-B0E7-A33802EF199C}"/>
              </a:ext>
            </a:extLst>
          </p:cNvPr>
          <p:cNvSpPr>
            <a:spLocks noGrp="1"/>
          </p:cNvSpPr>
          <p:nvPr>
            <p:ph type="ctrTitle"/>
          </p:nvPr>
        </p:nvSpPr>
        <p:spPr>
          <a:xfrm>
            <a:off x="282000" y="139827"/>
            <a:ext cx="11178381" cy="555618"/>
          </a:xfrm>
        </p:spPr>
        <p:txBody>
          <a:bodyPr>
            <a:normAutofit/>
          </a:bodyPr>
          <a:lstStyle/>
          <a:p>
            <a:r>
              <a:rPr lang="en-GB" sz="3200" dirty="0"/>
              <a:t>Key questions: clinical</a:t>
            </a:r>
          </a:p>
        </p:txBody>
      </p:sp>
    </p:spTree>
    <p:extLst>
      <p:ext uri="{BB962C8B-B14F-4D97-AF65-F5344CB8AC3E}">
        <p14:creationId xmlns:p14="http://schemas.microsoft.com/office/powerpoint/2010/main" val="1150356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a:xfrm>
            <a:off x="261242" y="158343"/>
            <a:ext cx="11250785" cy="592817"/>
          </a:xfrm>
        </p:spPr>
        <p:txBody>
          <a:bodyPr>
            <a:normAutofit fontScale="90000"/>
          </a:bodyPr>
          <a:lstStyle/>
          <a:p>
            <a:r>
              <a:rPr lang="en-GB" dirty="0"/>
              <a:t>Study 301 primary outcomes - LPS </a:t>
            </a:r>
            <a:br>
              <a:rPr lang="en-GB" dirty="0"/>
            </a:br>
            <a:endParaRPr lang="en-GB" dirty="0"/>
          </a:p>
        </p:txBody>
      </p:sp>
      <p:sp>
        <p:nvSpPr>
          <p:cNvPr id="11" name="Text Placeholder 10">
            <a:extLst>
              <a:ext uri="{FF2B5EF4-FFF2-40B4-BE49-F238E27FC236}">
                <a16:creationId xmlns:a16="http://schemas.microsoft.com/office/drawing/2014/main" id="{084EEFAB-CD0E-9947-EAFD-3ABCDA3E58CA}"/>
              </a:ext>
            </a:extLst>
          </p:cNvPr>
          <p:cNvSpPr>
            <a:spLocks noGrp="1"/>
          </p:cNvSpPr>
          <p:nvPr>
            <p:ph type="body" sz="quarter" idx="14"/>
          </p:nvPr>
        </p:nvSpPr>
        <p:spPr>
          <a:xfrm>
            <a:off x="301107" y="559032"/>
            <a:ext cx="11250786" cy="520838"/>
          </a:xfrm>
        </p:spPr>
        <p:txBody>
          <a:bodyPr/>
          <a:lstStyle/>
          <a:p>
            <a:r>
              <a:rPr lang="en-GB" sz="2200" dirty="0"/>
              <a:t>Daridorexant 50 mg shows greater reduction in LPS from baseline compared with placebo</a:t>
            </a:r>
          </a:p>
          <a:p>
            <a:endParaRPr lang="en-GB" dirty="0"/>
          </a:p>
        </p:txBody>
      </p:sp>
      <p:sp>
        <p:nvSpPr>
          <p:cNvPr id="2" name="Text Placeholder 9">
            <a:extLst>
              <a:ext uri="{FF2B5EF4-FFF2-40B4-BE49-F238E27FC236}">
                <a16:creationId xmlns:a16="http://schemas.microsoft.com/office/drawing/2014/main" id="{59BF1E48-BD7B-FA01-AFDF-A0A05976438E}"/>
              </a:ext>
            </a:extLst>
          </p:cNvPr>
          <p:cNvSpPr txBox="1">
            <a:spLocks/>
          </p:cNvSpPr>
          <p:nvPr/>
        </p:nvSpPr>
        <p:spPr>
          <a:xfrm>
            <a:off x="995362" y="6379468"/>
            <a:ext cx="10409237" cy="4785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400" dirty="0"/>
              <a:t>CL, confidence limit; LPS, </a:t>
            </a:r>
            <a:r>
              <a:rPr lang="en-GB" sz="1400" dirty="0">
                <a:effectLst/>
                <a:latin typeface="Arial" panose="020B0604020202020204" pitchFamily="34" charset="0"/>
                <a:ea typeface="TimesNewRoman"/>
                <a:cs typeface="Arial" panose="020B0604020202020204" pitchFamily="34" charset="0"/>
              </a:rPr>
              <a:t>latency to persistent sleep;</a:t>
            </a:r>
            <a:r>
              <a:rPr lang="en-GB" sz="1400" dirty="0"/>
              <a:t> LSM, least squares mean; min, minutes</a:t>
            </a:r>
            <a:endParaRPr lang="en-GB" dirty="0"/>
          </a:p>
        </p:txBody>
      </p:sp>
      <p:sp>
        <p:nvSpPr>
          <p:cNvPr id="3" name="Text Placeholder 3">
            <a:extLst>
              <a:ext uri="{FF2B5EF4-FFF2-40B4-BE49-F238E27FC236}">
                <a16:creationId xmlns:a16="http://schemas.microsoft.com/office/drawing/2014/main" id="{8735BD72-7ED8-960B-F1B2-AF6946E5AB5E}"/>
              </a:ext>
            </a:extLst>
          </p:cNvPr>
          <p:cNvSpPr txBox="1">
            <a:spLocks/>
          </p:cNvSpPr>
          <p:nvPr/>
        </p:nvSpPr>
        <p:spPr>
          <a:xfrm>
            <a:off x="427084" y="5601562"/>
            <a:ext cx="10769554" cy="30164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rtl="0" eaLnBrk="1" fontAlgn="t" latinLnBrk="0" hangingPunct="1">
              <a:lnSpc>
                <a:spcPct val="115000"/>
              </a:lnSpc>
              <a:spcBef>
                <a:spcPts val="200"/>
              </a:spcBef>
              <a:spcAft>
                <a:spcPts val="200"/>
              </a:spcAft>
            </a:pPr>
            <a:r>
              <a:rPr lang="en-GB" b="0" i="0" u="none" strike="noStrike" dirty="0">
                <a:effectLst/>
                <a:latin typeface="Arial" panose="020B0604020202020204" pitchFamily="34" charset="0"/>
              </a:rPr>
              <a:t>Adapted from CS table 13 </a:t>
            </a:r>
          </a:p>
        </p:txBody>
      </p:sp>
      <p:graphicFrame>
        <p:nvGraphicFramePr>
          <p:cNvPr id="4" name="Table 3">
            <a:extLst>
              <a:ext uri="{FF2B5EF4-FFF2-40B4-BE49-F238E27FC236}">
                <a16:creationId xmlns:a16="http://schemas.microsoft.com/office/drawing/2014/main" id="{9C0BDB3F-9A71-20E7-B2D1-07E5E6816B23}"/>
              </a:ext>
            </a:extLst>
          </p:cNvPr>
          <p:cNvGraphicFramePr>
            <a:graphicFrameLocks noGrp="1"/>
          </p:cNvGraphicFramePr>
          <p:nvPr>
            <p:extLst>
              <p:ext uri="{D42A27DB-BD31-4B8C-83A1-F6EECF244321}">
                <p14:modId xmlns:p14="http://schemas.microsoft.com/office/powerpoint/2010/main" val="780058609"/>
              </p:ext>
            </p:extLst>
          </p:nvPr>
        </p:nvGraphicFramePr>
        <p:xfrm>
          <a:off x="408414" y="1248406"/>
          <a:ext cx="7463829" cy="4353156"/>
        </p:xfrm>
        <a:graphic>
          <a:graphicData uri="http://schemas.openxmlformats.org/drawingml/2006/table">
            <a:tbl>
              <a:tblPr firstRow="1" firstCol="1" bandRow="1">
                <a:tableStyleId>{5C22544A-7EE6-4342-B048-85BDC9FD1C3A}</a:tableStyleId>
              </a:tblPr>
              <a:tblGrid>
                <a:gridCol w="2720337">
                  <a:extLst>
                    <a:ext uri="{9D8B030D-6E8A-4147-A177-3AD203B41FA5}">
                      <a16:colId xmlns:a16="http://schemas.microsoft.com/office/drawing/2014/main" val="3831363359"/>
                    </a:ext>
                  </a:extLst>
                </a:gridCol>
                <a:gridCol w="713530">
                  <a:extLst>
                    <a:ext uri="{9D8B030D-6E8A-4147-A177-3AD203B41FA5}">
                      <a16:colId xmlns:a16="http://schemas.microsoft.com/office/drawing/2014/main" val="269682538"/>
                    </a:ext>
                  </a:extLst>
                </a:gridCol>
                <a:gridCol w="713530">
                  <a:extLst>
                    <a:ext uri="{9D8B030D-6E8A-4147-A177-3AD203B41FA5}">
                      <a16:colId xmlns:a16="http://schemas.microsoft.com/office/drawing/2014/main" val="44809658"/>
                    </a:ext>
                  </a:extLst>
                </a:gridCol>
                <a:gridCol w="833938">
                  <a:extLst>
                    <a:ext uri="{9D8B030D-6E8A-4147-A177-3AD203B41FA5}">
                      <a16:colId xmlns:a16="http://schemas.microsoft.com/office/drawing/2014/main" val="1576235025"/>
                    </a:ext>
                  </a:extLst>
                </a:gridCol>
                <a:gridCol w="1241247">
                  <a:extLst>
                    <a:ext uri="{9D8B030D-6E8A-4147-A177-3AD203B41FA5}">
                      <a16:colId xmlns:a16="http://schemas.microsoft.com/office/drawing/2014/main" val="1572996291"/>
                    </a:ext>
                  </a:extLst>
                </a:gridCol>
                <a:gridCol w="1241247">
                  <a:extLst>
                    <a:ext uri="{9D8B030D-6E8A-4147-A177-3AD203B41FA5}">
                      <a16:colId xmlns:a16="http://schemas.microsoft.com/office/drawing/2014/main" val="1764624445"/>
                    </a:ext>
                  </a:extLst>
                </a:gridCol>
              </a:tblGrid>
              <a:tr h="307667">
                <a:tc rowSpan="2">
                  <a:txBody>
                    <a:bodyPr/>
                    <a:lstStyle/>
                    <a:p>
                      <a:r>
                        <a:rPr lang="en-GB" sz="1800" dirty="0">
                          <a:effectLst/>
                        </a:rPr>
                        <a:t>Visit</a:t>
                      </a:r>
                      <a:endParaRPr lang="en-GB" sz="1800" dirty="0">
                        <a:effectLst/>
                        <a:latin typeface="Arial" panose="020B0604020202020204" pitchFamily="34" charset="0"/>
                        <a:cs typeface="Arial" panose="020B0604020202020204" pitchFamily="34" charset="0"/>
                      </a:endParaRPr>
                    </a:p>
                  </a:txBody>
                  <a:tcPr marL="27217" marR="27217" marT="0" marB="0" anchor="ctr"/>
                </a:tc>
                <a:tc rowSpan="3">
                  <a:txBody>
                    <a:bodyPr/>
                    <a:lstStyle/>
                    <a:p>
                      <a:pPr algn="ctr"/>
                      <a:r>
                        <a:rPr lang="en-GB" sz="1800" dirty="0">
                          <a:effectLst/>
                        </a:rPr>
                        <a:t>n</a:t>
                      </a:r>
                      <a:endParaRPr lang="en-GB" sz="1800" dirty="0">
                        <a:effectLst/>
                        <a:latin typeface="Arial" panose="020B0604020202020204" pitchFamily="34" charset="0"/>
                        <a:cs typeface="Arial" panose="020B0604020202020204" pitchFamily="34" charset="0"/>
                      </a:endParaRPr>
                    </a:p>
                  </a:txBody>
                  <a:tcPr marL="27217" marR="27217" marT="0" marB="0" anchor="ctr"/>
                </a:tc>
                <a:tc rowSpan="3">
                  <a:txBody>
                    <a:bodyPr/>
                    <a:lstStyle/>
                    <a:p>
                      <a:pPr algn="ctr"/>
                      <a:r>
                        <a:rPr lang="en-GB" sz="1800" dirty="0">
                          <a:effectLst/>
                        </a:rPr>
                        <a:t>LSM</a:t>
                      </a:r>
                    </a:p>
                    <a:p>
                      <a:pPr algn="ctr"/>
                      <a:r>
                        <a:rPr lang="en-GB" sz="1800" dirty="0">
                          <a:effectLst/>
                          <a:latin typeface="Arial" panose="020B0604020202020204" pitchFamily="34" charset="0"/>
                          <a:cs typeface="Arial" panose="020B0604020202020204" pitchFamily="34" charset="0"/>
                        </a:rPr>
                        <a:t>(min)</a:t>
                      </a:r>
                    </a:p>
                  </a:txBody>
                  <a:tcPr marL="27217" marR="27217" marT="0" marB="0" anchor="ctr"/>
                </a:tc>
                <a:tc gridSpan="3">
                  <a:txBody>
                    <a:bodyPr/>
                    <a:lstStyle/>
                    <a:p>
                      <a:pPr algn="ctr"/>
                      <a:r>
                        <a:rPr lang="en-GB" sz="1800" dirty="0">
                          <a:effectLst/>
                        </a:rPr>
                        <a:t>Difference to placebo</a:t>
                      </a:r>
                      <a:endParaRPr lang="en-GB" sz="1800" dirty="0">
                        <a:effectLst/>
                        <a:latin typeface="Arial" panose="020B0604020202020204" pitchFamily="34" charset="0"/>
                        <a:cs typeface="Arial" panose="020B0604020202020204" pitchFamily="34" charset="0"/>
                      </a:endParaRPr>
                    </a:p>
                  </a:txBody>
                  <a:tcPr marL="27217" marR="27217"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7522282"/>
                  </a:ext>
                </a:extLst>
              </a:tr>
              <a:tr h="72151">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algn="ctr"/>
                      <a:r>
                        <a:rPr lang="en-GB" sz="1800" dirty="0">
                          <a:effectLst/>
                        </a:rPr>
                        <a:t>LSM</a:t>
                      </a:r>
                    </a:p>
                    <a:p>
                      <a:pPr algn="ctr"/>
                      <a:r>
                        <a:rPr lang="en-GB" sz="1800" dirty="0">
                          <a:effectLst/>
                          <a:latin typeface="Arial" panose="020B0604020202020204" pitchFamily="34" charset="0"/>
                          <a:cs typeface="Arial" panose="020B0604020202020204" pitchFamily="34" charset="0"/>
                        </a:rPr>
                        <a:t>(min)</a:t>
                      </a:r>
                    </a:p>
                  </a:txBody>
                  <a:tcPr marL="27217" marR="27217" marT="0" marB="0" anchor="ctr"/>
                </a:tc>
                <a:tc rowSpan="2">
                  <a:txBody>
                    <a:bodyPr/>
                    <a:lstStyle/>
                    <a:p>
                      <a:pPr algn="ctr"/>
                      <a:r>
                        <a:rPr lang="en-GB" sz="1800" dirty="0">
                          <a:effectLst/>
                        </a:rPr>
                        <a:t>95% CL</a:t>
                      </a:r>
                      <a:endParaRPr lang="en-GB" sz="1800" dirty="0">
                        <a:effectLst/>
                        <a:latin typeface="Arial" panose="020B0604020202020204" pitchFamily="34" charset="0"/>
                        <a:cs typeface="Arial" panose="020B0604020202020204" pitchFamily="34" charset="0"/>
                      </a:endParaRPr>
                    </a:p>
                  </a:txBody>
                  <a:tcPr marL="27217" marR="27217" marT="0" marB="0" anchor="ctr"/>
                </a:tc>
                <a:tc rowSpan="2">
                  <a:txBody>
                    <a:bodyPr/>
                    <a:lstStyle/>
                    <a:p>
                      <a:pPr algn="ctr"/>
                      <a:r>
                        <a:rPr lang="en-GB" sz="1800" dirty="0">
                          <a:effectLst/>
                        </a:rPr>
                        <a:t>p-value (two-sided)</a:t>
                      </a:r>
                      <a:endParaRPr lang="en-GB" sz="1800" dirty="0">
                        <a:effectLst/>
                        <a:latin typeface="Arial" panose="020B0604020202020204" pitchFamily="34" charset="0"/>
                        <a:cs typeface="Arial" panose="020B0604020202020204" pitchFamily="34" charset="0"/>
                      </a:endParaRPr>
                    </a:p>
                  </a:txBody>
                  <a:tcPr marL="27217" marR="27217" marT="0" marB="0" anchor="ctr"/>
                </a:tc>
                <a:extLst>
                  <a:ext uri="{0D108BD9-81ED-4DB2-BD59-A6C34878D82A}">
                    <a16:rowId xmlns:a16="http://schemas.microsoft.com/office/drawing/2014/main" val="668320259"/>
                  </a:ext>
                </a:extLst>
              </a:tr>
              <a:tr h="543184">
                <a:tc>
                  <a:txBody>
                    <a:bodyPr/>
                    <a:lstStyle/>
                    <a:p>
                      <a:r>
                        <a:rPr lang="en-GB" sz="1800" dirty="0">
                          <a:effectLst/>
                        </a:rPr>
                        <a:t>Treatment group</a:t>
                      </a:r>
                      <a:endParaRPr lang="en-GB" sz="1800" dirty="0">
                        <a:effectLst/>
                        <a:latin typeface="Arial" panose="020B0604020202020204" pitchFamily="34" charset="0"/>
                        <a:cs typeface="Arial" panose="020B0604020202020204" pitchFamily="34" charset="0"/>
                      </a:endParaRPr>
                    </a:p>
                  </a:txBody>
                  <a:tcPr marL="27217" marR="27217"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29945111"/>
                  </a:ext>
                </a:extLst>
              </a:tr>
              <a:tr h="615336">
                <a:tc gridSpan="6">
                  <a:txBody>
                    <a:bodyPr/>
                    <a:lstStyle/>
                    <a:p>
                      <a:pPr algn="ctr"/>
                      <a:r>
                        <a:rPr lang="en-GB" sz="1800" dirty="0">
                          <a:effectLst/>
                        </a:rPr>
                        <a:t>Between treatment analysis for change from baseline in LPS (min) Full Analysis Set</a:t>
                      </a:r>
                      <a:endParaRPr lang="en-GB" sz="1800" dirty="0">
                        <a:effectLst/>
                        <a:latin typeface="Arial" panose="020B0604020202020204" pitchFamily="34" charset="0"/>
                        <a:cs typeface="Arial" panose="020B0604020202020204" pitchFamily="34" charset="0"/>
                      </a:endParaRPr>
                    </a:p>
                  </a:txBody>
                  <a:tcPr marL="27217" marR="27217"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42219635"/>
                  </a:ext>
                </a:extLst>
              </a:tr>
              <a:tr h="307667">
                <a:tc gridSpan="6">
                  <a:txBody>
                    <a:bodyPr/>
                    <a:lstStyle/>
                    <a:p>
                      <a:r>
                        <a:rPr lang="en-GB" sz="1800" dirty="0">
                          <a:effectLst/>
                        </a:rPr>
                        <a:t>Change from baseline to Month 1</a:t>
                      </a:r>
                      <a:endParaRPr lang="en-GB" sz="1800" dirty="0">
                        <a:effectLst/>
                        <a:latin typeface="Arial" panose="020B0604020202020204" pitchFamily="34" charset="0"/>
                        <a:cs typeface="Arial" panose="020B0604020202020204" pitchFamily="34" charset="0"/>
                      </a:endParaRPr>
                    </a:p>
                  </a:txBody>
                  <a:tcPr marL="27217" marR="27217"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5305725"/>
                  </a:ext>
                </a:extLst>
              </a:tr>
              <a:tr h="615336">
                <a:tc>
                  <a:txBody>
                    <a:bodyPr/>
                    <a:lstStyle/>
                    <a:p>
                      <a:r>
                        <a:rPr lang="en-GB" sz="1800" dirty="0">
                          <a:effectLst/>
                        </a:rPr>
                        <a:t>Daridorexant 50 mg (N=310)</a:t>
                      </a:r>
                      <a:endParaRPr lang="en-GB" sz="1800" dirty="0">
                        <a:effectLst/>
                        <a:latin typeface="Arial" panose="020B0604020202020204" pitchFamily="34" charset="0"/>
                        <a:cs typeface="Arial" panose="020B0604020202020204" pitchFamily="34" charset="0"/>
                      </a:endParaRPr>
                    </a:p>
                  </a:txBody>
                  <a:tcPr marL="27217" marR="27217" marT="0" marB="0" anchor="b"/>
                </a:tc>
                <a:tc>
                  <a:txBody>
                    <a:bodyPr/>
                    <a:lstStyle/>
                    <a:p>
                      <a:pPr algn="ctr"/>
                      <a:r>
                        <a:rPr lang="en-GB" sz="1800" dirty="0">
                          <a:effectLst/>
                        </a:rPr>
                        <a:t>305</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-31.2</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-11.4</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[-16.0, -6.7]</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&lt;.0001</a:t>
                      </a:r>
                      <a:endParaRPr lang="en-GB" sz="1800" dirty="0">
                        <a:effectLst/>
                        <a:latin typeface="Arial" panose="020B0604020202020204" pitchFamily="34" charset="0"/>
                        <a:cs typeface="Arial" panose="020B0604020202020204" pitchFamily="34" charset="0"/>
                      </a:endParaRPr>
                    </a:p>
                  </a:txBody>
                  <a:tcPr marL="27217" marR="27217" marT="0" marB="0" anchor="ctr"/>
                </a:tc>
                <a:extLst>
                  <a:ext uri="{0D108BD9-81ED-4DB2-BD59-A6C34878D82A}">
                    <a16:rowId xmlns:a16="http://schemas.microsoft.com/office/drawing/2014/main" val="2826297863"/>
                  </a:ext>
                </a:extLst>
              </a:tr>
              <a:tr h="484406">
                <a:tc>
                  <a:txBody>
                    <a:bodyPr/>
                    <a:lstStyle/>
                    <a:p>
                      <a:r>
                        <a:rPr lang="en-GB" sz="1800" dirty="0">
                          <a:effectLst/>
                        </a:rPr>
                        <a:t>Placebo (N=310)</a:t>
                      </a:r>
                      <a:endParaRPr lang="en-GB" sz="1800" dirty="0">
                        <a:effectLst/>
                        <a:latin typeface="Arial" panose="020B0604020202020204" pitchFamily="34" charset="0"/>
                        <a:cs typeface="Arial" panose="020B0604020202020204" pitchFamily="34" charset="0"/>
                      </a:endParaRPr>
                    </a:p>
                  </a:txBody>
                  <a:tcPr marL="27217" marR="27217" marT="0" marB="0" anchor="b"/>
                </a:tc>
                <a:tc>
                  <a:txBody>
                    <a:bodyPr/>
                    <a:lstStyle/>
                    <a:p>
                      <a:pPr algn="ctr"/>
                      <a:r>
                        <a:rPr lang="en-GB" sz="1800" dirty="0">
                          <a:effectLst/>
                        </a:rPr>
                        <a:t>299</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-19.9</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a:t>
                      </a:r>
                      <a:endParaRPr lang="en-GB" sz="1800" dirty="0">
                        <a:effectLst/>
                        <a:latin typeface="Arial" panose="020B0604020202020204" pitchFamily="34" charset="0"/>
                        <a:cs typeface="Arial" panose="020B0604020202020204" pitchFamily="34" charset="0"/>
                      </a:endParaRPr>
                    </a:p>
                  </a:txBody>
                  <a:tcPr marL="27217" marR="27217" marT="0" marB="0" anchor="ctr"/>
                </a:tc>
                <a:extLst>
                  <a:ext uri="{0D108BD9-81ED-4DB2-BD59-A6C34878D82A}">
                    <a16:rowId xmlns:a16="http://schemas.microsoft.com/office/drawing/2014/main" val="1478252437"/>
                  </a:ext>
                </a:extLst>
              </a:tr>
              <a:tr h="307667">
                <a:tc gridSpan="6">
                  <a:txBody>
                    <a:bodyPr/>
                    <a:lstStyle/>
                    <a:p>
                      <a:r>
                        <a:rPr lang="en-GB" sz="1800" dirty="0">
                          <a:effectLst/>
                        </a:rPr>
                        <a:t>Change from baseline to Month 3 </a:t>
                      </a:r>
                      <a:endParaRPr lang="en-GB" sz="1800" dirty="0">
                        <a:effectLst/>
                        <a:latin typeface="Arial" panose="020B0604020202020204" pitchFamily="34" charset="0"/>
                        <a:cs typeface="Arial" panose="020B0604020202020204" pitchFamily="34" charset="0"/>
                      </a:endParaRPr>
                    </a:p>
                  </a:txBody>
                  <a:tcPr marL="27217" marR="27217"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35515117"/>
                  </a:ext>
                </a:extLst>
              </a:tr>
              <a:tr h="615336">
                <a:tc>
                  <a:txBody>
                    <a:bodyPr/>
                    <a:lstStyle/>
                    <a:p>
                      <a:r>
                        <a:rPr lang="en-GB" sz="1800" dirty="0">
                          <a:effectLst/>
                        </a:rPr>
                        <a:t>Daridorexant 50 mg (N=310)</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287</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-34.8</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-11.7</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[-16.3, -7.0]</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&lt;.0001</a:t>
                      </a:r>
                      <a:endParaRPr lang="en-GB" sz="1800" dirty="0">
                        <a:effectLst/>
                        <a:latin typeface="Arial" panose="020B0604020202020204" pitchFamily="34" charset="0"/>
                        <a:cs typeface="Arial" panose="020B0604020202020204" pitchFamily="34" charset="0"/>
                      </a:endParaRPr>
                    </a:p>
                  </a:txBody>
                  <a:tcPr marL="27217" marR="27217" marT="0" marB="0" anchor="ctr"/>
                </a:tc>
                <a:extLst>
                  <a:ext uri="{0D108BD9-81ED-4DB2-BD59-A6C34878D82A}">
                    <a16:rowId xmlns:a16="http://schemas.microsoft.com/office/drawing/2014/main" val="3116322082"/>
                  </a:ext>
                </a:extLst>
              </a:tr>
              <a:tr h="484406">
                <a:tc>
                  <a:txBody>
                    <a:bodyPr/>
                    <a:lstStyle/>
                    <a:p>
                      <a:r>
                        <a:rPr lang="en-GB" sz="1800" dirty="0">
                          <a:effectLst/>
                        </a:rPr>
                        <a:t>Placebo (N=310)</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283</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-23.1</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a:t>
                      </a:r>
                      <a:endParaRPr lang="en-GB" sz="1800" dirty="0">
                        <a:effectLst/>
                        <a:latin typeface="Arial" panose="020B0604020202020204" pitchFamily="34" charset="0"/>
                        <a:cs typeface="Arial" panose="020B0604020202020204" pitchFamily="34" charset="0"/>
                      </a:endParaRPr>
                    </a:p>
                  </a:txBody>
                  <a:tcPr marL="27217" marR="27217" marT="0" marB="0" anchor="ctr"/>
                </a:tc>
                <a:tc>
                  <a:txBody>
                    <a:bodyPr/>
                    <a:lstStyle/>
                    <a:p>
                      <a:pPr algn="ctr"/>
                      <a:r>
                        <a:rPr lang="en-GB" sz="1800" dirty="0">
                          <a:effectLst/>
                        </a:rPr>
                        <a:t>-</a:t>
                      </a:r>
                      <a:endParaRPr lang="en-GB" sz="1800" dirty="0">
                        <a:effectLst/>
                        <a:latin typeface="Arial" panose="020B0604020202020204" pitchFamily="34" charset="0"/>
                        <a:cs typeface="Arial" panose="020B0604020202020204" pitchFamily="34" charset="0"/>
                      </a:endParaRPr>
                    </a:p>
                  </a:txBody>
                  <a:tcPr marL="27217" marR="27217" marT="0" marB="0" anchor="ctr"/>
                </a:tc>
                <a:extLst>
                  <a:ext uri="{0D108BD9-81ED-4DB2-BD59-A6C34878D82A}">
                    <a16:rowId xmlns:a16="http://schemas.microsoft.com/office/drawing/2014/main" val="1914685928"/>
                  </a:ext>
                </a:extLst>
              </a:tr>
            </a:tbl>
          </a:graphicData>
        </a:graphic>
      </p:graphicFrame>
      <p:grpSp>
        <p:nvGrpSpPr>
          <p:cNvPr id="6" name="Group 5">
            <a:extLst>
              <a:ext uri="{FF2B5EF4-FFF2-40B4-BE49-F238E27FC236}">
                <a16:creationId xmlns:a16="http://schemas.microsoft.com/office/drawing/2014/main" id="{525E8971-3B78-36AC-FC3B-255A5DE51C53}"/>
              </a:ext>
            </a:extLst>
          </p:cNvPr>
          <p:cNvGrpSpPr/>
          <p:nvPr/>
        </p:nvGrpSpPr>
        <p:grpSpPr>
          <a:xfrm>
            <a:off x="1395997" y="5853045"/>
            <a:ext cx="10309776" cy="576000"/>
            <a:chOff x="1399732" y="3665115"/>
            <a:chExt cx="10059394" cy="576000"/>
          </a:xfrm>
        </p:grpSpPr>
        <p:sp>
          <p:nvSpPr>
            <p:cNvPr id="7" name="Rectangle 6" descr="Question to committee">
              <a:extLst>
                <a:ext uri="{FF2B5EF4-FFF2-40B4-BE49-F238E27FC236}">
                  <a16:creationId xmlns:a16="http://schemas.microsoft.com/office/drawing/2014/main" id="{4CFAE26A-8899-13D3-07FB-7D488E92E984}"/>
                </a:ext>
              </a:extLst>
            </p:cNvPr>
            <p:cNvSpPr/>
            <p:nvPr/>
          </p:nvSpPr>
          <p:spPr>
            <a:xfrm>
              <a:off x="1744000" y="3687283"/>
              <a:ext cx="9715126" cy="531665"/>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dirty="0">
                  <a:solidFill>
                    <a:schemeClr val="tx1"/>
                  </a:solidFill>
                  <a:latin typeface="Arial" panose="020B0604020202020204" pitchFamily="34" charset="0"/>
                </a:rPr>
                <a:t>Is the difference in LPS from baseline between the 2 arms clinically meaningful?  </a:t>
              </a:r>
            </a:p>
          </p:txBody>
        </p:sp>
        <p:grpSp>
          <p:nvGrpSpPr>
            <p:cNvPr id="9" name="Group 8">
              <a:extLst>
                <a:ext uri="{FF2B5EF4-FFF2-40B4-BE49-F238E27FC236}">
                  <a16:creationId xmlns:a16="http://schemas.microsoft.com/office/drawing/2014/main" id="{CD226B35-3517-0DB8-9087-CD333E3A47A3}"/>
                </a:ext>
                <a:ext uri="{C183D7F6-B498-43B3-948B-1728B52AA6E4}">
                  <adec:decorative xmlns:adec="http://schemas.microsoft.com/office/drawing/2017/decorative" val="1"/>
                </a:ext>
              </a:extLst>
            </p:cNvPr>
            <p:cNvGrpSpPr/>
            <p:nvPr/>
          </p:nvGrpSpPr>
          <p:grpSpPr>
            <a:xfrm>
              <a:off x="1399732" y="3665115"/>
              <a:ext cx="576000" cy="576000"/>
              <a:chOff x="-1496761" y="2086822"/>
              <a:chExt cx="576000" cy="576000"/>
            </a:xfrm>
          </p:grpSpPr>
          <p:sp>
            <p:nvSpPr>
              <p:cNvPr id="10" name="Oval 9">
                <a:extLst>
                  <a:ext uri="{FF2B5EF4-FFF2-40B4-BE49-F238E27FC236}">
                    <a16:creationId xmlns:a16="http://schemas.microsoft.com/office/drawing/2014/main" id="{96E7247D-0242-A811-E381-FBFB2AD376A0}"/>
                  </a:ext>
                </a:extLst>
              </p:cNvPr>
              <p:cNvSpPr/>
              <p:nvPr/>
            </p:nvSpPr>
            <p:spPr>
              <a:xfrm>
                <a:off x="-1496761" y="2086822"/>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2" name="Graphic 11">
                <a:extLst>
                  <a:ext uri="{FF2B5EF4-FFF2-40B4-BE49-F238E27FC236}">
                    <a16:creationId xmlns:a16="http://schemas.microsoft.com/office/drawing/2014/main" id="{169C9EF4-23E5-CA6D-4841-2FE391D00CC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0494" y="2165617"/>
                <a:ext cx="463463" cy="463463"/>
              </a:xfrm>
              <a:prstGeom prst="rect">
                <a:avLst/>
              </a:prstGeom>
            </p:spPr>
          </p:pic>
        </p:grpSp>
      </p:grpSp>
    </p:spTree>
    <p:extLst>
      <p:ext uri="{BB962C8B-B14F-4D97-AF65-F5344CB8AC3E}">
        <p14:creationId xmlns:p14="http://schemas.microsoft.com/office/powerpoint/2010/main" val="2009444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a:xfrm>
            <a:off x="261241" y="161679"/>
            <a:ext cx="11250785" cy="592817"/>
          </a:xfrm>
        </p:spPr>
        <p:txBody>
          <a:bodyPr>
            <a:normAutofit fontScale="90000"/>
          </a:bodyPr>
          <a:lstStyle/>
          <a:p>
            <a:r>
              <a:rPr lang="en-GB" dirty="0"/>
              <a:t>Study 301 primary outcomes – WASO and LPS </a:t>
            </a:r>
            <a:br>
              <a:rPr lang="en-GB" dirty="0"/>
            </a:br>
            <a:endParaRPr lang="en-GB" dirty="0"/>
          </a:p>
        </p:txBody>
      </p:sp>
      <p:pic>
        <p:nvPicPr>
          <p:cNvPr id="2" name="Picture 1">
            <a:extLst>
              <a:ext uri="{FF2B5EF4-FFF2-40B4-BE49-F238E27FC236}">
                <a16:creationId xmlns:a16="http://schemas.microsoft.com/office/drawing/2014/main" id="{36ABE9CA-F16F-A5DE-4F3F-3AA48FA9F181}"/>
              </a:ext>
            </a:extLst>
          </p:cNvPr>
          <p:cNvPicPr>
            <a:picLocks noChangeAspect="1"/>
          </p:cNvPicPr>
          <p:nvPr/>
        </p:nvPicPr>
        <p:blipFill>
          <a:blip r:embed="rId2"/>
          <a:stretch>
            <a:fillRect/>
          </a:stretch>
        </p:blipFill>
        <p:spPr>
          <a:xfrm>
            <a:off x="130392" y="1678167"/>
            <a:ext cx="6051089" cy="3865232"/>
          </a:xfrm>
          <a:prstGeom prst="rect">
            <a:avLst/>
          </a:prstGeom>
        </p:spPr>
      </p:pic>
      <p:pic>
        <p:nvPicPr>
          <p:cNvPr id="3" name="Picture 2">
            <a:extLst>
              <a:ext uri="{FF2B5EF4-FFF2-40B4-BE49-F238E27FC236}">
                <a16:creationId xmlns:a16="http://schemas.microsoft.com/office/drawing/2014/main" id="{E8ED7F2B-B55C-4DE1-4ECA-1AC2054D7D67}"/>
              </a:ext>
            </a:extLst>
          </p:cNvPr>
          <p:cNvPicPr>
            <a:picLocks noChangeAspect="1"/>
          </p:cNvPicPr>
          <p:nvPr/>
        </p:nvPicPr>
        <p:blipFill>
          <a:blip r:embed="rId3"/>
          <a:stretch>
            <a:fillRect/>
          </a:stretch>
        </p:blipFill>
        <p:spPr>
          <a:xfrm>
            <a:off x="6415088" y="1749241"/>
            <a:ext cx="5481918" cy="3723083"/>
          </a:xfrm>
          <a:prstGeom prst="rect">
            <a:avLst/>
          </a:prstGeom>
        </p:spPr>
      </p:pic>
      <p:sp>
        <p:nvSpPr>
          <p:cNvPr id="4" name="TextBox 3">
            <a:extLst>
              <a:ext uri="{FF2B5EF4-FFF2-40B4-BE49-F238E27FC236}">
                <a16:creationId xmlns:a16="http://schemas.microsoft.com/office/drawing/2014/main" id="{B916320B-3240-F81B-B42E-D849628090D8}"/>
              </a:ext>
            </a:extLst>
          </p:cNvPr>
          <p:cNvSpPr txBox="1"/>
          <p:nvPr/>
        </p:nvSpPr>
        <p:spPr>
          <a:xfrm>
            <a:off x="1056271" y="1314601"/>
            <a:ext cx="1826013" cy="338554"/>
          </a:xfrm>
          <a:prstGeom prst="rect">
            <a:avLst/>
          </a:prstGeom>
          <a:noFill/>
        </p:spPr>
        <p:txBody>
          <a:bodyPr wrap="none" rtlCol="0">
            <a:spAutoFit/>
          </a:bodyPr>
          <a:lstStyle/>
          <a:p>
            <a:r>
              <a:rPr lang="en-GB" sz="1600" b="1" dirty="0">
                <a:latin typeface="Arial" panose="020B0604020202020204" pitchFamily="34" charset="0"/>
              </a:rPr>
              <a:t>Endpoint: WASO</a:t>
            </a:r>
          </a:p>
        </p:txBody>
      </p:sp>
      <p:sp>
        <p:nvSpPr>
          <p:cNvPr id="5" name="TextBox 4">
            <a:extLst>
              <a:ext uri="{FF2B5EF4-FFF2-40B4-BE49-F238E27FC236}">
                <a16:creationId xmlns:a16="http://schemas.microsoft.com/office/drawing/2014/main" id="{19F0867C-B631-6EB4-5609-E7C0F9A7F489}"/>
              </a:ext>
            </a:extLst>
          </p:cNvPr>
          <p:cNvSpPr txBox="1"/>
          <p:nvPr/>
        </p:nvSpPr>
        <p:spPr>
          <a:xfrm>
            <a:off x="7330034" y="1297724"/>
            <a:ext cx="1596912" cy="338554"/>
          </a:xfrm>
          <a:prstGeom prst="rect">
            <a:avLst/>
          </a:prstGeom>
          <a:noFill/>
        </p:spPr>
        <p:txBody>
          <a:bodyPr wrap="none" rtlCol="0">
            <a:spAutoFit/>
          </a:bodyPr>
          <a:lstStyle/>
          <a:p>
            <a:r>
              <a:rPr lang="en-GB" sz="1600" b="1" dirty="0">
                <a:latin typeface="Arial" panose="020B0604020202020204" pitchFamily="34" charset="0"/>
              </a:rPr>
              <a:t>Endpoint: LSP</a:t>
            </a:r>
          </a:p>
        </p:txBody>
      </p:sp>
      <p:sp>
        <p:nvSpPr>
          <p:cNvPr id="6" name="Text Placeholder 9">
            <a:extLst>
              <a:ext uri="{FF2B5EF4-FFF2-40B4-BE49-F238E27FC236}">
                <a16:creationId xmlns:a16="http://schemas.microsoft.com/office/drawing/2014/main" id="{0198CC7B-3452-5DCF-05BD-D294DEA2EA80}"/>
              </a:ext>
            </a:extLst>
          </p:cNvPr>
          <p:cNvSpPr txBox="1">
            <a:spLocks/>
          </p:cNvSpPr>
          <p:nvPr/>
        </p:nvSpPr>
        <p:spPr>
          <a:xfrm>
            <a:off x="995362" y="6379468"/>
            <a:ext cx="10409237" cy="4785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400" dirty="0"/>
              <a:t>LPS, </a:t>
            </a:r>
            <a:r>
              <a:rPr lang="en-GB" sz="1400" dirty="0">
                <a:effectLst/>
                <a:latin typeface="Arial" panose="020B0604020202020204" pitchFamily="34" charset="0"/>
                <a:ea typeface="TimesNewRoman"/>
                <a:cs typeface="Arial" panose="020B0604020202020204" pitchFamily="34" charset="0"/>
              </a:rPr>
              <a:t>latency to persistent sleep;</a:t>
            </a:r>
            <a:r>
              <a:rPr lang="en-GB" sz="1400" dirty="0"/>
              <a:t> WASO, wake after sleep onset</a:t>
            </a:r>
            <a:endParaRPr lang="en-GB" dirty="0"/>
          </a:p>
        </p:txBody>
      </p:sp>
      <p:sp>
        <p:nvSpPr>
          <p:cNvPr id="7" name="Text Placeholder 3">
            <a:extLst>
              <a:ext uri="{FF2B5EF4-FFF2-40B4-BE49-F238E27FC236}">
                <a16:creationId xmlns:a16="http://schemas.microsoft.com/office/drawing/2014/main" id="{66511A14-64C7-FFD4-F20D-93ADD76FF6C3}"/>
              </a:ext>
            </a:extLst>
          </p:cNvPr>
          <p:cNvSpPr txBox="1">
            <a:spLocks/>
          </p:cNvSpPr>
          <p:nvPr/>
        </p:nvSpPr>
        <p:spPr>
          <a:xfrm>
            <a:off x="427084" y="5539234"/>
            <a:ext cx="10769554" cy="3016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rtl="0" eaLnBrk="1" fontAlgn="t" latinLnBrk="0" hangingPunct="1">
              <a:lnSpc>
                <a:spcPct val="115000"/>
              </a:lnSpc>
              <a:spcBef>
                <a:spcPts val="200"/>
              </a:spcBef>
              <a:spcAft>
                <a:spcPts val="200"/>
              </a:spcAft>
            </a:pPr>
            <a:r>
              <a:rPr lang="en-GB" b="0" i="0" u="none" strike="noStrike" dirty="0">
                <a:effectLst/>
                <a:latin typeface="Arial" panose="020B0604020202020204" pitchFamily="34" charset="0"/>
              </a:rPr>
              <a:t>Source: CS figure 9</a:t>
            </a:r>
          </a:p>
        </p:txBody>
      </p:sp>
      <p:sp>
        <p:nvSpPr>
          <p:cNvPr id="9" name="Text Placeholder 10">
            <a:extLst>
              <a:ext uri="{FF2B5EF4-FFF2-40B4-BE49-F238E27FC236}">
                <a16:creationId xmlns:a16="http://schemas.microsoft.com/office/drawing/2014/main" id="{13BCCA07-9FDF-B5ED-7ACE-CD6246282F71}"/>
              </a:ext>
            </a:extLst>
          </p:cNvPr>
          <p:cNvSpPr txBox="1">
            <a:spLocks/>
          </p:cNvSpPr>
          <p:nvPr/>
        </p:nvSpPr>
        <p:spPr>
          <a:xfrm>
            <a:off x="340927" y="56098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Visual representation of changes from baseline in WASO and LPS</a:t>
            </a:r>
          </a:p>
          <a:p>
            <a:endParaRPr lang="en-GB" dirty="0"/>
          </a:p>
        </p:txBody>
      </p:sp>
    </p:spTree>
    <p:extLst>
      <p:ext uri="{BB962C8B-B14F-4D97-AF65-F5344CB8AC3E}">
        <p14:creationId xmlns:p14="http://schemas.microsoft.com/office/powerpoint/2010/main" val="1857931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ADEE-879C-7AB8-B426-24DB4C6BF2CA}"/>
              </a:ext>
            </a:extLst>
          </p:cNvPr>
          <p:cNvSpPr>
            <a:spLocks noGrp="1"/>
          </p:cNvSpPr>
          <p:nvPr>
            <p:ph type="title"/>
          </p:nvPr>
        </p:nvSpPr>
        <p:spPr>
          <a:xfrm>
            <a:off x="261241" y="152025"/>
            <a:ext cx="11250785" cy="592817"/>
          </a:xfrm>
        </p:spPr>
        <p:txBody>
          <a:bodyPr>
            <a:noAutofit/>
          </a:bodyPr>
          <a:lstStyle/>
          <a:p>
            <a:r>
              <a:rPr lang="en-GB" sz="3000" dirty="0"/>
              <a:t>Study 301 and study 303 outcome used in economic modelling – ISI (1/2)</a:t>
            </a:r>
          </a:p>
        </p:txBody>
      </p:sp>
      <p:graphicFrame>
        <p:nvGraphicFramePr>
          <p:cNvPr id="6" name="Table 5">
            <a:extLst>
              <a:ext uri="{FF2B5EF4-FFF2-40B4-BE49-F238E27FC236}">
                <a16:creationId xmlns:a16="http://schemas.microsoft.com/office/drawing/2014/main" id="{DE0F49B3-673C-0C4B-0069-DABC92F7E48F}"/>
              </a:ext>
            </a:extLst>
          </p:cNvPr>
          <p:cNvGraphicFramePr>
            <a:graphicFrameLocks noGrp="1"/>
          </p:cNvGraphicFramePr>
          <p:nvPr>
            <p:extLst>
              <p:ext uri="{D42A27DB-BD31-4B8C-83A1-F6EECF244321}">
                <p14:modId xmlns:p14="http://schemas.microsoft.com/office/powerpoint/2010/main" val="4050059840"/>
              </p:ext>
            </p:extLst>
          </p:nvPr>
        </p:nvGraphicFramePr>
        <p:xfrm>
          <a:off x="466724" y="1499483"/>
          <a:ext cx="7113171" cy="2754534"/>
        </p:xfrm>
        <a:graphic>
          <a:graphicData uri="http://schemas.openxmlformats.org/drawingml/2006/table">
            <a:tbl>
              <a:tblPr firstRow="1" firstCol="1" bandRow="1">
                <a:tableStyleId>{5C22544A-7EE6-4342-B048-85BDC9FD1C3A}</a:tableStyleId>
              </a:tblPr>
              <a:tblGrid>
                <a:gridCol w="3616335">
                  <a:extLst>
                    <a:ext uri="{9D8B030D-6E8A-4147-A177-3AD203B41FA5}">
                      <a16:colId xmlns:a16="http://schemas.microsoft.com/office/drawing/2014/main" val="1799355743"/>
                    </a:ext>
                  </a:extLst>
                </a:gridCol>
                <a:gridCol w="2022987">
                  <a:extLst>
                    <a:ext uri="{9D8B030D-6E8A-4147-A177-3AD203B41FA5}">
                      <a16:colId xmlns:a16="http://schemas.microsoft.com/office/drawing/2014/main" val="1178576639"/>
                    </a:ext>
                  </a:extLst>
                </a:gridCol>
                <a:gridCol w="1473849">
                  <a:extLst>
                    <a:ext uri="{9D8B030D-6E8A-4147-A177-3AD203B41FA5}">
                      <a16:colId xmlns:a16="http://schemas.microsoft.com/office/drawing/2014/main" val="4200944570"/>
                    </a:ext>
                  </a:extLst>
                </a:gridCol>
              </a:tblGrid>
              <a:tr h="387617">
                <a:tc>
                  <a:txBody>
                    <a:bodyPr/>
                    <a:lstStyle/>
                    <a:p>
                      <a:pPr>
                        <a:lnSpc>
                          <a:spcPct val="115000"/>
                        </a:lnSpc>
                        <a:spcBef>
                          <a:spcPts val="200"/>
                        </a:spcBef>
                        <a:spcAft>
                          <a:spcPts val="200"/>
                        </a:spcAft>
                      </a:pPr>
                      <a:r>
                        <a:rPr lang="en-GB" sz="1800" dirty="0">
                          <a:effectLst/>
                        </a:rPr>
                        <a:t>Time point statistic</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34" marR="42234" marT="0" marB="0" anchor="ctr"/>
                </a:tc>
                <a:tc>
                  <a:txBody>
                    <a:bodyPr/>
                    <a:lstStyle/>
                    <a:p>
                      <a:pPr algn="ctr">
                        <a:lnSpc>
                          <a:spcPct val="115000"/>
                        </a:lnSpc>
                        <a:spcBef>
                          <a:spcPts val="200"/>
                        </a:spcBef>
                        <a:spcAft>
                          <a:spcPts val="200"/>
                        </a:spcAft>
                      </a:pPr>
                      <a:r>
                        <a:rPr lang="en-GB" sz="1800" dirty="0">
                          <a:effectLst/>
                        </a:rPr>
                        <a:t>n</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34" marR="42234" marT="0" marB="0" anchor="ctr"/>
                </a:tc>
                <a:tc>
                  <a:txBody>
                    <a:bodyPr/>
                    <a:lstStyle/>
                    <a:p>
                      <a:pPr algn="ctr">
                        <a:lnSpc>
                          <a:spcPct val="115000"/>
                        </a:lnSpc>
                        <a:spcBef>
                          <a:spcPts val="200"/>
                        </a:spcBef>
                        <a:spcAft>
                          <a:spcPts val="200"/>
                        </a:spcAft>
                      </a:pPr>
                      <a:r>
                        <a:rPr lang="en-GB" sz="1800" dirty="0">
                          <a:effectLst/>
                        </a:rPr>
                        <a:t>Mean (SD)</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34" marR="42234" marT="0" marB="0" anchor="ctr"/>
                </a:tc>
                <a:extLst>
                  <a:ext uri="{0D108BD9-81ED-4DB2-BD59-A6C34878D82A}">
                    <a16:rowId xmlns:a16="http://schemas.microsoft.com/office/drawing/2014/main" val="2331192814"/>
                  </a:ext>
                </a:extLst>
              </a:tr>
              <a:tr h="379292">
                <a:tc gridSpan="3">
                  <a:txBody>
                    <a:bodyPr/>
                    <a:lstStyle/>
                    <a:p>
                      <a:pPr>
                        <a:lnSpc>
                          <a:spcPct val="115000"/>
                        </a:lnSpc>
                        <a:spcBef>
                          <a:spcPts val="200"/>
                        </a:spcBef>
                        <a:spcAft>
                          <a:spcPts val="200"/>
                        </a:spcAft>
                      </a:pPr>
                      <a:r>
                        <a:rPr lang="en-GB" sz="1800" dirty="0">
                          <a:effectLst/>
                        </a:rPr>
                        <a:t>Study 301, Change from baseline to Month 3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34" marR="42234"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67043781"/>
                  </a:ext>
                </a:extLst>
              </a:tr>
              <a:tr h="387617">
                <a:tc>
                  <a:txBody>
                    <a:bodyPr/>
                    <a:lstStyle/>
                    <a:p>
                      <a:pPr>
                        <a:lnSpc>
                          <a:spcPct val="115000"/>
                        </a:lnSpc>
                        <a:spcBef>
                          <a:spcPts val="200"/>
                        </a:spcBef>
                        <a:spcAft>
                          <a:spcPts val="200"/>
                        </a:spcAft>
                      </a:pPr>
                      <a:r>
                        <a:rPr lang="en-GB" sz="1800" b="0" dirty="0">
                          <a:effectLst/>
                        </a:rPr>
                        <a:t>Daridorexant 50 mg (N=310)</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42234" marR="42234" marT="0" marB="0" anchor="ctr"/>
                </a:tc>
                <a:tc>
                  <a:txBody>
                    <a:bodyPr/>
                    <a:lstStyle/>
                    <a:p>
                      <a:pPr marL="0" algn="ctr" defTabSz="914400" rtl="0" eaLnBrk="1" latinLnBrk="0" hangingPunct="1">
                        <a:lnSpc>
                          <a:spcPct val="115000"/>
                        </a:lnSpc>
                        <a:spcBef>
                          <a:spcPts val="200"/>
                        </a:spcBef>
                        <a:spcAft>
                          <a:spcPts val="200"/>
                        </a:spcAft>
                      </a:pPr>
                      <a:r>
                        <a:rPr lang="en-GB" sz="1800" kern="1200" dirty="0">
                          <a:solidFill>
                            <a:schemeClr val="dk1"/>
                          </a:solidFill>
                          <a:effectLst/>
                          <a:latin typeface="+mn-lt"/>
                          <a:ea typeface="+mn-ea"/>
                          <a:cs typeface="+mn-cs"/>
                        </a:rPr>
                        <a:t>283</a:t>
                      </a:r>
                    </a:p>
                  </a:txBody>
                  <a:tcPr marL="42234" marR="42234" marT="0" marB="0" anchor="ctr"/>
                </a:tc>
                <a:tc>
                  <a:txBody>
                    <a:bodyPr/>
                    <a:lstStyle/>
                    <a:p>
                      <a:pPr marL="0" algn="ctr" defTabSz="914400" rtl="0" eaLnBrk="1" latinLnBrk="0" hangingPunct="1">
                        <a:lnSpc>
                          <a:spcPct val="115000"/>
                        </a:lnSpc>
                        <a:spcBef>
                          <a:spcPts val="200"/>
                        </a:spcBef>
                        <a:spcAft>
                          <a:spcPts val="200"/>
                        </a:spcAft>
                      </a:pPr>
                      <a:r>
                        <a:rPr lang="en-GB" sz="1800" kern="1200" dirty="0">
                          <a:solidFill>
                            <a:schemeClr val="dk1"/>
                          </a:solidFill>
                          <a:effectLst/>
                          <a:latin typeface="+mn-lt"/>
                          <a:ea typeface="+mn-ea"/>
                          <a:cs typeface="+mn-cs"/>
                        </a:rPr>
                        <a:t>–7.2 (6.5)</a:t>
                      </a:r>
                    </a:p>
                  </a:txBody>
                  <a:tcPr marL="42234" marR="42234" marT="0" marB="0" anchor="ctr"/>
                </a:tc>
                <a:extLst>
                  <a:ext uri="{0D108BD9-81ED-4DB2-BD59-A6C34878D82A}">
                    <a16:rowId xmlns:a16="http://schemas.microsoft.com/office/drawing/2014/main" val="688322579"/>
                  </a:ext>
                </a:extLst>
              </a:tr>
              <a:tr h="387617">
                <a:tc>
                  <a:txBody>
                    <a:bodyPr/>
                    <a:lstStyle/>
                    <a:p>
                      <a:pPr>
                        <a:lnSpc>
                          <a:spcPct val="115000"/>
                        </a:lnSpc>
                        <a:spcBef>
                          <a:spcPts val="200"/>
                        </a:spcBef>
                        <a:spcAft>
                          <a:spcPts val="200"/>
                        </a:spcAft>
                      </a:pPr>
                      <a:r>
                        <a:rPr lang="en-GB" sz="1800" b="0" dirty="0">
                          <a:effectLst/>
                        </a:rPr>
                        <a:t>Placebo (N=310)</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42234" marR="42234" marT="0" marB="0" anchor="ctr"/>
                </a:tc>
                <a:tc>
                  <a:txBody>
                    <a:bodyPr/>
                    <a:lstStyle/>
                    <a:p>
                      <a:pPr marL="0" algn="ctr" defTabSz="914400" rtl="0" eaLnBrk="1" latinLnBrk="0" hangingPunct="1">
                        <a:lnSpc>
                          <a:spcPct val="115000"/>
                        </a:lnSpc>
                        <a:spcBef>
                          <a:spcPts val="200"/>
                        </a:spcBef>
                        <a:spcAft>
                          <a:spcPts val="200"/>
                        </a:spcAft>
                      </a:pPr>
                      <a:r>
                        <a:rPr lang="en-GB" sz="1800" kern="1200" dirty="0">
                          <a:solidFill>
                            <a:schemeClr val="dk1"/>
                          </a:solidFill>
                          <a:effectLst/>
                          <a:latin typeface="+mn-lt"/>
                          <a:ea typeface="+mn-ea"/>
                          <a:cs typeface="+mn-cs"/>
                        </a:rPr>
                        <a:t>281</a:t>
                      </a:r>
                    </a:p>
                  </a:txBody>
                  <a:tcPr marL="42234" marR="42234" marT="0" marB="0" anchor="ctr"/>
                </a:tc>
                <a:tc>
                  <a:txBody>
                    <a:bodyPr/>
                    <a:lstStyle/>
                    <a:p>
                      <a:pPr marL="0" algn="ctr" defTabSz="914400" rtl="0" eaLnBrk="1" latinLnBrk="0" hangingPunct="1">
                        <a:lnSpc>
                          <a:spcPct val="115000"/>
                        </a:lnSpc>
                        <a:spcBef>
                          <a:spcPts val="200"/>
                        </a:spcBef>
                        <a:spcAft>
                          <a:spcPts val="200"/>
                        </a:spcAft>
                      </a:pPr>
                      <a:r>
                        <a:rPr lang="en-GB" sz="1800" kern="1200" dirty="0">
                          <a:solidFill>
                            <a:schemeClr val="dk1"/>
                          </a:solidFill>
                          <a:effectLst/>
                          <a:latin typeface="+mn-lt"/>
                          <a:ea typeface="+mn-ea"/>
                          <a:cs typeface="+mn-cs"/>
                        </a:rPr>
                        <a:t>–5.4 (5.7)</a:t>
                      </a:r>
                    </a:p>
                  </a:txBody>
                  <a:tcPr marL="42234" marR="42234" marT="0" marB="0" anchor="ctr"/>
                </a:tc>
                <a:extLst>
                  <a:ext uri="{0D108BD9-81ED-4DB2-BD59-A6C34878D82A}">
                    <a16:rowId xmlns:a16="http://schemas.microsoft.com/office/drawing/2014/main" val="3152976208"/>
                  </a:ext>
                </a:extLst>
              </a:tr>
              <a:tr h="387617">
                <a:tc gridSpan="3">
                  <a:txBody>
                    <a:bodyPr/>
                    <a:lstStyle/>
                    <a:p>
                      <a:pPr marL="0" marR="0" lvl="0" indent="0" algn="l" defTabSz="914400" rtl="0" eaLnBrk="1" fontAlgn="auto" latinLnBrk="0" hangingPunct="1">
                        <a:lnSpc>
                          <a:spcPct val="115000"/>
                        </a:lnSpc>
                        <a:spcBef>
                          <a:spcPts val="200"/>
                        </a:spcBef>
                        <a:spcAft>
                          <a:spcPts val="200"/>
                        </a:spcAft>
                        <a:buClrTx/>
                        <a:buSzTx/>
                        <a:buFontTx/>
                        <a:buNone/>
                        <a:tabLst/>
                        <a:defRPr/>
                      </a:pPr>
                      <a:r>
                        <a:rPr lang="en-GB" sz="1800" dirty="0">
                          <a:effectLst/>
                        </a:rPr>
                        <a:t>Study 303, Change from baseline to week 40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234" marR="42234" marT="0" marB="0" anchor="ctr"/>
                </a:tc>
                <a:tc hMerge="1">
                  <a:txBody>
                    <a:bodyPr/>
                    <a:lstStyle/>
                    <a:p>
                      <a:pPr algn="ctr">
                        <a:lnSpc>
                          <a:spcPct val="115000"/>
                        </a:lnSpc>
                        <a:spcBef>
                          <a:spcPts val="200"/>
                        </a:spcBef>
                        <a:spcAft>
                          <a:spcPts val="200"/>
                        </a:spcAf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34" marR="42234" marT="0" marB="0" anchor="ctr"/>
                </a:tc>
                <a:tc hMerge="1">
                  <a:txBody>
                    <a:bodyPr/>
                    <a:lstStyle/>
                    <a:p>
                      <a:pPr algn="ctr">
                        <a:lnSpc>
                          <a:spcPct val="115000"/>
                        </a:lnSpc>
                        <a:spcBef>
                          <a:spcPts val="200"/>
                        </a:spcBef>
                        <a:spcAft>
                          <a:spcPts val="200"/>
                        </a:spcAf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34" marR="42234" marT="0" marB="0" anchor="ctr"/>
                </a:tc>
                <a:extLst>
                  <a:ext uri="{0D108BD9-81ED-4DB2-BD59-A6C34878D82A}">
                    <a16:rowId xmlns:a16="http://schemas.microsoft.com/office/drawing/2014/main" val="4245164158"/>
                  </a:ext>
                </a:extLst>
              </a:tr>
              <a:tr h="437157">
                <a:tc>
                  <a:txBody>
                    <a:bodyPr/>
                    <a:lstStyle/>
                    <a:p>
                      <a:pPr>
                        <a:lnSpc>
                          <a:spcPct val="115000"/>
                        </a:lnSpc>
                        <a:spcBef>
                          <a:spcPts val="200"/>
                        </a:spcBef>
                        <a:spcAft>
                          <a:spcPts val="200"/>
                        </a:spcAft>
                      </a:pPr>
                      <a:r>
                        <a:rPr lang="en-GB" sz="1800" b="0" dirty="0">
                          <a:effectLst/>
                        </a:rPr>
                        <a:t>Daridorexant 50 mg (N=137)</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42234" marR="42234" marT="0" marB="0" anchor="ctr"/>
                </a:tc>
                <a:tc>
                  <a:txBody>
                    <a:bodyPr/>
                    <a:lstStyle/>
                    <a:p>
                      <a:pPr marL="0" algn="ctr" defTabSz="914400" rtl="0" eaLnBrk="1" latinLnBrk="0" hangingPunct="1">
                        <a:lnSpc>
                          <a:spcPct val="115000"/>
                        </a:lnSpc>
                        <a:spcBef>
                          <a:spcPts val="200"/>
                        </a:spcBef>
                        <a:spcAft>
                          <a:spcPts val="200"/>
                        </a:spcAft>
                      </a:pPr>
                      <a:r>
                        <a:rPr lang="en-GB" sz="1800" u="sng" kern="1200" dirty="0">
                          <a:solidFill>
                            <a:schemeClr val="dk1"/>
                          </a:solidFill>
                          <a:effectLst/>
                          <a:highlight>
                            <a:srgbClr val="000000"/>
                          </a:highlight>
                          <a:latin typeface="+mn-lt"/>
                          <a:ea typeface="+mn-ea"/>
                          <a:cs typeface="+mn-cs"/>
                        </a:rPr>
                        <a:t>xx</a:t>
                      </a:r>
                    </a:p>
                  </a:txBody>
                  <a:tcPr marL="42234" marR="42234" marT="0" marB="0" anchor="ctr"/>
                </a:tc>
                <a:tc>
                  <a:txBody>
                    <a:bodyPr/>
                    <a:lstStyle/>
                    <a:p>
                      <a:pPr marL="0" algn="ctr" defTabSz="914400" rtl="0" eaLnBrk="1" latinLnBrk="0" hangingPunct="1">
                        <a:lnSpc>
                          <a:spcPct val="115000"/>
                        </a:lnSpc>
                        <a:spcBef>
                          <a:spcPts val="200"/>
                        </a:spcBef>
                        <a:spcAft>
                          <a:spcPts val="200"/>
                        </a:spcAft>
                      </a:pPr>
                      <a:r>
                        <a:rPr lang="en-GB" sz="1800" u="sng" kern="1200" dirty="0" err="1">
                          <a:solidFill>
                            <a:schemeClr val="dk1"/>
                          </a:solidFill>
                          <a:effectLst/>
                          <a:highlight>
                            <a:srgbClr val="000000"/>
                          </a:highlight>
                          <a:latin typeface="+mn-lt"/>
                          <a:ea typeface="+mn-ea"/>
                          <a:cs typeface="+mn-cs"/>
                        </a:rPr>
                        <a:t>xxxxx</a:t>
                      </a:r>
                      <a:endParaRPr lang="en-GB" sz="1800" u="sng" kern="1200" dirty="0">
                        <a:solidFill>
                          <a:schemeClr val="dk1"/>
                        </a:solidFill>
                        <a:effectLst/>
                        <a:highlight>
                          <a:srgbClr val="000000"/>
                        </a:highlight>
                        <a:latin typeface="+mn-lt"/>
                        <a:ea typeface="+mn-ea"/>
                        <a:cs typeface="+mn-cs"/>
                      </a:endParaRPr>
                    </a:p>
                  </a:txBody>
                  <a:tcPr marL="42234" marR="42234" marT="0" marB="0" anchor="ctr"/>
                </a:tc>
                <a:extLst>
                  <a:ext uri="{0D108BD9-81ED-4DB2-BD59-A6C34878D82A}">
                    <a16:rowId xmlns:a16="http://schemas.microsoft.com/office/drawing/2014/main" val="1962871816"/>
                  </a:ext>
                </a:extLst>
              </a:tr>
              <a:tr h="387617">
                <a:tc>
                  <a:txBody>
                    <a:bodyPr/>
                    <a:lstStyle/>
                    <a:p>
                      <a:pPr>
                        <a:lnSpc>
                          <a:spcPct val="115000"/>
                        </a:lnSpc>
                        <a:spcBef>
                          <a:spcPts val="200"/>
                        </a:spcBef>
                        <a:spcAft>
                          <a:spcPts val="200"/>
                        </a:spcAft>
                      </a:pPr>
                      <a:r>
                        <a:rPr lang="en-GB" sz="1800" b="0" dirty="0">
                          <a:effectLst/>
                        </a:rPr>
                        <a:t>Placebo (N=128)</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42234" marR="42234" marT="0" marB="0" anchor="ctr"/>
                </a:tc>
                <a:tc>
                  <a:txBody>
                    <a:bodyPr/>
                    <a:lstStyle/>
                    <a:p>
                      <a:pPr marL="0" algn="ctr" defTabSz="914400" rtl="0" eaLnBrk="1" latinLnBrk="0" hangingPunct="1">
                        <a:lnSpc>
                          <a:spcPct val="115000"/>
                        </a:lnSpc>
                        <a:spcBef>
                          <a:spcPts val="200"/>
                        </a:spcBef>
                        <a:spcAft>
                          <a:spcPts val="200"/>
                        </a:spcAft>
                      </a:pPr>
                      <a:r>
                        <a:rPr lang="en-GB" sz="1800" u="sng" kern="1200" dirty="0">
                          <a:solidFill>
                            <a:schemeClr val="dk1"/>
                          </a:solidFill>
                          <a:effectLst/>
                          <a:highlight>
                            <a:srgbClr val="000000"/>
                          </a:highlight>
                          <a:latin typeface="+mn-lt"/>
                          <a:ea typeface="+mn-ea"/>
                          <a:cs typeface="+mn-cs"/>
                        </a:rPr>
                        <a:t>xx</a:t>
                      </a:r>
                    </a:p>
                  </a:txBody>
                  <a:tcPr marL="42234" marR="42234" marT="0" marB="0" anchor="ctr"/>
                </a:tc>
                <a:tc>
                  <a:txBody>
                    <a:bodyPr/>
                    <a:lstStyle/>
                    <a:p>
                      <a:pPr marL="0" algn="ctr" defTabSz="914400" rtl="0" eaLnBrk="1" latinLnBrk="0" hangingPunct="1">
                        <a:lnSpc>
                          <a:spcPct val="115000"/>
                        </a:lnSpc>
                        <a:spcBef>
                          <a:spcPts val="200"/>
                        </a:spcBef>
                        <a:spcAft>
                          <a:spcPts val="200"/>
                        </a:spcAft>
                      </a:pPr>
                      <a:r>
                        <a:rPr lang="en-GB" sz="1800" u="sng" kern="1200" dirty="0" err="1">
                          <a:solidFill>
                            <a:schemeClr val="dk1"/>
                          </a:solidFill>
                          <a:effectLst/>
                          <a:highlight>
                            <a:srgbClr val="000000"/>
                          </a:highlight>
                          <a:latin typeface="+mn-lt"/>
                          <a:ea typeface="+mn-ea"/>
                          <a:cs typeface="+mn-cs"/>
                        </a:rPr>
                        <a:t>xxxxx</a:t>
                      </a:r>
                      <a:endParaRPr lang="en-GB" sz="1800" u="sng" kern="1200" dirty="0">
                        <a:solidFill>
                          <a:schemeClr val="dk1"/>
                        </a:solidFill>
                        <a:effectLst/>
                        <a:highlight>
                          <a:srgbClr val="000000"/>
                        </a:highlight>
                        <a:latin typeface="+mn-lt"/>
                        <a:ea typeface="+mn-ea"/>
                        <a:cs typeface="+mn-cs"/>
                      </a:endParaRPr>
                    </a:p>
                  </a:txBody>
                  <a:tcPr marL="42234" marR="42234" marT="0" marB="0" anchor="ctr"/>
                </a:tc>
                <a:extLst>
                  <a:ext uri="{0D108BD9-81ED-4DB2-BD59-A6C34878D82A}">
                    <a16:rowId xmlns:a16="http://schemas.microsoft.com/office/drawing/2014/main" val="1443930944"/>
                  </a:ext>
                </a:extLst>
              </a:tr>
            </a:tbl>
          </a:graphicData>
        </a:graphic>
      </p:graphicFrame>
      <p:sp>
        <p:nvSpPr>
          <p:cNvPr id="7" name="TextBox 6">
            <a:extLst>
              <a:ext uri="{FF2B5EF4-FFF2-40B4-BE49-F238E27FC236}">
                <a16:creationId xmlns:a16="http://schemas.microsoft.com/office/drawing/2014/main" id="{E520FBEB-CE24-7882-CEEA-8FF8540E8200}"/>
              </a:ext>
            </a:extLst>
          </p:cNvPr>
          <p:cNvSpPr txBox="1"/>
          <p:nvPr/>
        </p:nvSpPr>
        <p:spPr>
          <a:xfrm>
            <a:off x="466722" y="4816061"/>
            <a:ext cx="10491789" cy="1802673"/>
          </a:xfrm>
          <a:prstGeom prst="rect">
            <a:avLst/>
          </a:prstGeom>
          <a:noFill/>
        </p:spPr>
        <p:txBody>
          <a:bodyPr wrap="square" rtlCol="0">
            <a:spAutoFit/>
          </a:bodyPr>
          <a:lstStyle/>
          <a:p>
            <a:pPr lvl="0" algn="just">
              <a:lnSpc>
                <a:spcPct val="115000"/>
              </a:lnSpc>
              <a:spcBef>
                <a:spcPts val="300"/>
              </a:spcBef>
              <a:spcAft>
                <a:spcPts val="900"/>
              </a:spcAft>
            </a:pPr>
            <a:r>
              <a:rPr lang="en-GB" sz="1800" u="sng" dirty="0">
                <a:effectLst/>
                <a:ea typeface="Times New Roman" panose="02020603050405020304" pitchFamily="18" charset="0"/>
              </a:rPr>
              <a:t>Between arm analysis conducted by EAG:</a:t>
            </a:r>
          </a:p>
          <a:p>
            <a:pPr marL="342900" lvl="0" indent="-342900" algn="just">
              <a:lnSpc>
                <a:spcPct val="115000"/>
              </a:lnSpc>
              <a:spcBef>
                <a:spcPts val="300"/>
              </a:spcBef>
              <a:spcAft>
                <a:spcPts val="900"/>
              </a:spcAft>
              <a:buFont typeface="Symbol" panose="05050102010706020507" pitchFamily="18" charset="2"/>
              <a:buChar char=""/>
            </a:pPr>
            <a:r>
              <a:rPr lang="en-GB" sz="1800" dirty="0">
                <a:effectLst/>
                <a:ea typeface="Times New Roman" panose="02020603050405020304" pitchFamily="18" charset="0"/>
              </a:rPr>
              <a:t>Month 3: difference between arms was significant: MD: -1.8 (95% CI: -2.74 to -0.85)</a:t>
            </a:r>
          </a:p>
          <a:p>
            <a:pPr marL="342900" lvl="0" indent="-342900" algn="just">
              <a:lnSpc>
                <a:spcPct val="115000"/>
              </a:lnSpc>
              <a:spcBef>
                <a:spcPts val="300"/>
              </a:spcBef>
              <a:spcAft>
                <a:spcPts val="900"/>
              </a:spcAft>
              <a:buFont typeface="Symbol" panose="05050102010706020507" pitchFamily="18" charset="2"/>
              <a:buChar char=""/>
            </a:pPr>
            <a:r>
              <a:rPr lang="en-GB" dirty="0">
                <a:ea typeface="Times New Roman" panose="02020603050405020304" pitchFamily="18" charset="0"/>
              </a:rPr>
              <a:t>Week 40: difference between arms was </a:t>
            </a:r>
            <a:r>
              <a:rPr lang="en-GB" dirty="0" err="1">
                <a:highlight>
                  <a:srgbClr val="000000"/>
                </a:highlight>
                <a:ea typeface="Times New Roman" panose="02020603050405020304" pitchFamily="18" charset="0"/>
              </a:rPr>
              <a:t>x</a:t>
            </a:r>
            <a:r>
              <a:rPr lang="en-GB" u="sng" dirty="0" err="1">
                <a:highlight>
                  <a:srgbClr val="000000"/>
                </a:highlight>
                <a:ea typeface="Times New Roman" panose="02020603050405020304" pitchFamily="18" charset="0"/>
              </a:rPr>
              <a:t>xxxxxxxx</a:t>
            </a:r>
            <a:r>
              <a:rPr lang="en-GB" dirty="0">
                <a:ea typeface="Times New Roman" panose="02020603050405020304" pitchFamily="18" charset="0"/>
              </a:rPr>
              <a:t>: MD: </a:t>
            </a:r>
            <a:r>
              <a:rPr lang="en-GB" u="sng" dirty="0" err="1">
                <a:highlight>
                  <a:srgbClr val="000000"/>
                </a:highlight>
                <a:ea typeface="Times New Roman" panose="02020603050405020304" pitchFamily="18" charset="0"/>
              </a:rPr>
              <a:t>xxxxxxxxxxxxxxxxxxxxxxxxx</a:t>
            </a:r>
            <a:endParaRPr lang="en-GB" u="sng" dirty="0">
              <a:highlight>
                <a:srgbClr val="000000"/>
              </a:highlight>
              <a:ea typeface="Times New Roman" panose="02020603050405020304" pitchFamily="18" charset="0"/>
            </a:endParaRPr>
          </a:p>
          <a:p>
            <a:pPr marL="342900" lvl="0" indent="-342900" algn="just">
              <a:lnSpc>
                <a:spcPct val="115000"/>
              </a:lnSpc>
              <a:spcBef>
                <a:spcPts val="300"/>
              </a:spcBef>
              <a:spcAft>
                <a:spcPts val="900"/>
              </a:spcAft>
              <a:buFont typeface="Symbol" panose="05050102010706020507" pitchFamily="18" charset="2"/>
              <a:buChar char=""/>
            </a:pPr>
            <a:endParaRPr lang="en-GB" sz="1800" dirty="0">
              <a:effectLst/>
              <a:ea typeface="Times New Roman" panose="02020603050405020304" pitchFamily="18" charset="0"/>
            </a:endParaRPr>
          </a:p>
        </p:txBody>
      </p:sp>
      <p:sp>
        <p:nvSpPr>
          <p:cNvPr id="8" name="TextBox 7">
            <a:extLst>
              <a:ext uri="{FF2B5EF4-FFF2-40B4-BE49-F238E27FC236}">
                <a16:creationId xmlns:a16="http://schemas.microsoft.com/office/drawing/2014/main" id="{B3B91048-D432-931B-FC00-1C4563963117}"/>
              </a:ext>
            </a:extLst>
          </p:cNvPr>
          <p:cNvSpPr txBox="1"/>
          <p:nvPr/>
        </p:nvSpPr>
        <p:spPr>
          <a:xfrm>
            <a:off x="466722" y="4204477"/>
            <a:ext cx="9656993" cy="523220"/>
          </a:xfrm>
          <a:prstGeom prst="rect">
            <a:avLst/>
          </a:prstGeom>
          <a:noFill/>
        </p:spPr>
        <p:txBody>
          <a:bodyPr wrap="square" rtlCol="0">
            <a:spAutoFit/>
          </a:bodyPr>
          <a:lstStyle/>
          <a:p>
            <a:r>
              <a:rPr lang="en-GB" sz="1400" dirty="0">
                <a:effectLst/>
                <a:latin typeface="Arial" panose="020B0604020202020204" pitchFamily="34" charset="0"/>
                <a:ea typeface="TimesNewRoman"/>
                <a:cs typeface="Arial" panose="020B0604020202020204" pitchFamily="34" charset="0"/>
              </a:rPr>
              <a:t>Adapted from CS table 16, CS table 36. Change values were calculated only for subjects who had a baseline value.</a:t>
            </a:r>
          </a:p>
          <a:p>
            <a:r>
              <a:rPr lang="en-GB" sz="1400" dirty="0">
                <a:effectLst/>
                <a:latin typeface="Arial" panose="020B0604020202020204" pitchFamily="34" charset="0"/>
                <a:ea typeface="TimesNewRoman"/>
                <a:cs typeface="Arial" panose="020B0604020202020204" pitchFamily="34" charset="0"/>
              </a:rPr>
              <a:t>A decrease in score represents an improvement</a:t>
            </a:r>
          </a:p>
        </p:txBody>
      </p:sp>
      <p:sp>
        <p:nvSpPr>
          <p:cNvPr id="5" name="Rectangle 4" descr="Marker showing slides are confidential ">
            <a:extLst>
              <a:ext uri="{FF2B5EF4-FFF2-40B4-BE49-F238E27FC236}">
                <a16:creationId xmlns:a16="http://schemas.microsoft.com/office/drawing/2014/main" id="{7497E02B-8421-BB53-AF02-55007B48E1B6}"/>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9" name="Text Placeholder 9">
            <a:extLst>
              <a:ext uri="{FF2B5EF4-FFF2-40B4-BE49-F238E27FC236}">
                <a16:creationId xmlns:a16="http://schemas.microsoft.com/office/drawing/2014/main" id="{98115A9D-318E-F736-383A-6C552DA095DD}"/>
              </a:ext>
            </a:extLst>
          </p:cNvPr>
          <p:cNvSpPr txBox="1">
            <a:spLocks/>
          </p:cNvSpPr>
          <p:nvPr/>
        </p:nvSpPr>
        <p:spPr>
          <a:xfrm>
            <a:off x="995362" y="6379468"/>
            <a:ext cx="10409237" cy="4785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400" dirty="0"/>
              <a:t>CI, confidence interval; EAG, Evidence Assessment Group; ISI, insomnia severity index; MD, mean difference; SE, standard deviation</a:t>
            </a:r>
            <a:endParaRPr lang="en-GB" dirty="0"/>
          </a:p>
        </p:txBody>
      </p:sp>
      <p:sp>
        <p:nvSpPr>
          <p:cNvPr id="3" name="Text Placeholder 10">
            <a:extLst>
              <a:ext uri="{FF2B5EF4-FFF2-40B4-BE49-F238E27FC236}">
                <a16:creationId xmlns:a16="http://schemas.microsoft.com/office/drawing/2014/main" id="{E65F2EC2-268B-6D9A-EA9B-260DE443C104}"/>
              </a:ext>
            </a:extLst>
          </p:cNvPr>
          <p:cNvSpPr txBox="1">
            <a:spLocks/>
          </p:cNvSpPr>
          <p:nvPr/>
        </p:nvSpPr>
        <p:spPr>
          <a:xfrm>
            <a:off x="261240" y="1007747"/>
            <a:ext cx="11250786" cy="303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Daridorexant 50 mg shows greater reduction in ISI from baseline compared with placebo</a:t>
            </a:r>
          </a:p>
          <a:p>
            <a:endParaRPr lang="en-GB" sz="2200" dirty="0"/>
          </a:p>
        </p:txBody>
      </p:sp>
    </p:spTree>
    <p:extLst>
      <p:ext uri="{BB962C8B-B14F-4D97-AF65-F5344CB8AC3E}">
        <p14:creationId xmlns:p14="http://schemas.microsoft.com/office/powerpoint/2010/main" val="3973579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ADEE-879C-7AB8-B426-24DB4C6BF2CA}"/>
              </a:ext>
            </a:extLst>
          </p:cNvPr>
          <p:cNvSpPr>
            <a:spLocks noGrp="1"/>
          </p:cNvSpPr>
          <p:nvPr>
            <p:ph type="title"/>
          </p:nvPr>
        </p:nvSpPr>
        <p:spPr>
          <a:xfrm>
            <a:off x="250967" y="138098"/>
            <a:ext cx="11250785" cy="592817"/>
          </a:xfrm>
        </p:spPr>
        <p:txBody>
          <a:bodyPr>
            <a:noAutofit/>
          </a:bodyPr>
          <a:lstStyle/>
          <a:p>
            <a:r>
              <a:rPr lang="en-GB" sz="3000" dirty="0"/>
              <a:t>Study 301 and study 303 outcome used in economic modelling – ISI (2/2)</a:t>
            </a:r>
          </a:p>
        </p:txBody>
      </p:sp>
      <p:sp>
        <p:nvSpPr>
          <p:cNvPr id="8" name="TextBox 7">
            <a:extLst>
              <a:ext uri="{FF2B5EF4-FFF2-40B4-BE49-F238E27FC236}">
                <a16:creationId xmlns:a16="http://schemas.microsoft.com/office/drawing/2014/main" id="{B3B91048-D432-931B-FC00-1C4563963117}"/>
              </a:ext>
            </a:extLst>
          </p:cNvPr>
          <p:cNvSpPr txBox="1"/>
          <p:nvPr/>
        </p:nvSpPr>
        <p:spPr>
          <a:xfrm>
            <a:off x="552876" y="6071691"/>
            <a:ext cx="9656993" cy="307777"/>
          </a:xfrm>
          <a:prstGeom prst="rect">
            <a:avLst/>
          </a:prstGeom>
          <a:noFill/>
        </p:spPr>
        <p:txBody>
          <a:bodyPr wrap="square" rtlCol="0">
            <a:spAutoFit/>
          </a:bodyPr>
          <a:lstStyle/>
          <a:p>
            <a:r>
              <a:rPr lang="en-GB" sz="1400" dirty="0">
                <a:effectLst/>
                <a:latin typeface="Arial" panose="020B0604020202020204" pitchFamily="34" charset="0"/>
                <a:ea typeface="TimesNewRoman"/>
                <a:cs typeface="Arial" panose="020B0604020202020204" pitchFamily="34" charset="0"/>
              </a:rPr>
              <a:t>Source: CS figure 13A</a:t>
            </a:r>
          </a:p>
        </p:txBody>
      </p:sp>
      <p:sp>
        <p:nvSpPr>
          <p:cNvPr id="9" name="Text Placeholder 9">
            <a:extLst>
              <a:ext uri="{FF2B5EF4-FFF2-40B4-BE49-F238E27FC236}">
                <a16:creationId xmlns:a16="http://schemas.microsoft.com/office/drawing/2014/main" id="{98115A9D-318E-F736-383A-6C552DA095DD}"/>
              </a:ext>
            </a:extLst>
          </p:cNvPr>
          <p:cNvSpPr txBox="1">
            <a:spLocks/>
          </p:cNvSpPr>
          <p:nvPr/>
        </p:nvSpPr>
        <p:spPr>
          <a:xfrm>
            <a:off x="995362" y="6379468"/>
            <a:ext cx="10409237" cy="4785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400" dirty="0"/>
              <a:t>CI, confidence interval; EAG, Evidence Assessment Group; ISI, insomnia severity index; PLA, placebo; MD, mean difference; SE, standard deviation</a:t>
            </a:r>
            <a:endParaRPr lang="en-GB" dirty="0"/>
          </a:p>
        </p:txBody>
      </p:sp>
      <p:sp>
        <p:nvSpPr>
          <p:cNvPr id="3" name="Text Placeholder 10">
            <a:extLst>
              <a:ext uri="{FF2B5EF4-FFF2-40B4-BE49-F238E27FC236}">
                <a16:creationId xmlns:a16="http://schemas.microsoft.com/office/drawing/2014/main" id="{E65F2EC2-268B-6D9A-EA9B-260DE443C104}"/>
              </a:ext>
            </a:extLst>
          </p:cNvPr>
          <p:cNvSpPr txBox="1">
            <a:spLocks/>
          </p:cNvSpPr>
          <p:nvPr/>
        </p:nvSpPr>
        <p:spPr>
          <a:xfrm>
            <a:off x="466722" y="1558485"/>
            <a:ext cx="11250786" cy="303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effectLst/>
                <a:latin typeface="Arial" panose="020B0604020202020204" pitchFamily="34" charset="0"/>
                <a:ea typeface="TimesNewRoman"/>
              </a:rPr>
              <a:t>Change in ISI</a:t>
            </a:r>
            <a:r>
              <a:rPr lang="en-GB" sz="1400" b="1" baseline="30000" dirty="0">
                <a:effectLst/>
                <a:latin typeface="Arial" panose="020B0604020202020204" pitchFamily="34" charset="0"/>
                <a:ea typeface="TimesNewRoman"/>
              </a:rPr>
              <a:t> </a:t>
            </a:r>
            <a:r>
              <a:rPr lang="en-GB" sz="1400" b="1" dirty="0">
                <a:effectLst/>
                <a:latin typeface="Arial" panose="020B0604020202020204" pitchFamily="34" charset="0"/>
                <a:ea typeface="TimesNewRoman"/>
              </a:rPr>
              <a:t>scores from baseline to the end of extension study 303, all subjects included</a:t>
            </a:r>
            <a:endParaRPr lang="en-GB" sz="1400" b="1" dirty="0"/>
          </a:p>
        </p:txBody>
      </p:sp>
      <p:pic>
        <p:nvPicPr>
          <p:cNvPr id="4" name="Picture 3">
            <a:extLst>
              <a:ext uri="{FF2B5EF4-FFF2-40B4-BE49-F238E27FC236}">
                <a16:creationId xmlns:a16="http://schemas.microsoft.com/office/drawing/2014/main" id="{23F8D07A-C204-0DE0-F6A8-1A5B7DDD0E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722" y="1833156"/>
            <a:ext cx="9829302" cy="4238535"/>
          </a:xfrm>
          <a:prstGeom prst="rect">
            <a:avLst/>
          </a:prstGeom>
          <a:ln w="38100">
            <a:noFill/>
          </a:ln>
        </p:spPr>
      </p:pic>
      <p:sp>
        <p:nvSpPr>
          <p:cNvPr id="10" name="Text Placeholder 10">
            <a:extLst>
              <a:ext uri="{FF2B5EF4-FFF2-40B4-BE49-F238E27FC236}">
                <a16:creationId xmlns:a16="http://schemas.microsoft.com/office/drawing/2014/main" id="{82A9184D-4B57-77C6-2A01-9D6597A28BE7}"/>
              </a:ext>
            </a:extLst>
          </p:cNvPr>
          <p:cNvSpPr txBox="1">
            <a:spLocks/>
          </p:cNvSpPr>
          <p:nvPr/>
        </p:nvSpPr>
        <p:spPr>
          <a:xfrm>
            <a:off x="250967" y="954722"/>
            <a:ext cx="11250786" cy="6037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For both treatment groups, ISI continues to decrease at each timepoint until end of study 303 </a:t>
            </a:r>
          </a:p>
        </p:txBody>
      </p:sp>
      <p:sp>
        <p:nvSpPr>
          <p:cNvPr id="5" name="TextBox 4">
            <a:extLst>
              <a:ext uri="{FF2B5EF4-FFF2-40B4-BE49-F238E27FC236}">
                <a16:creationId xmlns:a16="http://schemas.microsoft.com/office/drawing/2014/main" id="{7AA62B26-5234-03E7-5129-26E78DEB915C}"/>
              </a:ext>
            </a:extLst>
          </p:cNvPr>
          <p:cNvSpPr txBox="1"/>
          <p:nvPr/>
        </p:nvSpPr>
        <p:spPr>
          <a:xfrm>
            <a:off x="10209869" y="2169783"/>
            <a:ext cx="1821710" cy="2800767"/>
          </a:xfrm>
          <a:prstGeom prst="rect">
            <a:avLst/>
          </a:prstGeom>
          <a:noFill/>
        </p:spPr>
        <p:txBody>
          <a:bodyPr wrap="square" rtlCol="0">
            <a:spAutoFit/>
          </a:bodyPr>
          <a:lstStyle/>
          <a:p>
            <a:r>
              <a:rPr lang="en-GB" sz="1600" dirty="0"/>
              <a:t>Note: Because of the washout period after study 301, scores returned to baseline of Study 301 but the treatment effect was restored upon re-initiation of treatment </a:t>
            </a:r>
          </a:p>
        </p:txBody>
      </p:sp>
    </p:spTree>
    <p:extLst>
      <p:ext uri="{BB962C8B-B14F-4D97-AF65-F5344CB8AC3E}">
        <p14:creationId xmlns:p14="http://schemas.microsoft.com/office/powerpoint/2010/main" val="45489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95D13F7-6AEB-A791-FED3-B4EB3658ABB2}"/>
              </a:ext>
            </a:extLst>
          </p:cNvPr>
          <p:cNvGraphicFramePr>
            <a:graphicFrameLocks noGrp="1"/>
          </p:cNvGraphicFramePr>
          <p:nvPr>
            <p:extLst>
              <p:ext uri="{D42A27DB-BD31-4B8C-83A1-F6EECF244321}">
                <p14:modId xmlns:p14="http://schemas.microsoft.com/office/powerpoint/2010/main" val="1948562164"/>
              </p:ext>
            </p:extLst>
          </p:nvPr>
        </p:nvGraphicFramePr>
        <p:xfrm>
          <a:off x="466553" y="949382"/>
          <a:ext cx="11409964" cy="4744945"/>
        </p:xfrm>
        <a:graphic>
          <a:graphicData uri="http://schemas.openxmlformats.org/drawingml/2006/table">
            <a:tbl>
              <a:tblPr firstRow="1" firstCol="1" bandRow="1">
                <a:tableStyleId>{5C22544A-7EE6-4342-B048-85BDC9FD1C3A}</a:tableStyleId>
              </a:tblPr>
              <a:tblGrid>
                <a:gridCol w="4445735">
                  <a:extLst>
                    <a:ext uri="{9D8B030D-6E8A-4147-A177-3AD203B41FA5}">
                      <a16:colId xmlns:a16="http://schemas.microsoft.com/office/drawing/2014/main" val="3204764096"/>
                    </a:ext>
                  </a:extLst>
                </a:gridCol>
                <a:gridCol w="2186344">
                  <a:extLst>
                    <a:ext uri="{9D8B030D-6E8A-4147-A177-3AD203B41FA5}">
                      <a16:colId xmlns:a16="http://schemas.microsoft.com/office/drawing/2014/main" val="1783136777"/>
                    </a:ext>
                  </a:extLst>
                </a:gridCol>
                <a:gridCol w="2069431">
                  <a:extLst>
                    <a:ext uri="{9D8B030D-6E8A-4147-A177-3AD203B41FA5}">
                      <a16:colId xmlns:a16="http://schemas.microsoft.com/office/drawing/2014/main" val="1100997168"/>
                    </a:ext>
                  </a:extLst>
                </a:gridCol>
                <a:gridCol w="2708454">
                  <a:extLst>
                    <a:ext uri="{9D8B030D-6E8A-4147-A177-3AD203B41FA5}">
                      <a16:colId xmlns:a16="http://schemas.microsoft.com/office/drawing/2014/main" val="2282956962"/>
                    </a:ext>
                  </a:extLst>
                </a:gridCol>
              </a:tblGrid>
              <a:tr h="114251">
                <a:tc rowSpan="2">
                  <a:txBody>
                    <a:bodyPr/>
                    <a:lstStyle/>
                    <a:p>
                      <a:r>
                        <a:rPr lang="en-GB" sz="1800" kern="100" dirty="0">
                          <a:effectLst/>
                          <a:latin typeface="Calibri" panose="020F0502020204030204" pitchFamily="34" charset="0"/>
                          <a:ea typeface="DengXian" panose="02010600030101010101" pitchFamily="2" charset="-122"/>
                          <a:cs typeface="Arial" panose="020B0604020202020204" pitchFamily="34" charset="0"/>
                        </a:rPr>
                        <a:t>Clinical outcome (categories as per EAG report)</a:t>
                      </a:r>
                    </a:p>
                  </a:txBody>
                  <a:tcPr marL="33139" marR="33139" marT="0" marB="0"/>
                </a:tc>
                <a:tc gridSpan="3">
                  <a:txBody>
                    <a:bodyPr/>
                    <a:lstStyle/>
                    <a:p>
                      <a:r>
                        <a:rPr lang="en-GB" sz="1600" kern="100">
                          <a:effectLst/>
                          <a:latin typeface="+mn-lt"/>
                          <a:ea typeface="DengXian" panose="02010600030101010101" pitchFamily="2" charset="-122"/>
                          <a:cs typeface="Arial" panose="020B0604020202020204" pitchFamily="34" charset="0"/>
                        </a:rPr>
                        <a:t>Between arm results summary based on statistical significance*</a:t>
                      </a:r>
                      <a:endParaRPr lang="en-GB" sz="1800" kern="100" dirty="0">
                        <a:effectLst/>
                        <a:latin typeface="Calibri" panose="020F0502020204030204" pitchFamily="34" charset="0"/>
                        <a:ea typeface="DengXian" panose="02010600030101010101" pitchFamily="2" charset="-122"/>
                        <a:cs typeface="Arial" panose="020B0604020202020204" pitchFamily="34" charset="0"/>
                      </a:endParaRPr>
                    </a:p>
                  </a:txBody>
                  <a:tcPr marL="33139" marR="3313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11511749"/>
                  </a:ext>
                </a:extLst>
              </a:tr>
              <a:tr h="157503">
                <a:tc vMerge="1">
                  <a:txBody>
                    <a:bodyPr/>
                    <a:lstStyle/>
                    <a:p>
                      <a:endParaRPr lang="en-GB" sz="160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a:solidFill>
                            <a:schemeClr val="bg1"/>
                          </a:solidFill>
                          <a:effectLst/>
                        </a:rPr>
                        <a:t>Study 301, 3 months</a:t>
                      </a:r>
                      <a:endParaRPr lang="en-GB" dirty="0"/>
                    </a:p>
                  </a:txBody>
                  <a:tcPr marL="33139" marR="33139" marT="0" marB="0">
                    <a:solidFill>
                      <a:schemeClr val="accent1"/>
                    </a:solidFill>
                  </a:tcPr>
                </a:tc>
                <a:tc>
                  <a:txBody>
                    <a:bodyPr/>
                    <a:lstStyle/>
                    <a:p>
                      <a:r>
                        <a:rPr lang="en-GB" sz="1600" b="1" kern="100" dirty="0">
                          <a:solidFill>
                            <a:schemeClr val="bg1"/>
                          </a:solidFill>
                          <a:effectLst/>
                        </a:rPr>
                        <a:t>Study 303, Week 40</a:t>
                      </a:r>
                      <a:endParaRPr lang="en-GB" dirty="0"/>
                    </a:p>
                  </a:txBody>
                  <a:tcPr marL="33139" marR="33139" marT="0" marB="0">
                    <a:solidFill>
                      <a:schemeClr val="accent1"/>
                    </a:solidFill>
                  </a:tcPr>
                </a:tc>
                <a:tc>
                  <a:txBody>
                    <a:bodyPr/>
                    <a:lstStyle/>
                    <a:p>
                      <a:r>
                        <a:rPr lang="en-GB" sz="1600" b="1" kern="1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Study 301/303, 12 months [week 36 of extension study]</a:t>
                      </a:r>
                      <a:endParaRPr lang="en-GB" dirty="0"/>
                    </a:p>
                  </a:txBody>
                  <a:tcPr marL="33139" marR="33139" marT="0" marB="0">
                    <a:solidFill>
                      <a:schemeClr val="accent1"/>
                    </a:solidFill>
                  </a:tcPr>
                </a:tc>
                <a:extLst>
                  <a:ext uri="{0D108BD9-81ED-4DB2-BD59-A6C34878D82A}">
                    <a16:rowId xmlns:a16="http://schemas.microsoft.com/office/drawing/2014/main" val="2839795193"/>
                  </a:ext>
                </a:extLst>
              </a:tr>
              <a:tr h="15750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00" dirty="0">
                          <a:effectLst/>
                          <a:latin typeface="+mn-lt"/>
                          <a:ea typeface="DengXian" panose="02010600030101010101" pitchFamily="2" charset="-122"/>
                          <a:cs typeface="Arial" panose="020B0604020202020204" pitchFamily="34" charset="0"/>
                        </a:rPr>
                        <a:t>Outcomes category: Improvement of night-time symptoms of insomnia</a:t>
                      </a:r>
                    </a:p>
                  </a:txBody>
                  <a:tcPr marL="33139" marR="33139"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65867834"/>
                  </a:ext>
                </a:extLst>
              </a:tr>
              <a:tr h="157503">
                <a:tc>
                  <a:txBody>
                    <a:bodyPr/>
                    <a:lstStyle/>
                    <a:p>
                      <a:r>
                        <a:rPr lang="en-GB" sz="1600" b="0" kern="100" dirty="0">
                          <a:effectLst/>
                          <a:latin typeface="+mn-lt"/>
                        </a:rPr>
                        <a:t>Mean VAS score: quality of sleep </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3401224131"/>
                  </a:ext>
                </a:extLst>
              </a:tr>
              <a:tr h="168568">
                <a:tc>
                  <a:txBody>
                    <a:bodyPr/>
                    <a:lstStyle/>
                    <a:p>
                      <a:r>
                        <a:rPr lang="en-GB" sz="1600" b="0" kern="100" dirty="0">
                          <a:effectLst/>
                          <a:latin typeface="+mn-lt"/>
                        </a:rPr>
                        <a:t>Mean VAS score: depth of sleep </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1626186076"/>
                  </a:ext>
                </a:extLst>
              </a:tr>
              <a:tr h="157503">
                <a:tc>
                  <a:txBody>
                    <a:bodyPr/>
                    <a:lstStyle/>
                    <a:p>
                      <a:r>
                        <a:rPr lang="en-GB" sz="1600" b="0" kern="100" dirty="0">
                          <a:effectLst/>
                          <a:latin typeface="+mn-lt"/>
                        </a:rPr>
                        <a:t>Mean VAS score: daytime alertness </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1853877166"/>
                  </a:ext>
                </a:extLst>
              </a:tr>
              <a:tr h="157503">
                <a:tc>
                  <a:txBody>
                    <a:bodyPr/>
                    <a:lstStyle/>
                    <a:p>
                      <a:r>
                        <a:rPr lang="en-GB" sz="1600" b="0" kern="100" dirty="0">
                          <a:effectLst/>
                          <a:latin typeface="+mn-lt"/>
                        </a:rPr>
                        <a:t>Mean VAS score: ability to function </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3635413265"/>
                  </a:ext>
                </a:extLst>
              </a:tr>
              <a:tr h="157503">
                <a:tc>
                  <a:txBody>
                    <a:bodyPr/>
                    <a:lstStyle/>
                    <a:p>
                      <a:r>
                        <a:rPr lang="en-GB" sz="1600" b="0" kern="100" dirty="0">
                          <a:effectLst/>
                          <a:latin typeface="+mn-lt"/>
                        </a:rPr>
                        <a:t>Mean PGA-S score: daytime symptoms </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ea typeface="DengXian" panose="02010600030101010101" pitchFamily="2" charset="-122"/>
                          <a:cs typeface="Arial" panose="020B0604020202020204" pitchFamily="34" charset="0"/>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561075722"/>
                  </a:ext>
                </a:extLst>
              </a:tr>
              <a:tr h="157503">
                <a:tc>
                  <a:txBody>
                    <a:bodyPr/>
                    <a:lstStyle/>
                    <a:p>
                      <a:r>
                        <a:rPr lang="en-GB" sz="1600" b="0" kern="100" dirty="0">
                          <a:effectLst/>
                          <a:latin typeface="+mn-lt"/>
                        </a:rPr>
                        <a:t>Mean PGA-S score: night-time symptoms </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ea typeface="DengXian" panose="02010600030101010101" pitchFamily="2" charset="-122"/>
                          <a:cs typeface="Arial" panose="020B0604020202020204" pitchFamily="34" charset="0"/>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4061310818"/>
                  </a:ext>
                </a:extLst>
              </a:tr>
              <a:tr h="315005">
                <a:tc>
                  <a:txBody>
                    <a:bodyPr/>
                    <a:lstStyle/>
                    <a:p>
                      <a:r>
                        <a:rPr lang="en-GB" sz="1600" b="0" kern="100" dirty="0">
                          <a:effectLst/>
                          <a:latin typeface="+mn-lt"/>
                        </a:rPr>
                        <a:t>Mean PGI-C score: daytime symptoms</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ea typeface="DengXian" panose="02010600030101010101" pitchFamily="2" charset="-122"/>
                          <a:cs typeface="Arial" panose="020B0604020202020204" pitchFamily="34" charset="0"/>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397257429"/>
                  </a:ext>
                </a:extLst>
              </a:tr>
              <a:tr h="157503">
                <a:tc>
                  <a:txBody>
                    <a:bodyPr/>
                    <a:lstStyle/>
                    <a:p>
                      <a:r>
                        <a:rPr lang="en-GB" sz="1600" b="0" kern="100" dirty="0">
                          <a:effectLst/>
                          <a:latin typeface="+mn-lt"/>
                        </a:rPr>
                        <a:t>Mean PGI-C score: night-time symptoms</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1760135954"/>
                  </a:ext>
                </a:extLst>
              </a:tr>
              <a:tr h="315005">
                <a:tc>
                  <a:txBody>
                    <a:bodyPr/>
                    <a:lstStyle/>
                    <a:p>
                      <a:r>
                        <a:rPr lang="en-GB" sz="1600" b="0" kern="100" dirty="0">
                          <a:effectLst/>
                          <a:latin typeface="+mn-lt"/>
                        </a:rPr>
                        <a:t>Mean number of PSG awakenings over night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795140511"/>
                  </a:ext>
                </a:extLst>
              </a:tr>
              <a:tr h="315005">
                <a:tc>
                  <a:txBody>
                    <a:bodyPr/>
                    <a:lstStyle/>
                    <a:p>
                      <a:r>
                        <a:rPr lang="en-GB" sz="1600" b="0" kern="100" dirty="0">
                          <a:effectLst/>
                          <a:latin typeface="+mn-lt"/>
                        </a:rPr>
                        <a:t>Mean number of self-reported awakenings</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3179565910"/>
                  </a:ext>
                </a:extLst>
              </a:tr>
              <a:tr h="157503">
                <a:tc>
                  <a:txBody>
                    <a:bodyPr/>
                    <a:lstStyle/>
                    <a:p>
                      <a:r>
                        <a:rPr lang="en-GB" sz="1600" b="0" kern="100" dirty="0">
                          <a:effectLst/>
                          <a:latin typeface="+mn-lt"/>
                        </a:rPr>
                        <a:t>Mean WASO (min) </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a:solidFill>
                            <a:srgbClr val="37906D"/>
                          </a:solidFill>
                          <a:effectLst/>
                          <a:latin typeface="+mn-lt"/>
                        </a:rPr>
                        <a:t>Daridorexant better</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3151988867"/>
                  </a:ext>
                </a:extLst>
              </a:tr>
              <a:tr h="315005">
                <a:tc>
                  <a:txBody>
                    <a:bodyPr/>
                    <a:lstStyle/>
                    <a:p>
                      <a:r>
                        <a:rPr lang="en-GB" sz="1600" b="0" kern="100" dirty="0">
                          <a:effectLst/>
                          <a:latin typeface="+mn-lt"/>
                        </a:rPr>
                        <a:t>Mean </a:t>
                      </a:r>
                      <a:r>
                        <a:rPr lang="en-GB" sz="1600" b="0" kern="100" dirty="0" err="1">
                          <a:effectLst/>
                          <a:latin typeface="+mn-lt"/>
                        </a:rPr>
                        <a:t>sWASO</a:t>
                      </a:r>
                      <a:r>
                        <a:rPr lang="en-GB" sz="1600" b="0" kern="100" dirty="0">
                          <a:effectLst/>
                          <a:latin typeface="+mn-lt"/>
                        </a:rPr>
                        <a:t> (min)</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ea typeface="DengXian" panose="02010600030101010101" pitchFamily="2" charset="-122"/>
                          <a:cs typeface="Arial" panose="020B0604020202020204" pitchFamily="34" charset="0"/>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2130062957"/>
                  </a:ext>
                </a:extLst>
              </a:tr>
              <a:tr h="157503">
                <a:tc>
                  <a:txBody>
                    <a:bodyPr/>
                    <a:lstStyle/>
                    <a:p>
                      <a:r>
                        <a:rPr lang="en-GB" sz="1600" b="0" kern="100" dirty="0">
                          <a:effectLst/>
                          <a:latin typeface="+mn-lt"/>
                        </a:rPr>
                        <a:t>Mean LPS (min)</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a:solidFill>
                            <a:srgbClr val="37906D"/>
                          </a:solidFill>
                          <a:effectLst/>
                          <a:latin typeface="+mn-lt"/>
                        </a:rPr>
                        <a:t>Daridorexant better</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solidFill>
                            <a:srgbClr val="000000"/>
                          </a:solidFill>
                          <a:effectLst/>
                          <a:latin typeface="+mn-lt"/>
                          <a:ea typeface="DengXian" panose="02010600030101010101" pitchFamily="2" charset="-122"/>
                          <a:cs typeface="Arial" panose="020B0604020202020204" pitchFamily="34" charset="0"/>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a:effectLst/>
                          <a:latin typeface="+mn-lt"/>
                        </a:rPr>
                        <a:t> -</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1262670260"/>
                  </a:ext>
                </a:extLst>
              </a:tr>
              <a:tr h="315005">
                <a:tc>
                  <a:txBody>
                    <a:bodyPr/>
                    <a:lstStyle/>
                    <a:p>
                      <a:r>
                        <a:rPr lang="en-GB" sz="1600" b="0" kern="100" dirty="0">
                          <a:effectLst/>
                          <a:latin typeface="+mn-lt"/>
                        </a:rPr>
                        <a:t>Mean </a:t>
                      </a:r>
                      <a:r>
                        <a:rPr lang="en-GB" sz="1600" b="0" kern="100" dirty="0" err="1">
                          <a:effectLst/>
                          <a:latin typeface="+mn-lt"/>
                        </a:rPr>
                        <a:t>sTST</a:t>
                      </a:r>
                      <a:r>
                        <a:rPr lang="en-GB" sz="1600" b="0" kern="100" dirty="0">
                          <a:effectLst/>
                          <a:latin typeface="+mn-lt"/>
                        </a:rPr>
                        <a:t> (min)</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a:solidFill>
                            <a:srgbClr val="37906D"/>
                          </a:solidFill>
                          <a:effectLst/>
                          <a:latin typeface="+mn-lt"/>
                        </a:rPr>
                        <a:t>Daridorexant better</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a:solidFill>
                            <a:srgbClr val="000000"/>
                          </a:solidFill>
                          <a:effectLst/>
                          <a:latin typeface="+mn-lt"/>
                          <a:ea typeface="DengXian" panose="02010600030101010101" pitchFamily="2" charset="-122"/>
                          <a:cs typeface="Arial" panose="020B0604020202020204" pitchFamily="34" charset="0"/>
                        </a:rPr>
                        <a:t>-</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1166503828"/>
                  </a:ext>
                </a:extLst>
              </a:tr>
            </a:tbl>
          </a:graphicData>
        </a:graphic>
      </p:graphicFrame>
      <p:sp>
        <p:nvSpPr>
          <p:cNvPr id="6" name="Text Placeholder 10">
            <a:extLst>
              <a:ext uri="{FF2B5EF4-FFF2-40B4-BE49-F238E27FC236}">
                <a16:creationId xmlns:a16="http://schemas.microsoft.com/office/drawing/2014/main" id="{440760F0-7350-3028-6887-19A768EA32D4}"/>
              </a:ext>
            </a:extLst>
          </p:cNvPr>
          <p:cNvSpPr txBox="1">
            <a:spLocks/>
          </p:cNvSpPr>
          <p:nvPr/>
        </p:nvSpPr>
        <p:spPr>
          <a:xfrm>
            <a:off x="315313" y="561654"/>
            <a:ext cx="11409963" cy="3456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Daridorexant associated with a reduction of insomnia for most clinical outcomes assessed</a:t>
            </a:r>
          </a:p>
        </p:txBody>
      </p:sp>
      <p:sp>
        <p:nvSpPr>
          <p:cNvPr id="7" name="TextBox 6">
            <a:extLst>
              <a:ext uri="{FF2B5EF4-FFF2-40B4-BE49-F238E27FC236}">
                <a16:creationId xmlns:a16="http://schemas.microsoft.com/office/drawing/2014/main" id="{F953885E-C49C-0ED1-3789-97375416233E}"/>
              </a:ext>
            </a:extLst>
          </p:cNvPr>
          <p:cNvSpPr txBox="1"/>
          <p:nvPr/>
        </p:nvSpPr>
        <p:spPr>
          <a:xfrm>
            <a:off x="346407" y="5743810"/>
            <a:ext cx="11250785" cy="523220"/>
          </a:xfrm>
          <a:prstGeom prst="rect">
            <a:avLst/>
          </a:prstGeom>
          <a:noFill/>
        </p:spPr>
        <p:txBody>
          <a:bodyPr wrap="square" rtlCol="0">
            <a:spAutoFit/>
          </a:bodyPr>
          <a:lstStyle/>
          <a:p>
            <a:r>
              <a:rPr lang="en-GB" sz="1400" dirty="0"/>
              <a:t>Between arm analyses conducted by EAG if not presented by company. </a:t>
            </a:r>
          </a:p>
          <a:p>
            <a:r>
              <a:rPr lang="en-GB" sz="1400" kern="100" dirty="0">
                <a:ea typeface="DengXian" panose="02010600030101010101" pitchFamily="2" charset="-122"/>
                <a:cs typeface="Arial" panose="020B0604020202020204" pitchFamily="34" charset="0"/>
              </a:rPr>
              <a:t>*M</a:t>
            </a:r>
            <a:r>
              <a:rPr lang="en-GB" sz="1400" kern="100" dirty="0">
                <a:effectLst/>
                <a:latin typeface="+mn-lt"/>
                <a:ea typeface="DengXian" panose="02010600030101010101" pitchFamily="2" charset="-122"/>
                <a:cs typeface="Arial" panose="020B0604020202020204" pitchFamily="34" charset="0"/>
              </a:rPr>
              <a:t>ean difference of change from baseline in outcome on </a:t>
            </a:r>
            <a:r>
              <a:rPr lang="en-GB" sz="1400" kern="100" dirty="0" err="1">
                <a:effectLst/>
                <a:latin typeface="+mn-lt"/>
                <a:ea typeface="DengXian" panose="02010600030101010101" pitchFamily="2" charset="-122"/>
                <a:cs typeface="Arial" panose="020B0604020202020204" pitchFamily="34" charset="0"/>
              </a:rPr>
              <a:t>daridorexant</a:t>
            </a:r>
            <a:r>
              <a:rPr lang="en-GB" sz="1400" kern="100" dirty="0">
                <a:effectLst/>
                <a:latin typeface="+mn-lt"/>
                <a:ea typeface="DengXian" panose="02010600030101010101" pitchFamily="2" charset="-122"/>
                <a:cs typeface="Arial" panose="020B0604020202020204" pitchFamily="34" charset="0"/>
              </a:rPr>
              <a:t> minus mean difference of change from baseline on placebo</a:t>
            </a:r>
          </a:p>
        </p:txBody>
      </p:sp>
      <p:sp>
        <p:nvSpPr>
          <p:cNvPr id="11" name="Title 1">
            <a:extLst>
              <a:ext uri="{FF2B5EF4-FFF2-40B4-BE49-F238E27FC236}">
                <a16:creationId xmlns:a16="http://schemas.microsoft.com/office/drawing/2014/main" id="{CB6B847E-2B38-9FE0-242E-0BAEC08B1318}"/>
              </a:ext>
            </a:extLst>
          </p:cNvPr>
          <p:cNvSpPr>
            <a:spLocks noGrp="1"/>
          </p:cNvSpPr>
          <p:nvPr>
            <p:ph type="title"/>
          </p:nvPr>
        </p:nvSpPr>
        <p:spPr>
          <a:xfrm>
            <a:off x="315313" y="166339"/>
            <a:ext cx="11250613" cy="456036"/>
          </a:xfrm>
        </p:spPr>
        <p:txBody>
          <a:bodyPr>
            <a:normAutofit fontScale="90000"/>
          </a:bodyPr>
          <a:lstStyle/>
          <a:p>
            <a:r>
              <a:rPr lang="en-GB" dirty="0"/>
              <a:t>Study 301/303: other clinical outcomes (1/3)</a:t>
            </a:r>
          </a:p>
        </p:txBody>
      </p:sp>
      <p:sp>
        <p:nvSpPr>
          <p:cNvPr id="12" name="Text Placeholder 9">
            <a:extLst>
              <a:ext uri="{FF2B5EF4-FFF2-40B4-BE49-F238E27FC236}">
                <a16:creationId xmlns:a16="http://schemas.microsoft.com/office/drawing/2014/main" id="{CDB284AF-8EF9-EADB-85DE-2F69BA7B39FF}"/>
              </a:ext>
            </a:extLst>
          </p:cNvPr>
          <p:cNvSpPr txBox="1">
            <a:spLocks/>
          </p:cNvSpPr>
          <p:nvPr/>
        </p:nvSpPr>
        <p:spPr>
          <a:xfrm>
            <a:off x="995362" y="6232075"/>
            <a:ext cx="10409237" cy="6259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LPS, latency to persistent </a:t>
            </a:r>
            <a:r>
              <a:rPr lang="en-GB" dirty="0"/>
              <a:t>s</a:t>
            </a:r>
            <a:r>
              <a:rPr lang="en-GB" sz="1400" dirty="0"/>
              <a:t>leep; PGA-S, Patient Global Assessment of Disease Severity; PGI-C, Patient Global Impression of Change; PSG, polysomnography; </a:t>
            </a:r>
            <a:r>
              <a:rPr lang="en-GB" sz="1400" dirty="0" err="1"/>
              <a:t>sTST</a:t>
            </a:r>
            <a:r>
              <a:rPr lang="en-GB" sz="1400" dirty="0"/>
              <a:t>, subjective </a:t>
            </a:r>
            <a:r>
              <a:rPr lang="en-GB" dirty="0"/>
              <a:t>t</a:t>
            </a:r>
            <a:r>
              <a:rPr lang="en-GB" sz="1400" dirty="0"/>
              <a:t>otal </a:t>
            </a:r>
            <a:r>
              <a:rPr lang="en-GB" dirty="0"/>
              <a:t>s</a:t>
            </a:r>
            <a:r>
              <a:rPr lang="en-GB" sz="1400" dirty="0"/>
              <a:t>leep </a:t>
            </a:r>
            <a:r>
              <a:rPr lang="en-GB" dirty="0"/>
              <a:t>t</a:t>
            </a:r>
            <a:r>
              <a:rPr lang="en-GB" sz="1400" dirty="0"/>
              <a:t>ime; </a:t>
            </a:r>
            <a:r>
              <a:rPr lang="en-GB" sz="1400" dirty="0" err="1"/>
              <a:t>sWASO</a:t>
            </a:r>
            <a:r>
              <a:rPr lang="en-GB" sz="1400" dirty="0"/>
              <a:t>, subjective wake </a:t>
            </a:r>
            <a:r>
              <a:rPr lang="en-GB" dirty="0"/>
              <a:t>a</a:t>
            </a:r>
            <a:r>
              <a:rPr lang="en-GB" sz="1400" dirty="0"/>
              <a:t>fter </a:t>
            </a:r>
            <a:r>
              <a:rPr lang="en-GB" dirty="0"/>
              <a:t>s</a:t>
            </a:r>
            <a:r>
              <a:rPr lang="en-GB" sz="1400" dirty="0"/>
              <a:t>leep </a:t>
            </a:r>
            <a:r>
              <a:rPr lang="en-GB" dirty="0"/>
              <a:t>o</a:t>
            </a:r>
            <a:r>
              <a:rPr lang="en-GB" sz="1400" dirty="0"/>
              <a:t>nset; TEAE, treatment-emergent adverse event; WASO, wake </a:t>
            </a:r>
            <a:r>
              <a:rPr lang="en-GB" dirty="0"/>
              <a:t>a</a:t>
            </a:r>
            <a:r>
              <a:rPr lang="en-GB" sz="1400" dirty="0"/>
              <a:t>fter </a:t>
            </a:r>
            <a:r>
              <a:rPr lang="en-GB" dirty="0"/>
              <a:t>s</a:t>
            </a:r>
            <a:r>
              <a:rPr lang="en-GB" sz="1400" dirty="0"/>
              <a:t>leep </a:t>
            </a:r>
            <a:r>
              <a:rPr lang="en-GB" dirty="0"/>
              <a:t>o</a:t>
            </a:r>
            <a:r>
              <a:rPr lang="en-GB" sz="1400" dirty="0"/>
              <a:t>nset; VAS, visual analogue scale</a:t>
            </a:r>
            <a:endParaRPr lang="en-GB" dirty="0"/>
          </a:p>
        </p:txBody>
      </p:sp>
      <p:sp>
        <p:nvSpPr>
          <p:cNvPr id="13" name="Rectangle 12" descr="Marker showing slides are confidential ">
            <a:extLst>
              <a:ext uri="{FF2B5EF4-FFF2-40B4-BE49-F238E27FC236}">
                <a16:creationId xmlns:a16="http://schemas.microsoft.com/office/drawing/2014/main" id="{CCDC3BE5-8AD1-F8E2-E2B6-78FCEC65AC40}"/>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2240259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95D13F7-6AEB-A791-FED3-B4EB3658ABB2}"/>
              </a:ext>
            </a:extLst>
          </p:cNvPr>
          <p:cNvGraphicFramePr>
            <a:graphicFrameLocks noGrp="1"/>
          </p:cNvGraphicFramePr>
          <p:nvPr>
            <p:extLst>
              <p:ext uri="{D42A27DB-BD31-4B8C-83A1-F6EECF244321}">
                <p14:modId xmlns:p14="http://schemas.microsoft.com/office/powerpoint/2010/main" val="2407006893"/>
              </p:ext>
            </p:extLst>
          </p:nvPr>
        </p:nvGraphicFramePr>
        <p:xfrm>
          <a:off x="466554" y="1072726"/>
          <a:ext cx="10938045" cy="4344836"/>
        </p:xfrm>
        <a:graphic>
          <a:graphicData uri="http://schemas.openxmlformats.org/drawingml/2006/table">
            <a:tbl>
              <a:tblPr firstRow="1" firstCol="1" bandRow="1">
                <a:tableStyleId>{5C22544A-7EE6-4342-B048-85BDC9FD1C3A}</a:tableStyleId>
              </a:tblPr>
              <a:tblGrid>
                <a:gridCol w="4586092">
                  <a:extLst>
                    <a:ext uri="{9D8B030D-6E8A-4147-A177-3AD203B41FA5}">
                      <a16:colId xmlns:a16="http://schemas.microsoft.com/office/drawing/2014/main" val="3204764096"/>
                    </a:ext>
                  </a:extLst>
                </a:gridCol>
                <a:gridCol w="3663086">
                  <a:extLst>
                    <a:ext uri="{9D8B030D-6E8A-4147-A177-3AD203B41FA5}">
                      <a16:colId xmlns:a16="http://schemas.microsoft.com/office/drawing/2014/main" val="1649313413"/>
                    </a:ext>
                  </a:extLst>
                </a:gridCol>
                <a:gridCol w="2688867">
                  <a:extLst>
                    <a:ext uri="{9D8B030D-6E8A-4147-A177-3AD203B41FA5}">
                      <a16:colId xmlns:a16="http://schemas.microsoft.com/office/drawing/2014/main" val="2686119016"/>
                    </a:ext>
                  </a:extLst>
                </a:gridCol>
              </a:tblGrid>
              <a:tr h="253304">
                <a:tc rowSpan="2">
                  <a:txBody>
                    <a:bodyPr/>
                    <a:lstStyle/>
                    <a:p>
                      <a:r>
                        <a:rPr lang="en-GB" sz="1800" kern="100" dirty="0">
                          <a:effectLst/>
                          <a:latin typeface="Calibri" panose="020F0502020204030204" pitchFamily="34" charset="0"/>
                          <a:ea typeface="DengXian" panose="02010600030101010101" pitchFamily="2" charset="-122"/>
                          <a:cs typeface="Arial" panose="020B0604020202020204" pitchFamily="34" charset="0"/>
                        </a:rPr>
                        <a:t>Clinical outcome (categories as per EAG report)</a:t>
                      </a:r>
                    </a:p>
                  </a:txBody>
                  <a:tcPr marL="33139" marR="33139" marT="0" marB="0"/>
                </a:tc>
                <a:tc gridSpan="2">
                  <a:txBody>
                    <a:bodyPr/>
                    <a:lstStyle/>
                    <a:p>
                      <a:r>
                        <a:rPr lang="en-GB" sz="1600" kern="100" dirty="0">
                          <a:effectLst/>
                          <a:latin typeface="+mn-lt"/>
                          <a:ea typeface="DengXian" panose="02010600030101010101" pitchFamily="2" charset="-122"/>
                          <a:cs typeface="Arial" panose="020B0604020202020204" pitchFamily="34" charset="0"/>
                        </a:rPr>
                        <a:t>Between arm results summary based on statistical significance*</a:t>
                      </a:r>
                      <a:endParaRPr lang="en-GB" sz="1800" kern="100" dirty="0">
                        <a:effectLst/>
                        <a:latin typeface="Calibri" panose="020F0502020204030204" pitchFamily="34" charset="0"/>
                        <a:ea typeface="DengXian" panose="02010600030101010101" pitchFamily="2" charset="-122"/>
                        <a:cs typeface="Arial" panose="020B0604020202020204" pitchFamily="34" charset="0"/>
                      </a:endParaRPr>
                    </a:p>
                  </a:txBody>
                  <a:tcPr marL="33139" marR="33139" marT="0" marB="0"/>
                </a:tc>
                <a:tc hMerge="1">
                  <a:txBody>
                    <a:bodyPr/>
                    <a:lstStyle/>
                    <a:p>
                      <a:r>
                        <a:rPr lang="en-GB" sz="1400" kern="100" dirty="0">
                          <a:effectLst/>
                        </a:rPr>
                        <a:t>Week 40</a:t>
                      </a:r>
                      <a:endParaRPr lang="en-GB" sz="1400" kern="100" dirty="0">
                        <a:effectLst/>
                        <a:latin typeface="Calibri" panose="020F0502020204030204" pitchFamily="34" charset="0"/>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1311511749"/>
                  </a:ext>
                </a:extLst>
              </a:tr>
              <a:tr h="506608">
                <a:tc vMerge="1">
                  <a:txBody>
                    <a:bodyPr/>
                    <a:lstStyle/>
                    <a:p>
                      <a:endParaRPr lang="en-GB" sz="160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a:solidFill>
                            <a:schemeClr val="bg1"/>
                          </a:solidFill>
                          <a:effectLst/>
                        </a:rPr>
                        <a:t>Study 301, 3 months</a:t>
                      </a:r>
                      <a:endParaRPr lang="en-GB" dirty="0"/>
                    </a:p>
                  </a:txBody>
                  <a:tcPr marL="33139" marR="33139" marT="0" marB="0">
                    <a:solidFill>
                      <a:schemeClr val="accent1"/>
                    </a:solidFill>
                  </a:tcPr>
                </a:tc>
                <a:tc>
                  <a:txBody>
                    <a:bodyPr/>
                    <a:lstStyle/>
                    <a:p>
                      <a:r>
                        <a:rPr lang="en-GB" sz="1600" b="1" kern="1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Study 301/303, 12 months [week 36 of extension study]</a:t>
                      </a:r>
                    </a:p>
                  </a:txBody>
                  <a:tcPr marL="33139" marR="33139" marT="0" marB="0">
                    <a:solidFill>
                      <a:schemeClr val="accent1"/>
                    </a:solidFill>
                  </a:tcPr>
                </a:tc>
                <a:extLst>
                  <a:ext uri="{0D108BD9-81ED-4DB2-BD59-A6C34878D82A}">
                    <a16:rowId xmlns:a16="http://schemas.microsoft.com/office/drawing/2014/main" val="2839795193"/>
                  </a:ext>
                </a:extLst>
              </a:tr>
              <a:tr h="25330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00" dirty="0">
                          <a:effectLst/>
                          <a:latin typeface="+mn-lt"/>
                          <a:ea typeface="DengXian" panose="02010600030101010101" pitchFamily="2" charset="-122"/>
                          <a:cs typeface="Arial" panose="020B0604020202020204" pitchFamily="34" charset="0"/>
                        </a:rPr>
                        <a:t>Outcomes category: changes in sleep architecture and sleep efficiency</a:t>
                      </a:r>
                    </a:p>
                  </a:txBody>
                  <a:tcPr marL="33139" marR="33139" marT="0" marB="0"/>
                </a:tc>
                <a:tc hMerge="1">
                  <a:txBody>
                    <a:bodyPr/>
                    <a:lstStyle/>
                    <a:p>
                      <a:endParaRPr lang="en-GB"/>
                    </a:p>
                  </a:txBody>
                  <a:tcPr/>
                </a:tc>
                <a:tc hMerge="1">
                  <a:txBody>
                    <a:bodyPr/>
                    <a:lstStyle/>
                    <a:p>
                      <a:pPr algn="l"/>
                      <a:endParaRPr lang="en-GB" sz="1600" b="1" kern="100" dirty="0">
                        <a:solidFill>
                          <a:srgbClr val="000000"/>
                        </a:solidFill>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465867834"/>
                  </a:ext>
                </a:extLst>
              </a:tr>
              <a:tr h="253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effectLst/>
                          <a:latin typeface="+mn-lt"/>
                          <a:ea typeface="Calibri" panose="020F0502020204030204" pitchFamily="34" charset="0"/>
                        </a:rPr>
                        <a:t>Latency LPS to REM (min)</a:t>
                      </a: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pPr algn="l"/>
                      <a:r>
                        <a:rPr lang="en-GB" sz="1600" b="1" kern="100" dirty="0">
                          <a:solidFill>
                            <a:srgbClr val="000000"/>
                          </a:solidFill>
                          <a:effectLst/>
                          <a:latin typeface="+mn-lt"/>
                          <a:ea typeface="DengXian" panose="02010600030101010101" pitchFamily="2" charset="-122"/>
                          <a:cs typeface="Arial" panose="020B0604020202020204" pitchFamily="34" charset="0"/>
                        </a:rPr>
                        <a:t>-</a:t>
                      </a:r>
                    </a:p>
                  </a:txBody>
                  <a:tcPr marL="33139" marR="33139" marT="0" marB="0"/>
                </a:tc>
                <a:extLst>
                  <a:ext uri="{0D108BD9-81ED-4DB2-BD59-A6C34878D82A}">
                    <a16:rowId xmlns:a16="http://schemas.microsoft.com/office/drawing/2014/main" val="3401224131"/>
                  </a:ext>
                </a:extLst>
              </a:tr>
              <a:tr h="253304">
                <a:tc>
                  <a:txBody>
                    <a:bodyPr/>
                    <a:lstStyle/>
                    <a:p>
                      <a:r>
                        <a:rPr lang="en-GB" sz="1600" b="0" dirty="0">
                          <a:effectLst/>
                          <a:latin typeface="+mn-lt"/>
                          <a:ea typeface="Calibri" panose="020F0502020204030204" pitchFamily="34" charset="0"/>
                        </a:rPr>
                        <a:t>latency sleep onset to REM (min)</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pPr algn="l"/>
                      <a:r>
                        <a:rPr lang="en-GB" sz="1600" b="1" kern="100" dirty="0">
                          <a:solidFill>
                            <a:srgbClr val="000000"/>
                          </a:solidFill>
                          <a:effectLst/>
                          <a:latin typeface="+mn-lt"/>
                          <a:ea typeface="DengXian" panose="02010600030101010101" pitchFamily="2" charset="-122"/>
                          <a:cs typeface="Arial" panose="020B0604020202020204" pitchFamily="34" charset="0"/>
                        </a:rPr>
                        <a:t>-</a:t>
                      </a:r>
                    </a:p>
                  </a:txBody>
                  <a:tcPr marL="33139" marR="33139" marT="0" marB="0"/>
                </a:tc>
                <a:extLst>
                  <a:ext uri="{0D108BD9-81ED-4DB2-BD59-A6C34878D82A}">
                    <a16:rowId xmlns:a16="http://schemas.microsoft.com/office/drawing/2014/main" val="1626186076"/>
                  </a:ext>
                </a:extLst>
              </a:tr>
              <a:tr h="253304">
                <a:tc>
                  <a:txBody>
                    <a:bodyPr/>
                    <a:lstStyle/>
                    <a:p>
                      <a:r>
                        <a:rPr lang="en-GB" sz="1600" b="0" dirty="0">
                          <a:effectLst/>
                          <a:latin typeface="+mn-lt"/>
                          <a:ea typeface="Calibri" panose="020F0502020204030204" pitchFamily="34" charset="0"/>
                        </a:rPr>
                        <a:t>sleep efficiency (%)</a:t>
                      </a:r>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pPr algn="l"/>
                      <a:r>
                        <a:rPr lang="en-GB" sz="1600" b="1" kern="100" dirty="0">
                          <a:solidFill>
                            <a:srgbClr val="000000"/>
                          </a:solidFill>
                          <a:effectLst/>
                          <a:latin typeface="+mn-lt"/>
                          <a:ea typeface="DengXian" panose="02010600030101010101" pitchFamily="2" charset="-122"/>
                          <a:cs typeface="Arial" panose="020B0604020202020204" pitchFamily="34" charset="0"/>
                        </a:rPr>
                        <a:t>-</a:t>
                      </a:r>
                    </a:p>
                  </a:txBody>
                  <a:tcPr marL="33139" marR="33139" marT="0" marB="0"/>
                </a:tc>
                <a:extLst>
                  <a:ext uri="{0D108BD9-81ED-4DB2-BD59-A6C34878D82A}">
                    <a16:rowId xmlns:a16="http://schemas.microsoft.com/office/drawing/2014/main" val="1853877166"/>
                  </a:ext>
                </a:extLst>
              </a:tr>
              <a:tr h="253304">
                <a:tc>
                  <a:txBody>
                    <a:bodyPr/>
                    <a:lstStyle/>
                    <a:p>
                      <a:r>
                        <a:rPr lang="en-GB" sz="1600" b="0" dirty="0">
                          <a:effectLst/>
                          <a:latin typeface="+mn-lt"/>
                          <a:ea typeface="Calibri" panose="020F0502020204030204" pitchFamily="34" charset="0"/>
                        </a:rPr>
                        <a:t>sleep onset latency (min)</a:t>
                      </a:r>
                      <a:endParaRPr lang="en-GB" sz="1600" b="0" kern="100" dirty="0">
                        <a:solidFill>
                          <a:srgbClr val="FF0000"/>
                        </a:solidFill>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pPr algn="l"/>
                      <a:r>
                        <a:rPr lang="en-GB" sz="1600" b="1" kern="100" dirty="0">
                          <a:solidFill>
                            <a:srgbClr val="000000"/>
                          </a:solidFill>
                          <a:effectLst/>
                          <a:latin typeface="+mn-lt"/>
                          <a:ea typeface="DengXian" panose="02010600030101010101" pitchFamily="2" charset="-122"/>
                          <a:cs typeface="Arial" panose="020B0604020202020204" pitchFamily="34" charset="0"/>
                        </a:rPr>
                        <a:t>-</a:t>
                      </a:r>
                    </a:p>
                  </a:txBody>
                  <a:tcPr marL="33139" marR="33139" marT="0" marB="0"/>
                </a:tc>
                <a:extLst>
                  <a:ext uri="{0D108BD9-81ED-4DB2-BD59-A6C34878D82A}">
                    <a16:rowId xmlns:a16="http://schemas.microsoft.com/office/drawing/2014/main" val="3635413265"/>
                  </a:ext>
                </a:extLst>
              </a:tr>
              <a:tr h="253304">
                <a:tc>
                  <a:txBody>
                    <a:bodyPr/>
                    <a:lstStyle/>
                    <a:p>
                      <a:r>
                        <a:rPr lang="en-GB" sz="1600" b="0" dirty="0">
                          <a:effectLst/>
                          <a:latin typeface="+mn-lt"/>
                          <a:ea typeface="Calibri" panose="020F0502020204030204" pitchFamily="34" charset="0"/>
                        </a:rPr>
                        <a:t>TST (min)</a:t>
                      </a:r>
                      <a:endParaRPr lang="en-GB" sz="1600" b="0" kern="100" dirty="0">
                        <a:solidFill>
                          <a:srgbClr val="FF0000"/>
                        </a:solidFill>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pPr algn="l"/>
                      <a:r>
                        <a:rPr lang="en-GB" sz="1600" b="1" kern="100" dirty="0">
                          <a:solidFill>
                            <a:srgbClr val="000000"/>
                          </a:solidFill>
                          <a:effectLst/>
                          <a:latin typeface="+mn-lt"/>
                          <a:ea typeface="DengXian" panose="02010600030101010101" pitchFamily="2" charset="-122"/>
                          <a:cs typeface="Arial" panose="020B0604020202020204" pitchFamily="34" charset="0"/>
                        </a:rPr>
                        <a:t>-</a:t>
                      </a:r>
                    </a:p>
                  </a:txBody>
                  <a:tcPr marL="33139" marR="33139" marT="0" marB="0"/>
                </a:tc>
                <a:extLst>
                  <a:ext uri="{0D108BD9-81ED-4DB2-BD59-A6C34878D82A}">
                    <a16:rowId xmlns:a16="http://schemas.microsoft.com/office/drawing/2014/main" val="561075722"/>
                  </a:ext>
                </a:extLst>
              </a:tr>
              <a:tr h="25330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00" dirty="0">
                          <a:effectLst/>
                          <a:latin typeface="+mn-lt"/>
                          <a:ea typeface="DengXian" panose="02010600030101010101" pitchFamily="2" charset="-122"/>
                          <a:cs typeface="Arial" panose="020B0604020202020204" pitchFamily="34" charset="0"/>
                        </a:rPr>
                        <a:t>Outcomes category: </a:t>
                      </a:r>
                      <a:r>
                        <a:rPr lang="en-GB" sz="1600" dirty="0">
                          <a:effectLst/>
                        </a:rPr>
                        <a:t>Changes in quality of sleep, depth of sleep, daytime alertness and daily ability to function</a:t>
                      </a:r>
                      <a:endParaRPr lang="en-GB" sz="1600" dirty="0">
                        <a:effectLst/>
                        <a:latin typeface="Arial" panose="020B0604020202020204" pitchFamily="34" charset="0"/>
                        <a:ea typeface="Calibri" panose="020F0502020204030204" pitchFamily="34" charset="0"/>
                      </a:endParaRPr>
                    </a:p>
                  </a:txBody>
                  <a:tcPr marL="33139" marR="33139" marT="0" marB="0"/>
                </a:tc>
                <a:tc hMerge="1">
                  <a:txBody>
                    <a:bodyPr/>
                    <a:lstStyle/>
                    <a:p>
                      <a:endParaRPr lang="en-GB"/>
                    </a:p>
                  </a:txBody>
                  <a:tcPr/>
                </a:tc>
                <a:tc hMerge="1">
                  <a:txBody>
                    <a:bodyPr/>
                    <a:lstStyle/>
                    <a:p>
                      <a:pPr algn="l"/>
                      <a:endParaRPr lang="en-GB" sz="1600" b="1" kern="100" dirty="0">
                        <a:solidFill>
                          <a:srgbClr val="000000"/>
                        </a:solidFill>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4061310818"/>
                  </a:ext>
                </a:extLst>
              </a:tr>
              <a:tr h="327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u="none" dirty="0" err="1">
                          <a:effectLst/>
                          <a:latin typeface="+mn-lt"/>
                          <a:ea typeface="Calibri" panose="020F0502020204030204" pitchFamily="34" charset="0"/>
                        </a:rPr>
                        <a:t>sLSO</a:t>
                      </a:r>
                      <a:r>
                        <a:rPr lang="en-GB" sz="1600" b="0" u="none" dirty="0">
                          <a:effectLst/>
                          <a:latin typeface="+mn-lt"/>
                          <a:ea typeface="Calibri" panose="020F0502020204030204" pitchFamily="34" charset="0"/>
                        </a:rPr>
                        <a:t> (min)</a:t>
                      </a: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397257429"/>
                  </a:ext>
                </a:extLst>
              </a:tr>
              <a:tr h="25330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00" dirty="0">
                          <a:effectLst/>
                          <a:latin typeface="+mn-lt"/>
                          <a:ea typeface="DengXian" panose="02010600030101010101" pitchFamily="2" charset="-122"/>
                          <a:cs typeface="Arial" panose="020B0604020202020204" pitchFamily="34" charset="0"/>
                        </a:rPr>
                        <a:t>Outcomes category: </a:t>
                      </a:r>
                      <a:r>
                        <a:rPr lang="en-GB" sz="1600" dirty="0">
                          <a:effectLst/>
                        </a:rPr>
                        <a:t>Daytime functioning as measured by IDSIQ</a:t>
                      </a:r>
                      <a:endParaRPr lang="en-GB" sz="1600" dirty="0">
                        <a:effectLst/>
                        <a:latin typeface="Arial" panose="020B0604020202020204" pitchFamily="34" charset="0"/>
                        <a:ea typeface="Calibri" panose="020F0502020204030204" pitchFamily="34" charset="0"/>
                      </a:endParaRPr>
                    </a:p>
                  </a:txBody>
                  <a:tcPr marL="33139" marR="33139" marT="0" marB="0"/>
                </a:tc>
                <a:tc hMerge="1">
                  <a:txBody>
                    <a:bodyPr/>
                    <a:lstStyle/>
                    <a:p>
                      <a:endParaRPr lang="en-GB" sz="1600" kern="100" dirty="0">
                        <a:effectLst/>
                        <a:latin typeface="+mn-lt"/>
                        <a:ea typeface="DengXian" panose="02010600030101010101" pitchFamily="2" charset="-122"/>
                        <a:cs typeface="Arial" panose="020B0604020202020204" pitchFamily="34" charset="0"/>
                      </a:endParaRPr>
                    </a:p>
                  </a:txBody>
                  <a:tcPr marL="33139" marR="33139" marT="0" marB="0"/>
                </a:tc>
                <a:tc hMerge="1">
                  <a:txBody>
                    <a:bodyPr/>
                    <a:lstStyle/>
                    <a:p>
                      <a:pPr algn="l"/>
                      <a:endParaRPr lang="en-GB" sz="1600" b="1" kern="100" dirty="0">
                        <a:solidFill>
                          <a:srgbClr val="000000"/>
                        </a:solidFill>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1760135954"/>
                  </a:ext>
                </a:extLst>
              </a:tr>
              <a:tr h="397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00" dirty="0">
                          <a:effectLst/>
                          <a:latin typeface="+mn-lt"/>
                        </a:rPr>
                        <a:t>Mean </a:t>
                      </a:r>
                      <a:r>
                        <a:rPr lang="en-GB" sz="1600" b="0" dirty="0">
                          <a:effectLst/>
                        </a:rPr>
                        <a:t>IDSIQ total score </a:t>
                      </a:r>
                      <a:endParaRPr lang="en-GB" sz="1600" b="0" kern="100" dirty="0">
                        <a:solidFill>
                          <a:srgbClr val="FF0000"/>
                        </a:solidFill>
                        <a:effectLst/>
                        <a:latin typeface="+mn-lt"/>
                        <a:ea typeface="DengXian" panose="02010600030101010101" pitchFamily="2" charset="-122"/>
                        <a:cs typeface="Arial" panose="020B0604020202020204" pitchFamily="34" charset="0"/>
                      </a:endParaRPr>
                    </a:p>
                  </a:txBody>
                  <a:tcPr marL="33139" marR="33139"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00" dirty="0">
                          <a:solidFill>
                            <a:srgbClr val="37906D"/>
                          </a:solidFill>
                          <a:effectLst/>
                          <a:latin typeface="+mn-lt"/>
                        </a:rPr>
                        <a:t>Daridorexant better</a:t>
                      </a:r>
                      <a:endParaRPr lang="en-GB" sz="1600" b="1" kern="100" dirty="0">
                        <a:solidFill>
                          <a:srgbClr val="37906D"/>
                        </a:solidFill>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795140511"/>
                  </a:ext>
                </a:extLst>
              </a:tr>
              <a:tr h="327231">
                <a:tc>
                  <a:txBody>
                    <a:bodyPr/>
                    <a:lstStyle/>
                    <a:p>
                      <a:r>
                        <a:rPr lang="en-GB" sz="1600" b="0" kern="100" dirty="0">
                          <a:effectLst/>
                          <a:latin typeface="+mn-lt"/>
                        </a:rPr>
                        <a:t>Mean </a:t>
                      </a:r>
                      <a:r>
                        <a:rPr lang="en-GB" sz="1600" b="0" kern="100" dirty="0">
                          <a:effectLst/>
                          <a:latin typeface="+mn-lt"/>
                          <a:ea typeface="DengXian" panose="02010600030101010101" pitchFamily="2" charset="-122"/>
                          <a:cs typeface="Arial" panose="020B0604020202020204" pitchFamily="34" charset="0"/>
                        </a:rPr>
                        <a:t>sleepiness domain score </a:t>
                      </a:r>
                    </a:p>
                  </a:txBody>
                  <a:tcPr marL="33139" marR="33139"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00" dirty="0">
                          <a:solidFill>
                            <a:srgbClr val="37906D"/>
                          </a:solidFill>
                          <a:effectLst/>
                          <a:latin typeface="+mn-lt"/>
                        </a:rPr>
                        <a:t>Daridorexant better</a:t>
                      </a:r>
                      <a:endParaRPr lang="en-GB" sz="1600" b="1" kern="100" dirty="0">
                        <a:solidFill>
                          <a:srgbClr val="37906D"/>
                        </a:solidFill>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3179565910"/>
                  </a:ext>
                </a:extLst>
              </a:tr>
              <a:tr h="253304">
                <a:tc>
                  <a:txBody>
                    <a:bodyPr/>
                    <a:lstStyle/>
                    <a:p>
                      <a:r>
                        <a:rPr lang="en-GB" sz="1600" b="0" kern="100" dirty="0">
                          <a:effectLst/>
                          <a:latin typeface="+mn-lt"/>
                        </a:rPr>
                        <a:t>Mean </a:t>
                      </a:r>
                      <a:r>
                        <a:rPr lang="en-GB" sz="1600" b="0" kern="100" dirty="0">
                          <a:effectLst/>
                          <a:latin typeface="+mn-lt"/>
                          <a:ea typeface="DengXian" panose="02010600030101010101" pitchFamily="2" charset="-122"/>
                          <a:cs typeface="Arial" panose="020B0604020202020204" pitchFamily="34" charset="0"/>
                        </a:rPr>
                        <a:t>alert/cognition domain score</a:t>
                      </a:r>
                    </a:p>
                  </a:txBody>
                  <a:tcPr marL="33139" marR="33139"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00" dirty="0">
                          <a:solidFill>
                            <a:srgbClr val="37906D"/>
                          </a:solidFill>
                          <a:effectLst/>
                          <a:latin typeface="+mn-lt"/>
                        </a:rPr>
                        <a:t>Daridorexant better</a:t>
                      </a:r>
                      <a:endParaRPr lang="en-GB" sz="1600" b="1" kern="100" dirty="0">
                        <a:solidFill>
                          <a:srgbClr val="37906D"/>
                        </a:solidFill>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3151988867"/>
                  </a:ext>
                </a:extLst>
              </a:tr>
              <a:tr h="253304">
                <a:tc>
                  <a:txBody>
                    <a:bodyPr/>
                    <a:lstStyle/>
                    <a:p>
                      <a:r>
                        <a:rPr lang="en-GB" sz="1600" b="0" kern="100" dirty="0">
                          <a:effectLst/>
                          <a:latin typeface="+mn-lt"/>
                        </a:rPr>
                        <a:t>Mean </a:t>
                      </a:r>
                      <a:r>
                        <a:rPr lang="en-GB" sz="1600" b="0" kern="100" dirty="0">
                          <a:effectLst/>
                          <a:latin typeface="+mn-lt"/>
                          <a:ea typeface="DengXian" panose="02010600030101010101" pitchFamily="2" charset="-122"/>
                          <a:cs typeface="Arial" panose="020B0604020202020204" pitchFamily="34" charset="0"/>
                        </a:rPr>
                        <a:t>mood domain score</a:t>
                      </a:r>
                    </a:p>
                  </a:txBody>
                  <a:tcPr marL="33139" marR="33139"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00" dirty="0">
                          <a:solidFill>
                            <a:srgbClr val="37906D"/>
                          </a:solidFill>
                          <a:effectLst/>
                          <a:latin typeface="+mn-lt"/>
                        </a:rPr>
                        <a:t>Daridorexant better</a:t>
                      </a:r>
                      <a:endParaRPr lang="en-GB" sz="1600" b="1" kern="100" dirty="0">
                        <a:solidFill>
                          <a:srgbClr val="37906D"/>
                        </a:solidFill>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3622524194"/>
                  </a:ext>
                </a:extLst>
              </a:tr>
            </a:tbl>
          </a:graphicData>
        </a:graphic>
      </p:graphicFrame>
      <p:sp>
        <p:nvSpPr>
          <p:cNvPr id="6" name="Text Placeholder 10">
            <a:extLst>
              <a:ext uri="{FF2B5EF4-FFF2-40B4-BE49-F238E27FC236}">
                <a16:creationId xmlns:a16="http://schemas.microsoft.com/office/drawing/2014/main" id="{440760F0-7350-3028-6887-19A768EA32D4}"/>
              </a:ext>
            </a:extLst>
          </p:cNvPr>
          <p:cNvSpPr txBox="1">
            <a:spLocks/>
          </p:cNvSpPr>
          <p:nvPr/>
        </p:nvSpPr>
        <p:spPr>
          <a:xfrm>
            <a:off x="310269" y="579019"/>
            <a:ext cx="11409963" cy="3456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Daridorexant associated with a reduction of insomnia for most clinical outcomes assessed</a:t>
            </a:r>
          </a:p>
        </p:txBody>
      </p:sp>
      <p:sp>
        <p:nvSpPr>
          <p:cNvPr id="7" name="TextBox 6">
            <a:extLst>
              <a:ext uri="{FF2B5EF4-FFF2-40B4-BE49-F238E27FC236}">
                <a16:creationId xmlns:a16="http://schemas.microsoft.com/office/drawing/2014/main" id="{F953885E-C49C-0ED1-3789-97375416233E}"/>
              </a:ext>
            </a:extLst>
          </p:cNvPr>
          <p:cNvSpPr txBox="1"/>
          <p:nvPr/>
        </p:nvSpPr>
        <p:spPr>
          <a:xfrm>
            <a:off x="346407" y="5417562"/>
            <a:ext cx="11250785" cy="523220"/>
          </a:xfrm>
          <a:prstGeom prst="rect">
            <a:avLst/>
          </a:prstGeom>
          <a:noFill/>
        </p:spPr>
        <p:txBody>
          <a:bodyPr wrap="square" rtlCol="0">
            <a:spAutoFit/>
          </a:bodyPr>
          <a:lstStyle/>
          <a:p>
            <a:r>
              <a:rPr lang="en-GB" sz="1400" dirty="0"/>
              <a:t>Between arm analyses conducted by EAG if not presented by company</a:t>
            </a:r>
          </a:p>
          <a:p>
            <a:r>
              <a:rPr lang="en-GB" sz="1400" kern="100" dirty="0">
                <a:ea typeface="DengXian" panose="02010600030101010101" pitchFamily="2" charset="-122"/>
                <a:cs typeface="Arial" panose="020B0604020202020204" pitchFamily="34" charset="0"/>
              </a:rPr>
              <a:t>*M</a:t>
            </a:r>
            <a:r>
              <a:rPr lang="en-GB" sz="1400" kern="100" dirty="0">
                <a:effectLst/>
                <a:latin typeface="+mn-lt"/>
                <a:ea typeface="DengXian" panose="02010600030101010101" pitchFamily="2" charset="-122"/>
                <a:cs typeface="Arial" panose="020B0604020202020204" pitchFamily="34" charset="0"/>
              </a:rPr>
              <a:t>ean difference of change from baseline in outcome on </a:t>
            </a:r>
            <a:r>
              <a:rPr lang="en-GB" sz="1400" kern="100" dirty="0" err="1">
                <a:effectLst/>
                <a:latin typeface="+mn-lt"/>
                <a:ea typeface="DengXian" panose="02010600030101010101" pitchFamily="2" charset="-122"/>
                <a:cs typeface="Arial" panose="020B0604020202020204" pitchFamily="34" charset="0"/>
              </a:rPr>
              <a:t>daridorexant</a:t>
            </a:r>
            <a:r>
              <a:rPr lang="en-GB" sz="1400" kern="100" dirty="0">
                <a:effectLst/>
                <a:latin typeface="+mn-lt"/>
                <a:ea typeface="DengXian" panose="02010600030101010101" pitchFamily="2" charset="-122"/>
                <a:cs typeface="Arial" panose="020B0604020202020204" pitchFamily="34" charset="0"/>
              </a:rPr>
              <a:t> minus mean difference of change from baseline on placebo</a:t>
            </a:r>
          </a:p>
        </p:txBody>
      </p:sp>
      <p:sp>
        <p:nvSpPr>
          <p:cNvPr id="11" name="Title 1">
            <a:extLst>
              <a:ext uri="{FF2B5EF4-FFF2-40B4-BE49-F238E27FC236}">
                <a16:creationId xmlns:a16="http://schemas.microsoft.com/office/drawing/2014/main" id="{CB6B847E-2B38-9FE0-242E-0BAEC08B1318}"/>
              </a:ext>
            </a:extLst>
          </p:cNvPr>
          <p:cNvSpPr>
            <a:spLocks noGrp="1"/>
          </p:cNvSpPr>
          <p:nvPr>
            <p:ph type="title"/>
          </p:nvPr>
        </p:nvSpPr>
        <p:spPr>
          <a:xfrm>
            <a:off x="310269" y="171417"/>
            <a:ext cx="11250613" cy="472768"/>
          </a:xfrm>
        </p:spPr>
        <p:txBody>
          <a:bodyPr>
            <a:normAutofit fontScale="90000"/>
          </a:bodyPr>
          <a:lstStyle/>
          <a:p>
            <a:r>
              <a:rPr lang="en-GB" dirty="0"/>
              <a:t>Study 301/303: other clinical outcomes (2/3)</a:t>
            </a:r>
            <a:br>
              <a:rPr lang="en-GB" dirty="0"/>
            </a:br>
            <a:endParaRPr lang="en-GB" dirty="0"/>
          </a:p>
        </p:txBody>
      </p:sp>
      <p:sp>
        <p:nvSpPr>
          <p:cNvPr id="2" name="Text Placeholder 9">
            <a:extLst>
              <a:ext uri="{FF2B5EF4-FFF2-40B4-BE49-F238E27FC236}">
                <a16:creationId xmlns:a16="http://schemas.microsoft.com/office/drawing/2014/main" id="{BD394F6E-25FD-D0AD-D279-80228FCA30FB}"/>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IDSIQ,</a:t>
            </a:r>
            <a:r>
              <a:rPr lang="fr-FR" dirty="0"/>
              <a:t> </a:t>
            </a:r>
            <a:r>
              <a:rPr lang="fr-FR" dirty="0" err="1"/>
              <a:t>Insomnia</a:t>
            </a:r>
            <a:r>
              <a:rPr lang="fr-FR" dirty="0"/>
              <a:t> </a:t>
            </a:r>
            <a:r>
              <a:rPr lang="fr-FR" dirty="0" err="1"/>
              <a:t>Daytime</a:t>
            </a:r>
            <a:r>
              <a:rPr lang="fr-FR" dirty="0"/>
              <a:t> </a:t>
            </a:r>
            <a:r>
              <a:rPr lang="fr-FR" dirty="0" err="1"/>
              <a:t>Symptoms</a:t>
            </a:r>
            <a:r>
              <a:rPr lang="fr-FR" dirty="0"/>
              <a:t> and Impacts Questionnaire; LPS, </a:t>
            </a:r>
            <a:r>
              <a:rPr lang="fr-FR" dirty="0" err="1"/>
              <a:t>latency</a:t>
            </a:r>
            <a:r>
              <a:rPr lang="fr-FR" dirty="0"/>
              <a:t> to persistent </a:t>
            </a:r>
            <a:r>
              <a:rPr lang="fr-FR" dirty="0" err="1"/>
              <a:t>sleep</a:t>
            </a:r>
            <a:r>
              <a:rPr lang="fr-FR" dirty="0"/>
              <a:t>, REM, </a:t>
            </a:r>
            <a:r>
              <a:rPr lang="fr-FR" dirty="0" err="1"/>
              <a:t>rapid</a:t>
            </a:r>
            <a:r>
              <a:rPr lang="fr-FR" dirty="0"/>
              <a:t> </a:t>
            </a:r>
            <a:r>
              <a:rPr lang="fr-FR" dirty="0" err="1"/>
              <a:t>eye</a:t>
            </a:r>
            <a:r>
              <a:rPr lang="fr-FR" dirty="0"/>
              <a:t> </a:t>
            </a:r>
            <a:r>
              <a:rPr lang="fr-FR" dirty="0" err="1"/>
              <a:t>movement</a:t>
            </a:r>
            <a:r>
              <a:rPr lang="fr-FR" dirty="0"/>
              <a:t>; </a:t>
            </a:r>
            <a:r>
              <a:rPr lang="fr-FR" dirty="0" err="1"/>
              <a:t>sLSO</a:t>
            </a:r>
            <a:r>
              <a:rPr lang="fr-FR" dirty="0"/>
              <a:t>, subjective </a:t>
            </a:r>
            <a:r>
              <a:rPr lang="fr-FR" dirty="0" err="1"/>
              <a:t>latency</a:t>
            </a:r>
            <a:r>
              <a:rPr lang="fr-FR" dirty="0"/>
              <a:t> to </a:t>
            </a:r>
            <a:r>
              <a:rPr lang="fr-FR" dirty="0" err="1"/>
              <a:t>sleep</a:t>
            </a:r>
            <a:r>
              <a:rPr lang="fr-FR" dirty="0"/>
              <a:t> </a:t>
            </a:r>
            <a:r>
              <a:rPr lang="fr-FR" dirty="0" err="1"/>
              <a:t>onset</a:t>
            </a:r>
            <a:r>
              <a:rPr lang="fr-FR" dirty="0"/>
              <a:t>; TST, total </a:t>
            </a:r>
            <a:r>
              <a:rPr lang="fr-FR" dirty="0" err="1"/>
              <a:t>sleep</a:t>
            </a:r>
            <a:r>
              <a:rPr lang="fr-FR" dirty="0"/>
              <a:t> time</a:t>
            </a:r>
            <a:r>
              <a:rPr lang="en-GB" dirty="0"/>
              <a:t> </a:t>
            </a:r>
          </a:p>
        </p:txBody>
      </p:sp>
      <p:sp>
        <p:nvSpPr>
          <p:cNvPr id="3" name="Rectangle 2" descr="Marker showing slides are confidential ">
            <a:extLst>
              <a:ext uri="{FF2B5EF4-FFF2-40B4-BE49-F238E27FC236}">
                <a16:creationId xmlns:a16="http://schemas.microsoft.com/office/drawing/2014/main" id="{E8FFACFA-98FB-AA05-B645-651567F08AB0}"/>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4172867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95D13F7-6AEB-A791-FED3-B4EB3658ABB2}"/>
              </a:ext>
            </a:extLst>
          </p:cNvPr>
          <p:cNvGraphicFramePr>
            <a:graphicFrameLocks noGrp="1"/>
          </p:cNvGraphicFramePr>
          <p:nvPr>
            <p:extLst>
              <p:ext uri="{D42A27DB-BD31-4B8C-83A1-F6EECF244321}">
                <p14:modId xmlns:p14="http://schemas.microsoft.com/office/powerpoint/2010/main" val="138772432"/>
              </p:ext>
            </p:extLst>
          </p:nvPr>
        </p:nvGraphicFramePr>
        <p:xfrm>
          <a:off x="466725" y="1434377"/>
          <a:ext cx="10623478" cy="2926080"/>
        </p:xfrm>
        <a:graphic>
          <a:graphicData uri="http://schemas.openxmlformats.org/drawingml/2006/table">
            <a:tbl>
              <a:tblPr firstRow="1" firstCol="1" bandRow="1">
                <a:tableStyleId>{5C22544A-7EE6-4342-B048-85BDC9FD1C3A}</a:tableStyleId>
              </a:tblPr>
              <a:tblGrid>
                <a:gridCol w="5108703">
                  <a:extLst>
                    <a:ext uri="{9D8B030D-6E8A-4147-A177-3AD203B41FA5}">
                      <a16:colId xmlns:a16="http://schemas.microsoft.com/office/drawing/2014/main" val="3204764096"/>
                    </a:ext>
                  </a:extLst>
                </a:gridCol>
                <a:gridCol w="2903238">
                  <a:extLst>
                    <a:ext uri="{9D8B030D-6E8A-4147-A177-3AD203B41FA5}">
                      <a16:colId xmlns:a16="http://schemas.microsoft.com/office/drawing/2014/main" val="546379406"/>
                    </a:ext>
                  </a:extLst>
                </a:gridCol>
                <a:gridCol w="2611537">
                  <a:extLst>
                    <a:ext uri="{9D8B030D-6E8A-4147-A177-3AD203B41FA5}">
                      <a16:colId xmlns:a16="http://schemas.microsoft.com/office/drawing/2014/main" val="2686119016"/>
                    </a:ext>
                  </a:extLst>
                </a:gridCol>
              </a:tblGrid>
              <a:tr h="114251">
                <a:tc rowSpan="2">
                  <a:txBody>
                    <a:bodyPr/>
                    <a:lstStyle/>
                    <a:p>
                      <a:r>
                        <a:rPr lang="en-GB" sz="1800" kern="100" dirty="0">
                          <a:effectLst/>
                          <a:latin typeface="Calibri" panose="020F0502020204030204" pitchFamily="34" charset="0"/>
                          <a:ea typeface="DengXian" panose="02010600030101010101" pitchFamily="2" charset="-122"/>
                          <a:cs typeface="Arial" panose="020B0604020202020204" pitchFamily="34" charset="0"/>
                        </a:rPr>
                        <a:t>Clinical outcome (categories as per EAG report)</a:t>
                      </a:r>
                    </a:p>
                  </a:txBody>
                  <a:tcPr marL="33139" marR="33139" marT="0" marB="0"/>
                </a:tc>
                <a:tc gridSpan="2">
                  <a:txBody>
                    <a:bodyPr/>
                    <a:lstStyle/>
                    <a:p>
                      <a:r>
                        <a:rPr lang="en-GB" sz="1600" kern="100">
                          <a:effectLst/>
                          <a:latin typeface="+mn-lt"/>
                          <a:ea typeface="DengXian" panose="02010600030101010101" pitchFamily="2" charset="-122"/>
                          <a:cs typeface="Arial" panose="020B0604020202020204" pitchFamily="34" charset="0"/>
                        </a:rPr>
                        <a:t>Between arm results summary based on statistical significance*</a:t>
                      </a:r>
                      <a:endParaRPr lang="en-GB" sz="1800" kern="100" dirty="0">
                        <a:effectLst/>
                        <a:latin typeface="Calibri" panose="020F0502020204030204" pitchFamily="34" charset="0"/>
                        <a:ea typeface="DengXian" panose="02010600030101010101" pitchFamily="2" charset="-122"/>
                        <a:cs typeface="Arial" panose="020B0604020202020204" pitchFamily="34" charset="0"/>
                      </a:endParaRPr>
                    </a:p>
                  </a:txBody>
                  <a:tcPr marL="33139" marR="33139" marT="0" marB="0"/>
                </a:tc>
                <a:tc hMerge="1">
                  <a:txBody>
                    <a:bodyPr/>
                    <a:lstStyle/>
                    <a:p>
                      <a:r>
                        <a:rPr lang="en-GB" sz="1400" kern="100" dirty="0">
                          <a:effectLst/>
                        </a:rPr>
                        <a:t>Week 40</a:t>
                      </a:r>
                      <a:endParaRPr lang="en-GB" sz="1400" kern="100" dirty="0">
                        <a:effectLst/>
                        <a:latin typeface="Calibri" panose="020F0502020204030204" pitchFamily="34" charset="0"/>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1311511749"/>
                  </a:ext>
                </a:extLst>
              </a:tr>
              <a:tr h="157503">
                <a:tc vMerge="1">
                  <a:txBody>
                    <a:bodyPr/>
                    <a:lstStyle/>
                    <a:p>
                      <a:endParaRPr lang="en-GB" sz="160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a:solidFill>
                            <a:schemeClr val="bg1"/>
                          </a:solidFill>
                          <a:effectLst/>
                        </a:rPr>
                        <a:t>Study 301 run out</a:t>
                      </a:r>
                      <a:endParaRPr lang="en-GB" dirty="0"/>
                    </a:p>
                  </a:txBody>
                  <a:tcPr marL="33139" marR="33139" marT="0" marB="0">
                    <a:solidFill>
                      <a:schemeClr val="accent1"/>
                    </a:solidFill>
                  </a:tcPr>
                </a:tc>
                <a:tc>
                  <a:txBody>
                    <a:bodyPr/>
                    <a:lstStyle/>
                    <a:p>
                      <a:r>
                        <a:rPr lang="en-GB" sz="1600" b="1" kern="1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Study 303 run out</a:t>
                      </a:r>
                    </a:p>
                  </a:txBody>
                  <a:tcPr marL="33139" marR="33139" marT="0" marB="0">
                    <a:solidFill>
                      <a:schemeClr val="accent1"/>
                    </a:solidFill>
                  </a:tcPr>
                </a:tc>
                <a:extLst>
                  <a:ext uri="{0D108BD9-81ED-4DB2-BD59-A6C34878D82A}">
                    <a16:rowId xmlns:a16="http://schemas.microsoft.com/office/drawing/2014/main" val="2839795193"/>
                  </a:ext>
                </a:extLst>
              </a:tr>
              <a:tr h="15750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00" dirty="0">
                          <a:effectLst/>
                          <a:latin typeface="+mn-lt"/>
                          <a:ea typeface="DengXian" panose="02010600030101010101" pitchFamily="2" charset="-122"/>
                          <a:cs typeface="Arial" panose="020B0604020202020204" pitchFamily="34" charset="0"/>
                        </a:rPr>
                        <a:t>Outcomes category: rebound insomnia</a:t>
                      </a:r>
                    </a:p>
                  </a:txBody>
                  <a:tcPr marL="33139" marR="33139" marT="0" marB="0"/>
                </a:tc>
                <a:tc hMerge="1">
                  <a:txBody>
                    <a:bodyPr/>
                    <a:lstStyle/>
                    <a:p>
                      <a:endParaRPr lang="en-GB"/>
                    </a:p>
                  </a:txBody>
                  <a:tcPr/>
                </a:tc>
                <a:tc hMerge="1">
                  <a:txBody>
                    <a:bodyPr/>
                    <a:lstStyle/>
                    <a:p>
                      <a:pPr algn="l"/>
                      <a:endParaRPr lang="en-GB" sz="1600" b="1" kern="100" dirty="0">
                        <a:solidFill>
                          <a:srgbClr val="000000"/>
                        </a:solidFill>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465867834"/>
                  </a:ext>
                </a:extLst>
              </a:tr>
              <a:tr h="157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effectLst/>
                          <a:latin typeface="+mn-lt"/>
                        </a:rPr>
                        <a:t>Change from baseline of  mean WASO to run-out treatment withdrawal set (min)</a:t>
                      </a:r>
                      <a:endParaRPr lang="en-GB" sz="1600" b="0" dirty="0">
                        <a:effectLst/>
                        <a:latin typeface="+mn-lt"/>
                        <a:ea typeface="Calibri" panose="020F0502020204030204" pitchFamily="34" charset="0"/>
                      </a:endParaRPr>
                    </a:p>
                  </a:txBody>
                  <a:tcPr marL="33139" marR="33139" marT="0" marB="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mn-lt"/>
                          <a:ea typeface="Calibri" panose="020F0502020204030204" pitchFamily="34" charset="0"/>
                        </a:rPr>
                        <a:t>Numerically </a:t>
                      </a:r>
                      <a:r>
                        <a:rPr lang="en-GB" sz="1600" kern="1200" dirty="0">
                          <a:solidFill>
                            <a:schemeClr val="dk1"/>
                          </a:solidFill>
                          <a:effectLst/>
                          <a:latin typeface="+mn-lt"/>
                          <a:ea typeface="+mn-ea"/>
                          <a:cs typeface="+mn-cs"/>
                        </a:rPr>
                        <a:t>lower than at baseline (</a:t>
                      </a:r>
                      <a:r>
                        <a:rPr lang="en-US" sz="1600" kern="1200" dirty="0">
                          <a:solidFill>
                            <a:schemeClr val="dk1"/>
                          </a:solidFill>
                          <a:effectLst/>
                          <a:latin typeface="+mn-lt"/>
                          <a:ea typeface="+mn-ea"/>
                          <a:cs typeface="+mn-cs"/>
                        </a:rPr>
                        <a:t>i.e. improved) in all treatment groups but lower for placebo</a:t>
                      </a:r>
                      <a:endParaRPr lang="en-GB" sz="1600" dirty="0">
                        <a:effectLst/>
                        <a:latin typeface="+mn-lt"/>
                        <a:ea typeface="Calibri" panose="020F0502020204030204" pitchFamily="34" charset="0"/>
                      </a:endParaRPr>
                    </a:p>
                  </a:txBody>
                  <a:tcPr marL="33139" marR="33139" marT="0" marB="0"/>
                </a:tc>
                <a:tc>
                  <a:txBody>
                    <a:bodyPr/>
                    <a:lstStyle/>
                    <a:p>
                      <a:pPr algn="l"/>
                      <a:r>
                        <a:rPr lang="en-GB" sz="1600" b="1" kern="100" dirty="0">
                          <a:solidFill>
                            <a:srgbClr val="000000"/>
                          </a:solidFill>
                          <a:effectLst/>
                          <a:latin typeface="+mn-lt"/>
                          <a:ea typeface="DengXian" panose="02010600030101010101" pitchFamily="2" charset="-122"/>
                          <a:cs typeface="Arial" panose="020B0604020202020204" pitchFamily="34" charset="0"/>
                        </a:rPr>
                        <a:t>-</a:t>
                      </a:r>
                    </a:p>
                  </a:txBody>
                  <a:tcPr marL="33139" marR="33139" marT="0" marB="0"/>
                </a:tc>
                <a:extLst>
                  <a:ext uri="{0D108BD9-81ED-4DB2-BD59-A6C34878D82A}">
                    <a16:rowId xmlns:a16="http://schemas.microsoft.com/office/drawing/2014/main" val="3401224131"/>
                  </a:ext>
                </a:extLst>
              </a:tr>
              <a:tr h="168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effectLst/>
                          <a:latin typeface="+mn-lt"/>
                        </a:rPr>
                        <a:t>Change from baseline of mean LPS to run-out treatment withdrawal set (min)</a:t>
                      </a:r>
                      <a:endParaRPr lang="en-GB" sz="1600" b="0" dirty="0">
                        <a:effectLst/>
                        <a:latin typeface="+mn-lt"/>
                        <a:ea typeface="Calibri" panose="020F0502020204030204" pitchFamily="34" charset="0"/>
                      </a:endParaRPr>
                    </a:p>
                    <a:p>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vMerge="1">
                  <a:txBody>
                    <a:bodyPr/>
                    <a:lstStyle/>
                    <a:p>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pPr algn="l"/>
                      <a:r>
                        <a:rPr lang="en-GB" sz="1600" b="1" kern="100" dirty="0">
                          <a:solidFill>
                            <a:srgbClr val="000000"/>
                          </a:solidFill>
                          <a:effectLst/>
                          <a:latin typeface="+mn-lt"/>
                          <a:ea typeface="DengXian" panose="02010600030101010101" pitchFamily="2" charset="-122"/>
                          <a:cs typeface="Arial" panose="020B0604020202020204" pitchFamily="34" charset="0"/>
                        </a:rPr>
                        <a:t>-</a:t>
                      </a:r>
                    </a:p>
                  </a:txBody>
                  <a:tcPr marL="33139" marR="33139" marT="0" marB="0"/>
                </a:tc>
                <a:extLst>
                  <a:ext uri="{0D108BD9-81ED-4DB2-BD59-A6C34878D82A}">
                    <a16:rowId xmlns:a16="http://schemas.microsoft.com/office/drawing/2014/main" val="1626186076"/>
                  </a:ext>
                </a:extLst>
              </a:tr>
              <a:tr h="157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effectLst/>
                          <a:latin typeface="+mn-lt"/>
                        </a:rPr>
                        <a:t>Change from baseline of mean </a:t>
                      </a:r>
                      <a:r>
                        <a:rPr lang="en-GB" sz="1600" b="0" dirty="0" err="1">
                          <a:effectLst/>
                          <a:latin typeface="+mn-lt"/>
                        </a:rPr>
                        <a:t>sTST</a:t>
                      </a:r>
                      <a:r>
                        <a:rPr lang="en-GB" sz="1600" b="0" dirty="0">
                          <a:effectLst/>
                          <a:latin typeface="+mn-lt"/>
                        </a:rPr>
                        <a:t> to run-out treatment withdrawal set (min)</a:t>
                      </a:r>
                      <a:endParaRPr lang="en-GB" sz="1600" b="0" dirty="0">
                        <a:effectLst/>
                        <a:latin typeface="+mn-lt"/>
                        <a:ea typeface="Calibri" panose="020F0502020204030204" pitchFamily="34" charset="0"/>
                      </a:endParaRPr>
                    </a:p>
                    <a:p>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p>
                      <a:endParaRPr lang="en-GB" sz="1600" b="0" kern="100" dirty="0">
                        <a:effectLst/>
                        <a:latin typeface="+mn-lt"/>
                        <a:ea typeface="DengXian" panose="02010600030101010101" pitchFamily="2" charset="-122"/>
                        <a:cs typeface="Arial" panose="020B0604020202020204" pitchFamily="34" charset="0"/>
                      </a:endParaRPr>
                    </a:p>
                  </a:txBody>
                  <a:tcPr marL="33139" marR="33139" marT="0" marB="0"/>
                </a:tc>
                <a:tc>
                  <a:txBody>
                    <a:bodyPr/>
                    <a:lstStyle/>
                    <a:p>
                      <a:r>
                        <a:rPr lang="en-GB" sz="1600" b="1" kern="100" dirty="0" err="1">
                          <a:solidFill>
                            <a:schemeClr val="tx1"/>
                          </a:solidFill>
                          <a:effectLst/>
                          <a:highlight>
                            <a:srgbClr val="000000"/>
                          </a:highlight>
                          <a:latin typeface="+mn-lt"/>
                        </a:rPr>
                        <a:t>xxxxxxxxxxxxxxx</a:t>
                      </a:r>
                      <a:endParaRPr lang="en-GB" sz="1600" b="0" kern="100" dirty="0">
                        <a:solidFill>
                          <a:schemeClr val="tx1"/>
                        </a:solidFill>
                        <a:effectLst/>
                        <a:highlight>
                          <a:srgbClr val="000000"/>
                        </a:highlight>
                        <a:latin typeface="+mn-lt"/>
                        <a:ea typeface="DengXian" panose="02010600030101010101" pitchFamily="2" charset="-122"/>
                        <a:cs typeface="Arial" panose="020B0604020202020204" pitchFamily="34" charset="0"/>
                      </a:endParaRPr>
                    </a:p>
                    <a:p>
                      <a:pPr algn="l"/>
                      <a:endParaRPr lang="en-GB" sz="1600" b="1" kern="100" dirty="0">
                        <a:solidFill>
                          <a:srgbClr val="000000"/>
                        </a:solidFill>
                        <a:effectLst/>
                        <a:latin typeface="+mn-lt"/>
                        <a:ea typeface="DengXian" panose="02010600030101010101" pitchFamily="2" charset="-122"/>
                        <a:cs typeface="Arial" panose="020B0604020202020204" pitchFamily="34" charset="0"/>
                      </a:endParaRPr>
                    </a:p>
                  </a:txBody>
                  <a:tcPr marL="33139" marR="33139" marT="0" marB="0"/>
                </a:tc>
                <a:extLst>
                  <a:ext uri="{0D108BD9-81ED-4DB2-BD59-A6C34878D82A}">
                    <a16:rowId xmlns:a16="http://schemas.microsoft.com/office/drawing/2014/main" val="1853877166"/>
                  </a:ext>
                </a:extLst>
              </a:tr>
            </a:tbl>
          </a:graphicData>
        </a:graphic>
      </p:graphicFrame>
      <p:sp>
        <p:nvSpPr>
          <p:cNvPr id="6" name="Text Placeholder 10">
            <a:extLst>
              <a:ext uri="{FF2B5EF4-FFF2-40B4-BE49-F238E27FC236}">
                <a16:creationId xmlns:a16="http://schemas.microsoft.com/office/drawing/2014/main" id="{440760F0-7350-3028-6887-19A768EA32D4}"/>
              </a:ext>
            </a:extLst>
          </p:cNvPr>
          <p:cNvSpPr txBox="1">
            <a:spLocks/>
          </p:cNvSpPr>
          <p:nvPr/>
        </p:nvSpPr>
        <p:spPr>
          <a:xfrm>
            <a:off x="346407" y="598740"/>
            <a:ext cx="11409963" cy="7436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latin typeface="+mn-lt"/>
              </a:rPr>
              <a:t>Company: </a:t>
            </a:r>
            <a:r>
              <a:rPr lang="en-GB" sz="2200" dirty="0">
                <a:effectLst/>
                <a:latin typeface="+mn-lt"/>
                <a:ea typeface="Times New Roman" panose="02020603050405020304" pitchFamily="18" charset="0"/>
              </a:rPr>
              <a:t>evidence suggests there was no signal for rebound insomnia after treatment discontinuation</a:t>
            </a:r>
            <a:r>
              <a:rPr lang="en-GB" sz="2200" dirty="0">
                <a:latin typeface="+mn-lt"/>
              </a:rPr>
              <a:t> </a:t>
            </a:r>
          </a:p>
        </p:txBody>
      </p:sp>
      <p:sp>
        <p:nvSpPr>
          <p:cNvPr id="7" name="TextBox 6">
            <a:extLst>
              <a:ext uri="{FF2B5EF4-FFF2-40B4-BE49-F238E27FC236}">
                <a16:creationId xmlns:a16="http://schemas.microsoft.com/office/drawing/2014/main" id="{F953885E-C49C-0ED1-3789-97375416233E}"/>
              </a:ext>
            </a:extLst>
          </p:cNvPr>
          <p:cNvSpPr txBox="1"/>
          <p:nvPr/>
        </p:nvSpPr>
        <p:spPr>
          <a:xfrm>
            <a:off x="346407" y="4360457"/>
            <a:ext cx="11250785" cy="523220"/>
          </a:xfrm>
          <a:prstGeom prst="rect">
            <a:avLst/>
          </a:prstGeom>
          <a:noFill/>
        </p:spPr>
        <p:txBody>
          <a:bodyPr wrap="square" rtlCol="0">
            <a:spAutoFit/>
          </a:bodyPr>
          <a:lstStyle/>
          <a:p>
            <a:r>
              <a:rPr lang="en-GB" sz="1400" dirty="0"/>
              <a:t>Between arm analyses conducted by EAG if not presented by company. </a:t>
            </a:r>
          </a:p>
          <a:p>
            <a:r>
              <a:rPr lang="en-GB" sz="1400" kern="100" dirty="0">
                <a:ea typeface="DengXian" panose="02010600030101010101" pitchFamily="2" charset="-122"/>
                <a:cs typeface="Arial" panose="020B0604020202020204" pitchFamily="34" charset="0"/>
              </a:rPr>
              <a:t>*M</a:t>
            </a:r>
            <a:r>
              <a:rPr lang="en-GB" sz="1400" kern="100" dirty="0">
                <a:effectLst/>
                <a:latin typeface="+mn-lt"/>
                <a:ea typeface="DengXian" panose="02010600030101010101" pitchFamily="2" charset="-122"/>
                <a:cs typeface="Arial" panose="020B0604020202020204" pitchFamily="34" charset="0"/>
              </a:rPr>
              <a:t>ean difference of change from baseline in outcome on </a:t>
            </a:r>
            <a:r>
              <a:rPr lang="en-GB" sz="1400" kern="100" dirty="0" err="1">
                <a:effectLst/>
                <a:latin typeface="+mn-lt"/>
                <a:ea typeface="DengXian" panose="02010600030101010101" pitchFamily="2" charset="-122"/>
                <a:cs typeface="Arial" panose="020B0604020202020204" pitchFamily="34" charset="0"/>
              </a:rPr>
              <a:t>daridorexant</a:t>
            </a:r>
            <a:r>
              <a:rPr lang="en-GB" sz="1400" kern="100" dirty="0">
                <a:effectLst/>
                <a:latin typeface="+mn-lt"/>
                <a:ea typeface="DengXian" panose="02010600030101010101" pitchFamily="2" charset="-122"/>
                <a:cs typeface="Arial" panose="020B0604020202020204" pitchFamily="34" charset="0"/>
              </a:rPr>
              <a:t> minus mean difference of change from baseline on placebo</a:t>
            </a:r>
          </a:p>
        </p:txBody>
      </p:sp>
      <p:sp>
        <p:nvSpPr>
          <p:cNvPr id="11" name="Title 1">
            <a:extLst>
              <a:ext uri="{FF2B5EF4-FFF2-40B4-BE49-F238E27FC236}">
                <a16:creationId xmlns:a16="http://schemas.microsoft.com/office/drawing/2014/main" id="{CB6B847E-2B38-9FE0-242E-0BAEC08B1318}"/>
              </a:ext>
            </a:extLst>
          </p:cNvPr>
          <p:cNvSpPr>
            <a:spLocks noGrp="1"/>
          </p:cNvSpPr>
          <p:nvPr>
            <p:ph type="title"/>
          </p:nvPr>
        </p:nvSpPr>
        <p:spPr>
          <a:xfrm>
            <a:off x="315313" y="163404"/>
            <a:ext cx="11250613" cy="456036"/>
          </a:xfrm>
        </p:spPr>
        <p:txBody>
          <a:bodyPr>
            <a:normAutofit fontScale="90000"/>
          </a:bodyPr>
          <a:lstStyle/>
          <a:p>
            <a:r>
              <a:rPr lang="en-GB" dirty="0"/>
              <a:t>Study 301/303: other clinical outcomes (3/3)</a:t>
            </a:r>
          </a:p>
        </p:txBody>
      </p:sp>
      <p:sp>
        <p:nvSpPr>
          <p:cNvPr id="13" name="Rectangle 12" descr="Marker showing slides are confidential ">
            <a:extLst>
              <a:ext uri="{FF2B5EF4-FFF2-40B4-BE49-F238E27FC236}">
                <a16:creationId xmlns:a16="http://schemas.microsoft.com/office/drawing/2014/main" id="{CCDC3BE5-8AD1-F8E2-E2B6-78FCEC65AC40}"/>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2" name="Text Placeholder 9">
            <a:extLst>
              <a:ext uri="{FF2B5EF4-FFF2-40B4-BE49-F238E27FC236}">
                <a16:creationId xmlns:a16="http://schemas.microsoft.com/office/drawing/2014/main" id="{28E2AF31-273C-37CB-835F-6018673839CB}"/>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t>HRQoL</a:t>
            </a:r>
            <a:r>
              <a:rPr lang="fr-FR" dirty="0"/>
              <a:t>, </a:t>
            </a:r>
            <a:r>
              <a:rPr lang="fr-FR" dirty="0" err="1"/>
              <a:t>health-related</a:t>
            </a:r>
            <a:r>
              <a:rPr lang="fr-FR" dirty="0"/>
              <a:t> </a:t>
            </a:r>
            <a:r>
              <a:rPr lang="fr-FR" dirty="0" err="1"/>
              <a:t>quality</a:t>
            </a:r>
            <a:r>
              <a:rPr lang="fr-FR" dirty="0"/>
              <a:t> of life; LPS, </a:t>
            </a:r>
            <a:r>
              <a:rPr lang="fr-FR" dirty="0" err="1"/>
              <a:t>latency</a:t>
            </a:r>
            <a:r>
              <a:rPr lang="fr-FR" dirty="0"/>
              <a:t> to persistent </a:t>
            </a:r>
            <a:r>
              <a:rPr lang="fr-FR" dirty="0" err="1"/>
              <a:t>sleep</a:t>
            </a:r>
            <a:r>
              <a:rPr lang="fr-FR" dirty="0"/>
              <a:t>; </a:t>
            </a:r>
            <a:r>
              <a:rPr lang="fr-FR" dirty="0" err="1"/>
              <a:t>sTST</a:t>
            </a:r>
            <a:r>
              <a:rPr lang="fr-FR" dirty="0"/>
              <a:t>, subjective total </a:t>
            </a:r>
            <a:r>
              <a:rPr lang="fr-FR" dirty="0" err="1"/>
              <a:t>sleep</a:t>
            </a:r>
            <a:r>
              <a:rPr lang="fr-FR" dirty="0"/>
              <a:t> time; WASO, wake </a:t>
            </a:r>
            <a:r>
              <a:rPr lang="fr-FR" dirty="0" err="1"/>
              <a:t>after</a:t>
            </a:r>
            <a:r>
              <a:rPr lang="fr-FR" dirty="0"/>
              <a:t> </a:t>
            </a:r>
            <a:r>
              <a:rPr lang="fr-FR" dirty="0" err="1"/>
              <a:t>sleep</a:t>
            </a:r>
            <a:r>
              <a:rPr lang="fr-FR" dirty="0"/>
              <a:t> </a:t>
            </a:r>
            <a:r>
              <a:rPr lang="fr-FR" dirty="0" err="1"/>
              <a:t>onset</a:t>
            </a:r>
            <a:r>
              <a:rPr lang="en-GB" dirty="0"/>
              <a:t> </a:t>
            </a:r>
          </a:p>
        </p:txBody>
      </p:sp>
    </p:spTree>
    <p:extLst>
      <p:ext uri="{BB962C8B-B14F-4D97-AF65-F5344CB8AC3E}">
        <p14:creationId xmlns:p14="http://schemas.microsoft.com/office/powerpoint/2010/main" val="3408103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1D3564B-8CB7-642F-DB2A-1D5C053796F4}"/>
              </a:ext>
            </a:extLst>
          </p:cNvPr>
          <p:cNvSpPr>
            <a:spLocks noGrp="1"/>
          </p:cNvSpPr>
          <p:nvPr>
            <p:ph type="title"/>
          </p:nvPr>
        </p:nvSpPr>
        <p:spPr>
          <a:xfrm>
            <a:off x="265124" y="112589"/>
            <a:ext cx="11250785" cy="592817"/>
          </a:xfrm>
        </p:spPr>
        <p:txBody>
          <a:bodyPr>
            <a:normAutofit/>
          </a:bodyPr>
          <a:lstStyle/>
          <a:p>
            <a:r>
              <a:rPr lang="en-GB" dirty="0"/>
              <a:t>Study 301 – adverse events</a:t>
            </a:r>
          </a:p>
        </p:txBody>
      </p:sp>
      <p:sp>
        <p:nvSpPr>
          <p:cNvPr id="12" name="Text Placeholder 11">
            <a:extLst>
              <a:ext uri="{FF2B5EF4-FFF2-40B4-BE49-F238E27FC236}">
                <a16:creationId xmlns:a16="http://schemas.microsoft.com/office/drawing/2014/main" id="{D3CDF735-871C-FF85-B02A-73E2AA241BEF}"/>
              </a:ext>
            </a:extLst>
          </p:cNvPr>
          <p:cNvSpPr>
            <a:spLocks noGrp="1"/>
          </p:cNvSpPr>
          <p:nvPr>
            <p:ph type="body" sz="quarter" idx="12"/>
          </p:nvPr>
        </p:nvSpPr>
        <p:spPr>
          <a:xfrm>
            <a:off x="265124" y="548975"/>
            <a:ext cx="11250785" cy="925034"/>
          </a:xfrm>
        </p:spPr>
        <p:txBody>
          <a:bodyPr/>
          <a:lstStyle/>
          <a:p>
            <a:r>
              <a:rPr lang="en-GB" sz="2200" dirty="0">
                <a:effectLst/>
                <a:latin typeface="+mn-lt"/>
                <a:cs typeface="Arial" panose="020B0604020202020204" pitchFamily="34" charset="0"/>
              </a:rPr>
              <a:t>During double-blind study period, 37.7% and 34.0% of subjects reported TEAEs in </a:t>
            </a:r>
            <a:r>
              <a:rPr lang="en-GB" sz="2200" dirty="0" err="1">
                <a:effectLst/>
                <a:latin typeface="+mn-lt"/>
                <a:cs typeface="Arial" panose="020B0604020202020204" pitchFamily="34" charset="0"/>
              </a:rPr>
              <a:t>daridorexant</a:t>
            </a:r>
            <a:r>
              <a:rPr lang="en-GB" sz="2200" dirty="0">
                <a:effectLst/>
                <a:latin typeface="+mn-lt"/>
                <a:cs typeface="Arial" panose="020B0604020202020204" pitchFamily="34" charset="0"/>
              </a:rPr>
              <a:t> 50 mg group, and placebo group, respectively. Most events mild or moderate intensity</a:t>
            </a:r>
          </a:p>
        </p:txBody>
      </p:sp>
      <p:graphicFrame>
        <p:nvGraphicFramePr>
          <p:cNvPr id="2" name="Table 1">
            <a:extLst>
              <a:ext uri="{FF2B5EF4-FFF2-40B4-BE49-F238E27FC236}">
                <a16:creationId xmlns:a16="http://schemas.microsoft.com/office/drawing/2014/main" id="{4AC916ED-51F4-BA7B-5E24-60293BAA88EB}"/>
              </a:ext>
            </a:extLst>
          </p:cNvPr>
          <p:cNvGraphicFramePr>
            <a:graphicFrameLocks noGrp="1"/>
          </p:cNvGraphicFramePr>
          <p:nvPr>
            <p:extLst>
              <p:ext uri="{D42A27DB-BD31-4B8C-83A1-F6EECF244321}">
                <p14:modId xmlns:p14="http://schemas.microsoft.com/office/powerpoint/2010/main" val="1641790704"/>
              </p:ext>
            </p:extLst>
          </p:nvPr>
        </p:nvGraphicFramePr>
        <p:xfrm>
          <a:off x="424992" y="2071469"/>
          <a:ext cx="10583096" cy="2624836"/>
        </p:xfrm>
        <a:graphic>
          <a:graphicData uri="http://schemas.openxmlformats.org/drawingml/2006/table">
            <a:tbl>
              <a:tblPr firstRow="1" firstCol="1" bandRow="1">
                <a:tableStyleId>{5C22544A-7EE6-4342-B048-85BDC9FD1C3A}</a:tableStyleId>
              </a:tblPr>
              <a:tblGrid>
                <a:gridCol w="4210379">
                  <a:extLst>
                    <a:ext uri="{9D8B030D-6E8A-4147-A177-3AD203B41FA5}">
                      <a16:colId xmlns:a16="http://schemas.microsoft.com/office/drawing/2014/main" val="1971884870"/>
                    </a:ext>
                  </a:extLst>
                </a:gridCol>
                <a:gridCol w="3018070">
                  <a:extLst>
                    <a:ext uri="{9D8B030D-6E8A-4147-A177-3AD203B41FA5}">
                      <a16:colId xmlns:a16="http://schemas.microsoft.com/office/drawing/2014/main" val="2518196570"/>
                    </a:ext>
                  </a:extLst>
                </a:gridCol>
                <a:gridCol w="3354647">
                  <a:extLst>
                    <a:ext uri="{9D8B030D-6E8A-4147-A177-3AD203B41FA5}">
                      <a16:colId xmlns:a16="http://schemas.microsoft.com/office/drawing/2014/main" val="3313827720"/>
                    </a:ext>
                  </a:extLst>
                </a:gridCol>
              </a:tblGrid>
              <a:tr h="375075">
                <a:tc>
                  <a:txBody>
                    <a:bodyPr/>
                    <a:lstStyle/>
                    <a:p>
                      <a:pPr>
                        <a:lnSpc>
                          <a:spcPct val="115000"/>
                        </a:lnSpc>
                        <a:spcBef>
                          <a:spcPts val="200"/>
                        </a:spcBef>
                        <a:spcAft>
                          <a:spcPts val="200"/>
                        </a:spcAft>
                      </a:pPr>
                      <a:r>
                        <a:rPr lang="en-GB" sz="1800" b="1" dirty="0">
                          <a:solidFill>
                            <a:schemeClr val="bg1"/>
                          </a:solidFill>
                          <a:effectLst/>
                          <a:latin typeface="+mn-lt"/>
                          <a:ea typeface="Calibri" panose="020F0502020204030204" pitchFamily="34" charset="0"/>
                          <a:cs typeface="Arial" panose="020B0604020202020204" pitchFamily="34" charset="0"/>
                        </a:rPr>
                        <a:t>Treatment-emergent adverse event</a:t>
                      </a:r>
                      <a:endParaRPr lang="en-GB" sz="18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mn-lt"/>
                          <a:ea typeface="Calibri" panose="020F0502020204030204" pitchFamily="34" charset="0"/>
                          <a:cs typeface="Arial" panose="020B0604020202020204" pitchFamily="34" charset="0"/>
                        </a:rPr>
                        <a:t>Daridorexant 50 mg</a:t>
                      </a:r>
                      <a:br>
                        <a:rPr lang="en-GB" sz="1800" b="1" dirty="0">
                          <a:solidFill>
                            <a:schemeClr val="bg1"/>
                          </a:solidFill>
                          <a:effectLst/>
                          <a:latin typeface="+mn-lt"/>
                          <a:ea typeface="Calibri" panose="020F0502020204030204" pitchFamily="34" charset="0"/>
                          <a:cs typeface="Arial" panose="020B0604020202020204" pitchFamily="34" charset="0"/>
                        </a:rPr>
                      </a:br>
                      <a:r>
                        <a:rPr lang="en-GB" sz="1800" b="1" dirty="0">
                          <a:solidFill>
                            <a:schemeClr val="bg1"/>
                          </a:solidFill>
                          <a:effectLst/>
                          <a:latin typeface="+mn-lt"/>
                          <a:ea typeface="Calibri" panose="020F0502020204030204" pitchFamily="34" charset="0"/>
                          <a:cs typeface="Arial" panose="020B0604020202020204" pitchFamily="34" charset="0"/>
                        </a:rPr>
                        <a:t>N=308; n (%)</a:t>
                      </a:r>
                      <a:endParaRPr lang="en-GB" sz="18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1800" b="1" dirty="0">
                          <a:solidFill>
                            <a:schemeClr val="bg1"/>
                          </a:solidFill>
                          <a:effectLst/>
                          <a:latin typeface="+mn-lt"/>
                          <a:ea typeface="Calibri" panose="020F0502020204030204" pitchFamily="34" charset="0"/>
                          <a:cs typeface="Arial" panose="020B0604020202020204" pitchFamily="34" charset="0"/>
                        </a:rPr>
                        <a:t>Placebo</a:t>
                      </a:r>
                      <a:br>
                        <a:rPr lang="en-GB" sz="1800" b="1" dirty="0">
                          <a:solidFill>
                            <a:schemeClr val="bg1"/>
                          </a:solidFill>
                          <a:effectLst/>
                          <a:latin typeface="+mn-lt"/>
                          <a:ea typeface="Calibri" panose="020F0502020204030204" pitchFamily="34" charset="0"/>
                          <a:cs typeface="Arial" panose="020B0604020202020204" pitchFamily="34" charset="0"/>
                        </a:rPr>
                      </a:br>
                      <a:r>
                        <a:rPr lang="en-GB" sz="1800" b="1" dirty="0">
                          <a:solidFill>
                            <a:schemeClr val="bg1"/>
                          </a:solidFill>
                          <a:effectLst/>
                          <a:latin typeface="+mn-lt"/>
                          <a:ea typeface="Calibri" panose="020F0502020204030204" pitchFamily="34" charset="0"/>
                          <a:cs typeface="Arial" panose="020B0604020202020204" pitchFamily="34" charset="0"/>
                        </a:rPr>
                        <a:t>N=309; n (%)</a:t>
                      </a:r>
                      <a:endParaRPr lang="en-GB" sz="18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17462987"/>
                  </a:ext>
                </a:extLst>
              </a:tr>
              <a:tr h="151428">
                <a:tc>
                  <a:txBody>
                    <a:bodyPr/>
                    <a:lstStyle/>
                    <a:p>
                      <a:pPr>
                        <a:lnSpc>
                          <a:spcPct val="115000"/>
                        </a:lnSpc>
                        <a:spcBef>
                          <a:spcPts val="200"/>
                        </a:spcBef>
                        <a:spcAft>
                          <a:spcPts val="200"/>
                        </a:spcAft>
                      </a:pPr>
                      <a:r>
                        <a:rPr lang="en-GB" sz="1800" b="1" dirty="0">
                          <a:solidFill>
                            <a:schemeClr val="bg1"/>
                          </a:solidFill>
                          <a:effectLst/>
                          <a:latin typeface="+mn-lt"/>
                          <a:ea typeface="Calibri" panose="020F0502020204030204" pitchFamily="34" charset="0"/>
                          <a:cs typeface="Arial" panose="020B0604020202020204" pitchFamily="34" charset="0"/>
                        </a:rPr>
                        <a:t>Subjects with at least one event</a:t>
                      </a:r>
                      <a:endParaRPr lang="en-GB" sz="18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Bef>
                          <a:spcPts val="200"/>
                        </a:spcBef>
                        <a:spcAft>
                          <a:spcPts val="200"/>
                        </a:spcAft>
                      </a:pPr>
                      <a:r>
                        <a:rPr lang="en-GB" sz="1800" dirty="0">
                          <a:effectLst/>
                          <a:latin typeface="+mn-lt"/>
                          <a:ea typeface="Calibri" panose="020F0502020204030204" pitchFamily="34" charset="0"/>
                          <a:cs typeface="Arial" panose="020B0604020202020204" pitchFamily="34" charset="0"/>
                        </a:rPr>
                        <a:t>116 (37.7)</a:t>
                      </a:r>
                    </a:p>
                  </a:txBody>
                  <a:tcPr marL="68580" marR="68580" marT="0" marB="0" anchor="ctr"/>
                </a:tc>
                <a:tc>
                  <a:txBody>
                    <a:bodyPr/>
                    <a:lstStyle/>
                    <a:p>
                      <a:pPr algn="ctr">
                        <a:lnSpc>
                          <a:spcPct val="115000"/>
                        </a:lnSpc>
                        <a:spcBef>
                          <a:spcPts val="200"/>
                        </a:spcBef>
                        <a:spcAft>
                          <a:spcPts val="200"/>
                        </a:spcAft>
                      </a:pPr>
                      <a:r>
                        <a:rPr lang="en-GB" sz="1800" dirty="0">
                          <a:effectLst/>
                          <a:latin typeface="+mn-lt"/>
                          <a:ea typeface="Calibri" panose="020F0502020204030204" pitchFamily="34" charset="0"/>
                          <a:cs typeface="Arial" panose="020B0604020202020204" pitchFamily="34" charset="0"/>
                        </a:rPr>
                        <a:t>105 (34.0)</a:t>
                      </a:r>
                    </a:p>
                  </a:txBody>
                  <a:tcPr marL="68580" marR="68580" marT="0" marB="0" anchor="ctr"/>
                </a:tc>
                <a:extLst>
                  <a:ext uri="{0D108BD9-81ED-4DB2-BD59-A6C34878D82A}">
                    <a16:rowId xmlns:a16="http://schemas.microsoft.com/office/drawing/2014/main" val="448827079"/>
                  </a:ext>
                </a:extLst>
              </a:tr>
              <a:tr h="125025">
                <a:tc>
                  <a:txBody>
                    <a:bodyPr/>
                    <a:lstStyle/>
                    <a:p>
                      <a:pPr>
                        <a:lnSpc>
                          <a:spcPct val="115000"/>
                        </a:lnSpc>
                        <a:spcBef>
                          <a:spcPts val="200"/>
                        </a:spcBef>
                        <a:spcAft>
                          <a:spcPts val="200"/>
                        </a:spcAft>
                      </a:pPr>
                      <a:r>
                        <a:rPr lang="en-GB" sz="1800" b="1" dirty="0">
                          <a:solidFill>
                            <a:schemeClr val="bg1"/>
                          </a:solidFill>
                          <a:effectLst/>
                          <a:latin typeface="+mn-lt"/>
                          <a:ea typeface="Calibri" panose="020F0502020204030204" pitchFamily="34" charset="0"/>
                          <a:cs typeface="Arial" panose="020B0604020202020204" pitchFamily="34" charset="0"/>
                        </a:rPr>
                        <a:t>Nasopharyngitis</a:t>
                      </a:r>
                      <a:endParaRPr lang="en-GB" sz="18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Bef>
                          <a:spcPts val="200"/>
                        </a:spcBef>
                        <a:spcAft>
                          <a:spcPts val="200"/>
                        </a:spcAft>
                      </a:pPr>
                      <a:r>
                        <a:rPr lang="en-GB" sz="1800" dirty="0">
                          <a:effectLst/>
                          <a:latin typeface="+mn-lt"/>
                          <a:ea typeface="Calibri" panose="020F0502020204030204" pitchFamily="34" charset="0"/>
                          <a:cs typeface="Arial" panose="020B0604020202020204" pitchFamily="34" charset="0"/>
                        </a:rPr>
                        <a:t>20 (6.5)</a:t>
                      </a:r>
                    </a:p>
                  </a:txBody>
                  <a:tcPr marL="68580" marR="68580" marT="0" marB="0" anchor="ctr"/>
                </a:tc>
                <a:tc>
                  <a:txBody>
                    <a:bodyPr/>
                    <a:lstStyle/>
                    <a:p>
                      <a:pPr algn="ctr">
                        <a:lnSpc>
                          <a:spcPct val="115000"/>
                        </a:lnSpc>
                        <a:spcBef>
                          <a:spcPts val="200"/>
                        </a:spcBef>
                        <a:spcAft>
                          <a:spcPts val="200"/>
                        </a:spcAft>
                      </a:pPr>
                      <a:r>
                        <a:rPr lang="en-GB" sz="1800" dirty="0">
                          <a:effectLst/>
                          <a:latin typeface="+mn-lt"/>
                          <a:ea typeface="Calibri" panose="020F0502020204030204" pitchFamily="34" charset="0"/>
                          <a:cs typeface="Arial" panose="020B0604020202020204" pitchFamily="34" charset="0"/>
                        </a:rPr>
                        <a:t>20 (6.5)</a:t>
                      </a:r>
                    </a:p>
                  </a:txBody>
                  <a:tcPr marL="68580" marR="68580" marT="0" marB="0" anchor="ctr"/>
                </a:tc>
                <a:extLst>
                  <a:ext uri="{0D108BD9-81ED-4DB2-BD59-A6C34878D82A}">
                    <a16:rowId xmlns:a16="http://schemas.microsoft.com/office/drawing/2014/main" val="3561997224"/>
                  </a:ext>
                </a:extLst>
              </a:tr>
              <a:tr h="125025">
                <a:tc>
                  <a:txBody>
                    <a:bodyPr/>
                    <a:lstStyle/>
                    <a:p>
                      <a:pPr>
                        <a:lnSpc>
                          <a:spcPct val="115000"/>
                        </a:lnSpc>
                        <a:spcBef>
                          <a:spcPts val="200"/>
                        </a:spcBef>
                        <a:spcAft>
                          <a:spcPts val="200"/>
                        </a:spcAft>
                      </a:pPr>
                      <a:r>
                        <a:rPr lang="en-GB" sz="1800" b="1" dirty="0">
                          <a:solidFill>
                            <a:schemeClr val="bg1"/>
                          </a:solidFill>
                          <a:effectLst/>
                          <a:latin typeface="+mn-lt"/>
                          <a:ea typeface="Calibri" panose="020F0502020204030204" pitchFamily="34" charset="0"/>
                          <a:cs typeface="Arial" panose="020B0604020202020204" pitchFamily="34" charset="0"/>
                        </a:rPr>
                        <a:t>Headache</a:t>
                      </a:r>
                      <a:endParaRPr lang="en-GB" sz="18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Bef>
                          <a:spcPts val="200"/>
                        </a:spcBef>
                        <a:spcAft>
                          <a:spcPts val="200"/>
                        </a:spcAft>
                      </a:pPr>
                      <a:r>
                        <a:rPr lang="en-GB" sz="1800" dirty="0">
                          <a:effectLst/>
                          <a:latin typeface="+mn-lt"/>
                          <a:ea typeface="Calibri" panose="020F0502020204030204" pitchFamily="34" charset="0"/>
                          <a:cs typeface="Arial" panose="020B0604020202020204" pitchFamily="34" charset="0"/>
                        </a:rPr>
                        <a:t>19 (6.2)</a:t>
                      </a:r>
                    </a:p>
                  </a:txBody>
                  <a:tcPr marL="68580" marR="68580" marT="0" marB="0" anchor="ctr"/>
                </a:tc>
                <a:tc>
                  <a:txBody>
                    <a:bodyPr/>
                    <a:lstStyle/>
                    <a:p>
                      <a:pPr algn="ctr">
                        <a:lnSpc>
                          <a:spcPct val="115000"/>
                        </a:lnSpc>
                        <a:spcBef>
                          <a:spcPts val="200"/>
                        </a:spcBef>
                        <a:spcAft>
                          <a:spcPts val="200"/>
                        </a:spcAft>
                      </a:pPr>
                      <a:r>
                        <a:rPr lang="en-GB" sz="1800" dirty="0">
                          <a:effectLst/>
                          <a:latin typeface="+mn-lt"/>
                          <a:ea typeface="Calibri" panose="020F0502020204030204" pitchFamily="34" charset="0"/>
                          <a:cs typeface="Arial" panose="020B0604020202020204" pitchFamily="34" charset="0"/>
                        </a:rPr>
                        <a:t>12 (3.9)</a:t>
                      </a:r>
                    </a:p>
                  </a:txBody>
                  <a:tcPr marL="68580" marR="68580" marT="0" marB="0" anchor="ctr"/>
                </a:tc>
                <a:extLst>
                  <a:ext uri="{0D108BD9-81ED-4DB2-BD59-A6C34878D82A}">
                    <a16:rowId xmlns:a16="http://schemas.microsoft.com/office/drawing/2014/main" val="1135908192"/>
                  </a:ext>
                </a:extLst>
              </a:tr>
              <a:tr h="125025">
                <a:tc>
                  <a:txBody>
                    <a:bodyPr/>
                    <a:lstStyle/>
                    <a:p>
                      <a:pPr>
                        <a:lnSpc>
                          <a:spcPct val="115000"/>
                        </a:lnSpc>
                        <a:spcBef>
                          <a:spcPts val="200"/>
                        </a:spcBef>
                        <a:spcAft>
                          <a:spcPts val="200"/>
                        </a:spcAft>
                      </a:pPr>
                      <a:r>
                        <a:rPr lang="en-GB" sz="1800" b="1" dirty="0">
                          <a:solidFill>
                            <a:schemeClr val="bg1"/>
                          </a:solidFill>
                          <a:effectLst/>
                          <a:latin typeface="+mn-lt"/>
                          <a:ea typeface="Calibri" panose="020F0502020204030204" pitchFamily="34" charset="0"/>
                          <a:cs typeface="Arial" panose="020B0604020202020204" pitchFamily="34" charset="0"/>
                        </a:rPr>
                        <a:t>Accidental overdose</a:t>
                      </a:r>
                      <a:endParaRPr lang="en-GB" sz="18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Bef>
                          <a:spcPts val="200"/>
                        </a:spcBef>
                        <a:spcAft>
                          <a:spcPts val="200"/>
                        </a:spcAft>
                      </a:pPr>
                      <a:r>
                        <a:rPr lang="en-GB" sz="1800" dirty="0">
                          <a:effectLst/>
                          <a:latin typeface="+mn-lt"/>
                          <a:ea typeface="Calibri" panose="020F0502020204030204" pitchFamily="34" charset="0"/>
                          <a:cs typeface="Arial" panose="020B0604020202020204" pitchFamily="34" charset="0"/>
                        </a:rPr>
                        <a:t>8 (2.6)</a:t>
                      </a:r>
                    </a:p>
                  </a:txBody>
                  <a:tcPr marL="68580" marR="68580" marT="0" marB="0" anchor="ctr"/>
                </a:tc>
                <a:tc>
                  <a:txBody>
                    <a:bodyPr/>
                    <a:lstStyle/>
                    <a:p>
                      <a:pPr algn="ctr">
                        <a:lnSpc>
                          <a:spcPct val="115000"/>
                        </a:lnSpc>
                        <a:spcBef>
                          <a:spcPts val="200"/>
                        </a:spcBef>
                        <a:spcAft>
                          <a:spcPts val="200"/>
                        </a:spcAft>
                      </a:pPr>
                      <a:r>
                        <a:rPr lang="en-GB" sz="1800" dirty="0">
                          <a:effectLst/>
                          <a:latin typeface="+mn-lt"/>
                          <a:ea typeface="Calibri" panose="020F0502020204030204" pitchFamily="34" charset="0"/>
                          <a:cs typeface="Arial" panose="020B0604020202020204" pitchFamily="34" charset="0"/>
                        </a:rPr>
                        <a:t>5 (1.6)</a:t>
                      </a:r>
                    </a:p>
                  </a:txBody>
                  <a:tcPr marL="68580" marR="68580" marT="0" marB="0" anchor="ctr"/>
                </a:tc>
                <a:extLst>
                  <a:ext uri="{0D108BD9-81ED-4DB2-BD59-A6C34878D82A}">
                    <a16:rowId xmlns:a16="http://schemas.microsoft.com/office/drawing/2014/main" val="576873356"/>
                  </a:ext>
                </a:extLst>
              </a:tr>
              <a:tr h="125025">
                <a:tc>
                  <a:txBody>
                    <a:bodyPr/>
                    <a:lstStyle/>
                    <a:p>
                      <a:pPr>
                        <a:lnSpc>
                          <a:spcPct val="115000"/>
                        </a:lnSpc>
                        <a:spcBef>
                          <a:spcPts val="200"/>
                        </a:spcBef>
                        <a:spcAft>
                          <a:spcPts val="200"/>
                        </a:spcAft>
                      </a:pPr>
                      <a:r>
                        <a:rPr lang="en-GB" sz="1800" b="1" dirty="0">
                          <a:solidFill>
                            <a:schemeClr val="bg1"/>
                          </a:solidFill>
                          <a:effectLst/>
                          <a:latin typeface="+mn-lt"/>
                          <a:ea typeface="Calibri" panose="020F0502020204030204" pitchFamily="34" charset="0"/>
                          <a:cs typeface="Arial" panose="020B0604020202020204" pitchFamily="34" charset="0"/>
                        </a:rPr>
                        <a:t>Fatigue</a:t>
                      </a:r>
                      <a:endParaRPr lang="en-GB" sz="18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Bef>
                          <a:spcPts val="200"/>
                        </a:spcBef>
                        <a:spcAft>
                          <a:spcPts val="200"/>
                        </a:spcAft>
                      </a:pPr>
                      <a:r>
                        <a:rPr lang="en-GB" sz="1800" dirty="0">
                          <a:effectLst/>
                          <a:latin typeface="+mn-lt"/>
                          <a:ea typeface="Calibri" panose="020F0502020204030204" pitchFamily="34" charset="0"/>
                          <a:cs typeface="Arial" panose="020B0604020202020204" pitchFamily="34" charset="0"/>
                        </a:rPr>
                        <a:t>7 (2.3)</a:t>
                      </a:r>
                    </a:p>
                  </a:txBody>
                  <a:tcPr marL="68580" marR="68580" marT="0" marB="0" anchor="ctr"/>
                </a:tc>
                <a:tc>
                  <a:txBody>
                    <a:bodyPr/>
                    <a:lstStyle/>
                    <a:p>
                      <a:pPr algn="ctr">
                        <a:lnSpc>
                          <a:spcPct val="115000"/>
                        </a:lnSpc>
                        <a:spcBef>
                          <a:spcPts val="200"/>
                        </a:spcBef>
                        <a:spcAft>
                          <a:spcPts val="200"/>
                        </a:spcAft>
                      </a:pPr>
                      <a:r>
                        <a:rPr lang="en-GB" sz="1800" dirty="0">
                          <a:effectLst/>
                          <a:latin typeface="+mn-lt"/>
                          <a:ea typeface="Calibri" panose="020F0502020204030204" pitchFamily="34" charset="0"/>
                          <a:cs typeface="Arial" panose="020B0604020202020204" pitchFamily="34" charset="0"/>
                        </a:rPr>
                        <a:t>2 (0.6)</a:t>
                      </a:r>
                    </a:p>
                  </a:txBody>
                  <a:tcPr marL="68580" marR="68580" marT="0" marB="0" anchor="ctr"/>
                </a:tc>
                <a:extLst>
                  <a:ext uri="{0D108BD9-81ED-4DB2-BD59-A6C34878D82A}">
                    <a16:rowId xmlns:a16="http://schemas.microsoft.com/office/drawing/2014/main" val="3196286709"/>
                  </a:ext>
                </a:extLst>
              </a:tr>
              <a:tr h="125025">
                <a:tc>
                  <a:txBody>
                    <a:bodyPr/>
                    <a:lstStyle/>
                    <a:p>
                      <a:pPr>
                        <a:lnSpc>
                          <a:spcPct val="115000"/>
                        </a:lnSpc>
                        <a:spcBef>
                          <a:spcPts val="200"/>
                        </a:spcBef>
                        <a:spcAft>
                          <a:spcPts val="200"/>
                        </a:spcAft>
                      </a:pPr>
                      <a:r>
                        <a:rPr lang="en-GB" sz="1800" b="1" dirty="0">
                          <a:solidFill>
                            <a:schemeClr val="bg1"/>
                          </a:solidFill>
                          <a:effectLst/>
                          <a:latin typeface="+mn-lt"/>
                          <a:ea typeface="Calibri" panose="020F0502020204030204" pitchFamily="34" charset="0"/>
                          <a:cs typeface="Arial" panose="020B0604020202020204" pitchFamily="34" charset="0"/>
                        </a:rPr>
                        <a:t>Dizziness</a:t>
                      </a:r>
                      <a:endParaRPr lang="en-GB" sz="18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Bef>
                          <a:spcPts val="200"/>
                        </a:spcBef>
                        <a:spcAft>
                          <a:spcPts val="200"/>
                        </a:spcAft>
                      </a:pPr>
                      <a:r>
                        <a:rPr lang="en-GB" sz="1800" dirty="0">
                          <a:effectLst/>
                          <a:latin typeface="+mn-lt"/>
                          <a:ea typeface="Calibri" panose="020F0502020204030204" pitchFamily="34" charset="0"/>
                          <a:cs typeface="Arial" panose="020B0604020202020204" pitchFamily="34" charset="0"/>
                        </a:rPr>
                        <a:t>7 (2.3)</a:t>
                      </a:r>
                    </a:p>
                  </a:txBody>
                  <a:tcPr marL="68580" marR="68580" marT="0" marB="0" anchor="ctr"/>
                </a:tc>
                <a:tc>
                  <a:txBody>
                    <a:bodyPr/>
                    <a:lstStyle/>
                    <a:p>
                      <a:pPr algn="ctr">
                        <a:lnSpc>
                          <a:spcPct val="115000"/>
                        </a:lnSpc>
                        <a:spcBef>
                          <a:spcPts val="200"/>
                        </a:spcBef>
                        <a:spcAft>
                          <a:spcPts val="200"/>
                        </a:spcAft>
                      </a:pPr>
                      <a:r>
                        <a:rPr lang="en-GB" sz="1800" dirty="0">
                          <a:effectLst/>
                          <a:latin typeface="+mn-lt"/>
                          <a:ea typeface="Calibri" panose="020F0502020204030204" pitchFamily="34" charset="0"/>
                          <a:cs typeface="Arial" panose="020B0604020202020204" pitchFamily="34" charset="0"/>
                        </a:rPr>
                        <a:t>2 (0.6)</a:t>
                      </a:r>
                    </a:p>
                  </a:txBody>
                  <a:tcPr marL="68580" marR="68580" marT="0" marB="0" anchor="ctr"/>
                </a:tc>
                <a:extLst>
                  <a:ext uri="{0D108BD9-81ED-4DB2-BD59-A6C34878D82A}">
                    <a16:rowId xmlns:a16="http://schemas.microsoft.com/office/drawing/2014/main" val="3340795348"/>
                  </a:ext>
                </a:extLst>
              </a:tr>
              <a:tr h="125025">
                <a:tc>
                  <a:txBody>
                    <a:bodyPr/>
                    <a:lstStyle/>
                    <a:p>
                      <a:pPr>
                        <a:lnSpc>
                          <a:spcPct val="115000"/>
                        </a:lnSpc>
                        <a:spcBef>
                          <a:spcPts val="200"/>
                        </a:spcBef>
                        <a:spcAft>
                          <a:spcPts val="200"/>
                        </a:spcAft>
                      </a:pPr>
                      <a:r>
                        <a:rPr lang="en-GB" sz="1800" b="1" dirty="0">
                          <a:solidFill>
                            <a:schemeClr val="bg1"/>
                          </a:solidFill>
                          <a:effectLst/>
                          <a:latin typeface="+mn-lt"/>
                          <a:ea typeface="Calibri" panose="020F0502020204030204" pitchFamily="34" charset="0"/>
                          <a:cs typeface="Arial" panose="020B0604020202020204" pitchFamily="34" charset="0"/>
                        </a:rPr>
                        <a:t>Nausea</a:t>
                      </a:r>
                      <a:endParaRPr lang="en-GB" sz="18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Bef>
                          <a:spcPts val="200"/>
                        </a:spcBef>
                        <a:spcAft>
                          <a:spcPts val="200"/>
                        </a:spcAft>
                      </a:pPr>
                      <a:r>
                        <a:rPr lang="en-GB" sz="1800" dirty="0">
                          <a:effectLst/>
                          <a:latin typeface="+mn-lt"/>
                          <a:ea typeface="Calibri" panose="020F0502020204030204" pitchFamily="34" charset="0"/>
                          <a:cs typeface="Arial" panose="020B0604020202020204" pitchFamily="34" charset="0"/>
                        </a:rPr>
                        <a:t>7 (2.3)</a:t>
                      </a:r>
                    </a:p>
                  </a:txBody>
                  <a:tcPr marL="68580" marR="68580" marT="0" marB="0" anchor="ctr"/>
                </a:tc>
                <a:tc>
                  <a:txBody>
                    <a:bodyPr/>
                    <a:lstStyle/>
                    <a:p>
                      <a:pPr algn="ctr">
                        <a:lnSpc>
                          <a:spcPct val="115000"/>
                        </a:lnSpc>
                        <a:spcBef>
                          <a:spcPts val="200"/>
                        </a:spcBef>
                        <a:spcAft>
                          <a:spcPts val="200"/>
                        </a:spcAft>
                      </a:pPr>
                      <a:r>
                        <a:rPr lang="en-GB" sz="1800" dirty="0">
                          <a:effectLst/>
                          <a:latin typeface="+mn-lt"/>
                          <a:ea typeface="Calibri" panose="020F0502020204030204" pitchFamily="34" charset="0"/>
                          <a:cs typeface="Arial" panose="020B0604020202020204" pitchFamily="34" charset="0"/>
                        </a:rPr>
                        <a:t>3 (1.0)</a:t>
                      </a:r>
                    </a:p>
                  </a:txBody>
                  <a:tcPr marL="68580" marR="68580" marT="0" marB="0" anchor="ctr"/>
                </a:tc>
                <a:extLst>
                  <a:ext uri="{0D108BD9-81ED-4DB2-BD59-A6C34878D82A}">
                    <a16:rowId xmlns:a16="http://schemas.microsoft.com/office/drawing/2014/main" val="3457519752"/>
                  </a:ext>
                </a:extLst>
              </a:tr>
            </a:tbl>
          </a:graphicData>
        </a:graphic>
      </p:graphicFrame>
      <p:sp>
        <p:nvSpPr>
          <p:cNvPr id="4" name="TextBox 3">
            <a:extLst>
              <a:ext uri="{FF2B5EF4-FFF2-40B4-BE49-F238E27FC236}">
                <a16:creationId xmlns:a16="http://schemas.microsoft.com/office/drawing/2014/main" id="{BC18B13A-F887-2E96-51D9-8146D46835EC}"/>
              </a:ext>
            </a:extLst>
          </p:cNvPr>
          <p:cNvSpPr txBox="1"/>
          <p:nvPr/>
        </p:nvSpPr>
        <p:spPr>
          <a:xfrm>
            <a:off x="373753" y="4658867"/>
            <a:ext cx="11624441" cy="566758"/>
          </a:xfrm>
          <a:prstGeom prst="rect">
            <a:avLst/>
          </a:prstGeom>
          <a:noFill/>
        </p:spPr>
        <p:txBody>
          <a:bodyPr wrap="square">
            <a:spAutoFit/>
          </a:bodyPr>
          <a:lstStyle/>
          <a:p>
            <a:pPr algn="just">
              <a:lnSpc>
                <a:spcPct val="115000"/>
              </a:lnSpc>
            </a:pPr>
            <a:r>
              <a:rPr lang="en-GB" sz="1400" dirty="0">
                <a:ea typeface="Calibri" panose="020F0502020204030204" pitchFamily="34" charset="0"/>
              </a:rPr>
              <a:t>Source: CS table 18. </a:t>
            </a:r>
            <a:r>
              <a:rPr lang="en-GB" sz="1400" dirty="0">
                <a:effectLst/>
                <a:ea typeface="Calibri" panose="020F0502020204030204" pitchFamily="34" charset="0"/>
              </a:rPr>
              <a:t>Includes TEAEs occurring (i.e., that started or worsened) during double-blind study period. </a:t>
            </a:r>
          </a:p>
          <a:p>
            <a:pPr algn="just">
              <a:lnSpc>
                <a:spcPct val="115000"/>
              </a:lnSpc>
            </a:pPr>
            <a:r>
              <a:rPr lang="en-GB" sz="1400" dirty="0">
                <a:effectLst/>
                <a:ea typeface="Calibri" panose="020F0502020204030204" pitchFamily="34" charset="0"/>
              </a:rPr>
              <a:t>Subjects may be counted in more than one row. </a:t>
            </a:r>
          </a:p>
        </p:txBody>
      </p:sp>
      <p:sp>
        <p:nvSpPr>
          <p:cNvPr id="3" name="TextBox 2">
            <a:extLst>
              <a:ext uri="{FF2B5EF4-FFF2-40B4-BE49-F238E27FC236}">
                <a16:creationId xmlns:a16="http://schemas.microsoft.com/office/drawing/2014/main" id="{F6C5D8D7-875C-B146-118A-F52EBDB0717A}"/>
              </a:ext>
            </a:extLst>
          </p:cNvPr>
          <p:cNvSpPr txBox="1"/>
          <p:nvPr/>
        </p:nvSpPr>
        <p:spPr>
          <a:xfrm>
            <a:off x="358440" y="1765383"/>
            <a:ext cx="4814138" cy="338554"/>
          </a:xfrm>
          <a:prstGeom prst="rect">
            <a:avLst/>
          </a:prstGeom>
          <a:noFill/>
        </p:spPr>
        <p:txBody>
          <a:bodyPr wrap="none" rtlCol="0">
            <a:spAutoFit/>
          </a:bodyPr>
          <a:lstStyle/>
          <a:p>
            <a:r>
              <a:rPr lang="en-GB" sz="1600" b="1" dirty="0">
                <a:latin typeface="Arial" panose="020B0604020202020204" pitchFamily="34" charset="0"/>
              </a:rPr>
              <a:t>TEAEs reported for ≥2% in any treatment group</a:t>
            </a:r>
          </a:p>
        </p:txBody>
      </p:sp>
      <p:sp>
        <p:nvSpPr>
          <p:cNvPr id="5" name="Text Placeholder 11">
            <a:extLst>
              <a:ext uri="{FF2B5EF4-FFF2-40B4-BE49-F238E27FC236}">
                <a16:creationId xmlns:a16="http://schemas.microsoft.com/office/drawing/2014/main" id="{BF3AC315-E5D8-9883-DA50-31F54CC98199}"/>
              </a:ext>
            </a:extLst>
          </p:cNvPr>
          <p:cNvSpPr txBox="1">
            <a:spLocks/>
          </p:cNvSpPr>
          <p:nvPr/>
        </p:nvSpPr>
        <p:spPr>
          <a:xfrm>
            <a:off x="358440" y="5216423"/>
            <a:ext cx="11250785" cy="978789"/>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u="sng" dirty="0">
                <a:latin typeface="+mn-lt"/>
              </a:rPr>
              <a:t>Treatment-emergent SAEs</a:t>
            </a:r>
            <a:r>
              <a:rPr lang="en-GB" dirty="0">
                <a:latin typeface="+mn-lt"/>
              </a:rPr>
              <a:t>: reported in 10 subjects - three (1.0%) and seven (2.3%) subjects in </a:t>
            </a:r>
            <a:r>
              <a:rPr lang="en-GB" dirty="0" err="1">
                <a:latin typeface="+mn-lt"/>
              </a:rPr>
              <a:t>daridorexant</a:t>
            </a:r>
            <a:r>
              <a:rPr lang="en-GB" dirty="0">
                <a:latin typeface="+mn-lt"/>
              </a:rPr>
              <a:t> 50 mg and placebo group, respectively  </a:t>
            </a:r>
          </a:p>
        </p:txBody>
      </p:sp>
      <p:sp>
        <p:nvSpPr>
          <p:cNvPr id="6" name="Text Placeholder 9">
            <a:extLst>
              <a:ext uri="{FF2B5EF4-FFF2-40B4-BE49-F238E27FC236}">
                <a16:creationId xmlns:a16="http://schemas.microsoft.com/office/drawing/2014/main" id="{5C623979-6B15-38BF-0385-D35F1C779353}"/>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TEAE, treatment emergent adverse events; SAE, serious adverse event</a:t>
            </a:r>
          </a:p>
        </p:txBody>
      </p:sp>
    </p:spTree>
    <p:extLst>
      <p:ext uri="{BB962C8B-B14F-4D97-AF65-F5344CB8AC3E}">
        <p14:creationId xmlns:p14="http://schemas.microsoft.com/office/powerpoint/2010/main" val="1512061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1D3564B-8CB7-642F-DB2A-1D5C053796F4}"/>
              </a:ext>
            </a:extLst>
          </p:cNvPr>
          <p:cNvSpPr>
            <a:spLocks noGrp="1"/>
          </p:cNvSpPr>
          <p:nvPr>
            <p:ph type="title"/>
          </p:nvPr>
        </p:nvSpPr>
        <p:spPr>
          <a:xfrm>
            <a:off x="319703" y="125376"/>
            <a:ext cx="11250785" cy="592817"/>
          </a:xfrm>
        </p:spPr>
        <p:txBody>
          <a:bodyPr>
            <a:normAutofit/>
          </a:bodyPr>
          <a:lstStyle/>
          <a:p>
            <a:r>
              <a:rPr lang="en-GB" dirty="0"/>
              <a:t>Study 303 – adverse events</a:t>
            </a:r>
          </a:p>
        </p:txBody>
      </p:sp>
      <p:sp>
        <p:nvSpPr>
          <p:cNvPr id="12" name="Text Placeholder 11">
            <a:extLst>
              <a:ext uri="{FF2B5EF4-FFF2-40B4-BE49-F238E27FC236}">
                <a16:creationId xmlns:a16="http://schemas.microsoft.com/office/drawing/2014/main" id="{D3CDF735-871C-FF85-B02A-73E2AA241BEF}"/>
              </a:ext>
            </a:extLst>
          </p:cNvPr>
          <p:cNvSpPr>
            <a:spLocks noGrp="1"/>
          </p:cNvSpPr>
          <p:nvPr>
            <p:ph type="body" sz="quarter" idx="12"/>
          </p:nvPr>
        </p:nvSpPr>
        <p:spPr>
          <a:xfrm>
            <a:off x="319702" y="574456"/>
            <a:ext cx="11250785" cy="1120735"/>
          </a:xfrm>
        </p:spPr>
        <p:txBody>
          <a:bodyPr/>
          <a:lstStyle/>
          <a:p>
            <a:r>
              <a:rPr lang="en-GB" sz="2200" dirty="0">
                <a:effectLst/>
                <a:latin typeface="+mn-lt"/>
                <a:cs typeface="Arial" panose="020B0604020202020204" pitchFamily="34" charset="0"/>
              </a:rPr>
              <a:t>During double-blind study period, 38.0% and 33.6% of subjects reported TEAEs in </a:t>
            </a:r>
            <a:r>
              <a:rPr lang="en-GB" sz="2200" dirty="0" err="1">
                <a:effectLst/>
                <a:latin typeface="+mn-lt"/>
                <a:cs typeface="Arial" panose="020B0604020202020204" pitchFamily="34" charset="0"/>
              </a:rPr>
              <a:t>daridorexant</a:t>
            </a:r>
            <a:r>
              <a:rPr lang="en-GB" sz="2200" dirty="0">
                <a:effectLst/>
                <a:latin typeface="+mn-lt"/>
                <a:cs typeface="Arial" panose="020B0604020202020204" pitchFamily="34" charset="0"/>
              </a:rPr>
              <a:t> 50 mg and placebo groups, respectively. Most events mild or moderate intensity</a:t>
            </a:r>
          </a:p>
        </p:txBody>
      </p:sp>
      <p:graphicFrame>
        <p:nvGraphicFramePr>
          <p:cNvPr id="2" name="Table 1">
            <a:extLst>
              <a:ext uri="{FF2B5EF4-FFF2-40B4-BE49-F238E27FC236}">
                <a16:creationId xmlns:a16="http://schemas.microsoft.com/office/drawing/2014/main" id="{4AC916ED-51F4-BA7B-5E24-60293BAA88EB}"/>
              </a:ext>
            </a:extLst>
          </p:cNvPr>
          <p:cNvGraphicFramePr>
            <a:graphicFrameLocks noGrp="1"/>
          </p:cNvGraphicFramePr>
          <p:nvPr>
            <p:extLst>
              <p:ext uri="{D42A27DB-BD31-4B8C-83A1-F6EECF244321}">
                <p14:modId xmlns:p14="http://schemas.microsoft.com/office/powerpoint/2010/main" val="361911640"/>
              </p:ext>
            </p:extLst>
          </p:nvPr>
        </p:nvGraphicFramePr>
        <p:xfrm>
          <a:off x="419851" y="2223763"/>
          <a:ext cx="9786689" cy="2743200"/>
        </p:xfrm>
        <a:graphic>
          <a:graphicData uri="http://schemas.openxmlformats.org/drawingml/2006/table">
            <a:tbl>
              <a:tblPr firstRow="1" firstCol="1" bandRow="1">
                <a:tableStyleId>{5C22544A-7EE6-4342-B048-85BDC9FD1C3A}</a:tableStyleId>
              </a:tblPr>
              <a:tblGrid>
                <a:gridCol w="3893536">
                  <a:extLst>
                    <a:ext uri="{9D8B030D-6E8A-4147-A177-3AD203B41FA5}">
                      <a16:colId xmlns:a16="http://schemas.microsoft.com/office/drawing/2014/main" val="1971884870"/>
                    </a:ext>
                  </a:extLst>
                </a:gridCol>
                <a:gridCol w="2790952">
                  <a:extLst>
                    <a:ext uri="{9D8B030D-6E8A-4147-A177-3AD203B41FA5}">
                      <a16:colId xmlns:a16="http://schemas.microsoft.com/office/drawing/2014/main" val="2518196570"/>
                    </a:ext>
                  </a:extLst>
                </a:gridCol>
                <a:gridCol w="3102201">
                  <a:extLst>
                    <a:ext uri="{9D8B030D-6E8A-4147-A177-3AD203B41FA5}">
                      <a16:colId xmlns:a16="http://schemas.microsoft.com/office/drawing/2014/main" val="3313827720"/>
                    </a:ext>
                  </a:extLst>
                </a:gridCol>
              </a:tblGrid>
              <a:tr h="326478">
                <a:tc>
                  <a:txBody>
                    <a:bodyPr/>
                    <a:lstStyle/>
                    <a:p>
                      <a:r>
                        <a:rPr lang="en-GB" sz="1800" dirty="0">
                          <a:effectLst/>
                        </a:rPr>
                        <a:t>Treatment-emergent adverse event</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Daridorexant 50 mg</a:t>
                      </a:r>
                    </a:p>
                    <a:p>
                      <a:pPr algn="ctr"/>
                      <a:r>
                        <a:rPr lang="en-GB" sz="1800" dirty="0">
                          <a:effectLst/>
                        </a:rPr>
                        <a:t>N = 137, n (%)</a:t>
                      </a:r>
                      <a:endParaRPr lang="en-GB" sz="1800" dirty="0">
                        <a:effectLst/>
                        <a:latin typeface="Arial" panose="020B0604020202020204" pitchFamily="34" charset="0"/>
                        <a:cs typeface="Arial" panose="020B0604020202020204" pitchFamily="34" charset="0"/>
                      </a:endParaRPr>
                    </a:p>
                  </a:txBody>
                  <a:tcPr marL="40304" marR="40304" marT="0" marB="0"/>
                </a:tc>
                <a:tc>
                  <a:txBody>
                    <a:bodyPr/>
                    <a:lstStyle/>
                    <a:p>
                      <a:pPr algn="ctr"/>
                      <a:r>
                        <a:rPr lang="en-GB" sz="1800" dirty="0">
                          <a:effectLst/>
                        </a:rPr>
                        <a:t>Placebo</a:t>
                      </a:r>
                    </a:p>
                    <a:p>
                      <a:pPr algn="ctr"/>
                      <a:r>
                        <a:rPr lang="en-GB" sz="1800" dirty="0">
                          <a:effectLst/>
                        </a:rPr>
                        <a:t>N = 128, n (%)</a:t>
                      </a:r>
                      <a:endParaRPr lang="en-GB" sz="1800" dirty="0">
                        <a:effectLst/>
                        <a:latin typeface="Arial" panose="020B0604020202020204" pitchFamily="34" charset="0"/>
                        <a:cs typeface="Arial" panose="020B0604020202020204" pitchFamily="34" charset="0"/>
                      </a:endParaRPr>
                    </a:p>
                  </a:txBody>
                  <a:tcPr marL="40304" marR="40304" marT="0" marB="0"/>
                </a:tc>
                <a:extLst>
                  <a:ext uri="{0D108BD9-81ED-4DB2-BD59-A6C34878D82A}">
                    <a16:rowId xmlns:a16="http://schemas.microsoft.com/office/drawing/2014/main" val="1717462987"/>
                  </a:ext>
                </a:extLst>
              </a:tr>
              <a:tr h="163239">
                <a:tc>
                  <a:txBody>
                    <a:bodyPr/>
                    <a:lstStyle/>
                    <a:p>
                      <a:r>
                        <a:rPr lang="en-GB" sz="1800" dirty="0">
                          <a:effectLst/>
                        </a:rPr>
                        <a:t>Subjects with at least one event</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52 (38.0)</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43 (33.6)</a:t>
                      </a:r>
                      <a:endParaRPr lang="en-GB" sz="1800" dirty="0">
                        <a:effectLst/>
                        <a:latin typeface="Arial" panose="020B0604020202020204" pitchFamily="34" charset="0"/>
                        <a:cs typeface="Arial" panose="020B0604020202020204" pitchFamily="34" charset="0"/>
                      </a:endParaRPr>
                    </a:p>
                  </a:txBody>
                  <a:tcPr marL="40304" marR="40304" marT="0" marB="0" anchor="ctr"/>
                </a:tc>
                <a:extLst>
                  <a:ext uri="{0D108BD9-81ED-4DB2-BD59-A6C34878D82A}">
                    <a16:rowId xmlns:a16="http://schemas.microsoft.com/office/drawing/2014/main" val="448827079"/>
                  </a:ext>
                </a:extLst>
              </a:tr>
              <a:tr h="163239">
                <a:tc>
                  <a:txBody>
                    <a:bodyPr/>
                    <a:lstStyle/>
                    <a:p>
                      <a:r>
                        <a:rPr lang="en-GB" sz="1800" dirty="0">
                          <a:effectLst/>
                        </a:rPr>
                        <a:t>Nasopharyngitis</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11 (8.0)</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6 (4.7)</a:t>
                      </a:r>
                      <a:endParaRPr lang="en-GB" sz="1800" dirty="0">
                        <a:effectLst/>
                        <a:latin typeface="Arial" panose="020B0604020202020204" pitchFamily="34" charset="0"/>
                        <a:cs typeface="Arial" panose="020B0604020202020204" pitchFamily="34" charset="0"/>
                      </a:endParaRPr>
                    </a:p>
                  </a:txBody>
                  <a:tcPr marL="40304" marR="40304" marT="0" marB="0" anchor="ctr"/>
                </a:tc>
                <a:extLst>
                  <a:ext uri="{0D108BD9-81ED-4DB2-BD59-A6C34878D82A}">
                    <a16:rowId xmlns:a16="http://schemas.microsoft.com/office/drawing/2014/main" val="3561997224"/>
                  </a:ext>
                </a:extLst>
              </a:tr>
              <a:tr h="163239">
                <a:tc>
                  <a:txBody>
                    <a:bodyPr/>
                    <a:lstStyle/>
                    <a:p>
                      <a:r>
                        <a:rPr lang="en-GB" sz="1800" dirty="0">
                          <a:effectLst/>
                        </a:rPr>
                        <a:t>Accidental overdose</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4 (2.9)</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0</a:t>
                      </a:r>
                      <a:endParaRPr lang="en-GB" sz="1800" dirty="0">
                        <a:effectLst/>
                        <a:latin typeface="Arial" panose="020B0604020202020204" pitchFamily="34" charset="0"/>
                        <a:cs typeface="Arial" panose="020B0604020202020204" pitchFamily="34" charset="0"/>
                      </a:endParaRPr>
                    </a:p>
                  </a:txBody>
                  <a:tcPr marL="40304" marR="40304" marT="0" marB="0" anchor="ctr"/>
                </a:tc>
                <a:extLst>
                  <a:ext uri="{0D108BD9-81ED-4DB2-BD59-A6C34878D82A}">
                    <a16:rowId xmlns:a16="http://schemas.microsoft.com/office/drawing/2014/main" val="1135908192"/>
                  </a:ext>
                </a:extLst>
              </a:tr>
              <a:tr h="163239">
                <a:tc>
                  <a:txBody>
                    <a:bodyPr/>
                    <a:lstStyle/>
                    <a:p>
                      <a:r>
                        <a:rPr lang="en-GB" sz="1800" dirty="0">
                          <a:effectLst/>
                        </a:rPr>
                        <a:t>Somnolence</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4 (2.9)</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0</a:t>
                      </a:r>
                      <a:endParaRPr lang="en-GB" sz="1800" dirty="0">
                        <a:effectLst/>
                        <a:latin typeface="Arial" panose="020B0604020202020204" pitchFamily="34" charset="0"/>
                        <a:cs typeface="Arial" panose="020B0604020202020204" pitchFamily="34" charset="0"/>
                      </a:endParaRPr>
                    </a:p>
                  </a:txBody>
                  <a:tcPr marL="40304" marR="40304" marT="0" marB="0" anchor="ctr"/>
                </a:tc>
                <a:extLst>
                  <a:ext uri="{0D108BD9-81ED-4DB2-BD59-A6C34878D82A}">
                    <a16:rowId xmlns:a16="http://schemas.microsoft.com/office/drawing/2014/main" val="576873356"/>
                  </a:ext>
                </a:extLst>
              </a:tr>
              <a:tr h="163239">
                <a:tc>
                  <a:txBody>
                    <a:bodyPr/>
                    <a:lstStyle/>
                    <a:p>
                      <a:r>
                        <a:rPr lang="en-GB" sz="1800" dirty="0">
                          <a:effectLst/>
                        </a:rPr>
                        <a:t>Fall</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3 (2.2)</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2 (1.6)</a:t>
                      </a:r>
                      <a:endParaRPr lang="en-GB" sz="1800" dirty="0">
                        <a:effectLst/>
                        <a:latin typeface="Arial" panose="020B0604020202020204" pitchFamily="34" charset="0"/>
                        <a:cs typeface="Arial" panose="020B0604020202020204" pitchFamily="34" charset="0"/>
                      </a:endParaRPr>
                    </a:p>
                  </a:txBody>
                  <a:tcPr marL="40304" marR="40304" marT="0" marB="0" anchor="ctr"/>
                </a:tc>
                <a:extLst>
                  <a:ext uri="{0D108BD9-81ED-4DB2-BD59-A6C34878D82A}">
                    <a16:rowId xmlns:a16="http://schemas.microsoft.com/office/drawing/2014/main" val="3196286709"/>
                  </a:ext>
                </a:extLst>
              </a:tr>
              <a:tr h="163239">
                <a:tc>
                  <a:txBody>
                    <a:bodyPr/>
                    <a:lstStyle/>
                    <a:p>
                      <a:r>
                        <a:rPr lang="en-GB" sz="1800" dirty="0">
                          <a:effectLst/>
                        </a:rPr>
                        <a:t>Headache</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3 (2.2)</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2 (1.6)</a:t>
                      </a:r>
                      <a:endParaRPr lang="en-GB" sz="1800" dirty="0">
                        <a:effectLst/>
                        <a:latin typeface="Arial" panose="020B0604020202020204" pitchFamily="34" charset="0"/>
                        <a:cs typeface="Arial" panose="020B0604020202020204" pitchFamily="34" charset="0"/>
                      </a:endParaRPr>
                    </a:p>
                  </a:txBody>
                  <a:tcPr marL="40304" marR="40304" marT="0" marB="0" anchor="ctr"/>
                </a:tc>
                <a:extLst>
                  <a:ext uri="{0D108BD9-81ED-4DB2-BD59-A6C34878D82A}">
                    <a16:rowId xmlns:a16="http://schemas.microsoft.com/office/drawing/2014/main" val="3340795348"/>
                  </a:ext>
                </a:extLst>
              </a:tr>
              <a:tr h="163239">
                <a:tc>
                  <a:txBody>
                    <a:bodyPr/>
                    <a:lstStyle/>
                    <a:p>
                      <a:r>
                        <a:rPr lang="en-GB" sz="1800" dirty="0">
                          <a:effectLst/>
                        </a:rPr>
                        <a:t>Cough</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3 (2.2)</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0</a:t>
                      </a:r>
                      <a:endParaRPr lang="en-GB" sz="1800" dirty="0">
                        <a:effectLst/>
                        <a:latin typeface="Arial" panose="020B0604020202020204" pitchFamily="34" charset="0"/>
                        <a:cs typeface="Arial" panose="020B0604020202020204" pitchFamily="34" charset="0"/>
                      </a:endParaRPr>
                    </a:p>
                  </a:txBody>
                  <a:tcPr marL="40304" marR="40304" marT="0" marB="0" anchor="ctr"/>
                </a:tc>
                <a:extLst>
                  <a:ext uri="{0D108BD9-81ED-4DB2-BD59-A6C34878D82A}">
                    <a16:rowId xmlns:a16="http://schemas.microsoft.com/office/drawing/2014/main" val="3457519752"/>
                  </a:ext>
                </a:extLst>
              </a:tr>
              <a:tr h="163239">
                <a:tc>
                  <a:txBody>
                    <a:bodyPr/>
                    <a:lstStyle/>
                    <a:p>
                      <a:r>
                        <a:rPr lang="en-GB" sz="1800" dirty="0">
                          <a:effectLst/>
                        </a:rPr>
                        <a:t>Pneumonia</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3 (2.2)</a:t>
                      </a:r>
                      <a:endParaRPr lang="en-GB" sz="1800" dirty="0">
                        <a:effectLst/>
                        <a:latin typeface="Arial" panose="020B0604020202020204" pitchFamily="34" charset="0"/>
                        <a:cs typeface="Arial" panose="020B0604020202020204" pitchFamily="34" charset="0"/>
                      </a:endParaRPr>
                    </a:p>
                  </a:txBody>
                  <a:tcPr marL="40304" marR="40304" marT="0" marB="0" anchor="ctr"/>
                </a:tc>
                <a:tc>
                  <a:txBody>
                    <a:bodyPr/>
                    <a:lstStyle/>
                    <a:p>
                      <a:pPr algn="ctr"/>
                      <a:r>
                        <a:rPr lang="en-GB" sz="1800" dirty="0">
                          <a:effectLst/>
                        </a:rPr>
                        <a:t>0</a:t>
                      </a:r>
                      <a:endParaRPr lang="en-GB" sz="1800" dirty="0">
                        <a:effectLst/>
                        <a:latin typeface="Arial" panose="020B0604020202020204" pitchFamily="34" charset="0"/>
                        <a:cs typeface="Arial" panose="020B0604020202020204" pitchFamily="34" charset="0"/>
                      </a:endParaRPr>
                    </a:p>
                  </a:txBody>
                  <a:tcPr marL="40304" marR="40304" marT="0" marB="0" anchor="ctr"/>
                </a:tc>
                <a:extLst>
                  <a:ext uri="{0D108BD9-81ED-4DB2-BD59-A6C34878D82A}">
                    <a16:rowId xmlns:a16="http://schemas.microsoft.com/office/drawing/2014/main" val="2519282623"/>
                  </a:ext>
                </a:extLst>
              </a:tr>
            </a:tbl>
          </a:graphicData>
        </a:graphic>
      </p:graphicFrame>
      <p:sp>
        <p:nvSpPr>
          <p:cNvPr id="4" name="TextBox 3">
            <a:extLst>
              <a:ext uri="{FF2B5EF4-FFF2-40B4-BE49-F238E27FC236}">
                <a16:creationId xmlns:a16="http://schemas.microsoft.com/office/drawing/2014/main" id="{BC18B13A-F887-2E96-51D9-8146D46835EC}"/>
              </a:ext>
            </a:extLst>
          </p:cNvPr>
          <p:cNvSpPr txBox="1"/>
          <p:nvPr/>
        </p:nvSpPr>
        <p:spPr>
          <a:xfrm>
            <a:off x="358440" y="4966963"/>
            <a:ext cx="9880434" cy="523220"/>
          </a:xfrm>
          <a:prstGeom prst="rect">
            <a:avLst/>
          </a:prstGeom>
          <a:noFill/>
        </p:spPr>
        <p:txBody>
          <a:bodyPr wrap="square">
            <a:spAutoFit/>
          </a:bodyPr>
          <a:lstStyle/>
          <a:p>
            <a:r>
              <a:rPr lang="en-GB" sz="1400" dirty="0">
                <a:effectLst/>
                <a:latin typeface="Arial" panose="020B0604020202020204" pitchFamily="34" charset="0"/>
                <a:cs typeface="Arial" panose="020B0604020202020204" pitchFamily="34" charset="0"/>
              </a:rPr>
              <a:t>Source: CS tabl</a:t>
            </a:r>
            <a:r>
              <a:rPr lang="en-GB" sz="1400" dirty="0">
                <a:latin typeface="Arial" panose="020B0604020202020204" pitchFamily="34" charset="0"/>
                <a:cs typeface="Arial" panose="020B0604020202020204" pitchFamily="34" charset="0"/>
              </a:rPr>
              <a:t>e 38. </a:t>
            </a:r>
            <a:r>
              <a:rPr lang="en-GB" sz="1400" dirty="0">
                <a:effectLst/>
                <a:latin typeface="Arial" panose="020B0604020202020204" pitchFamily="34" charset="0"/>
                <a:cs typeface="Arial" panose="020B0604020202020204" pitchFamily="34" charset="0"/>
              </a:rPr>
              <a:t>Includes only those TEAEs occurring (i.e., that started or worsened) during double-blind study period. Subjects may</a:t>
            </a:r>
            <a:r>
              <a:rPr lang="en-GB" sz="1400" dirty="0">
                <a:latin typeface="Arial" panose="020B0604020202020204" pitchFamily="34" charset="0"/>
                <a:cs typeface="Arial" panose="020B0604020202020204" pitchFamily="34" charset="0"/>
              </a:rPr>
              <a:t> </a:t>
            </a:r>
            <a:r>
              <a:rPr lang="en-GB" sz="1400" dirty="0">
                <a:effectLst/>
                <a:latin typeface="Arial" panose="020B0604020202020204" pitchFamily="34" charset="0"/>
                <a:cs typeface="Arial" panose="020B0604020202020204" pitchFamily="34" charset="0"/>
              </a:rPr>
              <a:t>be counted in more than one row. Preferred terms are based on MedDRA version 22.1</a:t>
            </a:r>
          </a:p>
        </p:txBody>
      </p:sp>
      <p:sp>
        <p:nvSpPr>
          <p:cNvPr id="3" name="TextBox 2">
            <a:extLst>
              <a:ext uri="{FF2B5EF4-FFF2-40B4-BE49-F238E27FC236}">
                <a16:creationId xmlns:a16="http://schemas.microsoft.com/office/drawing/2014/main" id="{AB9DC041-4DFB-8FB5-32B4-457A16448411}"/>
              </a:ext>
            </a:extLst>
          </p:cNvPr>
          <p:cNvSpPr txBox="1"/>
          <p:nvPr/>
        </p:nvSpPr>
        <p:spPr>
          <a:xfrm>
            <a:off x="358440" y="1936495"/>
            <a:ext cx="4814138" cy="338554"/>
          </a:xfrm>
          <a:prstGeom prst="rect">
            <a:avLst/>
          </a:prstGeom>
          <a:noFill/>
        </p:spPr>
        <p:txBody>
          <a:bodyPr wrap="none" rtlCol="0">
            <a:spAutoFit/>
          </a:bodyPr>
          <a:lstStyle/>
          <a:p>
            <a:r>
              <a:rPr lang="en-GB" sz="1600" b="1" dirty="0">
                <a:latin typeface="Arial" panose="020B0604020202020204" pitchFamily="34" charset="0"/>
              </a:rPr>
              <a:t>TEAEs reported for ≥2% in any treatment group</a:t>
            </a:r>
          </a:p>
        </p:txBody>
      </p:sp>
      <p:sp>
        <p:nvSpPr>
          <p:cNvPr id="5" name="Text Placeholder 11">
            <a:extLst>
              <a:ext uri="{FF2B5EF4-FFF2-40B4-BE49-F238E27FC236}">
                <a16:creationId xmlns:a16="http://schemas.microsoft.com/office/drawing/2014/main" id="{9512F5A7-BA2F-5650-299B-079CDA1401BC}"/>
              </a:ext>
            </a:extLst>
          </p:cNvPr>
          <p:cNvSpPr txBox="1">
            <a:spLocks/>
          </p:cNvSpPr>
          <p:nvPr/>
        </p:nvSpPr>
        <p:spPr>
          <a:xfrm>
            <a:off x="319704" y="5510746"/>
            <a:ext cx="11250785" cy="793324"/>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u="sng" dirty="0">
                <a:latin typeface="+mn-lt"/>
              </a:rPr>
              <a:t>Treatment-emergent SAEs</a:t>
            </a:r>
            <a:r>
              <a:rPr lang="en-GB" dirty="0">
                <a:latin typeface="+mn-lt"/>
              </a:rPr>
              <a:t>: reported in 9 subjects - </a:t>
            </a:r>
            <a:r>
              <a:rPr lang="en-GB" sz="1800" dirty="0">
                <a:effectLst/>
                <a:latin typeface="+mn-lt"/>
                <a:ea typeface="Times New Roman" panose="02020603050405020304" pitchFamily="18" charset="0"/>
                <a:cs typeface="Arial" panose="020B0604020202020204" pitchFamily="34" charset="0"/>
              </a:rPr>
              <a:t>seven (5.1%) and two (1.6%) subjects in </a:t>
            </a:r>
            <a:r>
              <a:rPr lang="en-GB" sz="1800" dirty="0" err="1">
                <a:effectLst/>
                <a:latin typeface="+mn-lt"/>
                <a:ea typeface="Times New Roman" panose="02020603050405020304" pitchFamily="18" charset="0"/>
                <a:cs typeface="Arial" panose="020B0604020202020204" pitchFamily="34" charset="0"/>
              </a:rPr>
              <a:t>daridorexant</a:t>
            </a:r>
            <a:r>
              <a:rPr lang="en-GB" sz="1800" dirty="0">
                <a:effectLst/>
                <a:latin typeface="+mn-lt"/>
                <a:ea typeface="Times New Roman" panose="02020603050405020304" pitchFamily="18" charset="0"/>
                <a:cs typeface="Arial" panose="020B0604020202020204" pitchFamily="34" charset="0"/>
              </a:rPr>
              <a:t> 50 mg and placebo group, respectively</a:t>
            </a:r>
            <a:r>
              <a:rPr lang="en-GB" dirty="0">
                <a:latin typeface="+mn-lt"/>
              </a:rPr>
              <a:t> </a:t>
            </a:r>
          </a:p>
        </p:txBody>
      </p:sp>
      <p:sp>
        <p:nvSpPr>
          <p:cNvPr id="6" name="Text Placeholder 9">
            <a:extLst>
              <a:ext uri="{FF2B5EF4-FFF2-40B4-BE49-F238E27FC236}">
                <a16:creationId xmlns:a16="http://schemas.microsoft.com/office/drawing/2014/main" id="{6EDF5E49-F35B-CA47-6C30-5549CC1375DF}"/>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TEAE, treatment emergent adverse events; SAE, serious adverse event</a:t>
            </a:r>
          </a:p>
        </p:txBody>
      </p:sp>
    </p:spTree>
    <p:extLst>
      <p:ext uri="{BB962C8B-B14F-4D97-AF65-F5344CB8AC3E}">
        <p14:creationId xmlns:p14="http://schemas.microsoft.com/office/powerpoint/2010/main" val="3452027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194310" y="2365852"/>
            <a:ext cx="11830124" cy="204434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342900" indent="-342900">
              <a:buFont typeface="Arial" panose="020B0604020202020204" pitchFamily="34" charset="0"/>
              <a:buChar char="•"/>
            </a:pPr>
            <a:r>
              <a:rPr lang="en-GB" dirty="0" err="1">
                <a:solidFill>
                  <a:schemeClr val="tx1"/>
                </a:solidFill>
                <a:latin typeface="Arial" panose="020B0604020202020204" pitchFamily="34" charset="0"/>
              </a:rPr>
              <a:t>Dauvilliers</a:t>
            </a:r>
            <a:r>
              <a:rPr lang="en-GB" dirty="0">
                <a:solidFill>
                  <a:schemeClr val="tx1"/>
                </a:solidFill>
                <a:latin typeface="Arial" panose="020B0604020202020204" pitchFamily="34" charset="0"/>
              </a:rPr>
              <a:t> et al. 2020 was a short-term dose response study across four doses of daridorexant (5, 10, 25, or 50mg). </a:t>
            </a:r>
          </a:p>
          <a:p>
            <a:pPr marL="342900" indent="-342900">
              <a:buFont typeface="Arial" panose="020B0604020202020204" pitchFamily="34" charset="0"/>
              <a:buChar char="•"/>
            </a:pPr>
            <a:r>
              <a:rPr lang="en-GB" dirty="0">
                <a:solidFill>
                  <a:schemeClr val="tx1"/>
                </a:solidFill>
                <a:latin typeface="Arial" panose="020B0604020202020204" pitchFamily="34" charset="0"/>
              </a:rPr>
              <a:t>Primarily, this trial assessed dose response relationship and thus, not designed to evaluate efficacy and safety of daridorexant compared with placebo due to small sample size utilised in study.</a:t>
            </a:r>
          </a:p>
          <a:p>
            <a:pPr marL="342900" indent="-342900">
              <a:buFont typeface="Arial" panose="020B0604020202020204" pitchFamily="34" charset="0"/>
              <a:buChar char="•"/>
            </a:pPr>
            <a:r>
              <a:rPr lang="en-GB" dirty="0">
                <a:solidFill>
                  <a:schemeClr val="tx1"/>
                </a:solidFill>
                <a:latin typeface="Arial" panose="020B0604020202020204" pitchFamily="34" charset="0"/>
              </a:rPr>
              <a:t>Outcomes assessed on days 1 and 2 only and not deemed relevant to long term treatment of insomnia disorder.</a:t>
            </a:r>
          </a:p>
        </p:txBody>
      </p:sp>
      <p:sp>
        <p:nvSpPr>
          <p:cNvPr id="16" name="Rectangle 15">
            <a:extLst>
              <a:ext uri="{FF2B5EF4-FFF2-40B4-BE49-F238E27FC236}">
                <a16:creationId xmlns:a16="http://schemas.microsoft.com/office/drawing/2014/main" id="{BE4E1D21-37B6-4DED-9C97-E9DA5819D47B}"/>
              </a:ext>
            </a:extLst>
          </p:cNvPr>
          <p:cNvSpPr/>
          <p:nvPr/>
        </p:nvSpPr>
        <p:spPr>
          <a:xfrm>
            <a:off x="182806" y="4466717"/>
            <a:ext cx="11830124" cy="121703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Study compared placebo to 50 mg of daridorexant and therefore, according to protocol, is eligible for inclusion. No exclusion criteria relating to study size</a:t>
            </a:r>
          </a:p>
          <a:p>
            <a:pPr marL="285750" indent="-285750">
              <a:buFont typeface="Arial" panose="020B0604020202020204" pitchFamily="34" charset="0"/>
              <a:buChar char="•"/>
            </a:pPr>
            <a:r>
              <a:rPr lang="en-GB" dirty="0">
                <a:solidFill>
                  <a:schemeClr val="tx1"/>
                </a:solidFill>
                <a:latin typeface="Arial" panose="020B0604020202020204" pitchFamily="34" charset="0"/>
              </a:rPr>
              <a:t>EAG would have liked to see results of this study included</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a:p>
            <a:endParaRPr lang="en-GB" dirty="0">
              <a:solidFill>
                <a:schemeClr val="tx1"/>
              </a:solidFill>
              <a:latin typeface="Arial" panose="020B0604020202020204" pitchFamily="34" charset="0"/>
            </a:endParaRPr>
          </a:p>
        </p:txBody>
      </p:sp>
      <p:grpSp>
        <p:nvGrpSpPr>
          <p:cNvPr id="3" name="Group 2">
            <a:extLst>
              <a:ext uri="{FF2B5EF4-FFF2-40B4-BE49-F238E27FC236}">
                <a16:creationId xmlns:a16="http://schemas.microsoft.com/office/drawing/2014/main" id="{1FEF9133-742E-1F2A-F7E4-3242C25D58A7}"/>
              </a:ext>
            </a:extLst>
          </p:cNvPr>
          <p:cNvGrpSpPr/>
          <p:nvPr/>
        </p:nvGrpSpPr>
        <p:grpSpPr>
          <a:xfrm>
            <a:off x="1696422" y="5740264"/>
            <a:ext cx="10328012" cy="587933"/>
            <a:chOff x="1456000" y="5711882"/>
            <a:chExt cx="10077188" cy="587933"/>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768150"/>
              <a:ext cx="9715126" cy="531665"/>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dirty="0">
                  <a:solidFill>
                    <a:schemeClr val="tx1"/>
                  </a:solidFill>
                  <a:latin typeface="Arial" panose="020B0604020202020204" pitchFamily="34" charset="0"/>
                </a:rPr>
                <a:t>Is this study relevant for decision making?</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237119"/>
                <a:ext cx="463463" cy="463463"/>
              </a:xfrm>
              <a:prstGeom prst="rect">
                <a:avLst/>
              </a:prstGeom>
            </p:spPr>
          </p:pic>
        </p:grpSp>
      </p:grpSp>
      <p:sp>
        <p:nvSpPr>
          <p:cNvPr id="13" name="Rectangle 12">
            <a:extLst>
              <a:ext uri="{FF2B5EF4-FFF2-40B4-BE49-F238E27FC236}">
                <a16:creationId xmlns:a16="http://schemas.microsoft.com/office/drawing/2014/main" id="{E82CA74A-6F08-4190-9479-10C9823605C7}"/>
              </a:ext>
            </a:extLst>
          </p:cNvPr>
          <p:cNvSpPr/>
          <p:nvPr/>
        </p:nvSpPr>
        <p:spPr>
          <a:xfrm>
            <a:off x="194310" y="1286268"/>
            <a:ext cx="11818620" cy="103738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342900" indent="-342900">
              <a:buFont typeface="Arial" panose="020B0604020202020204" pitchFamily="34" charset="0"/>
              <a:buChar char="•"/>
            </a:pPr>
            <a:r>
              <a:rPr lang="en-GB" dirty="0" err="1">
                <a:solidFill>
                  <a:schemeClr val="tx1"/>
                </a:solidFill>
                <a:latin typeface="Arial" panose="020B0604020202020204" pitchFamily="34" charset="0"/>
              </a:rPr>
              <a:t>Dauvilliers</a:t>
            </a:r>
            <a:r>
              <a:rPr lang="en-GB" dirty="0">
                <a:solidFill>
                  <a:schemeClr val="tx1"/>
                </a:solidFill>
                <a:latin typeface="Arial" panose="020B0604020202020204" pitchFamily="34" charset="0"/>
              </a:rPr>
              <a:t> et al. 2020, a study that compares daridorexant to placebo is included in SLR but not in main analysis of clinical efficacy evidence in CS</a:t>
            </a:r>
          </a:p>
        </p:txBody>
      </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a:xfrm>
            <a:off x="291600" y="169950"/>
            <a:ext cx="11250785" cy="592817"/>
          </a:xfrm>
        </p:spPr>
        <p:txBody>
          <a:bodyPr>
            <a:normAutofit fontScale="90000"/>
          </a:bodyPr>
          <a:lstStyle/>
          <a:p>
            <a:r>
              <a:rPr lang="en-GB" dirty="0"/>
              <a:t>Key issue: study omitted</a:t>
            </a:r>
            <a:br>
              <a:rPr lang="en-GB" dirty="0"/>
            </a:br>
            <a:endParaRPr lang="en-GB" dirty="0"/>
          </a:p>
        </p:txBody>
      </p:sp>
      <p:sp>
        <p:nvSpPr>
          <p:cNvPr id="7" name="Text Placeholder 9">
            <a:extLst>
              <a:ext uri="{FF2B5EF4-FFF2-40B4-BE49-F238E27FC236}">
                <a16:creationId xmlns:a16="http://schemas.microsoft.com/office/drawing/2014/main" id="{7F76EA78-AFED-C7BB-62A6-9364FAAC1DD0}"/>
              </a:ext>
            </a:extLst>
          </p:cNvPr>
          <p:cNvSpPr txBox="1">
            <a:spLocks/>
          </p:cNvSpPr>
          <p:nvPr/>
        </p:nvSpPr>
        <p:spPr>
          <a:xfrm>
            <a:off x="986797" y="6415409"/>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CS, company submission; EAG, Evidence Assessment Group; SLR, systematic literature review</a:t>
            </a:r>
          </a:p>
        </p:txBody>
      </p:sp>
      <p:sp>
        <p:nvSpPr>
          <p:cNvPr id="4" name="Text Placeholder 11">
            <a:extLst>
              <a:ext uri="{FF2B5EF4-FFF2-40B4-BE49-F238E27FC236}">
                <a16:creationId xmlns:a16="http://schemas.microsoft.com/office/drawing/2014/main" id="{3157ECDC-4C83-FB0C-25A8-C42CDD4E891E}"/>
              </a:ext>
            </a:extLst>
          </p:cNvPr>
          <p:cNvSpPr>
            <a:spLocks noGrp="1"/>
          </p:cNvSpPr>
          <p:nvPr>
            <p:ph type="body" sz="quarter" idx="12"/>
          </p:nvPr>
        </p:nvSpPr>
        <p:spPr>
          <a:xfrm>
            <a:off x="291600" y="568698"/>
            <a:ext cx="11250785" cy="661054"/>
          </a:xfrm>
        </p:spPr>
        <p:txBody>
          <a:bodyPr/>
          <a:lstStyle/>
          <a:p>
            <a:pPr>
              <a:lnSpc>
                <a:spcPct val="100000"/>
              </a:lnSpc>
            </a:pPr>
            <a:r>
              <a:rPr lang="en-GB" sz="2200" dirty="0">
                <a:latin typeface="+mn-lt"/>
              </a:rPr>
              <a:t>Uncertainty around whether to include a dose response study for clinical effectiveness analysis</a:t>
            </a:r>
            <a:endParaRPr lang="en-GB" sz="2200" dirty="0">
              <a:effectLst/>
              <a:latin typeface="+mn-lt"/>
              <a:cs typeface="Arial" panose="020B0604020202020204" pitchFamily="34" charset="0"/>
            </a:endParaRPr>
          </a:p>
        </p:txBody>
      </p:sp>
    </p:spTree>
    <p:extLst>
      <p:ext uri="{BB962C8B-B14F-4D97-AF65-F5344CB8AC3E}">
        <p14:creationId xmlns:p14="http://schemas.microsoft.com/office/powerpoint/2010/main" val="108349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F9C74-CB0A-08F5-B42A-EEBCFBE5E0A9}"/>
              </a:ext>
            </a:extLst>
          </p:cNvPr>
          <p:cNvSpPr>
            <a:spLocks noGrp="1"/>
          </p:cNvSpPr>
          <p:nvPr>
            <p:ph type="ctrTitle"/>
          </p:nvPr>
        </p:nvSpPr>
        <p:spPr>
          <a:xfrm>
            <a:off x="269209" y="162381"/>
            <a:ext cx="11178381" cy="555618"/>
          </a:xfrm>
        </p:spPr>
        <p:txBody>
          <a:bodyPr>
            <a:normAutofit/>
          </a:bodyPr>
          <a:lstStyle/>
          <a:p>
            <a:r>
              <a:rPr lang="en-GB" sz="3200" dirty="0"/>
              <a:t>Key questions: economic</a:t>
            </a:r>
          </a:p>
        </p:txBody>
      </p:sp>
      <p:sp>
        <p:nvSpPr>
          <p:cNvPr id="3" name="Text Placeholder 2">
            <a:extLst>
              <a:ext uri="{FF2B5EF4-FFF2-40B4-BE49-F238E27FC236}">
                <a16:creationId xmlns:a16="http://schemas.microsoft.com/office/drawing/2014/main" id="{B0911B77-BC82-0FDD-8F29-D6F855A8BEAB}"/>
              </a:ext>
            </a:extLst>
          </p:cNvPr>
          <p:cNvSpPr>
            <a:spLocks noGrp="1"/>
          </p:cNvSpPr>
          <p:nvPr>
            <p:ph type="body" sz="quarter" idx="12"/>
          </p:nvPr>
        </p:nvSpPr>
        <p:spPr>
          <a:xfrm>
            <a:off x="269209" y="635806"/>
            <a:ext cx="11250791" cy="6244782"/>
          </a:xfrm>
        </p:spPr>
        <p:txBody>
          <a:bodyPr>
            <a:normAutofit fontScale="47500" lnSpcReduction="20000"/>
          </a:bodyPr>
          <a:lstStyle/>
          <a:p>
            <a:pPr>
              <a:lnSpc>
                <a:spcPct val="120000"/>
              </a:lnSpc>
              <a:spcBef>
                <a:spcPts val="600"/>
              </a:spcBef>
            </a:pPr>
            <a:r>
              <a:rPr lang="en-GB" sz="4500" b="1" dirty="0">
                <a:solidFill>
                  <a:schemeClr val="tx1"/>
                </a:solidFill>
                <a:latin typeface="Arial" panose="020B0604020202020204" pitchFamily="34" charset="0"/>
              </a:rPr>
              <a:t>Model structure:</a:t>
            </a:r>
          </a:p>
          <a:p>
            <a:pPr marL="285750" indent="-285750">
              <a:lnSpc>
                <a:spcPct val="120000"/>
              </a:lnSpc>
              <a:spcBef>
                <a:spcPts val="600"/>
              </a:spcBef>
              <a:buFont typeface="Arial" panose="020B0604020202020204" pitchFamily="34" charset="0"/>
              <a:buChar char="•"/>
            </a:pPr>
            <a:r>
              <a:rPr lang="en-GB" sz="3800" dirty="0">
                <a:latin typeface="Arial" panose="020B0604020202020204" pitchFamily="34" charset="0"/>
              </a:rPr>
              <a:t>Is the company’s model structure appropriate for decision making? Is using ISI to inform the model appropriate? What is the committee’s view of the 1-year time horizon in company’s base-case model? </a:t>
            </a:r>
          </a:p>
          <a:p>
            <a:pPr>
              <a:lnSpc>
                <a:spcPct val="120000"/>
              </a:lnSpc>
              <a:spcBef>
                <a:spcPts val="600"/>
              </a:spcBef>
            </a:pPr>
            <a:r>
              <a:rPr lang="en-GB" sz="3800" b="1" dirty="0"/>
              <a:t>Excluding 25mg dose from economic model </a:t>
            </a:r>
          </a:p>
          <a:p>
            <a:pPr marL="342900" indent="-342900">
              <a:lnSpc>
                <a:spcPct val="120000"/>
              </a:lnSpc>
              <a:spcBef>
                <a:spcPts val="600"/>
              </a:spcBef>
              <a:buFont typeface="Arial" panose="020B0604020202020204" pitchFamily="34" charset="0"/>
              <a:buChar char="•"/>
            </a:pPr>
            <a:r>
              <a:rPr lang="en-GB" sz="3800" dirty="0">
                <a:latin typeface="Arial" panose="020B0604020202020204" pitchFamily="34" charset="0"/>
              </a:rPr>
              <a:t>Is excluding the 25mg dose from the economic model sufficiently justified?</a:t>
            </a:r>
          </a:p>
          <a:p>
            <a:pPr>
              <a:lnSpc>
                <a:spcPct val="120000"/>
              </a:lnSpc>
              <a:spcBef>
                <a:spcPts val="600"/>
              </a:spcBef>
            </a:pPr>
            <a:r>
              <a:rPr lang="en-GB" sz="3800" b="1" dirty="0">
                <a:latin typeface="Arial" panose="020B0604020202020204" pitchFamily="34" charset="0"/>
              </a:rPr>
              <a:t>Comparator in </a:t>
            </a:r>
            <a:r>
              <a:rPr lang="en-GB" sz="3800" b="1" dirty="0"/>
              <a:t>model:</a:t>
            </a:r>
          </a:p>
          <a:p>
            <a:pPr marL="342900" indent="-342900">
              <a:lnSpc>
                <a:spcPct val="120000"/>
              </a:lnSpc>
              <a:spcBef>
                <a:spcPts val="600"/>
              </a:spcBef>
              <a:buFont typeface="Arial" panose="020B0604020202020204" pitchFamily="34" charset="0"/>
              <a:buChar char="•"/>
            </a:pPr>
            <a:r>
              <a:rPr lang="en-GB" sz="3800" dirty="0">
                <a:latin typeface="Arial" panose="020B0604020202020204" pitchFamily="34" charset="0"/>
              </a:rPr>
              <a:t>Is ‘no treatment’ the appropriate comparator for the economic analysis? </a:t>
            </a:r>
          </a:p>
          <a:p>
            <a:pPr>
              <a:lnSpc>
                <a:spcPct val="120000"/>
              </a:lnSpc>
              <a:spcBef>
                <a:spcPts val="600"/>
              </a:spcBef>
            </a:pPr>
            <a:r>
              <a:rPr lang="en-GB" sz="3800" b="1" dirty="0">
                <a:latin typeface="Arial" panose="020B0604020202020204" pitchFamily="34" charset="0"/>
              </a:rPr>
              <a:t>Excluding AEs </a:t>
            </a:r>
            <a:r>
              <a:rPr lang="en-GB" sz="3800" b="1" dirty="0"/>
              <a:t>from model:</a:t>
            </a:r>
          </a:p>
          <a:p>
            <a:pPr marL="457200" indent="-457200">
              <a:lnSpc>
                <a:spcPct val="120000"/>
              </a:lnSpc>
              <a:spcBef>
                <a:spcPts val="600"/>
              </a:spcBef>
              <a:buFont typeface="Arial" panose="020B0604020202020204" pitchFamily="34" charset="0"/>
              <a:buChar char="•"/>
            </a:pPr>
            <a:r>
              <a:rPr lang="en-GB" sz="3800" dirty="0">
                <a:latin typeface="Arial" panose="020B0604020202020204" pitchFamily="34" charset="0"/>
              </a:rPr>
              <a:t>What is the committee’s view on excluding AEs from economic model? </a:t>
            </a:r>
          </a:p>
          <a:p>
            <a:pPr>
              <a:lnSpc>
                <a:spcPct val="120000"/>
              </a:lnSpc>
              <a:spcBef>
                <a:spcPts val="600"/>
              </a:spcBef>
            </a:pPr>
            <a:r>
              <a:rPr lang="en-GB" sz="3800" b="1" dirty="0">
                <a:latin typeface="Arial" panose="020B0604020202020204" pitchFamily="34" charset="0"/>
              </a:rPr>
              <a:t>Adjusting for placebo effect: </a:t>
            </a:r>
          </a:p>
          <a:p>
            <a:pPr marL="457200" indent="-457200">
              <a:lnSpc>
                <a:spcPct val="120000"/>
              </a:lnSpc>
              <a:spcBef>
                <a:spcPts val="600"/>
              </a:spcBef>
              <a:buFont typeface="Arial" panose="020B0604020202020204" pitchFamily="34" charset="0"/>
              <a:buChar char="•"/>
            </a:pPr>
            <a:r>
              <a:rPr lang="en-GB" sz="3800" dirty="0">
                <a:latin typeface="Arial" panose="020B0604020202020204" pitchFamily="34" charset="0"/>
              </a:rPr>
              <a:t>Is the company’s or EAG’s approach for placebo effect more realistic?</a:t>
            </a:r>
          </a:p>
          <a:p>
            <a:pPr>
              <a:lnSpc>
                <a:spcPct val="120000"/>
              </a:lnSpc>
              <a:spcBef>
                <a:spcPts val="600"/>
              </a:spcBef>
            </a:pPr>
            <a:r>
              <a:rPr lang="en-GB" sz="3800" b="1" dirty="0">
                <a:latin typeface="Arial" panose="020B0604020202020204" pitchFamily="34" charset="0"/>
              </a:rPr>
              <a:t>Mapping ISI to EQ-5D</a:t>
            </a:r>
          </a:p>
          <a:p>
            <a:pPr marL="457200" indent="-457200">
              <a:lnSpc>
                <a:spcPct val="120000"/>
              </a:lnSpc>
              <a:spcBef>
                <a:spcPts val="600"/>
              </a:spcBef>
              <a:buFont typeface="Arial" panose="020B0604020202020204" pitchFamily="34" charset="0"/>
              <a:buChar char="•"/>
            </a:pPr>
            <a:r>
              <a:rPr lang="en-GB" sz="3800" dirty="0">
                <a:latin typeface="Arial" panose="020B0604020202020204" pitchFamily="34" charset="0"/>
              </a:rPr>
              <a:t>What is the committee’s view on the company’s approach of mapping ISI to EQ-5D? Which is the committee’s preferred analysis? </a:t>
            </a:r>
          </a:p>
          <a:p>
            <a:pPr>
              <a:lnSpc>
                <a:spcPct val="120000"/>
              </a:lnSpc>
              <a:spcBef>
                <a:spcPts val="600"/>
              </a:spcBef>
            </a:pPr>
            <a:r>
              <a:rPr lang="en-GB" sz="3800" b="1" dirty="0">
                <a:latin typeface="Arial" panose="020B0604020202020204" pitchFamily="34" charset="0"/>
              </a:rPr>
              <a:t>Costs: </a:t>
            </a:r>
          </a:p>
          <a:p>
            <a:pPr marL="457200" indent="-457200">
              <a:lnSpc>
                <a:spcPct val="120000"/>
              </a:lnSpc>
              <a:spcBef>
                <a:spcPts val="600"/>
              </a:spcBef>
              <a:buFont typeface="Arial" panose="020B0604020202020204" pitchFamily="34" charset="0"/>
              <a:buChar char="•"/>
            </a:pPr>
            <a:r>
              <a:rPr lang="en-GB" sz="3800" dirty="0"/>
              <a:t>Are the costs used in the economic model appropriate?</a:t>
            </a:r>
          </a:p>
          <a:p>
            <a:pPr>
              <a:lnSpc>
                <a:spcPct val="120000"/>
              </a:lnSpc>
            </a:pPr>
            <a:endParaRPr lang="en-GB" sz="5500" dirty="0">
              <a:solidFill>
                <a:schemeClr val="tx1"/>
              </a:solidFill>
              <a:latin typeface="Arial" panose="020B0604020202020204" pitchFamily="34" charset="0"/>
            </a:endParaRPr>
          </a:p>
          <a:p>
            <a:pPr marL="285750" indent="-285750">
              <a:lnSpc>
                <a:spcPct val="120000"/>
              </a:lnSpc>
              <a:buFont typeface="Arial" panose="020B0604020202020204" pitchFamily="34" charset="0"/>
              <a:buChar char="•"/>
            </a:pPr>
            <a:endParaRPr lang="en-GB" sz="5500" dirty="0">
              <a:solidFill>
                <a:schemeClr val="tx1"/>
              </a:solidFill>
              <a:latin typeface="Arial" panose="020B0604020202020204" pitchFamily="34" charset="0"/>
            </a:endParaRPr>
          </a:p>
          <a:p>
            <a:pPr>
              <a:lnSpc>
                <a:spcPct val="120000"/>
              </a:lnSpc>
            </a:pPr>
            <a:endParaRPr lang="en-GB" sz="5500" dirty="0">
              <a:solidFill>
                <a:schemeClr val="tx1"/>
              </a:solidFill>
              <a:latin typeface="Arial" panose="020B0604020202020204" pitchFamily="34" charset="0"/>
            </a:endParaRP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5" name="Text Placeholder 9">
            <a:extLst>
              <a:ext uri="{FF2B5EF4-FFF2-40B4-BE49-F238E27FC236}">
                <a16:creationId xmlns:a16="http://schemas.microsoft.com/office/drawing/2014/main" id="{0145598A-9960-9350-DFFD-82A55F28956B}"/>
              </a:ext>
            </a:extLst>
          </p:cNvPr>
          <p:cNvSpPr txBox="1">
            <a:spLocks/>
          </p:cNvSpPr>
          <p:nvPr/>
        </p:nvSpPr>
        <p:spPr>
          <a:xfrm>
            <a:off x="891381" y="6534548"/>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AEs: adverse events;  ISI Insomnia severity index </a:t>
            </a:r>
          </a:p>
        </p:txBody>
      </p:sp>
    </p:spTree>
    <p:extLst>
      <p:ext uri="{BB962C8B-B14F-4D97-AF65-F5344CB8AC3E}">
        <p14:creationId xmlns:p14="http://schemas.microsoft.com/office/powerpoint/2010/main" val="1532646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217170" y="2154904"/>
            <a:ext cx="11864340" cy="199826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Ethnicity considered as a covariate in (1) Chaudhry, 2008 - daridorexant is almost completely metabolised by a single enzyme – 90% attributed to CYP3A4, which is not prone to polymorphisms across ethnicities; (2) Abuse liability study – Black/African-Americans metabolise </a:t>
            </a:r>
            <a:r>
              <a:rPr lang="en-GB" dirty="0" err="1">
                <a:solidFill>
                  <a:schemeClr val="tx1"/>
                </a:solidFill>
                <a:latin typeface="Arial" panose="020B0604020202020204" pitchFamily="34" charset="0"/>
              </a:rPr>
              <a:t>daridorexant</a:t>
            </a:r>
            <a:r>
              <a:rPr lang="en-GB" dirty="0">
                <a:solidFill>
                  <a:schemeClr val="tx1"/>
                </a:solidFill>
                <a:latin typeface="Arial" panose="020B0604020202020204" pitchFamily="34" charset="0"/>
              </a:rPr>
              <a:t> less than 20% faster and thus not clinically relevant (Idorsia </a:t>
            </a:r>
            <a:r>
              <a:rPr lang="en-GB" dirty="0" err="1">
                <a:solidFill>
                  <a:schemeClr val="tx1"/>
                </a:solidFill>
                <a:latin typeface="Arial" panose="020B0604020202020204" pitchFamily="34" charset="0"/>
              </a:rPr>
              <a:t>Phamaceuticals</a:t>
            </a:r>
            <a:r>
              <a:rPr lang="en-GB" dirty="0">
                <a:solidFill>
                  <a:schemeClr val="tx1"/>
                </a:solidFill>
                <a:latin typeface="Arial" panose="020B0604020202020204" pitchFamily="34" charset="0"/>
              </a:rPr>
              <a:t> Ltd, 2020)</a:t>
            </a:r>
          </a:p>
          <a:p>
            <a:pPr marL="285750" indent="-285750">
              <a:buFont typeface="Arial" panose="020B0604020202020204" pitchFamily="34" charset="0"/>
              <a:buChar char="•"/>
            </a:pPr>
            <a:r>
              <a:rPr lang="en-GB" dirty="0">
                <a:solidFill>
                  <a:schemeClr val="tx1"/>
                </a:solidFill>
                <a:latin typeface="Arial" panose="020B0604020202020204" pitchFamily="34" charset="0"/>
              </a:rPr>
              <a:t>Based on absence of next-day residual effects in studies 301 and 303, clinical relevance of differences in daridorexant exposure between subjects with different characteristics expected to be negligible</a:t>
            </a:r>
          </a:p>
          <a:p>
            <a:pPr marL="342900" indent="-342900">
              <a:buFont typeface="Arial" panose="020B0604020202020204" pitchFamily="34" charset="0"/>
              <a:buChar char="•"/>
            </a:pPr>
            <a:endParaRPr lang="en-GB" sz="1000" b="1" dirty="0">
              <a:solidFill>
                <a:schemeClr val="accent2"/>
              </a:solidFill>
              <a:latin typeface="Arial" panose="020B0604020202020204" pitchFamily="34" charset="0"/>
            </a:endParaRPr>
          </a:p>
          <a:p>
            <a:endParaRPr lang="en-GB" sz="1000" b="1" dirty="0">
              <a:solidFill>
                <a:schemeClr val="accent2"/>
              </a:solidFill>
              <a:latin typeface="Arial" panose="020B0604020202020204" pitchFamily="34" charset="0"/>
            </a:endParaRPr>
          </a:p>
        </p:txBody>
      </p:sp>
      <p:sp>
        <p:nvSpPr>
          <p:cNvPr id="16" name="Rectangle 15">
            <a:extLst>
              <a:ext uri="{FF2B5EF4-FFF2-40B4-BE49-F238E27FC236}">
                <a16:creationId xmlns:a16="http://schemas.microsoft.com/office/drawing/2014/main" id="{BE4E1D21-37B6-4DED-9C97-E9DA5819D47B}"/>
              </a:ext>
            </a:extLst>
          </p:cNvPr>
          <p:cNvSpPr/>
          <p:nvPr/>
        </p:nvSpPr>
        <p:spPr>
          <a:xfrm>
            <a:off x="217170" y="4228480"/>
            <a:ext cx="11864340" cy="14388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Examples cited by company focus on effect of ethnicity on rate of metabolism of daridorexant. However, differing efficacy or safety of daridorexant across ethnicities likely depends on more factors </a:t>
            </a:r>
          </a:p>
          <a:p>
            <a:pPr marL="285750" indent="-285750">
              <a:buFont typeface="Arial" panose="020B0604020202020204" pitchFamily="34" charset="0"/>
              <a:buChar char="•"/>
            </a:pPr>
            <a:r>
              <a:rPr lang="en-GB" dirty="0">
                <a:solidFill>
                  <a:schemeClr val="tx1"/>
                </a:solidFill>
                <a:latin typeface="Arial" panose="020B0604020202020204" pitchFamily="34" charset="0"/>
              </a:rPr>
              <a:t>Although there is no clear evidence that ethnicity is an effect modifier, there is insufficient evidence to support that ethnicity is not an effect modifier.</a:t>
            </a:r>
          </a:p>
          <a:p>
            <a:endParaRPr lang="en-GB" dirty="0">
              <a:solidFill>
                <a:schemeClr val="tx1"/>
              </a:solidFill>
              <a:latin typeface="Arial" panose="020B0604020202020204" pitchFamily="34" charset="0"/>
            </a:endParaRPr>
          </a:p>
        </p:txBody>
      </p:sp>
      <p:grpSp>
        <p:nvGrpSpPr>
          <p:cNvPr id="3" name="Group 2">
            <a:extLst>
              <a:ext uri="{FF2B5EF4-FFF2-40B4-BE49-F238E27FC236}">
                <a16:creationId xmlns:a16="http://schemas.microsoft.com/office/drawing/2014/main" id="{1FEF9133-742E-1F2A-F7E4-3242C25D58A7}"/>
              </a:ext>
            </a:extLst>
          </p:cNvPr>
          <p:cNvGrpSpPr/>
          <p:nvPr/>
        </p:nvGrpSpPr>
        <p:grpSpPr>
          <a:xfrm>
            <a:off x="1921639" y="5718374"/>
            <a:ext cx="9634202" cy="833007"/>
            <a:chOff x="1958792" y="5624927"/>
            <a:chExt cx="10465934" cy="492067"/>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2709600" y="5641898"/>
              <a:ext cx="9715126" cy="458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dirty="0">
                  <a:solidFill>
                    <a:schemeClr val="tx1"/>
                  </a:solidFill>
                  <a:latin typeface="Arial" panose="020B0604020202020204" pitchFamily="34" charset="0"/>
                </a:rPr>
                <a:t>Are study 301 and study 303 generalisable to the UK population in terms of proportion of ethnicity groups? Is ethnicity a potential treatment effect modifier for daridorexant? </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958792" y="5624927"/>
              <a:ext cx="915107" cy="492067"/>
              <a:chOff x="-937701" y="4046634"/>
              <a:chExt cx="915107" cy="492067"/>
            </a:xfrm>
          </p:grpSpPr>
          <p:sp>
            <p:nvSpPr>
              <p:cNvPr id="20" name="Oval 19">
                <a:extLst>
                  <a:ext uri="{FF2B5EF4-FFF2-40B4-BE49-F238E27FC236}">
                    <a16:creationId xmlns:a16="http://schemas.microsoft.com/office/drawing/2014/main" id="{48838C65-6756-4939-9479-5E73E09012AB}"/>
                  </a:ext>
                </a:extLst>
              </p:cNvPr>
              <p:cNvSpPr/>
              <p:nvPr/>
            </p:nvSpPr>
            <p:spPr>
              <a:xfrm>
                <a:off x="-937701" y="4046634"/>
                <a:ext cx="915107" cy="492067"/>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880" y="4082153"/>
                <a:ext cx="463462" cy="456548"/>
              </a:xfrm>
              <a:prstGeom prst="rect">
                <a:avLst/>
              </a:prstGeom>
            </p:spPr>
          </p:pic>
        </p:grpSp>
      </p:grpSp>
      <p:sp>
        <p:nvSpPr>
          <p:cNvPr id="13" name="Rectangle 12">
            <a:extLst>
              <a:ext uri="{FF2B5EF4-FFF2-40B4-BE49-F238E27FC236}">
                <a16:creationId xmlns:a16="http://schemas.microsoft.com/office/drawing/2014/main" id="{E82CA74A-6F08-4190-9479-10C9823605C7}"/>
              </a:ext>
            </a:extLst>
          </p:cNvPr>
          <p:cNvSpPr/>
          <p:nvPr/>
        </p:nvSpPr>
        <p:spPr>
          <a:xfrm>
            <a:off x="217170" y="905269"/>
            <a:ext cx="11864340" cy="117432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Possible difference in proportions of ethnicity groups between UK target population and 2 trials; evidence (Fernandez-Mendoza 2021) suggested interaction between non-White ethnicity and persistent insomnia</a:t>
            </a:r>
          </a:p>
          <a:p>
            <a:pPr marL="285750" indent="-285750">
              <a:buFont typeface="Arial" panose="020B0604020202020204" pitchFamily="34" charset="0"/>
              <a:buChar char="•"/>
            </a:pPr>
            <a:r>
              <a:rPr lang="en-GB" dirty="0">
                <a:solidFill>
                  <a:schemeClr val="tx1"/>
                </a:solidFill>
                <a:latin typeface="Arial" panose="020B0604020202020204" pitchFamily="34" charset="0"/>
              </a:rPr>
              <a:t>Study 303 did not find evidence that ethnicity was an effect modifier (analyses presented for 2 outcomes). </a:t>
            </a:r>
          </a:p>
        </p:txBody>
      </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a:xfrm>
            <a:off x="230208" y="156212"/>
            <a:ext cx="11250785" cy="468000"/>
          </a:xfrm>
        </p:spPr>
        <p:txBody>
          <a:bodyPr>
            <a:normAutofit fontScale="90000"/>
          </a:bodyPr>
          <a:lstStyle/>
          <a:p>
            <a:r>
              <a:rPr lang="en-GB" dirty="0"/>
              <a:t>Key issue: ethnicity as a treatment effect modifier </a:t>
            </a:r>
            <a:br>
              <a:rPr lang="en-GB" dirty="0"/>
            </a:br>
            <a:endParaRPr lang="en-GB" dirty="0"/>
          </a:p>
        </p:txBody>
      </p:sp>
      <p:pic>
        <p:nvPicPr>
          <p:cNvPr id="5" name="Picture 4">
            <a:extLst>
              <a:ext uri="{FF2B5EF4-FFF2-40B4-BE49-F238E27FC236}">
                <a16:creationId xmlns:a16="http://schemas.microsoft.com/office/drawing/2014/main" id="{C437AA17-8CB5-00D9-1C1B-85FE0E65282F}"/>
              </a:ext>
              <a:ext uri="{C183D7F6-B498-43B3-948B-1728B52AA6E4}">
                <adec:decorative xmlns:adec="http://schemas.microsoft.com/office/drawing/2017/decorative" val="1"/>
              </a:ext>
            </a:extLst>
          </p:cNvPr>
          <p:cNvPicPr>
            <a:picLocks/>
          </p:cNvPicPr>
          <p:nvPr/>
        </p:nvPicPr>
        <p:blipFill rotWithShape="1">
          <a:blip r:embed="rId5"/>
          <a:srcRect l="16268" t="3813" r="14723" b="4056"/>
          <a:stretch/>
        </p:blipFill>
        <p:spPr>
          <a:xfrm>
            <a:off x="11707082" y="6025"/>
            <a:ext cx="468000" cy="468000"/>
          </a:xfrm>
          <a:prstGeom prst="rect">
            <a:avLst/>
          </a:prstGeom>
        </p:spPr>
      </p:pic>
      <p:sp>
        <p:nvSpPr>
          <p:cNvPr id="7" name="Text Placeholder 9">
            <a:extLst>
              <a:ext uri="{FF2B5EF4-FFF2-40B4-BE49-F238E27FC236}">
                <a16:creationId xmlns:a16="http://schemas.microsoft.com/office/drawing/2014/main" id="{BC1356CD-97A6-A4B0-D28F-810A2B9489F4}"/>
              </a:ext>
            </a:extLst>
          </p:cNvPr>
          <p:cNvSpPr txBox="1">
            <a:spLocks/>
          </p:cNvSpPr>
          <p:nvPr/>
        </p:nvSpPr>
        <p:spPr>
          <a:xfrm>
            <a:off x="1011524" y="6548198"/>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EAG, Evidence Assessment Group</a:t>
            </a:r>
          </a:p>
        </p:txBody>
      </p:sp>
      <p:sp>
        <p:nvSpPr>
          <p:cNvPr id="4" name="Text Placeholder 11">
            <a:extLst>
              <a:ext uri="{FF2B5EF4-FFF2-40B4-BE49-F238E27FC236}">
                <a16:creationId xmlns:a16="http://schemas.microsoft.com/office/drawing/2014/main" id="{20957607-916E-9B7D-12B2-CC48B32DEF35}"/>
              </a:ext>
            </a:extLst>
          </p:cNvPr>
          <p:cNvSpPr>
            <a:spLocks noGrp="1"/>
          </p:cNvSpPr>
          <p:nvPr>
            <p:ph type="body" sz="quarter" idx="12"/>
          </p:nvPr>
        </p:nvSpPr>
        <p:spPr>
          <a:xfrm>
            <a:off x="230208" y="518154"/>
            <a:ext cx="11463912" cy="511423"/>
          </a:xfrm>
        </p:spPr>
        <p:txBody>
          <a:bodyPr/>
          <a:lstStyle/>
          <a:p>
            <a:r>
              <a:rPr lang="en-GB" sz="2200" dirty="0">
                <a:latin typeface="+mn-lt"/>
              </a:rPr>
              <a:t>EAG: uncertainty in whether ethnicity is a treatment effect modifier for </a:t>
            </a:r>
            <a:r>
              <a:rPr lang="en-GB" sz="2200" dirty="0" err="1">
                <a:latin typeface="+mn-lt"/>
              </a:rPr>
              <a:t>daridorexant</a:t>
            </a:r>
            <a:endParaRPr lang="en-GB" sz="2200" dirty="0">
              <a:effectLst/>
              <a:latin typeface="+mn-lt"/>
              <a:cs typeface="Arial" panose="020B0604020202020204" pitchFamily="34" charset="0"/>
            </a:endParaRPr>
          </a:p>
        </p:txBody>
      </p:sp>
    </p:spTree>
    <p:extLst>
      <p:ext uri="{BB962C8B-B14F-4D97-AF65-F5344CB8AC3E}">
        <p14:creationId xmlns:p14="http://schemas.microsoft.com/office/powerpoint/2010/main" val="2809186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167474" y="2158253"/>
            <a:ext cx="11773295" cy="171409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171450" indent="-171450">
              <a:buFont typeface="Arial" panose="020B0604020202020204" pitchFamily="34" charset="0"/>
              <a:buChar char="•"/>
            </a:pPr>
            <a:r>
              <a:rPr lang="en-GB" dirty="0">
                <a:solidFill>
                  <a:schemeClr val="tx1"/>
                </a:solidFill>
                <a:latin typeface="Arial" panose="020B0604020202020204" pitchFamily="34" charset="0"/>
              </a:rPr>
              <a:t>CS utilises 12-month trial data in economic model and therefore any waning effect is not relevant</a:t>
            </a:r>
          </a:p>
          <a:p>
            <a:pPr marL="171450" indent="-171450">
              <a:buFont typeface="Arial" panose="020B0604020202020204" pitchFamily="34" charset="0"/>
              <a:buChar char="•"/>
            </a:pPr>
            <a:r>
              <a:rPr lang="en-GB" dirty="0">
                <a:solidFill>
                  <a:schemeClr val="tx1"/>
                </a:solidFill>
                <a:latin typeface="Arial" panose="020B0604020202020204" pitchFamily="34" charset="0"/>
              </a:rPr>
              <a:t>Washout period between studies 301 and 303, where patients returned to baseline, shows that treatment benefit from daridorexant occurs while taking drug and that treatment effect stops when treatment stops (Kunz. 2022)</a:t>
            </a:r>
          </a:p>
          <a:p>
            <a:pPr marL="171450" indent="-171450">
              <a:buFont typeface="Arial" panose="020B0604020202020204" pitchFamily="34" charset="0"/>
              <a:buChar char="•"/>
            </a:pPr>
            <a:r>
              <a:rPr lang="en-GB" dirty="0">
                <a:solidFill>
                  <a:schemeClr val="tx1"/>
                </a:solidFill>
                <a:latin typeface="Arial" panose="020B0604020202020204" pitchFamily="34" charset="0"/>
              </a:rPr>
              <a:t>Any treatment waning should be noticed by patient and should lead to treatment discontinuation – instigated either through patient discontinuing themselves or by a treating physician </a:t>
            </a:r>
          </a:p>
          <a:p>
            <a:pPr marL="171450" indent="-171450">
              <a:buFont typeface="Arial" panose="020B0604020202020204" pitchFamily="34" charset="0"/>
              <a:buChar char="•"/>
            </a:pPr>
            <a:endParaRPr lang="en-GB" dirty="0">
              <a:solidFill>
                <a:schemeClr val="tx1"/>
              </a:solidFill>
              <a:latin typeface="Arial" panose="020B0604020202020204" pitchFamily="34" charset="0"/>
            </a:endParaRPr>
          </a:p>
          <a:p>
            <a:endParaRPr lang="en-GB" dirty="0">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BE4E1D21-37B6-4DED-9C97-E9DA5819D47B}"/>
              </a:ext>
            </a:extLst>
          </p:cNvPr>
          <p:cNvSpPr/>
          <p:nvPr/>
        </p:nvSpPr>
        <p:spPr>
          <a:xfrm>
            <a:off x="160137" y="3921628"/>
            <a:ext cx="11773294" cy="17111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342900" indent="-342900">
              <a:buFont typeface="Arial" panose="020B0604020202020204" pitchFamily="34" charset="0"/>
              <a:buChar char="•"/>
            </a:pPr>
            <a:r>
              <a:rPr lang="en-GB" dirty="0">
                <a:solidFill>
                  <a:schemeClr val="tx1"/>
                </a:solidFill>
                <a:latin typeface="Arial" panose="020B0604020202020204" pitchFamily="34" charset="0"/>
              </a:rPr>
              <a:t>Lack of longer-term benefit could be related to a lack of statistical power in longer-term analyses, but this does not mean that a true lack of long-term benefit is excluded; stressed importance of making committee aware of possibility of a lack of long-term benefit.</a:t>
            </a:r>
          </a:p>
          <a:p>
            <a:pPr marL="342900" indent="-342900">
              <a:buFont typeface="Arial" panose="020B0604020202020204" pitchFamily="34" charset="0"/>
              <a:buChar char="•"/>
            </a:pPr>
            <a:r>
              <a:rPr lang="en-GB" dirty="0">
                <a:solidFill>
                  <a:schemeClr val="tx1"/>
                </a:solidFill>
                <a:latin typeface="Arial" panose="020B0604020202020204" pitchFamily="34" charset="0"/>
              </a:rPr>
              <a:t>Agrees with company’s observation that treatment benefit ceases after stopping daridorexant → may have to be taken indefinitely</a:t>
            </a:r>
          </a:p>
          <a:p>
            <a:endParaRPr lang="en-GB" dirty="0">
              <a:solidFill>
                <a:schemeClr val="tx1"/>
              </a:solidFill>
              <a:latin typeface="Arial" panose="020B0604020202020204" pitchFamily="34" charset="0"/>
            </a:endParaRPr>
          </a:p>
        </p:txBody>
      </p:sp>
      <p:sp>
        <p:nvSpPr>
          <p:cNvPr id="13" name="Rectangle 12">
            <a:extLst>
              <a:ext uri="{FF2B5EF4-FFF2-40B4-BE49-F238E27FC236}">
                <a16:creationId xmlns:a16="http://schemas.microsoft.com/office/drawing/2014/main" id="{E82CA74A-6F08-4190-9479-10C9823605C7}"/>
              </a:ext>
            </a:extLst>
          </p:cNvPr>
          <p:cNvSpPr/>
          <p:nvPr/>
        </p:nvSpPr>
        <p:spPr>
          <a:xfrm>
            <a:off x="172754" y="1181228"/>
            <a:ext cx="11768328" cy="92075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342900" indent="-342900">
              <a:buFont typeface="Arial" panose="020B0604020202020204" pitchFamily="34" charset="0"/>
              <a:buChar char="•"/>
            </a:pPr>
            <a:r>
              <a:rPr lang="en-GB" dirty="0">
                <a:solidFill>
                  <a:schemeClr val="tx1"/>
                </a:solidFill>
                <a:latin typeface="Arial" panose="020B0604020202020204" pitchFamily="34" charset="0"/>
              </a:rPr>
              <a:t>Between arm analyses* conducted by EAG showed that shorter term benefits of daridorexant over placebo do not appear to persist into longer term in some outcomes (non-significant effects demonstrated)</a:t>
            </a:r>
          </a:p>
        </p:txBody>
      </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a:xfrm>
            <a:off x="271488" y="158419"/>
            <a:ext cx="11250785" cy="592817"/>
          </a:xfrm>
        </p:spPr>
        <p:txBody>
          <a:bodyPr>
            <a:normAutofit fontScale="90000"/>
          </a:bodyPr>
          <a:lstStyle/>
          <a:p>
            <a:r>
              <a:rPr lang="en-GB" sz="2900" dirty="0"/>
              <a:t>Key issue: Possible lack of longer term benefits for some outcomes</a:t>
            </a:r>
            <a:br>
              <a:rPr lang="en-GB" dirty="0"/>
            </a:br>
            <a:endParaRPr lang="en-GB" dirty="0"/>
          </a:p>
        </p:txBody>
      </p:sp>
      <p:sp>
        <p:nvSpPr>
          <p:cNvPr id="4" name="Text Placeholder 3">
            <a:extLst>
              <a:ext uri="{FF2B5EF4-FFF2-40B4-BE49-F238E27FC236}">
                <a16:creationId xmlns:a16="http://schemas.microsoft.com/office/drawing/2014/main" id="{EE27DF69-E223-3079-FCBF-796ABD86C158}"/>
              </a:ext>
            </a:extLst>
          </p:cNvPr>
          <p:cNvSpPr>
            <a:spLocks noGrp="1"/>
          </p:cNvSpPr>
          <p:nvPr>
            <p:ph type="body" sz="quarter" idx="13"/>
          </p:nvPr>
        </p:nvSpPr>
        <p:spPr>
          <a:xfrm>
            <a:off x="160137" y="5632773"/>
            <a:ext cx="9086850" cy="133463"/>
          </a:xfrm>
        </p:spPr>
        <p:txBody>
          <a:bodyPr>
            <a:noAutofit/>
          </a:bodyPr>
          <a:lstStyle/>
          <a:p>
            <a:r>
              <a:rPr lang="en-GB" dirty="0"/>
              <a:t>*results presented in clinical-effectiveness section</a:t>
            </a:r>
          </a:p>
        </p:txBody>
      </p:sp>
      <p:pic>
        <p:nvPicPr>
          <p:cNvPr id="3" name="Picture 2">
            <a:extLst>
              <a:ext uri="{FF2B5EF4-FFF2-40B4-BE49-F238E27FC236}">
                <a16:creationId xmlns:a16="http://schemas.microsoft.com/office/drawing/2014/main" id="{5E78C98C-E74B-41F8-BA2B-21ABA99679B0}"/>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707082" y="6025"/>
            <a:ext cx="468000" cy="468000"/>
          </a:xfrm>
          <a:prstGeom prst="rect">
            <a:avLst/>
          </a:prstGeom>
        </p:spPr>
      </p:pic>
      <p:sp>
        <p:nvSpPr>
          <p:cNvPr id="5" name="Text Placeholder 9">
            <a:extLst>
              <a:ext uri="{FF2B5EF4-FFF2-40B4-BE49-F238E27FC236}">
                <a16:creationId xmlns:a16="http://schemas.microsoft.com/office/drawing/2014/main" id="{3FB12B92-8466-8800-8C42-28905F3200EA}"/>
              </a:ext>
            </a:extLst>
          </p:cNvPr>
          <p:cNvSpPr txBox="1">
            <a:spLocks/>
          </p:cNvSpPr>
          <p:nvPr/>
        </p:nvSpPr>
        <p:spPr>
          <a:xfrm>
            <a:off x="928230" y="6570058"/>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CS, company submission; EAG, Evidence Assessment Group</a:t>
            </a:r>
          </a:p>
        </p:txBody>
      </p:sp>
      <p:sp>
        <p:nvSpPr>
          <p:cNvPr id="7" name="Rectangle 6" descr="Question to committee">
            <a:extLst>
              <a:ext uri="{FF2B5EF4-FFF2-40B4-BE49-F238E27FC236}">
                <a16:creationId xmlns:a16="http://schemas.microsoft.com/office/drawing/2014/main" id="{0CC77A00-504F-B71E-F04C-1DC0C58AF096}"/>
              </a:ext>
            </a:extLst>
          </p:cNvPr>
          <p:cNvSpPr/>
          <p:nvPr/>
        </p:nvSpPr>
        <p:spPr>
          <a:xfrm>
            <a:off x="1384636" y="5839385"/>
            <a:ext cx="10192881" cy="7839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sz="1700" dirty="0">
                <a:solidFill>
                  <a:schemeClr val="tx1"/>
                </a:solidFill>
                <a:latin typeface="Arial" panose="020B0604020202020204" pitchFamily="34" charset="0"/>
              </a:rPr>
              <a:t>What is the committee’s view of:</a:t>
            </a:r>
          </a:p>
          <a:p>
            <a:pPr marL="285750" indent="-285750">
              <a:buFont typeface="Arial" panose="020B0604020202020204" pitchFamily="34" charset="0"/>
              <a:buChar char="•"/>
              <a:tabLst>
                <a:tab pos="1790700" algn="l"/>
              </a:tabLst>
            </a:pPr>
            <a:r>
              <a:rPr lang="en-GB" sz="1700" dirty="0" err="1">
                <a:solidFill>
                  <a:schemeClr val="tx1"/>
                </a:solidFill>
                <a:latin typeface="Arial" panose="020B0604020202020204" pitchFamily="34" charset="0"/>
              </a:rPr>
              <a:t>daridorexant’s</a:t>
            </a:r>
            <a:r>
              <a:rPr lang="en-GB" sz="1700" dirty="0">
                <a:solidFill>
                  <a:schemeClr val="tx1"/>
                </a:solidFill>
                <a:latin typeface="Arial" panose="020B0604020202020204" pitchFamily="34" charset="0"/>
              </a:rPr>
              <a:t> longer term treatment effect? </a:t>
            </a:r>
          </a:p>
          <a:p>
            <a:pPr marL="285750" indent="-285750">
              <a:buFont typeface="Arial" panose="020B0604020202020204" pitchFamily="34" charset="0"/>
              <a:buChar char="•"/>
              <a:tabLst>
                <a:tab pos="1790700" algn="l"/>
              </a:tabLst>
            </a:pPr>
            <a:r>
              <a:rPr lang="en-GB" sz="1700" dirty="0">
                <a:solidFill>
                  <a:schemeClr val="tx1"/>
                </a:solidFill>
                <a:latin typeface="Arial" panose="020B0604020202020204" pitchFamily="34" charset="0"/>
              </a:rPr>
              <a:t>treatment effect waning if recommended for long term use?</a:t>
            </a:r>
          </a:p>
        </p:txBody>
      </p:sp>
      <p:sp>
        <p:nvSpPr>
          <p:cNvPr id="10" name="Oval 9">
            <a:extLst>
              <a:ext uri="{FF2B5EF4-FFF2-40B4-BE49-F238E27FC236}">
                <a16:creationId xmlns:a16="http://schemas.microsoft.com/office/drawing/2014/main" id="{79E87DD5-18B0-870B-2598-F159C40A0E2F}"/>
              </a:ext>
            </a:extLst>
          </p:cNvPr>
          <p:cNvSpPr/>
          <p:nvPr/>
        </p:nvSpPr>
        <p:spPr>
          <a:xfrm>
            <a:off x="1005040" y="5953992"/>
            <a:ext cx="588436"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8" name="Graphic 7">
            <a:extLst>
              <a:ext uri="{FF2B5EF4-FFF2-40B4-BE49-F238E27FC236}">
                <a16:creationId xmlns:a16="http://schemas.microsoft.com/office/drawing/2014/main" id="{5899A26B-2910-9B9F-49BE-334E8656DE7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3732" y="6026463"/>
            <a:ext cx="473469" cy="463463"/>
          </a:xfrm>
          <a:prstGeom prst="rect">
            <a:avLst/>
          </a:prstGeom>
        </p:spPr>
      </p:pic>
      <p:sp>
        <p:nvSpPr>
          <p:cNvPr id="6" name="Text Placeholder 11">
            <a:extLst>
              <a:ext uri="{FF2B5EF4-FFF2-40B4-BE49-F238E27FC236}">
                <a16:creationId xmlns:a16="http://schemas.microsoft.com/office/drawing/2014/main" id="{3B5BCF51-E744-8272-3A09-FB2476CE7F26}"/>
              </a:ext>
            </a:extLst>
          </p:cNvPr>
          <p:cNvSpPr>
            <a:spLocks noGrp="1"/>
          </p:cNvSpPr>
          <p:nvPr>
            <p:ph type="body" sz="quarter" idx="12"/>
          </p:nvPr>
        </p:nvSpPr>
        <p:spPr>
          <a:xfrm>
            <a:off x="271489" y="479916"/>
            <a:ext cx="11250785" cy="734033"/>
          </a:xfrm>
        </p:spPr>
        <p:txBody>
          <a:bodyPr/>
          <a:lstStyle/>
          <a:p>
            <a:pPr>
              <a:lnSpc>
                <a:spcPct val="100000"/>
              </a:lnSpc>
            </a:pPr>
            <a:r>
              <a:rPr lang="en-GB" sz="2200" dirty="0">
                <a:effectLst/>
                <a:latin typeface="+mn-lt"/>
                <a:cs typeface="Arial" panose="020B0604020202020204" pitchFamily="34" charset="0"/>
              </a:rPr>
              <a:t>EAG: Treatment benefits demonstrated for </a:t>
            </a:r>
            <a:r>
              <a:rPr lang="en-GB" sz="2200" dirty="0">
                <a:latin typeface="+mn-lt"/>
              </a:rPr>
              <a:t>d</a:t>
            </a:r>
            <a:r>
              <a:rPr lang="en-GB" sz="2200" dirty="0">
                <a:effectLst/>
                <a:latin typeface="+mn-lt"/>
                <a:cs typeface="Arial" panose="020B0604020202020204" pitchFamily="34" charset="0"/>
              </a:rPr>
              <a:t>aridorexant at 3 months may not pers</a:t>
            </a:r>
            <a:r>
              <a:rPr lang="en-GB" sz="2200" dirty="0">
                <a:latin typeface="+mn-lt"/>
              </a:rPr>
              <a:t>ist at 12 months for some outcomes</a:t>
            </a:r>
            <a:endParaRPr lang="en-GB" sz="2200" dirty="0">
              <a:effectLst/>
              <a:latin typeface="+mn-lt"/>
              <a:cs typeface="Arial" panose="020B0604020202020204" pitchFamily="34" charset="0"/>
            </a:endParaRPr>
          </a:p>
        </p:txBody>
      </p:sp>
    </p:spTree>
    <p:extLst>
      <p:ext uri="{BB962C8B-B14F-4D97-AF65-F5344CB8AC3E}">
        <p14:creationId xmlns:p14="http://schemas.microsoft.com/office/powerpoint/2010/main" val="565736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F924-B9E9-45CF-B702-E7E77DDDD1B3}"/>
              </a:ext>
            </a:extLst>
          </p:cNvPr>
          <p:cNvSpPr>
            <a:spLocks noGrp="1"/>
          </p:cNvSpPr>
          <p:nvPr>
            <p:ph type="ctrTitle"/>
          </p:nvPr>
        </p:nvSpPr>
        <p:spPr/>
        <p:txBody>
          <a:bodyPr/>
          <a:lstStyle/>
          <a:p>
            <a:r>
              <a:rPr lang="en-GB" dirty="0"/>
              <a:t>Cost effectiveness</a:t>
            </a:r>
          </a:p>
        </p:txBody>
      </p:sp>
    </p:spTree>
    <p:extLst>
      <p:ext uri="{BB962C8B-B14F-4D97-AF65-F5344CB8AC3E}">
        <p14:creationId xmlns:p14="http://schemas.microsoft.com/office/powerpoint/2010/main" val="1821839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54012EF-38D3-A5A1-0454-EE063676FD2F}"/>
              </a:ext>
            </a:extLst>
          </p:cNvPr>
          <p:cNvSpPr>
            <a:spLocks noGrp="1"/>
          </p:cNvSpPr>
          <p:nvPr>
            <p:ph type="title"/>
          </p:nvPr>
        </p:nvSpPr>
        <p:spPr>
          <a:xfrm>
            <a:off x="275398" y="157554"/>
            <a:ext cx="11250785" cy="592817"/>
          </a:xfrm>
        </p:spPr>
        <p:txBody>
          <a:bodyPr>
            <a:normAutofit fontScale="90000"/>
          </a:bodyPr>
          <a:lstStyle/>
          <a:p>
            <a:r>
              <a:rPr lang="en-GB" dirty="0"/>
              <a:t>Company’s model overview</a:t>
            </a:r>
            <a:br>
              <a:rPr lang="en-GB" dirty="0"/>
            </a:br>
            <a:endParaRPr lang="en-GB" dirty="0"/>
          </a:p>
        </p:txBody>
      </p:sp>
      <p:graphicFrame>
        <p:nvGraphicFramePr>
          <p:cNvPr id="12" name="Table 11">
            <a:extLst>
              <a:ext uri="{FF2B5EF4-FFF2-40B4-BE49-F238E27FC236}">
                <a16:creationId xmlns:a16="http://schemas.microsoft.com/office/drawing/2014/main" id="{7DAB96DB-CA20-DF07-1351-F05B857F501A}"/>
              </a:ext>
            </a:extLst>
          </p:cNvPr>
          <p:cNvGraphicFramePr>
            <a:graphicFrameLocks noGrp="1"/>
          </p:cNvGraphicFramePr>
          <p:nvPr>
            <p:extLst>
              <p:ext uri="{D42A27DB-BD31-4B8C-83A1-F6EECF244321}">
                <p14:modId xmlns:p14="http://schemas.microsoft.com/office/powerpoint/2010/main" val="2476029354"/>
              </p:ext>
            </p:extLst>
          </p:nvPr>
        </p:nvGraphicFramePr>
        <p:xfrm>
          <a:off x="447798" y="920312"/>
          <a:ext cx="11503569" cy="4550044"/>
        </p:xfrm>
        <a:graphic>
          <a:graphicData uri="http://schemas.openxmlformats.org/drawingml/2006/table">
            <a:tbl>
              <a:tblPr firstCol="1" bandRow="1">
                <a:tableStyleId>{5C22544A-7EE6-4342-B048-85BDC9FD1C3A}</a:tableStyleId>
              </a:tblPr>
              <a:tblGrid>
                <a:gridCol w="1871301">
                  <a:extLst>
                    <a:ext uri="{9D8B030D-6E8A-4147-A177-3AD203B41FA5}">
                      <a16:colId xmlns:a16="http://schemas.microsoft.com/office/drawing/2014/main" val="1158382475"/>
                    </a:ext>
                  </a:extLst>
                </a:gridCol>
                <a:gridCol w="9632268">
                  <a:extLst>
                    <a:ext uri="{9D8B030D-6E8A-4147-A177-3AD203B41FA5}">
                      <a16:colId xmlns:a16="http://schemas.microsoft.com/office/drawing/2014/main" val="1602985416"/>
                    </a:ext>
                  </a:extLst>
                </a:gridCol>
              </a:tblGrid>
              <a:tr h="1761430">
                <a:tc>
                  <a:txBody>
                    <a:bodyPr/>
                    <a:lstStyle/>
                    <a:p>
                      <a:pPr algn="l">
                        <a:lnSpc>
                          <a:spcPct val="107000"/>
                        </a:lnSpc>
                        <a:spcAft>
                          <a:spcPts val="800"/>
                        </a:spcAft>
                      </a:pPr>
                      <a:r>
                        <a:rPr lang="en-GB" sz="1800" dirty="0">
                          <a:effectLst/>
                        </a:rPr>
                        <a:t>Model type/structure</a:t>
                      </a:r>
                      <a:endParaRPr lang="en-GB" sz="1800" dirty="0">
                        <a:effectLst/>
                        <a:latin typeface="+mn-lt"/>
                        <a:ea typeface="Calibri" panose="020F0502020204030204" pitchFamily="34" charset="0"/>
                        <a:cs typeface="Arial" panose="020B0604020202020204" pitchFamily="34" charset="0"/>
                      </a:endParaRPr>
                    </a:p>
                  </a:txBody>
                  <a:tcPr marL="47779" marR="47779" marT="0" marB="0" anchor="ctr"/>
                </a:tc>
                <a:tc>
                  <a:txBody>
                    <a:bodyPr/>
                    <a:lstStyle/>
                    <a:p>
                      <a:r>
                        <a:rPr lang="en-GB" dirty="0"/>
                        <a:t>Described as a ‘mediated analysis’. Company not aware of “</a:t>
                      </a:r>
                      <a:r>
                        <a:rPr lang="en-GB" sz="1800" dirty="0">
                          <a:effectLst/>
                        </a:rPr>
                        <a:t>any formal terminology has entered the lexicon” to describe model form.</a:t>
                      </a:r>
                    </a:p>
                    <a:p>
                      <a:r>
                        <a:rPr lang="en-GB" sz="1800" dirty="0">
                          <a:effectLst/>
                          <a:latin typeface="+mn-lt"/>
                        </a:rPr>
                        <a:t>Company used multiple regression models to estimate costs and effects for months 1, 3, 6, 9 and 12 (based on </a:t>
                      </a:r>
                      <a:r>
                        <a:rPr lang="en-GB" sz="1800" b="1" dirty="0">
                          <a:effectLst/>
                          <a:latin typeface="+mn-lt"/>
                        </a:rPr>
                        <a:t>observed ISI scores </a:t>
                      </a:r>
                      <a:r>
                        <a:rPr lang="en-GB" sz="1800" dirty="0">
                          <a:effectLst/>
                          <a:latin typeface="+mn-lt"/>
                        </a:rPr>
                        <a:t>from Study 301 and Study 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Arial" panose="020B0604020202020204" pitchFamily="34" charset="0"/>
                        </a:rPr>
                        <a:t>Company</a:t>
                      </a:r>
                      <a:r>
                        <a:rPr lang="en-GB" sz="1800" dirty="0">
                          <a:solidFill>
                            <a:schemeClr val="tx1"/>
                          </a:solidFill>
                          <a:latin typeface="Arial" panose="020B0604020202020204" pitchFamily="34" charset="0"/>
                        </a:rPr>
                        <a:t>: ISI used because lack of data sources to estimate a mapping function for other trial outcomes</a:t>
                      </a:r>
                    </a:p>
                  </a:txBody>
                  <a:tcPr marL="47779" marR="47779" marT="0" marB="0" anchor="ctr"/>
                </a:tc>
                <a:extLst>
                  <a:ext uri="{0D108BD9-81ED-4DB2-BD59-A6C34878D82A}">
                    <a16:rowId xmlns:a16="http://schemas.microsoft.com/office/drawing/2014/main" val="1575798080"/>
                  </a:ext>
                </a:extLst>
              </a:tr>
              <a:tr h="436424">
                <a:tc>
                  <a:txBody>
                    <a:bodyPr/>
                    <a:lstStyle/>
                    <a:p>
                      <a:pPr algn="l">
                        <a:lnSpc>
                          <a:spcPct val="107000"/>
                        </a:lnSpc>
                        <a:spcAft>
                          <a:spcPts val="800"/>
                        </a:spcAft>
                      </a:pPr>
                      <a:r>
                        <a:rPr lang="en-GB" sz="1800" dirty="0">
                          <a:effectLst/>
                        </a:rPr>
                        <a:t>Population</a:t>
                      </a:r>
                      <a:endParaRPr lang="en-GB" sz="1800" dirty="0">
                        <a:effectLst/>
                        <a:latin typeface="+mn-lt"/>
                        <a:ea typeface="Calibri" panose="020F0502020204030204" pitchFamily="34" charset="0"/>
                        <a:cs typeface="Arial" panose="020B0604020202020204" pitchFamily="34" charset="0"/>
                      </a:endParaRPr>
                    </a:p>
                  </a:txBody>
                  <a:tcPr marL="47779" marR="47779" marT="0" marB="0" anchor="ctr"/>
                </a:tc>
                <a:tc>
                  <a:txBody>
                    <a:bodyPr/>
                    <a:lstStyle/>
                    <a:p>
                      <a:pPr algn="l">
                        <a:lnSpc>
                          <a:spcPct val="107000"/>
                        </a:lnSpc>
                        <a:spcAft>
                          <a:spcPts val="800"/>
                        </a:spcAft>
                      </a:pPr>
                      <a:r>
                        <a:rPr lang="en-GB" sz="1800" dirty="0">
                          <a:effectLst/>
                        </a:rPr>
                        <a:t>Adults with insomnia disorder (identical to population enrolled into Study 301)</a:t>
                      </a:r>
                      <a:endParaRPr lang="en-GB" sz="1800" dirty="0">
                        <a:effectLst/>
                        <a:latin typeface="+mn-lt"/>
                        <a:ea typeface="Calibri" panose="020F0502020204030204" pitchFamily="34" charset="0"/>
                        <a:cs typeface="Arial" panose="020B0604020202020204" pitchFamily="34" charset="0"/>
                      </a:endParaRPr>
                    </a:p>
                  </a:txBody>
                  <a:tcPr marL="47779" marR="47779" marT="0" marB="0" anchor="ctr"/>
                </a:tc>
                <a:extLst>
                  <a:ext uri="{0D108BD9-81ED-4DB2-BD59-A6C34878D82A}">
                    <a16:rowId xmlns:a16="http://schemas.microsoft.com/office/drawing/2014/main" val="4221045642"/>
                  </a:ext>
                </a:extLst>
              </a:tr>
              <a:tr h="342639">
                <a:tc>
                  <a:txBody>
                    <a:bodyPr/>
                    <a:lstStyle/>
                    <a:p>
                      <a:pPr algn="l">
                        <a:lnSpc>
                          <a:spcPct val="107000"/>
                        </a:lnSpc>
                        <a:spcAft>
                          <a:spcPts val="800"/>
                        </a:spcAft>
                      </a:pPr>
                      <a:r>
                        <a:rPr lang="en-GB" sz="1800" dirty="0">
                          <a:effectLst/>
                        </a:rPr>
                        <a:t>Intervention</a:t>
                      </a:r>
                      <a:endParaRPr lang="en-GB" sz="1800" dirty="0">
                        <a:effectLst/>
                        <a:latin typeface="+mn-lt"/>
                        <a:ea typeface="Calibri" panose="020F0502020204030204" pitchFamily="34" charset="0"/>
                        <a:cs typeface="Arial" panose="020B0604020202020204" pitchFamily="34" charset="0"/>
                      </a:endParaRPr>
                    </a:p>
                  </a:txBody>
                  <a:tcPr marL="47779" marR="47779" marT="0" marB="0" anchor="ctr"/>
                </a:tc>
                <a:tc>
                  <a:txBody>
                    <a:bodyPr/>
                    <a:lstStyle/>
                    <a:p>
                      <a:pPr algn="l">
                        <a:lnSpc>
                          <a:spcPct val="107000"/>
                        </a:lnSpc>
                        <a:spcAft>
                          <a:spcPts val="800"/>
                        </a:spcAft>
                      </a:pPr>
                      <a:r>
                        <a:rPr lang="en-GB" sz="1800" dirty="0">
                          <a:effectLst/>
                        </a:rPr>
                        <a:t>Daridorexant 50mg</a:t>
                      </a:r>
                      <a:endParaRPr lang="en-GB" sz="1800" dirty="0">
                        <a:effectLst/>
                        <a:latin typeface="+mn-lt"/>
                        <a:ea typeface="Calibri" panose="020F0502020204030204" pitchFamily="34" charset="0"/>
                        <a:cs typeface="Arial" panose="020B0604020202020204" pitchFamily="34" charset="0"/>
                      </a:endParaRPr>
                    </a:p>
                  </a:txBody>
                  <a:tcPr marL="47779" marR="47779" marT="0" marB="0" anchor="ctr"/>
                </a:tc>
                <a:extLst>
                  <a:ext uri="{0D108BD9-81ED-4DB2-BD59-A6C34878D82A}">
                    <a16:rowId xmlns:a16="http://schemas.microsoft.com/office/drawing/2014/main" val="79491889"/>
                  </a:ext>
                </a:extLst>
              </a:tr>
              <a:tr h="311600">
                <a:tc>
                  <a:txBody>
                    <a:bodyPr/>
                    <a:lstStyle/>
                    <a:p>
                      <a:pPr algn="l">
                        <a:lnSpc>
                          <a:spcPct val="107000"/>
                        </a:lnSpc>
                        <a:spcAft>
                          <a:spcPts val="800"/>
                        </a:spcAft>
                      </a:pPr>
                      <a:r>
                        <a:rPr lang="en-GB" sz="1800">
                          <a:effectLst/>
                        </a:rPr>
                        <a:t>Comparator</a:t>
                      </a:r>
                      <a:endParaRPr lang="en-GB" sz="1800">
                        <a:effectLst/>
                        <a:latin typeface="+mn-lt"/>
                        <a:ea typeface="Calibri" panose="020F0502020204030204" pitchFamily="34" charset="0"/>
                        <a:cs typeface="Arial" panose="020B0604020202020204" pitchFamily="34" charset="0"/>
                      </a:endParaRPr>
                    </a:p>
                  </a:txBody>
                  <a:tcPr marL="47779" marR="47779" marT="0" marB="0" anchor="ctr"/>
                </a:tc>
                <a:tc>
                  <a:txBody>
                    <a:bodyPr/>
                    <a:lstStyle/>
                    <a:p>
                      <a:pPr algn="l">
                        <a:lnSpc>
                          <a:spcPct val="107000"/>
                        </a:lnSpc>
                        <a:spcAft>
                          <a:spcPts val="800"/>
                        </a:spcAft>
                      </a:pPr>
                      <a:r>
                        <a:rPr lang="en-GB" sz="1800" dirty="0">
                          <a:effectLst/>
                        </a:rPr>
                        <a:t>No treatment</a:t>
                      </a:r>
                      <a:endParaRPr lang="en-GB" sz="1800" dirty="0">
                        <a:effectLst/>
                        <a:latin typeface="+mn-lt"/>
                        <a:ea typeface="Calibri" panose="020F0502020204030204" pitchFamily="34" charset="0"/>
                        <a:cs typeface="Arial" panose="020B0604020202020204" pitchFamily="34" charset="0"/>
                      </a:endParaRPr>
                    </a:p>
                  </a:txBody>
                  <a:tcPr marL="47779" marR="47779" marT="0" marB="0" anchor="ctr"/>
                </a:tc>
                <a:extLst>
                  <a:ext uri="{0D108BD9-81ED-4DB2-BD59-A6C34878D82A}">
                    <a16:rowId xmlns:a16="http://schemas.microsoft.com/office/drawing/2014/main" val="2562603542"/>
                  </a:ext>
                </a:extLst>
              </a:tr>
              <a:tr h="342639">
                <a:tc>
                  <a:txBody>
                    <a:bodyPr/>
                    <a:lstStyle/>
                    <a:p>
                      <a:pPr algn="l">
                        <a:lnSpc>
                          <a:spcPct val="107000"/>
                        </a:lnSpc>
                        <a:spcAft>
                          <a:spcPts val="800"/>
                        </a:spcAft>
                      </a:pPr>
                      <a:r>
                        <a:rPr lang="en-GB" sz="1800">
                          <a:effectLst/>
                        </a:rPr>
                        <a:t>Outcome</a:t>
                      </a:r>
                      <a:endParaRPr lang="en-GB" sz="1800">
                        <a:effectLst/>
                        <a:latin typeface="+mn-lt"/>
                        <a:ea typeface="Calibri" panose="020F0502020204030204" pitchFamily="34" charset="0"/>
                        <a:cs typeface="Arial" panose="020B0604020202020204" pitchFamily="34" charset="0"/>
                      </a:endParaRPr>
                    </a:p>
                  </a:txBody>
                  <a:tcPr marL="47779" marR="47779" marT="0" marB="0" anchor="ctr"/>
                </a:tc>
                <a:tc>
                  <a:txBody>
                    <a:bodyPr/>
                    <a:lstStyle/>
                    <a:p>
                      <a:pPr algn="l">
                        <a:lnSpc>
                          <a:spcPct val="107000"/>
                        </a:lnSpc>
                        <a:spcAft>
                          <a:spcPts val="800"/>
                        </a:spcAft>
                      </a:pPr>
                      <a:r>
                        <a:rPr lang="en-GB" sz="1800" dirty="0">
                          <a:effectLst/>
                        </a:rPr>
                        <a:t>Incremental cost per QALY gained</a:t>
                      </a:r>
                      <a:endParaRPr lang="en-GB" sz="1800" dirty="0">
                        <a:effectLst/>
                        <a:latin typeface="+mn-lt"/>
                        <a:ea typeface="Calibri" panose="020F0502020204030204" pitchFamily="34" charset="0"/>
                        <a:cs typeface="Arial" panose="020B0604020202020204" pitchFamily="34" charset="0"/>
                      </a:endParaRPr>
                    </a:p>
                  </a:txBody>
                  <a:tcPr marL="47779" marR="47779" marT="0" marB="0" anchor="ctr"/>
                </a:tc>
                <a:extLst>
                  <a:ext uri="{0D108BD9-81ED-4DB2-BD59-A6C34878D82A}">
                    <a16:rowId xmlns:a16="http://schemas.microsoft.com/office/drawing/2014/main" val="4051915784"/>
                  </a:ext>
                </a:extLst>
              </a:tr>
              <a:tr h="342639">
                <a:tc>
                  <a:txBody>
                    <a:bodyPr/>
                    <a:lstStyle/>
                    <a:p>
                      <a:pPr algn="l">
                        <a:lnSpc>
                          <a:spcPct val="107000"/>
                        </a:lnSpc>
                        <a:spcAft>
                          <a:spcPts val="800"/>
                        </a:spcAft>
                      </a:pPr>
                      <a:r>
                        <a:rPr lang="en-GB" sz="1800">
                          <a:effectLst/>
                        </a:rPr>
                        <a:t>Time horizon</a:t>
                      </a:r>
                      <a:endParaRPr lang="en-GB" sz="1800">
                        <a:effectLst/>
                        <a:latin typeface="+mn-lt"/>
                        <a:ea typeface="Calibri" panose="020F0502020204030204" pitchFamily="34" charset="0"/>
                        <a:cs typeface="Arial" panose="020B0604020202020204" pitchFamily="34" charset="0"/>
                      </a:endParaRPr>
                    </a:p>
                  </a:txBody>
                  <a:tcPr marL="47779" marR="47779" marT="0" marB="0" anchor="ctr"/>
                </a:tc>
                <a:tc>
                  <a:txBody>
                    <a:bodyPr/>
                    <a:lstStyle/>
                    <a:p>
                      <a:pPr algn="l">
                        <a:lnSpc>
                          <a:spcPct val="107000"/>
                        </a:lnSpc>
                        <a:spcAft>
                          <a:spcPts val="800"/>
                        </a:spcAft>
                      </a:pPr>
                      <a:r>
                        <a:rPr lang="en-GB" sz="1800" dirty="0">
                          <a:effectLst/>
                        </a:rPr>
                        <a:t>12 months (lifetime considered as scenario analysis)</a:t>
                      </a:r>
                      <a:endParaRPr lang="en-GB" sz="1800" dirty="0">
                        <a:effectLst/>
                        <a:latin typeface="+mn-lt"/>
                        <a:ea typeface="Calibri" panose="020F0502020204030204" pitchFamily="34" charset="0"/>
                        <a:cs typeface="Arial" panose="020B0604020202020204" pitchFamily="34" charset="0"/>
                      </a:endParaRPr>
                    </a:p>
                  </a:txBody>
                  <a:tcPr marL="47779" marR="47779" marT="0" marB="0" anchor="ctr"/>
                </a:tc>
                <a:extLst>
                  <a:ext uri="{0D108BD9-81ED-4DB2-BD59-A6C34878D82A}">
                    <a16:rowId xmlns:a16="http://schemas.microsoft.com/office/drawing/2014/main" val="1260339145"/>
                  </a:ext>
                </a:extLst>
              </a:tr>
              <a:tr h="369279">
                <a:tc>
                  <a:txBody>
                    <a:bodyPr/>
                    <a:lstStyle/>
                    <a:p>
                      <a:pPr algn="l">
                        <a:lnSpc>
                          <a:spcPct val="107000"/>
                        </a:lnSpc>
                        <a:spcAft>
                          <a:spcPts val="800"/>
                        </a:spcAft>
                      </a:pPr>
                      <a:r>
                        <a:rPr lang="en-GB" sz="1800">
                          <a:effectLst/>
                        </a:rPr>
                        <a:t>Perspective</a:t>
                      </a:r>
                      <a:endParaRPr lang="en-GB" sz="1800">
                        <a:effectLst/>
                        <a:latin typeface="+mn-lt"/>
                        <a:ea typeface="Calibri" panose="020F0502020204030204" pitchFamily="34" charset="0"/>
                        <a:cs typeface="Arial" panose="020B0604020202020204" pitchFamily="34" charset="0"/>
                      </a:endParaRPr>
                    </a:p>
                  </a:txBody>
                  <a:tcPr marL="47779" marR="47779" marT="0" marB="0" anchor="ctr"/>
                </a:tc>
                <a:tc>
                  <a:txBody>
                    <a:bodyPr/>
                    <a:lstStyle/>
                    <a:p>
                      <a:pPr algn="l">
                        <a:lnSpc>
                          <a:spcPct val="107000"/>
                        </a:lnSpc>
                        <a:spcAft>
                          <a:spcPts val="800"/>
                        </a:spcAft>
                      </a:pPr>
                      <a:r>
                        <a:rPr lang="en-GB" sz="1800" dirty="0">
                          <a:effectLst/>
                        </a:rPr>
                        <a:t>NHS and PSS</a:t>
                      </a:r>
                      <a:endParaRPr lang="en-GB" sz="1800" dirty="0">
                        <a:effectLst/>
                        <a:latin typeface="+mn-lt"/>
                        <a:ea typeface="Calibri" panose="020F0502020204030204" pitchFamily="34" charset="0"/>
                        <a:cs typeface="Arial" panose="020B0604020202020204" pitchFamily="34" charset="0"/>
                      </a:endParaRPr>
                    </a:p>
                  </a:txBody>
                  <a:tcPr marL="47779" marR="47779" marT="0" marB="0" anchor="ctr"/>
                </a:tc>
                <a:extLst>
                  <a:ext uri="{0D108BD9-81ED-4DB2-BD59-A6C34878D82A}">
                    <a16:rowId xmlns:a16="http://schemas.microsoft.com/office/drawing/2014/main" val="353982669"/>
                  </a:ext>
                </a:extLst>
              </a:tr>
              <a:tr h="643394">
                <a:tc>
                  <a:txBody>
                    <a:bodyPr/>
                    <a:lstStyle/>
                    <a:p>
                      <a:pPr algn="l">
                        <a:lnSpc>
                          <a:spcPct val="107000"/>
                        </a:lnSpc>
                        <a:spcAft>
                          <a:spcPts val="800"/>
                        </a:spcAft>
                      </a:pPr>
                      <a:r>
                        <a:rPr lang="en-GB" sz="1800" dirty="0">
                          <a:effectLst/>
                        </a:rPr>
                        <a:t>Discounting</a:t>
                      </a:r>
                      <a:endParaRPr lang="en-GB" sz="1800" dirty="0">
                        <a:effectLst/>
                        <a:latin typeface="+mn-lt"/>
                        <a:ea typeface="Calibri" panose="020F0502020204030204" pitchFamily="34" charset="0"/>
                        <a:cs typeface="Arial" panose="020B0604020202020204" pitchFamily="34" charset="0"/>
                      </a:endParaRPr>
                    </a:p>
                  </a:txBody>
                  <a:tcPr marL="47779" marR="47779" marT="0" marB="0" anchor="ctr"/>
                </a:tc>
                <a:tc>
                  <a:txBody>
                    <a:bodyPr/>
                    <a:lstStyle/>
                    <a:p>
                      <a:pPr algn="l">
                        <a:lnSpc>
                          <a:spcPct val="107000"/>
                        </a:lnSpc>
                        <a:spcAft>
                          <a:spcPts val="800"/>
                        </a:spcAft>
                      </a:pPr>
                      <a:r>
                        <a:rPr lang="en-GB" sz="1800" kern="1200" dirty="0">
                          <a:solidFill>
                            <a:schemeClr val="dk1"/>
                          </a:solidFill>
                          <a:effectLst/>
                        </a:rPr>
                        <a:t>Not applicable given 12-month time horizon (discount rates of 3.5% for both effects and costs were used in lifetime model scenario)</a:t>
                      </a:r>
                      <a:endParaRPr lang="en-GB" sz="1800" dirty="0">
                        <a:effectLst/>
                        <a:latin typeface="+mn-lt"/>
                        <a:ea typeface="Calibri" panose="020F0502020204030204" pitchFamily="34" charset="0"/>
                        <a:cs typeface="Arial" panose="020B0604020202020204" pitchFamily="34" charset="0"/>
                      </a:endParaRPr>
                    </a:p>
                  </a:txBody>
                  <a:tcPr marL="47779" marR="47779" marT="0" marB="0" anchor="ctr"/>
                </a:tc>
                <a:extLst>
                  <a:ext uri="{0D108BD9-81ED-4DB2-BD59-A6C34878D82A}">
                    <a16:rowId xmlns:a16="http://schemas.microsoft.com/office/drawing/2014/main" val="4178879019"/>
                  </a:ext>
                </a:extLst>
              </a:tr>
            </a:tbl>
          </a:graphicData>
        </a:graphic>
      </p:graphicFrame>
      <p:sp>
        <p:nvSpPr>
          <p:cNvPr id="2" name="Text Placeholder 9">
            <a:extLst>
              <a:ext uri="{FF2B5EF4-FFF2-40B4-BE49-F238E27FC236}">
                <a16:creationId xmlns:a16="http://schemas.microsoft.com/office/drawing/2014/main" id="{E15B549F-0B68-6942-0498-5F7DBC25660E}"/>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PSS, Personal Social Services; QALY, quality-adjusted life year</a:t>
            </a:r>
          </a:p>
        </p:txBody>
      </p:sp>
      <p:sp>
        <p:nvSpPr>
          <p:cNvPr id="3" name="Text Placeholder 11">
            <a:extLst>
              <a:ext uri="{FF2B5EF4-FFF2-40B4-BE49-F238E27FC236}">
                <a16:creationId xmlns:a16="http://schemas.microsoft.com/office/drawing/2014/main" id="{CEA43619-5836-3EB8-82C1-380A77D72A20}"/>
              </a:ext>
            </a:extLst>
          </p:cNvPr>
          <p:cNvSpPr>
            <a:spLocks noGrp="1"/>
          </p:cNvSpPr>
          <p:nvPr>
            <p:ph type="body" sz="quarter" idx="12"/>
          </p:nvPr>
        </p:nvSpPr>
        <p:spPr>
          <a:xfrm>
            <a:off x="275398" y="476213"/>
            <a:ext cx="11250785" cy="454417"/>
          </a:xfrm>
        </p:spPr>
        <p:txBody>
          <a:bodyPr/>
          <a:lstStyle/>
          <a:p>
            <a:r>
              <a:rPr lang="en-GB" sz="2200" dirty="0">
                <a:effectLst/>
                <a:latin typeface="+mn-lt"/>
                <a:cs typeface="Arial" panose="020B0604020202020204" pitchFamily="34" charset="0"/>
              </a:rPr>
              <a:t>Company: not aware of any formal terminology to describe model structure</a:t>
            </a:r>
          </a:p>
        </p:txBody>
      </p:sp>
      <p:grpSp>
        <p:nvGrpSpPr>
          <p:cNvPr id="4" name="Group 3">
            <a:extLst>
              <a:ext uri="{FF2B5EF4-FFF2-40B4-BE49-F238E27FC236}">
                <a16:creationId xmlns:a16="http://schemas.microsoft.com/office/drawing/2014/main" id="{1B1EC42D-B450-A1BA-A8CD-E85FD700397A}"/>
              </a:ext>
            </a:extLst>
          </p:cNvPr>
          <p:cNvGrpSpPr/>
          <p:nvPr/>
        </p:nvGrpSpPr>
        <p:grpSpPr>
          <a:xfrm>
            <a:off x="1696422" y="5643721"/>
            <a:ext cx="10328012" cy="587933"/>
            <a:chOff x="1456000" y="5711882"/>
            <a:chExt cx="10077188" cy="587933"/>
          </a:xfrm>
        </p:grpSpPr>
        <p:sp>
          <p:nvSpPr>
            <p:cNvPr id="5" name="Rectangle 4" descr="Question to committee">
              <a:extLst>
                <a:ext uri="{FF2B5EF4-FFF2-40B4-BE49-F238E27FC236}">
                  <a16:creationId xmlns:a16="http://schemas.microsoft.com/office/drawing/2014/main" id="{C5168D07-2A96-804D-0952-8A58A389D175}"/>
                </a:ext>
              </a:extLst>
            </p:cNvPr>
            <p:cNvSpPr/>
            <p:nvPr/>
          </p:nvSpPr>
          <p:spPr>
            <a:xfrm>
              <a:off x="1818062" y="5768150"/>
              <a:ext cx="9715126" cy="531665"/>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dirty="0">
                  <a:solidFill>
                    <a:schemeClr val="tx1"/>
                  </a:solidFill>
                  <a:latin typeface="Arial" panose="020B0604020202020204" pitchFamily="34" charset="0"/>
                </a:rPr>
                <a:t>Is using ISI to inform the model appropriate?</a:t>
              </a:r>
            </a:p>
          </p:txBody>
        </p:sp>
        <p:grpSp>
          <p:nvGrpSpPr>
            <p:cNvPr id="6" name="Group 5">
              <a:extLst>
                <a:ext uri="{FF2B5EF4-FFF2-40B4-BE49-F238E27FC236}">
                  <a16:creationId xmlns:a16="http://schemas.microsoft.com/office/drawing/2014/main" id="{C6A87CCC-5074-ACFB-B171-3D60AD2CD3E3}"/>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7" name="Oval 6">
                <a:extLst>
                  <a:ext uri="{FF2B5EF4-FFF2-40B4-BE49-F238E27FC236}">
                    <a16:creationId xmlns:a16="http://schemas.microsoft.com/office/drawing/2014/main" id="{CD51DC42-836D-6976-6CB2-EAB77A6B26BF}"/>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8" name="Graphic 7">
                <a:extLst>
                  <a:ext uri="{FF2B5EF4-FFF2-40B4-BE49-F238E27FC236}">
                    <a16:creationId xmlns:a16="http://schemas.microsoft.com/office/drawing/2014/main" id="{AB9ED79D-90A1-412D-8C17-997B7E4BFB1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237119"/>
                <a:ext cx="463463" cy="463463"/>
              </a:xfrm>
              <a:prstGeom prst="rect">
                <a:avLst/>
              </a:prstGeom>
            </p:spPr>
          </p:pic>
        </p:grpSp>
      </p:grpSp>
    </p:spTree>
    <p:extLst>
      <p:ext uri="{BB962C8B-B14F-4D97-AF65-F5344CB8AC3E}">
        <p14:creationId xmlns:p14="http://schemas.microsoft.com/office/powerpoint/2010/main" val="3200587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Question to committee">
            <a:extLst>
              <a:ext uri="{FF2B5EF4-FFF2-40B4-BE49-F238E27FC236}">
                <a16:creationId xmlns:a16="http://schemas.microsoft.com/office/drawing/2014/main" id="{D2E8257D-2D59-EC8D-463D-BF9C49015097}"/>
              </a:ext>
            </a:extLst>
          </p:cNvPr>
          <p:cNvSpPr/>
          <p:nvPr/>
        </p:nvSpPr>
        <p:spPr>
          <a:xfrm>
            <a:off x="1800395" y="5892181"/>
            <a:ext cx="9924881"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dirty="0">
                <a:solidFill>
                  <a:schemeClr val="tx1"/>
                </a:solidFill>
                <a:latin typeface="Arial" panose="020B0604020202020204" pitchFamily="34" charset="0"/>
              </a:rPr>
              <a:t>Is the model structure appropriate for decision making? What is the committee’s view of the 1-year time horizon in company’s base-case model? </a:t>
            </a:r>
          </a:p>
        </p:txBody>
      </p:sp>
      <p:sp>
        <p:nvSpPr>
          <p:cNvPr id="2" name="Title 1">
            <a:extLst>
              <a:ext uri="{FF2B5EF4-FFF2-40B4-BE49-F238E27FC236}">
                <a16:creationId xmlns:a16="http://schemas.microsoft.com/office/drawing/2014/main" id="{77D4360B-1146-A695-9B53-562C3016893A}"/>
              </a:ext>
            </a:extLst>
          </p:cNvPr>
          <p:cNvSpPr>
            <a:spLocks noGrp="1"/>
          </p:cNvSpPr>
          <p:nvPr>
            <p:ph type="title"/>
          </p:nvPr>
        </p:nvSpPr>
        <p:spPr>
          <a:xfrm>
            <a:off x="269007" y="120816"/>
            <a:ext cx="11250785" cy="592817"/>
          </a:xfrm>
        </p:spPr>
        <p:txBody>
          <a:bodyPr/>
          <a:lstStyle/>
          <a:p>
            <a:r>
              <a:rPr lang="en-GB" dirty="0"/>
              <a:t>Company’s model overview: time horizon</a:t>
            </a:r>
          </a:p>
        </p:txBody>
      </p:sp>
      <p:sp>
        <p:nvSpPr>
          <p:cNvPr id="3" name="Text Placeholder 2">
            <a:extLst>
              <a:ext uri="{FF2B5EF4-FFF2-40B4-BE49-F238E27FC236}">
                <a16:creationId xmlns:a16="http://schemas.microsoft.com/office/drawing/2014/main" id="{74CE1164-956D-A833-8E75-AE79DAAFC036}"/>
              </a:ext>
            </a:extLst>
          </p:cNvPr>
          <p:cNvSpPr>
            <a:spLocks noGrp="1"/>
          </p:cNvSpPr>
          <p:nvPr>
            <p:ph type="body" sz="quarter" idx="12"/>
          </p:nvPr>
        </p:nvSpPr>
        <p:spPr>
          <a:xfrm>
            <a:off x="466722" y="1246140"/>
            <a:ext cx="11250785" cy="3675973"/>
          </a:xfrm>
        </p:spPr>
        <p:txBody>
          <a:bodyPr/>
          <a:lstStyle/>
          <a:p>
            <a:pPr>
              <a:lnSpc>
                <a:spcPct val="100000"/>
              </a:lnSpc>
            </a:pPr>
            <a:r>
              <a:rPr lang="en-GB" dirty="0">
                <a:solidFill>
                  <a:schemeClr val="accent2"/>
                </a:solidFill>
              </a:rPr>
              <a:t>Company</a:t>
            </a:r>
            <a:r>
              <a:rPr lang="en-GB" dirty="0"/>
              <a:t>: 1-year time horizon adequate to estimate cost effectiveness, despite absence of a formal stopping rule because:</a:t>
            </a:r>
          </a:p>
          <a:p>
            <a:pPr marL="285750" indent="-285750">
              <a:lnSpc>
                <a:spcPct val="100000"/>
              </a:lnSpc>
              <a:spcBef>
                <a:spcPts val="0"/>
              </a:spcBef>
              <a:buFontTx/>
              <a:buChar char="-"/>
            </a:pPr>
            <a:r>
              <a:rPr lang="en-GB" dirty="0"/>
              <a:t>Benefits of treatment apply and are lost within hours of taking/stopping treatment → single day would be sufficient to estimate impact of a short acting treatment that is taken once-a-day. Longer period allows for dropout adjustment</a:t>
            </a:r>
          </a:p>
          <a:p>
            <a:pPr marL="285750" indent="-285750">
              <a:lnSpc>
                <a:spcPct val="100000"/>
              </a:lnSpc>
              <a:spcBef>
                <a:spcPts val="0"/>
              </a:spcBef>
              <a:buFontTx/>
              <a:buChar char="-"/>
            </a:pPr>
            <a:r>
              <a:rPr lang="en-GB" dirty="0"/>
              <a:t>No waning in treatment effect on ISI observed over 12 months and no reason to expect this in future</a:t>
            </a:r>
          </a:p>
          <a:p>
            <a:pPr marL="285750" indent="-285750">
              <a:lnSpc>
                <a:spcPct val="100000"/>
              </a:lnSpc>
              <a:spcBef>
                <a:spcPts val="0"/>
              </a:spcBef>
              <a:buFontTx/>
              <a:buChar char="-"/>
            </a:pPr>
            <a:r>
              <a:rPr lang="en-GB" dirty="0"/>
              <a:t>1-year time horizon conservative from perspective of estimated cost effectiveness because includes wasted prescriptions for those who do not take their medicine</a:t>
            </a:r>
          </a:p>
          <a:p>
            <a:pPr marL="285750" indent="-285750">
              <a:lnSpc>
                <a:spcPct val="100000"/>
              </a:lnSpc>
              <a:spcBef>
                <a:spcPts val="0"/>
              </a:spcBef>
              <a:buFontTx/>
              <a:buChar char="-"/>
            </a:pPr>
            <a:r>
              <a:rPr lang="en-GB" dirty="0"/>
              <a:t>Time horizon corresponds to combined period of studies 301 and 303</a:t>
            </a:r>
          </a:p>
          <a:p>
            <a:pPr marL="285750" indent="-285750">
              <a:lnSpc>
                <a:spcPct val="100000"/>
              </a:lnSpc>
              <a:spcBef>
                <a:spcPts val="0"/>
              </a:spcBef>
              <a:buFontTx/>
              <a:buChar char="-"/>
            </a:pPr>
            <a:r>
              <a:rPr lang="en-GB" dirty="0"/>
              <a:t>Based on relationship between poor sleep and long term health outcomes, cost effectiveness of long-term treatment (scenario analysis) improves 1-year base case estimates</a:t>
            </a:r>
          </a:p>
          <a:p>
            <a:pPr>
              <a:lnSpc>
                <a:spcPct val="100000"/>
              </a:lnSpc>
              <a:spcBef>
                <a:spcPts val="0"/>
              </a:spcBef>
            </a:pPr>
            <a:endParaRPr lang="en-GB" dirty="0"/>
          </a:p>
          <a:p>
            <a:pPr>
              <a:lnSpc>
                <a:spcPct val="100000"/>
              </a:lnSpc>
              <a:spcBef>
                <a:spcPts val="0"/>
              </a:spcBef>
            </a:pPr>
            <a:r>
              <a:rPr lang="en-GB" dirty="0">
                <a:solidFill>
                  <a:schemeClr val="tx2"/>
                </a:solidFill>
              </a:rPr>
              <a:t>EAG: </a:t>
            </a:r>
            <a:r>
              <a:rPr lang="en-GB" dirty="0"/>
              <a:t>company response to clarification question that </a:t>
            </a:r>
            <a:r>
              <a:rPr lang="en-GB" u="sng" dirty="0">
                <a:highlight>
                  <a:srgbClr val="000000"/>
                </a:highlight>
              </a:rPr>
              <a:t>xxx</a:t>
            </a:r>
            <a:r>
              <a:rPr lang="en-GB" dirty="0"/>
              <a:t> in </a:t>
            </a:r>
            <a:r>
              <a:rPr lang="en-GB" dirty="0" err="1"/>
              <a:t>daridorexant</a:t>
            </a:r>
            <a:r>
              <a:rPr lang="en-GB" dirty="0"/>
              <a:t> arm remain on treatment at end of 12-month time horizon. Questionable whether all relevant costs and benefits are captured within this period. </a:t>
            </a:r>
          </a:p>
          <a:p>
            <a:pPr>
              <a:lnSpc>
                <a:spcPct val="100000"/>
              </a:lnSpc>
              <a:spcBef>
                <a:spcPts val="0"/>
              </a:spcBef>
            </a:pPr>
            <a:endParaRPr lang="en-GB" dirty="0"/>
          </a:p>
        </p:txBody>
      </p:sp>
      <p:sp>
        <p:nvSpPr>
          <p:cNvPr id="5" name="Text Placeholder 4">
            <a:extLst>
              <a:ext uri="{FF2B5EF4-FFF2-40B4-BE49-F238E27FC236}">
                <a16:creationId xmlns:a16="http://schemas.microsoft.com/office/drawing/2014/main" id="{1A794EBE-BECE-7787-D552-9CBBE4712544}"/>
              </a:ext>
            </a:extLst>
          </p:cNvPr>
          <p:cNvSpPr>
            <a:spLocks noGrp="1"/>
          </p:cNvSpPr>
          <p:nvPr>
            <p:ph type="body" sz="quarter" idx="14"/>
          </p:nvPr>
        </p:nvSpPr>
        <p:spPr>
          <a:xfrm>
            <a:off x="269007" y="569563"/>
            <a:ext cx="11250786" cy="520838"/>
          </a:xfrm>
        </p:spPr>
        <p:txBody>
          <a:bodyPr/>
          <a:lstStyle/>
          <a:p>
            <a:r>
              <a:rPr lang="en-GB" sz="2200" dirty="0"/>
              <a:t>Company: expects longer-term treatment improves cost effectiveness</a:t>
            </a:r>
          </a:p>
        </p:txBody>
      </p:sp>
      <p:grpSp>
        <p:nvGrpSpPr>
          <p:cNvPr id="7" name="Group 6">
            <a:extLst>
              <a:ext uri="{FF2B5EF4-FFF2-40B4-BE49-F238E27FC236}">
                <a16:creationId xmlns:a16="http://schemas.microsoft.com/office/drawing/2014/main" id="{18334791-F68F-A1EA-17F8-610835FB773F}"/>
              </a:ext>
              <a:ext uri="{C183D7F6-B498-43B3-948B-1728B52AA6E4}">
                <adec:decorative xmlns:adec="http://schemas.microsoft.com/office/drawing/2017/decorative" val="1"/>
              </a:ext>
            </a:extLst>
          </p:cNvPr>
          <p:cNvGrpSpPr/>
          <p:nvPr/>
        </p:nvGrpSpPr>
        <p:grpSpPr>
          <a:xfrm>
            <a:off x="1397879" y="5892181"/>
            <a:ext cx="576000" cy="576000"/>
            <a:chOff x="-1440493" y="4133589"/>
            <a:chExt cx="576000" cy="576000"/>
          </a:xfrm>
        </p:grpSpPr>
        <p:sp>
          <p:nvSpPr>
            <p:cNvPr id="8" name="Oval 7">
              <a:extLst>
                <a:ext uri="{FF2B5EF4-FFF2-40B4-BE49-F238E27FC236}">
                  <a16:creationId xmlns:a16="http://schemas.microsoft.com/office/drawing/2014/main" id="{40F82F3B-1DFB-791E-80F9-A4334DF3A4D2}"/>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9" name="Graphic 8">
              <a:extLst>
                <a:ext uri="{FF2B5EF4-FFF2-40B4-BE49-F238E27FC236}">
                  <a16:creationId xmlns:a16="http://schemas.microsoft.com/office/drawing/2014/main" id="{394B20A7-8428-863E-67C4-515C9952A72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11" name="Text Placeholder 9">
            <a:extLst>
              <a:ext uri="{FF2B5EF4-FFF2-40B4-BE49-F238E27FC236}">
                <a16:creationId xmlns:a16="http://schemas.microsoft.com/office/drawing/2014/main" id="{8B1C0DAC-A9A8-7055-BD11-1DCBC8B8075C}"/>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ISI, insomnia severity index</a:t>
            </a:r>
          </a:p>
        </p:txBody>
      </p:sp>
      <p:sp>
        <p:nvSpPr>
          <p:cNvPr id="4" name="Rectangle 3" descr="Marker showing slides are confidential ">
            <a:extLst>
              <a:ext uri="{FF2B5EF4-FFF2-40B4-BE49-F238E27FC236}">
                <a16:creationId xmlns:a16="http://schemas.microsoft.com/office/drawing/2014/main" id="{03C2A3C8-49E5-FAE0-6740-7D04B0872CF1}"/>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793595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descr="Economic model inputs and evidence sources">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1114251171"/>
              </p:ext>
            </p:extLst>
          </p:nvPr>
        </p:nvGraphicFramePr>
        <p:xfrm>
          <a:off x="168152" y="585537"/>
          <a:ext cx="11847927" cy="5731776"/>
        </p:xfrm>
        <a:graphic>
          <a:graphicData uri="http://schemas.openxmlformats.org/drawingml/2006/table">
            <a:tbl>
              <a:tblPr firstRow="1" firstCol="1" bandRow="1">
                <a:tableStyleId>{21E4AEA4-8DFA-4A89-87EB-49C32662AFE0}</a:tableStyleId>
              </a:tblPr>
              <a:tblGrid>
                <a:gridCol w="2430669">
                  <a:extLst>
                    <a:ext uri="{9D8B030D-6E8A-4147-A177-3AD203B41FA5}">
                      <a16:colId xmlns:a16="http://schemas.microsoft.com/office/drawing/2014/main" val="3974739884"/>
                    </a:ext>
                  </a:extLst>
                </a:gridCol>
                <a:gridCol w="9417258">
                  <a:extLst>
                    <a:ext uri="{9D8B030D-6E8A-4147-A177-3AD203B41FA5}">
                      <a16:colId xmlns:a16="http://schemas.microsoft.com/office/drawing/2014/main" val="4289090289"/>
                    </a:ext>
                  </a:extLst>
                </a:gridCol>
              </a:tblGrid>
              <a:tr h="381384">
                <a:tc>
                  <a:txBody>
                    <a:bodyPr/>
                    <a:lstStyle/>
                    <a:p>
                      <a:r>
                        <a:rPr lang="en-GB" dirty="0">
                          <a:latin typeface="Arial" panose="020B0604020202020204" pitchFamily="34" charset="0"/>
                        </a:rPr>
                        <a:t>Input</a:t>
                      </a:r>
                    </a:p>
                  </a:txBody>
                  <a:tcPr/>
                </a:tc>
                <a:tc>
                  <a:txBody>
                    <a:bodyPr/>
                    <a:lstStyle/>
                    <a:p>
                      <a:r>
                        <a:rPr lang="en-GB" dirty="0">
                          <a:latin typeface="Arial" panose="020B0604020202020204" pitchFamily="34" charset="0"/>
                        </a:rPr>
                        <a:t>Assumption and evidence source</a:t>
                      </a:r>
                    </a:p>
                  </a:txBody>
                  <a:tcPr/>
                </a:tc>
                <a:extLst>
                  <a:ext uri="{0D108BD9-81ED-4DB2-BD59-A6C34878D82A}">
                    <a16:rowId xmlns:a16="http://schemas.microsoft.com/office/drawing/2014/main" val="1365441208"/>
                  </a:ext>
                </a:extLst>
              </a:tr>
              <a:tr h="381384">
                <a:tc>
                  <a:txBody>
                    <a:bodyPr/>
                    <a:lstStyle/>
                    <a:p>
                      <a:r>
                        <a:rPr lang="en-GB" b="1" dirty="0">
                          <a:solidFill>
                            <a:schemeClr val="bg1"/>
                          </a:solidFill>
                          <a:latin typeface="Arial" panose="020B0604020202020204" pitchFamily="34" charset="0"/>
                        </a:rPr>
                        <a:t>Intervention efficacy</a:t>
                      </a:r>
                    </a:p>
                  </a:txBody>
                  <a:tcPr/>
                </a:tc>
                <a:tc>
                  <a:txBody>
                    <a:bodyPr/>
                    <a:lstStyle/>
                    <a:p>
                      <a:r>
                        <a:rPr lang="en-GB" sz="1800" dirty="0">
                          <a:effectLst/>
                          <a:ea typeface="Times New Roman" panose="02020603050405020304" pitchFamily="18" charset="0"/>
                        </a:rPr>
                        <a:t>Observed ISI scores from months 0, 1, 3,6, 9 and 12 (from study 301 and study 303). </a:t>
                      </a:r>
                      <a:endParaRPr lang="en-GB" dirty="0">
                        <a:latin typeface="Arial" panose="020B0604020202020204" pitchFamily="34" charset="0"/>
                      </a:endParaRPr>
                    </a:p>
                  </a:txBody>
                  <a:tcPr/>
                </a:tc>
                <a:extLst>
                  <a:ext uri="{0D108BD9-81ED-4DB2-BD59-A6C34878D82A}">
                    <a16:rowId xmlns:a16="http://schemas.microsoft.com/office/drawing/2014/main" val="2121904842"/>
                  </a:ext>
                </a:extLst>
              </a:tr>
              <a:tr h="845735">
                <a:tc>
                  <a:txBody>
                    <a:bodyPr/>
                    <a:lstStyle/>
                    <a:p>
                      <a:r>
                        <a:rPr lang="en-GB" b="1" dirty="0">
                          <a:solidFill>
                            <a:schemeClr val="bg1"/>
                          </a:solidFill>
                          <a:latin typeface="Arial" panose="020B0604020202020204" pitchFamily="34" charset="0"/>
                        </a:rPr>
                        <a:t>Comparator efficacy</a:t>
                      </a:r>
                    </a:p>
                  </a:txBody>
                  <a:tcPr/>
                </a:tc>
                <a:tc>
                  <a:txBody>
                    <a:bodyPr/>
                    <a:lstStyle/>
                    <a:p>
                      <a:r>
                        <a:rPr lang="en-GB" sz="1800" dirty="0">
                          <a:effectLst/>
                          <a:ea typeface="Times New Roman" panose="02020603050405020304" pitchFamily="18" charset="0"/>
                        </a:rPr>
                        <a:t>Observed ISI scores from months 0, 1, 3 from (study 301)</a:t>
                      </a:r>
                    </a:p>
                    <a:p>
                      <a:r>
                        <a:rPr lang="en-GB" sz="1800" dirty="0">
                          <a:effectLst/>
                          <a:ea typeface="Times New Roman" panose="02020603050405020304" pitchFamily="18" charset="0"/>
                        </a:rPr>
                        <a:t>Assumption that patients in ‘no treatment’ arm would continue at same ISI achieved by end of study 301</a:t>
                      </a:r>
                      <a:endParaRPr lang="en-GB" dirty="0">
                        <a:latin typeface="Arial" panose="020B0604020202020204" pitchFamily="34" charset="0"/>
                      </a:endParaRPr>
                    </a:p>
                  </a:txBody>
                  <a:tcPr/>
                </a:tc>
                <a:extLst>
                  <a:ext uri="{0D108BD9-81ED-4DB2-BD59-A6C34878D82A}">
                    <a16:rowId xmlns:a16="http://schemas.microsoft.com/office/drawing/2014/main" val="750750519"/>
                  </a:ext>
                </a:extLst>
              </a:tr>
              <a:tr h="381384">
                <a:tc>
                  <a:txBody>
                    <a:bodyPr/>
                    <a:lstStyle/>
                    <a:p>
                      <a:r>
                        <a:rPr lang="en-GB" b="1" dirty="0">
                          <a:solidFill>
                            <a:schemeClr val="bg1"/>
                          </a:solidFill>
                          <a:latin typeface="Arial" panose="020B0604020202020204" pitchFamily="34" charset="0"/>
                        </a:rPr>
                        <a:t>Utilities</a:t>
                      </a:r>
                    </a:p>
                  </a:txBody>
                  <a:tcPr/>
                </a:tc>
                <a:tc>
                  <a:txBody>
                    <a:bodyPr/>
                    <a:lstStyle/>
                    <a:p>
                      <a:r>
                        <a:rPr lang="en-GB" sz="1800" kern="1200" dirty="0">
                          <a:solidFill>
                            <a:schemeClr val="dk1"/>
                          </a:solidFill>
                          <a:effectLst/>
                          <a:latin typeface="+mn-lt"/>
                          <a:ea typeface="+mn-ea"/>
                          <a:cs typeface="+mn-cs"/>
                        </a:rPr>
                        <a:t>Novel mapping algorithm applied to derive EQ-5D utilities from ISI scores</a:t>
                      </a:r>
                      <a:endParaRPr lang="en-GB" dirty="0">
                        <a:latin typeface="Arial" panose="020B0604020202020204" pitchFamily="34" charset="0"/>
                      </a:endParaRPr>
                    </a:p>
                  </a:txBody>
                  <a:tcPr/>
                </a:tc>
                <a:extLst>
                  <a:ext uri="{0D108BD9-81ED-4DB2-BD59-A6C34878D82A}">
                    <a16:rowId xmlns:a16="http://schemas.microsoft.com/office/drawing/2014/main" val="815366450"/>
                  </a:ext>
                </a:extLst>
              </a:tr>
              <a:tr h="660325">
                <a:tc>
                  <a:txBody>
                    <a:bodyPr/>
                    <a:lstStyle/>
                    <a:p>
                      <a:r>
                        <a:rPr lang="en-GB" b="1" dirty="0">
                          <a:solidFill>
                            <a:schemeClr val="bg1"/>
                          </a:solidFill>
                          <a:latin typeface="Arial" panose="020B0604020202020204" pitchFamily="34" charset="0"/>
                        </a:rPr>
                        <a:t>Resource use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Association between direct healthcare resource use (related to GP visits, emergency room attendances, and inpatient care) and ISI score were calculated from NHWS data using a generalised linear model with a negative binomial distribution family and a log link.</a:t>
                      </a:r>
                      <a:endParaRPr lang="en-GB" dirty="0">
                        <a:latin typeface="Arial" panose="020B0604020202020204" pitchFamily="34" charset="0"/>
                      </a:endParaRPr>
                    </a:p>
                  </a:txBody>
                  <a:tcPr/>
                </a:tc>
                <a:extLst>
                  <a:ext uri="{0D108BD9-81ED-4DB2-BD59-A6C34878D82A}">
                    <a16:rowId xmlns:a16="http://schemas.microsoft.com/office/drawing/2014/main" val="3904281607"/>
                  </a:ext>
                </a:extLst>
              </a:tr>
              <a:tr h="499904">
                <a:tc>
                  <a:txBody>
                    <a:bodyPr/>
                    <a:lstStyle/>
                    <a:p>
                      <a:r>
                        <a:rPr lang="en-GB" b="1" dirty="0">
                          <a:solidFill>
                            <a:schemeClr val="bg1"/>
                          </a:solidFill>
                          <a:latin typeface="Arial" panose="020B0604020202020204" pitchFamily="34" charset="0"/>
                        </a:rPr>
                        <a:t>Costs</a:t>
                      </a:r>
                    </a:p>
                  </a:txBody>
                  <a:tcPr/>
                </a:tc>
                <a:tc>
                  <a:txBody>
                    <a:bodyPr/>
                    <a:lstStyle/>
                    <a:p>
                      <a:r>
                        <a:rPr lang="en-GB" sz="1800" kern="1200" dirty="0">
                          <a:solidFill>
                            <a:schemeClr val="dk1"/>
                          </a:solidFill>
                          <a:effectLst/>
                          <a:latin typeface="+mn-lt"/>
                          <a:ea typeface="+mn-ea"/>
                          <a:cs typeface="+mn-cs"/>
                        </a:rPr>
                        <a:t>Calculated by combining estimated resource use with unit costs from PSSRU 2021 (GP visits) and NHS England 2019/2020 costs (emergency room and inpatient costs), inflated to 2021 costs using CPI index 06: Health</a:t>
                      </a:r>
                      <a:endParaRPr lang="en-GB" dirty="0">
                        <a:latin typeface="Arial" panose="020B0604020202020204" pitchFamily="34" charset="0"/>
                      </a:endParaRPr>
                    </a:p>
                  </a:txBody>
                  <a:tcPr/>
                </a:tc>
                <a:extLst>
                  <a:ext uri="{0D108BD9-81ED-4DB2-BD59-A6C34878D82A}">
                    <a16:rowId xmlns:a16="http://schemas.microsoft.com/office/drawing/2014/main" val="1224818517"/>
                  </a:ext>
                </a:extLst>
              </a:tr>
              <a:tr h="381384">
                <a:tc>
                  <a:txBody>
                    <a:bodyPr/>
                    <a:lstStyle/>
                    <a:p>
                      <a:r>
                        <a:rPr lang="en-GB" b="1" dirty="0">
                          <a:solidFill>
                            <a:schemeClr val="bg1"/>
                          </a:solidFill>
                          <a:latin typeface="Arial" panose="020B0604020202020204" pitchFamily="34" charset="0"/>
                        </a:rPr>
                        <a:t>Adverse events</a:t>
                      </a:r>
                    </a:p>
                  </a:txBody>
                  <a:tcPr/>
                </a:tc>
                <a:tc>
                  <a:txBody>
                    <a:bodyPr/>
                    <a:lstStyle/>
                    <a:p>
                      <a:r>
                        <a:rPr lang="en-GB" dirty="0">
                          <a:latin typeface="Arial" panose="020B0604020202020204" pitchFamily="34" charset="0"/>
                        </a:rPr>
                        <a:t>Not included in model</a:t>
                      </a:r>
                    </a:p>
                  </a:txBody>
                  <a:tcPr/>
                </a:tc>
                <a:extLst>
                  <a:ext uri="{0D108BD9-81ED-4DB2-BD59-A6C34878D82A}">
                    <a16:rowId xmlns:a16="http://schemas.microsoft.com/office/drawing/2014/main" val="4116804980"/>
                  </a:ext>
                </a:extLst>
              </a:tr>
              <a:tr h="1239500">
                <a:tc>
                  <a:txBody>
                    <a:bodyPr/>
                    <a:lstStyle/>
                    <a:p>
                      <a:r>
                        <a:rPr lang="en-GB" b="1" dirty="0">
                          <a:solidFill>
                            <a:schemeClr val="bg1"/>
                          </a:solidFill>
                          <a:latin typeface="Arial" panose="020B0604020202020204" pitchFamily="34" charset="0"/>
                        </a:rPr>
                        <a:t>Treatment discontinuation</a:t>
                      </a:r>
                    </a:p>
                  </a:txBody>
                  <a:tcPr/>
                </a:tc>
                <a:tc>
                  <a:txBody>
                    <a:bodyPr/>
                    <a:lstStyle/>
                    <a:p>
                      <a:r>
                        <a:rPr lang="en-GB" dirty="0">
                          <a:latin typeface="Arial" panose="020B0604020202020204" pitchFamily="34" charset="0"/>
                        </a:rPr>
                        <a:t>Observed discontinuation rates from study 301 and study 303</a:t>
                      </a:r>
                    </a:p>
                    <a:p>
                      <a:r>
                        <a:rPr lang="en-GB" dirty="0">
                          <a:latin typeface="Arial" panose="020B0604020202020204" pitchFamily="34" charset="0"/>
                        </a:rPr>
                        <a:t>Assumptions: (1) discontinuation occurred at midpoint of studied periods; (2) treatment costs were incurred for full period assuming that prescriptions would be filled at start of period before discontinuation occurs. Company considered dropout rates from study 303 </a:t>
                      </a:r>
                      <a:r>
                        <a:rPr lang="en-GB" u="sng" dirty="0" err="1">
                          <a:highlight>
                            <a:srgbClr val="000000"/>
                          </a:highlight>
                          <a:latin typeface="Arial" panose="020B0604020202020204" pitchFamily="34" charset="0"/>
                        </a:rPr>
                        <a:t>xxxxxxx</a:t>
                      </a:r>
                      <a:r>
                        <a:rPr lang="en-GB" u="sng" dirty="0">
                          <a:highlight>
                            <a:srgbClr val="000000"/>
                          </a:highlight>
                          <a:latin typeface="Arial" panose="020B0604020202020204" pitchFamily="34" charset="0"/>
                        </a:rPr>
                        <a:t> xxx </a:t>
                      </a:r>
                      <a:r>
                        <a:rPr lang="en-GB" u="sng" dirty="0" err="1">
                          <a:highlight>
                            <a:srgbClr val="000000"/>
                          </a:highlight>
                          <a:latin typeface="Arial" panose="020B0604020202020204" pitchFamily="34" charset="0"/>
                        </a:rPr>
                        <a:t>xxxxxx</a:t>
                      </a:r>
                      <a:r>
                        <a:rPr lang="en-GB" dirty="0" err="1">
                          <a:latin typeface="Arial" panose="020B0604020202020204" pitchFamily="34" charset="0"/>
                        </a:rPr>
                        <a:t>clinical</a:t>
                      </a:r>
                      <a:r>
                        <a:rPr lang="en-GB" dirty="0">
                          <a:latin typeface="Arial" panose="020B0604020202020204" pitchFamily="34" charset="0"/>
                        </a:rPr>
                        <a:t> practice more accurately → explored as scenario analysis</a:t>
                      </a:r>
                    </a:p>
                  </a:txBody>
                  <a:tcPr/>
                </a:tc>
                <a:extLst>
                  <a:ext uri="{0D108BD9-81ED-4DB2-BD59-A6C34878D82A}">
                    <a16:rowId xmlns:a16="http://schemas.microsoft.com/office/drawing/2014/main" val="98832528"/>
                  </a:ext>
                </a:extLst>
              </a:tr>
            </a:tbl>
          </a:graphicData>
        </a:graphic>
      </p:graphicFrame>
      <p:sp>
        <p:nvSpPr>
          <p:cNvPr id="11" name="Title 10">
            <a:extLst>
              <a:ext uri="{FF2B5EF4-FFF2-40B4-BE49-F238E27FC236}">
                <a16:creationId xmlns:a16="http://schemas.microsoft.com/office/drawing/2014/main" id="{8DB2BD38-CF40-A5E5-3B6F-0A662C7AE563}"/>
              </a:ext>
            </a:extLst>
          </p:cNvPr>
          <p:cNvSpPr>
            <a:spLocks noGrp="1"/>
          </p:cNvSpPr>
          <p:nvPr>
            <p:ph type="title"/>
          </p:nvPr>
        </p:nvSpPr>
        <p:spPr>
          <a:xfrm>
            <a:off x="250967" y="90005"/>
            <a:ext cx="11250785" cy="592817"/>
          </a:xfrm>
        </p:spPr>
        <p:txBody>
          <a:bodyPr/>
          <a:lstStyle/>
          <a:p>
            <a:r>
              <a:rPr lang="en-GB" sz="3200" dirty="0">
                <a:ea typeface="Arial" panose="02000503000000020004" pitchFamily="2" charset="0"/>
              </a:rPr>
              <a:t>How company incorporated evidence into model</a:t>
            </a:r>
            <a:endParaRPr lang="en-GB" dirty="0"/>
          </a:p>
        </p:txBody>
      </p:sp>
      <p:sp>
        <p:nvSpPr>
          <p:cNvPr id="2" name="Text Placeholder 9">
            <a:extLst>
              <a:ext uri="{FF2B5EF4-FFF2-40B4-BE49-F238E27FC236}">
                <a16:creationId xmlns:a16="http://schemas.microsoft.com/office/drawing/2014/main" id="{ECB293E9-68CA-A5A3-FB20-A143D5D55D1A}"/>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CPI, consumer price index; EQ-5D, EuroQol-5 Dimension; GP, general practitioner; ISI, insomnia severity index; NHWS, National Health and Wellness Survey; PSSRU, Personal Social Services Research Unit </a:t>
            </a:r>
          </a:p>
        </p:txBody>
      </p:sp>
    </p:spTree>
    <p:extLst>
      <p:ext uri="{BB962C8B-B14F-4D97-AF65-F5344CB8AC3E}">
        <p14:creationId xmlns:p14="http://schemas.microsoft.com/office/powerpoint/2010/main" val="2124771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273088" y="166615"/>
            <a:ext cx="11250785" cy="592817"/>
          </a:xfrm>
        </p:spPr>
        <p:txBody>
          <a:bodyPr>
            <a:normAutofit fontScale="90000"/>
          </a:bodyPr>
          <a:lstStyle/>
          <a:p>
            <a:r>
              <a:rPr lang="en-GB" dirty="0"/>
              <a:t>Key issue: excluding 25mg dose from economic model</a:t>
            </a:r>
            <a:br>
              <a:rPr lang="en-GB" dirty="0"/>
            </a:br>
            <a:endParaRPr lang="en-GB" dirty="0"/>
          </a:p>
        </p:txBody>
      </p:sp>
      <p:sp>
        <p:nvSpPr>
          <p:cNvPr id="25" name="Rectangle 24">
            <a:extLst>
              <a:ext uri="{FF2B5EF4-FFF2-40B4-BE49-F238E27FC236}">
                <a16:creationId xmlns:a16="http://schemas.microsoft.com/office/drawing/2014/main" id="{EAF1C037-1182-77ED-44FC-394F8E6E579C}"/>
              </a:ext>
            </a:extLst>
          </p:cNvPr>
          <p:cNvSpPr/>
          <p:nvPr/>
        </p:nvSpPr>
        <p:spPr>
          <a:xfrm>
            <a:off x="201169" y="2127578"/>
            <a:ext cx="11750040" cy="208256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MHRA/EMA have agreed 50mg daridorexant is recommended treatment dose. 25 mg dose is indicated for a sub-group with a pharmacokinetic issue due to liver dysfunction or co-administration of CYP3A4 inhibitors to achieve “50mg equivalent” daridorexant plasma levels.</a:t>
            </a:r>
          </a:p>
          <a:p>
            <a:pPr marL="285750" indent="-285750">
              <a:buFont typeface="Arial" panose="020B0604020202020204" pitchFamily="34" charset="0"/>
              <a:buChar char="•"/>
            </a:pPr>
            <a:r>
              <a:rPr lang="en-GB" dirty="0">
                <a:solidFill>
                  <a:schemeClr val="tx1"/>
                </a:solidFill>
                <a:latin typeface="Arial" panose="020B0604020202020204" pitchFamily="34" charset="0"/>
              </a:rPr>
              <a:t>Benefits of </a:t>
            </a:r>
            <a:r>
              <a:rPr lang="en-GB" dirty="0" err="1">
                <a:solidFill>
                  <a:schemeClr val="tx1"/>
                </a:solidFill>
                <a:latin typeface="Arial" panose="020B0604020202020204" pitchFamily="34" charset="0"/>
              </a:rPr>
              <a:t>daridorexant</a:t>
            </a:r>
            <a:r>
              <a:rPr lang="en-GB" dirty="0">
                <a:solidFill>
                  <a:schemeClr val="tx1"/>
                </a:solidFill>
                <a:latin typeface="Arial" panose="020B0604020202020204" pitchFamily="34" charset="0"/>
              </a:rPr>
              <a:t> and its cost effectiveness, are expected to be same for both doses considering indicated populations for each of them</a:t>
            </a:r>
          </a:p>
          <a:p>
            <a:pPr marL="285750" indent="-285750">
              <a:buFont typeface="Arial" panose="020B0604020202020204" pitchFamily="34" charset="0"/>
              <a:buChar char="•"/>
            </a:pPr>
            <a:r>
              <a:rPr lang="en-GB" dirty="0">
                <a:solidFill>
                  <a:schemeClr val="tx1"/>
                </a:solidFill>
              </a:rPr>
              <a:t>Both </a:t>
            </a:r>
            <a:r>
              <a:rPr lang="en-GB" sz="1800" u="sng" dirty="0" err="1">
                <a:solidFill>
                  <a:schemeClr val="tx1"/>
                </a:solidFill>
                <a:effectLst/>
                <a:highlight>
                  <a:srgbClr val="000000"/>
                </a:highlight>
                <a:ea typeface="Times New Roman" panose="02020603050405020304" pitchFamily="18" charset="0"/>
              </a:rPr>
              <a:t>xxxx</a:t>
            </a:r>
            <a:r>
              <a:rPr lang="en-GB" sz="1800" u="sng" dirty="0">
                <a:solidFill>
                  <a:schemeClr val="tx1"/>
                </a:solidFill>
                <a:effectLst/>
                <a:highlight>
                  <a:srgbClr val="000000"/>
                </a:highlight>
                <a:ea typeface="Times New Roman" panose="02020603050405020304" pitchFamily="18" charset="0"/>
              </a:rPr>
              <a:t> </a:t>
            </a:r>
            <a:r>
              <a:rPr lang="en-GB" sz="1800" u="sng" dirty="0" err="1">
                <a:solidFill>
                  <a:schemeClr val="tx1"/>
                </a:solidFill>
                <a:effectLst/>
                <a:highlight>
                  <a:srgbClr val="000000"/>
                </a:highlight>
                <a:ea typeface="Times New Roman" panose="02020603050405020304" pitchFamily="18" charset="0"/>
              </a:rPr>
              <a:t>xxxxx</a:t>
            </a:r>
            <a:r>
              <a:rPr lang="en-GB" sz="1800" u="sng" dirty="0">
                <a:solidFill>
                  <a:schemeClr val="tx1"/>
                </a:solidFill>
                <a:effectLst/>
                <a:highlight>
                  <a:srgbClr val="000000"/>
                </a:highlight>
                <a:ea typeface="Times New Roman" panose="02020603050405020304" pitchFamily="18" charset="0"/>
              </a:rPr>
              <a:t> </a:t>
            </a:r>
            <a:r>
              <a:rPr lang="en-GB" sz="1800" u="sng" dirty="0" err="1">
                <a:solidFill>
                  <a:schemeClr val="tx1"/>
                </a:solidFill>
                <a:effectLst/>
                <a:highlight>
                  <a:srgbClr val="000000"/>
                </a:highlight>
                <a:ea typeface="Times New Roman" panose="02020603050405020304" pitchFamily="18" charset="0"/>
              </a:rPr>
              <a:t>xxxxxx</a:t>
            </a:r>
            <a:r>
              <a:rPr lang="en-GB" sz="1800" u="sng" dirty="0">
                <a:solidFill>
                  <a:schemeClr val="tx1"/>
                </a:solidFill>
                <a:effectLst/>
                <a:highlight>
                  <a:srgbClr val="000000"/>
                </a:highlight>
                <a:ea typeface="Times New Roman" panose="02020603050405020304" pitchFamily="18" charset="0"/>
              </a:rPr>
              <a:t> </a:t>
            </a:r>
            <a:r>
              <a:rPr lang="en-GB" sz="1800" u="sng" dirty="0" err="1">
                <a:solidFill>
                  <a:schemeClr val="tx1"/>
                </a:solidFill>
                <a:effectLst/>
                <a:highlight>
                  <a:srgbClr val="000000"/>
                </a:highlight>
                <a:ea typeface="Times New Roman" panose="02020603050405020304" pitchFamily="18" charset="0"/>
              </a:rPr>
              <a:t>xxxxxx</a:t>
            </a:r>
            <a:r>
              <a:rPr lang="en-GB" sz="1800" u="sng" dirty="0">
                <a:solidFill>
                  <a:schemeClr val="tx1"/>
                </a:solidFill>
                <a:effectLst/>
                <a:highlight>
                  <a:srgbClr val="000000"/>
                </a:highlight>
                <a:ea typeface="Times New Roman" panose="02020603050405020304" pitchFamily="18" charset="0"/>
              </a:rPr>
              <a:t> </a:t>
            </a:r>
            <a:r>
              <a:rPr lang="en-GB" sz="1800" u="sng" dirty="0" err="1">
                <a:solidFill>
                  <a:schemeClr val="tx1"/>
                </a:solidFill>
                <a:effectLst/>
                <a:highlight>
                  <a:srgbClr val="000000"/>
                </a:highlight>
                <a:ea typeface="Times New Roman" panose="02020603050405020304" pitchFamily="18" charset="0"/>
              </a:rPr>
              <a:t>xxxx</a:t>
            </a:r>
            <a:endParaRPr lang="en-GB" dirty="0">
              <a:solidFill>
                <a:schemeClr val="tx1"/>
              </a:solidFill>
              <a:highlight>
                <a:srgbClr val="000000"/>
              </a:highlight>
            </a:endParaRP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26" name="Rectangle 25">
            <a:extLst>
              <a:ext uri="{FF2B5EF4-FFF2-40B4-BE49-F238E27FC236}">
                <a16:creationId xmlns:a16="http://schemas.microsoft.com/office/drawing/2014/main" id="{A15841C0-D630-413A-0CA7-BF161E3967C5}"/>
              </a:ext>
            </a:extLst>
          </p:cNvPr>
          <p:cNvSpPr/>
          <p:nvPr/>
        </p:nvSpPr>
        <p:spPr>
          <a:xfrm>
            <a:off x="201168" y="4281417"/>
            <a:ext cx="11750039" cy="145338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Individuals taking CYP3A4 inhibitors were excluded from Study 301 and Study 303  → question remains whether results can be used to inform use of 25mg dose in this specific population. </a:t>
            </a:r>
          </a:p>
          <a:p>
            <a:pPr marL="285750" indent="-285750">
              <a:buFont typeface="Arial" panose="020B0604020202020204" pitchFamily="34" charset="0"/>
              <a:buChar char="•"/>
            </a:pPr>
            <a:r>
              <a:rPr lang="en-GB" dirty="0">
                <a:solidFill>
                  <a:schemeClr val="tx1"/>
                </a:solidFill>
                <a:latin typeface="Arial" panose="020B0604020202020204" pitchFamily="34" charset="0"/>
              </a:rPr>
              <a:t>Given 25 mg dose is potentially used in clinical practice, providing  a scenario analysis using only data from patients who received 25 mg population in studies 301 and 303 would be of interest </a:t>
            </a:r>
          </a:p>
        </p:txBody>
      </p:sp>
      <p:sp>
        <p:nvSpPr>
          <p:cNvPr id="28" name="Rectangle 27" descr="Question to committee">
            <a:extLst>
              <a:ext uri="{FF2B5EF4-FFF2-40B4-BE49-F238E27FC236}">
                <a16:creationId xmlns:a16="http://schemas.microsoft.com/office/drawing/2014/main" id="{B15DF045-22A0-4346-3E72-76B70B1616AA}"/>
              </a:ext>
            </a:extLst>
          </p:cNvPr>
          <p:cNvSpPr/>
          <p:nvPr/>
        </p:nvSpPr>
        <p:spPr>
          <a:xfrm>
            <a:off x="1828487" y="5865747"/>
            <a:ext cx="9955525"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dirty="0">
                <a:solidFill>
                  <a:schemeClr val="tx1"/>
                </a:solidFill>
                <a:latin typeface="Arial" panose="020B0604020202020204" pitchFamily="34" charset="0"/>
              </a:rPr>
              <a:t>Is excluding the 25mg dose from the economic model sufficiently justified?</a:t>
            </a:r>
          </a:p>
        </p:txBody>
      </p:sp>
      <p:grpSp>
        <p:nvGrpSpPr>
          <p:cNvPr id="29" name="Group 28">
            <a:extLst>
              <a:ext uri="{FF2B5EF4-FFF2-40B4-BE49-F238E27FC236}">
                <a16:creationId xmlns:a16="http://schemas.microsoft.com/office/drawing/2014/main" id="{5513E2D3-F443-0C3D-DA34-B4315995A321}"/>
              </a:ext>
              <a:ext uri="{C183D7F6-B498-43B3-948B-1728B52AA6E4}">
                <adec:decorative xmlns:adec="http://schemas.microsoft.com/office/drawing/2017/decorative" val="1"/>
              </a:ext>
            </a:extLst>
          </p:cNvPr>
          <p:cNvGrpSpPr/>
          <p:nvPr/>
        </p:nvGrpSpPr>
        <p:grpSpPr>
          <a:xfrm>
            <a:off x="1470056" y="5835913"/>
            <a:ext cx="576000" cy="576000"/>
            <a:chOff x="-1440493" y="4133589"/>
            <a:chExt cx="576000" cy="576000"/>
          </a:xfrm>
        </p:grpSpPr>
        <p:sp>
          <p:nvSpPr>
            <p:cNvPr id="30" name="Oval 29">
              <a:extLst>
                <a:ext uri="{FF2B5EF4-FFF2-40B4-BE49-F238E27FC236}">
                  <a16:creationId xmlns:a16="http://schemas.microsoft.com/office/drawing/2014/main" id="{F98CE51D-9A25-FD39-5E21-B0A72456A0C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31" name="Graphic 30">
              <a:extLst>
                <a:ext uri="{FF2B5EF4-FFF2-40B4-BE49-F238E27FC236}">
                  <a16:creationId xmlns:a16="http://schemas.microsoft.com/office/drawing/2014/main" id="{AA0CF41B-DDFC-D7C1-269E-EE36CEA664C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32" name="Rectangle 31">
            <a:extLst>
              <a:ext uri="{FF2B5EF4-FFF2-40B4-BE49-F238E27FC236}">
                <a16:creationId xmlns:a16="http://schemas.microsoft.com/office/drawing/2014/main" id="{4423FAC9-BAA5-411F-E9CE-445B234CF3C2}"/>
              </a:ext>
            </a:extLst>
          </p:cNvPr>
          <p:cNvSpPr/>
          <p:nvPr/>
        </p:nvSpPr>
        <p:spPr>
          <a:xfrm>
            <a:off x="191042" y="1083975"/>
            <a:ext cx="11750040" cy="94178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Marketing authorisation for daridorexant includes 25mg and 50mg dose</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model includes only 50mg dose</a:t>
            </a:r>
          </a:p>
        </p:txBody>
      </p:sp>
      <p:pic>
        <p:nvPicPr>
          <p:cNvPr id="5" name="Picture 4">
            <a:extLst>
              <a:ext uri="{FF2B5EF4-FFF2-40B4-BE49-F238E27FC236}">
                <a16:creationId xmlns:a16="http://schemas.microsoft.com/office/drawing/2014/main" id="{AB906126-BAA7-A8EB-BF58-095E741EA1FC}"/>
              </a:ext>
              <a:ext uri="{C183D7F6-B498-43B3-948B-1728B52AA6E4}">
                <adec:decorative xmlns:adec="http://schemas.microsoft.com/office/drawing/2017/decorative" val="1"/>
              </a:ext>
            </a:extLst>
          </p:cNvPr>
          <p:cNvPicPr>
            <a:picLocks/>
          </p:cNvPicPr>
          <p:nvPr/>
        </p:nvPicPr>
        <p:blipFill rotWithShape="1">
          <a:blip r:embed="rId4"/>
          <a:srcRect l="16268" t="3813" r="14723" b="4056"/>
          <a:stretch/>
        </p:blipFill>
        <p:spPr>
          <a:xfrm>
            <a:off x="11707082" y="6025"/>
            <a:ext cx="468000" cy="468000"/>
          </a:xfrm>
          <a:prstGeom prst="rect">
            <a:avLst/>
          </a:prstGeom>
        </p:spPr>
      </p:pic>
      <p:sp>
        <p:nvSpPr>
          <p:cNvPr id="6" name="Rectangle 5" descr="Marker showing slides are confidential ">
            <a:extLst>
              <a:ext uri="{FF2B5EF4-FFF2-40B4-BE49-F238E27FC236}">
                <a16:creationId xmlns:a16="http://schemas.microsoft.com/office/drawing/2014/main" id="{312252C1-CDB7-564D-3B16-FC33DB123810}"/>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7" name="Text Placeholder 9">
            <a:extLst>
              <a:ext uri="{FF2B5EF4-FFF2-40B4-BE49-F238E27FC236}">
                <a16:creationId xmlns:a16="http://schemas.microsoft.com/office/drawing/2014/main" id="{CA423AD1-A21B-EBCD-3FB9-CCA1D60C95EB}"/>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EAG, Evidence Assessment Group</a:t>
            </a:r>
          </a:p>
        </p:txBody>
      </p:sp>
      <p:sp>
        <p:nvSpPr>
          <p:cNvPr id="8" name="Text Placeholder 11">
            <a:extLst>
              <a:ext uri="{FF2B5EF4-FFF2-40B4-BE49-F238E27FC236}">
                <a16:creationId xmlns:a16="http://schemas.microsoft.com/office/drawing/2014/main" id="{3AD48EEC-7AED-D054-5C60-F586080810D4}"/>
              </a:ext>
            </a:extLst>
          </p:cNvPr>
          <p:cNvSpPr>
            <a:spLocks noGrp="1"/>
          </p:cNvSpPr>
          <p:nvPr>
            <p:ph type="body" sz="quarter" idx="12"/>
          </p:nvPr>
        </p:nvSpPr>
        <p:spPr>
          <a:xfrm>
            <a:off x="273087" y="533436"/>
            <a:ext cx="11250785" cy="423971"/>
          </a:xfrm>
        </p:spPr>
        <p:txBody>
          <a:bodyPr/>
          <a:lstStyle/>
          <a:p>
            <a:r>
              <a:rPr lang="en-GB" sz="2200" dirty="0">
                <a:effectLst/>
                <a:latin typeface="+mn-lt"/>
                <a:cs typeface="Arial" panose="020B0604020202020204" pitchFamily="34" charset="0"/>
              </a:rPr>
              <a:t>Company: cost effectiveness of 25mg and 50mg doses expected to be the same</a:t>
            </a:r>
          </a:p>
        </p:txBody>
      </p:sp>
    </p:spTree>
    <p:extLst>
      <p:ext uri="{BB962C8B-B14F-4D97-AF65-F5344CB8AC3E}">
        <p14:creationId xmlns:p14="http://schemas.microsoft.com/office/powerpoint/2010/main" val="2241184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306253" y="155773"/>
            <a:ext cx="11250785" cy="592817"/>
          </a:xfrm>
        </p:spPr>
        <p:txBody>
          <a:bodyPr>
            <a:normAutofit fontScale="90000"/>
          </a:bodyPr>
          <a:lstStyle/>
          <a:p>
            <a:r>
              <a:rPr lang="en-GB" dirty="0"/>
              <a:t>Key issue: comparator in economic model</a:t>
            </a:r>
            <a:br>
              <a:rPr lang="en-GB" dirty="0"/>
            </a:br>
            <a:endParaRPr lang="en-GB" dirty="0"/>
          </a:p>
        </p:txBody>
      </p:sp>
      <p:sp>
        <p:nvSpPr>
          <p:cNvPr id="25" name="Rectangle 24">
            <a:extLst>
              <a:ext uri="{FF2B5EF4-FFF2-40B4-BE49-F238E27FC236}">
                <a16:creationId xmlns:a16="http://schemas.microsoft.com/office/drawing/2014/main" id="{EAF1C037-1182-77ED-44FC-394F8E6E579C}"/>
              </a:ext>
            </a:extLst>
          </p:cNvPr>
          <p:cNvSpPr/>
          <p:nvPr/>
        </p:nvSpPr>
        <p:spPr>
          <a:xfrm>
            <a:off x="148591" y="2208725"/>
            <a:ext cx="11910060" cy="22917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No treatment is appropriate comparator → daridorexant is licenced for long-term treatment of insomnia (with appropriate clinical review). No other pharmacotherapies have a long-term licence for this condition. </a:t>
            </a:r>
          </a:p>
          <a:p>
            <a:pPr marL="285750" indent="-285750">
              <a:buFont typeface="Arial" panose="020B0604020202020204" pitchFamily="34" charset="0"/>
              <a:buChar char="•"/>
            </a:pPr>
            <a:r>
              <a:rPr lang="en-GB" dirty="0">
                <a:solidFill>
                  <a:schemeClr val="tx1"/>
                </a:solidFill>
                <a:latin typeface="Arial" panose="020B0604020202020204" pitchFamily="34" charset="0"/>
              </a:rPr>
              <a:t>NICE CKS guidance on management of long-term insomnia specifies that long-term use of psychoactive drugs is not indicated given concerns about increasing dependence and their safety profile.</a:t>
            </a:r>
          </a:p>
          <a:p>
            <a:pPr marL="285750" indent="-285750">
              <a:buFont typeface="Arial" panose="020B0604020202020204" pitchFamily="34" charset="0"/>
              <a:buChar char="•"/>
            </a:pPr>
            <a:r>
              <a:rPr lang="en-GB" dirty="0">
                <a:solidFill>
                  <a:schemeClr val="tx1"/>
                </a:solidFill>
                <a:latin typeface="Arial" panose="020B0604020202020204" pitchFamily="34" charset="0"/>
              </a:rPr>
              <a:t>As agreed at technical engagement, company submitted additional evidence on indirect cost-effectiveness comparison between modelling in CS and a recently published report by NICE looking at cost-effectiveness of CBT-I alongside tapering off for people addicted to use of benzodiazepines*. </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26" name="Rectangle 25">
            <a:extLst>
              <a:ext uri="{FF2B5EF4-FFF2-40B4-BE49-F238E27FC236}">
                <a16:creationId xmlns:a16="http://schemas.microsoft.com/office/drawing/2014/main" id="{A15841C0-D630-413A-0CA7-BF161E3967C5}"/>
              </a:ext>
            </a:extLst>
          </p:cNvPr>
          <p:cNvSpPr/>
          <p:nvPr/>
        </p:nvSpPr>
        <p:spPr>
          <a:xfrm>
            <a:off x="148591" y="4550888"/>
            <a:ext cx="11910060" cy="12088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A variety of pharmaceuticals and therapies are available for treatment of insomnia</a:t>
            </a:r>
          </a:p>
          <a:p>
            <a:pPr marL="285750" indent="-285750">
              <a:buFont typeface="Arial" panose="020B0604020202020204" pitchFamily="34" charset="0"/>
              <a:buChar char="•"/>
            </a:pPr>
            <a:r>
              <a:rPr lang="en-GB" dirty="0">
                <a:solidFill>
                  <a:schemeClr val="tx1"/>
                </a:solidFill>
                <a:latin typeface="Arial" panose="020B0604020202020204" pitchFamily="34" charset="0"/>
              </a:rPr>
              <a:t>Acknowledges that other potential comparators may not be approved for long term use, but comparison with short-term use of a drug is nonetheless relevant; would prefer including all relevant comparators in base case  </a:t>
            </a:r>
          </a:p>
        </p:txBody>
      </p:sp>
      <p:sp>
        <p:nvSpPr>
          <p:cNvPr id="28" name="Rectangle 27" descr="Question to committee">
            <a:extLst>
              <a:ext uri="{FF2B5EF4-FFF2-40B4-BE49-F238E27FC236}">
                <a16:creationId xmlns:a16="http://schemas.microsoft.com/office/drawing/2014/main" id="{B15DF045-22A0-4346-3E72-76B70B1616AA}"/>
              </a:ext>
            </a:extLst>
          </p:cNvPr>
          <p:cNvSpPr/>
          <p:nvPr/>
        </p:nvSpPr>
        <p:spPr>
          <a:xfrm>
            <a:off x="1818061" y="6036880"/>
            <a:ext cx="9955525" cy="3891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dirty="0">
                <a:solidFill>
                  <a:schemeClr val="tx1"/>
                </a:solidFill>
                <a:latin typeface="Arial" panose="020B0604020202020204" pitchFamily="34" charset="0"/>
              </a:rPr>
              <a:t>Is no treatment the appropriate comparator for the economic analysis? </a:t>
            </a:r>
          </a:p>
        </p:txBody>
      </p:sp>
      <p:grpSp>
        <p:nvGrpSpPr>
          <p:cNvPr id="29" name="Group 28">
            <a:extLst>
              <a:ext uri="{FF2B5EF4-FFF2-40B4-BE49-F238E27FC236}">
                <a16:creationId xmlns:a16="http://schemas.microsoft.com/office/drawing/2014/main" id="{5513E2D3-F443-0C3D-DA34-B4315995A321}"/>
              </a:ext>
              <a:ext uri="{C183D7F6-B498-43B3-948B-1728B52AA6E4}">
                <adec:decorative xmlns:adec="http://schemas.microsoft.com/office/drawing/2017/decorative" val="1"/>
              </a:ext>
            </a:extLst>
          </p:cNvPr>
          <p:cNvGrpSpPr/>
          <p:nvPr/>
        </p:nvGrpSpPr>
        <p:grpSpPr>
          <a:xfrm>
            <a:off x="1317072" y="5961503"/>
            <a:ext cx="554591" cy="514554"/>
            <a:chOff x="-1440493" y="4133589"/>
            <a:chExt cx="576000" cy="576000"/>
          </a:xfrm>
        </p:grpSpPr>
        <p:sp>
          <p:nvSpPr>
            <p:cNvPr id="30" name="Oval 29">
              <a:extLst>
                <a:ext uri="{FF2B5EF4-FFF2-40B4-BE49-F238E27FC236}">
                  <a16:creationId xmlns:a16="http://schemas.microsoft.com/office/drawing/2014/main" id="{F98CE51D-9A25-FD39-5E21-B0A72456A0C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31" name="Graphic 30">
              <a:extLst>
                <a:ext uri="{FF2B5EF4-FFF2-40B4-BE49-F238E27FC236}">
                  <a16:creationId xmlns:a16="http://schemas.microsoft.com/office/drawing/2014/main" id="{AA0CF41B-DDFC-D7C1-269E-EE36CEA664C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32" name="Rectangle 31">
            <a:extLst>
              <a:ext uri="{FF2B5EF4-FFF2-40B4-BE49-F238E27FC236}">
                <a16:creationId xmlns:a16="http://schemas.microsoft.com/office/drawing/2014/main" id="{4423FAC9-BAA5-411F-E9CE-445B234CF3C2}"/>
              </a:ext>
            </a:extLst>
          </p:cNvPr>
          <p:cNvSpPr/>
          <p:nvPr/>
        </p:nvSpPr>
        <p:spPr>
          <a:xfrm>
            <a:off x="148592" y="1229343"/>
            <a:ext cx="11910060" cy="92167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Comparator in final scope: established clinical management (including sleep hygiene advice) without </a:t>
            </a:r>
            <a:r>
              <a:rPr lang="en-GB" dirty="0" err="1">
                <a:solidFill>
                  <a:schemeClr val="tx1"/>
                </a:solidFill>
                <a:latin typeface="Arial" panose="020B0604020202020204" pitchFamily="34" charset="0"/>
              </a:rPr>
              <a:t>daridorexant</a:t>
            </a:r>
            <a:r>
              <a:rPr lang="en-GB" dirty="0">
                <a:solidFill>
                  <a:schemeClr val="tx1"/>
                </a:solidFill>
                <a:latin typeface="Arial" panose="020B0604020202020204" pitchFamily="34" charset="0"/>
              </a:rPr>
              <a:t>. Comparator used in economic model is ‘no treatment’</a:t>
            </a:r>
          </a:p>
        </p:txBody>
      </p:sp>
      <p:pic>
        <p:nvPicPr>
          <p:cNvPr id="5" name="Picture 4">
            <a:extLst>
              <a:ext uri="{FF2B5EF4-FFF2-40B4-BE49-F238E27FC236}">
                <a16:creationId xmlns:a16="http://schemas.microsoft.com/office/drawing/2014/main" id="{AD0D30D9-E1FC-BBEC-9EF2-6C27938517EE}"/>
              </a:ext>
              <a:ext uri="{C183D7F6-B498-43B3-948B-1728B52AA6E4}">
                <adec:decorative xmlns:adec="http://schemas.microsoft.com/office/drawing/2017/decorative" val="1"/>
              </a:ext>
            </a:extLst>
          </p:cNvPr>
          <p:cNvPicPr>
            <a:picLocks/>
          </p:cNvPicPr>
          <p:nvPr/>
        </p:nvPicPr>
        <p:blipFill rotWithShape="1">
          <a:blip r:embed="rId5"/>
          <a:srcRect l="16268" t="3813" r="14723" b="4056"/>
          <a:stretch/>
        </p:blipFill>
        <p:spPr>
          <a:xfrm>
            <a:off x="11707082" y="6025"/>
            <a:ext cx="468000" cy="468000"/>
          </a:xfrm>
          <a:prstGeom prst="rect">
            <a:avLst/>
          </a:prstGeom>
        </p:spPr>
      </p:pic>
      <p:sp>
        <p:nvSpPr>
          <p:cNvPr id="6" name="Text Placeholder 3">
            <a:extLst>
              <a:ext uri="{FF2B5EF4-FFF2-40B4-BE49-F238E27FC236}">
                <a16:creationId xmlns:a16="http://schemas.microsoft.com/office/drawing/2014/main" id="{B43ABF77-1069-D538-E443-C41D8798119A}"/>
              </a:ext>
            </a:extLst>
          </p:cNvPr>
          <p:cNvSpPr txBox="1">
            <a:spLocks/>
          </p:cNvSpPr>
          <p:nvPr/>
        </p:nvSpPr>
        <p:spPr>
          <a:xfrm>
            <a:off x="156212" y="5748175"/>
            <a:ext cx="9086850"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*results presented in part 2 slides</a:t>
            </a:r>
          </a:p>
        </p:txBody>
      </p:sp>
      <p:sp>
        <p:nvSpPr>
          <p:cNvPr id="7" name="Text Placeholder 9">
            <a:extLst>
              <a:ext uri="{FF2B5EF4-FFF2-40B4-BE49-F238E27FC236}">
                <a16:creationId xmlns:a16="http://schemas.microsoft.com/office/drawing/2014/main" id="{3CE7EB5E-4C6C-D460-2CC0-F5554BD476F1}"/>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CBT-I, Cognitive behavioural therapy for insomnia, CKS, clinical knowledge summary; CS, company submission; EAG, Evidence Assessment Group</a:t>
            </a:r>
          </a:p>
        </p:txBody>
      </p:sp>
      <p:sp>
        <p:nvSpPr>
          <p:cNvPr id="3" name="Text Placeholder 11">
            <a:extLst>
              <a:ext uri="{FF2B5EF4-FFF2-40B4-BE49-F238E27FC236}">
                <a16:creationId xmlns:a16="http://schemas.microsoft.com/office/drawing/2014/main" id="{9FF2E3E8-233D-EEB5-D5FD-D3DAB533374E}"/>
              </a:ext>
            </a:extLst>
          </p:cNvPr>
          <p:cNvSpPr>
            <a:spLocks noGrp="1"/>
          </p:cNvSpPr>
          <p:nvPr>
            <p:ph type="body" sz="quarter" idx="12"/>
          </p:nvPr>
        </p:nvSpPr>
        <p:spPr>
          <a:xfrm>
            <a:off x="306254" y="487665"/>
            <a:ext cx="11250785" cy="799004"/>
          </a:xfrm>
        </p:spPr>
        <p:txBody>
          <a:bodyPr/>
          <a:lstStyle/>
          <a:p>
            <a:pPr>
              <a:lnSpc>
                <a:spcPct val="100000"/>
              </a:lnSpc>
            </a:pPr>
            <a:r>
              <a:rPr lang="en-GB" sz="2200" dirty="0">
                <a:effectLst/>
                <a:latin typeface="+mn-lt"/>
                <a:cs typeface="Arial" panose="020B0604020202020204" pitchFamily="34" charset="0"/>
              </a:rPr>
              <a:t>Company any EAG disagree about whether all relevant comparators are included in base-case model</a:t>
            </a:r>
          </a:p>
        </p:txBody>
      </p:sp>
    </p:spTree>
    <p:extLst>
      <p:ext uri="{BB962C8B-B14F-4D97-AF65-F5344CB8AC3E}">
        <p14:creationId xmlns:p14="http://schemas.microsoft.com/office/powerpoint/2010/main" val="1830091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282558" y="137099"/>
            <a:ext cx="11250785" cy="592817"/>
          </a:xfrm>
        </p:spPr>
        <p:txBody>
          <a:bodyPr>
            <a:normAutofit fontScale="90000"/>
          </a:bodyPr>
          <a:lstStyle/>
          <a:p>
            <a:r>
              <a:rPr lang="en-GB" dirty="0"/>
              <a:t>Key issue: Excluding AEs from economic model</a:t>
            </a:r>
            <a:br>
              <a:rPr lang="en-GB" dirty="0"/>
            </a:br>
            <a:endParaRPr lang="en-GB" dirty="0"/>
          </a:p>
        </p:txBody>
      </p:sp>
      <p:sp>
        <p:nvSpPr>
          <p:cNvPr id="25" name="Rectangle 24">
            <a:extLst>
              <a:ext uri="{FF2B5EF4-FFF2-40B4-BE49-F238E27FC236}">
                <a16:creationId xmlns:a16="http://schemas.microsoft.com/office/drawing/2014/main" id="{EAF1C037-1182-77ED-44FC-394F8E6E579C}"/>
              </a:ext>
            </a:extLst>
          </p:cNvPr>
          <p:cNvSpPr/>
          <p:nvPr/>
        </p:nvSpPr>
        <p:spPr>
          <a:xfrm>
            <a:off x="290248" y="1836525"/>
            <a:ext cx="11603736" cy="207646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AEs are minor AEs and would not be expected to have consequences on resource use or </a:t>
            </a:r>
            <a:r>
              <a:rPr lang="en-GB" dirty="0" err="1">
                <a:solidFill>
                  <a:schemeClr val="tx1"/>
                </a:solidFill>
                <a:latin typeface="Arial" panose="020B0604020202020204" pitchFamily="34" charset="0"/>
              </a:rPr>
              <a:t>HRQoL</a:t>
            </a:r>
            <a:r>
              <a:rPr lang="en-GB" dirty="0">
                <a:solidFill>
                  <a:schemeClr val="tx1"/>
                </a:solidFill>
                <a:latin typeface="Arial" panose="020B0604020202020204" pitchFamily="34" charset="0"/>
              </a:rPr>
              <a:t>.</a:t>
            </a:r>
          </a:p>
          <a:p>
            <a:pPr marL="285750" indent="-285750">
              <a:buFont typeface="Arial" panose="020B0604020202020204" pitchFamily="34" charset="0"/>
              <a:buChar char="•"/>
            </a:pPr>
            <a:r>
              <a:rPr lang="en-GB" dirty="0">
                <a:solidFill>
                  <a:schemeClr val="tx1"/>
                </a:solidFill>
                <a:latin typeface="Arial" panose="020B0604020202020204" pitchFamily="34" charset="0"/>
              </a:rPr>
              <a:t>Label indicates that regulator agrees that side effects are minor and not substantially different from placebo</a:t>
            </a:r>
          </a:p>
          <a:p>
            <a:pPr marL="285750" indent="-285750">
              <a:buFont typeface="Arial" panose="020B0604020202020204" pitchFamily="34" charset="0"/>
              <a:buChar char="•"/>
            </a:pPr>
            <a:r>
              <a:rPr lang="en-GB" dirty="0">
                <a:solidFill>
                  <a:schemeClr val="tx1"/>
                </a:solidFill>
                <a:latin typeface="Arial" panose="020B0604020202020204" pitchFamily="34" charset="0"/>
              </a:rPr>
              <a:t>Provided a fortiori analysis in which they assumed a mild nature AE with 0.2 utility decrements for 5 days and a cost of £5, which lead to an small increase in ICER of approximately </a:t>
            </a:r>
            <a:r>
              <a:rPr lang="en-GB" u="sng" dirty="0" err="1">
                <a:solidFill>
                  <a:schemeClr val="tx1"/>
                </a:solidFill>
                <a:highlight>
                  <a:srgbClr val="000000"/>
                </a:highlight>
                <a:latin typeface="Arial" panose="020B0604020202020204" pitchFamily="34" charset="0"/>
              </a:rPr>
              <a:t>xxxx</a:t>
            </a:r>
            <a:endParaRPr lang="en-GB" u="sng" dirty="0">
              <a:solidFill>
                <a:schemeClr val="tx1"/>
              </a:solidFill>
              <a:highlight>
                <a:srgbClr val="000000"/>
              </a:highlight>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With a once daily treatment, if side effects were to be anything other than minor then it is likely patients would discontinue treatment</a:t>
            </a:r>
          </a:p>
        </p:txBody>
      </p:sp>
      <p:sp>
        <p:nvSpPr>
          <p:cNvPr id="26" name="Rectangle 25">
            <a:extLst>
              <a:ext uri="{FF2B5EF4-FFF2-40B4-BE49-F238E27FC236}">
                <a16:creationId xmlns:a16="http://schemas.microsoft.com/office/drawing/2014/main" id="{A15841C0-D630-413A-0CA7-BF161E3967C5}"/>
              </a:ext>
            </a:extLst>
          </p:cNvPr>
          <p:cNvSpPr/>
          <p:nvPr/>
        </p:nvSpPr>
        <p:spPr>
          <a:xfrm>
            <a:off x="290248" y="3983240"/>
            <a:ext cx="11603736" cy="178848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Appreciates scenario analysis conducted by company; however, it considers assumptions underlying it to be simplistic</a:t>
            </a:r>
          </a:p>
          <a:p>
            <a:pPr marL="285750" indent="-285750">
              <a:buFont typeface="Arial" panose="020B0604020202020204" pitchFamily="34" charset="0"/>
              <a:buChar char="•"/>
            </a:pPr>
            <a:r>
              <a:rPr lang="en-GB" dirty="0">
                <a:solidFill>
                  <a:schemeClr val="tx1"/>
                </a:solidFill>
                <a:latin typeface="Arial" panose="020B0604020202020204" pitchFamily="34" charset="0"/>
              </a:rPr>
              <a:t>Does not expect a large impact on cost-effectiveness results, but would prefer all AEs from Study 301 and Study 303 to be included in cost-effectiveness analysis, including impact on estimated costs and effects</a:t>
            </a:r>
          </a:p>
        </p:txBody>
      </p:sp>
      <p:sp>
        <p:nvSpPr>
          <p:cNvPr id="28" name="Rectangle 27" descr="Question to committee">
            <a:extLst>
              <a:ext uri="{FF2B5EF4-FFF2-40B4-BE49-F238E27FC236}">
                <a16:creationId xmlns:a16="http://schemas.microsoft.com/office/drawing/2014/main" id="{B15DF045-22A0-4346-3E72-76B70B1616AA}"/>
              </a:ext>
            </a:extLst>
          </p:cNvPr>
          <p:cNvSpPr/>
          <p:nvPr/>
        </p:nvSpPr>
        <p:spPr>
          <a:xfrm>
            <a:off x="1931676" y="5849685"/>
            <a:ext cx="9955525" cy="463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dirty="0">
                <a:solidFill>
                  <a:schemeClr val="tx1"/>
                </a:solidFill>
                <a:latin typeface="Arial" panose="020B0604020202020204" pitchFamily="34" charset="0"/>
              </a:rPr>
              <a:t>What is the committee’s view on excluding AEs from economic model? </a:t>
            </a:r>
          </a:p>
        </p:txBody>
      </p:sp>
      <p:grpSp>
        <p:nvGrpSpPr>
          <p:cNvPr id="29" name="Group 28">
            <a:extLst>
              <a:ext uri="{FF2B5EF4-FFF2-40B4-BE49-F238E27FC236}">
                <a16:creationId xmlns:a16="http://schemas.microsoft.com/office/drawing/2014/main" id="{5513E2D3-F443-0C3D-DA34-B4315995A321}"/>
              </a:ext>
              <a:ext uri="{C183D7F6-B498-43B3-948B-1728B52AA6E4}">
                <adec:decorative xmlns:adec="http://schemas.microsoft.com/office/drawing/2017/decorative" val="1"/>
              </a:ext>
            </a:extLst>
          </p:cNvPr>
          <p:cNvGrpSpPr/>
          <p:nvPr/>
        </p:nvGrpSpPr>
        <p:grpSpPr>
          <a:xfrm>
            <a:off x="1512268" y="5803818"/>
            <a:ext cx="576000" cy="576000"/>
            <a:chOff x="-1440493" y="4133589"/>
            <a:chExt cx="576000" cy="576000"/>
          </a:xfrm>
        </p:grpSpPr>
        <p:sp>
          <p:nvSpPr>
            <p:cNvPr id="30" name="Oval 29">
              <a:extLst>
                <a:ext uri="{FF2B5EF4-FFF2-40B4-BE49-F238E27FC236}">
                  <a16:creationId xmlns:a16="http://schemas.microsoft.com/office/drawing/2014/main" id="{F98CE51D-9A25-FD39-5E21-B0A72456A0C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31" name="Graphic 30">
              <a:extLst>
                <a:ext uri="{FF2B5EF4-FFF2-40B4-BE49-F238E27FC236}">
                  <a16:creationId xmlns:a16="http://schemas.microsoft.com/office/drawing/2014/main" id="{AA0CF41B-DDFC-D7C1-269E-EE36CEA664C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32" name="Rectangle 31">
            <a:extLst>
              <a:ext uri="{FF2B5EF4-FFF2-40B4-BE49-F238E27FC236}">
                <a16:creationId xmlns:a16="http://schemas.microsoft.com/office/drawing/2014/main" id="{4423FAC9-BAA5-411F-E9CE-445B234CF3C2}"/>
              </a:ext>
            </a:extLst>
          </p:cNvPr>
          <p:cNvSpPr/>
          <p:nvPr/>
        </p:nvSpPr>
        <p:spPr>
          <a:xfrm>
            <a:off x="283465" y="1086277"/>
            <a:ext cx="11603736" cy="69086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AEs reported in studies 301 and 302 excluded from cost effectiveness model</a:t>
            </a:r>
          </a:p>
        </p:txBody>
      </p:sp>
      <p:pic>
        <p:nvPicPr>
          <p:cNvPr id="5" name="Picture 4">
            <a:extLst>
              <a:ext uri="{FF2B5EF4-FFF2-40B4-BE49-F238E27FC236}">
                <a16:creationId xmlns:a16="http://schemas.microsoft.com/office/drawing/2014/main" id="{4373A42A-9005-CA58-450C-8D7F3EE74E60}"/>
              </a:ext>
              <a:ext uri="{C183D7F6-B498-43B3-948B-1728B52AA6E4}">
                <adec:decorative xmlns:adec="http://schemas.microsoft.com/office/drawing/2017/decorative" val="1"/>
              </a:ext>
            </a:extLst>
          </p:cNvPr>
          <p:cNvPicPr>
            <a:picLocks/>
          </p:cNvPicPr>
          <p:nvPr/>
        </p:nvPicPr>
        <p:blipFill rotWithShape="1">
          <a:blip r:embed="rId5"/>
          <a:srcRect l="15651" t="4371" r="14330" b="4307"/>
          <a:stretch/>
        </p:blipFill>
        <p:spPr>
          <a:xfrm>
            <a:off x="11717509" y="3792"/>
            <a:ext cx="468000" cy="468000"/>
          </a:xfrm>
          <a:prstGeom prst="rect">
            <a:avLst/>
          </a:prstGeom>
        </p:spPr>
      </p:pic>
      <p:sp>
        <p:nvSpPr>
          <p:cNvPr id="6" name="Rectangle 5" descr="Marker showing slides are confidential ">
            <a:extLst>
              <a:ext uri="{FF2B5EF4-FFF2-40B4-BE49-F238E27FC236}">
                <a16:creationId xmlns:a16="http://schemas.microsoft.com/office/drawing/2014/main" id="{F385C53E-DF92-DFA4-65C5-F7276A4474B6}"/>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7" name="Text Placeholder 9">
            <a:extLst>
              <a:ext uri="{FF2B5EF4-FFF2-40B4-BE49-F238E27FC236}">
                <a16:creationId xmlns:a16="http://schemas.microsoft.com/office/drawing/2014/main" id="{33525013-37A5-1FB1-4654-E5977BD53622}"/>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AE, adverse event; EAG, Evidence Assessment Group; ECM, established clinical management; </a:t>
            </a:r>
            <a:r>
              <a:rPr lang="en-GB" dirty="0" err="1"/>
              <a:t>HRQoL</a:t>
            </a:r>
            <a:r>
              <a:rPr lang="en-GB" dirty="0"/>
              <a:t>, health-related quality of life; ICER, incremental cost-effectiveness ratio</a:t>
            </a:r>
          </a:p>
        </p:txBody>
      </p:sp>
      <p:sp>
        <p:nvSpPr>
          <p:cNvPr id="3" name="Text Placeholder 11">
            <a:extLst>
              <a:ext uri="{FF2B5EF4-FFF2-40B4-BE49-F238E27FC236}">
                <a16:creationId xmlns:a16="http://schemas.microsoft.com/office/drawing/2014/main" id="{C8475B71-CAB5-3353-7392-583EE3E3E344}"/>
              </a:ext>
            </a:extLst>
          </p:cNvPr>
          <p:cNvSpPr>
            <a:spLocks noGrp="1"/>
          </p:cNvSpPr>
          <p:nvPr>
            <p:ph type="body" sz="quarter" idx="12"/>
          </p:nvPr>
        </p:nvSpPr>
        <p:spPr>
          <a:xfrm>
            <a:off x="292985" y="580763"/>
            <a:ext cx="11250785" cy="337087"/>
          </a:xfrm>
        </p:spPr>
        <p:txBody>
          <a:bodyPr/>
          <a:lstStyle/>
          <a:p>
            <a:r>
              <a:rPr lang="en-GB" sz="2200" dirty="0">
                <a:effectLst/>
                <a:latin typeface="+mn-lt"/>
                <a:cs typeface="Arial" panose="020B0604020202020204" pitchFamily="34" charset="0"/>
              </a:rPr>
              <a:t>Company and EAG do not expect AEs to have large impact on cost-effectiveness results</a:t>
            </a:r>
          </a:p>
        </p:txBody>
      </p:sp>
    </p:spTree>
    <p:extLst>
      <p:ext uri="{BB962C8B-B14F-4D97-AF65-F5344CB8AC3E}">
        <p14:creationId xmlns:p14="http://schemas.microsoft.com/office/powerpoint/2010/main" val="3913837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262837" y="159640"/>
            <a:ext cx="11250785" cy="592817"/>
          </a:xfrm>
        </p:spPr>
        <p:txBody>
          <a:bodyPr>
            <a:normAutofit fontScale="90000"/>
          </a:bodyPr>
          <a:lstStyle/>
          <a:p>
            <a:r>
              <a:rPr lang="en-GB" dirty="0"/>
              <a:t>Key issue: Application of placebo effect (1/2)</a:t>
            </a:r>
            <a:br>
              <a:rPr lang="en-GB" dirty="0"/>
            </a:br>
            <a:endParaRPr lang="en-GB" dirty="0"/>
          </a:p>
        </p:txBody>
      </p:sp>
      <p:sp>
        <p:nvSpPr>
          <p:cNvPr id="32" name="Rectangle 31">
            <a:extLst>
              <a:ext uri="{FF2B5EF4-FFF2-40B4-BE49-F238E27FC236}">
                <a16:creationId xmlns:a16="http://schemas.microsoft.com/office/drawing/2014/main" id="{4423FAC9-BAA5-411F-E9CE-445B234CF3C2}"/>
              </a:ext>
            </a:extLst>
          </p:cNvPr>
          <p:cNvSpPr/>
          <p:nvPr/>
        </p:nvSpPr>
        <p:spPr>
          <a:xfrm>
            <a:off x="182880" y="1071280"/>
            <a:ext cx="11790947" cy="526953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In company’s base case, placebo effect only adjusted for first 3 months in no-treatment arm, but not for remaining 40 weeks. Company assumed that no-treatment group would continue at same ISI achieved by end of study 301 (i.e.,3rd month).</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pic>
        <p:nvPicPr>
          <p:cNvPr id="3" name="Picture 2">
            <a:extLst>
              <a:ext uri="{FF2B5EF4-FFF2-40B4-BE49-F238E27FC236}">
                <a16:creationId xmlns:a16="http://schemas.microsoft.com/office/drawing/2014/main" id="{5A824DF2-D919-F411-A2CA-32A9AED75210}"/>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598280" y="0"/>
            <a:ext cx="592817" cy="592817"/>
          </a:xfrm>
          <a:prstGeom prst="rect">
            <a:avLst/>
          </a:prstGeom>
        </p:spPr>
      </p:pic>
      <p:pic>
        <p:nvPicPr>
          <p:cNvPr id="5" name="Picture 4">
            <a:extLst>
              <a:ext uri="{FF2B5EF4-FFF2-40B4-BE49-F238E27FC236}">
                <a16:creationId xmlns:a16="http://schemas.microsoft.com/office/drawing/2014/main" id="{5AA478FA-1864-478F-8751-6048EB4881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28" y="2238670"/>
            <a:ext cx="7588636" cy="3888104"/>
          </a:xfrm>
          <a:prstGeom prst="rect">
            <a:avLst/>
          </a:prstGeom>
        </p:spPr>
      </p:pic>
      <p:sp>
        <p:nvSpPr>
          <p:cNvPr id="6" name="TextBox 5">
            <a:extLst>
              <a:ext uri="{FF2B5EF4-FFF2-40B4-BE49-F238E27FC236}">
                <a16:creationId xmlns:a16="http://schemas.microsoft.com/office/drawing/2014/main" id="{AC25E941-533E-0D3B-81C2-5D2F57C90A30}"/>
              </a:ext>
            </a:extLst>
          </p:cNvPr>
          <p:cNvSpPr txBox="1"/>
          <p:nvPr/>
        </p:nvSpPr>
        <p:spPr>
          <a:xfrm>
            <a:off x="8423812" y="2021942"/>
            <a:ext cx="3473013" cy="3754874"/>
          </a:xfrm>
          <a:prstGeom prst="rect">
            <a:avLst/>
          </a:prstGeom>
          <a:noFill/>
        </p:spPr>
        <p:txBody>
          <a:bodyPr wrap="square" rtlCol="0">
            <a:spAutoFit/>
          </a:bodyPr>
          <a:lstStyle/>
          <a:p>
            <a:r>
              <a:rPr lang="en-GB" sz="1700" dirty="0"/>
              <a:t>As figure shows:</a:t>
            </a:r>
          </a:p>
          <a:p>
            <a:r>
              <a:rPr lang="en-GB" sz="1700" dirty="0"/>
              <a:t>- base case assumes a placebo adjustment from 301 study but caps placebo adjustment at 3-month point. </a:t>
            </a:r>
          </a:p>
          <a:p>
            <a:r>
              <a:rPr lang="en-GB" sz="1700" dirty="0"/>
              <a:t>- dashed line shows best-case scenario where all improvement from baseline is attributed to treatment (that is no placebo adjustment) </a:t>
            </a:r>
          </a:p>
          <a:p>
            <a:r>
              <a:rPr lang="en-GB" sz="1700" dirty="0"/>
              <a:t>- worst case scenario (for daridorexant) assumes that there is a continued placebo adjustment into period of 303 extension</a:t>
            </a:r>
          </a:p>
        </p:txBody>
      </p:sp>
      <p:sp>
        <p:nvSpPr>
          <p:cNvPr id="7" name="Text Placeholder 9">
            <a:extLst>
              <a:ext uri="{FF2B5EF4-FFF2-40B4-BE49-F238E27FC236}">
                <a16:creationId xmlns:a16="http://schemas.microsoft.com/office/drawing/2014/main" id="{58169861-9003-E7EB-08EF-F8790FE215EB}"/>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ISI, Insomnia severity index</a:t>
            </a:r>
          </a:p>
        </p:txBody>
      </p:sp>
      <p:sp>
        <p:nvSpPr>
          <p:cNvPr id="4" name="Text Placeholder 11">
            <a:extLst>
              <a:ext uri="{FF2B5EF4-FFF2-40B4-BE49-F238E27FC236}">
                <a16:creationId xmlns:a16="http://schemas.microsoft.com/office/drawing/2014/main" id="{2E0CFBF7-7C40-C081-EFB3-8B50C15FBA5F}"/>
              </a:ext>
            </a:extLst>
          </p:cNvPr>
          <p:cNvSpPr>
            <a:spLocks noGrp="1"/>
          </p:cNvSpPr>
          <p:nvPr>
            <p:ph type="body" sz="quarter" idx="12"/>
          </p:nvPr>
        </p:nvSpPr>
        <p:spPr>
          <a:xfrm>
            <a:off x="305166" y="548100"/>
            <a:ext cx="11250785" cy="482990"/>
          </a:xfrm>
        </p:spPr>
        <p:txBody>
          <a:bodyPr/>
          <a:lstStyle/>
          <a:p>
            <a:r>
              <a:rPr lang="en-GB" sz="2200" dirty="0">
                <a:effectLst/>
                <a:latin typeface="+mn-lt"/>
                <a:cs typeface="Arial" panose="020B0604020202020204" pitchFamily="34" charset="0"/>
              </a:rPr>
              <a:t>Approach for application of placebo effect is a key driver in economic model</a:t>
            </a:r>
          </a:p>
        </p:txBody>
      </p:sp>
      <p:sp>
        <p:nvSpPr>
          <p:cNvPr id="8" name="TextBox 7">
            <a:extLst>
              <a:ext uri="{FF2B5EF4-FFF2-40B4-BE49-F238E27FC236}">
                <a16:creationId xmlns:a16="http://schemas.microsoft.com/office/drawing/2014/main" id="{17D22055-E84E-81F5-13F4-C818174323AB}"/>
              </a:ext>
            </a:extLst>
          </p:cNvPr>
          <p:cNvSpPr txBox="1"/>
          <p:nvPr/>
        </p:nvSpPr>
        <p:spPr>
          <a:xfrm>
            <a:off x="509028" y="6068585"/>
            <a:ext cx="9656993" cy="307777"/>
          </a:xfrm>
          <a:prstGeom prst="rect">
            <a:avLst/>
          </a:prstGeom>
          <a:noFill/>
        </p:spPr>
        <p:txBody>
          <a:bodyPr wrap="square" rtlCol="0">
            <a:spAutoFit/>
          </a:bodyPr>
          <a:lstStyle/>
          <a:p>
            <a:r>
              <a:rPr lang="en-GB" sz="1400" dirty="0">
                <a:effectLst/>
                <a:latin typeface="Arial" panose="020B0604020202020204" pitchFamily="34" charset="0"/>
                <a:ea typeface="TimesNewRoman"/>
                <a:cs typeface="Arial" panose="020B0604020202020204" pitchFamily="34" charset="0"/>
              </a:rPr>
              <a:t>Source: CS figure 15</a:t>
            </a:r>
          </a:p>
        </p:txBody>
      </p:sp>
    </p:spTree>
    <p:extLst>
      <p:ext uri="{BB962C8B-B14F-4D97-AF65-F5344CB8AC3E}">
        <p14:creationId xmlns:p14="http://schemas.microsoft.com/office/powerpoint/2010/main" val="308615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256988" y="155337"/>
            <a:ext cx="11250785" cy="592817"/>
          </a:xfrm>
        </p:spPr>
        <p:txBody>
          <a:bodyPr>
            <a:noAutofit/>
          </a:bodyPr>
          <a:lstStyle/>
          <a:p>
            <a:r>
              <a:rPr lang="en-GB" dirty="0">
                <a:ea typeface="Arial" panose="02000503000000020004" pitchFamily="2" charset="0"/>
              </a:rPr>
              <a:t>Background</a:t>
            </a:r>
            <a:br>
              <a:rPr lang="en-GB" dirty="0">
                <a:ea typeface="Arial" panose="02000503000000020004" pitchFamily="2" charset="0"/>
              </a:rPr>
            </a:br>
            <a:endParaRPr lang="en-GB" dirty="0"/>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547689" y="668144"/>
            <a:ext cx="11387323" cy="5730339"/>
          </a:xfrm>
        </p:spPr>
        <p:txBody>
          <a:bodyPr/>
          <a:lstStyle/>
          <a:p>
            <a:pPr>
              <a:lnSpc>
                <a:spcPct val="114000"/>
              </a:lnSpc>
              <a:spcBef>
                <a:spcPts val="600"/>
              </a:spcBef>
            </a:pPr>
            <a:r>
              <a:rPr lang="en-GB" sz="2000" b="1" dirty="0"/>
              <a:t>Causes</a:t>
            </a:r>
          </a:p>
          <a:p>
            <a:pPr marL="285750" indent="-285750">
              <a:spcBef>
                <a:spcPts val="600"/>
              </a:spcBef>
              <a:buFont typeface="Arial" panose="020B0604020202020204" pitchFamily="34" charset="0"/>
              <a:buChar char="•"/>
            </a:pPr>
            <a:r>
              <a:rPr lang="en-GB" dirty="0"/>
              <a:t>Insomnia: disruption of normal sleep-wake cycle caused by interplay of molecular, genetic, neurological and psychological factors. It presents as either acute or chronic (insomnia disorder)</a:t>
            </a:r>
          </a:p>
          <a:p>
            <a:pPr>
              <a:lnSpc>
                <a:spcPct val="114000"/>
              </a:lnSpc>
              <a:spcBef>
                <a:spcPts val="1200"/>
              </a:spcBef>
            </a:pPr>
            <a:r>
              <a:rPr lang="en-GB" sz="2000" b="1" dirty="0"/>
              <a:t>Epidemiology</a:t>
            </a:r>
          </a:p>
          <a:p>
            <a:pPr marL="285750" indent="-285750">
              <a:lnSpc>
                <a:spcPct val="114000"/>
              </a:lnSpc>
              <a:spcBef>
                <a:spcPts val="600"/>
              </a:spcBef>
              <a:buFont typeface="Arial" panose="020B0604020202020204" pitchFamily="34" charset="0"/>
              <a:buChar char="•"/>
            </a:pPr>
            <a:r>
              <a:rPr lang="en-GB" dirty="0"/>
              <a:t>About 9.3 million adults (1 in 5) in England experience insomnia symptoms, and 3.3 million meet criteria for insomnia disorder (World Population Prospects 2019: United Nations)</a:t>
            </a:r>
          </a:p>
          <a:p>
            <a:pPr>
              <a:lnSpc>
                <a:spcPct val="114000"/>
              </a:lnSpc>
              <a:spcBef>
                <a:spcPts val="1200"/>
              </a:spcBef>
            </a:pPr>
            <a:r>
              <a:rPr lang="en-GB" sz="2000" b="1" dirty="0"/>
              <a:t>Symptoms and prognosis</a:t>
            </a:r>
          </a:p>
          <a:p>
            <a:pPr marL="285750" indent="-285750">
              <a:spcBef>
                <a:spcPts val="600"/>
              </a:spcBef>
              <a:buFont typeface="Arial" panose="020B0604020202020204" pitchFamily="34" charset="0"/>
              <a:buChar char="•"/>
            </a:pPr>
            <a:r>
              <a:rPr lang="en-GB" dirty="0"/>
              <a:t>Insomnia: difficulty getting to or maintaining sleep, early wakening, or non-restorative sleep despite adequate opportunity; poor concentration, mood disturbance and fatigue during day</a:t>
            </a:r>
          </a:p>
          <a:p>
            <a:pPr marL="285750" indent="-285750">
              <a:spcBef>
                <a:spcPts val="600"/>
              </a:spcBef>
              <a:buFont typeface="Arial" panose="020B0604020202020204" pitchFamily="34" charset="0"/>
              <a:buChar char="•"/>
            </a:pPr>
            <a:r>
              <a:rPr lang="en-GB" dirty="0"/>
              <a:t>Impaired daytime functioning negatively impacts social life, relationships, and family life </a:t>
            </a:r>
          </a:p>
          <a:p>
            <a:pPr marL="285750" indent="-285750">
              <a:spcBef>
                <a:spcPts val="600"/>
              </a:spcBef>
              <a:buFont typeface="Arial" panose="020B0604020202020204" pitchFamily="34" charset="0"/>
              <a:buChar char="•"/>
            </a:pPr>
            <a:r>
              <a:rPr lang="en-GB" dirty="0"/>
              <a:t>If untreated, insomnia can increase risk of depression, anxiety, and, in long term, diabetes and cardiovascular disease</a:t>
            </a:r>
          </a:p>
          <a:p>
            <a:pPr>
              <a:lnSpc>
                <a:spcPct val="114000"/>
              </a:lnSpc>
              <a:spcBef>
                <a:spcPts val="1200"/>
              </a:spcBef>
            </a:pPr>
            <a:r>
              <a:rPr lang="en-GB" sz="2000" b="1" dirty="0"/>
              <a:t>Diagnosis and classification</a:t>
            </a:r>
          </a:p>
          <a:p>
            <a:pPr marL="285750" indent="-285750">
              <a:lnSpc>
                <a:spcPct val="114000"/>
              </a:lnSpc>
              <a:spcBef>
                <a:spcPts val="600"/>
              </a:spcBef>
              <a:buFont typeface="Arial" panose="020B0604020202020204" pitchFamily="34" charset="0"/>
              <a:buChar char="•"/>
            </a:pPr>
            <a:r>
              <a:rPr lang="en-GB" dirty="0"/>
              <a:t>Insomnia disorder: persistent with symptoms occurring for ≥3 nights per week for ≥3 months (as per </a:t>
            </a:r>
            <a:r>
              <a:rPr lang="en-GB" dirty="0">
                <a:solidFill>
                  <a:schemeClr val="tx1"/>
                </a:solidFill>
                <a:effectLst/>
                <a:latin typeface="Arial" panose="020B0604020202020204" pitchFamily="34" charset="0"/>
                <a:ea typeface="Arial" panose="020B0604020202020204" pitchFamily="34" charset="0"/>
              </a:rPr>
              <a:t>Diagnostic and Statistical Manual of Mental Disorders, Fifth Edition (DSM-5</a:t>
            </a:r>
            <a:r>
              <a:rPr lang="en-GB" baseline="30000" dirty="0">
                <a:solidFill>
                  <a:schemeClr val="tx1"/>
                </a:solidFill>
                <a:effectLst/>
                <a:latin typeface="Arial" panose="020B0604020202020204" pitchFamily="34" charset="0"/>
                <a:ea typeface="Arial" panose="020B0604020202020204" pitchFamily="34" charset="0"/>
              </a:rPr>
              <a:t>®</a:t>
            </a:r>
            <a:r>
              <a:rPr lang="en-GB" dirty="0">
                <a:solidFill>
                  <a:schemeClr val="tx1"/>
                </a:solidFill>
                <a:effectLst/>
                <a:latin typeface="Arial" panose="020B0604020202020204" pitchFamily="34" charset="0"/>
                <a:ea typeface="Arial" panose="020B0604020202020204" pitchFamily="34" charset="0"/>
              </a:rPr>
              <a:t>)</a:t>
            </a:r>
            <a:r>
              <a:rPr lang="en-GB" dirty="0"/>
              <a:t> criteria)</a:t>
            </a:r>
          </a:p>
          <a:p>
            <a:endParaRPr lang="en-GB" dirty="0"/>
          </a:p>
        </p:txBody>
      </p:sp>
    </p:spTree>
    <p:extLst>
      <p:ext uri="{BB962C8B-B14F-4D97-AF65-F5344CB8AC3E}">
        <p14:creationId xmlns:p14="http://schemas.microsoft.com/office/powerpoint/2010/main" val="437559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261593" y="133883"/>
            <a:ext cx="11250785" cy="592817"/>
          </a:xfrm>
        </p:spPr>
        <p:txBody>
          <a:bodyPr>
            <a:normAutofit fontScale="90000"/>
          </a:bodyPr>
          <a:lstStyle/>
          <a:p>
            <a:r>
              <a:rPr lang="en-GB" dirty="0"/>
              <a:t>Key issue: Application of placebo effect (2/2) </a:t>
            </a:r>
            <a:br>
              <a:rPr lang="en-GB" dirty="0"/>
            </a:br>
            <a:endParaRPr lang="en-GB" dirty="0"/>
          </a:p>
        </p:txBody>
      </p:sp>
      <p:sp>
        <p:nvSpPr>
          <p:cNvPr id="25" name="Rectangle 24">
            <a:extLst>
              <a:ext uri="{FF2B5EF4-FFF2-40B4-BE49-F238E27FC236}">
                <a16:creationId xmlns:a16="http://schemas.microsoft.com/office/drawing/2014/main" id="{EAF1C037-1182-77ED-44FC-394F8E6E579C}"/>
              </a:ext>
            </a:extLst>
          </p:cNvPr>
          <p:cNvSpPr/>
          <p:nvPr/>
        </p:nvSpPr>
        <p:spPr>
          <a:xfrm>
            <a:off x="420919" y="754835"/>
            <a:ext cx="11317291" cy="253677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Approach justified because increasing improvement in ISI scores over time in study 303 could be attributed to selective attrition in both treatment groups. In both treatment groups, subjects who dropped out of extension study 303 before week 40 visit had smaller changes in ISI scores compared with those who completed study</a:t>
            </a:r>
          </a:p>
          <a:p>
            <a:pPr marL="285750" indent="-285750">
              <a:buFont typeface="Arial" panose="020B0604020202020204" pitchFamily="34" charset="0"/>
              <a:buChar char="•"/>
            </a:pPr>
            <a:r>
              <a:rPr lang="en-GB" dirty="0">
                <a:solidFill>
                  <a:schemeClr val="tx1"/>
                </a:solidFill>
                <a:latin typeface="Arial" panose="020B0604020202020204" pitchFamily="34" charset="0"/>
              </a:rPr>
              <a:t>Extension study 303 showed that after washout period from confirmatory study 301, ISI scores returned to baseline and that treatment effect was restored upon re-initiation of treatment</a:t>
            </a:r>
          </a:p>
          <a:p>
            <a:pPr marL="285750" indent="-285750">
              <a:buFont typeface="Arial" panose="020B0604020202020204" pitchFamily="34" charset="0"/>
              <a:buChar char="•"/>
            </a:pPr>
            <a:r>
              <a:rPr lang="en-GB" dirty="0">
                <a:solidFill>
                  <a:schemeClr val="tx1"/>
                </a:solidFill>
                <a:latin typeface="Arial" panose="020B0604020202020204" pitchFamily="34" charset="0"/>
              </a:rPr>
              <a:t>Design of studies 301 and 303 largely eliminates any likelihood of regression to the mean</a:t>
            </a:r>
            <a:endParaRPr lang="en-GB" dirty="0">
              <a:solidFill>
                <a:srgbClr val="FF0000"/>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Meta-analysis (Jiang, 2020) suggest that placebo effect reaches a stable plateau after 9-12 weeks</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28" name="Rectangle 27" descr="Question to committee">
            <a:extLst>
              <a:ext uri="{FF2B5EF4-FFF2-40B4-BE49-F238E27FC236}">
                <a16:creationId xmlns:a16="http://schemas.microsoft.com/office/drawing/2014/main" id="{B15DF045-22A0-4346-3E72-76B70B1616AA}"/>
              </a:ext>
            </a:extLst>
          </p:cNvPr>
          <p:cNvSpPr/>
          <p:nvPr/>
        </p:nvSpPr>
        <p:spPr>
          <a:xfrm>
            <a:off x="1818061" y="5779644"/>
            <a:ext cx="9955525"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dirty="0">
                <a:solidFill>
                  <a:schemeClr val="tx1"/>
                </a:solidFill>
                <a:latin typeface="Arial" panose="020B0604020202020204" pitchFamily="34" charset="0"/>
              </a:rPr>
              <a:t>Is the company’s or EAG’s approach for placebo effect more realistic?</a:t>
            </a:r>
          </a:p>
        </p:txBody>
      </p:sp>
      <p:grpSp>
        <p:nvGrpSpPr>
          <p:cNvPr id="29" name="Group 28">
            <a:extLst>
              <a:ext uri="{FF2B5EF4-FFF2-40B4-BE49-F238E27FC236}">
                <a16:creationId xmlns:a16="http://schemas.microsoft.com/office/drawing/2014/main" id="{5513E2D3-F443-0C3D-DA34-B4315995A321}"/>
              </a:ext>
              <a:ext uri="{C183D7F6-B498-43B3-948B-1728B52AA6E4}">
                <adec:decorative xmlns:adec="http://schemas.microsoft.com/office/drawing/2017/decorative" val="1"/>
              </a:ext>
            </a:extLst>
          </p:cNvPr>
          <p:cNvGrpSpPr/>
          <p:nvPr/>
        </p:nvGrpSpPr>
        <p:grpSpPr>
          <a:xfrm>
            <a:off x="1456000" y="5783788"/>
            <a:ext cx="576000" cy="576000"/>
            <a:chOff x="-1440493" y="4133589"/>
            <a:chExt cx="576000" cy="576000"/>
          </a:xfrm>
        </p:grpSpPr>
        <p:sp>
          <p:nvSpPr>
            <p:cNvPr id="30" name="Oval 29">
              <a:extLst>
                <a:ext uri="{FF2B5EF4-FFF2-40B4-BE49-F238E27FC236}">
                  <a16:creationId xmlns:a16="http://schemas.microsoft.com/office/drawing/2014/main" id="{F98CE51D-9A25-FD39-5E21-B0A72456A0C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31" name="Graphic 30">
              <a:extLst>
                <a:ext uri="{FF2B5EF4-FFF2-40B4-BE49-F238E27FC236}">
                  <a16:creationId xmlns:a16="http://schemas.microsoft.com/office/drawing/2014/main" id="{AA0CF41B-DDFC-D7C1-269E-EE36CEA664C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pic>
        <p:nvPicPr>
          <p:cNvPr id="3" name="Picture 2">
            <a:extLst>
              <a:ext uri="{FF2B5EF4-FFF2-40B4-BE49-F238E27FC236}">
                <a16:creationId xmlns:a16="http://schemas.microsoft.com/office/drawing/2014/main" id="{5A824DF2-D919-F411-A2CA-32A9AED75210}"/>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11602560" y="0"/>
            <a:ext cx="589439" cy="589439"/>
          </a:xfrm>
          <a:prstGeom prst="rect">
            <a:avLst/>
          </a:prstGeom>
        </p:spPr>
      </p:pic>
      <p:sp>
        <p:nvSpPr>
          <p:cNvPr id="5" name="Rectangle 4">
            <a:extLst>
              <a:ext uri="{FF2B5EF4-FFF2-40B4-BE49-F238E27FC236}">
                <a16:creationId xmlns:a16="http://schemas.microsoft.com/office/drawing/2014/main" id="{91130179-DECE-808D-7B34-0180A43204A3}"/>
              </a:ext>
            </a:extLst>
          </p:cNvPr>
          <p:cNvSpPr/>
          <p:nvPr/>
        </p:nvSpPr>
        <p:spPr>
          <a:xfrm>
            <a:off x="420919" y="3425667"/>
            <a:ext cx="11306862" cy="22867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Unclear whether improvements in ISI scores would be attributable to ‘natural improvement’ of symptoms, regression to the mean, or placebo effect in placebo/no-treatment group. </a:t>
            </a:r>
          </a:p>
          <a:p>
            <a:pPr marL="285750" indent="-285750">
              <a:buFont typeface="Arial" panose="020B0604020202020204" pitchFamily="34" charset="0"/>
              <a:buChar char="•"/>
            </a:pPr>
            <a:r>
              <a:rPr lang="en-GB" dirty="0">
                <a:solidFill>
                  <a:schemeClr val="tx1"/>
                </a:solidFill>
                <a:latin typeface="Arial" panose="020B0604020202020204" pitchFamily="34" charset="0"/>
              </a:rPr>
              <a:t>Despite fact that there was a rebound effect between end of Study 301 and beginning of Study 303, Study 303 continued for 40 weeks more, patients could have improved their scores naturally especially given insomnia highly related to lifestyle factors</a:t>
            </a:r>
          </a:p>
          <a:p>
            <a:pPr marL="285750" indent="-285750">
              <a:buFont typeface="Arial" panose="020B0604020202020204" pitchFamily="34" charset="0"/>
              <a:buChar char="•"/>
            </a:pPr>
            <a:r>
              <a:rPr lang="en-GB" dirty="0">
                <a:solidFill>
                  <a:schemeClr val="tx1"/>
                </a:solidFill>
                <a:latin typeface="Arial" panose="020B0604020202020204" pitchFamily="34" charset="0"/>
              </a:rPr>
              <a:t>Incorporated placebo adjustment for analyses time horizon of 12 months (based on both Study 301 and Study 303) in EAG base case.</a:t>
            </a:r>
          </a:p>
        </p:txBody>
      </p:sp>
      <p:sp>
        <p:nvSpPr>
          <p:cNvPr id="6" name="Text Placeholder 9">
            <a:extLst>
              <a:ext uri="{FF2B5EF4-FFF2-40B4-BE49-F238E27FC236}">
                <a16:creationId xmlns:a16="http://schemas.microsoft.com/office/drawing/2014/main" id="{43C3206D-A2E5-4894-C5B5-6370F594F6BB}"/>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EAG, Evidence Assessment Group; ISI, Insomnia severity index</a:t>
            </a:r>
          </a:p>
        </p:txBody>
      </p:sp>
    </p:spTree>
    <p:extLst>
      <p:ext uri="{BB962C8B-B14F-4D97-AF65-F5344CB8AC3E}">
        <p14:creationId xmlns:p14="http://schemas.microsoft.com/office/powerpoint/2010/main" val="2447304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2CA74A-6F08-4190-9479-10C9823605C7}"/>
              </a:ext>
            </a:extLst>
          </p:cNvPr>
          <p:cNvSpPr/>
          <p:nvPr/>
        </p:nvSpPr>
        <p:spPr>
          <a:xfrm>
            <a:off x="410643" y="965412"/>
            <a:ext cx="11306863" cy="218420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EQ-5D not collected in clinical studies and SLR did not identify any relevant  </a:t>
            </a:r>
            <a:r>
              <a:rPr lang="en-GB" dirty="0" err="1">
                <a:solidFill>
                  <a:schemeClr val="tx1"/>
                </a:solidFill>
                <a:latin typeface="Arial" panose="020B0604020202020204" pitchFamily="34" charset="0"/>
              </a:rPr>
              <a:t>HRQoL</a:t>
            </a:r>
            <a:r>
              <a:rPr lang="en-GB" dirty="0">
                <a:solidFill>
                  <a:schemeClr val="tx1"/>
                </a:solidFill>
                <a:latin typeface="Arial" panose="020B0604020202020204" pitchFamily="34" charset="0"/>
              </a:rPr>
              <a:t> studies for model</a:t>
            </a:r>
          </a:p>
          <a:p>
            <a:pPr marL="285750" indent="-285750">
              <a:buFont typeface="Arial" panose="020B0604020202020204" pitchFamily="34" charset="0"/>
              <a:buChar char="•"/>
            </a:pPr>
            <a:r>
              <a:rPr lang="en-GB" dirty="0">
                <a:solidFill>
                  <a:schemeClr val="tx1"/>
                </a:solidFill>
                <a:latin typeface="Arial" panose="020B0604020202020204" pitchFamily="34" charset="0"/>
              </a:rPr>
              <a:t>Novel mapping algorithm based on NHWS dataset was used to map ISI data from Study 301 and Study 303 to EQ-5D values</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used GLM with a gamma distribution family and log link function, including one minus utility (disutility) as dependent covariate, to create mapping function</a:t>
            </a:r>
          </a:p>
          <a:p>
            <a:pPr marL="285750" indent="-285750">
              <a:buFont typeface="Arial" panose="020B0604020202020204" pitchFamily="34" charset="0"/>
              <a:buChar char="•"/>
            </a:pPr>
            <a:r>
              <a:rPr lang="en-GB" dirty="0">
                <a:solidFill>
                  <a:schemeClr val="tx1"/>
                </a:solidFill>
                <a:latin typeface="Arial" panose="020B0604020202020204" pitchFamily="34" charset="0"/>
              </a:rPr>
              <a:t>Generated following model to estimate utility values: E[U] = 1 - exp{-1.849 + 0.047 × ISI}</a:t>
            </a:r>
          </a:p>
        </p:txBody>
      </p:sp>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a:xfrm>
            <a:off x="271515" y="161379"/>
            <a:ext cx="11250785" cy="592817"/>
          </a:xfrm>
        </p:spPr>
        <p:txBody>
          <a:bodyPr>
            <a:normAutofit fontScale="90000"/>
          </a:bodyPr>
          <a:lstStyle/>
          <a:p>
            <a:r>
              <a:rPr lang="en-GB" dirty="0"/>
              <a:t>Key issue: Utilities (1/2)</a:t>
            </a:r>
            <a:br>
              <a:rPr lang="en-GB" dirty="0"/>
            </a:br>
            <a:endParaRPr lang="en-GB" dirty="0"/>
          </a:p>
        </p:txBody>
      </p:sp>
      <p:pic>
        <p:nvPicPr>
          <p:cNvPr id="5" name="Picture 4">
            <a:extLst>
              <a:ext uri="{FF2B5EF4-FFF2-40B4-BE49-F238E27FC236}">
                <a16:creationId xmlns:a16="http://schemas.microsoft.com/office/drawing/2014/main" id="{CF002F73-C91B-3C0F-61B8-AFAFF5F34394}"/>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717509" y="9862"/>
            <a:ext cx="468000" cy="468000"/>
          </a:xfrm>
          <a:prstGeom prst="rect">
            <a:avLst/>
          </a:prstGeom>
        </p:spPr>
      </p:pic>
      <p:sp>
        <p:nvSpPr>
          <p:cNvPr id="8" name="Text Placeholder 9">
            <a:extLst>
              <a:ext uri="{FF2B5EF4-FFF2-40B4-BE49-F238E27FC236}">
                <a16:creationId xmlns:a16="http://schemas.microsoft.com/office/drawing/2014/main" id="{DB099D9A-A523-9568-44C6-AC8E1779B057}"/>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EQ-5D, EuroQol-5 Dimension; GLM, generalised linear model; </a:t>
            </a:r>
            <a:r>
              <a:rPr lang="en-GB" dirty="0" err="1"/>
              <a:t>HRQoL</a:t>
            </a:r>
            <a:r>
              <a:rPr lang="en-GB" dirty="0"/>
              <a:t>, health-related quality of life; ISI, insomnia severity index; ISPOR, International Society for Pharmacoeconomics and Outcomes Research;  NHWS, National Health and Wellness Survey </a:t>
            </a:r>
          </a:p>
        </p:txBody>
      </p:sp>
      <p:sp>
        <p:nvSpPr>
          <p:cNvPr id="9" name="TextBox 8">
            <a:extLst>
              <a:ext uri="{FF2B5EF4-FFF2-40B4-BE49-F238E27FC236}">
                <a16:creationId xmlns:a16="http://schemas.microsoft.com/office/drawing/2014/main" id="{FDDC3EA1-1F55-02ED-C702-15B979F478A4}"/>
              </a:ext>
            </a:extLst>
          </p:cNvPr>
          <p:cNvSpPr txBox="1"/>
          <p:nvPr/>
        </p:nvSpPr>
        <p:spPr>
          <a:xfrm>
            <a:off x="271515" y="506194"/>
            <a:ext cx="11250785" cy="430887"/>
          </a:xfrm>
          <a:prstGeom prst="rect">
            <a:avLst/>
          </a:prstGeom>
          <a:noFill/>
        </p:spPr>
        <p:txBody>
          <a:bodyPr wrap="square">
            <a:spAutoFit/>
          </a:bodyPr>
          <a:lstStyle/>
          <a:p>
            <a:r>
              <a:rPr lang="en-GB" sz="2200" dirty="0">
                <a:solidFill>
                  <a:schemeClr val="tx1"/>
                </a:solidFill>
                <a:latin typeface="Arial" panose="020B0604020202020204" pitchFamily="34" charset="0"/>
              </a:rPr>
              <a:t>Company: mapped ISI data from trials to EQ-5D using novel algorithm</a:t>
            </a:r>
            <a:endParaRPr lang="en-GB" sz="2200" strike="sngStrike" dirty="0">
              <a:solidFill>
                <a:srgbClr val="FF0000"/>
              </a:solidFill>
            </a:endParaRPr>
          </a:p>
        </p:txBody>
      </p:sp>
      <p:sp>
        <p:nvSpPr>
          <p:cNvPr id="6" name="Rectangle 5">
            <a:extLst>
              <a:ext uri="{FF2B5EF4-FFF2-40B4-BE49-F238E27FC236}">
                <a16:creationId xmlns:a16="http://schemas.microsoft.com/office/drawing/2014/main" id="{1572ED9D-8C13-5F64-8312-9BA464F8F06A}"/>
              </a:ext>
            </a:extLst>
          </p:cNvPr>
          <p:cNvSpPr/>
          <p:nvPr/>
        </p:nvSpPr>
        <p:spPr>
          <a:xfrm>
            <a:off x="382602" y="3231612"/>
            <a:ext cx="11306866" cy="25505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r>
              <a:rPr lang="en-GB" sz="1700" dirty="0">
                <a:solidFill>
                  <a:schemeClr val="tx1"/>
                </a:solidFill>
                <a:latin typeface="Arial" panose="020B0604020202020204" pitchFamily="34" charset="0"/>
              </a:rPr>
              <a:t>Several issues related to mapping of ISI scores to EQ-5D utilities, including</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generalisability of mapping function to target sample, lack of </a:t>
            </a:r>
          </a:p>
          <a:p>
            <a:pPr marL="742950" lvl="1" indent="-285750">
              <a:buFont typeface="Wingdings" panose="05000000000000000000" pitchFamily="2" charset="2"/>
              <a:buChar char="q"/>
            </a:pPr>
            <a:r>
              <a:rPr lang="en-GB" sz="1700" dirty="0">
                <a:solidFill>
                  <a:schemeClr val="tx1"/>
                </a:solidFill>
                <a:latin typeface="Arial" panose="020B0604020202020204" pitchFamily="34" charset="0"/>
              </a:rPr>
              <a:t>conceptual overlap between ISI and EQ-5D instruments</a:t>
            </a:r>
          </a:p>
          <a:p>
            <a:pPr marL="742950" lvl="1" indent="-285750">
              <a:buFont typeface="Wingdings" panose="05000000000000000000" pitchFamily="2" charset="2"/>
              <a:buChar char="q"/>
            </a:pPr>
            <a:r>
              <a:rPr lang="en-GB" sz="1700" dirty="0">
                <a:solidFill>
                  <a:schemeClr val="tx1"/>
                </a:solidFill>
                <a:latin typeface="Arial" panose="020B0604020202020204" pitchFamily="34" charset="0"/>
              </a:rPr>
              <a:t>validation of mapping function </a:t>
            </a:r>
          </a:p>
          <a:p>
            <a:pPr marL="742950" lvl="1" indent="-285750">
              <a:buFont typeface="Wingdings" panose="05000000000000000000" pitchFamily="2" charset="2"/>
              <a:buChar char="q"/>
            </a:pPr>
            <a:r>
              <a:rPr lang="en-GB" sz="1700" dirty="0">
                <a:solidFill>
                  <a:schemeClr val="tx1"/>
                </a:solidFill>
                <a:latin typeface="Arial" panose="020B0604020202020204" pitchFamily="34" charset="0"/>
              </a:rPr>
              <a:t>exploring other model types</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Would like to see detailed responses provided to considerations mentioned in Tables 1, 2 and 3 of ISPOR Good Practices for mapping studies (</a:t>
            </a:r>
            <a:r>
              <a:rPr lang="en-GB" sz="1700" dirty="0" err="1">
                <a:solidFill>
                  <a:schemeClr val="tx1"/>
                </a:solidFill>
                <a:latin typeface="Arial" panose="020B0604020202020204" pitchFamily="34" charset="0"/>
              </a:rPr>
              <a:t>Wailoo</a:t>
            </a:r>
            <a:r>
              <a:rPr lang="en-GB" sz="1700" dirty="0">
                <a:solidFill>
                  <a:schemeClr val="tx1"/>
                </a:solidFill>
                <a:latin typeface="Arial" panose="020B0604020202020204" pitchFamily="34" charset="0"/>
              </a:rPr>
              <a:t> et al. 2017) to reduce uncertainty</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Questioned why other clinical outcomes reported in the pivotal trials were not utilised to map to the EQ-5D</a:t>
            </a:r>
          </a:p>
        </p:txBody>
      </p:sp>
      <p:pic>
        <p:nvPicPr>
          <p:cNvPr id="3" name="Picture 2">
            <a:extLst>
              <a:ext uri="{FF2B5EF4-FFF2-40B4-BE49-F238E27FC236}">
                <a16:creationId xmlns:a16="http://schemas.microsoft.com/office/drawing/2014/main" id="{640EBD54-092C-5E96-B9DF-3AAC12866C63}"/>
              </a:ext>
              <a:ext uri="{C183D7F6-B498-43B3-948B-1728B52AA6E4}">
                <adec:decorative xmlns:adec="http://schemas.microsoft.com/office/drawing/2017/decorative" val="1"/>
              </a:ext>
            </a:extLst>
          </p:cNvPr>
          <p:cNvPicPr>
            <a:picLocks/>
          </p:cNvPicPr>
          <p:nvPr/>
        </p:nvPicPr>
        <p:blipFill rotWithShape="1">
          <a:blip r:embed="rId4"/>
          <a:srcRect l="16268" t="3813" r="14723" b="4056"/>
          <a:stretch/>
        </p:blipFill>
        <p:spPr>
          <a:xfrm>
            <a:off x="11239082" y="16268"/>
            <a:ext cx="468000" cy="468000"/>
          </a:xfrm>
          <a:prstGeom prst="rect">
            <a:avLst/>
          </a:prstGeom>
        </p:spPr>
      </p:pic>
    </p:spTree>
    <p:extLst>
      <p:ext uri="{BB962C8B-B14F-4D97-AF65-F5344CB8AC3E}">
        <p14:creationId xmlns:p14="http://schemas.microsoft.com/office/powerpoint/2010/main" val="1725475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183480" y="817269"/>
            <a:ext cx="11768029" cy="482880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ISI correlates with EQ-5D and suitable to estimate QALYs presented in submission but very plausible that EQ-5D does not fully capture impact of insomnia disorder on </a:t>
            </a:r>
            <a:r>
              <a:rPr lang="en-GB" sz="1700" dirty="0" err="1">
                <a:solidFill>
                  <a:schemeClr val="tx1"/>
                </a:solidFill>
                <a:latin typeface="Arial" panose="020B0604020202020204" pitchFamily="34" charset="0"/>
              </a:rPr>
              <a:t>HRQoL</a:t>
            </a:r>
            <a:r>
              <a:rPr lang="en-GB" sz="1700" dirty="0">
                <a:solidFill>
                  <a:schemeClr val="tx1"/>
                </a:solidFill>
                <a:latin typeface="Arial" panose="020B0604020202020204" pitchFamily="34" charset="0"/>
              </a:rPr>
              <a:t> </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No available data sources to estimate a mapping function for other trial outcomes</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As suggested by EAG, additional modelling types tested: CLAD model and ALDVMM model. Model fitting performance assessed using full dataset, and predictive validity of models assessed, by splitting entire dataset randomly 50/50 into a training and validation dataset (100 iterations):</a:t>
            </a:r>
          </a:p>
          <a:p>
            <a:pPr marL="742950" lvl="1" indent="-285750">
              <a:buFont typeface="Arial" panose="020B0604020202020204" pitchFamily="34" charset="0"/>
              <a:buChar char="•"/>
            </a:pPr>
            <a:r>
              <a:rPr lang="en-GB" sz="1700" dirty="0">
                <a:solidFill>
                  <a:schemeClr val="tx1"/>
                </a:solidFill>
                <a:latin typeface="Arial" panose="020B0604020202020204" pitchFamily="34" charset="0"/>
              </a:rPr>
              <a:t>CLAD model performed poorly; ALDVMM model performed well – outperformed gamma-log GLM by small margin → CEM updated post- TE to include ALDVMM as base case</a:t>
            </a:r>
          </a:p>
          <a:p>
            <a:pPr marL="742950" lvl="1" indent="-285750">
              <a:buFont typeface="Arial" panose="020B0604020202020204" pitchFamily="34" charset="0"/>
              <a:buChar char="•"/>
            </a:pPr>
            <a:endParaRPr lang="en-GB" sz="1700" dirty="0">
              <a:solidFill>
                <a:schemeClr val="tx1"/>
              </a:solidFill>
              <a:latin typeface="Arial" panose="020B0604020202020204" pitchFamily="34" charset="0"/>
            </a:endParaRPr>
          </a:p>
        </p:txBody>
      </p:sp>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1" y="5726292"/>
            <a:ext cx="9955525"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What is the committee’s view on the company’s approach of mapping ISI to EQ-5D? Which is the committee’s preferred analysis? </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674207"/>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a:xfrm>
            <a:off x="280739" y="122316"/>
            <a:ext cx="11573509" cy="815262"/>
          </a:xfrm>
        </p:spPr>
        <p:txBody>
          <a:bodyPr>
            <a:normAutofit fontScale="90000"/>
          </a:bodyPr>
          <a:lstStyle/>
          <a:p>
            <a:r>
              <a:rPr lang="en-GB" dirty="0"/>
              <a:t>Key issue: Utilities (2/2)</a:t>
            </a:r>
            <a:br>
              <a:rPr lang="en-GB" dirty="0"/>
            </a:br>
            <a:endParaRPr lang="en-GB" dirty="0"/>
          </a:p>
        </p:txBody>
      </p:sp>
      <p:pic>
        <p:nvPicPr>
          <p:cNvPr id="3" name="Picture 2">
            <a:extLst>
              <a:ext uri="{FF2B5EF4-FFF2-40B4-BE49-F238E27FC236}">
                <a16:creationId xmlns:a16="http://schemas.microsoft.com/office/drawing/2014/main" id="{7FC5B170-ECAD-1DCF-E5CA-003AAFB8AC6F}"/>
              </a:ext>
              <a:ext uri="{C183D7F6-B498-43B3-948B-1728B52AA6E4}">
                <adec:decorative xmlns:adec="http://schemas.microsoft.com/office/drawing/2017/decorative" val="1"/>
              </a:ext>
            </a:extLst>
          </p:cNvPr>
          <p:cNvPicPr>
            <a:picLocks/>
          </p:cNvPicPr>
          <p:nvPr/>
        </p:nvPicPr>
        <p:blipFill rotWithShape="1">
          <a:blip r:embed="rId5"/>
          <a:srcRect l="15651" t="4371" r="14330" b="4307"/>
          <a:stretch/>
        </p:blipFill>
        <p:spPr>
          <a:xfrm>
            <a:off x="11717509" y="9862"/>
            <a:ext cx="468000" cy="468000"/>
          </a:xfrm>
          <a:prstGeom prst="rect">
            <a:avLst/>
          </a:prstGeom>
        </p:spPr>
      </p:pic>
      <p:sp>
        <p:nvSpPr>
          <p:cNvPr id="5" name="Text Placeholder 9">
            <a:extLst>
              <a:ext uri="{FF2B5EF4-FFF2-40B4-BE49-F238E27FC236}">
                <a16:creationId xmlns:a16="http://schemas.microsoft.com/office/drawing/2014/main" id="{20E44B9A-2E57-5F61-A78E-827AD0597951}"/>
              </a:ext>
            </a:extLst>
          </p:cNvPr>
          <p:cNvSpPr txBox="1">
            <a:spLocks/>
          </p:cNvSpPr>
          <p:nvPr/>
        </p:nvSpPr>
        <p:spPr>
          <a:xfrm>
            <a:off x="995362" y="6247330"/>
            <a:ext cx="10409237" cy="6106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ALDVMM, adjusted limited dependent variable mixture models; CEM, cost-effectiveness model; CLAD, censored least absolute deviations; EQ-5D, EuroQol-5 Dimension; GLM, generalised linear model; </a:t>
            </a:r>
            <a:r>
              <a:rPr lang="en-GB" dirty="0" err="1"/>
              <a:t>HRQoL</a:t>
            </a:r>
            <a:r>
              <a:rPr lang="en-GB" dirty="0"/>
              <a:t>, health-related quality of life; ISI, insomnia severity index; TE, technical engagement; QALY, quality-adjusted life year </a:t>
            </a:r>
          </a:p>
        </p:txBody>
      </p:sp>
      <p:sp>
        <p:nvSpPr>
          <p:cNvPr id="4" name="TextBox 3">
            <a:extLst>
              <a:ext uri="{FF2B5EF4-FFF2-40B4-BE49-F238E27FC236}">
                <a16:creationId xmlns:a16="http://schemas.microsoft.com/office/drawing/2014/main" id="{2FCFFBE3-1823-89ED-BB2F-14F6E0D7E7A8}"/>
              </a:ext>
            </a:extLst>
          </p:cNvPr>
          <p:cNvSpPr txBox="1"/>
          <p:nvPr/>
        </p:nvSpPr>
        <p:spPr>
          <a:xfrm>
            <a:off x="288801" y="454606"/>
            <a:ext cx="11250785" cy="430887"/>
          </a:xfrm>
          <a:prstGeom prst="rect">
            <a:avLst/>
          </a:prstGeom>
          <a:noFill/>
        </p:spPr>
        <p:txBody>
          <a:bodyPr wrap="square">
            <a:spAutoFit/>
          </a:bodyPr>
          <a:lstStyle/>
          <a:p>
            <a:r>
              <a:rPr lang="en-GB" sz="2200" dirty="0">
                <a:latin typeface="Arial" panose="020B0604020202020204" pitchFamily="34" charset="0"/>
              </a:rPr>
              <a:t>Company: provided additional analyses for mapping function in response to TE</a:t>
            </a:r>
            <a:endParaRPr lang="en-GB" sz="2200" dirty="0"/>
          </a:p>
        </p:txBody>
      </p:sp>
      <p:graphicFrame>
        <p:nvGraphicFramePr>
          <p:cNvPr id="6" name="Table 5">
            <a:extLst>
              <a:ext uri="{FF2B5EF4-FFF2-40B4-BE49-F238E27FC236}">
                <a16:creationId xmlns:a16="http://schemas.microsoft.com/office/drawing/2014/main" id="{855D1E18-2CA1-6571-2D02-45719328CE6B}"/>
              </a:ext>
            </a:extLst>
          </p:cNvPr>
          <p:cNvGraphicFramePr>
            <a:graphicFrameLocks noGrp="1"/>
          </p:cNvGraphicFramePr>
          <p:nvPr>
            <p:extLst>
              <p:ext uri="{D42A27DB-BD31-4B8C-83A1-F6EECF244321}">
                <p14:modId xmlns:p14="http://schemas.microsoft.com/office/powerpoint/2010/main" val="1672632290"/>
              </p:ext>
            </p:extLst>
          </p:nvPr>
        </p:nvGraphicFramePr>
        <p:xfrm>
          <a:off x="413522" y="3559351"/>
          <a:ext cx="7508851" cy="2052320"/>
        </p:xfrm>
        <a:graphic>
          <a:graphicData uri="http://schemas.openxmlformats.org/drawingml/2006/table">
            <a:tbl>
              <a:tblPr firstRow="1" firstCol="1" bandRow="1">
                <a:tableStyleId>{5C22544A-7EE6-4342-B048-85BDC9FD1C3A}</a:tableStyleId>
              </a:tblPr>
              <a:tblGrid>
                <a:gridCol w="1715686">
                  <a:extLst>
                    <a:ext uri="{9D8B030D-6E8A-4147-A177-3AD203B41FA5}">
                      <a16:colId xmlns:a16="http://schemas.microsoft.com/office/drawing/2014/main" val="1968458565"/>
                    </a:ext>
                  </a:extLst>
                </a:gridCol>
                <a:gridCol w="1684783">
                  <a:extLst>
                    <a:ext uri="{9D8B030D-6E8A-4147-A177-3AD203B41FA5}">
                      <a16:colId xmlns:a16="http://schemas.microsoft.com/office/drawing/2014/main" val="2568794374"/>
                    </a:ext>
                  </a:extLst>
                </a:gridCol>
                <a:gridCol w="1391211">
                  <a:extLst>
                    <a:ext uri="{9D8B030D-6E8A-4147-A177-3AD203B41FA5}">
                      <a16:colId xmlns:a16="http://schemas.microsoft.com/office/drawing/2014/main" val="29665492"/>
                    </a:ext>
                  </a:extLst>
                </a:gridCol>
                <a:gridCol w="1534425">
                  <a:extLst>
                    <a:ext uri="{9D8B030D-6E8A-4147-A177-3AD203B41FA5}">
                      <a16:colId xmlns:a16="http://schemas.microsoft.com/office/drawing/2014/main" val="2750820423"/>
                    </a:ext>
                  </a:extLst>
                </a:gridCol>
                <a:gridCol w="1182746">
                  <a:extLst>
                    <a:ext uri="{9D8B030D-6E8A-4147-A177-3AD203B41FA5}">
                      <a16:colId xmlns:a16="http://schemas.microsoft.com/office/drawing/2014/main" val="2843715905"/>
                    </a:ext>
                  </a:extLst>
                </a:gridCol>
              </a:tblGrid>
              <a:tr h="77951">
                <a:tc rowSpan="2">
                  <a:txBody>
                    <a:bodyPr/>
                    <a:lstStyle/>
                    <a:p>
                      <a:pPr>
                        <a:lnSpc>
                          <a:spcPct val="115000"/>
                        </a:lnSpc>
                        <a:spcBef>
                          <a:spcPts val="200"/>
                        </a:spcBef>
                        <a:spcAft>
                          <a:spcPts val="200"/>
                        </a:spcAft>
                      </a:pPr>
                      <a:r>
                        <a:rPr lang="en-GB" sz="1600" dirty="0">
                          <a:effectLst/>
                        </a:rPr>
                        <a:t>Time (months)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gridSpan="2">
                  <a:txBody>
                    <a:bodyPr/>
                    <a:lstStyle/>
                    <a:p>
                      <a:pPr>
                        <a:lnSpc>
                          <a:spcPct val="115000"/>
                        </a:lnSpc>
                        <a:spcBef>
                          <a:spcPts val="200"/>
                        </a:spcBef>
                        <a:spcAft>
                          <a:spcPts val="200"/>
                        </a:spcAft>
                      </a:pPr>
                      <a:r>
                        <a:rPr lang="en-GB" sz="1600" dirty="0">
                          <a:effectLst/>
                        </a:rPr>
                        <a:t>Daridorexant</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hMerge="1">
                  <a:txBody>
                    <a:bodyPr/>
                    <a:lstStyle/>
                    <a:p>
                      <a:endParaRPr lang="en-GB"/>
                    </a:p>
                  </a:txBody>
                  <a:tcPr/>
                </a:tc>
                <a:tc gridSpan="2">
                  <a:txBody>
                    <a:bodyPr/>
                    <a:lstStyle/>
                    <a:p>
                      <a:pPr>
                        <a:lnSpc>
                          <a:spcPct val="115000"/>
                        </a:lnSpc>
                        <a:spcBef>
                          <a:spcPts val="200"/>
                        </a:spcBef>
                        <a:spcAft>
                          <a:spcPts val="200"/>
                        </a:spcAft>
                      </a:pPr>
                      <a:r>
                        <a:rPr lang="en-GB" sz="1600" dirty="0">
                          <a:effectLst/>
                        </a:rPr>
                        <a:t>No-treatment</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hMerge="1">
                  <a:txBody>
                    <a:bodyPr/>
                    <a:lstStyle/>
                    <a:p>
                      <a:endParaRPr lang="en-GB"/>
                    </a:p>
                  </a:txBody>
                  <a:tcPr/>
                </a:tc>
                <a:extLst>
                  <a:ext uri="{0D108BD9-81ED-4DB2-BD59-A6C34878D82A}">
                    <a16:rowId xmlns:a16="http://schemas.microsoft.com/office/drawing/2014/main" val="3793052033"/>
                  </a:ext>
                </a:extLst>
              </a:tr>
              <a:tr h="77951">
                <a:tc vMerge="1">
                  <a:txBody>
                    <a:bodyPr/>
                    <a:lstStyle/>
                    <a:p>
                      <a:endParaRPr lang="en-GB"/>
                    </a:p>
                  </a:txBody>
                  <a:tcPr/>
                </a:tc>
                <a:tc>
                  <a:txBody>
                    <a:bodyPr/>
                    <a:lstStyle/>
                    <a:p>
                      <a:pPr>
                        <a:lnSpc>
                          <a:spcPct val="115000"/>
                        </a:lnSpc>
                        <a:spcBef>
                          <a:spcPts val="200"/>
                        </a:spcBef>
                        <a:spcAft>
                          <a:spcPts val="200"/>
                        </a:spcAft>
                      </a:pPr>
                      <a:r>
                        <a:rPr lang="en-GB" sz="1600" dirty="0">
                          <a:effectLst/>
                        </a:rPr>
                        <a:t>ISI</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Utility</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15000"/>
                        </a:lnSpc>
                        <a:spcBef>
                          <a:spcPts val="200"/>
                        </a:spcBef>
                        <a:spcAft>
                          <a:spcPts val="200"/>
                        </a:spcAft>
                      </a:pPr>
                      <a:r>
                        <a:rPr lang="en-GB" sz="1600" dirty="0">
                          <a:effectLst/>
                        </a:rPr>
                        <a:t>ISI</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Utility</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extLst>
                  <a:ext uri="{0D108BD9-81ED-4DB2-BD59-A6C34878D82A}">
                    <a16:rowId xmlns:a16="http://schemas.microsoft.com/office/drawing/2014/main" val="2993931040"/>
                  </a:ext>
                </a:extLst>
              </a:tr>
              <a:tr h="77951">
                <a:tc>
                  <a:txBody>
                    <a:bodyPr/>
                    <a:lstStyle/>
                    <a:p>
                      <a:pPr>
                        <a:lnSpc>
                          <a:spcPct val="115000"/>
                        </a:lnSpc>
                        <a:spcBef>
                          <a:spcPts val="200"/>
                        </a:spcBef>
                        <a:spcAft>
                          <a:spcPts val="200"/>
                        </a:spcAft>
                      </a:pPr>
                      <a:r>
                        <a:rPr lang="en-GB" sz="1600" dirty="0">
                          <a:effectLst/>
                        </a:rPr>
                        <a:t>0</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19.212</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0.604</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15000"/>
                        </a:lnSpc>
                        <a:spcBef>
                          <a:spcPts val="200"/>
                        </a:spcBef>
                        <a:spcAft>
                          <a:spcPts val="200"/>
                        </a:spcAft>
                      </a:pPr>
                      <a:r>
                        <a:rPr lang="en-GB" sz="1600" dirty="0">
                          <a:effectLst/>
                        </a:rPr>
                        <a:t>19.212</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0.604</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extLst>
                  <a:ext uri="{0D108BD9-81ED-4DB2-BD59-A6C34878D82A}">
                    <a16:rowId xmlns:a16="http://schemas.microsoft.com/office/drawing/2014/main" val="849306158"/>
                  </a:ext>
                </a:extLst>
              </a:tr>
              <a:tr h="77951">
                <a:tc>
                  <a:txBody>
                    <a:bodyPr/>
                    <a:lstStyle/>
                    <a:p>
                      <a:pPr>
                        <a:lnSpc>
                          <a:spcPct val="115000"/>
                        </a:lnSpc>
                        <a:spcBef>
                          <a:spcPts val="200"/>
                        </a:spcBef>
                        <a:spcAft>
                          <a:spcPts val="200"/>
                        </a:spcAft>
                      </a:pPr>
                      <a:r>
                        <a:rPr lang="en-GB" sz="1600" dirty="0">
                          <a:effectLst/>
                        </a:rPr>
                        <a:t>1</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14.290</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gn="l">
                        <a:lnSpc>
                          <a:spcPct val="115000"/>
                        </a:lnSpc>
                        <a:spcBef>
                          <a:spcPts val="200"/>
                        </a:spcBef>
                        <a:spcAft>
                          <a:spcPts val="200"/>
                        </a:spcAft>
                      </a:pPr>
                      <a:r>
                        <a:rPr lang="en-GB" sz="1600" dirty="0">
                          <a:effectLst/>
                        </a:rPr>
                        <a:t>0.688</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15000"/>
                        </a:lnSpc>
                        <a:spcBef>
                          <a:spcPts val="200"/>
                        </a:spcBef>
                        <a:spcAft>
                          <a:spcPts val="200"/>
                        </a:spcAft>
                      </a:pPr>
                      <a:r>
                        <a:rPr lang="en-GB" sz="1600" dirty="0">
                          <a:effectLst/>
                        </a:rPr>
                        <a:t>15.986</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0.662</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extLst>
                  <a:ext uri="{0D108BD9-81ED-4DB2-BD59-A6C34878D82A}">
                    <a16:rowId xmlns:a16="http://schemas.microsoft.com/office/drawing/2014/main" val="309586814"/>
                  </a:ext>
                </a:extLst>
              </a:tr>
              <a:tr h="77951">
                <a:tc>
                  <a:txBody>
                    <a:bodyPr/>
                    <a:lstStyle/>
                    <a:p>
                      <a:pPr>
                        <a:lnSpc>
                          <a:spcPct val="115000"/>
                        </a:lnSpc>
                        <a:spcBef>
                          <a:spcPts val="200"/>
                        </a:spcBef>
                        <a:spcAft>
                          <a:spcPts val="200"/>
                        </a:spcAft>
                      </a:pPr>
                      <a:r>
                        <a:rPr lang="en-GB" sz="1600" dirty="0">
                          <a:effectLst/>
                        </a:rPr>
                        <a:t>3</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11.903</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0.720</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15000"/>
                        </a:lnSpc>
                        <a:spcBef>
                          <a:spcPts val="200"/>
                        </a:spcBef>
                        <a:spcAft>
                          <a:spcPts val="200"/>
                        </a:spcAft>
                      </a:pPr>
                      <a:r>
                        <a:rPr lang="en-GB" sz="1600" dirty="0">
                          <a:effectLst/>
                        </a:rPr>
                        <a:t>13.885</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0.694</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extLst>
                  <a:ext uri="{0D108BD9-81ED-4DB2-BD59-A6C34878D82A}">
                    <a16:rowId xmlns:a16="http://schemas.microsoft.com/office/drawing/2014/main" val="3875193063"/>
                  </a:ext>
                </a:extLst>
              </a:tr>
              <a:tr h="77951">
                <a:tc>
                  <a:txBody>
                    <a:bodyPr/>
                    <a:lstStyle/>
                    <a:p>
                      <a:pPr>
                        <a:lnSpc>
                          <a:spcPct val="115000"/>
                        </a:lnSpc>
                        <a:spcBef>
                          <a:spcPts val="200"/>
                        </a:spcBef>
                        <a:spcAft>
                          <a:spcPts val="200"/>
                        </a:spcAft>
                      </a:pPr>
                      <a:r>
                        <a:rPr lang="en-GB" sz="1600" dirty="0">
                          <a:effectLst/>
                        </a:rPr>
                        <a:t>6</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11.300</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0.728</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15000"/>
                        </a:lnSpc>
                        <a:spcBef>
                          <a:spcPts val="200"/>
                        </a:spcBef>
                        <a:spcAft>
                          <a:spcPts val="200"/>
                        </a:spcAft>
                      </a:pPr>
                      <a:r>
                        <a:rPr lang="en-GB" sz="1600" dirty="0">
                          <a:effectLst/>
                        </a:rPr>
                        <a:t>13.885</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0.694</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extLst>
                  <a:ext uri="{0D108BD9-81ED-4DB2-BD59-A6C34878D82A}">
                    <a16:rowId xmlns:a16="http://schemas.microsoft.com/office/drawing/2014/main" val="3965464633"/>
                  </a:ext>
                </a:extLst>
              </a:tr>
              <a:tr h="77951">
                <a:tc>
                  <a:txBody>
                    <a:bodyPr/>
                    <a:lstStyle/>
                    <a:p>
                      <a:pPr>
                        <a:lnSpc>
                          <a:spcPct val="115000"/>
                        </a:lnSpc>
                        <a:spcBef>
                          <a:spcPts val="200"/>
                        </a:spcBef>
                        <a:spcAft>
                          <a:spcPts val="200"/>
                        </a:spcAft>
                      </a:pPr>
                      <a:r>
                        <a:rPr lang="en-GB" sz="1600" dirty="0">
                          <a:effectLst/>
                        </a:rPr>
                        <a:t>9</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10.700</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0.735</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15000"/>
                        </a:lnSpc>
                        <a:spcBef>
                          <a:spcPts val="200"/>
                        </a:spcBef>
                        <a:spcAft>
                          <a:spcPts val="200"/>
                        </a:spcAft>
                      </a:pPr>
                      <a:r>
                        <a:rPr lang="en-GB" sz="1600" dirty="0">
                          <a:effectLst/>
                        </a:rPr>
                        <a:t>13.885</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0.694</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extLst>
                  <a:ext uri="{0D108BD9-81ED-4DB2-BD59-A6C34878D82A}">
                    <a16:rowId xmlns:a16="http://schemas.microsoft.com/office/drawing/2014/main" val="56639597"/>
                  </a:ext>
                </a:extLst>
              </a:tr>
              <a:tr h="77951">
                <a:tc>
                  <a:txBody>
                    <a:bodyPr/>
                    <a:lstStyle/>
                    <a:p>
                      <a:pPr>
                        <a:lnSpc>
                          <a:spcPct val="115000"/>
                        </a:lnSpc>
                        <a:spcBef>
                          <a:spcPts val="200"/>
                        </a:spcBef>
                        <a:spcAft>
                          <a:spcPts val="200"/>
                        </a:spcAft>
                      </a:pPr>
                      <a:r>
                        <a:rPr lang="en-GB" sz="1600" dirty="0">
                          <a:effectLst/>
                        </a:rPr>
                        <a:t>12</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10.200</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0.741</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15000"/>
                        </a:lnSpc>
                        <a:spcBef>
                          <a:spcPts val="200"/>
                        </a:spcBef>
                        <a:spcAft>
                          <a:spcPts val="200"/>
                        </a:spcAft>
                      </a:pPr>
                      <a:r>
                        <a:rPr lang="en-GB" sz="1600" dirty="0">
                          <a:effectLst/>
                        </a:rPr>
                        <a:t>13.885</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tc>
                  <a:txBody>
                    <a:bodyPr/>
                    <a:lstStyle/>
                    <a:p>
                      <a:pPr>
                        <a:lnSpc>
                          <a:spcPct val="115000"/>
                        </a:lnSpc>
                        <a:spcBef>
                          <a:spcPts val="200"/>
                        </a:spcBef>
                        <a:spcAft>
                          <a:spcPts val="200"/>
                        </a:spcAft>
                      </a:pPr>
                      <a:r>
                        <a:rPr lang="en-GB" sz="1600" dirty="0">
                          <a:effectLst/>
                        </a:rPr>
                        <a:t>0.694</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4823" marR="44823" marT="0" marB="0"/>
                </a:tc>
                <a:extLst>
                  <a:ext uri="{0D108BD9-81ED-4DB2-BD59-A6C34878D82A}">
                    <a16:rowId xmlns:a16="http://schemas.microsoft.com/office/drawing/2014/main" val="4179426655"/>
                  </a:ext>
                </a:extLst>
              </a:tr>
            </a:tbl>
          </a:graphicData>
        </a:graphic>
      </p:graphicFrame>
      <p:sp>
        <p:nvSpPr>
          <p:cNvPr id="7" name="TextBox 6">
            <a:extLst>
              <a:ext uri="{FF2B5EF4-FFF2-40B4-BE49-F238E27FC236}">
                <a16:creationId xmlns:a16="http://schemas.microsoft.com/office/drawing/2014/main" id="{5AF26DF9-1716-95A6-4753-6650BF48EF8B}"/>
              </a:ext>
            </a:extLst>
          </p:cNvPr>
          <p:cNvSpPr txBox="1"/>
          <p:nvPr/>
        </p:nvSpPr>
        <p:spPr>
          <a:xfrm>
            <a:off x="413522" y="3251574"/>
            <a:ext cx="6953251" cy="307777"/>
          </a:xfrm>
          <a:prstGeom prst="rect">
            <a:avLst/>
          </a:prstGeom>
          <a:noFill/>
        </p:spPr>
        <p:txBody>
          <a:bodyPr wrap="square" rtlCol="0">
            <a:spAutoFit/>
          </a:bodyPr>
          <a:lstStyle/>
          <a:p>
            <a:r>
              <a:rPr lang="en-GB" sz="1400" b="1" dirty="0">
                <a:latin typeface="Arial" panose="020B0604020202020204" pitchFamily="34" charset="0"/>
              </a:rPr>
              <a:t>Health state ISI scores and utility values using ALDVMM</a:t>
            </a:r>
          </a:p>
        </p:txBody>
      </p:sp>
      <p:pic>
        <p:nvPicPr>
          <p:cNvPr id="8" name="Picture 7">
            <a:extLst>
              <a:ext uri="{FF2B5EF4-FFF2-40B4-BE49-F238E27FC236}">
                <a16:creationId xmlns:a16="http://schemas.microsoft.com/office/drawing/2014/main" id="{7DA6D67F-71BB-B218-938F-F3D2F441011D}"/>
              </a:ext>
              <a:ext uri="{C183D7F6-B498-43B3-948B-1728B52AA6E4}">
                <adec:decorative xmlns:adec="http://schemas.microsoft.com/office/drawing/2017/decorative" val="1"/>
              </a:ext>
            </a:extLst>
          </p:cNvPr>
          <p:cNvPicPr>
            <a:picLocks/>
          </p:cNvPicPr>
          <p:nvPr/>
        </p:nvPicPr>
        <p:blipFill rotWithShape="1">
          <a:blip r:embed="rId6"/>
          <a:srcRect l="16268" t="3813" r="14723" b="4056"/>
          <a:stretch/>
        </p:blipFill>
        <p:spPr>
          <a:xfrm>
            <a:off x="11239082" y="16268"/>
            <a:ext cx="468000" cy="468000"/>
          </a:xfrm>
          <a:prstGeom prst="rect">
            <a:avLst/>
          </a:prstGeom>
        </p:spPr>
      </p:pic>
    </p:spTree>
    <p:extLst>
      <p:ext uri="{BB962C8B-B14F-4D97-AF65-F5344CB8AC3E}">
        <p14:creationId xmlns:p14="http://schemas.microsoft.com/office/powerpoint/2010/main" val="4218147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271515" y="134264"/>
            <a:ext cx="11250785" cy="592817"/>
          </a:xfrm>
        </p:spPr>
        <p:txBody>
          <a:bodyPr>
            <a:normAutofit fontScale="90000"/>
          </a:bodyPr>
          <a:lstStyle/>
          <a:p>
            <a:r>
              <a:rPr lang="en-GB" dirty="0"/>
              <a:t>Key issue: Costs in economic model</a:t>
            </a:r>
            <a:br>
              <a:rPr lang="en-GB" b="0" dirty="0"/>
            </a:br>
            <a:endParaRPr lang="en-GB" b="0" dirty="0"/>
          </a:p>
        </p:txBody>
      </p:sp>
      <p:sp>
        <p:nvSpPr>
          <p:cNvPr id="25" name="Rectangle 24">
            <a:extLst>
              <a:ext uri="{FF2B5EF4-FFF2-40B4-BE49-F238E27FC236}">
                <a16:creationId xmlns:a16="http://schemas.microsoft.com/office/drawing/2014/main" id="{EAF1C037-1182-77ED-44FC-394F8E6E579C}"/>
              </a:ext>
            </a:extLst>
          </p:cNvPr>
          <p:cNvSpPr/>
          <p:nvPr/>
        </p:nvSpPr>
        <p:spPr>
          <a:xfrm>
            <a:off x="409903" y="2074006"/>
            <a:ext cx="11353255" cy="199696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342900" indent="-342900">
              <a:buFont typeface="Arial" panose="020B0604020202020204" pitchFamily="34" charset="0"/>
              <a:buChar char="•"/>
            </a:pPr>
            <a:r>
              <a:rPr lang="en-GB" dirty="0">
                <a:solidFill>
                  <a:schemeClr val="tx1"/>
                </a:solidFill>
                <a:latin typeface="Arial" panose="020B0604020202020204" pitchFamily="34" charset="0"/>
              </a:rPr>
              <a:t>For all 3 categories there was a positive association between higher ISI score (more severe insomnia) and higher resource use</a:t>
            </a:r>
          </a:p>
          <a:p>
            <a:pPr marL="342900" indent="-342900">
              <a:buFont typeface="Arial" panose="020B0604020202020204" pitchFamily="34" charset="0"/>
              <a:buChar char="•"/>
            </a:pPr>
            <a:r>
              <a:rPr lang="en-GB" dirty="0">
                <a:solidFill>
                  <a:schemeClr val="tx1"/>
                </a:solidFill>
                <a:latin typeface="Arial" panose="020B0604020202020204" pitchFamily="34" charset="0"/>
              </a:rPr>
              <a:t>main resource use categories missing from NHWS dataset are concomitant medications and outpatient attendances</a:t>
            </a:r>
          </a:p>
          <a:p>
            <a:pPr marL="342900" indent="-342900">
              <a:buFont typeface="Arial" panose="020B0604020202020204" pitchFamily="34" charset="0"/>
              <a:buChar char="•"/>
            </a:pPr>
            <a:r>
              <a:rPr lang="en-GB" dirty="0">
                <a:solidFill>
                  <a:schemeClr val="tx1"/>
                </a:solidFill>
                <a:latin typeface="Arial" panose="020B0604020202020204" pitchFamily="34" charset="0"/>
              </a:rPr>
              <a:t>Assuming a positive association with ISI implies CS is conservative by excluding these categories of cost, since reduction in insomnia with effective treatment would lead to further savings in these cost categories</a:t>
            </a:r>
          </a:p>
          <a:p>
            <a:pPr marL="342900" indent="-342900">
              <a:buFont typeface="Arial" panose="020B0604020202020204" pitchFamily="34" charset="0"/>
              <a:buChar char="•"/>
            </a:pPr>
            <a:endParaRPr lang="en-GB" dirty="0">
              <a:solidFill>
                <a:schemeClr val="tx1"/>
              </a:solidFill>
              <a:latin typeface="Arial" panose="020B0604020202020204" pitchFamily="34" charset="0"/>
            </a:endParaRP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26" name="Rectangle 25">
            <a:extLst>
              <a:ext uri="{FF2B5EF4-FFF2-40B4-BE49-F238E27FC236}">
                <a16:creationId xmlns:a16="http://schemas.microsoft.com/office/drawing/2014/main" id="{A15841C0-D630-413A-0CA7-BF161E3967C5}"/>
              </a:ext>
            </a:extLst>
          </p:cNvPr>
          <p:cNvSpPr/>
          <p:nvPr/>
        </p:nvSpPr>
        <p:spPr>
          <a:xfrm>
            <a:off x="409903" y="4136646"/>
            <a:ext cx="11342831" cy="14902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342900" indent="-342900">
              <a:buFont typeface="Arial" panose="020B0604020202020204" pitchFamily="34" charset="0"/>
              <a:buChar char="•"/>
            </a:pPr>
            <a:r>
              <a:rPr lang="en-GB" dirty="0">
                <a:solidFill>
                  <a:schemeClr val="tx1"/>
                </a:solidFill>
                <a:latin typeface="Arial" panose="020B0604020202020204" pitchFamily="34" charset="0"/>
              </a:rPr>
              <a:t>Would prefer all costs relevant to the NHS and PSS perspective included →  NHWS data could be supplemented with alternative sources to inform costs that are currently not included</a:t>
            </a:r>
          </a:p>
          <a:p>
            <a:pPr marL="342900" indent="-342900">
              <a:buFont typeface="Arial" panose="020B0604020202020204" pitchFamily="34" charset="0"/>
              <a:buChar char="•"/>
            </a:pPr>
            <a:r>
              <a:rPr lang="en-GB" dirty="0">
                <a:solidFill>
                  <a:schemeClr val="tx1"/>
                </a:solidFill>
                <a:latin typeface="Arial" panose="020B0604020202020204" pitchFamily="34" charset="0"/>
              </a:rPr>
              <a:t>If there is a positive association between higher ISI score (more severe insomnia) and higher resource use (for all  missing cost items), this can be considered a conservative approach</a:t>
            </a:r>
          </a:p>
        </p:txBody>
      </p:sp>
      <p:sp>
        <p:nvSpPr>
          <p:cNvPr id="28" name="Rectangle 27" descr="Question to committee">
            <a:extLst>
              <a:ext uri="{FF2B5EF4-FFF2-40B4-BE49-F238E27FC236}">
                <a16:creationId xmlns:a16="http://schemas.microsoft.com/office/drawing/2014/main" id="{B15DF045-22A0-4346-3E72-76B70B1616AA}"/>
              </a:ext>
            </a:extLst>
          </p:cNvPr>
          <p:cNvSpPr/>
          <p:nvPr/>
        </p:nvSpPr>
        <p:spPr>
          <a:xfrm>
            <a:off x="1818061" y="5692561"/>
            <a:ext cx="9955525"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dirty="0">
                <a:solidFill>
                  <a:schemeClr val="tx1"/>
                </a:solidFill>
                <a:latin typeface="Arial" panose="020B0604020202020204" pitchFamily="34" charset="0"/>
              </a:rPr>
              <a:t>Are the costs used in the economic model appropriate?</a:t>
            </a:r>
          </a:p>
        </p:txBody>
      </p:sp>
      <p:grpSp>
        <p:nvGrpSpPr>
          <p:cNvPr id="29" name="Group 28">
            <a:extLst>
              <a:ext uri="{FF2B5EF4-FFF2-40B4-BE49-F238E27FC236}">
                <a16:creationId xmlns:a16="http://schemas.microsoft.com/office/drawing/2014/main" id="{5513E2D3-F443-0C3D-DA34-B4315995A321}"/>
              </a:ext>
              <a:ext uri="{C183D7F6-B498-43B3-948B-1728B52AA6E4}">
                <adec:decorative xmlns:adec="http://schemas.microsoft.com/office/drawing/2017/decorative" val="1"/>
              </a:ext>
            </a:extLst>
          </p:cNvPr>
          <p:cNvGrpSpPr/>
          <p:nvPr/>
        </p:nvGrpSpPr>
        <p:grpSpPr>
          <a:xfrm>
            <a:off x="1456000" y="5682605"/>
            <a:ext cx="576000" cy="576000"/>
            <a:chOff x="-1440493" y="4133589"/>
            <a:chExt cx="576000" cy="576000"/>
          </a:xfrm>
        </p:grpSpPr>
        <p:sp>
          <p:nvSpPr>
            <p:cNvPr id="30" name="Oval 29">
              <a:extLst>
                <a:ext uri="{FF2B5EF4-FFF2-40B4-BE49-F238E27FC236}">
                  <a16:creationId xmlns:a16="http://schemas.microsoft.com/office/drawing/2014/main" id="{F98CE51D-9A25-FD39-5E21-B0A72456A0C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31" name="Graphic 30">
              <a:extLst>
                <a:ext uri="{FF2B5EF4-FFF2-40B4-BE49-F238E27FC236}">
                  <a16:creationId xmlns:a16="http://schemas.microsoft.com/office/drawing/2014/main" id="{AA0CF41B-DDFC-D7C1-269E-EE36CEA664C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32" name="Rectangle 31">
            <a:extLst>
              <a:ext uri="{FF2B5EF4-FFF2-40B4-BE49-F238E27FC236}">
                <a16:creationId xmlns:a16="http://schemas.microsoft.com/office/drawing/2014/main" id="{4423FAC9-BAA5-411F-E9CE-445B234CF3C2}"/>
              </a:ext>
            </a:extLst>
          </p:cNvPr>
          <p:cNvSpPr/>
          <p:nvPr/>
        </p:nvSpPr>
        <p:spPr>
          <a:xfrm>
            <a:off x="409903" y="934325"/>
            <a:ext cx="11363683" cy="106302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When determining non-treatment costs used in economic model, company only included resource use and costs in three categories: GP visits, emergency room visits, and inpatient care.</a:t>
            </a:r>
          </a:p>
        </p:txBody>
      </p:sp>
      <p:pic>
        <p:nvPicPr>
          <p:cNvPr id="5" name="Picture 4">
            <a:extLst>
              <a:ext uri="{FF2B5EF4-FFF2-40B4-BE49-F238E27FC236}">
                <a16:creationId xmlns:a16="http://schemas.microsoft.com/office/drawing/2014/main" id="{C6393F23-E948-3C1E-CE70-1DA0AE480594}"/>
              </a:ext>
              <a:ext uri="{C183D7F6-B498-43B3-948B-1728B52AA6E4}">
                <adec:decorative xmlns:adec="http://schemas.microsoft.com/office/drawing/2017/decorative" val="1"/>
              </a:ext>
            </a:extLst>
          </p:cNvPr>
          <p:cNvPicPr>
            <a:picLocks/>
          </p:cNvPicPr>
          <p:nvPr/>
        </p:nvPicPr>
        <p:blipFill rotWithShape="1">
          <a:blip r:embed="rId4"/>
          <a:srcRect l="16268" t="3813" r="14723" b="4056"/>
          <a:stretch/>
        </p:blipFill>
        <p:spPr>
          <a:xfrm>
            <a:off x="11707082" y="6025"/>
            <a:ext cx="468000" cy="468000"/>
          </a:xfrm>
          <a:prstGeom prst="rect">
            <a:avLst/>
          </a:prstGeom>
        </p:spPr>
      </p:pic>
      <p:sp>
        <p:nvSpPr>
          <p:cNvPr id="6" name="Text Placeholder 9">
            <a:extLst>
              <a:ext uri="{FF2B5EF4-FFF2-40B4-BE49-F238E27FC236}">
                <a16:creationId xmlns:a16="http://schemas.microsoft.com/office/drawing/2014/main" id="{8CA44D32-96A0-3814-6C48-705CEAEE5898}"/>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CS, company submission; GP, general practitioner; ISI, insomnia severity index; NHWS, National Health and Wellness Survey; PSS, Personal Social Services</a:t>
            </a:r>
          </a:p>
        </p:txBody>
      </p:sp>
      <p:sp>
        <p:nvSpPr>
          <p:cNvPr id="4" name="TextBox 3">
            <a:extLst>
              <a:ext uri="{FF2B5EF4-FFF2-40B4-BE49-F238E27FC236}">
                <a16:creationId xmlns:a16="http://schemas.microsoft.com/office/drawing/2014/main" id="{B0855033-99C7-75F9-09F8-C368356D89E3}"/>
              </a:ext>
            </a:extLst>
          </p:cNvPr>
          <p:cNvSpPr txBox="1"/>
          <p:nvPr/>
        </p:nvSpPr>
        <p:spPr>
          <a:xfrm>
            <a:off x="271515" y="465111"/>
            <a:ext cx="11250785" cy="430887"/>
          </a:xfrm>
          <a:prstGeom prst="rect">
            <a:avLst/>
          </a:prstGeom>
          <a:noFill/>
        </p:spPr>
        <p:txBody>
          <a:bodyPr wrap="square">
            <a:spAutoFit/>
          </a:bodyPr>
          <a:lstStyle/>
          <a:p>
            <a:r>
              <a:rPr lang="en-GB" sz="2200" dirty="0">
                <a:solidFill>
                  <a:schemeClr val="tx1"/>
                </a:solidFill>
                <a:latin typeface="Arial" panose="020B0604020202020204" pitchFamily="34" charset="0"/>
              </a:rPr>
              <a:t>Company: costing approach is conservative</a:t>
            </a:r>
            <a:endParaRPr lang="en-GB" sz="2200" dirty="0"/>
          </a:p>
        </p:txBody>
      </p:sp>
    </p:spTree>
    <p:extLst>
      <p:ext uri="{BB962C8B-B14F-4D97-AF65-F5344CB8AC3E}">
        <p14:creationId xmlns:p14="http://schemas.microsoft.com/office/powerpoint/2010/main" val="2798834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EB122D-4F78-49FB-9843-AA1CCF1845BE}"/>
              </a:ext>
            </a:extLst>
          </p:cNvPr>
          <p:cNvSpPr txBox="1"/>
          <p:nvPr/>
        </p:nvSpPr>
        <p:spPr>
          <a:xfrm>
            <a:off x="429554" y="1679021"/>
            <a:ext cx="4641014" cy="338554"/>
          </a:xfrm>
          <a:prstGeom prst="rect">
            <a:avLst/>
          </a:prstGeom>
          <a:noFill/>
        </p:spPr>
        <p:txBody>
          <a:bodyPr wrap="none" rtlCol="0">
            <a:spAutoFit/>
          </a:bodyPr>
          <a:lstStyle/>
          <a:p>
            <a:r>
              <a:rPr lang="en-GB" sz="1600" b="1" dirty="0">
                <a:latin typeface="Arial" panose="020B0604020202020204" pitchFamily="34" charset="0"/>
              </a:rPr>
              <a:t>Assumptions in company and EAG base case</a:t>
            </a:r>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2488318376"/>
              </p:ext>
            </p:extLst>
          </p:nvPr>
        </p:nvGraphicFramePr>
        <p:xfrm>
          <a:off x="466723" y="2016207"/>
          <a:ext cx="9483393" cy="3114040"/>
        </p:xfrm>
        <a:graphic>
          <a:graphicData uri="http://schemas.openxmlformats.org/drawingml/2006/table">
            <a:tbl>
              <a:tblPr firstRow="1" firstCol="1" bandRow="1">
                <a:tableStyleId>{21E4AEA4-8DFA-4A89-87EB-49C32662AFE0}</a:tableStyleId>
              </a:tblPr>
              <a:tblGrid>
                <a:gridCol w="2402459">
                  <a:extLst>
                    <a:ext uri="{9D8B030D-6E8A-4147-A177-3AD203B41FA5}">
                      <a16:colId xmlns:a16="http://schemas.microsoft.com/office/drawing/2014/main" val="3974739884"/>
                    </a:ext>
                  </a:extLst>
                </a:gridCol>
                <a:gridCol w="3540467">
                  <a:extLst>
                    <a:ext uri="{9D8B030D-6E8A-4147-A177-3AD203B41FA5}">
                      <a16:colId xmlns:a16="http://schemas.microsoft.com/office/drawing/2014/main" val="4289090289"/>
                    </a:ext>
                  </a:extLst>
                </a:gridCol>
                <a:gridCol w="3540467">
                  <a:extLst>
                    <a:ext uri="{9D8B030D-6E8A-4147-A177-3AD203B41FA5}">
                      <a16:colId xmlns:a16="http://schemas.microsoft.com/office/drawing/2014/main" val="3834478098"/>
                    </a:ext>
                  </a:extLst>
                </a:gridCol>
              </a:tblGrid>
              <a:tr h="370840">
                <a:tc>
                  <a:txBody>
                    <a:bodyPr/>
                    <a:lstStyle/>
                    <a:p>
                      <a:r>
                        <a:rPr lang="en-GB" dirty="0">
                          <a:latin typeface="Arial" panose="020B0604020202020204" pitchFamily="34" charset="0"/>
                        </a:rPr>
                        <a:t>Assumption</a:t>
                      </a:r>
                    </a:p>
                  </a:txBody>
                  <a:tcPr/>
                </a:tc>
                <a:tc>
                  <a:txBody>
                    <a:bodyPr/>
                    <a:lstStyle/>
                    <a:p>
                      <a:r>
                        <a:rPr lang="en-GB" dirty="0">
                          <a:latin typeface="Arial" panose="020B0604020202020204" pitchFamily="34" charset="0"/>
                        </a:rPr>
                        <a:t>Company base case</a:t>
                      </a:r>
                    </a:p>
                  </a:txBody>
                  <a:tcPr/>
                </a:tc>
                <a:tc>
                  <a:txBody>
                    <a:bodyPr/>
                    <a:lstStyle/>
                    <a:p>
                      <a:r>
                        <a:rPr lang="en-GB" dirty="0">
                          <a:latin typeface="Arial" panose="020B0604020202020204" pitchFamily="34" charset="0"/>
                        </a:rPr>
                        <a:t>EAG base case</a:t>
                      </a:r>
                    </a:p>
                  </a:txBody>
                  <a:tcPr/>
                </a:tc>
                <a:extLst>
                  <a:ext uri="{0D108BD9-81ED-4DB2-BD59-A6C34878D82A}">
                    <a16:rowId xmlns:a16="http://schemas.microsoft.com/office/drawing/2014/main" val="1365441208"/>
                  </a:ext>
                </a:extLst>
              </a:tr>
              <a:tr h="370840">
                <a:tc>
                  <a:txBody>
                    <a:bodyPr/>
                    <a:lstStyle/>
                    <a:p>
                      <a:r>
                        <a:rPr lang="en-GB" dirty="0">
                          <a:solidFill>
                            <a:schemeClr val="bg1"/>
                          </a:solidFill>
                          <a:latin typeface="Arial" panose="020B0604020202020204" pitchFamily="34" charset="0"/>
                        </a:rPr>
                        <a:t>Placebo adjustment</a:t>
                      </a:r>
                    </a:p>
                  </a:txBody>
                  <a:tcPr/>
                </a:tc>
                <a:tc>
                  <a:txBody>
                    <a:bodyPr/>
                    <a:lstStyle/>
                    <a:p>
                      <a:r>
                        <a:rPr lang="en-GB" dirty="0">
                          <a:latin typeface="Arial" panose="020B0604020202020204" pitchFamily="34" charset="0"/>
                        </a:rPr>
                        <a:t>Assumed that no-treatment group would continue at same ISI achieved by end of study 301 </a:t>
                      </a:r>
                    </a:p>
                  </a:txBody>
                  <a:tcPr/>
                </a:tc>
                <a:tc>
                  <a:txBody>
                    <a:bodyPr/>
                    <a:lstStyle/>
                    <a:p>
                      <a:r>
                        <a:rPr lang="en-GB" dirty="0">
                          <a:latin typeface="Arial" panose="020B0604020202020204" pitchFamily="34" charset="0"/>
                        </a:rPr>
                        <a:t>Used ISI from study 301 and 303 for no- treatment group for duration of model </a:t>
                      </a:r>
                    </a:p>
                  </a:txBody>
                  <a:tcPr/>
                </a:tc>
                <a:extLst>
                  <a:ext uri="{0D108BD9-81ED-4DB2-BD59-A6C34878D82A}">
                    <a16:rowId xmlns:a16="http://schemas.microsoft.com/office/drawing/2014/main" val="3471957187"/>
                  </a:ext>
                </a:extLst>
              </a:tr>
              <a:tr h="370840">
                <a:tc>
                  <a:txBody>
                    <a:bodyPr/>
                    <a:lstStyle/>
                    <a:p>
                      <a:r>
                        <a:rPr lang="en-GB" dirty="0">
                          <a:solidFill>
                            <a:schemeClr val="bg1"/>
                          </a:solidFill>
                          <a:latin typeface="Arial" panose="020B0604020202020204" pitchFamily="34" charset="0"/>
                        </a:rPr>
                        <a:t>Mapping function model (very minor impact on results)</a:t>
                      </a:r>
                    </a:p>
                  </a:txBody>
                  <a:tcPr/>
                </a:tc>
                <a:tc>
                  <a:txBody>
                    <a:bodyPr/>
                    <a:lstStyle/>
                    <a:p>
                      <a:r>
                        <a:rPr lang="en-GB" sz="1800" kern="1200" dirty="0">
                          <a:solidFill>
                            <a:schemeClr val="tx1"/>
                          </a:solidFill>
                          <a:effectLst/>
                          <a:latin typeface="+mn-lt"/>
                          <a:ea typeface="+mn-ea"/>
                          <a:cs typeface="+mn-cs"/>
                        </a:rPr>
                        <a:t>ALDVMM model (updated at TE)</a:t>
                      </a:r>
                      <a:endParaRPr lang="en-GB" dirty="0">
                        <a:solidFill>
                          <a:schemeClr val="tx1"/>
                        </a:solidFill>
                        <a:latin typeface="Arial" panose="020B0604020202020204" pitchFamily="34" charset="0"/>
                      </a:endParaRPr>
                    </a:p>
                  </a:txBody>
                  <a:tcPr/>
                </a:tc>
                <a:tc>
                  <a:txBody>
                    <a:bodyPr/>
                    <a:lstStyle/>
                    <a:p>
                      <a:r>
                        <a:rPr lang="en-GB" dirty="0">
                          <a:latin typeface="Arial" panose="020B0604020202020204" pitchFamily="34" charset="0"/>
                        </a:rPr>
                        <a:t>Gamma-log GLM (only model explored at CS)</a:t>
                      </a:r>
                    </a:p>
                  </a:txBody>
                  <a:tcPr/>
                </a:tc>
                <a:extLst>
                  <a:ext uri="{0D108BD9-81ED-4DB2-BD59-A6C34878D82A}">
                    <a16:rowId xmlns:a16="http://schemas.microsoft.com/office/drawing/2014/main" val="2121904842"/>
                  </a:ext>
                </a:extLst>
              </a:tr>
              <a:tr h="370840">
                <a:tc>
                  <a:txBody>
                    <a:bodyPr/>
                    <a:lstStyle/>
                    <a:p>
                      <a:r>
                        <a:rPr lang="en-GB" dirty="0">
                          <a:solidFill>
                            <a:schemeClr val="bg1"/>
                          </a:solidFill>
                          <a:latin typeface="Arial" panose="020B0604020202020204" pitchFamily="34" charset="0"/>
                        </a:rPr>
                        <a:t>Discontinuation (dropout) rate </a:t>
                      </a:r>
                    </a:p>
                  </a:txBody>
                  <a:tcPr/>
                </a:tc>
                <a:tc>
                  <a:txBody>
                    <a:bodyPr/>
                    <a:lstStyle/>
                    <a:p>
                      <a:r>
                        <a:rPr lang="en-GB" dirty="0">
                          <a:latin typeface="Arial" panose="020B0604020202020204" pitchFamily="34" charset="0"/>
                        </a:rPr>
                        <a:t>Based on observed discontinuation rate from studies 301 and 303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Based on observed discontinuation rate from studies 301 and 303</a:t>
                      </a:r>
                    </a:p>
                  </a:txBody>
                  <a:tcPr/>
                </a:tc>
                <a:extLst>
                  <a:ext uri="{0D108BD9-81ED-4DB2-BD59-A6C34878D82A}">
                    <a16:rowId xmlns:a16="http://schemas.microsoft.com/office/drawing/2014/main" val="3101705644"/>
                  </a:ext>
                </a:extLst>
              </a:tr>
            </a:tbl>
          </a:graphicData>
        </a:graphic>
      </p:graphicFrame>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a:xfrm>
            <a:off x="261120" y="122217"/>
            <a:ext cx="11250785" cy="592817"/>
          </a:xfrm>
        </p:spPr>
        <p:txBody>
          <a:bodyPr/>
          <a:lstStyle/>
          <a:p>
            <a:r>
              <a:rPr lang="en-GB" sz="3200" dirty="0">
                <a:ea typeface="Arial" panose="02000503000000020004" pitchFamily="2" charset="0"/>
              </a:rPr>
              <a:t>Summary of company and EAG base case assumptions</a:t>
            </a:r>
            <a:endParaRPr lang="en-GB" dirty="0"/>
          </a:p>
        </p:txBody>
      </p:sp>
      <p:sp>
        <p:nvSpPr>
          <p:cNvPr id="2" name="Text Placeholder 9">
            <a:extLst>
              <a:ext uri="{FF2B5EF4-FFF2-40B4-BE49-F238E27FC236}">
                <a16:creationId xmlns:a16="http://schemas.microsoft.com/office/drawing/2014/main" id="{EDF1FA0B-68C5-1C89-9279-D1D321F8970F}"/>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ALDVMM, adjusted limited dependent variable mixture models; CS, company submission; EAG, evidence assessment group, GLM, generalised linear model; ISI, Insomnia severity index; TE, technical engagement</a:t>
            </a:r>
          </a:p>
        </p:txBody>
      </p:sp>
      <p:sp>
        <p:nvSpPr>
          <p:cNvPr id="3" name="TextBox 2">
            <a:extLst>
              <a:ext uri="{FF2B5EF4-FFF2-40B4-BE49-F238E27FC236}">
                <a16:creationId xmlns:a16="http://schemas.microsoft.com/office/drawing/2014/main" id="{7450FED5-BA65-615F-FE75-85166960BA5F}"/>
              </a:ext>
            </a:extLst>
          </p:cNvPr>
          <p:cNvSpPr txBox="1"/>
          <p:nvPr/>
        </p:nvSpPr>
        <p:spPr>
          <a:xfrm>
            <a:off x="261120" y="586425"/>
            <a:ext cx="11250785" cy="769441"/>
          </a:xfrm>
          <a:prstGeom prst="rect">
            <a:avLst/>
          </a:prstGeom>
          <a:noFill/>
        </p:spPr>
        <p:txBody>
          <a:bodyPr wrap="square">
            <a:spAutoFit/>
          </a:bodyPr>
          <a:lstStyle/>
          <a:p>
            <a:r>
              <a:rPr lang="en-GB" sz="2200" dirty="0">
                <a:latin typeface="Arial" panose="020B0604020202020204" pitchFamily="34" charset="0"/>
              </a:rPr>
              <a:t>K</a:t>
            </a:r>
            <a:r>
              <a:rPr lang="en-GB" sz="2200" dirty="0">
                <a:solidFill>
                  <a:schemeClr val="tx1"/>
                </a:solidFill>
                <a:latin typeface="Arial" panose="020B0604020202020204" pitchFamily="34" charset="0"/>
              </a:rPr>
              <a:t>ey difference between company’s and EAG’s base-case is approach for placebo adjustment</a:t>
            </a:r>
            <a:endParaRPr lang="en-GB" sz="2200" dirty="0"/>
          </a:p>
        </p:txBody>
      </p:sp>
    </p:spTree>
    <p:extLst>
      <p:ext uri="{BB962C8B-B14F-4D97-AF65-F5344CB8AC3E}">
        <p14:creationId xmlns:p14="http://schemas.microsoft.com/office/powerpoint/2010/main" val="3508304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BC509D-3987-B791-DA36-9172A87527EC}"/>
              </a:ext>
            </a:extLst>
          </p:cNvPr>
          <p:cNvSpPr>
            <a:spLocks noGrp="1"/>
          </p:cNvSpPr>
          <p:nvPr>
            <p:ph type="body" sz="quarter" idx="12"/>
          </p:nvPr>
        </p:nvSpPr>
        <p:spPr>
          <a:xfrm>
            <a:off x="539923" y="2266950"/>
            <a:ext cx="11177587" cy="3279183"/>
          </a:xfrm>
        </p:spPr>
        <p:txBody>
          <a:bodyPr/>
          <a:lstStyle/>
          <a:p>
            <a:pPr algn="ctr">
              <a:spcBef>
                <a:spcPts val="0"/>
              </a:spcBef>
            </a:pPr>
            <a:r>
              <a:rPr lang="en-GB" sz="2900" dirty="0"/>
              <a:t>All ICERs are reported in PART 2 slides </a:t>
            </a:r>
          </a:p>
          <a:p>
            <a:pPr algn="ctr">
              <a:spcBef>
                <a:spcPts val="0"/>
              </a:spcBef>
            </a:pPr>
            <a:r>
              <a:rPr lang="en-GB" sz="2900" dirty="0"/>
              <a:t>because they are considered confidential</a:t>
            </a:r>
          </a:p>
          <a:p>
            <a:endParaRPr lang="en-GB" dirty="0"/>
          </a:p>
        </p:txBody>
      </p:sp>
      <p:sp>
        <p:nvSpPr>
          <p:cNvPr id="2" name="Title 1">
            <a:extLst>
              <a:ext uri="{FF2B5EF4-FFF2-40B4-BE49-F238E27FC236}">
                <a16:creationId xmlns:a16="http://schemas.microsoft.com/office/drawing/2014/main" id="{53598523-C4CB-C9FC-F17D-FC8EB7104036}"/>
              </a:ext>
            </a:extLst>
          </p:cNvPr>
          <p:cNvSpPr>
            <a:spLocks noGrp="1"/>
          </p:cNvSpPr>
          <p:nvPr>
            <p:ph type="ctrTitle"/>
          </p:nvPr>
        </p:nvSpPr>
        <p:spPr/>
        <p:txBody>
          <a:bodyPr/>
          <a:lstStyle/>
          <a:p>
            <a:r>
              <a:rPr lang="en-GB" dirty="0"/>
              <a:t>Cost-effectiveness results</a:t>
            </a:r>
          </a:p>
        </p:txBody>
      </p:sp>
    </p:spTree>
    <p:extLst>
      <p:ext uri="{BB962C8B-B14F-4D97-AF65-F5344CB8AC3E}">
        <p14:creationId xmlns:p14="http://schemas.microsoft.com/office/powerpoint/2010/main" val="676539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p:txBody>
          <a:bodyPr/>
          <a:lstStyle/>
          <a:p>
            <a:r>
              <a:rPr lang="en-GB" dirty="0"/>
              <a:t>Other considerations</a:t>
            </a:r>
          </a:p>
        </p:txBody>
      </p:sp>
      <p:sp>
        <p:nvSpPr>
          <p:cNvPr id="4" name="Subtitle 3">
            <a:extLst>
              <a:ext uri="{FF2B5EF4-FFF2-40B4-BE49-F238E27FC236}">
                <a16:creationId xmlns:a16="http://schemas.microsoft.com/office/drawing/2014/main" id="{55B9B432-752D-4475-B233-7E4B34BEB3C1}"/>
              </a:ext>
            </a:extLst>
          </p:cNvPr>
          <p:cNvSpPr>
            <a:spLocks noGrp="1"/>
          </p:cNvSpPr>
          <p:nvPr>
            <p:ph type="body" sz="quarter" idx="12"/>
          </p:nvPr>
        </p:nvSpPr>
        <p:spPr>
          <a:xfrm>
            <a:off x="466724" y="1073717"/>
            <a:ext cx="11250785" cy="4167728"/>
          </a:xfrm>
        </p:spPr>
        <p:txBody>
          <a:bodyPr>
            <a:noAutofit/>
          </a:bodyPr>
          <a:lstStyle/>
          <a:p>
            <a:pPr>
              <a:lnSpc>
                <a:spcPct val="120000"/>
              </a:lnSpc>
              <a:spcBef>
                <a:spcPts val="600"/>
              </a:spcBef>
              <a:spcAft>
                <a:spcPts val="600"/>
              </a:spcAft>
            </a:pPr>
            <a:r>
              <a:rPr lang="en-GB" sz="2400" b="1" dirty="0"/>
              <a:t>Equality considerations</a:t>
            </a:r>
          </a:p>
          <a:p>
            <a:pPr marL="342900" indent="-342900">
              <a:lnSpc>
                <a:spcPct val="120000"/>
              </a:lnSpc>
              <a:spcBef>
                <a:spcPts val="600"/>
              </a:spcBef>
              <a:spcAft>
                <a:spcPts val="600"/>
              </a:spcAft>
              <a:buFont typeface="Arial" panose="020B0604020202020204" pitchFamily="34" charset="0"/>
              <a:buChar char="•"/>
            </a:pPr>
            <a:r>
              <a:rPr lang="en-GB" sz="2000" dirty="0"/>
              <a:t>Company: digital or face-to-face CBT-I is recommended as first-line treatment for insomnia disorder but may not be suitable for or accessible to all patients. </a:t>
            </a:r>
          </a:p>
          <a:p>
            <a:pPr marL="342900" indent="-342900">
              <a:lnSpc>
                <a:spcPct val="120000"/>
              </a:lnSpc>
              <a:spcBef>
                <a:spcPts val="600"/>
              </a:spcBef>
              <a:spcAft>
                <a:spcPts val="600"/>
              </a:spcAft>
              <a:buFont typeface="Arial" panose="020B0604020202020204" pitchFamily="34" charset="0"/>
              <a:buChar char="•"/>
            </a:pPr>
            <a:r>
              <a:rPr lang="en-GB" sz="2000" dirty="0"/>
              <a:t>Variation of care with patients experiencing different standards of care depending on where they live</a:t>
            </a:r>
          </a:p>
          <a:p>
            <a:pPr>
              <a:lnSpc>
                <a:spcPct val="120000"/>
              </a:lnSpc>
              <a:spcBef>
                <a:spcPts val="600"/>
              </a:spcBef>
              <a:spcAft>
                <a:spcPts val="600"/>
              </a:spcAft>
            </a:pPr>
            <a:r>
              <a:rPr lang="en-GB" sz="2400" b="1" dirty="0"/>
              <a:t>Innovation</a:t>
            </a:r>
          </a:p>
          <a:p>
            <a:pPr marL="342900" indent="-342900">
              <a:lnSpc>
                <a:spcPct val="120000"/>
              </a:lnSpc>
              <a:spcBef>
                <a:spcPts val="600"/>
              </a:spcBef>
              <a:spcAft>
                <a:spcPts val="600"/>
              </a:spcAft>
              <a:buFont typeface="Arial" panose="020B0604020202020204" pitchFamily="34" charset="0"/>
              <a:buChar char="•"/>
            </a:pPr>
            <a:r>
              <a:rPr lang="en-GB" sz="2000" dirty="0"/>
              <a:t>Current pharmacotherapies are recommended only for short-term use (i.e., &lt;4 weeks, or &lt;13 weeks for melatonin) due to safety concerns and risk of tolerance or dependence.</a:t>
            </a:r>
          </a:p>
          <a:p>
            <a:pPr marL="342900" indent="-342900">
              <a:lnSpc>
                <a:spcPct val="120000"/>
              </a:lnSpc>
              <a:spcBef>
                <a:spcPts val="600"/>
              </a:spcBef>
              <a:spcAft>
                <a:spcPts val="600"/>
              </a:spcAft>
              <a:buFont typeface="Arial" panose="020B0604020202020204" pitchFamily="34" charset="0"/>
              <a:buChar char="•"/>
            </a:pPr>
            <a:r>
              <a:rPr lang="en-GB" sz="2000" dirty="0"/>
              <a:t>Daridorexant is first DORA to be approved in the UK and Europe for treatment of insomnia disorder</a:t>
            </a:r>
          </a:p>
          <a:p>
            <a:pPr marL="342900" indent="-342900">
              <a:lnSpc>
                <a:spcPct val="120000"/>
              </a:lnSpc>
              <a:spcBef>
                <a:spcPts val="600"/>
              </a:spcBef>
              <a:spcAft>
                <a:spcPts val="600"/>
              </a:spcAft>
              <a:buFont typeface="Arial" panose="020B0604020202020204" pitchFamily="34" charset="0"/>
              <a:buChar char="•"/>
            </a:pPr>
            <a:endParaRPr lang="en-GB" sz="2000" dirty="0"/>
          </a:p>
        </p:txBody>
      </p:sp>
      <p:sp>
        <p:nvSpPr>
          <p:cNvPr id="5" name="Text Placeholder 9">
            <a:extLst>
              <a:ext uri="{FF2B5EF4-FFF2-40B4-BE49-F238E27FC236}">
                <a16:creationId xmlns:a16="http://schemas.microsoft.com/office/drawing/2014/main" id="{8B84E50B-2BB1-1328-9E2F-43657531FDC8}"/>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CBT-I, Cognitive behavioural therapy for insomnia; DORA, dual orexin receptor antagonist</a:t>
            </a:r>
          </a:p>
        </p:txBody>
      </p:sp>
    </p:spTree>
    <p:extLst>
      <p:ext uri="{BB962C8B-B14F-4D97-AF65-F5344CB8AC3E}">
        <p14:creationId xmlns:p14="http://schemas.microsoft.com/office/powerpoint/2010/main" val="2999048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a:xfrm>
            <a:off x="470607" y="2791082"/>
            <a:ext cx="11250785" cy="592817"/>
          </a:xfrm>
        </p:spPr>
        <p:txBody>
          <a:bodyPr/>
          <a:lstStyle/>
          <a:p>
            <a:r>
              <a:rPr lang="en-GB" dirty="0"/>
              <a:t>Back up slides</a:t>
            </a:r>
          </a:p>
        </p:txBody>
      </p:sp>
    </p:spTree>
    <p:extLst>
      <p:ext uri="{BB962C8B-B14F-4D97-AF65-F5344CB8AC3E}">
        <p14:creationId xmlns:p14="http://schemas.microsoft.com/office/powerpoint/2010/main" val="3475885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ADEE-879C-7AB8-B426-24DB4C6BF2CA}"/>
              </a:ext>
            </a:extLst>
          </p:cNvPr>
          <p:cNvSpPr>
            <a:spLocks noGrp="1"/>
          </p:cNvSpPr>
          <p:nvPr>
            <p:ph type="title"/>
          </p:nvPr>
        </p:nvSpPr>
        <p:spPr>
          <a:xfrm>
            <a:off x="466724" y="114300"/>
            <a:ext cx="11250785" cy="592817"/>
          </a:xfrm>
        </p:spPr>
        <p:txBody>
          <a:bodyPr>
            <a:noAutofit/>
          </a:bodyPr>
          <a:lstStyle/>
          <a:p>
            <a:r>
              <a:rPr lang="en-GB" sz="3000" dirty="0"/>
              <a:t>Study 301 and study 303 treatment discontinuation rates</a:t>
            </a:r>
          </a:p>
        </p:txBody>
      </p:sp>
      <p:sp>
        <p:nvSpPr>
          <p:cNvPr id="8" name="TextBox 7">
            <a:extLst>
              <a:ext uri="{FF2B5EF4-FFF2-40B4-BE49-F238E27FC236}">
                <a16:creationId xmlns:a16="http://schemas.microsoft.com/office/drawing/2014/main" id="{B3B91048-D432-931B-FC00-1C4563963117}"/>
              </a:ext>
            </a:extLst>
          </p:cNvPr>
          <p:cNvSpPr txBox="1"/>
          <p:nvPr/>
        </p:nvSpPr>
        <p:spPr>
          <a:xfrm>
            <a:off x="582654" y="5810345"/>
            <a:ext cx="9656993" cy="307777"/>
          </a:xfrm>
          <a:prstGeom prst="rect">
            <a:avLst/>
          </a:prstGeom>
          <a:noFill/>
        </p:spPr>
        <p:txBody>
          <a:bodyPr wrap="square" rtlCol="0">
            <a:spAutoFit/>
          </a:bodyPr>
          <a:lstStyle/>
          <a:p>
            <a:r>
              <a:rPr lang="en-GB" sz="1400" dirty="0">
                <a:effectLst/>
                <a:latin typeface="Arial" panose="020B0604020202020204" pitchFamily="34" charset="0"/>
                <a:ea typeface="TimesNewRoman"/>
                <a:cs typeface="Arial" panose="020B0604020202020204" pitchFamily="34" charset="0"/>
              </a:rPr>
              <a:t>Source: CS figure 16</a:t>
            </a:r>
          </a:p>
        </p:txBody>
      </p:sp>
      <p:sp>
        <p:nvSpPr>
          <p:cNvPr id="3" name="Text Placeholder 10">
            <a:extLst>
              <a:ext uri="{FF2B5EF4-FFF2-40B4-BE49-F238E27FC236}">
                <a16:creationId xmlns:a16="http://schemas.microsoft.com/office/drawing/2014/main" id="{E65F2EC2-268B-6D9A-EA9B-260DE443C104}"/>
              </a:ext>
            </a:extLst>
          </p:cNvPr>
          <p:cNvSpPr txBox="1">
            <a:spLocks/>
          </p:cNvSpPr>
          <p:nvPr/>
        </p:nvSpPr>
        <p:spPr>
          <a:xfrm>
            <a:off x="466722" y="1665627"/>
            <a:ext cx="11250786" cy="303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effectLst/>
                <a:latin typeface="Arial" panose="020B0604020202020204" pitchFamily="34" charset="0"/>
                <a:ea typeface="TimesNewRoman"/>
              </a:rPr>
              <a:t>Rate of treatment discontinuation in study 301 (months 1 and 3) and study 303 (months 6, 9 and 12) </a:t>
            </a:r>
            <a:endParaRPr lang="en-GB" sz="1400" b="1" dirty="0"/>
          </a:p>
        </p:txBody>
      </p:sp>
      <p:sp>
        <p:nvSpPr>
          <p:cNvPr id="10" name="Text Placeholder 10">
            <a:extLst>
              <a:ext uri="{FF2B5EF4-FFF2-40B4-BE49-F238E27FC236}">
                <a16:creationId xmlns:a16="http://schemas.microsoft.com/office/drawing/2014/main" id="{82A9184D-4B57-77C6-2A01-9D6597A28BE7}"/>
              </a:ext>
            </a:extLst>
          </p:cNvPr>
          <p:cNvSpPr txBox="1">
            <a:spLocks/>
          </p:cNvSpPr>
          <p:nvPr/>
        </p:nvSpPr>
        <p:spPr>
          <a:xfrm>
            <a:off x="466722" y="660053"/>
            <a:ext cx="11250786" cy="303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The discontinuation rates in study 301 and 303 were used to model treatment dropout rates in the economic model</a:t>
            </a:r>
          </a:p>
        </p:txBody>
      </p:sp>
      <p:sp>
        <p:nvSpPr>
          <p:cNvPr id="4" name="Rectangle 3">
            <a:extLst>
              <a:ext uri="{FF2B5EF4-FFF2-40B4-BE49-F238E27FC236}">
                <a16:creationId xmlns:a16="http://schemas.microsoft.com/office/drawing/2014/main" id="{B974BCB1-8B67-BD7E-42C8-1B3EA884C006}"/>
              </a:ext>
            </a:extLst>
          </p:cNvPr>
          <p:cNvSpPr/>
          <p:nvPr/>
        </p:nvSpPr>
        <p:spPr>
          <a:xfrm>
            <a:off x="517236" y="1897365"/>
            <a:ext cx="7129588" cy="3771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004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3911560852"/>
              </p:ext>
            </p:extLst>
          </p:nvPr>
        </p:nvGraphicFramePr>
        <p:xfrm>
          <a:off x="352583" y="553154"/>
          <a:ext cx="11046425" cy="5834353"/>
        </p:xfrm>
        <a:graphic>
          <a:graphicData uri="http://schemas.openxmlformats.org/drawingml/2006/table">
            <a:tbl>
              <a:tblPr firstRow="1" bandRow="1">
                <a:tableStyleId>{5C22544A-7EE6-4342-B048-85BDC9FD1C3A}</a:tableStyleId>
              </a:tblPr>
              <a:tblGrid>
                <a:gridCol w="5530683">
                  <a:extLst>
                    <a:ext uri="{9D8B030D-6E8A-4147-A177-3AD203B41FA5}">
                      <a16:colId xmlns:a16="http://schemas.microsoft.com/office/drawing/2014/main" val="3322847139"/>
                    </a:ext>
                  </a:extLst>
                </a:gridCol>
                <a:gridCol w="3181333">
                  <a:extLst>
                    <a:ext uri="{9D8B030D-6E8A-4147-A177-3AD203B41FA5}">
                      <a16:colId xmlns:a16="http://schemas.microsoft.com/office/drawing/2014/main" val="2381203084"/>
                    </a:ext>
                  </a:extLst>
                </a:gridCol>
                <a:gridCol w="2334409">
                  <a:extLst>
                    <a:ext uri="{9D8B030D-6E8A-4147-A177-3AD203B41FA5}">
                      <a16:colId xmlns:a16="http://schemas.microsoft.com/office/drawing/2014/main" val="354127724"/>
                    </a:ext>
                  </a:extLst>
                </a:gridCol>
              </a:tblGrid>
              <a:tr h="495972">
                <a:tc>
                  <a:txBody>
                    <a:bodyPr/>
                    <a:lstStyle/>
                    <a:p>
                      <a:r>
                        <a:rPr lang="en-GB" dirty="0">
                          <a:latin typeface="Arial" panose="020B0604020202020204" pitchFamily="34" charset="0"/>
                        </a:rPr>
                        <a:t>Issue</a:t>
                      </a:r>
                    </a:p>
                  </a:txBody>
                  <a:tcPr/>
                </a:tc>
                <a:tc>
                  <a:txBody>
                    <a:bodyPr/>
                    <a:lstStyle/>
                    <a:p>
                      <a:r>
                        <a:rPr lang="en-GB" dirty="0">
                          <a:latin typeface="Arial" panose="020B0604020202020204" pitchFamily="34" charset="0"/>
                        </a:rPr>
                        <a:t>Resolved?</a:t>
                      </a:r>
                    </a:p>
                  </a:txBody>
                  <a:tcPr/>
                </a:tc>
                <a:tc>
                  <a:txBody>
                    <a:bodyPr/>
                    <a:lstStyle/>
                    <a:p>
                      <a:r>
                        <a:rPr lang="en-GB" dirty="0">
                          <a:latin typeface="Arial" panose="020B0604020202020204" pitchFamily="34" charset="0"/>
                        </a:rPr>
                        <a:t>ICER impact</a:t>
                      </a:r>
                    </a:p>
                  </a:txBody>
                  <a:tcPr/>
                </a:tc>
                <a:extLst>
                  <a:ext uri="{0D108BD9-81ED-4DB2-BD59-A6C34878D82A}">
                    <a16:rowId xmlns:a16="http://schemas.microsoft.com/office/drawing/2014/main" val="2647452487"/>
                  </a:ext>
                </a:extLst>
              </a:tr>
              <a:tr h="602221">
                <a:tc>
                  <a:txBody>
                    <a:bodyPr/>
                    <a:lstStyle/>
                    <a:p>
                      <a:r>
                        <a:rPr lang="en-GB" dirty="0">
                          <a:solidFill>
                            <a:schemeClr val="tx1"/>
                          </a:solidFill>
                        </a:rPr>
                        <a:t>Trial population applicability to decision problem</a:t>
                      </a:r>
                    </a:p>
                  </a:txBody>
                  <a:tcPr anchor="ctr"/>
                </a:tc>
                <a:tc>
                  <a:txBody>
                    <a:bodyPr/>
                    <a:lstStyle/>
                    <a:p>
                      <a:r>
                        <a:rPr lang="en-GB" dirty="0">
                          <a:solidFill>
                            <a:schemeClr val="bg1"/>
                          </a:solidFill>
                          <a:latin typeface="Arial" panose="020B0604020202020204" pitchFamily="34" charset="0"/>
                        </a:rPr>
                        <a:t>No – for discussion</a:t>
                      </a:r>
                    </a:p>
                  </a:txBody>
                  <a:tcPr anchor="ctr">
                    <a:solidFill>
                      <a:srgbClr val="C00000"/>
                    </a:solidFill>
                  </a:tcPr>
                </a:tc>
                <a:tc>
                  <a:txBody>
                    <a:bodyPr/>
                    <a:lstStyle/>
                    <a:p>
                      <a:r>
                        <a:rPr lang="en-GB" dirty="0">
                          <a:latin typeface="Arial" panose="020B0604020202020204" pitchFamily="34" charset="0"/>
                        </a:rPr>
                        <a:t>Unknown</a:t>
                      </a:r>
                    </a:p>
                  </a:txBody>
                  <a:tcPr anchor="ctr"/>
                </a:tc>
                <a:extLst>
                  <a:ext uri="{0D108BD9-81ED-4DB2-BD59-A6C34878D82A}">
                    <a16:rowId xmlns:a16="http://schemas.microsoft.com/office/drawing/2014/main" val="4286048228"/>
                  </a:ext>
                </a:extLst>
              </a:tr>
              <a:tr h="602221">
                <a:tc>
                  <a:txBody>
                    <a:bodyPr/>
                    <a:lstStyle/>
                    <a:p>
                      <a:r>
                        <a:rPr lang="en-GB" dirty="0">
                          <a:solidFill>
                            <a:schemeClr val="tx1"/>
                          </a:solidFill>
                        </a:rPr>
                        <a:t>Exclusion of patients with mental health problems in clinical trials </a:t>
                      </a:r>
                    </a:p>
                  </a:txBody>
                  <a:tcPr anchor="ctr"/>
                </a:tc>
                <a:tc>
                  <a:txBody>
                    <a:bodyPr/>
                    <a:lstStyle/>
                    <a:p>
                      <a:r>
                        <a:rPr lang="en-GB" dirty="0">
                          <a:solidFill>
                            <a:schemeClr val="bg1"/>
                          </a:solidFill>
                          <a:latin typeface="Arial" panose="020B0604020202020204" pitchFamily="34" charset="0"/>
                        </a:rPr>
                        <a:t>No – for discussion </a:t>
                      </a:r>
                    </a:p>
                  </a:txBody>
                  <a:tcPr anchor="ctr">
                    <a:solidFill>
                      <a:srgbClr val="C00000"/>
                    </a:solidFill>
                  </a:tcPr>
                </a:tc>
                <a:tc>
                  <a:txBody>
                    <a:bodyPr/>
                    <a:lstStyle/>
                    <a:p>
                      <a:r>
                        <a:rPr lang="en-GB" dirty="0">
                          <a:latin typeface="Arial" panose="020B0604020202020204" pitchFamily="34" charset="0"/>
                        </a:rPr>
                        <a:t>Unknown</a:t>
                      </a:r>
                    </a:p>
                  </a:txBody>
                  <a:tcPr anchor="ctr"/>
                </a:tc>
                <a:extLst>
                  <a:ext uri="{0D108BD9-81ED-4DB2-BD59-A6C34878D82A}">
                    <a16:rowId xmlns:a16="http://schemas.microsoft.com/office/drawing/2014/main" val="2387240271"/>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Concomitant CBT-I in clinical trials</a:t>
                      </a:r>
                    </a:p>
                  </a:txBody>
                  <a:tcPr anchor="ctr"/>
                </a:tc>
                <a:tc>
                  <a:txBody>
                    <a:bodyPr/>
                    <a:lstStyle/>
                    <a:p>
                      <a:r>
                        <a:rPr lang="en-GB" dirty="0">
                          <a:solidFill>
                            <a:schemeClr val="bg1"/>
                          </a:solidFill>
                          <a:latin typeface="Arial" panose="020B0604020202020204" pitchFamily="34" charset="0"/>
                        </a:rPr>
                        <a:t>Yes</a:t>
                      </a:r>
                    </a:p>
                  </a:txBody>
                  <a:tcPr anchor="ctr">
                    <a:solidFill>
                      <a:srgbClr val="00B050"/>
                    </a:solidFill>
                  </a:tcPr>
                </a:tc>
                <a:tc>
                  <a:txBody>
                    <a:bodyPr/>
                    <a:lstStyle/>
                    <a:p>
                      <a:r>
                        <a:rPr lang="en-GB" dirty="0">
                          <a:latin typeface="Arial" panose="020B0604020202020204" pitchFamily="34" charset="0"/>
                        </a:rPr>
                        <a:t>- </a:t>
                      </a:r>
                    </a:p>
                  </a:txBody>
                  <a:tcPr anchor="ctr"/>
                </a:tc>
                <a:extLst>
                  <a:ext uri="{0D108BD9-81ED-4DB2-BD59-A6C34878D82A}">
                    <a16:rowId xmlns:a16="http://schemas.microsoft.com/office/drawing/2014/main" val="4079267917"/>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Intervention and comparator in clinical and cost-effectiveness effectiveness evidence</a:t>
                      </a:r>
                    </a:p>
                  </a:txBody>
                  <a:tcPr anchor="ctr"/>
                </a:tc>
                <a:tc>
                  <a:txBody>
                    <a:bodyPr/>
                    <a:lstStyle/>
                    <a:p>
                      <a:r>
                        <a:rPr lang="en-GB" dirty="0">
                          <a:solidFill>
                            <a:schemeClr val="bg1"/>
                          </a:solidFill>
                          <a:latin typeface="Arial" panose="020B0604020202020204" pitchFamily="34" charset="0"/>
                        </a:rPr>
                        <a:t>Partially – for discussion</a:t>
                      </a:r>
                    </a:p>
                  </a:txBody>
                  <a:tcPr anchor="ctr">
                    <a:solidFill>
                      <a:srgbClr val="FFC000"/>
                    </a:solidFill>
                  </a:tcPr>
                </a:tc>
                <a:tc>
                  <a:txBody>
                    <a:bodyPr/>
                    <a:lstStyle/>
                    <a:p>
                      <a:r>
                        <a:rPr lang="en-GB" dirty="0">
                          <a:latin typeface="Arial" panose="020B0604020202020204" pitchFamily="34" charset="0"/>
                        </a:rPr>
                        <a:t>Unknown </a:t>
                      </a:r>
                    </a:p>
                  </a:txBody>
                  <a:tcPr anchor="ctr"/>
                </a:tc>
                <a:extLst>
                  <a:ext uri="{0D108BD9-81ED-4DB2-BD59-A6C34878D82A}">
                    <a16:rowId xmlns:a16="http://schemas.microsoft.com/office/drawing/2014/main" val="710463053"/>
                  </a:ext>
                </a:extLst>
              </a:tr>
              <a:tr h="576000">
                <a:tc>
                  <a:txBody>
                    <a:bodyPr/>
                    <a:lstStyle/>
                    <a:p>
                      <a:r>
                        <a:rPr lang="en-GB" dirty="0">
                          <a:latin typeface="Arial" panose="020B0604020202020204" pitchFamily="34" charset="0"/>
                        </a:rPr>
                        <a:t>Multiple outcome measures </a:t>
                      </a:r>
                    </a:p>
                  </a:txBody>
                  <a:tcPr anchor="ctr"/>
                </a:tc>
                <a:tc>
                  <a:txBody>
                    <a:bodyPr/>
                    <a:lstStyle/>
                    <a:p>
                      <a:r>
                        <a:rPr lang="en-GB" dirty="0">
                          <a:solidFill>
                            <a:schemeClr val="bg1"/>
                          </a:solidFill>
                          <a:latin typeface="Arial" panose="020B0604020202020204" pitchFamily="34" charset="0"/>
                        </a:rPr>
                        <a:t>Yes</a:t>
                      </a:r>
                    </a:p>
                  </a:txBody>
                  <a:tcPr anchor="ctr">
                    <a:solidFill>
                      <a:srgbClr val="00B050"/>
                    </a:solidFill>
                  </a:tcPr>
                </a:tc>
                <a:tc>
                  <a:txBody>
                    <a:bodyPr/>
                    <a:lstStyle/>
                    <a:p>
                      <a:r>
                        <a:rPr lang="en-GB" dirty="0">
                          <a:latin typeface="Arial" panose="020B0604020202020204" pitchFamily="34" charset="0"/>
                        </a:rPr>
                        <a:t>-</a:t>
                      </a:r>
                    </a:p>
                  </a:txBody>
                  <a:tcPr anchor="ctr"/>
                </a:tc>
                <a:extLst>
                  <a:ext uri="{0D108BD9-81ED-4DB2-BD59-A6C34878D82A}">
                    <a16:rowId xmlns:a16="http://schemas.microsoft.com/office/drawing/2014/main" val="1907513868"/>
                  </a:ext>
                </a:extLst>
              </a:tr>
              <a:tr h="576000">
                <a:tc>
                  <a:txBody>
                    <a:bodyPr/>
                    <a:lstStyle/>
                    <a:p>
                      <a:r>
                        <a:rPr lang="en-GB" dirty="0">
                          <a:latin typeface="Arial" panose="020B0604020202020204" pitchFamily="34" charset="0"/>
                        </a:rPr>
                        <a:t>Omission of clinical study</a:t>
                      </a:r>
                    </a:p>
                  </a:txBody>
                  <a:tcPr anchor="ctr"/>
                </a:tc>
                <a:tc>
                  <a:txBody>
                    <a:bodyPr/>
                    <a:lstStyle/>
                    <a:p>
                      <a:r>
                        <a:rPr lang="en-GB" dirty="0">
                          <a:solidFill>
                            <a:schemeClr val="bg1"/>
                          </a:solidFill>
                          <a:latin typeface="Arial" panose="020B0604020202020204" pitchFamily="34" charset="0"/>
                        </a:rPr>
                        <a:t>Partially – for discussion</a:t>
                      </a:r>
                    </a:p>
                  </a:txBody>
                  <a:tcPr anchor="ctr">
                    <a:solidFill>
                      <a:srgbClr val="FFC000"/>
                    </a:solidFill>
                  </a:tcPr>
                </a:tc>
                <a:tc>
                  <a:txBody>
                    <a:bodyPr/>
                    <a:lstStyle/>
                    <a:p>
                      <a:r>
                        <a:rPr lang="en-GB" dirty="0">
                          <a:latin typeface="Arial" panose="020B0604020202020204" pitchFamily="34" charset="0"/>
                        </a:rPr>
                        <a:t>None</a:t>
                      </a:r>
                    </a:p>
                  </a:txBody>
                  <a:tcPr anchor="ctr"/>
                </a:tc>
                <a:extLst>
                  <a:ext uri="{0D108BD9-81ED-4DB2-BD59-A6C34878D82A}">
                    <a16:rowId xmlns:a16="http://schemas.microsoft.com/office/drawing/2014/main" val="3252160011"/>
                  </a:ext>
                </a:extLst>
              </a:tr>
              <a:tr h="576000">
                <a:tc>
                  <a:txBody>
                    <a:bodyPr/>
                    <a:lstStyle/>
                    <a:p>
                      <a:r>
                        <a:rPr lang="en-GB" dirty="0">
                          <a:solidFill>
                            <a:schemeClr val="tx1"/>
                          </a:solidFill>
                          <a:latin typeface="Arial" panose="020B0604020202020204" pitchFamily="34" charset="0"/>
                        </a:rPr>
                        <a:t>Ethnicity as a treatment effect modifier </a:t>
                      </a:r>
                    </a:p>
                  </a:txBody>
                  <a:tcPr anchor="ctr"/>
                </a:tc>
                <a:tc>
                  <a:txBody>
                    <a:bodyPr/>
                    <a:lstStyle/>
                    <a:p>
                      <a:r>
                        <a:rPr lang="en-GB" dirty="0">
                          <a:solidFill>
                            <a:schemeClr val="bg1"/>
                          </a:solidFill>
                          <a:latin typeface="Arial" panose="020B0604020202020204" pitchFamily="34" charset="0"/>
                        </a:rPr>
                        <a:t>No – for discussion</a:t>
                      </a:r>
                    </a:p>
                  </a:txBody>
                  <a:tcPr anchor="ctr">
                    <a:solidFill>
                      <a:srgbClr val="C00000"/>
                    </a:solidFill>
                  </a:tcPr>
                </a:tc>
                <a:tc>
                  <a:txBody>
                    <a:bodyPr/>
                    <a:lstStyle/>
                    <a:p>
                      <a:r>
                        <a:rPr lang="en-GB" dirty="0">
                          <a:latin typeface="Arial" panose="020B0604020202020204" pitchFamily="34" charset="0"/>
                        </a:rPr>
                        <a:t>Unknown</a:t>
                      </a:r>
                    </a:p>
                  </a:txBody>
                  <a:tcPr anchor="ctr"/>
                </a:tc>
                <a:extLst>
                  <a:ext uri="{0D108BD9-81ED-4DB2-BD59-A6C34878D82A}">
                    <a16:rowId xmlns:a16="http://schemas.microsoft.com/office/drawing/2014/main" val="3993071413"/>
                  </a:ext>
                </a:extLst>
              </a:tr>
              <a:tr h="576000">
                <a:tc>
                  <a:txBody>
                    <a:bodyPr/>
                    <a:lstStyle/>
                    <a:p>
                      <a:r>
                        <a:rPr lang="en-GB" dirty="0">
                          <a:latin typeface="Arial" panose="020B0604020202020204" pitchFamily="34" charset="0"/>
                        </a:rPr>
                        <a:t>Longer term benefits for daridorexant</a:t>
                      </a:r>
                    </a:p>
                  </a:txBody>
                  <a:tcPr anchor="ctr"/>
                </a:tc>
                <a:tc>
                  <a:txBody>
                    <a:bodyPr/>
                    <a:lstStyle/>
                    <a:p>
                      <a:r>
                        <a:rPr lang="en-GB" dirty="0">
                          <a:solidFill>
                            <a:schemeClr val="bg1"/>
                          </a:solidFill>
                          <a:latin typeface="Arial" panose="020B0604020202020204" pitchFamily="34" charset="0"/>
                        </a:rPr>
                        <a:t>No – for discussion</a:t>
                      </a:r>
                    </a:p>
                  </a:txBody>
                  <a:tcPr anchor="ctr">
                    <a:solidFill>
                      <a:srgbClr val="C00000"/>
                    </a:solidFill>
                  </a:tcPr>
                </a:tc>
                <a:tc>
                  <a:txBody>
                    <a:bodyPr/>
                    <a:lstStyle/>
                    <a:p>
                      <a:r>
                        <a:rPr lang="en-GB" dirty="0">
                          <a:latin typeface="Arial" panose="020B0604020202020204" pitchFamily="34" charset="0"/>
                        </a:rPr>
                        <a:t>Unknown</a:t>
                      </a:r>
                    </a:p>
                  </a:txBody>
                  <a:tcPr anchor="ctr"/>
                </a:tc>
                <a:extLst>
                  <a:ext uri="{0D108BD9-81ED-4DB2-BD59-A6C34878D82A}">
                    <a16:rowId xmlns:a16="http://schemas.microsoft.com/office/drawing/2014/main" val="3864698075"/>
                  </a:ext>
                </a:extLst>
              </a:tr>
              <a:tr h="576000">
                <a:tc>
                  <a:txBody>
                    <a:bodyPr/>
                    <a:lstStyle/>
                    <a:p>
                      <a:r>
                        <a:rPr lang="en-GB" dirty="0">
                          <a:latin typeface="Arial" panose="020B0604020202020204" pitchFamily="34" charset="0"/>
                        </a:rPr>
                        <a:t>Exclusion of 25mg dose from economic model</a:t>
                      </a:r>
                    </a:p>
                  </a:txBody>
                  <a:tcPr anchor="ctr"/>
                </a:tc>
                <a:tc>
                  <a:txBody>
                    <a:bodyPr/>
                    <a:lstStyle/>
                    <a:p>
                      <a:r>
                        <a:rPr lang="en-GB" dirty="0">
                          <a:solidFill>
                            <a:schemeClr val="bg1"/>
                          </a:solidFill>
                          <a:latin typeface="Arial" panose="020B0604020202020204" pitchFamily="34" charset="0"/>
                        </a:rPr>
                        <a:t>No – for discussion</a:t>
                      </a:r>
                    </a:p>
                  </a:txBody>
                  <a:tcPr anchor="ctr">
                    <a:solidFill>
                      <a:srgbClr val="C00000"/>
                    </a:solidFill>
                  </a:tcPr>
                </a:tc>
                <a:tc>
                  <a:txBody>
                    <a:bodyPr/>
                    <a:lstStyle/>
                    <a:p>
                      <a:r>
                        <a:rPr lang="en-GB" dirty="0">
                          <a:latin typeface="Arial" panose="020B0604020202020204" pitchFamily="34" charset="0"/>
                        </a:rPr>
                        <a:t>Unknown</a:t>
                      </a:r>
                    </a:p>
                  </a:txBody>
                  <a:tcPr anchor="ctr"/>
                </a:tc>
                <a:extLst>
                  <a:ext uri="{0D108BD9-81ED-4DB2-BD59-A6C34878D82A}">
                    <a16:rowId xmlns:a16="http://schemas.microsoft.com/office/drawing/2014/main" val="2301107767"/>
                  </a:ext>
                </a:extLst>
              </a:tr>
            </a:tbl>
          </a:graphicData>
        </a:graphic>
      </p:graphicFrame>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a:xfrm>
            <a:off x="250404" y="80962"/>
            <a:ext cx="11250785" cy="592817"/>
          </a:xfrm>
        </p:spPr>
        <p:txBody>
          <a:bodyPr/>
          <a:lstStyle/>
          <a:p>
            <a:r>
              <a:rPr lang="en-GB" dirty="0"/>
              <a:t>Key issues</a:t>
            </a:r>
          </a:p>
        </p:txBody>
      </p:sp>
      <p:pic>
        <p:nvPicPr>
          <p:cNvPr id="11" name="Picture 10">
            <a:extLst>
              <a:ext uri="{FF2B5EF4-FFF2-40B4-BE49-F238E27FC236}">
                <a16:creationId xmlns:a16="http://schemas.microsoft.com/office/drawing/2014/main" id="{D4E99C3F-9556-D89C-775B-191B4F978263}"/>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0759914" y="1123570"/>
            <a:ext cx="468000" cy="468000"/>
          </a:xfrm>
          <a:prstGeom prst="rect">
            <a:avLst/>
          </a:prstGeom>
        </p:spPr>
      </p:pic>
      <p:sp>
        <p:nvSpPr>
          <p:cNvPr id="2" name="Text Placeholder 9">
            <a:extLst>
              <a:ext uri="{FF2B5EF4-FFF2-40B4-BE49-F238E27FC236}">
                <a16:creationId xmlns:a16="http://schemas.microsoft.com/office/drawing/2014/main" id="{55C89246-C7AC-0070-5BDD-E99612C4EDC3}"/>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CBT-I, Cognitive behavioural therapy for insomnia</a:t>
            </a:r>
          </a:p>
        </p:txBody>
      </p:sp>
      <p:pic>
        <p:nvPicPr>
          <p:cNvPr id="3" name="Picture 2">
            <a:extLst>
              <a:ext uri="{FF2B5EF4-FFF2-40B4-BE49-F238E27FC236}">
                <a16:creationId xmlns:a16="http://schemas.microsoft.com/office/drawing/2014/main" id="{1739B1C1-069D-429B-83B9-6558FBB13D32}"/>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0794261" y="1743970"/>
            <a:ext cx="468000" cy="468000"/>
          </a:xfrm>
          <a:prstGeom prst="rect">
            <a:avLst/>
          </a:prstGeom>
        </p:spPr>
      </p:pic>
      <p:pic>
        <p:nvPicPr>
          <p:cNvPr id="4" name="Picture 3">
            <a:extLst>
              <a:ext uri="{FF2B5EF4-FFF2-40B4-BE49-F238E27FC236}">
                <a16:creationId xmlns:a16="http://schemas.microsoft.com/office/drawing/2014/main" id="{A1503166-3FB3-9808-DD36-410865D6D21A}"/>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0759914" y="2917931"/>
            <a:ext cx="468000" cy="468000"/>
          </a:xfrm>
          <a:prstGeom prst="rect">
            <a:avLst/>
          </a:prstGeom>
        </p:spPr>
      </p:pic>
      <p:pic>
        <p:nvPicPr>
          <p:cNvPr id="5" name="Picture 4">
            <a:extLst>
              <a:ext uri="{FF2B5EF4-FFF2-40B4-BE49-F238E27FC236}">
                <a16:creationId xmlns:a16="http://schemas.microsoft.com/office/drawing/2014/main" id="{C92468B5-59A9-DE56-97D9-DFA92203BE02}"/>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0755218" y="4641518"/>
            <a:ext cx="468000" cy="468000"/>
          </a:xfrm>
          <a:prstGeom prst="rect">
            <a:avLst/>
          </a:prstGeom>
        </p:spPr>
      </p:pic>
      <p:pic>
        <p:nvPicPr>
          <p:cNvPr id="7" name="Picture 6">
            <a:extLst>
              <a:ext uri="{FF2B5EF4-FFF2-40B4-BE49-F238E27FC236}">
                <a16:creationId xmlns:a16="http://schemas.microsoft.com/office/drawing/2014/main" id="{29BA5756-3671-58E0-2B0A-94721ED9BC8B}"/>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0759914" y="5269312"/>
            <a:ext cx="468000" cy="468000"/>
          </a:xfrm>
          <a:prstGeom prst="rect">
            <a:avLst/>
          </a:prstGeom>
        </p:spPr>
      </p:pic>
      <p:pic>
        <p:nvPicPr>
          <p:cNvPr id="8" name="Picture 7">
            <a:extLst>
              <a:ext uri="{FF2B5EF4-FFF2-40B4-BE49-F238E27FC236}">
                <a16:creationId xmlns:a16="http://schemas.microsoft.com/office/drawing/2014/main" id="{8FBC203A-510E-08D5-226E-AE217095D5FA}"/>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0759914" y="5833343"/>
            <a:ext cx="468000" cy="468000"/>
          </a:xfrm>
          <a:prstGeom prst="rect">
            <a:avLst/>
          </a:prstGeom>
        </p:spPr>
      </p:pic>
    </p:spTree>
    <p:extLst>
      <p:ext uri="{BB962C8B-B14F-4D97-AF65-F5344CB8AC3E}">
        <p14:creationId xmlns:p14="http://schemas.microsoft.com/office/powerpoint/2010/main" val="42077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2837545953"/>
              </p:ext>
            </p:extLst>
          </p:nvPr>
        </p:nvGraphicFramePr>
        <p:xfrm>
          <a:off x="363197" y="726831"/>
          <a:ext cx="11457838" cy="3428414"/>
        </p:xfrm>
        <a:graphic>
          <a:graphicData uri="http://schemas.openxmlformats.org/drawingml/2006/table">
            <a:tbl>
              <a:tblPr firstRow="1" bandRow="1">
                <a:tableStyleId>{5C22544A-7EE6-4342-B048-85BDC9FD1C3A}</a:tableStyleId>
              </a:tblPr>
              <a:tblGrid>
                <a:gridCol w="5734161">
                  <a:extLst>
                    <a:ext uri="{9D8B030D-6E8A-4147-A177-3AD203B41FA5}">
                      <a16:colId xmlns:a16="http://schemas.microsoft.com/office/drawing/2014/main" val="3322847139"/>
                    </a:ext>
                  </a:extLst>
                </a:gridCol>
                <a:gridCol w="2847055">
                  <a:extLst>
                    <a:ext uri="{9D8B030D-6E8A-4147-A177-3AD203B41FA5}">
                      <a16:colId xmlns:a16="http://schemas.microsoft.com/office/drawing/2014/main" val="2381203084"/>
                    </a:ext>
                  </a:extLst>
                </a:gridCol>
                <a:gridCol w="2876622">
                  <a:extLst>
                    <a:ext uri="{9D8B030D-6E8A-4147-A177-3AD203B41FA5}">
                      <a16:colId xmlns:a16="http://schemas.microsoft.com/office/drawing/2014/main" val="354127724"/>
                    </a:ext>
                  </a:extLst>
                </a:gridCol>
              </a:tblGrid>
              <a:tr h="495972">
                <a:tc>
                  <a:txBody>
                    <a:bodyPr/>
                    <a:lstStyle/>
                    <a:p>
                      <a:r>
                        <a:rPr lang="en-GB" dirty="0">
                          <a:latin typeface="Arial" panose="020B0604020202020204" pitchFamily="34" charset="0"/>
                        </a:rPr>
                        <a:t>Issue</a:t>
                      </a:r>
                    </a:p>
                  </a:txBody>
                  <a:tcPr/>
                </a:tc>
                <a:tc>
                  <a:txBody>
                    <a:bodyPr/>
                    <a:lstStyle/>
                    <a:p>
                      <a:r>
                        <a:rPr lang="en-GB" dirty="0">
                          <a:latin typeface="Arial" panose="020B0604020202020204" pitchFamily="34" charset="0"/>
                        </a:rPr>
                        <a:t>Resolved?</a:t>
                      </a:r>
                    </a:p>
                  </a:txBody>
                  <a:tcPr/>
                </a:tc>
                <a:tc>
                  <a:txBody>
                    <a:bodyPr/>
                    <a:lstStyle/>
                    <a:p>
                      <a:r>
                        <a:rPr lang="en-GB" dirty="0">
                          <a:latin typeface="Arial" panose="020B0604020202020204" pitchFamily="34" charset="0"/>
                        </a:rPr>
                        <a:t>ICER impact</a:t>
                      </a:r>
                    </a:p>
                  </a:txBody>
                  <a:tcPr/>
                </a:tc>
                <a:extLst>
                  <a:ext uri="{0D108BD9-81ED-4DB2-BD59-A6C34878D82A}">
                    <a16:rowId xmlns:a16="http://schemas.microsoft.com/office/drawing/2014/main" val="2647452487"/>
                  </a:ext>
                </a:extLst>
              </a:tr>
              <a:tr h="602221">
                <a:tc>
                  <a:txBody>
                    <a:bodyPr/>
                    <a:lstStyle/>
                    <a:p>
                      <a:r>
                        <a:rPr lang="en-GB" dirty="0"/>
                        <a:t>Application of dropout rates in economic model</a:t>
                      </a:r>
                    </a:p>
                  </a:txBody>
                  <a:tcPr anchor="ctr"/>
                </a:tc>
                <a:tc>
                  <a:txBody>
                    <a:bodyPr/>
                    <a:lstStyle/>
                    <a:p>
                      <a:r>
                        <a:rPr lang="en-GB" dirty="0">
                          <a:solidFill>
                            <a:schemeClr val="bg1"/>
                          </a:solidFill>
                          <a:latin typeface="Arial" panose="020B0604020202020204" pitchFamily="34" charset="0"/>
                        </a:rPr>
                        <a:t>Resolved*</a:t>
                      </a:r>
                    </a:p>
                  </a:txBody>
                  <a:tcPr anchor="ctr">
                    <a:solidFill>
                      <a:srgbClr val="00B050"/>
                    </a:solidFill>
                  </a:tcPr>
                </a:tc>
                <a:tc>
                  <a:txBody>
                    <a:bodyPr/>
                    <a:lstStyle/>
                    <a:p>
                      <a:r>
                        <a:rPr lang="en-GB" dirty="0">
                          <a:latin typeface="Arial" panose="020B0604020202020204" pitchFamily="34" charset="0"/>
                        </a:rPr>
                        <a:t>None</a:t>
                      </a:r>
                    </a:p>
                  </a:txBody>
                  <a:tcPr anchor="ctr"/>
                </a:tc>
                <a:extLst>
                  <a:ext uri="{0D108BD9-81ED-4DB2-BD59-A6C34878D82A}">
                    <a16:rowId xmlns:a16="http://schemas.microsoft.com/office/drawing/2014/main" val="4286048228"/>
                  </a:ext>
                </a:extLst>
              </a:tr>
              <a:tr h="602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Exclusion of AEs in economic model</a:t>
                      </a:r>
                    </a:p>
                  </a:txBody>
                  <a:tcPr anchor="ctr"/>
                </a:tc>
                <a:tc>
                  <a:txBody>
                    <a:bodyPr/>
                    <a:lstStyle/>
                    <a:p>
                      <a:r>
                        <a:rPr lang="en-GB" dirty="0">
                          <a:solidFill>
                            <a:schemeClr val="bg1"/>
                          </a:solidFill>
                          <a:latin typeface="Arial" panose="020B0604020202020204" pitchFamily="34" charset="0"/>
                        </a:rPr>
                        <a:t>No – for discussion</a:t>
                      </a:r>
                    </a:p>
                  </a:txBody>
                  <a:tcPr anchor="ctr">
                    <a:solidFill>
                      <a:srgbClr val="C00000"/>
                    </a:solidFill>
                  </a:tcPr>
                </a:tc>
                <a:tc>
                  <a:txBody>
                    <a:bodyPr/>
                    <a:lstStyle/>
                    <a:p>
                      <a:r>
                        <a:rPr lang="en-GB" dirty="0">
                          <a:latin typeface="Arial" panose="020B0604020202020204" pitchFamily="34" charset="0"/>
                        </a:rPr>
                        <a:t>Likely small</a:t>
                      </a:r>
                    </a:p>
                  </a:txBody>
                  <a:tcPr anchor="ctr"/>
                </a:tc>
                <a:extLst>
                  <a:ext uri="{0D108BD9-81ED-4DB2-BD59-A6C34878D82A}">
                    <a16:rowId xmlns:a16="http://schemas.microsoft.com/office/drawing/2014/main" val="3764858303"/>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Modelling of placebo effect</a:t>
                      </a:r>
                    </a:p>
                  </a:txBody>
                  <a:tcPr anchor="ctr"/>
                </a:tc>
                <a:tc>
                  <a:txBody>
                    <a:bodyPr/>
                    <a:lstStyle/>
                    <a:p>
                      <a:r>
                        <a:rPr lang="en-GB" dirty="0">
                          <a:solidFill>
                            <a:schemeClr val="bg1"/>
                          </a:solidFill>
                          <a:latin typeface="Arial" panose="020B0604020202020204" pitchFamily="34" charset="0"/>
                        </a:rPr>
                        <a:t>No – for discussion</a:t>
                      </a:r>
                    </a:p>
                  </a:txBody>
                  <a:tcPr anchor="ctr">
                    <a:solidFill>
                      <a:srgbClr val="C00000"/>
                    </a:solidFill>
                  </a:tcPr>
                </a:tc>
                <a:tc>
                  <a:txBody>
                    <a:bodyPr/>
                    <a:lstStyle/>
                    <a:p>
                      <a:r>
                        <a:rPr lang="en-GB" dirty="0">
                          <a:latin typeface="Arial" panose="020B0604020202020204" pitchFamily="34" charset="0"/>
                        </a:rPr>
                        <a:t>Moderate</a:t>
                      </a:r>
                    </a:p>
                  </a:txBody>
                  <a:tcPr anchor="ctr"/>
                </a:tc>
                <a:extLst>
                  <a:ext uri="{0D108BD9-81ED-4DB2-BD59-A6C34878D82A}">
                    <a16:rowId xmlns:a16="http://schemas.microsoft.com/office/drawing/2014/main" val="4079267917"/>
                  </a:ext>
                </a:extLst>
              </a:tr>
              <a:tr h="576000">
                <a:tc>
                  <a:txBody>
                    <a:bodyPr/>
                    <a:lstStyle/>
                    <a:p>
                      <a:r>
                        <a:rPr lang="en-GB" dirty="0">
                          <a:latin typeface="Arial" panose="020B0604020202020204" pitchFamily="34" charset="0"/>
                        </a:rPr>
                        <a:t>Mapping of ISI scores to EQ-5D </a:t>
                      </a:r>
                    </a:p>
                  </a:txBody>
                  <a:tcPr anchor="ctr"/>
                </a:tc>
                <a:tc>
                  <a:txBody>
                    <a:bodyPr/>
                    <a:lstStyle/>
                    <a:p>
                      <a:r>
                        <a:rPr lang="en-GB" dirty="0">
                          <a:solidFill>
                            <a:schemeClr val="bg1"/>
                          </a:solidFill>
                          <a:latin typeface="Arial" panose="020B0604020202020204" pitchFamily="34" charset="0"/>
                        </a:rPr>
                        <a:t>Partially – for discussion</a:t>
                      </a:r>
                    </a:p>
                  </a:txBody>
                  <a:tcPr anchor="ctr">
                    <a:solidFill>
                      <a:srgbClr val="FFC000"/>
                    </a:solidFill>
                  </a:tcPr>
                </a:tc>
                <a:tc>
                  <a:txBody>
                    <a:bodyPr/>
                    <a:lstStyle/>
                    <a:p>
                      <a:r>
                        <a:rPr lang="en-GB" dirty="0">
                          <a:latin typeface="Arial" panose="020B0604020202020204" pitchFamily="34" charset="0"/>
                        </a:rPr>
                        <a:t>Unknown/Small**</a:t>
                      </a:r>
                    </a:p>
                  </a:txBody>
                  <a:tcPr anchor="ctr"/>
                </a:tc>
                <a:extLst>
                  <a:ext uri="{0D108BD9-81ED-4DB2-BD59-A6C34878D82A}">
                    <a16:rowId xmlns:a16="http://schemas.microsoft.com/office/drawing/2014/main" val="1907513868"/>
                  </a:ext>
                </a:extLst>
              </a:tr>
              <a:tr h="576000">
                <a:tc>
                  <a:txBody>
                    <a:bodyPr/>
                    <a:lstStyle/>
                    <a:p>
                      <a:r>
                        <a:rPr lang="en-GB" dirty="0">
                          <a:latin typeface="Arial" panose="020B0604020202020204" pitchFamily="34" charset="0"/>
                        </a:rPr>
                        <a:t>Costs in economic model</a:t>
                      </a:r>
                    </a:p>
                  </a:txBody>
                  <a:tcPr anchor="ctr"/>
                </a:tc>
                <a:tc>
                  <a:txBody>
                    <a:bodyPr/>
                    <a:lstStyle/>
                    <a:p>
                      <a:r>
                        <a:rPr lang="en-GB" dirty="0">
                          <a:solidFill>
                            <a:schemeClr val="bg1"/>
                          </a:solidFill>
                          <a:latin typeface="Arial" panose="020B0604020202020204" pitchFamily="34" charset="0"/>
                        </a:rPr>
                        <a:t>Partially – for discussion</a:t>
                      </a:r>
                    </a:p>
                  </a:txBody>
                  <a:tcPr anchor="ctr">
                    <a:solidFill>
                      <a:srgbClr val="FFC000"/>
                    </a:solidFill>
                  </a:tcPr>
                </a:tc>
                <a:tc>
                  <a:txBody>
                    <a:bodyPr/>
                    <a:lstStyle/>
                    <a:p>
                      <a:r>
                        <a:rPr lang="en-GB" dirty="0">
                          <a:latin typeface="Arial" panose="020B0604020202020204" pitchFamily="34" charset="0"/>
                        </a:rPr>
                        <a:t>Unknown</a:t>
                      </a:r>
                    </a:p>
                  </a:txBody>
                  <a:tcPr anchor="ctr"/>
                </a:tc>
                <a:extLst>
                  <a:ext uri="{0D108BD9-81ED-4DB2-BD59-A6C34878D82A}">
                    <a16:rowId xmlns:a16="http://schemas.microsoft.com/office/drawing/2014/main" val="3252160011"/>
                  </a:ext>
                </a:extLst>
              </a:tr>
            </a:tbl>
          </a:graphicData>
        </a:graphic>
      </p:graphicFrame>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a:xfrm>
            <a:off x="262688" y="120827"/>
            <a:ext cx="11250785" cy="592817"/>
          </a:xfrm>
        </p:spPr>
        <p:txBody>
          <a:bodyPr/>
          <a:lstStyle/>
          <a:p>
            <a:r>
              <a:rPr lang="en-GB" dirty="0"/>
              <a:t>Key issues</a:t>
            </a:r>
          </a:p>
        </p:txBody>
      </p:sp>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4"/>
          </p:nvPr>
        </p:nvSpPr>
        <p:spPr>
          <a:xfrm>
            <a:off x="466723" y="4674509"/>
            <a:ext cx="11250786" cy="1670175"/>
          </a:xfrm>
        </p:spPr>
        <p:txBody>
          <a:bodyPr/>
          <a:lstStyle/>
          <a:p>
            <a:r>
              <a:rPr lang="en-GB" sz="1600" dirty="0"/>
              <a:t>*Different approaches to presenting drop-out adjustment calculations in model. Company approach based on a simplification of arithmetic equations but both approaches result in exact same ICER. Company and EAG disagree about whether company’s approach has been described accurately in CS but issue has not been included in subsequent slides because it does not impact ICER.</a:t>
            </a:r>
          </a:p>
          <a:p>
            <a:r>
              <a:rPr lang="en-GB" sz="1600" dirty="0"/>
              <a:t>**ICER impact small when comparing ALDVMM to Gamma-Log GLM</a:t>
            </a:r>
          </a:p>
        </p:txBody>
      </p:sp>
      <p:pic>
        <p:nvPicPr>
          <p:cNvPr id="4" name="Picture 3">
            <a:extLst>
              <a:ext uri="{FF2B5EF4-FFF2-40B4-BE49-F238E27FC236}">
                <a16:creationId xmlns:a16="http://schemas.microsoft.com/office/drawing/2014/main" id="{F34C3562-F5DA-E2CB-624A-55487B4333FE}"/>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0936599" y="3663089"/>
            <a:ext cx="468000" cy="468000"/>
          </a:xfrm>
          <a:prstGeom prst="rect">
            <a:avLst/>
          </a:prstGeom>
        </p:spPr>
      </p:pic>
      <p:pic>
        <p:nvPicPr>
          <p:cNvPr id="5" name="Picture 4">
            <a:extLst>
              <a:ext uri="{FF2B5EF4-FFF2-40B4-BE49-F238E27FC236}">
                <a16:creationId xmlns:a16="http://schemas.microsoft.com/office/drawing/2014/main" id="{04CF3296-30D2-D6B0-06DA-9BDC44697113}"/>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0910817" y="2482186"/>
            <a:ext cx="468000" cy="468000"/>
          </a:xfrm>
          <a:prstGeom prst="rect">
            <a:avLst/>
          </a:prstGeom>
        </p:spPr>
      </p:pic>
      <p:pic>
        <p:nvPicPr>
          <p:cNvPr id="2" name="Picture 1">
            <a:extLst>
              <a:ext uri="{FF2B5EF4-FFF2-40B4-BE49-F238E27FC236}">
                <a16:creationId xmlns:a16="http://schemas.microsoft.com/office/drawing/2014/main" id="{DCA50D49-0F53-3513-15D6-E8671CEE3BA0}"/>
              </a:ext>
              <a:ext uri="{C183D7F6-B498-43B3-948B-1728B52AA6E4}">
                <adec:decorative xmlns:adec="http://schemas.microsoft.com/office/drawing/2017/decorative" val="1"/>
              </a:ext>
            </a:extLst>
          </p:cNvPr>
          <p:cNvPicPr>
            <a:picLocks/>
          </p:cNvPicPr>
          <p:nvPr/>
        </p:nvPicPr>
        <p:blipFill rotWithShape="1">
          <a:blip r:embed="rId5"/>
          <a:srcRect l="15651" t="4371" r="14330" b="4307"/>
          <a:stretch/>
        </p:blipFill>
        <p:spPr>
          <a:xfrm>
            <a:off x="11340144" y="3067471"/>
            <a:ext cx="468000" cy="468000"/>
          </a:xfrm>
          <a:prstGeom prst="rect">
            <a:avLst/>
          </a:prstGeom>
        </p:spPr>
      </p:pic>
      <p:sp>
        <p:nvSpPr>
          <p:cNvPr id="7" name="Text Placeholder 9">
            <a:extLst>
              <a:ext uri="{FF2B5EF4-FFF2-40B4-BE49-F238E27FC236}">
                <a16:creationId xmlns:a16="http://schemas.microsoft.com/office/drawing/2014/main" id="{544952F0-4081-FE7D-499F-17C9563D22A2}"/>
              </a:ext>
            </a:extLst>
          </p:cNvPr>
          <p:cNvSpPr txBox="1">
            <a:spLocks/>
          </p:cNvSpPr>
          <p:nvPr/>
        </p:nvSpPr>
        <p:spPr>
          <a:xfrm>
            <a:off x="995362" y="6229350"/>
            <a:ext cx="10409237" cy="6286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AE, adverse event, ALDVMM, adjusted limited dependent variable mixture models CS, company submission; EAG, Evidence Assessment Group; EQ-5D, EuroQol-5 Dimension; ICER, incremental cost-effectiveness ratio;  ISI, insomnia severity index; GLM, generalised linear model </a:t>
            </a:r>
          </a:p>
        </p:txBody>
      </p:sp>
      <p:pic>
        <p:nvPicPr>
          <p:cNvPr id="8" name="Picture 7">
            <a:extLst>
              <a:ext uri="{FF2B5EF4-FFF2-40B4-BE49-F238E27FC236}">
                <a16:creationId xmlns:a16="http://schemas.microsoft.com/office/drawing/2014/main" id="{7DF598E8-8B29-B1C8-B4BC-F35F86462E60}"/>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0872144" y="3084063"/>
            <a:ext cx="468000" cy="468000"/>
          </a:xfrm>
          <a:prstGeom prst="rect">
            <a:avLst/>
          </a:prstGeom>
        </p:spPr>
      </p:pic>
      <p:pic>
        <p:nvPicPr>
          <p:cNvPr id="10" name="Picture 9">
            <a:extLst>
              <a:ext uri="{FF2B5EF4-FFF2-40B4-BE49-F238E27FC236}">
                <a16:creationId xmlns:a16="http://schemas.microsoft.com/office/drawing/2014/main" id="{6B2DC5A2-761B-EE10-2530-993B4E4A9CA0}"/>
              </a:ext>
              <a:ext uri="{C183D7F6-B498-43B3-948B-1728B52AA6E4}">
                <adec:decorative xmlns:adec="http://schemas.microsoft.com/office/drawing/2017/decorative" val="1"/>
              </a:ext>
            </a:extLst>
          </p:cNvPr>
          <p:cNvPicPr>
            <a:picLocks/>
          </p:cNvPicPr>
          <p:nvPr/>
        </p:nvPicPr>
        <p:blipFill rotWithShape="1">
          <a:blip r:embed="rId5"/>
          <a:srcRect l="15651" t="4371" r="14330" b="4307"/>
          <a:stretch/>
        </p:blipFill>
        <p:spPr>
          <a:xfrm>
            <a:off x="10910817" y="1899114"/>
            <a:ext cx="468000" cy="468000"/>
          </a:xfrm>
          <a:prstGeom prst="rect">
            <a:avLst/>
          </a:prstGeom>
        </p:spPr>
      </p:pic>
    </p:spTree>
    <p:extLst>
      <p:ext uri="{BB962C8B-B14F-4D97-AF65-F5344CB8AC3E}">
        <p14:creationId xmlns:p14="http://schemas.microsoft.com/office/powerpoint/2010/main" val="233969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a:xfrm>
            <a:off x="271516" y="137885"/>
            <a:ext cx="11250785" cy="592817"/>
          </a:xfrm>
        </p:spPr>
        <p:txBody>
          <a:bodyPr/>
          <a:lstStyle/>
          <a:p>
            <a:r>
              <a:rPr lang="en-GB" dirty="0"/>
              <a:t>Patient carer organisation perspectives</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466724" y="1354411"/>
            <a:ext cx="8283986" cy="4731432"/>
          </a:xfrm>
        </p:spPr>
        <p:txBody>
          <a:bodyPr/>
          <a:lstStyle/>
          <a:p>
            <a:r>
              <a:rPr lang="en-GB" b="1" dirty="0"/>
              <a:t>Submission from The Sleep Charity</a:t>
            </a:r>
          </a:p>
          <a:p>
            <a:pPr marL="342900" indent="-342900">
              <a:buFont typeface="Arial" panose="020B0604020202020204" pitchFamily="34" charset="0"/>
              <a:buChar char="•"/>
            </a:pPr>
            <a:r>
              <a:rPr lang="en-GB" dirty="0">
                <a:latin typeface="+mn-lt"/>
              </a:rPr>
              <a:t>Living with insomnia </a:t>
            </a:r>
            <a:r>
              <a:rPr lang="en-GB" sz="1800" dirty="0">
                <a:effectLst/>
                <a:latin typeface="+mn-lt"/>
                <a:ea typeface="Times New Roman" panose="02020603050405020304" pitchFamily="18" charset="0"/>
                <a:cs typeface="Arial" panose="020B0604020202020204" pitchFamily="34" charset="0"/>
              </a:rPr>
              <a:t>is extremely isolating and impacts on every area of wellbeing; mental health, physical health, emotional wellbeing </a:t>
            </a:r>
          </a:p>
          <a:p>
            <a:pPr marL="342900" indent="-342900">
              <a:buFont typeface="Arial" panose="020B0604020202020204" pitchFamily="34" charset="0"/>
              <a:buChar char="•"/>
            </a:pPr>
            <a:r>
              <a:rPr lang="en-GB" sz="1800" dirty="0">
                <a:effectLst/>
                <a:latin typeface="+mn-lt"/>
                <a:ea typeface="Times New Roman" panose="02020603050405020304" pitchFamily="18" charset="0"/>
                <a:cs typeface="Arial" panose="020B0604020202020204" pitchFamily="34" charset="0"/>
              </a:rPr>
              <a:t>Quality of life can be seriously compromised - some individuals have had to give up work, impacting on income/housing/relationships</a:t>
            </a:r>
          </a:p>
          <a:p>
            <a:pPr marL="342900" indent="-342900">
              <a:buFont typeface="Arial" panose="020B0604020202020204" pitchFamily="34" charset="0"/>
              <a:buChar char="•"/>
            </a:pPr>
            <a:r>
              <a:rPr lang="en-GB" sz="1800" dirty="0">
                <a:effectLst/>
                <a:latin typeface="+mn-lt"/>
                <a:ea typeface="Times New Roman" panose="02020603050405020304" pitchFamily="18" charset="0"/>
                <a:cs typeface="Arial" panose="020B0604020202020204" pitchFamily="34" charset="0"/>
              </a:rPr>
              <a:t>Carers experience chronic sleep deprivation and fatigue when caring for someone with condition</a:t>
            </a:r>
          </a:p>
          <a:p>
            <a:pPr marL="342900" indent="-342900">
              <a:buFont typeface="Arial" panose="020B0604020202020204" pitchFamily="34" charset="0"/>
              <a:buChar char="•"/>
            </a:pPr>
            <a:r>
              <a:rPr lang="en-GB" dirty="0">
                <a:latin typeface="+mn-lt"/>
              </a:rPr>
              <a:t>Unmet need for patients -  s</a:t>
            </a:r>
            <a:r>
              <a:rPr lang="en-GB" sz="1800" dirty="0">
                <a:effectLst/>
                <a:latin typeface="+mn-lt"/>
                <a:ea typeface="Times New Roman" panose="02020603050405020304" pitchFamily="18" charset="0"/>
              </a:rPr>
              <a:t>ome patients are offered sleeping tablets, others may be signposted onto an app→ can be effective but there has to be motivation to use it which can be difficult when exhausted</a:t>
            </a:r>
          </a:p>
          <a:p>
            <a:pPr marL="342900" indent="-342900">
              <a:buFont typeface="Arial" panose="020B0604020202020204" pitchFamily="34" charset="0"/>
              <a:buChar char="•"/>
            </a:pPr>
            <a:r>
              <a:rPr lang="en-GB" dirty="0">
                <a:latin typeface="+mn-lt"/>
                <a:ea typeface="Times New Roman" panose="02020603050405020304" pitchFamily="18" charset="0"/>
              </a:rPr>
              <a:t>V</a:t>
            </a:r>
            <a:r>
              <a:rPr lang="en-GB" dirty="0">
                <a:effectLst/>
                <a:latin typeface="+mn-lt"/>
                <a:ea typeface="Times New Roman" panose="02020603050405020304" pitchFamily="18" charset="0"/>
              </a:rPr>
              <a:t>ariation of care with patients experiencing different standards of care depending on where they live and </a:t>
            </a:r>
            <a:r>
              <a:rPr lang="en-GB" sz="1800" dirty="0">
                <a:effectLst/>
                <a:latin typeface="+mn-lt"/>
                <a:ea typeface="Times New Roman" panose="02020603050405020304" pitchFamily="18" charset="0"/>
              </a:rPr>
              <a:t>not all GPs in areas are aware of apps when patients can access them</a:t>
            </a:r>
            <a:endParaRPr lang="en-GB" dirty="0">
              <a:effectLst/>
              <a:latin typeface="+mn-lt"/>
              <a:ea typeface="Times New Roman" panose="02020603050405020304" pitchFamily="18" charset="0"/>
            </a:endParaRPr>
          </a:p>
          <a:p>
            <a:pPr marL="342900" indent="-342900">
              <a:buFont typeface="Arial" panose="020B0604020202020204" pitchFamily="34" charset="0"/>
              <a:buChar char="•"/>
            </a:pPr>
            <a:endParaRPr lang="en-GB" dirty="0"/>
          </a:p>
          <a:p>
            <a:endParaRPr lang="en-GB" dirty="0"/>
          </a:p>
        </p:txBody>
      </p:sp>
      <p:sp>
        <p:nvSpPr>
          <p:cNvPr id="2" name="Speech Bubble: Rectangle with Corners Rounded 1"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8860221" y="1251535"/>
            <a:ext cx="3161482" cy="2177465"/>
          </a:xfrm>
          <a:prstGeom prst="wedgeRoundRectCallou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People want to share their sleep issues but “…involves taking a thorough assessment which cannot possibly take place in a standard GP appointment”</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Speech Bubble: Rectangle with Corners Rounded 2" descr="Patient quotation">
            <a:extLst>
              <a:ext uri="{FF2B5EF4-FFF2-40B4-BE49-F238E27FC236}">
                <a16:creationId xmlns:a16="http://schemas.microsoft.com/office/drawing/2014/main" id="{74F35949-E934-3449-6081-67078021B673}"/>
              </a:ext>
              <a:ext uri="{C183D7F6-B498-43B3-948B-1728B52AA6E4}">
                <adec:decorative xmlns:adec="http://schemas.microsoft.com/office/drawing/2017/decorative" val="0"/>
              </a:ext>
            </a:extLst>
          </p:cNvPr>
          <p:cNvSpPr/>
          <p:nvPr/>
        </p:nvSpPr>
        <p:spPr>
          <a:xfrm>
            <a:off x="8860221" y="3824194"/>
            <a:ext cx="3161482" cy="1935579"/>
          </a:xfrm>
          <a:prstGeom prst="wedgeRoundRectCallout">
            <a:avLst>
              <a:gd name="adj1" fmla="val 21806"/>
              <a:gd name="adj2" fmla="val 61150"/>
              <a:gd name="adj3" fmla="val 16667"/>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1800" dirty="0">
                <a:effectLst/>
                <a:ea typeface="Times New Roman" panose="02020603050405020304" pitchFamily="18" charset="0"/>
                <a:cs typeface="Arial" panose="020B0604020202020204" pitchFamily="34" charset="0"/>
              </a:rPr>
              <a:t>“Sleeping tablets are often prescribed but are viewed as more of a sticking plaster rather than a solution.”</a:t>
            </a:r>
            <a:endParaRPr kumimoji="0" lang="en-GB" sz="1800" b="0" i="0" u="none" strike="noStrike" kern="1200" cap="none" spc="0" normalizeH="0" baseline="0" noProof="0" dirty="0">
              <a:ln>
                <a:noFill/>
              </a:ln>
              <a:solidFill>
                <a:srgbClr val="000000"/>
              </a:solidFill>
              <a:effectLst/>
              <a:uLnTx/>
              <a:uFillTx/>
              <a:ea typeface="+mn-ea"/>
              <a:cs typeface="+mn-cs"/>
            </a:endParaRPr>
          </a:p>
        </p:txBody>
      </p:sp>
      <p:sp>
        <p:nvSpPr>
          <p:cNvPr id="7" name="Text Placeholder 9">
            <a:extLst>
              <a:ext uri="{FF2B5EF4-FFF2-40B4-BE49-F238E27FC236}">
                <a16:creationId xmlns:a16="http://schemas.microsoft.com/office/drawing/2014/main" id="{30EB24C1-FDD8-1686-E664-2E82086CD855}"/>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GP, general practitioner</a:t>
            </a:r>
          </a:p>
        </p:txBody>
      </p:sp>
      <p:sp>
        <p:nvSpPr>
          <p:cNvPr id="4" name="Text Placeholder 4">
            <a:extLst>
              <a:ext uri="{FF2B5EF4-FFF2-40B4-BE49-F238E27FC236}">
                <a16:creationId xmlns:a16="http://schemas.microsoft.com/office/drawing/2014/main" id="{9FDB58E5-F63D-3DF0-A6B9-21F5D00F829E}"/>
              </a:ext>
            </a:extLst>
          </p:cNvPr>
          <p:cNvSpPr txBox="1">
            <a:spLocks/>
          </p:cNvSpPr>
          <p:nvPr/>
        </p:nvSpPr>
        <p:spPr>
          <a:xfrm>
            <a:off x="271515" y="577389"/>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Currently an unmet need and variation in care for treatment of insomnia disorder</a:t>
            </a:r>
          </a:p>
        </p:txBody>
      </p:sp>
    </p:spTree>
    <p:extLst>
      <p:ext uri="{BB962C8B-B14F-4D97-AF65-F5344CB8AC3E}">
        <p14:creationId xmlns:p14="http://schemas.microsoft.com/office/powerpoint/2010/main" val="118259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2C12F1D-1361-E4C1-35D4-0494501A6EE1}"/>
              </a:ext>
            </a:extLst>
          </p:cNvPr>
          <p:cNvSpPr txBox="1"/>
          <p:nvPr/>
        </p:nvSpPr>
        <p:spPr>
          <a:xfrm>
            <a:off x="5801170" y="6158967"/>
            <a:ext cx="6241341" cy="646331"/>
          </a:xfrm>
          <a:prstGeom prst="rect">
            <a:avLst/>
          </a:prstGeom>
          <a:solidFill>
            <a:srgbClr val="EAD054"/>
          </a:solidFill>
        </p:spPr>
        <p:txBody>
          <a:bodyPr wrap="square" rtlCol="0">
            <a:spAutoFit/>
          </a:bodyPr>
          <a:lstStyle/>
          <a:p>
            <a:r>
              <a:rPr lang="en-GB" sz="1800" dirty="0"/>
              <a:t>  </a:t>
            </a:r>
            <a:r>
              <a:rPr lang="en-GB" dirty="0"/>
              <a:t>Is the company’s proposed positioning appropriate?</a:t>
            </a:r>
          </a:p>
          <a:p>
            <a:r>
              <a:rPr lang="en-GB" dirty="0"/>
              <a:t>  Is </a:t>
            </a:r>
            <a:r>
              <a:rPr lang="en-GB" sz="1800" dirty="0">
                <a:effectLst>
                  <a:outerShdw blurRad="38100" dist="38100" dir="2700000" algn="tl">
                    <a:srgbClr val="000000">
                      <a:alpha val="43137"/>
                    </a:srgbClr>
                  </a:outerShdw>
                </a:effectLst>
              </a:rPr>
              <a:t>‘no treatment’ </a:t>
            </a:r>
            <a:r>
              <a:rPr lang="en-GB" sz="1800" dirty="0"/>
              <a:t>the appropriate comparator?   </a:t>
            </a:r>
            <a:endParaRPr lang="en-GB" dirty="0"/>
          </a:p>
        </p:txBody>
      </p:sp>
      <p:sp>
        <p:nvSpPr>
          <p:cNvPr id="2" name="Title 1">
            <a:extLst>
              <a:ext uri="{FF2B5EF4-FFF2-40B4-BE49-F238E27FC236}">
                <a16:creationId xmlns:a16="http://schemas.microsoft.com/office/drawing/2014/main" id="{A67FE302-BB1F-9AD9-C3B2-7ADDC09AC312}"/>
              </a:ext>
            </a:extLst>
          </p:cNvPr>
          <p:cNvSpPr>
            <a:spLocks noGrp="1"/>
          </p:cNvSpPr>
          <p:nvPr>
            <p:ph type="title"/>
          </p:nvPr>
        </p:nvSpPr>
        <p:spPr>
          <a:xfrm>
            <a:off x="234240" y="-29377"/>
            <a:ext cx="11250785" cy="592817"/>
          </a:xfrm>
        </p:spPr>
        <p:txBody>
          <a:bodyPr/>
          <a:lstStyle/>
          <a:p>
            <a:r>
              <a:rPr lang="en-GB" dirty="0"/>
              <a:t>Treatment pathway and proposed positioning</a:t>
            </a:r>
          </a:p>
        </p:txBody>
      </p:sp>
      <p:sp>
        <p:nvSpPr>
          <p:cNvPr id="6" name="Rectangle: Rounded Corners 5">
            <a:extLst>
              <a:ext uri="{FF2B5EF4-FFF2-40B4-BE49-F238E27FC236}">
                <a16:creationId xmlns:a16="http://schemas.microsoft.com/office/drawing/2014/main" id="{8D6A61C1-9CED-7791-4BC1-4C61B30C8888}"/>
              </a:ext>
            </a:extLst>
          </p:cNvPr>
          <p:cNvSpPr/>
          <p:nvPr/>
        </p:nvSpPr>
        <p:spPr>
          <a:xfrm>
            <a:off x="931392" y="1156532"/>
            <a:ext cx="9675648" cy="523875"/>
          </a:xfrm>
          <a:prstGeom prst="round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Person with insomnia who has been offered sleep hygiene advice</a:t>
            </a:r>
          </a:p>
        </p:txBody>
      </p:sp>
      <p:sp>
        <p:nvSpPr>
          <p:cNvPr id="7" name="Rectangle: Rounded Corners 6">
            <a:extLst>
              <a:ext uri="{FF2B5EF4-FFF2-40B4-BE49-F238E27FC236}">
                <a16:creationId xmlns:a16="http://schemas.microsoft.com/office/drawing/2014/main" id="{528FC003-23C8-987C-F532-BB57A2210032}"/>
              </a:ext>
            </a:extLst>
          </p:cNvPr>
          <p:cNvSpPr/>
          <p:nvPr/>
        </p:nvSpPr>
        <p:spPr>
          <a:xfrm>
            <a:off x="276044" y="3963088"/>
            <a:ext cx="1778000" cy="1155325"/>
          </a:xfrm>
          <a:prstGeom prst="round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short course of zolpidem or zopiclone </a:t>
            </a:r>
          </a:p>
        </p:txBody>
      </p:sp>
      <p:sp>
        <p:nvSpPr>
          <p:cNvPr id="8" name="Rectangle: Rounded Corners 7">
            <a:extLst>
              <a:ext uri="{FF2B5EF4-FFF2-40B4-BE49-F238E27FC236}">
                <a16:creationId xmlns:a16="http://schemas.microsoft.com/office/drawing/2014/main" id="{9B7BF89E-DBBE-00DF-314E-03442B80389E}"/>
              </a:ext>
            </a:extLst>
          </p:cNvPr>
          <p:cNvSpPr/>
          <p:nvPr/>
        </p:nvSpPr>
        <p:spPr>
          <a:xfrm>
            <a:off x="2166757" y="3939971"/>
            <a:ext cx="2695575" cy="1155325"/>
          </a:xfrm>
          <a:prstGeom prst="round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CBT-I with or without short course of zolpidem or zopiclone (or melatonin*)</a:t>
            </a:r>
          </a:p>
        </p:txBody>
      </p:sp>
      <p:cxnSp>
        <p:nvCxnSpPr>
          <p:cNvPr id="9" name="Connector: Elbow 8">
            <a:extLst>
              <a:ext uri="{FF2B5EF4-FFF2-40B4-BE49-F238E27FC236}">
                <a16:creationId xmlns:a16="http://schemas.microsoft.com/office/drawing/2014/main" id="{3FAB250D-5425-2AFB-9C62-387B29D43B0F}"/>
              </a:ext>
            </a:extLst>
          </p:cNvPr>
          <p:cNvCxnSpPr>
            <a:cxnSpLocks/>
          </p:cNvCxnSpPr>
          <p:nvPr/>
        </p:nvCxnSpPr>
        <p:spPr>
          <a:xfrm rot="5400000">
            <a:off x="3934052" y="621126"/>
            <a:ext cx="402852" cy="254095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F4E5EB63-5772-EA11-A9D2-C7B465DA25CE}"/>
              </a:ext>
            </a:extLst>
          </p:cNvPr>
          <p:cNvCxnSpPr>
            <a:cxnSpLocks/>
          </p:cNvCxnSpPr>
          <p:nvPr/>
        </p:nvCxnSpPr>
        <p:spPr>
          <a:xfrm rot="16200000" flipH="1">
            <a:off x="6535866" y="570762"/>
            <a:ext cx="381858" cy="264168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EC983B80-5348-4DF9-B00D-D7EAF182364E}"/>
              </a:ext>
            </a:extLst>
          </p:cNvPr>
          <p:cNvSpPr/>
          <p:nvPr/>
        </p:nvSpPr>
        <p:spPr>
          <a:xfrm>
            <a:off x="27442" y="2083438"/>
            <a:ext cx="4587875" cy="752475"/>
          </a:xfrm>
          <a:prstGeom prst="round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Short term insomnia (&lt; 3 months)</a:t>
            </a:r>
          </a:p>
        </p:txBody>
      </p:sp>
      <p:sp>
        <p:nvSpPr>
          <p:cNvPr id="12" name="Rectangle: Rounded Corners 11">
            <a:extLst>
              <a:ext uri="{FF2B5EF4-FFF2-40B4-BE49-F238E27FC236}">
                <a16:creationId xmlns:a16="http://schemas.microsoft.com/office/drawing/2014/main" id="{2BEEA5D6-0B1C-32DA-D001-F84BD256F0D7}"/>
              </a:ext>
            </a:extLst>
          </p:cNvPr>
          <p:cNvSpPr/>
          <p:nvPr/>
        </p:nvSpPr>
        <p:spPr>
          <a:xfrm>
            <a:off x="7003450" y="2055118"/>
            <a:ext cx="4587875" cy="752475"/>
          </a:xfrm>
          <a:prstGeom prst="round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Long term insomnia (&gt; 3 months)</a:t>
            </a:r>
          </a:p>
        </p:txBody>
      </p:sp>
      <p:sp>
        <p:nvSpPr>
          <p:cNvPr id="13" name="Rectangle: Rounded Corners 12">
            <a:extLst>
              <a:ext uri="{FF2B5EF4-FFF2-40B4-BE49-F238E27FC236}">
                <a16:creationId xmlns:a16="http://schemas.microsoft.com/office/drawing/2014/main" id="{6BDFD920-31FA-86F4-17BF-889A990D0505}"/>
              </a:ext>
            </a:extLst>
          </p:cNvPr>
          <p:cNvSpPr/>
          <p:nvPr/>
        </p:nvSpPr>
        <p:spPr>
          <a:xfrm>
            <a:off x="6643410" y="3862923"/>
            <a:ext cx="2427816" cy="1155325"/>
          </a:xfrm>
          <a:prstGeom prst="round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CBT-I with</a:t>
            </a:r>
            <a:r>
              <a:rPr lang="en-GB" sz="1800" baseline="30000" dirty="0"/>
              <a:t>+</a:t>
            </a:r>
            <a:r>
              <a:rPr lang="en-GB" sz="1800" dirty="0"/>
              <a:t> or without short course of hypnotic drug (or melatonin*)</a:t>
            </a:r>
          </a:p>
        </p:txBody>
      </p:sp>
      <p:cxnSp>
        <p:nvCxnSpPr>
          <p:cNvPr id="16" name="Connector: Elbow 15">
            <a:extLst>
              <a:ext uri="{FF2B5EF4-FFF2-40B4-BE49-F238E27FC236}">
                <a16:creationId xmlns:a16="http://schemas.microsoft.com/office/drawing/2014/main" id="{6C87F099-A366-324B-9322-1948D40AB5C2}"/>
              </a:ext>
            </a:extLst>
          </p:cNvPr>
          <p:cNvCxnSpPr>
            <a:cxnSpLocks/>
          </p:cNvCxnSpPr>
          <p:nvPr/>
        </p:nvCxnSpPr>
        <p:spPr>
          <a:xfrm rot="5400000">
            <a:off x="1321848" y="2760390"/>
            <a:ext cx="1034336" cy="134794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3">
            <a:extLst>
              <a:ext uri="{FF2B5EF4-FFF2-40B4-BE49-F238E27FC236}">
                <a16:creationId xmlns:a16="http://schemas.microsoft.com/office/drawing/2014/main" id="{51139614-836E-69B4-4A59-789FF17239E6}"/>
              </a:ext>
            </a:extLst>
          </p:cNvPr>
          <p:cNvSpPr txBox="1">
            <a:spLocks/>
          </p:cNvSpPr>
          <p:nvPr/>
        </p:nvSpPr>
        <p:spPr>
          <a:xfrm>
            <a:off x="148357" y="3214273"/>
            <a:ext cx="2003425" cy="523875"/>
          </a:xfrm>
          <a:prstGeom prst="rect">
            <a:avLst/>
          </a:prstGeom>
          <a:solidFill>
            <a:schemeClr val="bg2"/>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algn="ctr">
              <a:spcBef>
                <a:spcPts val="600"/>
              </a:spcBef>
            </a:pPr>
            <a:r>
              <a:rPr lang="en-GB" sz="1800" i="1" dirty="0">
                <a:ea typeface="Times New Roman" panose="02020603050405020304" pitchFamily="18" charset="0"/>
              </a:rPr>
              <a:t>insomnia likely to resolve soon</a:t>
            </a:r>
          </a:p>
        </p:txBody>
      </p:sp>
      <p:cxnSp>
        <p:nvCxnSpPr>
          <p:cNvPr id="18" name="Connector: Elbow 17">
            <a:extLst>
              <a:ext uri="{FF2B5EF4-FFF2-40B4-BE49-F238E27FC236}">
                <a16:creationId xmlns:a16="http://schemas.microsoft.com/office/drawing/2014/main" id="{5EA1D70E-F6DC-7AF5-84FF-E78298D95F22}"/>
              </a:ext>
            </a:extLst>
          </p:cNvPr>
          <p:cNvCxnSpPr>
            <a:cxnSpLocks/>
          </p:cNvCxnSpPr>
          <p:nvPr/>
        </p:nvCxnSpPr>
        <p:spPr>
          <a:xfrm rot="16200000" flipH="1">
            <a:off x="2511528" y="2931971"/>
            <a:ext cx="1008000" cy="100800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3">
            <a:extLst>
              <a:ext uri="{FF2B5EF4-FFF2-40B4-BE49-F238E27FC236}">
                <a16:creationId xmlns:a16="http://schemas.microsoft.com/office/drawing/2014/main" id="{685E3687-01A9-B275-EA18-D1E677551714}"/>
              </a:ext>
            </a:extLst>
          </p:cNvPr>
          <p:cNvSpPr txBox="1">
            <a:spLocks/>
          </p:cNvSpPr>
          <p:nvPr/>
        </p:nvSpPr>
        <p:spPr>
          <a:xfrm>
            <a:off x="2712010" y="3241684"/>
            <a:ext cx="2003425" cy="523875"/>
          </a:xfrm>
          <a:prstGeom prst="rect">
            <a:avLst/>
          </a:prstGeom>
          <a:solidFill>
            <a:schemeClr val="bg2"/>
          </a:solidFill>
        </p:spPr>
        <p:txBody>
          <a:bodyPr vert="horz" lIns="0" tIns="0" rIns="0" bIns="0" rtlCol="0">
            <a:noAutofit/>
          </a:bodyPr>
          <a:lstStyle>
            <a:lvl1pPr marL="347663" indent="-342900" algn="l" defTabSz="1043056" rtl="0" eaLnBrk="1" latinLnBrk="0" hangingPunct="1">
              <a:lnSpc>
                <a:spcPct val="100000"/>
              </a:lnSpc>
              <a:spcBef>
                <a:spcPts val="850"/>
              </a:spcBef>
              <a:buClr>
                <a:schemeClr val="tx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28650" indent="-266700" algn="l" defTabSz="1043056" rtl="0" eaLnBrk="1" latinLnBrk="0" hangingPunct="1">
              <a:lnSpc>
                <a:spcPct val="100000"/>
              </a:lnSpc>
              <a:spcBef>
                <a:spcPts val="850"/>
              </a:spcBef>
              <a:buClr>
                <a:schemeClr val="tx1"/>
              </a:buClr>
              <a:buSzPct val="9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95350" indent="-266700" algn="l" defTabSz="1043056" rtl="0" eaLnBrk="1" latinLnBrk="0" hangingPunct="1">
              <a:lnSpc>
                <a:spcPct val="100000"/>
              </a:lnSpc>
              <a:spcBef>
                <a:spcPts val="850"/>
              </a:spcBef>
              <a:buClr>
                <a:schemeClr val="tx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162050" indent="-266700" algn="l" defTabSz="1043056" rtl="0" eaLnBrk="1" latinLnBrk="0" hangingPunct="1">
              <a:lnSpc>
                <a:spcPct val="100000"/>
              </a:lnSpc>
              <a:spcBef>
                <a:spcPts val="850"/>
              </a:spcBef>
              <a:buClr>
                <a:schemeClr val="tx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438275" indent="-276225" algn="l" defTabSz="1043056" rtl="0" eaLnBrk="1" latinLnBrk="0" hangingPunct="1">
              <a:lnSpc>
                <a:spcPct val="100000"/>
              </a:lnSpc>
              <a:spcBef>
                <a:spcPts val="850"/>
              </a:spcBef>
              <a:buClr>
                <a:schemeClr val="tx1"/>
              </a:buClr>
              <a:buFont typeface="Lato" panose="020F0502020204030203"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4763" indent="0" algn="ctr">
              <a:spcBef>
                <a:spcPts val="600"/>
              </a:spcBef>
              <a:buFont typeface="Arial" panose="020B0604020202020204" pitchFamily="34" charset="0"/>
              <a:buNone/>
            </a:pPr>
            <a:r>
              <a:rPr lang="en-GB" sz="1800" i="1" dirty="0">
                <a:ea typeface="Times New Roman" panose="02020603050405020304" pitchFamily="18" charset="0"/>
              </a:rPr>
              <a:t>insomnia </a:t>
            </a:r>
            <a:r>
              <a:rPr lang="en-GB" sz="1800" b="1" i="1" dirty="0">
                <a:ea typeface="Times New Roman" panose="02020603050405020304" pitchFamily="18" charset="0"/>
              </a:rPr>
              <a:t>not</a:t>
            </a:r>
            <a:r>
              <a:rPr lang="en-GB" sz="1800" i="1" dirty="0">
                <a:ea typeface="Times New Roman" panose="02020603050405020304" pitchFamily="18" charset="0"/>
              </a:rPr>
              <a:t> likely to resolve soon</a:t>
            </a:r>
          </a:p>
        </p:txBody>
      </p:sp>
      <p:sp>
        <p:nvSpPr>
          <p:cNvPr id="25" name="Content Placeholder 3">
            <a:extLst>
              <a:ext uri="{FF2B5EF4-FFF2-40B4-BE49-F238E27FC236}">
                <a16:creationId xmlns:a16="http://schemas.microsoft.com/office/drawing/2014/main" id="{52D8A3F9-C6E5-A76C-E559-B97D317C0F6C}"/>
              </a:ext>
            </a:extLst>
          </p:cNvPr>
          <p:cNvSpPr txBox="1">
            <a:spLocks/>
          </p:cNvSpPr>
          <p:nvPr/>
        </p:nvSpPr>
        <p:spPr>
          <a:xfrm>
            <a:off x="8976167" y="5655679"/>
            <a:ext cx="3001172" cy="382124"/>
          </a:xfrm>
          <a:prstGeom prst="rect">
            <a:avLst/>
          </a:prstGeom>
          <a:noFill/>
        </p:spPr>
        <p:txBody>
          <a:bodyPr vert="horz" lIns="0" tIns="0" rIns="0" bIns="0" rtlCol="0">
            <a:noAutofit/>
          </a:bodyPr>
          <a:lstStyle>
            <a:lvl1pPr marL="347663" indent="-342900" algn="l" defTabSz="1043056" rtl="0" eaLnBrk="1" latinLnBrk="0" hangingPunct="1">
              <a:lnSpc>
                <a:spcPct val="100000"/>
              </a:lnSpc>
              <a:spcBef>
                <a:spcPts val="850"/>
              </a:spcBef>
              <a:buClr>
                <a:schemeClr val="tx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28650" indent="-266700" algn="l" defTabSz="1043056" rtl="0" eaLnBrk="1" latinLnBrk="0" hangingPunct="1">
              <a:lnSpc>
                <a:spcPct val="100000"/>
              </a:lnSpc>
              <a:spcBef>
                <a:spcPts val="850"/>
              </a:spcBef>
              <a:buClr>
                <a:schemeClr val="tx1"/>
              </a:buClr>
              <a:buSzPct val="9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95350" indent="-266700" algn="l" defTabSz="1043056" rtl="0" eaLnBrk="1" latinLnBrk="0" hangingPunct="1">
              <a:lnSpc>
                <a:spcPct val="100000"/>
              </a:lnSpc>
              <a:spcBef>
                <a:spcPts val="850"/>
              </a:spcBef>
              <a:buClr>
                <a:schemeClr val="tx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162050" indent="-266700" algn="l" defTabSz="1043056" rtl="0" eaLnBrk="1" latinLnBrk="0" hangingPunct="1">
              <a:lnSpc>
                <a:spcPct val="100000"/>
              </a:lnSpc>
              <a:spcBef>
                <a:spcPts val="850"/>
              </a:spcBef>
              <a:buClr>
                <a:schemeClr val="tx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438275" indent="-276225" algn="l" defTabSz="1043056" rtl="0" eaLnBrk="1" latinLnBrk="0" hangingPunct="1">
              <a:lnSpc>
                <a:spcPct val="100000"/>
              </a:lnSpc>
              <a:spcBef>
                <a:spcPts val="850"/>
              </a:spcBef>
              <a:buClr>
                <a:schemeClr val="tx1"/>
              </a:buClr>
              <a:buFont typeface="Lato" panose="020F0502020204030203"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4763" indent="0" algn="ctr">
              <a:spcBef>
                <a:spcPts val="600"/>
              </a:spcBef>
              <a:buFont typeface="Arial" panose="020B0604020202020204" pitchFamily="34" charset="0"/>
              <a:buNone/>
            </a:pPr>
            <a:r>
              <a:rPr lang="en-GB" sz="1400" dirty="0">
                <a:ea typeface="Times New Roman" panose="02020603050405020304" pitchFamily="18" charset="0"/>
              </a:rPr>
              <a:t>*For people aged 55 or older; </a:t>
            </a:r>
            <a:r>
              <a:rPr lang="en-GB" sz="1400" baseline="30000" dirty="0">
                <a:ea typeface="Times New Roman" panose="02020603050405020304" pitchFamily="18" charset="0"/>
              </a:rPr>
              <a:t>+</a:t>
            </a:r>
            <a:r>
              <a:rPr lang="en-GB" sz="1400" dirty="0">
                <a:ea typeface="Times New Roman" panose="02020603050405020304" pitchFamily="18" charset="0"/>
              </a:rPr>
              <a:t>for acute exacerbation of symptoms</a:t>
            </a:r>
            <a:endParaRPr lang="en-GB" sz="1400" baseline="30000" dirty="0">
              <a:ea typeface="Times New Roman" panose="02020603050405020304" pitchFamily="18" charset="0"/>
            </a:endParaRPr>
          </a:p>
          <a:p>
            <a:pPr marL="4763" indent="0" algn="ctr">
              <a:spcBef>
                <a:spcPts val="600"/>
              </a:spcBef>
              <a:buFont typeface="Arial" panose="020B0604020202020204" pitchFamily="34" charset="0"/>
              <a:buNone/>
            </a:pPr>
            <a:endParaRPr lang="en-GB" sz="1800" dirty="0">
              <a:ea typeface="Times New Roman" panose="02020603050405020304" pitchFamily="18" charset="0"/>
            </a:endParaRPr>
          </a:p>
        </p:txBody>
      </p:sp>
      <p:cxnSp>
        <p:nvCxnSpPr>
          <p:cNvPr id="45" name="Connector: Elbow 44">
            <a:extLst>
              <a:ext uri="{FF2B5EF4-FFF2-40B4-BE49-F238E27FC236}">
                <a16:creationId xmlns:a16="http://schemas.microsoft.com/office/drawing/2014/main" id="{40A2C9BE-F1ED-AC17-91B9-6AABF45F6376}"/>
              </a:ext>
            </a:extLst>
          </p:cNvPr>
          <p:cNvCxnSpPr>
            <a:cxnSpLocks/>
          </p:cNvCxnSpPr>
          <p:nvPr/>
        </p:nvCxnSpPr>
        <p:spPr>
          <a:xfrm rot="5400000">
            <a:off x="8009563" y="2665224"/>
            <a:ext cx="1008000" cy="1328738"/>
          </a:xfrm>
          <a:prstGeom prst="bentConnector3">
            <a:avLst>
              <a:gd name="adj1" fmla="val 1598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23EC025F-A50E-7D83-95D6-4AC3F656D3BF}"/>
              </a:ext>
            </a:extLst>
          </p:cNvPr>
          <p:cNvCxnSpPr>
            <a:cxnSpLocks/>
          </p:cNvCxnSpPr>
          <p:nvPr/>
        </p:nvCxnSpPr>
        <p:spPr>
          <a:xfrm rot="16200000" flipH="1">
            <a:off x="9157012" y="2836923"/>
            <a:ext cx="1044000" cy="1008000"/>
          </a:xfrm>
          <a:prstGeom prst="bentConnector3">
            <a:avLst>
              <a:gd name="adj1" fmla="val 1598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Content Placeholder 3">
            <a:extLst>
              <a:ext uri="{FF2B5EF4-FFF2-40B4-BE49-F238E27FC236}">
                <a16:creationId xmlns:a16="http://schemas.microsoft.com/office/drawing/2014/main" id="{ED35D33A-3DB2-7197-D22A-A8ACB421F184}"/>
              </a:ext>
            </a:extLst>
          </p:cNvPr>
          <p:cNvSpPr txBox="1">
            <a:spLocks/>
          </p:cNvSpPr>
          <p:nvPr/>
        </p:nvSpPr>
        <p:spPr>
          <a:xfrm>
            <a:off x="8857194" y="3181511"/>
            <a:ext cx="2450095" cy="502281"/>
          </a:xfrm>
          <a:prstGeom prst="rect">
            <a:avLst/>
          </a:prstGeom>
          <a:solidFill>
            <a:schemeClr val="bg2"/>
          </a:solidFill>
        </p:spPr>
        <p:txBody>
          <a:bodyPr vert="horz" lIns="0" tIns="0" rIns="0" bIns="0" rtlCol="0">
            <a:noAutofit/>
          </a:bodyPr>
          <a:lstStyle>
            <a:lvl1pPr marL="347663" indent="-342900" algn="l" defTabSz="1043056" rtl="0" eaLnBrk="1" latinLnBrk="0" hangingPunct="1">
              <a:lnSpc>
                <a:spcPct val="100000"/>
              </a:lnSpc>
              <a:spcBef>
                <a:spcPts val="850"/>
              </a:spcBef>
              <a:buClr>
                <a:schemeClr val="tx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28650" indent="-266700" algn="l" defTabSz="1043056" rtl="0" eaLnBrk="1" latinLnBrk="0" hangingPunct="1">
              <a:lnSpc>
                <a:spcPct val="100000"/>
              </a:lnSpc>
              <a:spcBef>
                <a:spcPts val="850"/>
              </a:spcBef>
              <a:buClr>
                <a:schemeClr val="tx1"/>
              </a:buClr>
              <a:buSzPct val="9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95350" indent="-266700" algn="l" defTabSz="1043056" rtl="0" eaLnBrk="1" latinLnBrk="0" hangingPunct="1">
              <a:lnSpc>
                <a:spcPct val="100000"/>
              </a:lnSpc>
              <a:spcBef>
                <a:spcPts val="850"/>
              </a:spcBef>
              <a:buClr>
                <a:schemeClr val="tx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162050" indent="-266700" algn="l" defTabSz="1043056" rtl="0" eaLnBrk="1" latinLnBrk="0" hangingPunct="1">
              <a:lnSpc>
                <a:spcPct val="100000"/>
              </a:lnSpc>
              <a:spcBef>
                <a:spcPts val="850"/>
              </a:spcBef>
              <a:buClr>
                <a:schemeClr val="tx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438275" indent="-276225" algn="l" defTabSz="1043056" rtl="0" eaLnBrk="1" latinLnBrk="0" hangingPunct="1">
              <a:lnSpc>
                <a:spcPct val="100000"/>
              </a:lnSpc>
              <a:spcBef>
                <a:spcPts val="850"/>
              </a:spcBef>
              <a:buClr>
                <a:schemeClr val="tx1"/>
              </a:buClr>
              <a:buFont typeface="Lato" panose="020F0502020204030203"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4763" indent="0" algn="ctr">
              <a:spcBef>
                <a:spcPts val="600"/>
              </a:spcBef>
              <a:buFont typeface="Arial" panose="020B0604020202020204" pitchFamily="34" charset="0"/>
              <a:buNone/>
            </a:pPr>
            <a:r>
              <a:rPr lang="en-GB" sz="1800" i="1" dirty="0">
                <a:ea typeface="Times New Roman" panose="02020603050405020304" pitchFamily="18" charset="0"/>
              </a:rPr>
              <a:t>If CBT-I inaccessible, unsuitable</a:t>
            </a:r>
            <a:endParaRPr lang="en-GB" sz="1800" i="1" strike="sngStrike" dirty="0">
              <a:solidFill>
                <a:srgbClr val="FF0000"/>
              </a:solidFill>
              <a:ea typeface="Times New Roman" panose="02020603050405020304" pitchFamily="18" charset="0"/>
            </a:endParaRPr>
          </a:p>
        </p:txBody>
      </p:sp>
      <p:sp>
        <p:nvSpPr>
          <p:cNvPr id="50" name="Rectangle: Rounded Corners 49">
            <a:extLst>
              <a:ext uri="{FF2B5EF4-FFF2-40B4-BE49-F238E27FC236}">
                <a16:creationId xmlns:a16="http://schemas.microsoft.com/office/drawing/2014/main" id="{F9815B92-CFE7-1409-97D8-53CDF051CF14}"/>
              </a:ext>
            </a:extLst>
          </p:cNvPr>
          <p:cNvSpPr/>
          <p:nvPr/>
        </p:nvSpPr>
        <p:spPr>
          <a:xfrm>
            <a:off x="9248630" y="4038676"/>
            <a:ext cx="1917139" cy="757584"/>
          </a:xfrm>
          <a:prstGeom prst="round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daridorexant</a:t>
            </a:r>
          </a:p>
        </p:txBody>
      </p:sp>
      <p:cxnSp>
        <p:nvCxnSpPr>
          <p:cNvPr id="55" name="Straight Arrow Connector 54">
            <a:extLst>
              <a:ext uri="{FF2B5EF4-FFF2-40B4-BE49-F238E27FC236}">
                <a16:creationId xmlns:a16="http://schemas.microsoft.com/office/drawing/2014/main" id="{894E8737-49D5-FAFB-BE84-FE122E97E929}"/>
              </a:ext>
            </a:extLst>
          </p:cNvPr>
          <p:cNvCxnSpPr>
            <a:cxnSpLocks/>
          </p:cNvCxnSpPr>
          <p:nvPr/>
        </p:nvCxnSpPr>
        <p:spPr>
          <a:xfrm>
            <a:off x="7927516" y="5018248"/>
            <a:ext cx="0" cy="2253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Rectangle: Rounded Corners 55">
            <a:extLst>
              <a:ext uri="{FF2B5EF4-FFF2-40B4-BE49-F238E27FC236}">
                <a16:creationId xmlns:a16="http://schemas.microsoft.com/office/drawing/2014/main" id="{8B55383A-8B23-6B24-147E-CA6F0E366A74}"/>
              </a:ext>
            </a:extLst>
          </p:cNvPr>
          <p:cNvSpPr/>
          <p:nvPr/>
        </p:nvSpPr>
        <p:spPr>
          <a:xfrm>
            <a:off x="6993998" y="5272890"/>
            <a:ext cx="1867036" cy="659696"/>
          </a:xfrm>
          <a:prstGeom prst="round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daridorexant</a:t>
            </a:r>
          </a:p>
        </p:txBody>
      </p:sp>
      <p:sp>
        <p:nvSpPr>
          <p:cNvPr id="58" name="Rectangle 57">
            <a:extLst>
              <a:ext uri="{FF2B5EF4-FFF2-40B4-BE49-F238E27FC236}">
                <a16:creationId xmlns:a16="http://schemas.microsoft.com/office/drawing/2014/main" id="{3BBE9574-1452-8572-F2C6-74E5E22234D3}"/>
              </a:ext>
            </a:extLst>
          </p:cNvPr>
          <p:cNvSpPr/>
          <p:nvPr/>
        </p:nvSpPr>
        <p:spPr>
          <a:xfrm>
            <a:off x="9122971" y="5154855"/>
            <a:ext cx="1232034" cy="388201"/>
          </a:xfrm>
          <a:prstGeom prst="rect">
            <a:avLst/>
          </a:prstGeom>
          <a:solidFill>
            <a:schemeClr val="accent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9" name="TextBox 58">
            <a:extLst>
              <a:ext uri="{FF2B5EF4-FFF2-40B4-BE49-F238E27FC236}">
                <a16:creationId xmlns:a16="http://schemas.microsoft.com/office/drawing/2014/main" id="{89A83FE5-288C-2A0D-EE66-B174C08AAA49}"/>
              </a:ext>
            </a:extLst>
          </p:cNvPr>
          <p:cNvSpPr txBox="1"/>
          <p:nvPr/>
        </p:nvSpPr>
        <p:spPr>
          <a:xfrm>
            <a:off x="10373771" y="5098580"/>
            <a:ext cx="1867036" cy="523220"/>
          </a:xfrm>
          <a:prstGeom prst="rect">
            <a:avLst/>
          </a:prstGeom>
          <a:noFill/>
        </p:spPr>
        <p:txBody>
          <a:bodyPr wrap="square" rtlCol="0">
            <a:spAutoFit/>
          </a:bodyPr>
          <a:lstStyle/>
          <a:p>
            <a:r>
              <a:rPr lang="en-GB" sz="1400" dirty="0"/>
              <a:t>Proposed positioning for daridorexant</a:t>
            </a:r>
          </a:p>
        </p:txBody>
      </p:sp>
      <p:sp>
        <p:nvSpPr>
          <p:cNvPr id="61" name="Text Placeholder 2">
            <a:extLst>
              <a:ext uri="{FF2B5EF4-FFF2-40B4-BE49-F238E27FC236}">
                <a16:creationId xmlns:a16="http://schemas.microsoft.com/office/drawing/2014/main" id="{9784795B-8649-0B1B-D307-189646EA53F3}"/>
              </a:ext>
            </a:extLst>
          </p:cNvPr>
          <p:cNvSpPr>
            <a:spLocks noGrp="1"/>
          </p:cNvSpPr>
          <p:nvPr>
            <p:ph type="body" sz="quarter" idx="12"/>
          </p:nvPr>
        </p:nvSpPr>
        <p:spPr>
          <a:xfrm>
            <a:off x="173279" y="5345994"/>
            <a:ext cx="5196985" cy="1034338"/>
          </a:xfrm>
          <a:solidFill>
            <a:schemeClr val="bg1"/>
          </a:solidFill>
        </p:spPr>
        <p:txBody>
          <a:bodyPr/>
          <a:lstStyle/>
          <a:p>
            <a:pPr>
              <a:lnSpc>
                <a:spcPct val="114000"/>
              </a:lnSpc>
              <a:spcBef>
                <a:spcPts val="600"/>
              </a:spcBef>
            </a:pPr>
            <a:r>
              <a:rPr lang="en-GB" dirty="0"/>
              <a:t>Daridorexant to be compared against </a:t>
            </a:r>
            <a:r>
              <a:rPr lang="en-GB" b="1" dirty="0"/>
              <a:t>established clinical management (including sleep hygiene advice) </a:t>
            </a:r>
            <a:r>
              <a:rPr lang="en-GB" dirty="0"/>
              <a:t>without daridorexant</a:t>
            </a:r>
          </a:p>
        </p:txBody>
      </p:sp>
      <p:sp>
        <p:nvSpPr>
          <p:cNvPr id="5" name="Text Placeholder 9">
            <a:extLst>
              <a:ext uri="{FF2B5EF4-FFF2-40B4-BE49-F238E27FC236}">
                <a16:creationId xmlns:a16="http://schemas.microsoft.com/office/drawing/2014/main" id="{781D39EB-1CE4-EC09-6DBB-A85FFF54ADE1}"/>
              </a:ext>
            </a:extLst>
          </p:cNvPr>
          <p:cNvSpPr txBox="1">
            <a:spLocks/>
          </p:cNvSpPr>
          <p:nvPr/>
        </p:nvSpPr>
        <p:spPr>
          <a:xfrm>
            <a:off x="1125432" y="6507791"/>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CBT-I, Cognitive behavioural therapy for insomnia</a:t>
            </a:r>
          </a:p>
        </p:txBody>
      </p:sp>
      <p:sp>
        <p:nvSpPr>
          <p:cNvPr id="3" name="Text Placeholder 7">
            <a:extLst>
              <a:ext uri="{FF2B5EF4-FFF2-40B4-BE49-F238E27FC236}">
                <a16:creationId xmlns:a16="http://schemas.microsoft.com/office/drawing/2014/main" id="{45CF5D77-51F8-3395-8A64-46D228EFA6BE}"/>
              </a:ext>
            </a:extLst>
          </p:cNvPr>
          <p:cNvSpPr txBox="1">
            <a:spLocks/>
          </p:cNvSpPr>
          <p:nvPr/>
        </p:nvSpPr>
        <p:spPr>
          <a:xfrm>
            <a:off x="282735" y="476841"/>
            <a:ext cx="11552558" cy="6941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latin typeface="+mn-lt"/>
              </a:rPr>
              <a:t>Company: variations in CBT-I provision; </a:t>
            </a:r>
            <a:r>
              <a:rPr lang="en-GB" sz="2200" dirty="0" err="1">
                <a:latin typeface="+mn-lt"/>
              </a:rPr>
              <a:t>daridorexant</a:t>
            </a:r>
            <a:r>
              <a:rPr lang="en-GB" sz="2200" dirty="0">
                <a:latin typeface="+mn-lt"/>
              </a:rPr>
              <a:t> second line after CBT-I, potentially first line if CBT-I inaccessible, unsuitable, or refused</a:t>
            </a:r>
          </a:p>
        </p:txBody>
      </p:sp>
      <p:sp>
        <p:nvSpPr>
          <p:cNvPr id="20" name="Oval 19">
            <a:extLst>
              <a:ext uri="{FF2B5EF4-FFF2-40B4-BE49-F238E27FC236}">
                <a16:creationId xmlns:a16="http://schemas.microsoft.com/office/drawing/2014/main" id="{406F9738-C95F-ED19-F156-51287D830485}"/>
              </a:ext>
            </a:extLst>
          </p:cNvPr>
          <p:cNvSpPr/>
          <p:nvPr/>
        </p:nvSpPr>
        <p:spPr>
          <a:xfrm>
            <a:off x="5291499" y="6212475"/>
            <a:ext cx="588436"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B92E9BAF-D262-4AB7-100C-7F96307AF62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2144" y="6310968"/>
            <a:ext cx="463463" cy="418188"/>
          </a:xfrm>
          <a:prstGeom prst="rect">
            <a:avLst/>
          </a:prstGeom>
        </p:spPr>
      </p:pic>
      <p:sp>
        <p:nvSpPr>
          <p:cNvPr id="4" name="TextBox 3">
            <a:extLst>
              <a:ext uri="{FF2B5EF4-FFF2-40B4-BE49-F238E27FC236}">
                <a16:creationId xmlns:a16="http://schemas.microsoft.com/office/drawing/2014/main" id="{FA1A6B91-7BFF-F5CE-9384-C39CB4D9E0B8}"/>
              </a:ext>
            </a:extLst>
          </p:cNvPr>
          <p:cNvSpPr txBox="1"/>
          <p:nvPr/>
        </p:nvSpPr>
        <p:spPr>
          <a:xfrm>
            <a:off x="4862332" y="2398914"/>
            <a:ext cx="2003425" cy="984885"/>
          </a:xfrm>
          <a:prstGeom prst="rect">
            <a:avLst/>
          </a:prstGeom>
          <a:noFill/>
          <a:ln w="38100">
            <a:solidFill>
              <a:srgbClr val="DED5CA"/>
            </a:solidFill>
            <a:prstDash val="dash"/>
          </a:ln>
        </p:spPr>
        <p:txBody>
          <a:bodyPr wrap="square" rtlCol="0">
            <a:spAutoFit/>
          </a:bodyPr>
          <a:lstStyle/>
          <a:p>
            <a:r>
              <a:rPr lang="en-GB" sz="1400" dirty="0"/>
              <a:t>Note: </a:t>
            </a:r>
            <a:r>
              <a:rPr lang="en-GB" sz="1400" dirty="0" err="1"/>
              <a:t>Sleepio</a:t>
            </a:r>
            <a:r>
              <a:rPr lang="en-GB" sz="1400" dirty="0"/>
              <a:t>, a digital CBT programme recently approved by NICE (</a:t>
            </a:r>
            <a:r>
              <a:rPr lang="en-GB" sz="1400" dirty="0">
                <a:hlinkClick r:id="rId5">
                  <a:extLst>
                    <a:ext uri="{A12FA001-AC4F-418D-AE19-62706E023703}">
                      <ahyp:hlinkClr xmlns:ahyp="http://schemas.microsoft.com/office/drawing/2018/hyperlinkcolor" val="tx"/>
                    </a:ext>
                  </a:extLst>
                </a:hlinkClick>
              </a:rPr>
              <a:t>MTG70</a:t>
            </a:r>
            <a:r>
              <a:rPr lang="en-GB" sz="1600" dirty="0"/>
              <a:t>)</a:t>
            </a:r>
          </a:p>
        </p:txBody>
      </p:sp>
      <p:cxnSp>
        <p:nvCxnSpPr>
          <p:cNvPr id="15" name="Straight Connector 14">
            <a:extLst>
              <a:ext uri="{FF2B5EF4-FFF2-40B4-BE49-F238E27FC236}">
                <a16:creationId xmlns:a16="http://schemas.microsoft.com/office/drawing/2014/main" id="{2EB8BA59-9F77-F50E-6D2E-E6352C5D39D8}"/>
              </a:ext>
            </a:extLst>
          </p:cNvPr>
          <p:cNvCxnSpPr>
            <a:cxnSpLocks/>
          </p:cNvCxnSpPr>
          <p:nvPr/>
        </p:nvCxnSpPr>
        <p:spPr>
          <a:xfrm flipH="1">
            <a:off x="4929263" y="3527290"/>
            <a:ext cx="759387" cy="65038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B5EF2E-C2BC-9E8F-F1F9-5ED60A9436EB}"/>
              </a:ext>
            </a:extLst>
          </p:cNvPr>
          <p:cNvCxnSpPr>
            <a:cxnSpLocks/>
          </p:cNvCxnSpPr>
          <p:nvPr/>
        </p:nvCxnSpPr>
        <p:spPr>
          <a:xfrm>
            <a:off x="5797649" y="3536718"/>
            <a:ext cx="807863" cy="73347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312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descr="Decision problem, including population, intervention, comparators and outcomes">
            <a:extLst>
              <a:ext uri="{FF2B5EF4-FFF2-40B4-BE49-F238E27FC236}">
                <a16:creationId xmlns:a16="http://schemas.microsoft.com/office/drawing/2014/main" id="{B01DA72F-8395-4943-8F13-FDDF03955C2C}"/>
              </a:ext>
            </a:extLst>
          </p:cNvPr>
          <p:cNvGraphicFramePr>
            <a:graphicFrameLocks noGrp="1"/>
          </p:cNvGraphicFramePr>
          <p:nvPr>
            <p:extLst>
              <p:ext uri="{D42A27DB-BD31-4B8C-83A1-F6EECF244321}">
                <p14:modId xmlns:p14="http://schemas.microsoft.com/office/powerpoint/2010/main" val="665253687"/>
              </p:ext>
            </p:extLst>
          </p:nvPr>
        </p:nvGraphicFramePr>
        <p:xfrm>
          <a:off x="355147" y="1326358"/>
          <a:ext cx="11250785" cy="4678901"/>
        </p:xfrm>
        <a:graphic>
          <a:graphicData uri="http://schemas.openxmlformats.org/drawingml/2006/table">
            <a:tbl>
              <a:tblPr firstRow="1" bandRow="1">
                <a:tableStyleId>{5C22544A-7EE6-4342-B048-85BDC9FD1C3A}</a:tableStyleId>
              </a:tblPr>
              <a:tblGrid>
                <a:gridCol w="1620686">
                  <a:extLst>
                    <a:ext uri="{9D8B030D-6E8A-4147-A177-3AD203B41FA5}">
                      <a16:colId xmlns:a16="http://schemas.microsoft.com/office/drawing/2014/main" val="2557443117"/>
                    </a:ext>
                  </a:extLst>
                </a:gridCol>
                <a:gridCol w="9630099">
                  <a:extLst>
                    <a:ext uri="{9D8B030D-6E8A-4147-A177-3AD203B41FA5}">
                      <a16:colId xmlns:a16="http://schemas.microsoft.com/office/drawing/2014/main" val="1363918603"/>
                    </a:ext>
                  </a:extLst>
                </a:gridCol>
              </a:tblGrid>
              <a:tr h="420220">
                <a:tc>
                  <a:txBody>
                    <a:bodyPr/>
                    <a:lstStyle/>
                    <a:p>
                      <a:endParaRPr lang="en-GB" dirty="0">
                        <a:latin typeface="Arial" panose="020B0604020202020204" pitchFamily="34" charset="0"/>
                      </a:endParaRPr>
                    </a:p>
                  </a:txBody>
                  <a:tcPr>
                    <a:solidFill>
                      <a:schemeClr val="accent1"/>
                    </a:solidFill>
                  </a:tcPr>
                </a:tc>
                <a:tc>
                  <a:txBody>
                    <a:bodyPr/>
                    <a:lstStyle/>
                    <a:p>
                      <a:r>
                        <a:rPr lang="en-GB" dirty="0">
                          <a:latin typeface="Arial" panose="020B0604020202020204" pitchFamily="34" charset="0"/>
                        </a:rPr>
                        <a:t>Daridorexant for Insomnia disorder [ID3774]</a:t>
                      </a:r>
                    </a:p>
                  </a:txBody>
                  <a:tcPr/>
                </a:tc>
                <a:extLst>
                  <a:ext uri="{0D108BD9-81ED-4DB2-BD59-A6C34878D82A}">
                    <a16:rowId xmlns:a16="http://schemas.microsoft.com/office/drawing/2014/main" val="2887193136"/>
                  </a:ext>
                </a:extLst>
              </a:tr>
              <a:tr h="420220">
                <a:tc>
                  <a:txBody>
                    <a:bodyPr/>
                    <a:lstStyle/>
                    <a:p>
                      <a:r>
                        <a:rPr lang="en-GB" b="1" dirty="0">
                          <a:solidFill>
                            <a:schemeClr val="bg1"/>
                          </a:solidFill>
                          <a:latin typeface="Arial" panose="020B0604020202020204" pitchFamily="34" charset="0"/>
                        </a:rPr>
                        <a:t>Population</a:t>
                      </a:r>
                    </a:p>
                  </a:txBody>
                  <a:tcPr>
                    <a:solidFill>
                      <a:schemeClr val="accent1"/>
                    </a:solidFill>
                  </a:tcPr>
                </a:tc>
                <a:tc>
                  <a:txBody>
                    <a:bodyPr/>
                    <a:lstStyle/>
                    <a:p>
                      <a:pPr marL="0" indent="0">
                        <a:buFont typeface="Arial" panose="020B0604020202020204" pitchFamily="34" charset="0"/>
                        <a:buNone/>
                      </a:pPr>
                      <a:r>
                        <a:rPr lang="en-GB" dirty="0">
                          <a:latin typeface="Arial" panose="020B0604020202020204" pitchFamily="34" charset="0"/>
                        </a:rPr>
                        <a:t>Adults with insomnia disorder</a:t>
                      </a:r>
                    </a:p>
                  </a:txBody>
                  <a:tcPr/>
                </a:tc>
                <a:extLst>
                  <a:ext uri="{0D108BD9-81ED-4DB2-BD59-A6C34878D82A}">
                    <a16:rowId xmlns:a16="http://schemas.microsoft.com/office/drawing/2014/main" val="3652339764"/>
                  </a:ext>
                </a:extLst>
              </a:tr>
              <a:tr h="420220">
                <a:tc>
                  <a:txBody>
                    <a:bodyPr/>
                    <a:lstStyle/>
                    <a:p>
                      <a:r>
                        <a:rPr lang="en-GB" b="1" dirty="0">
                          <a:solidFill>
                            <a:schemeClr val="bg1"/>
                          </a:solidFill>
                          <a:latin typeface="Arial" panose="020B0604020202020204" pitchFamily="34" charset="0"/>
                        </a:rPr>
                        <a:t>Intervention</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Daridorexant</a:t>
                      </a:r>
                    </a:p>
                  </a:txBody>
                  <a:tcPr/>
                </a:tc>
                <a:extLst>
                  <a:ext uri="{0D108BD9-81ED-4DB2-BD59-A6C34878D82A}">
                    <a16:rowId xmlns:a16="http://schemas.microsoft.com/office/drawing/2014/main" val="566598515"/>
                  </a:ext>
                </a:extLst>
              </a:tr>
              <a:tr h="357782">
                <a:tc>
                  <a:txBody>
                    <a:bodyPr/>
                    <a:lstStyle/>
                    <a:p>
                      <a:r>
                        <a:rPr lang="en-GB" b="1" dirty="0">
                          <a:solidFill>
                            <a:schemeClr val="bg1"/>
                          </a:solidFill>
                          <a:latin typeface="Arial" panose="020B0604020202020204" pitchFamily="34" charset="0"/>
                        </a:rPr>
                        <a:t>Comparators</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Established clinical management (including sleep hygiene advice) without daridorexant</a:t>
                      </a:r>
                    </a:p>
                  </a:txBody>
                  <a:tcPr/>
                </a:tc>
                <a:extLst>
                  <a:ext uri="{0D108BD9-81ED-4DB2-BD59-A6C34878D82A}">
                    <a16:rowId xmlns:a16="http://schemas.microsoft.com/office/drawing/2014/main" val="4274909800"/>
                  </a:ext>
                </a:extLst>
              </a:tr>
              <a:tr h="2370473">
                <a:tc>
                  <a:txBody>
                    <a:bodyPr/>
                    <a:lstStyle/>
                    <a:p>
                      <a:r>
                        <a:rPr lang="en-GB" b="1" dirty="0">
                          <a:solidFill>
                            <a:schemeClr val="bg1"/>
                          </a:solidFill>
                          <a:latin typeface="Arial" panose="020B0604020202020204" pitchFamily="34" charset="0"/>
                        </a:rPr>
                        <a:t>Outcomes</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rPr>
                        <a:t>Improvement of night-time symptoms of insomnia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rPr>
                        <a:t>Changes in sleep architecture and sleep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rPr>
                        <a:t>Changes in quality of sleep, depth of sleep, daytime alertness and daily ability to function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rPr>
                        <a:t>Daytime functioning as measured by IDSIQ total score, sleepiness, alert/cognition and mood domain score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rPr>
                        <a:t>Rebound insomnia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rPr>
                        <a:t>Adverse effects of treatment (next-day residual treatment effects and memory impairment)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latin typeface="Arial" panose="020B0604020202020204" pitchFamily="34" charset="0"/>
                        </a:rPr>
                        <a:t>HRQoL</a:t>
                      </a:r>
                      <a:endParaRPr lang="en-GB" dirty="0">
                        <a:latin typeface="Arial" panose="020B0604020202020204" pitchFamily="34" charset="0"/>
                      </a:endParaRPr>
                    </a:p>
                  </a:txBody>
                  <a:tcPr/>
                </a:tc>
                <a:extLst>
                  <a:ext uri="{0D108BD9-81ED-4DB2-BD59-A6C34878D82A}">
                    <a16:rowId xmlns:a16="http://schemas.microsoft.com/office/drawing/2014/main" val="2751154784"/>
                  </a:ext>
                </a:extLst>
              </a:tr>
              <a:tr h="682008">
                <a:tc>
                  <a:txBody>
                    <a:bodyPr/>
                    <a:lstStyle/>
                    <a:p>
                      <a:r>
                        <a:rPr lang="en-GB" b="1" dirty="0">
                          <a:solidFill>
                            <a:schemeClr val="bg1"/>
                          </a:solidFill>
                          <a:latin typeface="Arial" panose="020B0604020202020204" pitchFamily="34" charset="0"/>
                        </a:rPr>
                        <a:t>Economic analysis</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rPr>
                        <a:t>Short-term model estimating clinical and cost-effectiveness over a 12-month time horizon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rPr>
                        <a:t>Lifetime model time horizon explored in scenario analysis</a:t>
                      </a:r>
                    </a:p>
                  </a:txBody>
                  <a:tcPr/>
                </a:tc>
                <a:extLst>
                  <a:ext uri="{0D108BD9-81ED-4DB2-BD59-A6C34878D82A}">
                    <a16:rowId xmlns:a16="http://schemas.microsoft.com/office/drawing/2014/main" val="1286161510"/>
                  </a:ext>
                </a:extLst>
              </a:tr>
            </a:tbl>
          </a:graphicData>
        </a:graphic>
      </p:graphicFrame>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a:xfrm>
            <a:off x="250967" y="98481"/>
            <a:ext cx="11250785" cy="592817"/>
          </a:xfrm>
        </p:spPr>
        <p:txBody>
          <a:bodyPr/>
          <a:lstStyle/>
          <a:p>
            <a:r>
              <a:rPr lang="en-GB" dirty="0"/>
              <a:t>Decision problem</a:t>
            </a:r>
          </a:p>
        </p:txBody>
      </p:sp>
      <p:sp>
        <p:nvSpPr>
          <p:cNvPr id="6" name="Text Placeholder 9">
            <a:extLst>
              <a:ext uri="{FF2B5EF4-FFF2-40B4-BE49-F238E27FC236}">
                <a16:creationId xmlns:a16="http://schemas.microsoft.com/office/drawing/2014/main" id="{B129D4D1-0F2C-48D9-D08F-87FCB11CC1CB}"/>
              </a:ext>
            </a:extLst>
          </p:cNvPr>
          <p:cNvSpPr txBox="1">
            <a:spLocks/>
          </p:cNvSpPr>
          <p:nvPr/>
        </p:nvSpPr>
        <p:spPr>
          <a:xfrm>
            <a:off x="995362" y="6411913"/>
            <a:ext cx="10409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HRQoL</a:t>
            </a:r>
            <a:r>
              <a:rPr lang="en-GB" dirty="0"/>
              <a:t>, health-related quality of life; IDSIQ,</a:t>
            </a:r>
            <a:r>
              <a:rPr lang="fr-FR" dirty="0"/>
              <a:t> </a:t>
            </a:r>
            <a:r>
              <a:rPr lang="fr-FR" dirty="0" err="1"/>
              <a:t>Insomnia</a:t>
            </a:r>
            <a:r>
              <a:rPr lang="fr-FR" dirty="0"/>
              <a:t> </a:t>
            </a:r>
            <a:r>
              <a:rPr lang="fr-FR" dirty="0" err="1"/>
              <a:t>Daytime</a:t>
            </a:r>
            <a:r>
              <a:rPr lang="fr-FR" dirty="0"/>
              <a:t> </a:t>
            </a:r>
            <a:r>
              <a:rPr lang="fr-FR" dirty="0" err="1"/>
              <a:t>Symptoms</a:t>
            </a:r>
            <a:r>
              <a:rPr lang="fr-FR" dirty="0"/>
              <a:t> and Impacts Questionnaire</a:t>
            </a:r>
            <a:r>
              <a:rPr lang="en-GB" dirty="0"/>
              <a:t> </a:t>
            </a:r>
          </a:p>
        </p:txBody>
      </p:sp>
      <p:sp>
        <p:nvSpPr>
          <p:cNvPr id="4" name="Text Placeholder 4">
            <a:extLst>
              <a:ext uri="{FF2B5EF4-FFF2-40B4-BE49-F238E27FC236}">
                <a16:creationId xmlns:a16="http://schemas.microsoft.com/office/drawing/2014/main" id="{2029C827-C490-4583-7408-3B4072362275}"/>
              </a:ext>
            </a:extLst>
          </p:cNvPr>
          <p:cNvSpPr txBox="1">
            <a:spLocks/>
          </p:cNvSpPr>
          <p:nvPr/>
        </p:nvSpPr>
        <p:spPr>
          <a:xfrm>
            <a:off x="250967" y="534515"/>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Intervention in decision problem does not include established clinical management (standard care) </a:t>
            </a:r>
          </a:p>
        </p:txBody>
      </p:sp>
    </p:spTree>
    <p:extLst>
      <p:ext uri="{BB962C8B-B14F-4D97-AF65-F5344CB8AC3E}">
        <p14:creationId xmlns:p14="http://schemas.microsoft.com/office/powerpoint/2010/main" val="1421855030"/>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 - arial [temp workaround] test2.xml" id="{16458854-1B59-4F06-BF87-F9302D0D3AA9}" vid="{81C34B1B-C489-4BF3-B18A-DE134DC5B9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Committee Slide Template - Arial version</Template>
  <TotalTime>15211</TotalTime>
  <Words>8947</Words>
  <Application>Microsoft Office PowerPoint</Application>
  <PresentationFormat>Widescreen</PresentationFormat>
  <Paragraphs>1000</Paragraphs>
  <Slides>48</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Calibri</vt:lpstr>
      <vt:lpstr>Times New Roman</vt:lpstr>
      <vt:lpstr>Wingdings</vt:lpstr>
      <vt:lpstr>Cambria</vt:lpstr>
      <vt:lpstr>Symbol</vt:lpstr>
      <vt:lpstr>Arial</vt:lpstr>
      <vt:lpstr>Georgia</vt:lpstr>
      <vt:lpstr>NICE</vt:lpstr>
      <vt:lpstr>Daridorexant for treating insomnia disorder [ID3774]</vt:lpstr>
      <vt:lpstr>Key questions: clinical</vt:lpstr>
      <vt:lpstr>Key questions: economic</vt:lpstr>
      <vt:lpstr>Background </vt:lpstr>
      <vt:lpstr>Key issues</vt:lpstr>
      <vt:lpstr>Key issues</vt:lpstr>
      <vt:lpstr>Patient carer organisation perspectives</vt:lpstr>
      <vt:lpstr>Treatment pathway and proposed positioning</vt:lpstr>
      <vt:lpstr>Decision problem</vt:lpstr>
      <vt:lpstr>Daridorexant (Quviviq, Idorsia)</vt:lpstr>
      <vt:lpstr>Key issue: Population &amp; generalisability  </vt:lpstr>
      <vt:lpstr>Key issue: Population &amp; Generalisability </vt:lpstr>
      <vt:lpstr>Key issue: Intervention and comparator </vt:lpstr>
      <vt:lpstr>Clinical effectiveness</vt:lpstr>
      <vt:lpstr>Key clinical trials </vt:lpstr>
      <vt:lpstr>Study 301 design</vt:lpstr>
      <vt:lpstr>Study 303 design</vt:lpstr>
      <vt:lpstr>Study 301 baseline characteristics</vt:lpstr>
      <vt:lpstr>Study 301 primary outcomes - WASO </vt:lpstr>
      <vt:lpstr>Study 301 primary outcomes - LPS  </vt:lpstr>
      <vt:lpstr>Study 301 primary outcomes – WASO and LPS  </vt:lpstr>
      <vt:lpstr>Study 301 and study 303 outcome used in economic modelling – ISI (1/2)</vt:lpstr>
      <vt:lpstr>Study 301 and study 303 outcome used in economic modelling – ISI (2/2)</vt:lpstr>
      <vt:lpstr>Study 301/303: other clinical outcomes (1/3)</vt:lpstr>
      <vt:lpstr>Study 301/303: other clinical outcomes (2/3) </vt:lpstr>
      <vt:lpstr>Study 301/303: other clinical outcomes (3/3)</vt:lpstr>
      <vt:lpstr>Study 301 – adverse events</vt:lpstr>
      <vt:lpstr>Study 303 – adverse events</vt:lpstr>
      <vt:lpstr>Key issue: study omitted </vt:lpstr>
      <vt:lpstr>Key issue: ethnicity as a treatment effect modifier  </vt:lpstr>
      <vt:lpstr>Key issue: Possible lack of longer term benefits for some outcomes </vt:lpstr>
      <vt:lpstr>Cost effectiveness</vt:lpstr>
      <vt:lpstr>Company’s model overview </vt:lpstr>
      <vt:lpstr>Company’s model overview: time horizon</vt:lpstr>
      <vt:lpstr>How company incorporated evidence into model</vt:lpstr>
      <vt:lpstr>Key issue: excluding 25mg dose from economic model </vt:lpstr>
      <vt:lpstr>Key issue: comparator in economic model </vt:lpstr>
      <vt:lpstr>Key issue: Excluding AEs from economic model </vt:lpstr>
      <vt:lpstr>Key issue: Application of placebo effect (1/2) </vt:lpstr>
      <vt:lpstr>Key issue: Application of placebo effect (2/2)  </vt:lpstr>
      <vt:lpstr>Key issue: Utilities (1/2) </vt:lpstr>
      <vt:lpstr>Key issue: Utilities (2/2) </vt:lpstr>
      <vt:lpstr>Key issue: Costs in economic model </vt:lpstr>
      <vt:lpstr>Summary of company and EAG base case assumptions</vt:lpstr>
      <vt:lpstr>Cost-effectiveness results</vt:lpstr>
      <vt:lpstr>Other considerations</vt:lpstr>
      <vt:lpstr>Back up slides</vt:lpstr>
      <vt:lpstr>Study 301 and study 303 treatment discontinuation rates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Lewis Ralph</dc:creator>
  <cp:lastModifiedBy>Dilan Savani</cp:lastModifiedBy>
  <cp:revision>190</cp:revision>
  <dcterms:created xsi:type="dcterms:W3CDTF">2022-11-28T13:29:34Z</dcterms:created>
  <dcterms:modified xsi:type="dcterms:W3CDTF">2023-03-07T14:00:00Z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2023-02-20T18:09:20Z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5fddac9e-8cba-4a8f-a328-9a959d7dccec</vt:lpwstr>
  </property>
  <property fmtid="{D5CDD505-2E9C-101B-9397-08002B2CF9AE}" pid="8" name="MSIP_Label_c69d85d5-6d9e-4305-a294-1f636ec0f2d6_ContentBits">
    <vt:lpwstr>0</vt:lpwstr>
  </property>
</Properties>
</file>