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2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6" r:id="rId1"/>
    <p:sldMasterId id="2147484004" r:id="rId2"/>
    <p:sldMasterId id="2147484045" r:id="rId3"/>
  </p:sldMasterIdLst>
  <p:notesMasterIdLst>
    <p:notesMasterId r:id="rId81"/>
  </p:notesMasterIdLst>
  <p:handoutMasterIdLst>
    <p:handoutMasterId r:id="rId82"/>
  </p:handoutMasterIdLst>
  <p:sldIdLst>
    <p:sldId id="513" r:id="rId4"/>
    <p:sldId id="650" r:id="rId5"/>
    <p:sldId id="651" r:id="rId6"/>
    <p:sldId id="662" r:id="rId7"/>
    <p:sldId id="626" r:id="rId8"/>
    <p:sldId id="655" r:id="rId9"/>
    <p:sldId id="654" r:id="rId10"/>
    <p:sldId id="653" r:id="rId11"/>
    <p:sldId id="663" r:id="rId12"/>
    <p:sldId id="656" r:id="rId13"/>
    <p:sldId id="664" r:id="rId14"/>
    <p:sldId id="657" r:id="rId15"/>
    <p:sldId id="658" r:id="rId16"/>
    <p:sldId id="661" r:id="rId17"/>
    <p:sldId id="665" r:id="rId18"/>
    <p:sldId id="710" r:id="rId19"/>
    <p:sldId id="702" r:id="rId20"/>
    <p:sldId id="660" r:id="rId21"/>
    <p:sldId id="666" r:id="rId22"/>
    <p:sldId id="668" r:id="rId23"/>
    <p:sldId id="700" r:id="rId24"/>
    <p:sldId id="696" r:id="rId25"/>
    <p:sldId id="715" r:id="rId26"/>
    <p:sldId id="701" r:id="rId27"/>
    <p:sldId id="670" r:id="rId28"/>
    <p:sldId id="659" r:id="rId29"/>
    <p:sldId id="671" r:id="rId30"/>
    <p:sldId id="672" r:id="rId31"/>
    <p:sldId id="678" r:id="rId32"/>
    <p:sldId id="673" r:id="rId33"/>
    <p:sldId id="703" r:id="rId34"/>
    <p:sldId id="681" r:id="rId35"/>
    <p:sldId id="716" r:id="rId36"/>
    <p:sldId id="706" r:id="rId37"/>
    <p:sldId id="509" r:id="rId38"/>
    <p:sldId id="683" r:id="rId39"/>
    <p:sldId id="711" r:id="rId40"/>
    <p:sldId id="479" r:id="rId41"/>
    <p:sldId id="522" r:id="rId42"/>
    <p:sldId id="579" r:id="rId43"/>
    <p:sldId id="580" r:id="rId44"/>
    <p:sldId id="686" r:id="rId45"/>
    <p:sldId id="480" r:id="rId46"/>
    <p:sldId id="712" r:id="rId47"/>
    <p:sldId id="365" r:id="rId48"/>
    <p:sldId id="697" r:id="rId49"/>
    <p:sldId id="698" r:id="rId50"/>
    <p:sldId id="687" r:id="rId51"/>
    <p:sldId id="586" r:id="rId52"/>
    <p:sldId id="587" r:id="rId53"/>
    <p:sldId id="688" r:id="rId54"/>
    <p:sldId id="689" r:id="rId55"/>
    <p:sldId id="690" r:id="rId56"/>
    <p:sldId id="713" r:id="rId57"/>
    <p:sldId id="638" r:id="rId58"/>
    <p:sldId id="714" r:id="rId59"/>
    <p:sldId id="691" r:id="rId60"/>
    <p:sldId id="699" r:id="rId61"/>
    <p:sldId id="481" r:id="rId62"/>
    <p:sldId id="646" r:id="rId63"/>
    <p:sldId id="647" r:id="rId64"/>
    <p:sldId id="648" r:id="rId65"/>
    <p:sldId id="649" r:id="rId66"/>
    <p:sldId id="482" r:id="rId67"/>
    <p:sldId id="707" r:id="rId68"/>
    <p:sldId id="693" r:id="rId69"/>
    <p:sldId id="594" r:id="rId70"/>
    <p:sldId id="637" r:id="rId71"/>
    <p:sldId id="545" r:id="rId72"/>
    <p:sldId id="483" r:id="rId73"/>
    <p:sldId id="674" r:id="rId74"/>
    <p:sldId id="675" r:id="rId75"/>
    <p:sldId id="676" r:id="rId76"/>
    <p:sldId id="677" r:id="rId77"/>
    <p:sldId id="695" r:id="rId78"/>
    <p:sldId id="517" r:id="rId79"/>
    <p:sldId id="288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7CE324-66B1-B749-740A-22EC992F0627}" name="Caroline Bregman" initials="CB" userId="S::Caroline.Bregman@nice.org.uk::bd6af625-5a54-4af4-98e0-c01d976b6fb2" providerId="AD"/>
  <p188:author id="{75308530-0C44-7A8C-929B-B8F52CD8FC40}" name="Alan Lamb" initials="AL" userId="S::Alan.Lamb@nice.org.uk::d618a8cd-c63b-4d41-988d-8e1bc819a571" providerId="AD"/>
  <p188:author id="{3FEB7332-2561-1CF9-64A7-CF47EFF7AF2F}" name="Amanda Adler" initials="AA" userId="S::diab0078@ox.ac.uk::27b01dc7-189a-439c-aec5-c784009d0b0a" providerId="AD"/>
  <p188:author id="{35B086DA-748E-E67F-45CB-1C87E5288076}" name="James Love-Koh" initials="JLK" userId="S::James.Love-Koh@nice.org.uk::de9da13d-e8e1-4383-b864-953055abb160" providerId="AD"/>
  <p188:author id="{541A74F6-079B-28A6-B776-9C0A4E5E4999}" name="Sophie Cooper" initials="SC" userId="S::Sophie.Cooper@nice.org.uk::120c3c28-68dc-481e-a696-8ffaa1dbd69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Scott" initials="KS" lastIdx="1" clrIdx="0">
    <p:extLst>
      <p:ext uri="{19B8F6BF-5375-455C-9EA6-DF929625EA0E}">
        <p15:presenceInfo xmlns:p15="http://schemas.microsoft.com/office/powerpoint/2012/main" userId="S::Kate.Scott@nice.org.uk::a9daa57c-aae8-44b9-9578-78ab7c9350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AE7"/>
    <a:srgbClr val="FFFFFF"/>
    <a:srgbClr val="18646E"/>
    <a:srgbClr val="451551"/>
    <a:srgbClr val="C095CA"/>
    <a:srgbClr val="E7E9E9"/>
    <a:srgbClr val="CBCFD0"/>
    <a:srgbClr val="A2BDC1"/>
    <a:srgbClr val="00475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84" autoAdjust="0"/>
    <p:restoredTop sz="93399" autoAdjust="0"/>
  </p:normalViewPr>
  <p:slideViewPr>
    <p:cSldViewPr snapToGrid="0" snapToObjects="1">
      <p:cViewPr varScale="1">
        <p:scale>
          <a:sx n="106" d="100"/>
          <a:sy n="106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presProps" Target="presProps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commentAuthors" Target="commentAuthors.xml"/><Relationship Id="rId88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notesMaster" Target="notesMasters/notesMaster1.xml"/><Relationship Id="rId86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tableStyles" Target="tableStyles.xml"/><Relationship Id="rId61" Type="http://schemas.openxmlformats.org/officeDocument/2006/relationships/slide" Target="slides/slide58.xml"/><Relationship Id="rId8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5B3C82-C7E3-974D-863D-599064997CE0}" type="doc">
      <dgm:prSet loTypeId="urn:microsoft.com/office/officeart/2005/8/layout/hierarchy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1DB9D10-D88B-2B4F-9544-26ED5F696EA2}">
      <dgm:prSet phldrT="[Text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GB" sz="1800" b="0" dirty="0">
              <a:solidFill>
                <a:schemeClr val="tx1"/>
              </a:solidFill>
              <a:effectLst/>
            </a:rPr>
            <a:t>How many people with ‘high value clinical problems’?  </a:t>
          </a:r>
          <a:endParaRPr lang="en-GB" sz="1800" dirty="0">
            <a:solidFill>
              <a:schemeClr val="tx1"/>
            </a:solidFill>
          </a:endParaRPr>
        </a:p>
      </dgm:t>
    </dgm:pt>
    <dgm:pt modelId="{8935CAD3-46A6-C041-9071-0D64C01471B0}" type="parTrans" cxnId="{1F7A0F9D-00F0-0343-8161-A054474EE28C}">
      <dgm:prSet/>
      <dgm:spPr/>
      <dgm:t>
        <a:bodyPr/>
        <a:lstStyle/>
        <a:p>
          <a:endParaRPr lang="en-GB"/>
        </a:p>
      </dgm:t>
    </dgm:pt>
    <dgm:pt modelId="{BF8E4B5D-792E-7B4C-BE83-0BA8C07C75A4}" type="sibTrans" cxnId="{1F7A0F9D-00F0-0343-8161-A054474EE28C}">
      <dgm:prSet/>
      <dgm:spPr/>
      <dgm:t>
        <a:bodyPr/>
        <a:lstStyle/>
        <a:p>
          <a:endParaRPr lang="en-GB"/>
        </a:p>
      </dgm:t>
    </dgm:pt>
    <dgm:pt modelId="{E1B87869-076B-9343-80CB-BE3E4C426C3C}">
      <dgm:prSet phldrT="[Text]" custT="1"/>
      <dgm:spPr/>
      <dgm:t>
        <a:bodyPr/>
        <a:lstStyle/>
        <a:p>
          <a:r>
            <a:rPr lang="en-GB" sz="1600" b="0" dirty="0">
              <a:effectLst/>
            </a:rPr>
            <a:t>Public Health England </a:t>
          </a:r>
          <a:endParaRPr lang="en-GB" sz="1600" dirty="0"/>
        </a:p>
      </dgm:t>
    </dgm:pt>
    <dgm:pt modelId="{4DABE73F-6590-D94E-9255-49FC98F4CEFA}" type="parTrans" cxnId="{7B9D5295-2A4E-5A40-99D2-278892344919}">
      <dgm:prSet/>
      <dgm:spPr/>
      <dgm:t>
        <a:bodyPr/>
        <a:lstStyle/>
        <a:p>
          <a:endParaRPr lang="en-GB"/>
        </a:p>
      </dgm:t>
    </dgm:pt>
    <dgm:pt modelId="{A1C1AD60-3FAF-754E-BF38-58AB9C3A7E75}" type="sibTrans" cxnId="{7B9D5295-2A4E-5A40-99D2-278892344919}">
      <dgm:prSet/>
      <dgm:spPr/>
      <dgm:t>
        <a:bodyPr/>
        <a:lstStyle/>
        <a:p>
          <a:endParaRPr lang="en-GB"/>
        </a:p>
      </dgm:t>
    </dgm:pt>
    <dgm:pt modelId="{A89A9255-31AE-014D-A8E8-1F68CF82E987}">
      <dgm:prSet phldrT="[Text]" custT="1"/>
      <dgm:spPr/>
      <dgm:t>
        <a:bodyPr/>
        <a:lstStyle/>
        <a:p>
          <a:r>
            <a:rPr lang="en-GB" sz="1600" b="0">
              <a:effectLst/>
            </a:rPr>
            <a:t>Clinical expert</a:t>
          </a:r>
          <a:endParaRPr lang="en-GB" sz="1600"/>
        </a:p>
      </dgm:t>
    </dgm:pt>
    <dgm:pt modelId="{6C32BA00-98E9-A548-858F-46094DB04AAB}" type="parTrans" cxnId="{B396C4AA-6887-5344-BD0A-D241C538E077}">
      <dgm:prSet/>
      <dgm:spPr/>
      <dgm:t>
        <a:bodyPr/>
        <a:lstStyle/>
        <a:p>
          <a:endParaRPr lang="en-GB"/>
        </a:p>
      </dgm:t>
    </dgm:pt>
    <dgm:pt modelId="{2FBF7AA8-2F8A-AD43-9D11-9AEF7BBC93E7}" type="sibTrans" cxnId="{B396C4AA-6887-5344-BD0A-D241C538E077}">
      <dgm:prSet/>
      <dgm:spPr/>
      <dgm:t>
        <a:bodyPr/>
        <a:lstStyle/>
        <a:p>
          <a:endParaRPr lang="en-GB"/>
        </a:p>
      </dgm:t>
    </dgm:pt>
    <dgm:pt modelId="{FF925AAA-9763-8D44-AF5B-DBE7B141C24D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sz="1800">
              <a:solidFill>
                <a:schemeClr val="tx1"/>
              </a:solidFill>
            </a:rPr>
            <a:t>How will population grow?</a:t>
          </a:r>
        </a:p>
      </dgm:t>
    </dgm:pt>
    <dgm:pt modelId="{8AC6AF45-9547-9A4A-8876-17A5CF2EB85B}" type="parTrans" cxnId="{12E9FCA3-55FD-1349-AB0A-9DE8B09E13FE}">
      <dgm:prSet/>
      <dgm:spPr/>
      <dgm:t>
        <a:bodyPr/>
        <a:lstStyle/>
        <a:p>
          <a:endParaRPr lang="en-GB"/>
        </a:p>
      </dgm:t>
    </dgm:pt>
    <dgm:pt modelId="{33CBE153-BF18-6F41-A586-5D2EABC3CFDB}" type="sibTrans" cxnId="{12E9FCA3-55FD-1349-AB0A-9DE8B09E13FE}">
      <dgm:prSet/>
      <dgm:spPr/>
      <dgm:t>
        <a:bodyPr/>
        <a:lstStyle/>
        <a:p>
          <a:endParaRPr lang="en-GB"/>
        </a:p>
      </dgm:t>
    </dgm:pt>
    <dgm:pt modelId="{3513195B-AD83-3C43-8C05-BC783CDAF44C}">
      <dgm:prSet phldrT="[Text]" custT="1"/>
      <dgm:spPr/>
      <dgm:t>
        <a:bodyPr/>
        <a:lstStyle/>
        <a:p>
          <a:r>
            <a:rPr lang="en-GB" sz="1600"/>
            <a:t>‘Persistent’</a:t>
          </a:r>
        </a:p>
      </dgm:t>
    </dgm:pt>
    <dgm:pt modelId="{56F9EAAE-6C4E-6944-A106-3679CAE9B550}" type="parTrans" cxnId="{333DE91F-087D-B84C-9846-113B54A9B86F}">
      <dgm:prSet/>
      <dgm:spPr/>
      <dgm:t>
        <a:bodyPr/>
        <a:lstStyle/>
        <a:p>
          <a:endParaRPr lang="en-GB"/>
        </a:p>
      </dgm:t>
    </dgm:pt>
    <dgm:pt modelId="{6E338C43-AC20-9D46-9D66-29D4DB6B4118}" type="sibTrans" cxnId="{333DE91F-087D-B84C-9846-113B54A9B86F}">
      <dgm:prSet/>
      <dgm:spPr/>
      <dgm:t>
        <a:bodyPr/>
        <a:lstStyle/>
        <a:p>
          <a:endParaRPr lang="en-GB"/>
        </a:p>
      </dgm:t>
    </dgm:pt>
    <dgm:pt modelId="{26D92FAF-6407-B64B-8B50-AC571B4757DC}">
      <dgm:prSet phldrT="[Text]" custT="1"/>
      <dgm:spPr/>
      <dgm:t>
        <a:bodyPr/>
        <a:lstStyle/>
        <a:p>
          <a:r>
            <a:rPr lang="en-GB" sz="1600"/>
            <a:t>‘Damped’</a:t>
          </a:r>
        </a:p>
      </dgm:t>
    </dgm:pt>
    <dgm:pt modelId="{12319F33-0603-0949-A5CC-1FE83E0AC929}" type="parTrans" cxnId="{C36048B3-7BA6-BA40-83D0-90F208FF5BAF}">
      <dgm:prSet/>
      <dgm:spPr/>
      <dgm:t>
        <a:bodyPr/>
        <a:lstStyle/>
        <a:p>
          <a:endParaRPr lang="en-GB"/>
        </a:p>
      </dgm:t>
    </dgm:pt>
    <dgm:pt modelId="{1C2786F8-747B-D647-B6B9-A9D254CB3496}" type="sibTrans" cxnId="{C36048B3-7BA6-BA40-83D0-90F208FF5BAF}">
      <dgm:prSet/>
      <dgm:spPr/>
      <dgm:t>
        <a:bodyPr/>
        <a:lstStyle/>
        <a:p>
          <a:endParaRPr lang="en-GB"/>
        </a:p>
      </dgm:t>
    </dgm:pt>
    <dgm:pt modelId="{8F394ADD-C0A3-F04C-8098-3E56CD69F963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How much </a:t>
          </a:r>
          <a:r>
            <a:rPr lang="en-GB" sz="1800" dirty="0" err="1">
              <a:solidFill>
                <a:schemeClr val="tx1"/>
              </a:solidFill>
            </a:rPr>
            <a:t>cefiderocol</a:t>
          </a:r>
          <a:r>
            <a:rPr lang="en-GB" sz="1800" dirty="0">
              <a:solidFill>
                <a:schemeClr val="tx1"/>
              </a:solidFill>
            </a:rPr>
            <a:t> resistance in future?</a:t>
          </a:r>
        </a:p>
      </dgm:t>
    </dgm:pt>
    <dgm:pt modelId="{FCC774A2-77E6-0F4A-ABC3-40A41DEBC028}" type="parTrans" cxnId="{0AF82A5F-9EF5-694F-93B6-0C0D1866D106}">
      <dgm:prSet/>
      <dgm:spPr/>
      <dgm:t>
        <a:bodyPr/>
        <a:lstStyle/>
        <a:p>
          <a:endParaRPr lang="en-GB"/>
        </a:p>
      </dgm:t>
    </dgm:pt>
    <dgm:pt modelId="{E1B3C859-C63D-ED47-A80E-F452872AC8E4}" type="sibTrans" cxnId="{0AF82A5F-9EF5-694F-93B6-0C0D1866D106}">
      <dgm:prSet/>
      <dgm:spPr/>
      <dgm:t>
        <a:bodyPr/>
        <a:lstStyle/>
        <a:p>
          <a:endParaRPr lang="en-GB"/>
        </a:p>
      </dgm:t>
    </dgm:pt>
    <dgm:pt modelId="{D2F23A8B-5AFD-7843-A6AA-FE90436E8D0A}">
      <dgm:prSet phldrT="[Text]" custT="1"/>
      <dgm:spPr/>
      <dgm:t>
        <a:bodyPr/>
        <a:lstStyle/>
        <a:p>
          <a:r>
            <a:rPr lang="en-GB" sz="1300" i="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1%/5%/10%/30% </a:t>
          </a:r>
          <a:endParaRPr lang="en-GB" sz="1300" i="0" dirty="0"/>
        </a:p>
      </dgm:t>
    </dgm:pt>
    <dgm:pt modelId="{FBD230B9-A930-C947-BEA0-B3EC1F29585B}" type="parTrans" cxnId="{03EF9050-E3BE-BF49-814A-200B4592D8D2}">
      <dgm:prSet/>
      <dgm:spPr/>
      <dgm:t>
        <a:bodyPr/>
        <a:lstStyle/>
        <a:p>
          <a:endParaRPr lang="en-GB"/>
        </a:p>
      </dgm:t>
    </dgm:pt>
    <dgm:pt modelId="{62438872-94E8-CC48-84B4-76600C97DC53}" type="sibTrans" cxnId="{03EF9050-E3BE-BF49-814A-200B4592D8D2}">
      <dgm:prSet/>
      <dgm:spPr/>
      <dgm:t>
        <a:bodyPr/>
        <a:lstStyle/>
        <a:p>
          <a:endParaRPr lang="en-GB"/>
        </a:p>
      </dgm:t>
    </dgm:pt>
    <dgm:pt modelId="{AFACEA32-C502-2B4B-AB34-27BAB7FE80E5}">
      <dgm:prSet phldrT="[Text]" custT="1"/>
      <dgm:spPr>
        <a:solidFill>
          <a:schemeClr val="accent2">
            <a:lumMod val="10000"/>
            <a:lumOff val="9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Is base case estimate plausible? </a:t>
          </a:r>
        </a:p>
      </dgm:t>
    </dgm:pt>
    <dgm:pt modelId="{3EC93A0F-02A0-DC4E-B59C-A6AD841F135B}" type="parTrans" cxnId="{768A1DC8-E97C-DA45-AD76-D5C01F30C563}">
      <dgm:prSet/>
      <dgm:spPr/>
      <dgm:t>
        <a:bodyPr/>
        <a:lstStyle/>
        <a:p>
          <a:endParaRPr lang="en-GB"/>
        </a:p>
      </dgm:t>
    </dgm:pt>
    <dgm:pt modelId="{336FF3ED-EF50-074B-8ECE-4971A1AC18E7}" type="sibTrans" cxnId="{768A1DC8-E97C-DA45-AD76-D5C01F30C563}">
      <dgm:prSet/>
      <dgm:spPr/>
      <dgm:t>
        <a:bodyPr/>
        <a:lstStyle/>
        <a:p>
          <a:endParaRPr lang="en-GB"/>
        </a:p>
      </dgm:t>
    </dgm:pt>
    <dgm:pt modelId="{1EC56C5C-5991-0044-B805-35B97A391A17}">
      <dgm:prSet phldrT="[Text]" custT="1"/>
      <dgm:spPr/>
      <dgm:t>
        <a:bodyPr/>
        <a:lstStyle/>
        <a:p>
          <a:r>
            <a:rPr lang="en-GB" sz="1600"/>
            <a:t>Yes</a:t>
          </a:r>
        </a:p>
      </dgm:t>
    </dgm:pt>
    <dgm:pt modelId="{9B275AFA-960B-E146-8E48-E7553E7013A3}" type="parTrans" cxnId="{D470AD83-1AC9-1C43-BB93-328044F63D27}">
      <dgm:prSet/>
      <dgm:spPr/>
      <dgm:t>
        <a:bodyPr/>
        <a:lstStyle/>
        <a:p>
          <a:endParaRPr lang="en-GB"/>
        </a:p>
      </dgm:t>
    </dgm:pt>
    <dgm:pt modelId="{09BC88BA-B680-3F42-97E4-403916170EE8}" type="sibTrans" cxnId="{D470AD83-1AC9-1C43-BB93-328044F63D27}">
      <dgm:prSet/>
      <dgm:spPr/>
      <dgm:t>
        <a:bodyPr/>
        <a:lstStyle/>
        <a:p>
          <a:endParaRPr lang="en-GB"/>
        </a:p>
      </dgm:t>
    </dgm:pt>
    <dgm:pt modelId="{33FE0F18-277D-4647-90C1-7A0403DFA7C8}">
      <dgm:prSet phldrT="[Text]" custT="1"/>
      <dgm:spPr/>
      <dgm:t>
        <a:bodyPr/>
        <a:lstStyle/>
        <a:p>
          <a:r>
            <a:rPr lang="en-GB" sz="1600"/>
            <a:t>No</a:t>
          </a:r>
        </a:p>
      </dgm:t>
    </dgm:pt>
    <dgm:pt modelId="{A8D0A59F-8C0D-4843-B385-ABA579B0AF40}" type="parTrans" cxnId="{3E17A782-4351-DA4E-B3CA-DB9BD87A6A82}">
      <dgm:prSet/>
      <dgm:spPr/>
      <dgm:t>
        <a:bodyPr/>
        <a:lstStyle/>
        <a:p>
          <a:endParaRPr lang="en-GB"/>
        </a:p>
      </dgm:t>
    </dgm:pt>
    <dgm:pt modelId="{89BA246F-D9BF-C041-88FF-586C19116165}" type="sibTrans" cxnId="{3E17A782-4351-DA4E-B3CA-DB9BD87A6A82}">
      <dgm:prSet/>
      <dgm:spPr/>
      <dgm:t>
        <a:bodyPr/>
        <a:lstStyle/>
        <a:p>
          <a:endParaRPr lang="en-GB"/>
        </a:p>
      </dgm:t>
    </dgm:pt>
    <dgm:pt modelId="{997D31E7-60ED-104B-A64C-C0B924E612F3}">
      <dgm:prSet phldrT="[Text]" custT="1"/>
      <dgm:spPr>
        <a:solidFill>
          <a:schemeClr val="accent1">
            <a:lumMod val="10000"/>
            <a:lumOff val="9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Which evidence network? </a:t>
          </a:r>
        </a:p>
      </dgm:t>
    </dgm:pt>
    <dgm:pt modelId="{240DE55F-A2F1-984F-A84B-A35B8D1690EF}" type="sibTrans" cxnId="{0A63758B-CB93-2341-A2EA-0916DFF7B92B}">
      <dgm:prSet/>
      <dgm:spPr/>
      <dgm:t>
        <a:bodyPr/>
        <a:lstStyle/>
        <a:p>
          <a:endParaRPr lang="en-GB"/>
        </a:p>
      </dgm:t>
    </dgm:pt>
    <dgm:pt modelId="{A17531EA-B78D-5B4A-A30E-6E028C4A3990}" type="parTrans" cxnId="{0A63758B-CB93-2341-A2EA-0916DFF7B92B}">
      <dgm:prSet/>
      <dgm:spPr/>
      <dgm:t>
        <a:bodyPr/>
        <a:lstStyle/>
        <a:p>
          <a:endParaRPr lang="en-GB"/>
        </a:p>
      </dgm:t>
    </dgm:pt>
    <dgm:pt modelId="{92A786B7-2BDE-C645-98CE-049CBD16C1EC}">
      <dgm:prSet phldrT="[Text]" custT="1"/>
      <dgm:spPr/>
      <dgm:t>
        <a:bodyPr/>
        <a:lstStyle/>
        <a:p>
          <a:r>
            <a:rPr lang="en-GB" sz="1600" dirty="0"/>
            <a:t>Base case or Scenario 1, 3 or 4</a:t>
          </a:r>
        </a:p>
      </dgm:t>
    </dgm:pt>
    <dgm:pt modelId="{EF1D346F-1D4C-4146-A70B-504D2A80BDDB}" type="sibTrans" cxnId="{BA313BAA-18BE-234C-922A-A1E82AD0ECAC}">
      <dgm:prSet/>
      <dgm:spPr/>
      <dgm:t>
        <a:bodyPr/>
        <a:lstStyle/>
        <a:p>
          <a:endParaRPr lang="en-GB"/>
        </a:p>
      </dgm:t>
    </dgm:pt>
    <dgm:pt modelId="{ECFE2353-8E6E-3B4A-8254-8C87C5E8B490}" type="parTrans" cxnId="{BA313BAA-18BE-234C-922A-A1E82AD0ECAC}">
      <dgm:prSet/>
      <dgm:spPr/>
      <dgm:t>
        <a:bodyPr/>
        <a:lstStyle/>
        <a:p>
          <a:endParaRPr lang="en-GB"/>
        </a:p>
      </dgm:t>
    </dgm:pt>
    <dgm:pt modelId="{12EBAA96-10D3-0A46-9E01-039B29C07000}" type="pres">
      <dgm:prSet presAssocID="{EA5B3C82-C7E3-974D-863D-599064997C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EB6F3A0-FEAA-3541-8065-3AE72EFA8DDB}" type="pres">
      <dgm:prSet presAssocID="{D1DB9D10-D88B-2B4F-9544-26ED5F696EA2}" presName="root" presStyleCnt="0"/>
      <dgm:spPr/>
    </dgm:pt>
    <dgm:pt modelId="{4D26690F-4797-2F42-AF5C-B8F4B73F4922}" type="pres">
      <dgm:prSet presAssocID="{D1DB9D10-D88B-2B4F-9544-26ED5F696EA2}" presName="rootComposite" presStyleCnt="0"/>
      <dgm:spPr/>
    </dgm:pt>
    <dgm:pt modelId="{017A52FC-ACE9-5244-8830-4236FD2392FC}" type="pres">
      <dgm:prSet presAssocID="{D1DB9D10-D88B-2B4F-9544-26ED5F696EA2}" presName="rootText" presStyleLbl="node1" presStyleIdx="0" presStyleCnt="5" custScaleX="107583" custScaleY="122207"/>
      <dgm:spPr/>
    </dgm:pt>
    <dgm:pt modelId="{81CE4C76-EAF3-1042-B23D-500C084AF853}" type="pres">
      <dgm:prSet presAssocID="{D1DB9D10-D88B-2B4F-9544-26ED5F696EA2}" presName="rootConnector" presStyleLbl="node1" presStyleIdx="0" presStyleCnt="5"/>
      <dgm:spPr/>
    </dgm:pt>
    <dgm:pt modelId="{467FE1DE-CC58-F04F-B152-5C84F8E871D4}" type="pres">
      <dgm:prSet presAssocID="{D1DB9D10-D88B-2B4F-9544-26ED5F696EA2}" presName="childShape" presStyleCnt="0"/>
      <dgm:spPr/>
    </dgm:pt>
    <dgm:pt modelId="{4B50DA17-B941-F141-82C9-23F78C57D1B2}" type="pres">
      <dgm:prSet presAssocID="{4DABE73F-6590-D94E-9255-49FC98F4CEFA}" presName="Name13" presStyleLbl="parChTrans1D2" presStyleIdx="0" presStyleCnt="8"/>
      <dgm:spPr/>
    </dgm:pt>
    <dgm:pt modelId="{7BAADB24-7632-7B40-96A7-4689C1977C73}" type="pres">
      <dgm:prSet presAssocID="{E1B87869-076B-9343-80CB-BE3E4C426C3C}" presName="childText" presStyleLbl="bgAcc1" presStyleIdx="0" presStyleCnt="8">
        <dgm:presLayoutVars>
          <dgm:bulletEnabled val="1"/>
        </dgm:presLayoutVars>
      </dgm:prSet>
      <dgm:spPr/>
    </dgm:pt>
    <dgm:pt modelId="{50E2EEDD-96BA-7640-9568-39F5B2957A24}" type="pres">
      <dgm:prSet presAssocID="{6C32BA00-98E9-A548-858F-46094DB04AAB}" presName="Name13" presStyleLbl="parChTrans1D2" presStyleIdx="1" presStyleCnt="8"/>
      <dgm:spPr/>
    </dgm:pt>
    <dgm:pt modelId="{B3DDE4D0-E8CC-AC44-8BDC-09771C91639E}" type="pres">
      <dgm:prSet presAssocID="{A89A9255-31AE-014D-A8E8-1F68CF82E987}" presName="childText" presStyleLbl="bgAcc1" presStyleIdx="1" presStyleCnt="8">
        <dgm:presLayoutVars>
          <dgm:bulletEnabled val="1"/>
        </dgm:presLayoutVars>
      </dgm:prSet>
      <dgm:spPr/>
    </dgm:pt>
    <dgm:pt modelId="{85348BDF-D0AE-934F-9D12-F31616A63471}" type="pres">
      <dgm:prSet presAssocID="{FF925AAA-9763-8D44-AF5B-DBE7B141C24D}" presName="root" presStyleCnt="0"/>
      <dgm:spPr/>
    </dgm:pt>
    <dgm:pt modelId="{02706AD2-54C4-2C40-B410-3D00741DAC7F}" type="pres">
      <dgm:prSet presAssocID="{FF925AAA-9763-8D44-AF5B-DBE7B141C24D}" presName="rootComposite" presStyleCnt="0"/>
      <dgm:spPr/>
    </dgm:pt>
    <dgm:pt modelId="{253D3C0A-431C-C545-850E-EC38E0CEA05A}" type="pres">
      <dgm:prSet presAssocID="{FF925AAA-9763-8D44-AF5B-DBE7B141C24D}" presName="rootText" presStyleLbl="node1" presStyleIdx="1" presStyleCnt="5" custScaleX="107583" custScaleY="122207"/>
      <dgm:spPr/>
    </dgm:pt>
    <dgm:pt modelId="{B5D35490-2D9F-854B-AAFE-987624BD4999}" type="pres">
      <dgm:prSet presAssocID="{FF925AAA-9763-8D44-AF5B-DBE7B141C24D}" presName="rootConnector" presStyleLbl="node1" presStyleIdx="1" presStyleCnt="5"/>
      <dgm:spPr/>
    </dgm:pt>
    <dgm:pt modelId="{5C5F2FB4-DD52-3A4D-A397-6077AEEB8025}" type="pres">
      <dgm:prSet presAssocID="{FF925AAA-9763-8D44-AF5B-DBE7B141C24D}" presName="childShape" presStyleCnt="0"/>
      <dgm:spPr/>
    </dgm:pt>
    <dgm:pt modelId="{DD1AB5C4-91BC-8146-ADFB-B8ED6E22FF0C}" type="pres">
      <dgm:prSet presAssocID="{56F9EAAE-6C4E-6944-A106-3679CAE9B550}" presName="Name13" presStyleLbl="parChTrans1D2" presStyleIdx="2" presStyleCnt="8"/>
      <dgm:spPr/>
    </dgm:pt>
    <dgm:pt modelId="{DBDF82DA-8FF0-7F4F-ADA5-E7104E40ABA4}" type="pres">
      <dgm:prSet presAssocID="{3513195B-AD83-3C43-8C05-BC783CDAF44C}" presName="childText" presStyleLbl="bgAcc1" presStyleIdx="2" presStyleCnt="8">
        <dgm:presLayoutVars>
          <dgm:bulletEnabled val="1"/>
        </dgm:presLayoutVars>
      </dgm:prSet>
      <dgm:spPr/>
    </dgm:pt>
    <dgm:pt modelId="{62F8D9A5-0693-8648-9C06-C6E3CCF53470}" type="pres">
      <dgm:prSet presAssocID="{12319F33-0603-0949-A5CC-1FE83E0AC929}" presName="Name13" presStyleLbl="parChTrans1D2" presStyleIdx="3" presStyleCnt="8"/>
      <dgm:spPr/>
    </dgm:pt>
    <dgm:pt modelId="{7375DCD8-7659-BC49-ACE1-DE984D0991F8}" type="pres">
      <dgm:prSet presAssocID="{26D92FAF-6407-B64B-8B50-AC571B4757DC}" presName="childText" presStyleLbl="bgAcc1" presStyleIdx="3" presStyleCnt="8">
        <dgm:presLayoutVars>
          <dgm:bulletEnabled val="1"/>
        </dgm:presLayoutVars>
      </dgm:prSet>
      <dgm:spPr/>
    </dgm:pt>
    <dgm:pt modelId="{F128A142-1A0C-664B-BF05-640C44F192DE}" type="pres">
      <dgm:prSet presAssocID="{8F394ADD-C0A3-F04C-8098-3E56CD69F963}" presName="root" presStyleCnt="0"/>
      <dgm:spPr/>
    </dgm:pt>
    <dgm:pt modelId="{0DFCE735-189B-8E49-A5AE-330EAE49AB27}" type="pres">
      <dgm:prSet presAssocID="{8F394ADD-C0A3-F04C-8098-3E56CD69F963}" presName="rootComposite" presStyleCnt="0"/>
      <dgm:spPr/>
    </dgm:pt>
    <dgm:pt modelId="{77C09802-DF20-A942-8858-13164923A458}" type="pres">
      <dgm:prSet presAssocID="{8F394ADD-C0A3-F04C-8098-3E56CD69F963}" presName="rootText" presStyleLbl="node1" presStyleIdx="2" presStyleCnt="5" custScaleX="107583" custScaleY="122207"/>
      <dgm:spPr/>
    </dgm:pt>
    <dgm:pt modelId="{A21D47EB-5CD0-254B-9A1B-1F21B1011488}" type="pres">
      <dgm:prSet presAssocID="{8F394ADD-C0A3-F04C-8098-3E56CD69F963}" presName="rootConnector" presStyleLbl="node1" presStyleIdx="2" presStyleCnt="5"/>
      <dgm:spPr/>
    </dgm:pt>
    <dgm:pt modelId="{D42A0E20-47A3-D64A-9ECD-C4F782264F8D}" type="pres">
      <dgm:prSet presAssocID="{8F394ADD-C0A3-F04C-8098-3E56CD69F963}" presName="childShape" presStyleCnt="0"/>
      <dgm:spPr/>
    </dgm:pt>
    <dgm:pt modelId="{8D4D0046-10E7-A442-A998-52C443D44005}" type="pres">
      <dgm:prSet presAssocID="{FBD230B9-A930-C947-BEA0-B3EC1F29585B}" presName="Name13" presStyleLbl="parChTrans1D2" presStyleIdx="4" presStyleCnt="8"/>
      <dgm:spPr/>
    </dgm:pt>
    <dgm:pt modelId="{DE78F83F-2E05-0A4E-92CB-CE07514259D1}" type="pres">
      <dgm:prSet presAssocID="{D2F23A8B-5AFD-7843-A6AA-FE90436E8D0A}" presName="childText" presStyleLbl="bgAcc1" presStyleIdx="4" presStyleCnt="8">
        <dgm:presLayoutVars>
          <dgm:bulletEnabled val="1"/>
        </dgm:presLayoutVars>
      </dgm:prSet>
      <dgm:spPr/>
    </dgm:pt>
    <dgm:pt modelId="{A555A732-ACB1-6F4A-AE22-2D1251FFA988}" type="pres">
      <dgm:prSet presAssocID="{997D31E7-60ED-104B-A64C-C0B924E612F3}" presName="root" presStyleCnt="0"/>
      <dgm:spPr/>
    </dgm:pt>
    <dgm:pt modelId="{F83E1D55-616C-2D4E-A8A7-934E027F24C4}" type="pres">
      <dgm:prSet presAssocID="{997D31E7-60ED-104B-A64C-C0B924E612F3}" presName="rootComposite" presStyleCnt="0"/>
      <dgm:spPr/>
    </dgm:pt>
    <dgm:pt modelId="{04A7791E-84E0-954A-9E46-E0AF48B5866E}" type="pres">
      <dgm:prSet presAssocID="{997D31E7-60ED-104B-A64C-C0B924E612F3}" presName="rootText" presStyleLbl="node1" presStyleIdx="3" presStyleCnt="5" custScaleX="107583" custScaleY="122207"/>
      <dgm:spPr/>
    </dgm:pt>
    <dgm:pt modelId="{A6A1B214-FD51-9A49-A024-1359E220C24B}" type="pres">
      <dgm:prSet presAssocID="{997D31E7-60ED-104B-A64C-C0B924E612F3}" presName="rootConnector" presStyleLbl="node1" presStyleIdx="3" presStyleCnt="5"/>
      <dgm:spPr/>
    </dgm:pt>
    <dgm:pt modelId="{056C48BB-D803-D444-885C-FEF36514E708}" type="pres">
      <dgm:prSet presAssocID="{997D31E7-60ED-104B-A64C-C0B924E612F3}" presName="childShape" presStyleCnt="0"/>
      <dgm:spPr/>
    </dgm:pt>
    <dgm:pt modelId="{053A59C3-5421-B241-968D-3C8996175ABA}" type="pres">
      <dgm:prSet presAssocID="{ECFE2353-8E6E-3B4A-8254-8C87C5E8B490}" presName="Name13" presStyleLbl="parChTrans1D2" presStyleIdx="5" presStyleCnt="8"/>
      <dgm:spPr/>
    </dgm:pt>
    <dgm:pt modelId="{DCC1776C-1492-A047-BB8B-F100A06F6A78}" type="pres">
      <dgm:prSet presAssocID="{92A786B7-2BDE-C645-98CE-049CBD16C1EC}" presName="childText" presStyleLbl="bgAcc1" presStyleIdx="5" presStyleCnt="8">
        <dgm:presLayoutVars>
          <dgm:bulletEnabled val="1"/>
        </dgm:presLayoutVars>
      </dgm:prSet>
      <dgm:spPr/>
    </dgm:pt>
    <dgm:pt modelId="{4E821FBA-81D6-AE48-A27A-079DAD7610D0}" type="pres">
      <dgm:prSet presAssocID="{AFACEA32-C502-2B4B-AB34-27BAB7FE80E5}" presName="root" presStyleCnt="0"/>
      <dgm:spPr/>
    </dgm:pt>
    <dgm:pt modelId="{04DF8693-835E-384F-81BE-E4387E31FB27}" type="pres">
      <dgm:prSet presAssocID="{AFACEA32-C502-2B4B-AB34-27BAB7FE80E5}" presName="rootComposite" presStyleCnt="0"/>
      <dgm:spPr/>
    </dgm:pt>
    <dgm:pt modelId="{B76166E0-A46E-0343-A695-2CD4EC50840A}" type="pres">
      <dgm:prSet presAssocID="{AFACEA32-C502-2B4B-AB34-27BAB7FE80E5}" presName="rootText" presStyleLbl="node1" presStyleIdx="4" presStyleCnt="5" custScaleX="107583" custScaleY="122207"/>
      <dgm:spPr/>
    </dgm:pt>
    <dgm:pt modelId="{74FAD9E6-F8C3-EF47-A572-5152FABE09FB}" type="pres">
      <dgm:prSet presAssocID="{AFACEA32-C502-2B4B-AB34-27BAB7FE80E5}" presName="rootConnector" presStyleLbl="node1" presStyleIdx="4" presStyleCnt="5"/>
      <dgm:spPr/>
    </dgm:pt>
    <dgm:pt modelId="{4A64F8BD-8951-A943-A0A4-3EB315CEF117}" type="pres">
      <dgm:prSet presAssocID="{AFACEA32-C502-2B4B-AB34-27BAB7FE80E5}" presName="childShape" presStyleCnt="0"/>
      <dgm:spPr/>
    </dgm:pt>
    <dgm:pt modelId="{341BD0FD-462E-A84A-BCD9-10BFB7E17F60}" type="pres">
      <dgm:prSet presAssocID="{9B275AFA-960B-E146-8E48-E7553E7013A3}" presName="Name13" presStyleLbl="parChTrans1D2" presStyleIdx="6" presStyleCnt="8"/>
      <dgm:spPr/>
    </dgm:pt>
    <dgm:pt modelId="{3FDDEAD2-9223-C244-AEA3-848C16918D02}" type="pres">
      <dgm:prSet presAssocID="{1EC56C5C-5991-0044-B805-35B97A391A17}" presName="childText" presStyleLbl="bgAcc1" presStyleIdx="6" presStyleCnt="8">
        <dgm:presLayoutVars>
          <dgm:bulletEnabled val="1"/>
        </dgm:presLayoutVars>
      </dgm:prSet>
      <dgm:spPr/>
    </dgm:pt>
    <dgm:pt modelId="{0FA7C41F-93CC-C349-8B75-6E802645ABD5}" type="pres">
      <dgm:prSet presAssocID="{A8D0A59F-8C0D-4843-B385-ABA579B0AF40}" presName="Name13" presStyleLbl="parChTrans1D2" presStyleIdx="7" presStyleCnt="8"/>
      <dgm:spPr/>
    </dgm:pt>
    <dgm:pt modelId="{CE730840-EB3F-7A49-9E42-275868166630}" type="pres">
      <dgm:prSet presAssocID="{33FE0F18-277D-4647-90C1-7A0403DFA7C8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0F262A0A-ED73-6245-A6F6-7A1AA88CFFA5}" type="presOf" srcId="{AFACEA32-C502-2B4B-AB34-27BAB7FE80E5}" destId="{B76166E0-A46E-0343-A695-2CD4EC50840A}" srcOrd="0" destOrd="0" presId="urn:microsoft.com/office/officeart/2005/8/layout/hierarchy3"/>
    <dgm:cxn modelId="{333DE91F-087D-B84C-9846-113B54A9B86F}" srcId="{FF925AAA-9763-8D44-AF5B-DBE7B141C24D}" destId="{3513195B-AD83-3C43-8C05-BC783CDAF44C}" srcOrd="0" destOrd="0" parTransId="{56F9EAAE-6C4E-6944-A106-3679CAE9B550}" sibTransId="{6E338C43-AC20-9D46-9D66-29D4DB6B4118}"/>
    <dgm:cxn modelId="{3BA77920-0469-4541-981A-DE56C4FFAE78}" type="presOf" srcId="{997D31E7-60ED-104B-A64C-C0B924E612F3}" destId="{A6A1B214-FD51-9A49-A024-1359E220C24B}" srcOrd="1" destOrd="0" presId="urn:microsoft.com/office/officeart/2005/8/layout/hierarchy3"/>
    <dgm:cxn modelId="{5D785021-5179-7447-97A2-95F4701E0679}" type="presOf" srcId="{9B275AFA-960B-E146-8E48-E7553E7013A3}" destId="{341BD0FD-462E-A84A-BCD9-10BFB7E17F60}" srcOrd="0" destOrd="0" presId="urn:microsoft.com/office/officeart/2005/8/layout/hierarchy3"/>
    <dgm:cxn modelId="{0909C228-821F-C049-AC28-BA92D42C4534}" type="presOf" srcId="{8F394ADD-C0A3-F04C-8098-3E56CD69F963}" destId="{77C09802-DF20-A942-8858-13164923A458}" srcOrd="0" destOrd="0" presId="urn:microsoft.com/office/officeart/2005/8/layout/hierarchy3"/>
    <dgm:cxn modelId="{8A5E8F2A-21BA-584B-A544-9135E15013A6}" type="presOf" srcId="{EA5B3C82-C7E3-974D-863D-599064997CE0}" destId="{12EBAA96-10D3-0A46-9E01-039B29C07000}" srcOrd="0" destOrd="0" presId="urn:microsoft.com/office/officeart/2005/8/layout/hierarchy3"/>
    <dgm:cxn modelId="{5D440A30-361C-4541-A93C-2B95D8F7290E}" type="presOf" srcId="{A89A9255-31AE-014D-A8E8-1F68CF82E987}" destId="{B3DDE4D0-E8CC-AC44-8BDC-09771C91639E}" srcOrd="0" destOrd="0" presId="urn:microsoft.com/office/officeart/2005/8/layout/hierarchy3"/>
    <dgm:cxn modelId="{B92E8839-2171-5548-8195-EF063B0DDB0E}" type="presOf" srcId="{FF925AAA-9763-8D44-AF5B-DBE7B141C24D}" destId="{B5D35490-2D9F-854B-AAFE-987624BD4999}" srcOrd="1" destOrd="0" presId="urn:microsoft.com/office/officeart/2005/8/layout/hierarchy3"/>
    <dgm:cxn modelId="{0AF82A5F-9EF5-694F-93B6-0C0D1866D106}" srcId="{EA5B3C82-C7E3-974D-863D-599064997CE0}" destId="{8F394ADD-C0A3-F04C-8098-3E56CD69F963}" srcOrd="2" destOrd="0" parTransId="{FCC774A2-77E6-0F4A-ABC3-40A41DEBC028}" sibTransId="{E1B3C859-C63D-ED47-A80E-F452872AC8E4}"/>
    <dgm:cxn modelId="{0B63B86B-3451-B543-BCB1-13881568C93A}" type="presOf" srcId="{D1DB9D10-D88B-2B4F-9544-26ED5F696EA2}" destId="{81CE4C76-EAF3-1042-B23D-500C084AF853}" srcOrd="1" destOrd="0" presId="urn:microsoft.com/office/officeart/2005/8/layout/hierarchy3"/>
    <dgm:cxn modelId="{03EF9050-E3BE-BF49-814A-200B4592D8D2}" srcId="{8F394ADD-C0A3-F04C-8098-3E56CD69F963}" destId="{D2F23A8B-5AFD-7843-A6AA-FE90436E8D0A}" srcOrd="0" destOrd="0" parTransId="{FBD230B9-A930-C947-BEA0-B3EC1F29585B}" sibTransId="{62438872-94E8-CC48-84B4-76600C97DC53}"/>
    <dgm:cxn modelId="{A2178055-1DCB-804F-B0A1-09E2E9950189}" type="presOf" srcId="{AFACEA32-C502-2B4B-AB34-27BAB7FE80E5}" destId="{74FAD9E6-F8C3-EF47-A572-5152FABE09FB}" srcOrd="1" destOrd="0" presId="urn:microsoft.com/office/officeart/2005/8/layout/hierarchy3"/>
    <dgm:cxn modelId="{16C05B56-78B8-C14E-8B85-BF8DEB6FAAB9}" type="presOf" srcId="{6C32BA00-98E9-A548-858F-46094DB04AAB}" destId="{50E2EEDD-96BA-7640-9568-39F5B2957A24}" srcOrd="0" destOrd="0" presId="urn:microsoft.com/office/officeart/2005/8/layout/hierarchy3"/>
    <dgm:cxn modelId="{89400178-2D1C-8440-ACBC-30F2E5F41610}" type="presOf" srcId="{92A786B7-2BDE-C645-98CE-049CBD16C1EC}" destId="{DCC1776C-1492-A047-BB8B-F100A06F6A78}" srcOrd="0" destOrd="0" presId="urn:microsoft.com/office/officeart/2005/8/layout/hierarchy3"/>
    <dgm:cxn modelId="{A4DDBF7A-8D90-694E-B109-8CE6E86E3192}" type="presOf" srcId="{997D31E7-60ED-104B-A64C-C0B924E612F3}" destId="{04A7791E-84E0-954A-9E46-E0AF48B5866E}" srcOrd="0" destOrd="0" presId="urn:microsoft.com/office/officeart/2005/8/layout/hierarchy3"/>
    <dgm:cxn modelId="{5720D581-399B-614A-B458-47CEC55E98EF}" type="presOf" srcId="{26D92FAF-6407-B64B-8B50-AC571B4757DC}" destId="{7375DCD8-7659-BC49-ACE1-DE984D0991F8}" srcOrd="0" destOrd="0" presId="urn:microsoft.com/office/officeart/2005/8/layout/hierarchy3"/>
    <dgm:cxn modelId="{3E17A782-4351-DA4E-B3CA-DB9BD87A6A82}" srcId="{AFACEA32-C502-2B4B-AB34-27BAB7FE80E5}" destId="{33FE0F18-277D-4647-90C1-7A0403DFA7C8}" srcOrd="1" destOrd="0" parTransId="{A8D0A59F-8C0D-4843-B385-ABA579B0AF40}" sibTransId="{89BA246F-D9BF-C041-88FF-586C19116165}"/>
    <dgm:cxn modelId="{D470AD83-1AC9-1C43-BB93-328044F63D27}" srcId="{AFACEA32-C502-2B4B-AB34-27BAB7FE80E5}" destId="{1EC56C5C-5991-0044-B805-35B97A391A17}" srcOrd="0" destOrd="0" parTransId="{9B275AFA-960B-E146-8E48-E7553E7013A3}" sibTransId="{09BC88BA-B680-3F42-97E4-403916170EE8}"/>
    <dgm:cxn modelId="{5325AA84-F2D1-734B-AABF-0D64E8E633C3}" type="presOf" srcId="{D1DB9D10-D88B-2B4F-9544-26ED5F696EA2}" destId="{017A52FC-ACE9-5244-8830-4236FD2392FC}" srcOrd="0" destOrd="0" presId="urn:microsoft.com/office/officeart/2005/8/layout/hierarchy3"/>
    <dgm:cxn modelId="{0A63758B-CB93-2341-A2EA-0916DFF7B92B}" srcId="{EA5B3C82-C7E3-974D-863D-599064997CE0}" destId="{997D31E7-60ED-104B-A64C-C0B924E612F3}" srcOrd="3" destOrd="0" parTransId="{A17531EA-B78D-5B4A-A30E-6E028C4A3990}" sibTransId="{240DE55F-A2F1-984F-A84B-A35B8D1690EF}"/>
    <dgm:cxn modelId="{7B9D5295-2A4E-5A40-99D2-278892344919}" srcId="{D1DB9D10-D88B-2B4F-9544-26ED5F696EA2}" destId="{E1B87869-076B-9343-80CB-BE3E4C426C3C}" srcOrd="0" destOrd="0" parTransId="{4DABE73F-6590-D94E-9255-49FC98F4CEFA}" sibTransId="{A1C1AD60-3FAF-754E-BF38-58AB9C3A7E75}"/>
    <dgm:cxn modelId="{B6250796-9DFC-4C42-830D-B081D8C19218}" type="presOf" srcId="{4DABE73F-6590-D94E-9255-49FC98F4CEFA}" destId="{4B50DA17-B941-F141-82C9-23F78C57D1B2}" srcOrd="0" destOrd="0" presId="urn:microsoft.com/office/officeart/2005/8/layout/hierarchy3"/>
    <dgm:cxn modelId="{087F5A97-9E3D-2549-8B92-F7508F6E7E0A}" type="presOf" srcId="{FBD230B9-A930-C947-BEA0-B3EC1F29585B}" destId="{8D4D0046-10E7-A442-A998-52C443D44005}" srcOrd="0" destOrd="0" presId="urn:microsoft.com/office/officeart/2005/8/layout/hierarchy3"/>
    <dgm:cxn modelId="{1F7A0F9D-00F0-0343-8161-A054474EE28C}" srcId="{EA5B3C82-C7E3-974D-863D-599064997CE0}" destId="{D1DB9D10-D88B-2B4F-9544-26ED5F696EA2}" srcOrd="0" destOrd="0" parTransId="{8935CAD3-46A6-C041-9071-0D64C01471B0}" sibTransId="{BF8E4B5D-792E-7B4C-BE83-0BA8C07C75A4}"/>
    <dgm:cxn modelId="{12E9FCA3-55FD-1349-AB0A-9DE8B09E13FE}" srcId="{EA5B3C82-C7E3-974D-863D-599064997CE0}" destId="{FF925AAA-9763-8D44-AF5B-DBE7B141C24D}" srcOrd="1" destOrd="0" parTransId="{8AC6AF45-9547-9A4A-8876-17A5CF2EB85B}" sibTransId="{33CBE153-BF18-6F41-A586-5D2EABC3CFDB}"/>
    <dgm:cxn modelId="{5BC19AA4-CB60-574F-AAB8-FFF7C399D52E}" type="presOf" srcId="{E1B87869-076B-9343-80CB-BE3E4C426C3C}" destId="{7BAADB24-7632-7B40-96A7-4689C1977C73}" srcOrd="0" destOrd="0" presId="urn:microsoft.com/office/officeart/2005/8/layout/hierarchy3"/>
    <dgm:cxn modelId="{BA313BAA-18BE-234C-922A-A1E82AD0ECAC}" srcId="{997D31E7-60ED-104B-A64C-C0B924E612F3}" destId="{92A786B7-2BDE-C645-98CE-049CBD16C1EC}" srcOrd="0" destOrd="0" parTransId="{ECFE2353-8E6E-3B4A-8254-8C87C5E8B490}" sibTransId="{EF1D346F-1D4C-4146-A70B-504D2A80BDDB}"/>
    <dgm:cxn modelId="{B396C4AA-6887-5344-BD0A-D241C538E077}" srcId="{D1DB9D10-D88B-2B4F-9544-26ED5F696EA2}" destId="{A89A9255-31AE-014D-A8E8-1F68CF82E987}" srcOrd="1" destOrd="0" parTransId="{6C32BA00-98E9-A548-858F-46094DB04AAB}" sibTransId="{2FBF7AA8-2F8A-AD43-9D11-9AEF7BBC93E7}"/>
    <dgm:cxn modelId="{B949A9AF-A9B2-264A-8B86-AA84957AE23E}" type="presOf" srcId="{3513195B-AD83-3C43-8C05-BC783CDAF44C}" destId="{DBDF82DA-8FF0-7F4F-ADA5-E7104E40ABA4}" srcOrd="0" destOrd="0" presId="urn:microsoft.com/office/officeart/2005/8/layout/hierarchy3"/>
    <dgm:cxn modelId="{BD5FBBB0-DFB0-E741-9939-1E3975452909}" type="presOf" srcId="{ECFE2353-8E6E-3B4A-8254-8C87C5E8B490}" destId="{053A59C3-5421-B241-968D-3C8996175ABA}" srcOrd="0" destOrd="0" presId="urn:microsoft.com/office/officeart/2005/8/layout/hierarchy3"/>
    <dgm:cxn modelId="{C36048B3-7BA6-BA40-83D0-90F208FF5BAF}" srcId="{FF925AAA-9763-8D44-AF5B-DBE7B141C24D}" destId="{26D92FAF-6407-B64B-8B50-AC571B4757DC}" srcOrd="1" destOrd="0" parTransId="{12319F33-0603-0949-A5CC-1FE83E0AC929}" sibTransId="{1C2786F8-747B-D647-B6B9-A9D254CB3496}"/>
    <dgm:cxn modelId="{5B0848B9-39FE-1949-9228-7C5BB343C725}" type="presOf" srcId="{D2F23A8B-5AFD-7843-A6AA-FE90436E8D0A}" destId="{DE78F83F-2E05-0A4E-92CB-CE07514259D1}" srcOrd="0" destOrd="0" presId="urn:microsoft.com/office/officeart/2005/8/layout/hierarchy3"/>
    <dgm:cxn modelId="{768A1DC8-E97C-DA45-AD76-D5C01F30C563}" srcId="{EA5B3C82-C7E3-974D-863D-599064997CE0}" destId="{AFACEA32-C502-2B4B-AB34-27BAB7FE80E5}" srcOrd="4" destOrd="0" parTransId="{3EC93A0F-02A0-DC4E-B59C-A6AD841F135B}" sibTransId="{336FF3ED-EF50-074B-8ECE-4971A1AC18E7}"/>
    <dgm:cxn modelId="{6BE79DC9-EFD4-5E47-BFB5-2973FE5496D2}" type="presOf" srcId="{33FE0F18-277D-4647-90C1-7A0403DFA7C8}" destId="{CE730840-EB3F-7A49-9E42-275868166630}" srcOrd="0" destOrd="0" presId="urn:microsoft.com/office/officeart/2005/8/layout/hierarchy3"/>
    <dgm:cxn modelId="{8F4FE1CA-B3FA-7146-B513-4DEFDE81F754}" type="presOf" srcId="{56F9EAAE-6C4E-6944-A106-3679CAE9B550}" destId="{DD1AB5C4-91BC-8146-ADFB-B8ED6E22FF0C}" srcOrd="0" destOrd="0" presId="urn:microsoft.com/office/officeart/2005/8/layout/hierarchy3"/>
    <dgm:cxn modelId="{7A47B1CC-CA5C-FB47-9F0A-274B5C06B97E}" type="presOf" srcId="{1EC56C5C-5991-0044-B805-35B97A391A17}" destId="{3FDDEAD2-9223-C244-AEA3-848C16918D02}" srcOrd="0" destOrd="0" presId="urn:microsoft.com/office/officeart/2005/8/layout/hierarchy3"/>
    <dgm:cxn modelId="{80C645DC-614D-3B46-ADC4-48DBE78A84E6}" type="presOf" srcId="{A8D0A59F-8C0D-4843-B385-ABA579B0AF40}" destId="{0FA7C41F-93CC-C349-8B75-6E802645ABD5}" srcOrd="0" destOrd="0" presId="urn:microsoft.com/office/officeart/2005/8/layout/hierarchy3"/>
    <dgm:cxn modelId="{65BBE6EE-8C6E-8E4A-B7E2-0FC64634E2E0}" type="presOf" srcId="{FF925AAA-9763-8D44-AF5B-DBE7B141C24D}" destId="{253D3C0A-431C-C545-850E-EC38E0CEA05A}" srcOrd="0" destOrd="0" presId="urn:microsoft.com/office/officeart/2005/8/layout/hierarchy3"/>
    <dgm:cxn modelId="{C0D1C0FC-95B2-754E-A1E2-649CEDEB18D5}" type="presOf" srcId="{8F394ADD-C0A3-F04C-8098-3E56CD69F963}" destId="{A21D47EB-5CD0-254B-9A1B-1F21B1011488}" srcOrd="1" destOrd="0" presId="urn:microsoft.com/office/officeart/2005/8/layout/hierarchy3"/>
    <dgm:cxn modelId="{6FAFD8FD-0303-8440-8559-6229E437E75A}" type="presOf" srcId="{12319F33-0603-0949-A5CC-1FE83E0AC929}" destId="{62F8D9A5-0693-8648-9C06-C6E3CCF53470}" srcOrd="0" destOrd="0" presId="urn:microsoft.com/office/officeart/2005/8/layout/hierarchy3"/>
    <dgm:cxn modelId="{51FAF504-E7F0-E54D-8E62-FD1FBE596280}" type="presParOf" srcId="{12EBAA96-10D3-0A46-9E01-039B29C07000}" destId="{FEB6F3A0-FEAA-3541-8065-3AE72EFA8DDB}" srcOrd="0" destOrd="0" presId="urn:microsoft.com/office/officeart/2005/8/layout/hierarchy3"/>
    <dgm:cxn modelId="{0B417B96-8777-DF4F-A5D6-10CC762B1825}" type="presParOf" srcId="{FEB6F3A0-FEAA-3541-8065-3AE72EFA8DDB}" destId="{4D26690F-4797-2F42-AF5C-B8F4B73F4922}" srcOrd="0" destOrd="0" presId="urn:microsoft.com/office/officeart/2005/8/layout/hierarchy3"/>
    <dgm:cxn modelId="{7E113E17-CF8B-284C-9535-1356C5CE922C}" type="presParOf" srcId="{4D26690F-4797-2F42-AF5C-B8F4B73F4922}" destId="{017A52FC-ACE9-5244-8830-4236FD2392FC}" srcOrd="0" destOrd="0" presId="urn:microsoft.com/office/officeart/2005/8/layout/hierarchy3"/>
    <dgm:cxn modelId="{24376DE5-597F-4642-8C9F-1C9ABFAE0529}" type="presParOf" srcId="{4D26690F-4797-2F42-AF5C-B8F4B73F4922}" destId="{81CE4C76-EAF3-1042-B23D-500C084AF853}" srcOrd="1" destOrd="0" presId="urn:microsoft.com/office/officeart/2005/8/layout/hierarchy3"/>
    <dgm:cxn modelId="{1D35FC2F-1FB4-E442-93A6-95A687D9AEC1}" type="presParOf" srcId="{FEB6F3A0-FEAA-3541-8065-3AE72EFA8DDB}" destId="{467FE1DE-CC58-F04F-B152-5C84F8E871D4}" srcOrd="1" destOrd="0" presId="urn:microsoft.com/office/officeart/2005/8/layout/hierarchy3"/>
    <dgm:cxn modelId="{ADB6F36E-DE7A-FA4C-A297-C88870CF6A92}" type="presParOf" srcId="{467FE1DE-CC58-F04F-B152-5C84F8E871D4}" destId="{4B50DA17-B941-F141-82C9-23F78C57D1B2}" srcOrd="0" destOrd="0" presId="urn:microsoft.com/office/officeart/2005/8/layout/hierarchy3"/>
    <dgm:cxn modelId="{A3CC9577-F4F5-DE41-A4B9-2209E73CAA6B}" type="presParOf" srcId="{467FE1DE-CC58-F04F-B152-5C84F8E871D4}" destId="{7BAADB24-7632-7B40-96A7-4689C1977C73}" srcOrd="1" destOrd="0" presId="urn:microsoft.com/office/officeart/2005/8/layout/hierarchy3"/>
    <dgm:cxn modelId="{0C53B649-D180-F548-9066-3F7D567B2C13}" type="presParOf" srcId="{467FE1DE-CC58-F04F-B152-5C84F8E871D4}" destId="{50E2EEDD-96BA-7640-9568-39F5B2957A24}" srcOrd="2" destOrd="0" presId="urn:microsoft.com/office/officeart/2005/8/layout/hierarchy3"/>
    <dgm:cxn modelId="{D07261C4-36EA-9040-9DA4-3C429DCE7826}" type="presParOf" srcId="{467FE1DE-CC58-F04F-B152-5C84F8E871D4}" destId="{B3DDE4D0-E8CC-AC44-8BDC-09771C91639E}" srcOrd="3" destOrd="0" presId="urn:microsoft.com/office/officeart/2005/8/layout/hierarchy3"/>
    <dgm:cxn modelId="{7044CCCF-CA49-224B-90A1-C1B14B3ADB47}" type="presParOf" srcId="{12EBAA96-10D3-0A46-9E01-039B29C07000}" destId="{85348BDF-D0AE-934F-9D12-F31616A63471}" srcOrd="1" destOrd="0" presId="urn:microsoft.com/office/officeart/2005/8/layout/hierarchy3"/>
    <dgm:cxn modelId="{ABCEC186-FA07-0B40-979C-AEFAB28D8ADD}" type="presParOf" srcId="{85348BDF-D0AE-934F-9D12-F31616A63471}" destId="{02706AD2-54C4-2C40-B410-3D00741DAC7F}" srcOrd="0" destOrd="0" presId="urn:microsoft.com/office/officeart/2005/8/layout/hierarchy3"/>
    <dgm:cxn modelId="{6304EF26-1E0B-6141-8B17-2BAF46E6C35D}" type="presParOf" srcId="{02706AD2-54C4-2C40-B410-3D00741DAC7F}" destId="{253D3C0A-431C-C545-850E-EC38E0CEA05A}" srcOrd="0" destOrd="0" presId="urn:microsoft.com/office/officeart/2005/8/layout/hierarchy3"/>
    <dgm:cxn modelId="{8AFC5A29-1572-5B46-B005-B078719B8650}" type="presParOf" srcId="{02706AD2-54C4-2C40-B410-3D00741DAC7F}" destId="{B5D35490-2D9F-854B-AAFE-987624BD4999}" srcOrd="1" destOrd="0" presId="urn:microsoft.com/office/officeart/2005/8/layout/hierarchy3"/>
    <dgm:cxn modelId="{9936CC76-ED56-1144-97F9-2A5FFEC0BD0B}" type="presParOf" srcId="{85348BDF-D0AE-934F-9D12-F31616A63471}" destId="{5C5F2FB4-DD52-3A4D-A397-6077AEEB8025}" srcOrd="1" destOrd="0" presId="urn:microsoft.com/office/officeart/2005/8/layout/hierarchy3"/>
    <dgm:cxn modelId="{7F70C6CE-61AC-0540-999A-5D2506F1B83A}" type="presParOf" srcId="{5C5F2FB4-DD52-3A4D-A397-6077AEEB8025}" destId="{DD1AB5C4-91BC-8146-ADFB-B8ED6E22FF0C}" srcOrd="0" destOrd="0" presId="urn:microsoft.com/office/officeart/2005/8/layout/hierarchy3"/>
    <dgm:cxn modelId="{ADF2D4B6-8266-BF4E-9A9C-4888E34FF979}" type="presParOf" srcId="{5C5F2FB4-DD52-3A4D-A397-6077AEEB8025}" destId="{DBDF82DA-8FF0-7F4F-ADA5-E7104E40ABA4}" srcOrd="1" destOrd="0" presId="urn:microsoft.com/office/officeart/2005/8/layout/hierarchy3"/>
    <dgm:cxn modelId="{27775DC6-A1E4-8447-84C6-2B83D340F212}" type="presParOf" srcId="{5C5F2FB4-DD52-3A4D-A397-6077AEEB8025}" destId="{62F8D9A5-0693-8648-9C06-C6E3CCF53470}" srcOrd="2" destOrd="0" presId="urn:microsoft.com/office/officeart/2005/8/layout/hierarchy3"/>
    <dgm:cxn modelId="{29FA001D-7A0B-AA4A-81A8-9B0131CE10A9}" type="presParOf" srcId="{5C5F2FB4-DD52-3A4D-A397-6077AEEB8025}" destId="{7375DCD8-7659-BC49-ACE1-DE984D0991F8}" srcOrd="3" destOrd="0" presId="urn:microsoft.com/office/officeart/2005/8/layout/hierarchy3"/>
    <dgm:cxn modelId="{7AD4F3E2-8C3A-8D43-8EA3-5E09AA724C77}" type="presParOf" srcId="{12EBAA96-10D3-0A46-9E01-039B29C07000}" destId="{F128A142-1A0C-664B-BF05-640C44F192DE}" srcOrd="2" destOrd="0" presId="urn:microsoft.com/office/officeart/2005/8/layout/hierarchy3"/>
    <dgm:cxn modelId="{8E9FC5AE-5851-5F44-B87A-5FF8546F7EFE}" type="presParOf" srcId="{F128A142-1A0C-664B-BF05-640C44F192DE}" destId="{0DFCE735-189B-8E49-A5AE-330EAE49AB27}" srcOrd="0" destOrd="0" presId="urn:microsoft.com/office/officeart/2005/8/layout/hierarchy3"/>
    <dgm:cxn modelId="{1D6A0189-C607-0D43-BD35-9312C20A24C7}" type="presParOf" srcId="{0DFCE735-189B-8E49-A5AE-330EAE49AB27}" destId="{77C09802-DF20-A942-8858-13164923A458}" srcOrd="0" destOrd="0" presId="urn:microsoft.com/office/officeart/2005/8/layout/hierarchy3"/>
    <dgm:cxn modelId="{0AD5ED2D-AB73-7148-9BFF-E11C760FF0C8}" type="presParOf" srcId="{0DFCE735-189B-8E49-A5AE-330EAE49AB27}" destId="{A21D47EB-5CD0-254B-9A1B-1F21B1011488}" srcOrd="1" destOrd="0" presId="urn:microsoft.com/office/officeart/2005/8/layout/hierarchy3"/>
    <dgm:cxn modelId="{CF16D7F1-6ABB-9E4C-9BA2-FFB40AFB589D}" type="presParOf" srcId="{F128A142-1A0C-664B-BF05-640C44F192DE}" destId="{D42A0E20-47A3-D64A-9ECD-C4F782264F8D}" srcOrd="1" destOrd="0" presId="urn:microsoft.com/office/officeart/2005/8/layout/hierarchy3"/>
    <dgm:cxn modelId="{DCD430EC-70B4-2044-8C1E-FEFBCA3E0338}" type="presParOf" srcId="{D42A0E20-47A3-D64A-9ECD-C4F782264F8D}" destId="{8D4D0046-10E7-A442-A998-52C443D44005}" srcOrd="0" destOrd="0" presId="urn:microsoft.com/office/officeart/2005/8/layout/hierarchy3"/>
    <dgm:cxn modelId="{CB0EBCD8-AA0D-0041-8631-9B5C6A0B61AC}" type="presParOf" srcId="{D42A0E20-47A3-D64A-9ECD-C4F782264F8D}" destId="{DE78F83F-2E05-0A4E-92CB-CE07514259D1}" srcOrd="1" destOrd="0" presId="urn:microsoft.com/office/officeart/2005/8/layout/hierarchy3"/>
    <dgm:cxn modelId="{34BADF9D-2706-0548-AF69-F0772E272539}" type="presParOf" srcId="{12EBAA96-10D3-0A46-9E01-039B29C07000}" destId="{A555A732-ACB1-6F4A-AE22-2D1251FFA988}" srcOrd="3" destOrd="0" presId="urn:microsoft.com/office/officeart/2005/8/layout/hierarchy3"/>
    <dgm:cxn modelId="{958F8FD6-89C2-B044-9904-CE7841D44BC9}" type="presParOf" srcId="{A555A732-ACB1-6F4A-AE22-2D1251FFA988}" destId="{F83E1D55-616C-2D4E-A8A7-934E027F24C4}" srcOrd="0" destOrd="0" presId="urn:microsoft.com/office/officeart/2005/8/layout/hierarchy3"/>
    <dgm:cxn modelId="{CCE52D9E-2D57-9947-9121-3D44D350E9A0}" type="presParOf" srcId="{F83E1D55-616C-2D4E-A8A7-934E027F24C4}" destId="{04A7791E-84E0-954A-9E46-E0AF48B5866E}" srcOrd="0" destOrd="0" presId="urn:microsoft.com/office/officeart/2005/8/layout/hierarchy3"/>
    <dgm:cxn modelId="{96E152DD-6E4B-1542-B385-8655B8531CDA}" type="presParOf" srcId="{F83E1D55-616C-2D4E-A8A7-934E027F24C4}" destId="{A6A1B214-FD51-9A49-A024-1359E220C24B}" srcOrd="1" destOrd="0" presId="urn:microsoft.com/office/officeart/2005/8/layout/hierarchy3"/>
    <dgm:cxn modelId="{1B84433F-62F4-EA4C-B5D7-83E6AC51CD88}" type="presParOf" srcId="{A555A732-ACB1-6F4A-AE22-2D1251FFA988}" destId="{056C48BB-D803-D444-885C-FEF36514E708}" srcOrd="1" destOrd="0" presId="urn:microsoft.com/office/officeart/2005/8/layout/hierarchy3"/>
    <dgm:cxn modelId="{5891CB6A-B335-6746-8E89-491EF0101B7F}" type="presParOf" srcId="{056C48BB-D803-D444-885C-FEF36514E708}" destId="{053A59C3-5421-B241-968D-3C8996175ABA}" srcOrd="0" destOrd="0" presId="urn:microsoft.com/office/officeart/2005/8/layout/hierarchy3"/>
    <dgm:cxn modelId="{8A84DDEF-4068-6D4B-8105-AF08CB2F7BE8}" type="presParOf" srcId="{056C48BB-D803-D444-885C-FEF36514E708}" destId="{DCC1776C-1492-A047-BB8B-F100A06F6A78}" srcOrd="1" destOrd="0" presId="urn:microsoft.com/office/officeart/2005/8/layout/hierarchy3"/>
    <dgm:cxn modelId="{90F251B9-9EA3-EB4E-8122-08C6B88F94E5}" type="presParOf" srcId="{12EBAA96-10D3-0A46-9E01-039B29C07000}" destId="{4E821FBA-81D6-AE48-A27A-079DAD7610D0}" srcOrd="4" destOrd="0" presId="urn:microsoft.com/office/officeart/2005/8/layout/hierarchy3"/>
    <dgm:cxn modelId="{967A28D4-BA87-C743-841A-4E410C350C07}" type="presParOf" srcId="{4E821FBA-81D6-AE48-A27A-079DAD7610D0}" destId="{04DF8693-835E-384F-81BE-E4387E31FB27}" srcOrd="0" destOrd="0" presId="urn:microsoft.com/office/officeart/2005/8/layout/hierarchy3"/>
    <dgm:cxn modelId="{13A0FB9F-C93D-A246-99E7-CF87B58E1E1D}" type="presParOf" srcId="{04DF8693-835E-384F-81BE-E4387E31FB27}" destId="{B76166E0-A46E-0343-A695-2CD4EC50840A}" srcOrd="0" destOrd="0" presId="urn:microsoft.com/office/officeart/2005/8/layout/hierarchy3"/>
    <dgm:cxn modelId="{558A961C-5CDC-1144-925C-2DBAA1DB01FA}" type="presParOf" srcId="{04DF8693-835E-384F-81BE-E4387E31FB27}" destId="{74FAD9E6-F8C3-EF47-A572-5152FABE09FB}" srcOrd="1" destOrd="0" presId="urn:microsoft.com/office/officeart/2005/8/layout/hierarchy3"/>
    <dgm:cxn modelId="{B6B31BF6-6634-DE45-9C32-79046FC7A308}" type="presParOf" srcId="{4E821FBA-81D6-AE48-A27A-079DAD7610D0}" destId="{4A64F8BD-8951-A943-A0A4-3EB315CEF117}" srcOrd="1" destOrd="0" presId="urn:microsoft.com/office/officeart/2005/8/layout/hierarchy3"/>
    <dgm:cxn modelId="{2573AA85-A6DA-B248-891A-2EE920A61082}" type="presParOf" srcId="{4A64F8BD-8951-A943-A0A4-3EB315CEF117}" destId="{341BD0FD-462E-A84A-BCD9-10BFB7E17F60}" srcOrd="0" destOrd="0" presId="urn:microsoft.com/office/officeart/2005/8/layout/hierarchy3"/>
    <dgm:cxn modelId="{783E9843-AC68-9A44-B459-BDC84EC0E273}" type="presParOf" srcId="{4A64F8BD-8951-A943-A0A4-3EB315CEF117}" destId="{3FDDEAD2-9223-C244-AEA3-848C16918D02}" srcOrd="1" destOrd="0" presId="urn:microsoft.com/office/officeart/2005/8/layout/hierarchy3"/>
    <dgm:cxn modelId="{B8614B4D-015C-734C-91AF-85000785F80C}" type="presParOf" srcId="{4A64F8BD-8951-A943-A0A4-3EB315CEF117}" destId="{0FA7C41F-93CC-C349-8B75-6E802645ABD5}" srcOrd="2" destOrd="0" presId="urn:microsoft.com/office/officeart/2005/8/layout/hierarchy3"/>
    <dgm:cxn modelId="{47575BA1-68FF-FF4F-BA2A-D3B7B8E4A250}" type="presParOf" srcId="{4A64F8BD-8951-A943-A0A4-3EB315CEF117}" destId="{CE730840-EB3F-7A49-9E42-27586816663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DDE3E-1DB0-E647-A0D3-108BE02A34FE}" type="doc">
      <dgm:prSet loTypeId="urn:microsoft.com/office/officeart/2005/8/layout/hierarchy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256C72D-5167-D140-95A9-AB3C13ED12EA}">
      <dgm:prSet phldrT="[Text]"/>
      <dgm:spPr>
        <a:solidFill>
          <a:schemeClr val="accent2">
            <a:lumMod val="10000"/>
            <a:lumOff val="9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Comparators</a:t>
          </a:r>
        </a:p>
      </dgm:t>
    </dgm:pt>
    <dgm:pt modelId="{7E8B339E-03F4-F645-95E6-F67F3A2C0EE2}" type="parTrans" cxnId="{40FCD515-EE94-1A41-BABF-C990E637D720}">
      <dgm:prSet/>
      <dgm:spPr/>
      <dgm:t>
        <a:bodyPr/>
        <a:lstStyle/>
        <a:p>
          <a:endParaRPr lang="en-GB"/>
        </a:p>
      </dgm:t>
    </dgm:pt>
    <dgm:pt modelId="{FD15F991-DB7F-0C48-9F9D-92B1AE1622EB}" type="sibTrans" cxnId="{40FCD515-EE94-1A41-BABF-C990E637D720}">
      <dgm:prSet/>
      <dgm:spPr/>
      <dgm:t>
        <a:bodyPr/>
        <a:lstStyle/>
        <a:p>
          <a:endParaRPr lang="en-GB"/>
        </a:p>
      </dgm:t>
    </dgm:pt>
    <dgm:pt modelId="{50570B24-F439-E349-BF55-378B9F3AAD62}">
      <dgm:prSet phldrT="[Text]"/>
      <dgm:spPr/>
      <dgm:t>
        <a:bodyPr/>
        <a:lstStyle/>
        <a:p>
          <a:r>
            <a:rPr lang="en-GB" dirty="0"/>
            <a:t>Used in NHS?</a:t>
          </a:r>
        </a:p>
      </dgm:t>
    </dgm:pt>
    <dgm:pt modelId="{8CB81E1E-12A4-6048-87A1-E1701F9BF1C4}" type="parTrans" cxnId="{CF3C0C45-E1D5-D844-9258-8EF25BD34865}">
      <dgm:prSet/>
      <dgm:spPr/>
      <dgm:t>
        <a:bodyPr/>
        <a:lstStyle/>
        <a:p>
          <a:endParaRPr lang="en-GB"/>
        </a:p>
      </dgm:t>
    </dgm:pt>
    <dgm:pt modelId="{6B54EAB3-4866-234D-B03C-F00B34BE0A2E}" type="sibTrans" cxnId="{CF3C0C45-E1D5-D844-9258-8EF25BD34865}">
      <dgm:prSet/>
      <dgm:spPr/>
      <dgm:t>
        <a:bodyPr/>
        <a:lstStyle/>
        <a:p>
          <a:endParaRPr lang="en-GB"/>
        </a:p>
      </dgm:t>
    </dgm:pt>
    <dgm:pt modelId="{D1FD6965-20EF-DC42-A11B-33564E513A77}">
      <dgm:prSet phldrT="[Text]"/>
      <dgm:spPr/>
      <dgm:t>
        <a:bodyPr/>
        <a:lstStyle/>
        <a:p>
          <a:r>
            <a:rPr lang="en-GB" dirty="0"/>
            <a:t>Offered instead of </a:t>
          </a:r>
          <a:r>
            <a:rPr lang="en-GB" dirty="0" err="1"/>
            <a:t>cefiderocol</a:t>
          </a:r>
          <a:r>
            <a:rPr lang="en-GB" dirty="0"/>
            <a:t>?</a:t>
          </a:r>
        </a:p>
      </dgm:t>
    </dgm:pt>
    <dgm:pt modelId="{5BF7D587-EBC4-1A43-AF11-DEFC26C7C399}" type="parTrans" cxnId="{F3CE8CFE-C965-A24E-A565-33FE9F7C4F56}">
      <dgm:prSet/>
      <dgm:spPr/>
      <dgm:t>
        <a:bodyPr/>
        <a:lstStyle/>
        <a:p>
          <a:endParaRPr lang="en-GB"/>
        </a:p>
      </dgm:t>
    </dgm:pt>
    <dgm:pt modelId="{34211214-64B0-894D-B162-2E6912849769}" type="sibTrans" cxnId="{F3CE8CFE-C965-A24E-A565-33FE9F7C4F56}">
      <dgm:prSet/>
      <dgm:spPr/>
      <dgm:t>
        <a:bodyPr/>
        <a:lstStyle/>
        <a:p>
          <a:endParaRPr lang="en-GB"/>
        </a:p>
      </dgm:t>
    </dgm:pt>
    <dgm:pt modelId="{5FCF6844-BB77-5E4B-8AC9-6C013FB4809A}">
      <dgm:prSet phldrT="[Text]"/>
      <dgm:spPr>
        <a:solidFill>
          <a:schemeClr val="accent4">
            <a:lumMod val="10000"/>
            <a:lumOff val="9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Generalisable</a:t>
          </a:r>
        </a:p>
      </dgm:t>
    </dgm:pt>
    <dgm:pt modelId="{133340D1-5F09-4B4E-A948-B6FD1FDC03DC}" type="parTrans" cxnId="{8B21B1EA-09BE-4143-A632-A673FDA03F0F}">
      <dgm:prSet/>
      <dgm:spPr/>
      <dgm:t>
        <a:bodyPr/>
        <a:lstStyle/>
        <a:p>
          <a:endParaRPr lang="en-GB"/>
        </a:p>
      </dgm:t>
    </dgm:pt>
    <dgm:pt modelId="{FEC6AD7F-1D07-F54E-9B6F-47E45A36B68B}" type="sibTrans" cxnId="{8B21B1EA-09BE-4143-A632-A673FDA03F0F}">
      <dgm:prSet/>
      <dgm:spPr/>
      <dgm:t>
        <a:bodyPr/>
        <a:lstStyle/>
        <a:p>
          <a:endParaRPr lang="en-GB"/>
        </a:p>
      </dgm:t>
    </dgm:pt>
    <dgm:pt modelId="{9AF0BCB3-7935-F343-9013-357D866D7FC0}">
      <dgm:prSet phldrT="[Text]"/>
      <dgm:spPr/>
      <dgm:t>
        <a:bodyPr/>
        <a:lstStyle/>
        <a:p>
          <a:r>
            <a:rPr lang="en-GB" dirty="0"/>
            <a:t>High value infections</a:t>
          </a:r>
        </a:p>
      </dgm:t>
    </dgm:pt>
    <dgm:pt modelId="{13265113-AA0F-CD49-95A7-CEA665CF1BA5}" type="parTrans" cxnId="{EB18C341-7364-5546-A271-8C529D254F51}">
      <dgm:prSet/>
      <dgm:spPr/>
      <dgm:t>
        <a:bodyPr/>
        <a:lstStyle/>
        <a:p>
          <a:endParaRPr lang="en-GB"/>
        </a:p>
      </dgm:t>
    </dgm:pt>
    <dgm:pt modelId="{3430D08A-5B11-CD4D-9A2C-E82199FFEC4C}" type="sibTrans" cxnId="{EB18C341-7364-5546-A271-8C529D254F51}">
      <dgm:prSet/>
      <dgm:spPr/>
      <dgm:t>
        <a:bodyPr/>
        <a:lstStyle/>
        <a:p>
          <a:endParaRPr lang="en-GB"/>
        </a:p>
      </dgm:t>
    </dgm:pt>
    <dgm:pt modelId="{EAD72F1E-75CF-A642-BA54-40AA0946BECF}">
      <dgm:prSet phldrT="[Text]"/>
      <dgm:spPr/>
      <dgm:t>
        <a:bodyPr/>
        <a:lstStyle/>
        <a:p>
          <a:r>
            <a:rPr lang="en-GB" dirty="0"/>
            <a:t>Generalisable to other infections?</a:t>
          </a:r>
        </a:p>
      </dgm:t>
    </dgm:pt>
    <dgm:pt modelId="{F446CEE1-0EC0-AE40-88FF-1D75438DEB91}" type="parTrans" cxnId="{B7C55F67-967D-774C-8F37-A01C58C88741}">
      <dgm:prSet/>
      <dgm:spPr/>
      <dgm:t>
        <a:bodyPr/>
        <a:lstStyle/>
        <a:p>
          <a:endParaRPr lang="en-GB"/>
        </a:p>
      </dgm:t>
    </dgm:pt>
    <dgm:pt modelId="{E1EFA054-CFE5-C349-A651-BA0C51073738}" type="sibTrans" cxnId="{B7C55F67-967D-774C-8F37-A01C58C88741}">
      <dgm:prSet/>
      <dgm:spPr/>
      <dgm:t>
        <a:bodyPr/>
        <a:lstStyle/>
        <a:p>
          <a:endParaRPr lang="en-GB"/>
        </a:p>
      </dgm:t>
    </dgm:pt>
    <dgm:pt modelId="{F729150C-DB87-3F4B-844F-EFCA872484DF}">
      <dgm:prSet phldrT="[Text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Surrogates for clinical outcomes</a:t>
          </a:r>
        </a:p>
      </dgm:t>
    </dgm:pt>
    <dgm:pt modelId="{5721A454-46EC-6741-9F82-1A4017DD856A}" type="parTrans" cxnId="{2BAA87DB-7BE1-F744-B367-AB653216AF96}">
      <dgm:prSet/>
      <dgm:spPr/>
      <dgm:t>
        <a:bodyPr/>
        <a:lstStyle/>
        <a:p>
          <a:endParaRPr lang="en-GB"/>
        </a:p>
      </dgm:t>
    </dgm:pt>
    <dgm:pt modelId="{C6663DBE-A8D7-334C-8265-03F3F315E408}" type="sibTrans" cxnId="{2BAA87DB-7BE1-F744-B367-AB653216AF96}">
      <dgm:prSet/>
      <dgm:spPr/>
      <dgm:t>
        <a:bodyPr/>
        <a:lstStyle/>
        <a:p>
          <a:endParaRPr lang="en-GB"/>
        </a:p>
      </dgm:t>
    </dgm:pt>
    <dgm:pt modelId="{2992CB0E-CB31-3E42-9B79-208966ABC624}">
      <dgm:prSet phldrT="[Text]"/>
      <dgm:spPr/>
      <dgm:t>
        <a:bodyPr/>
        <a:lstStyle/>
        <a:p>
          <a:r>
            <a:rPr lang="en-GB" dirty="0"/>
            <a:t>Data on susceptibility </a:t>
          </a:r>
        </a:p>
      </dgm:t>
    </dgm:pt>
    <dgm:pt modelId="{4B41D1B1-A15A-744E-B1F4-1BE4D811978E}" type="parTrans" cxnId="{ED902DCC-34D5-2442-82CB-BE0D58732DA3}">
      <dgm:prSet/>
      <dgm:spPr/>
      <dgm:t>
        <a:bodyPr/>
        <a:lstStyle/>
        <a:p>
          <a:endParaRPr lang="en-GB"/>
        </a:p>
      </dgm:t>
    </dgm:pt>
    <dgm:pt modelId="{FF1BC65F-9E9D-CA40-9131-3B689D2F8942}" type="sibTrans" cxnId="{ED902DCC-34D5-2442-82CB-BE0D58732DA3}">
      <dgm:prSet/>
      <dgm:spPr/>
      <dgm:t>
        <a:bodyPr/>
        <a:lstStyle/>
        <a:p>
          <a:endParaRPr lang="en-GB"/>
        </a:p>
      </dgm:t>
    </dgm:pt>
    <dgm:pt modelId="{9580D4B1-98F3-814E-8BCD-7F3510673C97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Empiric vs microbiology-directed</a:t>
          </a:r>
        </a:p>
      </dgm:t>
    </dgm:pt>
    <dgm:pt modelId="{11B13AB7-D376-0D45-B6CE-BCF32BC5F6F0}" type="parTrans" cxnId="{4D5B5E77-4D28-E24A-A1A9-DE2FC784C18B}">
      <dgm:prSet/>
      <dgm:spPr/>
      <dgm:t>
        <a:bodyPr/>
        <a:lstStyle/>
        <a:p>
          <a:endParaRPr lang="en-GB"/>
        </a:p>
      </dgm:t>
    </dgm:pt>
    <dgm:pt modelId="{E5B7D68A-78BA-A948-98A4-F51D90148E6B}" type="sibTrans" cxnId="{4D5B5E77-4D28-E24A-A1A9-DE2FC784C18B}">
      <dgm:prSet/>
      <dgm:spPr/>
      <dgm:t>
        <a:bodyPr/>
        <a:lstStyle/>
        <a:p>
          <a:endParaRPr lang="en-GB"/>
        </a:p>
      </dgm:t>
    </dgm:pt>
    <dgm:pt modelId="{1F02CACB-7600-2A41-A8A7-51ABC2DC4CDD}">
      <dgm:prSet phldrT="[Text]"/>
      <dgm:spPr/>
      <dgm:t>
        <a:bodyPr/>
        <a:lstStyle/>
        <a:p>
          <a:r>
            <a:rPr lang="en-GB" dirty="0"/>
            <a:t>Assumptions reasonable?</a:t>
          </a:r>
        </a:p>
      </dgm:t>
    </dgm:pt>
    <dgm:pt modelId="{AEBB7BF6-F912-F041-920F-9CE1C0AA906D}" type="parTrans" cxnId="{62733D9D-721E-8C47-82F6-2F7B03E601FC}">
      <dgm:prSet/>
      <dgm:spPr/>
      <dgm:t>
        <a:bodyPr/>
        <a:lstStyle/>
        <a:p>
          <a:endParaRPr lang="en-GB"/>
        </a:p>
      </dgm:t>
    </dgm:pt>
    <dgm:pt modelId="{03388D93-2C21-E44B-9530-DA09BB9B95EE}" type="sibTrans" cxnId="{62733D9D-721E-8C47-82F6-2F7B03E601FC}">
      <dgm:prSet/>
      <dgm:spPr/>
      <dgm:t>
        <a:bodyPr/>
        <a:lstStyle/>
        <a:p>
          <a:endParaRPr lang="en-GB"/>
        </a:p>
      </dgm:t>
    </dgm:pt>
    <dgm:pt modelId="{2D468A57-1209-A44F-96E9-0FBAAAA27792}" type="pres">
      <dgm:prSet presAssocID="{C08DDE3E-1DB0-E647-A0D3-108BE02A34F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9AD500-F334-4A49-BA10-F130A6B4124A}" type="pres">
      <dgm:prSet presAssocID="{1256C72D-5167-D140-95A9-AB3C13ED12EA}" presName="root" presStyleCnt="0"/>
      <dgm:spPr/>
    </dgm:pt>
    <dgm:pt modelId="{88B7F69E-D224-1841-BDA9-5F91ABA9A43B}" type="pres">
      <dgm:prSet presAssocID="{1256C72D-5167-D140-95A9-AB3C13ED12EA}" presName="rootComposite" presStyleCnt="0"/>
      <dgm:spPr/>
    </dgm:pt>
    <dgm:pt modelId="{7CFCC54B-6010-FB43-8FD1-271B05714D10}" type="pres">
      <dgm:prSet presAssocID="{1256C72D-5167-D140-95A9-AB3C13ED12EA}" presName="rootText" presStyleLbl="node1" presStyleIdx="0" presStyleCnt="4"/>
      <dgm:spPr/>
    </dgm:pt>
    <dgm:pt modelId="{1972E9DE-22CC-EA42-ADDA-50E2672B5F24}" type="pres">
      <dgm:prSet presAssocID="{1256C72D-5167-D140-95A9-AB3C13ED12EA}" presName="rootConnector" presStyleLbl="node1" presStyleIdx="0" presStyleCnt="4"/>
      <dgm:spPr/>
    </dgm:pt>
    <dgm:pt modelId="{4B72A02C-B7C3-3043-AE15-F3BBF472D7E9}" type="pres">
      <dgm:prSet presAssocID="{1256C72D-5167-D140-95A9-AB3C13ED12EA}" presName="childShape" presStyleCnt="0"/>
      <dgm:spPr/>
    </dgm:pt>
    <dgm:pt modelId="{7C94EE2F-2777-7442-93C0-7B3BC665D474}" type="pres">
      <dgm:prSet presAssocID="{8CB81E1E-12A4-6048-87A1-E1701F9BF1C4}" presName="Name13" presStyleLbl="parChTrans1D2" presStyleIdx="0" presStyleCnt="6"/>
      <dgm:spPr/>
    </dgm:pt>
    <dgm:pt modelId="{FB458B95-61CB-EF40-8CD5-DEEC64D24BB7}" type="pres">
      <dgm:prSet presAssocID="{50570B24-F439-E349-BF55-378B9F3AAD62}" presName="childText" presStyleLbl="bgAcc1" presStyleIdx="0" presStyleCnt="6">
        <dgm:presLayoutVars>
          <dgm:bulletEnabled val="1"/>
        </dgm:presLayoutVars>
      </dgm:prSet>
      <dgm:spPr/>
    </dgm:pt>
    <dgm:pt modelId="{CC7E22B7-1104-A640-A535-565947B90F98}" type="pres">
      <dgm:prSet presAssocID="{5BF7D587-EBC4-1A43-AF11-DEFC26C7C399}" presName="Name13" presStyleLbl="parChTrans1D2" presStyleIdx="1" presStyleCnt="6"/>
      <dgm:spPr/>
    </dgm:pt>
    <dgm:pt modelId="{BB176261-2759-8247-B227-48DA379465B8}" type="pres">
      <dgm:prSet presAssocID="{D1FD6965-20EF-DC42-A11B-33564E513A77}" presName="childText" presStyleLbl="bgAcc1" presStyleIdx="1" presStyleCnt="6">
        <dgm:presLayoutVars>
          <dgm:bulletEnabled val="1"/>
        </dgm:presLayoutVars>
      </dgm:prSet>
      <dgm:spPr/>
    </dgm:pt>
    <dgm:pt modelId="{4D4B937A-BEA9-6843-82C3-CAF55E24AC5F}" type="pres">
      <dgm:prSet presAssocID="{5FCF6844-BB77-5E4B-8AC9-6C013FB4809A}" presName="root" presStyleCnt="0"/>
      <dgm:spPr/>
    </dgm:pt>
    <dgm:pt modelId="{E2B8345C-EB2F-E44E-810B-B05B442798B0}" type="pres">
      <dgm:prSet presAssocID="{5FCF6844-BB77-5E4B-8AC9-6C013FB4809A}" presName="rootComposite" presStyleCnt="0"/>
      <dgm:spPr/>
    </dgm:pt>
    <dgm:pt modelId="{E74AA277-1793-1446-88B6-613E3FD9462A}" type="pres">
      <dgm:prSet presAssocID="{5FCF6844-BB77-5E4B-8AC9-6C013FB4809A}" presName="rootText" presStyleLbl="node1" presStyleIdx="1" presStyleCnt="4"/>
      <dgm:spPr/>
    </dgm:pt>
    <dgm:pt modelId="{B1FD8D20-AA69-A246-AE0E-E3D7859779F5}" type="pres">
      <dgm:prSet presAssocID="{5FCF6844-BB77-5E4B-8AC9-6C013FB4809A}" presName="rootConnector" presStyleLbl="node1" presStyleIdx="1" presStyleCnt="4"/>
      <dgm:spPr/>
    </dgm:pt>
    <dgm:pt modelId="{320A4F1A-0B74-CC41-A350-EFE97FF9F6D5}" type="pres">
      <dgm:prSet presAssocID="{5FCF6844-BB77-5E4B-8AC9-6C013FB4809A}" presName="childShape" presStyleCnt="0"/>
      <dgm:spPr/>
    </dgm:pt>
    <dgm:pt modelId="{4D828CE1-E8F3-B149-A457-75EB44764D3B}" type="pres">
      <dgm:prSet presAssocID="{13265113-AA0F-CD49-95A7-CEA665CF1BA5}" presName="Name13" presStyleLbl="parChTrans1D2" presStyleIdx="2" presStyleCnt="6"/>
      <dgm:spPr/>
    </dgm:pt>
    <dgm:pt modelId="{EFD479DD-70AE-0E4F-A4D8-ECA2150E74AB}" type="pres">
      <dgm:prSet presAssocID="{9AF0BCB3-7935-F343-9013-357D866D7FC0}" presName="childText" presStyleLbl="bgAcc1" presStyleIdx="2" presStyleCnt="6">
        <dgm:presLayoutVars>
          <dgm:bulletEnabled val="1"/>
        </dgm:presLayoutVars>
      </dgm:prSet>
      <dgm:spPr/>
    </dgm:pt>
    <dgm:pt modelId="{1E700C3D-CAAA-744A-A7BB-5D47468475A9}" type="pres">
      <dgm:prSet presAssocID="{F446CEE1-0EC0-AE40-88FF-1D75438DEB91}" presName="Name13" presStyleLbl="parChTrans1D2" presStyleIdx="3" presStyleCnt="6"/>
      <dgm:spPr/>
    </dgm:pt>
    <dgm:pt modelId="{9E132CAB-4108-584A-8406-57F37AFDE3BD}" type="pres">
      <dgm:prSet presAssocID="{EAD72F1E-75CF-A642-BA54-40AA0946BECF}" presName="childText" presStyleLbl="bgAcc1" presStyleIdx="3" presStyleCnt="6">
        <dgm:presLayoutVars>
          <dgm:bulletEnabled val="1"/>
        </dgm:presLayoutVars>
      </dgm:prSet>
      <dgm:spPr/>
    </dgm:pt>
    <dgm:pt modelId="{E394899F-7D32-1040-A070-C6DCD97DB576}" type="pres">
      <dgm:prSet presAssocID="{F729150C-DB87-3F4B-844F-EFCA872484DF}" presName="root" presStyleCnt="0"/>
      <dgm:spPr/>
    </dgm:pt>
    <dgm:pt modelId="{9D81A8C1-7398-1948-9A35-E6AE1D13BD36}" type="pres">
      <dgm:prSet presAssocID="{F729150C-DB87-3F4B-844F-EFCA872484DF}" presName="rootComposite" presStyleCnt="0"/>
      <dgm:spPr/>
    </dgm:pt>
    <dgm:pt modelId="{543DE486-F1D8-1749-B13A-1D0F94CE18DC}" type="pres">
      <dgm:prSet presAssocID="{F729150C-DB87-3F4B-844F-EFCA872484DF}" presName="rootText" presStyleLbl="node1" presStyleIdx="2" presStyleCnt="4"/>
      <dgm:spPr/>
    </dgm:pt>
    <dgm:pt modelId="{F9CAFDAE-2108-D24F-9D79-908DB0D7E853}" type="pres">
      <dgm:prSet presAssocID="{F729150C-DB87-3F4B-844F-EFCA872484DF}" presName="rootConnector" presStyleLbl="node1" presStyleIdx="2" presStyleCnt="4"/>
      <dgm:spPr/>
    </dgm:pt>
    <dgm:pt modelId="{EBC55A33-A1B8-BB4E-9B38-33BA2C3E7B42}" type="pres">
      <dgm:prSet presAssocID="{F729150C-DB87-3F4B-844F-EFCA872484DF}" presName="childShape" presStyleCnt="0"/>
      <dgm:spPr/>
    </dgm:pt>
    <dgm:pt modelId="{5E04AAE5-C4C1-A947-960F-6FEB7D53D7AD}" type="pres">
      <dgm:prSet presAssocID="{4B41D1B1-A15A-744E-B1F4-1BE4D811978E}" presName="Name13" presStyleLbl="parChTrans1D2" presStyleIdx="4" presStyleCnt="6"/>
      <dgm:spPr/>
    </dgm:pt>
    <dgm:pt modelId="{0AFDAB41-F0FF-1849-A866-3C901F9B094E}" type="pres">
      <dgm:prSet presAssocID="{2992CB0E-CB31-3E42-9B79-208966ABC624}" presName="childText" presStyleLbl="bgAcc1" presStyleIdx="4" presStyleCnt="6">
        <dgm:presLayoutVars>
          <dgm:bulletEnabled val="1"/>
        </dgm:presLayoutVars>
      </dgm:prSet>
      <dgm:spPr/>
    </dgm:pt>
    <dgm:pt modelId="{E71BC6AC-A445-DA40-9A7C-FA4E764F4079}" type="pres">
      <dgm:prSet presAssocID="{9580D4B1-98F3-814E-8BCD-7F3510673C97}" presName="root" presStyleCnt="0"/>
      <dgm:spPr/>
    </dgm:pt>
    <dgm:pt modelId="{47097AF4-80BD-554D-91FC-1FF2F9AB324F}" type="pres">
      <dgm:prSet presAssocID="{9580D4B1-98F3-814E-8BCD-7F3510673C97}" presName="rootComposite" presStyleCnt="0"/>
      <dgm:spPr/>
    </dgm:pt>
    <dgm:pt modelId="{EAFD00EE-503F-B844-9096-1E01D7517852}" type="pres">
      <dgm:prSet presAssocID="{9580D4B1-98F3-814E-8BCD-7F3510673C97}" presName="rootText" presStyleLbl="node1" presStyleIdx="3" presStyleCnt="4"/>
      <dgm:spPr/>
    </dgm:pt>
    <dgm:pt modelId="{079B701F-83AF-674E-BBB0-913EC5E49CB3}" type="pres">
      <dgm:prSet presAssocID="{9580D4B1-98F3-814E-8BCD-7F3510673C97}" presName="rootConnector" presStyleLbl="node1" presStyleIdx="3" presStyleCnt="4"/>
      <dgm:spPr/>
    </dgm:pt>
    <dgm:pt modelId="{2718AB50-3E47-8D45-940D-C21F10B01329}" type="pres">
      <dgm:prSet presAssocID="{9580D4B1-98F3-814E-8BCD-7F3510673C97}" presName="childShape" presStyleCnt="0"/>
      <dgm:spPr/>
    </dgm:pt>
    <dgm:pt modelId="{88BC7F32-8FA5-1C4A-82FB-D58A51B2F9A4}" type="pres">
      <dgm:prSet presAssocID="{AEBB7BF6-F912-F041-920F-9CE1C0AA906D}" presName="Name13" presStyleLbl="parChTrans1D2" presStyleIdx="5" presStyleCnt="6"/>
      <dgm:spPr/>
    </dgm:pt>
    <dgm:pt modelId="{DEB2406B-F88A-0A48-8EED-43533FCA8106}" type="pres">
      <dgm:prSet presAssocID="{1F02CACB-7600-2A41-A8A7-51ABC2DC4CDD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3901B104-049F-A54D-9F5D-CD1207F00C96}" type="presOf" srcId="{EAD72F1E-75CF-A642-BA54-40AA0946BECF}" destId="{9E132CAB-4108-584A-8406-57F37AFDE3BD}" srcOrd="0" destOrd="0" presId="urn:microsoft.com/office/officeart/2005/8/layout/hierarchy3"/>
    <dgm:cxn modelId="{F9C2C405-3BEA-B141-9725-7167626EB603}" type="presOf" srcId="{13265113-AA0F-CD49-95A7-CEA665CF1BA5}" destId="{4D828CE1-E8F3-B149-A457-75EB44764D3B}" srcOrd="0" destOrd="0" presId="urn:microsoft.com/office/officeart/2005/8/layout/hierarchy3"/>
    <dgm:cxn modelId="{0ABFE00E-7F8C-1144-BC0A-91E422CE1FB8}" type="presOf" srcId="{F446CEE1-0EC0-AE40-88FF-1D75438DEB91}" destId="{1E700C3D-CAAA-744A-A7BB-5D47468475A9}" srcOrd="0" destOrd="0" presId="urn:microsoft.com/office/officeart/2005/8/layout/hierarchy3"/>
    <dgm:cxn modelId="{40FCD515-EE94-1A41-BABF-C990E637D720}" srcId="{C08DDE3E-1DB0-E647-A0D3-108BE02A34FE}" destId="{1256C72D-5167-D140-95A9-AB3C13ED12EA}" srcOrd="0" destOrd="0" parTransId="{7E8B339E-03F4-F645-95E6-F67F3A2C0EE2}" sibTransId="{FD15F991-DB7F-0C48-9F9D-92B1AE1622EB}"/>
    <dgm:cxn modelId="{2E7D3F1E-896B-5246-B732-862E0A3E06F9}" type="presOf" srcId="{5FCF6844-BB77-5E4B-8AC9-6C013FB4809A}" destId="{B1FD8D20-AA69-A246-AE0E-E3D7859779F5}" srcOrd="1" destOrd="0" presId="urn:microsoft.com/office/officeart/2005/8/layout/hierarchy3"/>
    <dgm:cxn modelId="{AE727022-43CB-134D-9BF3-41CB08D9B295}" type="presOf" srcId="{F729150C-DB87-3F4B-844F-EFCA872484DF}" destId="{F9CAFDAE-2108-D24F-9D79-908DB0D7E853}" srcOrd="1" destOrd="0" presId="urn:microsoft.com/office/officeart/2005/8/layout/hierarchy3"/>
    <dgm:cxn modelId="{5D1B1C41-C483-7942-96BD-FCE2E8784A34}" type="presOf" srcId="{F729150C-DB87-3F4B-844F-EFCA872484DF}" destId="{543DE486-F1D8-1749-B13A-1D0F94CE18DC}" srcOrd="0" destOrd="0" presId="urn:microsoft.com/office/officeart/2005/8/layout/hierarchy3"/>
    <dgm:cxn modelId="{EB18C341-7364-5546-A271-8C529D254F51}" srcId="{5FCF6844-BB77-5E4B-8AC9-6C013FB4809A}" destId="{9AF0BCB3-7935-F343-9013-357D866D7FC0}" srcOrd="0" destOrd="0" parTransId="{13265113-AA0F-CD49-95A7-CEA665CF1BA5}" sibTransId="{3430D08A-5B11-CD4D-9A2C-E82199FFEC4C}"/>
    <dgm:cxn modelId="{8C6DE841-3ED5-E541-B8BE-69CBECCA4D1F}" type="presOf" srcId="{1F02CACB-7600-2A41-A8A7-51ABC2DC4CDD}" destId="{DEB2406B-F88A-0A48-8EED-43533FCA8106}" srcOrd="0" destOrd="0" presId="urn:microsoft.com/office/officeart/2005/8/layout/hierarchy3"/>
    <dgm:cxn modelId="{CF3C0C45-E1D5-D844-9258-8EF25BD34865}" srcId="{1256C72D-5167-D140-95A9-AB3C13ED12EA}" destId="{50570B24-F439-E349-BF55-378B9F3AAD62}" srcOrd="0" destOrd="0" parTransId="{8CB81E1E-12A4-6048-87A1-E1701F9BF1C4}" sibTransId="{6B54EAB3-4866-234D-B03C-F00B34BE0A2E}"/>
    <dgm:cxn modelId="{B7C55F67-967D-774C-8F37-A01C58C88741}" srcId="{5FCF6844-BB77-5E4B-8AC9-6C013FB4809A}" destId="{EAD72F1E-75CF-A642-BA54-40AA0946BECF}" srcOrd="1" destOrd="0" parTransId="{F446CEE1-0EC0-AE40-88FF-1D75438DEB91}" sibTransId="{E1EFA054-CFE5-C349-A651-BA0C51073738}"/>
    <dgm:cxn modelId="{1A86426A-2CFC-1745-9BCD-96987A6A82FE}" type="presOf" srcId="{9AF0BCB3-7935-F343-9013-357D866D7FC0}" destId="{EFD479DD-70AE-0E4F-A4D8-ECA2150E74AB}" srcOrd="0" destOrd="0" presId="urn:microsoft.com/office/officeart/2005/8/layout/hierarchy3"/>
    <dgm:cxn modelId="{4C022E52-E54B-3F45-A27F-3DC72A0BB8C8}" type="presOf" srcId="{2992CB0E-CB31-3E42-9B79-208966ABC624}" destId="{0AFDAB41-F0FF-1849-A866-3C901F9B094E}" srcOrd="0" destOrd="0" presId="urn:microsoft.com/office/officeart/2005/8/layout/hierarchy3"/>
    <dgm:cxn modelId="{4D5B5E77-4D28-E24A-A1A9-DE2FC784C18B}" srcId="{C08DDE3E-1DB0-E647-A0D3-108BE02A34FE}" destId="{9580D4B1-98F3-814E-8BCD-7F3510673C97}" srcOrd="3" destOrd="0" parTransId="{11B13AB7-D376-0D45-B6CE-BCF32BC5F6F0}" sibTransId="{E5B7D68A-78BA-A948-98A4-F51D90148E6B}"/>
    <dgm:cxn modelId="{B9B4CC7A-626F-3545-82B9-A9B01259406F}" type="presOf" srcId="{C08DDE3E-1DB0-E647-A0D3-108BE02A34FE}" destId="{2D468A57-1209-A44F-96E9-0FBAAAA27792}" srcOrd="0" destOrd="0" presId="urn:microsoft.com/office/officeart/2005/8/layout/hierarchy3"/>
    <dgm:cxn modelId="{4FC78484-2751-1A4E-B0AD-66A7B12E4B27}" type="presOf" srcId="{1256C72D-5167-D140-95A9-AB3C13ED12EA}" destId="{1972E9DE-22CC-EA42-ADDA-50E2672B5F24}" srcOrd="1" destOrd="0" presId="urn:microsoft.com/office/officeart/2005/8/layout/hierarchy3"/>
    <dgm:cxn modelId="{E1AC6399-A7D0-5B40-9F1A-0454FEC2B7AB}" type="presOf" srcId="{1256C72D-5167-D140-95A9-AB3C13ED12EA}" destId="{7CFCC54B-6010-FB43-8FD1-271B05714D10}" srcOrd="0" destOrd="0" presId="urn:microsoft.com/office/officeart/2005/8/layout/hierarchy3"/>
    <dgm:cxn modelId="{62733D9D-721E-8C47-82F6-2F7B03E601FC}" srcId="{9580D4B1-98F3-814E-8BCD-7F3510673C97}" destId="{1F02CACB-7600-2A41-A8A7-51ABC2DC4CDD}" srcOrd="0" destOrd="0" parTransId="{AEBB7BF6-F912-F041-920F-9CE1C0AA906D}" sibTransId="{03388D93-2C21-E44B-9530-DA09BB9B95EE}"/>
    <dgm:cxn modelId="{AF8D8EA3-FFA9-B74B-A579-4C9F79027703}" type="presOf" srcId="{5FCF6844-BB77-5E4B-8AC9-6C013FB4809A}" destId="{E74AA277-1793-1446-88B6-613E3FD9462A}" srcOrd="0" destOrd="0" presId="urn:microsoft.com/office/officeart/2005/8/layout/hierarchy3"/>
    <dgm:cxn modelId="{193AEAAD-AB8A-DD41-845D-593BCE147312}" type="presOf" srcId="{9580D4B1-98F3-814E-8BCD-7F3510673C97}" destId="{079B701F-83AF-674E-BBB0-913EC5E49CB3}" srcOrd="1" destOrd="0" presId="urn:microsoft.com/office/officeart/2005/8/layout/hierarchy3"/>
    <dgm:cxn modelId="{368950BE-9AF1-4C48-B8A4-891BE63C127C}" type="presOf" srcId="{AEBB7BF6-F912-F041-920F-9CE1C0AA906D}" destId="{88BC7F32-8FA5-1C4A-82FB-D58A51B2F9A4}" srcOrd="0" destOrd="0" presId="urn:microsoft.com/office/officeart/2005/8/layout/hierarchy3"/>
    <dgm:cxn modelId="{2E06A1C9-1C78-0746-92FF-02D7F37CDD5E}" type="presOf" srcId="{5BF7D587-EBC4-1A43-AF11-DEFC26C7C399}" destId="{CC7E22B7-1104-A640-A535-565947B90F98}" srcOrd="0" destOrd="0" presId="urn:microsoft.com/office/officeart/2005/8/layout/hierarchy3"/>
    <dgm:cxn modelId="{ED902DCC-34D5-2442-82CB-BE0D58732DA3}" srcId="{F729150C-DB87-3F4B-844F-EFCA872484DF}" destId="{2992CB0E-CB31-3E42-9B79-208966ABC624}" srcOrd="0" destOrd="0" parTransId="{4B41D1B1-A15A-744E-B1F4-1BE4D811978E}" sibTransId="{FF1BC65F-9E9D-CA40-9131-3B689D2F8942}"/>
    <dgm:cxn modelId="{C34ACBD6-EE19-B042-BB74-FA71F5EDE7E0}" type="presOf" srcId="{50570B24-F439-E349-BF55-378B9F3AAD62}" destId="{FB458B95-61CB-EF40-8CD5-DEEC64D24BB7}" srcOrd="0" destOrd="0" presId="urn:microsoft.com/office/officeart/2005/8/layout/hierarchy3"/>
    <dgm:cxn modelId="{2BAA87DB-7BE1-F744-B367-AB653216AF96}" srcId="{C08DDE3E-1DB0-E647-A0D3-108BE02A34FE}" destId="{F729150C-DB87-3F4B-844F-EFCA872484DF}" srcOrd="2" destOrd="0" parTransId="{5721A454-46EC-6741-9F82-1A4017DD856A}" sibTransId="{C6663DBE-A8D7-334C-8265-03F3F315E408}"/>
    <dgm:cxn modelId="{DC88C6E2-30C9-B649-B8C4-A01BE4FEF85A}" type="presOf" srcId="{D1FD6965-20EF-DC42-A11B-33564E513A77}" destId="{BB176261-2759-8247-B227-48DA379465B8}" srcOrd="0" destOrd="0" presId="urn:microsoft.com/office/officeart/2005/8/layout/hierarchy3"/>
    <dgm:cxn modelId="{8B21B1EA-09BE-4143-A632-A673FDA03F0F}" srcId="{C08DDE3E-1DB0-E647-A0D3-108BE02A34FE}" destId="{5FCF6844-BB77-5E4B-8AC9-6C013FB4809A}" srcOrd="1" destOrd="0" parTransId="{133340D1-5F09-4B4E-A948-B6FD1FDC03DC}" sibTransId="{FEC6AD7F-1D07-F54E-9B6F-47E45A36B68B}"/>
    <dgm:cxn modelId="{FF7571EC-F1CE-CC4D-BF7C-95DF46E5AC94}" type="presOf" srcId="{9580D4B1-98F3-814E-8BCD-7F3510673C97}" destId="{EAFD00EE-503F-B844-9096-1E01D7517852}" srcOrd="0" destOrd="0" presId="urn:microsoft.com/office/officeart/2005/8/layout/hierarchy3"/>
    <dgm:cxn modelId="{3C78FCFB-A78A-834E-BE48-95E6C9976E5B}" type="presOf" srcId="{4B41D1B1-A15A-744E-B1F4-1BE4D811978E}" destId="{5E04AAE5-C4C1-A947-960F-6FEB7D53D7AD}" srcOrd="0" destOrd="0" presId="urn:microsoft.com/office/officeart/2005/8/layout/hierarchy3"/>
    <dgm:cxn modelId="{FE9CB2FD-9B17-FE43-AAE3-37F30E780F6E}" type="presOf" srcId="{8CB81E1E-12A4-6048-87A1-E1701F9BF1C4}" destId="{7C94EE2F-2777-7442-93C0-7B3BC665D474}" srcOrd="0" destOrd="0" presId="urn:microsoft.com/office/officeart/2005/8/layout/hierarchy3"/>
    <dgm:cxn modelId="{F3CE8CFE-C965-A24E-A565-33FE9F7C4F56}" srcId="{1256C72D-5167-D140-95A9-AB3C13ED12EA}" destId="{D1FD6965-20EF-DC42-A11B-33564E513A77}" srcOrd="1" destOrd="0" parTransId="{5BF7D587-EBC4-1A43-AF11-DEFC26C7C399}" sibTransId="{34211214-64B0-894D-B162-2E6912849769}"/>
    <dgm:cxn modelId="{B50BAB5C-0330-2F4F-B9B0-AC2CCBB9A6EA}" type="presParOf" srcId="{2D468A57-1209-A44F-96E9-0FBAAAA27792}" destId="{869AD500-F334-4A49-BA10-F130A6B4124A}" srcOrd="0" destOrd="0" presId="urn:microsoft.com/office/officeart/2005/8/layout/hierarchy3"/>
    <dgm:cxn modelId="{C5C710F8-8545-4B47-8AAC-7741D4B1C44F}" type="presParOf" srcId="{869AD500-F334-4A49-BA10-F130A6B4124A}" destId="{88B7F69E-D224-1841-BDA9-5F91ABA9A43B}" srcOrd="0" destOrd="0" presId="urn:microsoft.com/office/officeart/2005/8/layout/hierarchy3"/>
    <dgm:cxn modelId="{170AA581-CE86-2E48-B674-6060E3E3DC37}" type="presParOf" srcId="{88B7F69E-D224-1841-BDA9-5F91ABA9A43B}" destId="{7CFCC54B-6010-FB43-8FD1-271B05714D10}" srcOrd="0" destOrd="0" presId="urn:microsoft.com/office/officeart/2005/8/layout/hierarchy3"/>
    <dgm:cxn modelId="{A7690765-FEBA-F84A-989F-02F93AAA4D48}" type="presParOf" srcId="{88B7F69E-D224-1841-BDA9-5F91ABA9A43B}" destId="{1972E9DE-22CC-EA42-ADDA-50E2672B5F24}" srcOrd="1" destOrd="0" presId="urn:microsoft.com/office/officeart/2005/8/layout/hierarchy3"/>
    <dgm:cxn modelId="{D9EE1DC4-D250-C242-9D19-0CFED8514782}" type="presParOf" srcId="{869AD500-F334-4A49-BA10-F130A6B4124A}" destId="{4B72A02C-B7C3-3043-AE15-F3BBF472D7E9}" srcOrd="1" destOrd="0" presId="urn:microsoft.com/office/officeart/2005/8/layout/hierarchy3"/>
    <dgm:cxn modelId="{9ED41EE5-E643-F34F-9042-4FC8AEEE063A}" type="presParOf" srcId="{4B72A02C-B7C3-3043-AE15-F3BBF472D7E9}" destId="{7C94EE2F-2777-7442-93C0-7B3BC665D474}" srcOrd="0" destOrd="0" presId="urn:microsoft.com/office/officeart/2005/8/layout/hierarchy3"/>
    <dgm:cxn modelId="{30482F50-D7E6-DD46-8104-91FC3311BE0D}" type="presParOf" srcId="{4B72A02C-B7C3-3043-AE15-F3BBF472D7E9}" destId="{FB458B95-61CB-EF40-8CD5-DEEC64D24BB7}" srcOrd="1" destOrd="0" presId="urn:microsoft.com/office/officeart/2005/8/layout/hierarchy3"/>
    <dgm:cxn modelId="{70B3577F-25BC-C040-9525-F9BBC196CF7E}" type="presParOf" srcId="{4B72A02C-B7C3-3043-AE15-F3BBF472D7E9}" destId="{CC7E22B7-1104-A640-A535-565947B90F98}" srcOrd="2" destOrd="0" presId="urn:microsoft.com/office/officeart/2005/8/layout/hierarchy3"/>
    <dgm:cxn modelId="{EDB5F1BA-2470-B64B-8792-8F0CD18B54E9}" type="presParOf" srcId="{4B72A02C-B7C3-3043-AE15-F3BBF472D7E9}" destId="{BB176261-2759-8247-B227-48DA379465B8}" srcOrd="3" destOrd="0" presId="urn:microsoft.com/office/officeart/2005/8/layout/hierarchy3"/>
    <dgm:cxn modelId="{EC2FE168-A5FF-EB4F-ADF3-08E8850746A6}" type="presParOf" srcId="{2D468A57-1209-A44F-96E9-0FBAAAA27792}" destId="{4D4B937A-BEA9-6843-82C3-CAF55E24AC5F}" srcOrd="1" destOrd="0" presId="urn:microsoft.com/office/officeart/2005/8/layout/hierarchy3"/>
    <dgm:cxn modelId="{21C453BE-EBDC-DE4D-88F8-B998BF93E20B}" type="presParOf" srcId="{4D4B937A-BEA9-6843-82C3-CAF55E24AC5F}" destId="{E2B8345C-EB2F-E44E-810B-B05B442798B0}" srcOrd="0" destOrd="0" presId="urn:microsoft.com/office/officeart/2005/8/layout/hierarchy3"/>
    <dgm:cxn modelId="{709F5BCA-A88F-5248-A82E-71BDB5BC68B9}" type="presParOf" srcId="{E2B8345C-EB2F-E44E-810B-B05B442798B0}" destId="{E74AA277-1793-1446-88B6-613E3FD9462A}" srcOrd="0" destOrd="0" presId="urn:microsoft.com/office/officeart/2005/8/layout/hierarchy3"/>
    <dgm:cxn modelId="{8F5765FD-824F-5948-AF15-48C98E56D343}" type="presParOf" srcId="{E2B8345C-EB2F-E44E-810B-B05B442798B0}" destId="{B1FD8D20-AA69-A246-AE0E-E3D7859779F5}" srcOrd="1" destOrd="0" presId="urn:microsoft.com/office/officeart/2005/8/layout/hierarchy3"/>
    <dgm:cxn modelId="{5361D9BD-94F6-7A4A-A87B-0BD7A18ED2EF}" type="presParOf" srcId="{4D4B937A-BEA9-6843-82C3-CAF55E24AC5F}" destId="{320A4F1A-0B74-CC41-A350-EFE97FF9F6D5}" srcOrd="1" destOrd="0" presId="urn:microsoft.com/office/officeart/2005/8/layout/hierarchy3"/>
    <dgm:cxn modelId="{1E2D1E48-0C62-524D-849C-60AA39F056EB}" type="presParOf" srcId="{320A4F1A-0B74-CC41-A350-EFE97FF9F6D5}" destId="{4D828CE1-E8F3-B149-A457-75EB44764D3B}" srcOrd="0" destOrd="0" presId="urn:microsoft.com/office/officeart/2005/8/layout/hierarchy3"/>
    <dgm:cxn modelId="{30E5217F-EFF8-D74B-92C8-AD8DDF7EE09B}" type="presParOf" srcId="{320A4F1A-0B74-CC41-A350-EFE97FF9F6D5}" destId="{EFD479DD-70AE-0E4F-A4D8-ECA2150E74AB}" srcOrd="1" destOrd="0" presId="urn:microsoft.com/office/officeart/2005/8/layout/hierarchy3"/>
    <dgm:cxn modelId="{30F45F72-3D17-4041-B2E3-1085BB485630}" type="presParOf" srcId="{320A4F1A-0B74-CC41-A350-EFE97FF9F6D5}" destId="{1E700C3D-CAAA-744A-A7BB-5D47468475A9}" srcOrd="2" destOrd="0" presId="urn:microsoft.com/office/officeart/2005/8/layout/hierarchy3"/>
    <dgm:cxn modelId="{4C38031D-876F-3947-B728-2B1F8160CEFF}" type="presParOf" srcId="{320A4F1A-0B74-CC41-A350-EFE97FF9F6D5}" destId="{9E132CAB-4108-584A-8406-57F37AFDE3BD}" srcOrd="3" destOrd="0" presId="urn:microsoft.com/office/officeart/2005/8/layout/hierarchy3"/>
    <dgm:cxn modelId="{FE14B6B6-F1B1-C345-B007-3299D21F3174}" type="presParOf" srcId="{2D468A57-1209-A44F-96E9-0FBAAAA27792}" destId="{E394899F-7D32-1040-A070-C6DCD97DB576}" srcOrd="2" destOrd="0" presId="urn:microsoft.com/office/officeart/2005/8/layout/hierarchy3"/>
    <dgm:cxn modelId="{498A7274-5290-9B4D-97B9-A4DD2E842F40}" type="presParOf" srcId="{E394899F-7D32-1040-A070-C6DCD97DB576}" destId="{9D81A8C1-7398-1948-9A35-E6AE1D13BD36}" srcOrd="0" destOrd="0" presId="urn:microsoft.com/office/officeart/2005/8/layout/hierarchy3"/>
    <dgm:cxn modelId="{7330DFE2-3378-0A44-81B8-D9F674E53F49}" type="presParOf" srcId="{9D81A8C1-7398-1948-9A35-E6AE1D13BD36}" destId="{543DE486-F1D8-1749-B13A-1D0F94CE18DC}" srcOrd="0" destOrd="0" presId="urn:microsoft.com/office/officeart/2005/8/layout/hierarchy3"/>
    <dgm:cxn modelId="{CD690CF2-7893-C840-9348-50A827061969}" type="presParOf" srcId="{9D81A8C1-7398-1948-9A35-E6AE1D13BD36}" destId="{F9CAFDAE-2108-D24F-9D79-908DB0D7E853}" srcOrd="1" destOrd="0" presId="urn:microsoft.com/office/officeart/2005/8/layout/hierarchy3"/>
    <dgm:cxn modelId="{4681CE4D-84B3-EE44-A2AA-E9DD69FA859F}" type="presParOf" srcId="{E394899F-7D32-1040-A070-C6DCD97DB576}" destId="{EBC55A33-A1B8-BB4E-9B38-33BA2C3E7B42}" srcOrd="1" destOrd="0" presId="urn:microsoft.com/office/officeart/2005/8/layout/hierarchy3"/>
    <dgm:cxn modelId="{2A16E306-1986-4445-8D12-2C86FAADC101}" type="presParOf" srcId="{EBC55A33-A1B8-BB4E-9B38-33BA2C3E7B42}" destId="{5E04AAE5-C4C1-A947-960F-6FEB7D53D7AD}" srcOrd="0" destOrd="0" presId="urn:microsoft.com/office/officeart/2005/8/layout/hierarchy3"/>
    <dgm:cxn modelId="{C30BB1FB-586C-0A4E-83A9-63AE2DDF5465}" type="presParOf" srcId="{EBC55A33-A1B8-BB4E-9B38-33BA2C3E7B42}" destId="{0AFDAB41-F0FF-1849-A866-3C901F9B094E}" srcOrd="1" destOrd="0" presId="urn:microsoft.com/office/officeart/2005/8/layout/hierarchy3"/>
    <dgm:cxn modelId="{AA4B0AB1-ED92-4D4D-BC5E-919D38B24ED3}" type="presParOf" srcId="{2D468A57-1209-A44F-96E9-0FBAAAA27792}" destId="{E71BC6AC-A445-DA40-9A7C-FA4E764F4079}" srcOrd="3" destOrd="0" presId="urn:microsoft.com/office/officeart/2005/8/layout/hierarchy3"/>
    <dgm:cxn modelId="{F7D9B88D-1BAE-C740-A1C9-FA69CBC5C657}" type="presParOf" srcId="{E71BC6AC-A445-DA40-9A7C-FA4E764F4079}" destId="{47097AF4-80BD-554D-91FC-1FF2F9AB324F}" srcOrd="0" destOrd="0" presId="urn:microsoft.com/office/officeart/2005/8/layout/hierarchy3"/>
    <dgm:cxn modelId="{42B58A73-0BDD-F445-8E47-DFF1D44FF704}" type="presParOf" srcId="{47097AF4-80BD-554D-91FC-1FF2F9AB324F}" destId="{EAFD00EE-503F-B844-9096-1E01D7517852}" srcOrd="0" destOrd="0" presId="urn:microsoft.com/office/officeart/2005/8/layout/hierarchy3"/>
    <dgm:cxn modelId="{82424523-C12F-BB43-BA3F-C65A67B1C2AC}" type="presParOf" srcId="{47097AF4-80BD-554D-91FC-1FF2F9AB324F}" destId="{079B701F-83AF-674E-BBB0-913EC5E49CB3}" srcOrd="1" destOrd="0" presId="urn:microsoft.com/office/officeart/2005/8/layout/hierarchy3"/>
    <dgm:cxn modelId="{10B1382B-70B3-D644-B9BE-DE03E50BA1A0}" type="presParOf" srcId="{E71BC6AC-A445-DA40-9A7C-FA4E764F4079}" destId="{2718AB50-3E47-8D45-940D-C21F10B01329}" srcOrd="1" destOrd="0" presId="urn:microsoft.com/office/officeart/2005/8/layout/hierarchy3"/>
    <dgm:cxn modelId="{5B20A514-FAD2-C541-8A6E-0620AEAF04EF}" type="presParOf" srcId="{2718AB50-3E47-8D45-940D-C21F10B01329}" destId="{88BC7F32-8FA5-1C4A-82FB-D58A51B2F9A4}" srcOrd="0" destOrd="0" presId="urn:microsoft.com/office/officeart/2005/8/layout/hierarchy3"/>
    <dgm:cxn modelId="{F815FBF3-9F1E-C645-8007-9486278CDCA4}" type="presParOf" srcId="{2718AB50-3E47-8D45-940D-C21F10B01329}" destId="{DEB2406B-F88A-0A48-8EED-43533FCA81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5B3C82-C7E3-974D-863D-599064997CE0}" type="doc">
      <dgm:prSet loTypeId="urn:microsoft.com/office/officeart/2005/8/layout/hierarchy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1DB9D10-D88B-2B4F-9544-26ED5F696EA2}">
      <dgm:prSet phldrT="[Text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GB" sz="1800" b="0" dirty="0">
              <a:solidFill>
                <a:schemeClr val="tx1"/>
              </a:solidFill>
              <a:effectLst/>
            </a:rPr>
            <a:t>Spectrum Value</a:t>
          </a:r>
          <a:endParaRPr lang="en-GB" sz="1800" dirty="0">
            <a:solidFill>
              <a:schemeClr val="tx1"/>
            </a:solidFill>
          </a:endParaRPr>
        </a:p>
      </dgm:t>
    </dgm:pt>
    <dgm:pt modelId="{8935CAD3-46A6-C041-9071-0D64C01471B0}" type="parTrans" cxnId="{1F7A0F9D-00F0-0343-8161-A054474EE28C}">
      <dgm:prSet/>
      <dgm:spPr/>
      <dgm:t>
        <a:bodyPr/>
        <a:lstStyle/>
        <a:p>
          <a:endParaRPr lang="en-GB"/>
        </a:p>
      </dgm:t>
    </dgm:pt>
    <dgm:pt modelId="{BF8E4B5D-792E-7B4C-BE83-0BA8C07C75A4}" type="sibTrans" cxnId="{1F7A0F9D-00F0-0343-8161-A054474EE28C}">
      <dgm:prSet/>
      <dgm:spPr/>
      <dgm:t>
        <a:bodyPr/>
        <a:lstStyle/>
        <a:p>
          <a:endParaRPr lang="en-GB"/>
        </a:p>
      </dgm:t>
    </dgm:pt>
    <dgm:pt modelId="{E1B87869-076B-9343-80CB-BE3E4C426C3C}">
      <dgm:prSet phldrT="[Text]" custT="1"/>
      <dgm:spPr/>
      <dgm:t>
        <a:bodyPr/>
        <a:lstStyle/>
        <a:p>
          <a:r>
            <a:rPr lang="en-GB" sz="1600" b="0" dirty="0">
              <a:effectLst/>
            </a:rPr>
            <a:t>Broad</a:t>
          </a:r>
          <a:endParaRPr lang="en-GB" sz="1600" dirty="0"/>
        </a:p>
      </dgm:t>
    </dgm:pt>
    <dgm:pt modelId="{4DABE73F-6590-D94E-9255-49FC98F4CEFA}" type="parTrans" cxnId="{7B9D5295-2A4E-5A40-99D2-278892344919}">
      <dgm:prSet/>
      <dgm:spPr/>
      <dgm:t>
        <a:bodyPr/>
        <a:lstStyle/>
        <a:p>
          <a:endParaRPr lang="en-GB"/>
        </a:p>
      </dgm:t>
    </dgm:pt>
    <dgm:pt modelId="{A1C1AD60-3FAF-754E-BF38-58AB9C3A7E75}" type="sibTrans" cxnId="{7B9D5295-2A4E-5A40-99D2-278892344919}">
      <dgm:prSet/>
      <dgm:spPr/>
      <dgm:t>
        <a:bodyPr/>
        <a:lstStyle/>
        <a:p>
          <a:endParaRPr lang="en-GB"/>
        </a:p>
      </dgm:t>
    </dgm:pt>
    <dgm:pt modelId="{A89A9255-31AE-014D-A8E8-1F68CF82E987}">
      <dgm:prSet phldrT="[Text]" custT="1"/>
      <dgm:spPr/>
      <dgm:t>
        <a:bodyPr/>
        <a:lstStyle/>
        <a:p>
          <a:r>
            <a:rPr lang="en-GB" sz="1600" b="0" dirty="0">
              <a:effectLst/>
            </a:rPr>
            <a:t>Narrow</a:t>
          </a:r>
          <a:endParaRPr lang="en-GB" sz="1600" dirty="0"/>
        </a:p>
      </dgm:t>
    </dgm:pt>
    <dgm:pt modelId="{6C32BA00-98E9-A548-858F-46094DB04AAB}" type="parTrans" cxnId="{B396C4AA-6887-5344-BD0A-D241C538E077}">
      <dgm:prSet/>
      <dgm:spPr/>
      <dgm:t>
        <a:bodyPr/>
        <a:lstStyle/>
        <a:p>
          <a:endParaRPr lang="en-GB"/>
        </a:p>
      </dgm:t>
    </dgm:pt>
    <dgm:pt modelId="{2FBF7AA8-2F8A-AD43-9D11-9AEF7BBC93E7}" type="sibTrans" cxnId="{B396C4AA-6887-5344-BD0A-D241C538E077}">
      <dgm:prSet/>
      <dgm:spPr/>
      <dgm:t>
        <a:bodyPr/>
        <a:lstStyle/>
        <a:p>
          <a:endParaRPr lang="en-GB"/>
        </a:p>
      </dgm:t>
    </dgm:pt>
    <dgm:pt modelId="{FF925AAA-9763-8D44-AF5B-DBE7B141C24D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Transmission Value</a:t>
          </a:r>
        </a:p>
      </dgm:t>
    </dgm:pt>
    <dgm:pt modelId="{8AC6AF45-9547-9A4A-8876-17A5CF2EB85B}" type="parTrans" cxnId="{12E9FCA3-55FD-1349-AB0A-9DE8B09E13FE}">
      <dgm:prSet/>
      <dgm:spPr/>
      <dgm:t>
        <a:bodyPr/>
        <a:lstStyle/>
        <a:p>
          <a:endParaRPr lang="en-GB"/>
        </a:p>
      </dgm:t>
    </dgm:pt>
    <dgm:pt modelId="{33CBE153-BF18-6F41-A586-5D2EABC3CFDB}" type="sibTrans" cxnId="{12E9FCA3-55FD-1349-AB0A-9DE8B09E13FE}">
      <dgm:prSet/>
      <dgm:spPr/>
      <dgm:t>
        <a:bodyPr/>
        <a:lstStyle/>
        <a:p>
          <a:endParaRPr lang="en-GB"/>
        </a:p>
      </dgm:t>
    </dgm:pt>
    <dgm:pt modelId="{3513195B-AD83-3C43-8C05-BC783CDAF44C}">
      <dgm:prSet phldrT="[Text]" custT="1"/>
      <dgm:spPr/>
      <dgm:t>
        <a:bodyPr/>
        <a:lstStyle/>
        <a:p>
          <a:r>
            <a:rPr lang="en-GB" sz="1600" dirty="0"/>
            <a:t>Gut eradication</a:t>
          </a:r>
        </a:p>
      </dgm:t>
    </dgm:pt>
    <dgm:pt modelId="{56F9EAAE-6C4E-6944-A106-3679CAE9B550}" type="parTrans" cxnId="{333DE91F-087D-B84C-9846-113B54A9B86F}">
      <dgm:prSet/>
      <dgm:spPr/>
      <dgm:t>
        <a:bodyPr/>
        <a:lstStyle/>
        <a:p>
          <a:endParaRPr lang="en-GB"/>
        </a:p>
      </dgm:t>
    </dgm:pt>
    <dgm:pt modelId="{6E338C43-AC20-9D46-9D66-29D4DB6B4118}" type="sibTrans" cxnId="{333DE91F-087D-B84C-9846-113B54A9B86F}">
      <dgm:prSet/>
      <dgm:spPr/>
      <dgm:t>
        <a:bodyPr/>
        <a:lstStyle/>
        <a:p>
          <a:endParaRPr lang="en-GB"/>
        </a:p>
      </dgm:t>
    </dgm:pt>
    <dgm:pt modelId="{26D92FAF-6407-B64B-8B50-AC571B4757DC}">
      <dgm:prSet phldrT="[Text]" custT="1"/>
      <dgm:spPr/>
      <dgm:t>
        <a:bodyPr/>
        <a:lstStyle/>
        <a:p>
          <a:r>
            <a:rPr lang="en-GB" sz="1600" dirty="0"/>
            <a:t>Hospital infection</a:t>
          </a:r>
        </a:p>
      </dgm:t>
    </dgm:pt>
    <dgm:pt modelId="{12319F33-0603-0949-A5CC-1FE83E0AC929}" type="parTrans" cxnId="{C36048B3-7BA6-BA40-83D0-90F208FF5BAF}">
      <dgm:prSet/>
      <dgm:spPr/>
      <dgm:t>
        <a:bodyPr/>
        <a:lstStyle/>
        <a:p>
          <a:endParaRPr lang="en-GB"/>
        </a:p>
      </dgm:t>
    </dgm:pt>
    <dgm:pt modelId="{1C2786F8-747B-D647-B6B9-A9D254CB3496}" type="sibTrans" cxnId="{C36048B3-7BA6-BA40-83D0-90F208FF5BAF}">
      <dgm:prSet/>
      <dgm:spPr/>
      <dgm:t>
        <a:bodyPr/>
        <a:lstStyle/>
        <a:p>
          <a:endParaRPr lang="en-GB"/>
        </a:p>
      </dgm:t>
    </dgm:pt>
    <dgm:pt modelId="{8F394ADD-C0A3-F04C-8098-3E56CD69F963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Enablement Value</a:t>
          </a:r>
        </a:p>
      </dgm:t>
    </dgm:pt>
    <dgm:pt modelId="{FCC774A2-77E6-0F4A-ABC3-40A41DEBC028}" type="parTrans" cxnId="{0AF82A5F-9EF5-694F-93B6-0C0D1866D106}">
      <dgm:prSet/>
      <dgm:spPr/>
      <dgm:t>
        <a:bodyPr/>
        <a:lstStyle/>
        <a:p>
          <a:endParaRPr lang="en-GB"/>
        </a:p>
      </dgm:t>
    </dgm:pt>
    <dgm:pt modelId="{E1B3C859-C63D-ED47-A80E-F452872AC8E4}" type="sibTrans" cxnId="{0AF82A5F-9EF5-694F-93B6-0C0D1866D106}">
      <dgm:prSet/>
      <dgm:spPr/>
      <dgm:t>
        <a:bodyPr/>
        <a:lstStyle/>
        <a:p>
          <a:endParaRPr lang="en-GB"/>
        </a:p>
      </dgm:t>
    </dgm:pt>
    <dgm:pt modelId="{D2F23A8B-5AFD-7843-A6AA-FE90436E8D0A}">
      <dgm:prSet phldrT="[Text]" custT="1"/>
      <dgm:spPr/>
      <dgm:t>
        <a:bodyPr/>
        <a:lstStyle/>
        <a:p>
          <a:r>
            <a:rPr lang="en-GB" sz="1300" i="0" dirty="0"/>
            <a:t>Surgeries</a:t>
          </a:r>
        </a:p>
      </dgm:t>
    </dgm:pt>
    <dgm:pt modelId="{FBD230B9-A930-C947-BEA0-B3EC1F29585B}" type="parTrans" cxnId="{03EF9050-E3BE-BF49-814A-200B4592D8D2}">
      <dgm:prSet/>
      <dgm:spPr/>
      <dgm:t>
        <a:bodyPr/>
        <a:lstStyle/>
        <a:p>
          <a:endParaRPr lang="en-GB"/>
        </a:p>
      </dgm:t>
    </dgm:pt>
    <dgm:pt modelId="{62438872-94E8-CC48-84B4-76600C97DC53}" type="sibTrans" cxnId="{03EF9050-E3BE-BF49-814A-200B4592D8D2}">
      <dgm:prSet/>
      <dgm:spPr/>
      <dgm:t>
        <a:bodyPr/>
        <a:lstStyle/>
        <a:p>
          <a:endParaRPr lang="en-GB"/>
        </a:p>
      </dgm:t>
    </dgm:pt>
    <dgm:pt modelId="{997D31E7-60ED-104B-A64C-C0B924E612F3}">
      <dgm:prSet phldrT="[Text]" custT="1"/>
      <dgm:spPr>
        <a:solidFill>
          <a:schemeClr val="accent1">
            <a:lumMod val="10000"/>
            <a:lumOff val="90000"/>
          </a:schemeClr>
        </a:solidFill>
      </dgm:spPr>
      <dgm:t>
        <a:bodyPr/>
        <a:lstStyle/>
        <a:p>
          <a:r>
            <a:rPr lang="en-GB" sz="1800" dirty="0">
              <a:solidFill>
                <a:schemeClr val="tx1"/>
              </a:solidFill>
            </a:rPr>
            <a:t>Diversity Value</a:t>
          </a:r>
        </a:p>
      </dgm:t>
    </dgm:pt>
    <dgm:pt modelId="{240DE55F-A2F1-984F-A84B-A35B8D1690EF}" type="sibTrans" cxnId="{0A63758B-CB93-2341-A2EA-0916DFF7B92B}">
      <dgm:prSet/>
      <dgm:spPr/>
      <dgm:t>
        <a:bodyPr/>
        <a:lstStyle/>
        <a:p>
          <a:endParaRPr lang="en-GB"/>
        </a:p>
      </dgm:t>
    </dgm:pt>
    <dgm:pt modelId="{A17531EA-B78D-5B4A-A30E-6E028C4A3990}" type="parTrans" cxnId="{0A63758B-CB93-2341-A2EA-0916DFF7B92B}">
      <dgm:prSet/>
      <dgm:spPr/>
      <dgm:t>
        <a:bodyPr/>
        <a:lstStyle/>
        <a:p>
          <a:endParaRPr lang="en-GB"/>
        </a:p>
      </dgm:t>
    </dgm:pt>
    <dgm:pt modelId="{92A786B7-2BDE-C645-98CE-049CBD16C1EC}">
      <dgm:prSet phldrT="[Text]" custT="1"/>
      <dgm:spPr/>
      <dgm:t>
        <a:bodyPr/>
        <a:lstStyle/>
        <a:p>
          <a:r>
            <a:rPr lang="en-GB" sz="1600" dirty="0"/>
            <a:t>Many antibiotics to choose from</a:t>
          </a:r>
        </a:p>
      </dgm:t>
    </dgm:pt>
    <dgm:pt modelId="{EF1D346F-1D4C-4146-A70B-504D2A80BDDB}" type="sibTrans" cxnId="{BA313BAA-18BE-234C-922A-A1E82AD0ECAC}">
      <dgm:prSet/>
      <dgm:spPr/>
      <dgm:t>
        <a:bodyPr/>
        <a:lstStyle/>
        <a:p>
          <a:endParaRPr lang="en-GB"/>
        </a:p>
      </dgm:t>
    </dgm:pt>
    <dgm:pt modelId="{ECFE2353-8E6E-3B4A-8254-8C87C5E8B490}" type="parTrans" cxnId="{BA313BAA-18BE-234C-922A-A1E82AD0ECAC}">
      <dgm:prSet/>
      <dgm:spPr/>
      <dgm:t>
        <a:bodyPr/>
        <a:lstStyle/>
        <a:p>
          <a:endParaRPr lang="en-GB"/>
        </a:p>
      </dgm:t>
    </dgm:pt>
    <dgm:pt modelId="{67858479-0138-644C-B5E6-4A7C061D697C}">
      <dgm:prSet phldrT="[Text]" custT="1"/>
      <dgm:spPr/>
      <dgm:t>
        <a:bodyPr/>
        <a:lstStyle/>
        <a:p>
          <a:r>
            <a:rPr lang="en-GB" sz="1300" i="0" dirty="0"/>
            <a:t>Procedures</a:t>
          </a:r>
        </a:p>
      </dgm:t>
    </dgm:pt>
    <dgm:pt modelId="{A009AE16-0506-D148-9A7B-0EA46881D1AE}" type="parTrans" cxnId="{1C133B96-9222-4943-9145-AC8D23252F36}">
      <dgm:prSet/>
      <dgm:spPr/>
      <dgm:t>
        <a:bodyPr/>
        <a:lstStyle/>
        <a:p>
          <a:endParaRPr lang="en-GB"/>
        </a:p>
      </dgm:t>
    </dgm:pt>
    <dgm:pt modelId="{05F1FD1D-2906-CD41-A984-105F16C65EF8}" type="sibTrans" cxnId="{1C133B96-9222-4943-9145-AC8D23252F36}">
      <dgm:prSet/>
      <dgm:spPr/>
      <dgm:t>
        <a:bodyPr/>
        <a:lstStyle/>
        <a:p>
          <a:endParaRPr lang="en-GB"/>
        </a:p>
      </dgm:t>
    </dgm:pt>
    <dgm:pt modelId="{9FBF558D-9FBC-CA4F-8B63-657159E0DB67}">
      <dgm:prSet phldrT="[Text]" custT="1"/>
      <dgm:spPr/>
      <dgm:t>
        <a:bodyPr/>
        <a:lstStyle/>
        <a:p>
          <a:r>
            <a:rPr lang="en-GB" sz="1300" i="0" dirty="0"/>
            <a:t>Transplants</a:t>
          </a:r>
        </a:p>
      </dgm:t>
    </dgm:pt>
    <dgm:pt modelId="{CDB276A0-7101-2C4B-81BB-C57A13B7C7B6}" type="parTrans" cxnId="{E49FE1AE-C2CF-864F-9263-83B432E121A2}">
      <dgm:prSet/>
      <dgm:spPr/>
      <dgm:t>
        <a:bodyPr/>
        <a:lstStyle/>
        <a:p>
          <a:endParaRPr lang="en-GB"/>
        </a:p>
      </dgm:t>
    </dgm:pt>
    <dgm:pt modelId="{26ED1725-0026-9F4F-A8A5-B49B97CB05B2}" type="sibTrans" cxnId="{E49FE1AE-C2CF-864F-9263-83B432E121A2}">
      <dgm:prSet/>
      <dgm:spPr/>
      <dgm:t>
        <a:bodyPr/>
        <a:lstStyle/>
        <a:p>
          <a:endParaRPr lang="en-GB"/>
        </a:p>
      </dgm:t>
    </dgm:pt>
    <dgm:pt modelId="{12EBAA96-10D3-0A46-9E01-039B29C07000}" type="pres">
      <dgm:prSet presAssocID="{EA5B3C82-C7E3-974D-863D-599064997C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EB6F3A0-FEAA-3541-8065-3AE72EFA8DDB}" type="pres">
      <dgm:prSet presAssocID="{D1DB9D10-D88B-2B4F-9544-26ED5F696EA2}" presName="root" presStyleCnt="0"/>
      <dgm:spPr/>
    </dgm:pt>
    <dgm:pt modelId="{4D26690F-4797-2F42-AF5C-B8F4B73F4922}" type="pres">
      <dgm:prSet presAssocID="{D1DB9D10-D88B-2B4F-9544-26ED5F696EA2}" presName="rootComposite" presStyleCnt="0"/>
      <dgm:spPr/>
    </dgm:pt>
    <dgm:pt modelId="{017A52FC-ACE9-5244-8830-4236FD2392FC}" type="pres">
      <dgm:prSet presAssocID="{D1DB9D10-D88B-2B4F-9544-26ED5F696EA2}" presName="rootText" presStyleLbl="node1" presStyleIdx="0" presStyleCnt="4" custScaleX="107583" custScaleY="122207"/>
      <dgm:spPr/>
    </dgm:pt>
    <dgm:pt modelId="{81CE4C76-EAF3-1042-B23D-500C084AF853}" type="pres">
      <dgm:prSet presAssocID="{D1DB9D10-D88B-2B4F-9544-26ED5F696EA2}" presName="rootConnector" presStyleLbl="node1" presStyleIdx="0" presStyleCnt="4"/>
      <dgm:spPr/>
    </dgm:pt>
    <dgm:pt modelId="{467FE1DE-CC58-F04F-B152-5C84F8E871D4}" type="pres">
      <dgm:prSet presAssocID="{D1DB9D10-D88B-2B4F-9544-26ED5F696EA2}" presName="childShape" presStyleCnt="0"/>
      <dgm:spPr/>
    </dgm:pt>
    <dgm:pt modelId="{4B50DA17-B941-F141-82C9-23F78C57D1B2}" type="pres">
      <dgm:prSet presAssocID="{4DABE73F-6590-D94E-9255-49FC98F4CEFA}" presName="Name13" presStyleLbl="parChTrans1D2" presStyleIdx="0" presStyleCnt="8"/>
      <dgm:spPr/>
    </dgm:pt>
    <dgm:pt modelId="{7BAADB24-7632-7B40-96A7-4689C1977C73}" type="pres">
      <dgm:prSet presAssocID="{E1B87869-076B-9343-80CB-BE3E4C426C3C}" presName="childText" presStyleLbl="bgAcc1" presStyleIdx="0" presStyleCnt="8">
        <dgm:presLayoutVars>
          <dgm:bulletEnabled val="1"/>
        </dgm:presLayoutVars>
      </dgm:prSet>
      <dgm:spPr/>
    </dgm:pt>
    <dgm:pt modelId="{50E2EEDD-96BA-7640-9568-39F5B2957A24}" type="pres">
      <dgm:prSet presAssocID="{6C32BA00-98E9-A548-858F-46094DB04AAB}" presName="Name13" presStyleLbl="parChTrans1D2" presStyleIdx="1" presStyleCnt="8"/>
      <dgm:spPr/>
    </dgm:pt>
    <dgm:pt modelId="{B3DDE4D0-E8CC-AC44-8BDC-09771C91639E}" type="pres">
      <dgm:prSet presAssocID="{A89A9255-31AE-014D-A8E8-1F68CF82E987}" presName="childText" presStyleLbl="bgAcc1" presStyleIdx="1" presStyleCnt="8">
        <dgm:presLayoutVars>
          <dgm:bulletEnabled val="1"/>
        </dgm:presLayoutVars>
      </dgm:prSet>
      <dgm:spPr/>
    </dgm:pt>
    <dgm:pt modelId="{85348BDF-D0AE-934F-9D12-F31616A63471}" type="pres">
      <dgm:prSet presAssocID="{FF925AAA-9763-8D44-AF5B-DBE7B141C24D}" presName="root" presStyleCnt="0"/>
      <dgm:spPr/>
    </dgm:pt>
    <dgm:pt modelId="{02706AD2-54C4-2C40-B410-3D00741DAC7F}" type="pres">
      <dgm:prSet presAssocID="{FF925AAA-9763-8D44-AF5B-DBE7B141C24D}" presName="rootComposite" presStyleCnt="0"/>
      <dgm:spPr/>
    </dgm:pt>
    <dgm:pt modelId="{253D3C0A-431C-C545-850E-EC38E0CEA05A}" type="pres">
      <dgm:prSet presAssocID="{FF925AAA-9763-8D44-AF5B-DBE7B141C24D}" presName="rootText" presStyleLbl="node1" presStyleIdx="1" presStyleCnt="4" custScaleX="107583" custScaleY="122207"/>
      <dgm:spPr/>
    </dgm:pt>
    <dgm:pt modelId="{B5D35490-2D9F-854B-AAFE-987624BD4999}" type="pres">
      <dgm:prSet presAssocID="{FF925AAA-9763-8D44-AF5B-DBE7B141C24D}" presName="rootConnector" presStyleLbl="node1" presStyleIdx="1" presStyleCnt="4"/>
      <dgm:spPr/>
    </dgm:pt>
    <dgm:pt modelId="{5C5F2FB4-DD52-3A4D-A397-6077AEEB8025}" type="pres">
      <dgm:prSet presAssocID="{FF925AAA-9763-8D44-AF5B-DBE7B141C24D}" presName="childShape" presStyleCnt="0"/>
      <dgm:spPr/>
    </dgm:pt>
    <dgm:pt modelId="{DD1AB5C4-91BC-8146-ADFB-B8ED6E22FF0C}" type="pres">
      <dgm:prSet presAssocID="{56F9EAAE-6C4E-6944-A106-3679CAE9B550}" presName="Name13" presStyleLbl="parChTrans1D2" presStyleIdx="2" presStyleCnt="8"/>
      <dgm:spPr/>
    </dgm:pt>
    <dgm:pt modelId="{DBDF82DA-8FF0-7F4F-ADA5-E7104E40ABA4}" type="pres">
      <dgm:prSet presAssocID="{3513195B-AD83-3C43-8C05-BC783CDAF44C}" presName="childText" presStyleLbl="bgAcc1" presStyleIdx="2" presStyleCnt="8">
        <dgm:presLayoutVars>
          <dgm:bulletEnabled val="1"/>
        </dgm:presLayoutVars>
      </dgm:prSet>
      <dgm:spPr/>
    </dgm:pt>
    <dgm:pt modelId="{62F8D9A5-0693-8648-9C06-C6E3CCF53470}" type="pres">
      <dgm:prSet presAssocID="{12319F33-0603-0949-A5CC-1FE83E0AC929}" presName="Name13" presStyleLbl="parChTrans1D2" presStyleIdx="3" presStyleCnt="8"/>
      <dgm:spPr/>
    </dgm:pt>
    <dgm:pt modelId="{7375DCD8-7659-BC49-ACE1-DE984D0991F8}" type="pres">
      <dgm:prSet presAssocID="{26D92FAF-6407-B64B-8B50-AC571B4757DC}" presName="childText" presStyleLbl="bgAcc1" presStyleIdx="3" presStyleCnt="8">
        <dgm:presLayoutVars>
          <dgm:bulletEnabled val="1"/>
        </dgm:presLayoutVars>
      </dgm:prSet>
      <dgm:spPr/>
    </dgm:pt>
    <dgm:pt modelId="{F128A142-1A0C-664B-BF05-640C44F192DE}" type="pres">
      <dgm:prSet presAssocID="{8F394ADD-C0A3-F04C-8098-3E56CD69F963}" presName="root" presStyleCnt="0"/>
      <dgm:spPr/>
    </dgm:pt>
    <dgm:pt modelId="{0DFCE735-189B-8E49-A5AE-330EAE49AB27}" type="pres">
      <dgm:prSet presAssocID="{8F394ADD-C0A3-F04C-8098-3E56CD69F963}" presName="rootComposite" presStyleCnt="0"/>
      <dgm:spPr/>
    </dgm:pt>
    <dgm:pt modelId="{77C09802-DF20-A942-8858-13164923A458}" type="pres">
      <dgm:prSet presAssocID="{8F394ADD-C0A3-F04C-8098-3E56CD69F963}" presName="rootText" presStyleLbl="node1" presStyleIdx="2" presStyleCnt="4" custScaleX="107583" custScaleY="122207"/>
      <dgm:spPr/>
    </dgm:pt>
    <dgm:pt modelId="{A21D47EB-5CD0-254B-9A1B-1F21B1011488}" type="pres">
      <dgm:prSet presAssocID="{8F394ADD-C0A3-F04C-8098-3E56CD69F963}" presName="rootConnector" presStyleLbl="node1" presStyleIdx="2" presStyleCnt="4"/>
      <dgm:spPr/>
    </dgm:pt>
    <dgm:pt modelId="{D42A0E20-47A3-D64A-9ECD-C4F782264F8D}" type="pres">
      <dgm:prSet presAssocID="{8F394ADD-C0A3-F04C-8098-3E56CD69F963}" presName="childShape" presStyleCnt="0"/>
      <dgm:spPr/>
    </dgm:pt>
    <dgm:pt modelId="{8D4D0046-10E7-A442-A998-52C443D44005}" type="pres">
      <dgm:prSet presAssocID="{FBD230B9-A930-C947-BEA0-B3EC1F29585B}" presName="Name13" presStyleLbl="parChTrans1D2" presStyleIdx="4" presStyleCnt="8"/>
      <dgm:spPr/>
    </dgm:pt>
    <dgm:pt modelId="{DE78F83F-2E05-0A4E-92CB-CE07514259D1}" type="pres">
      <dgm:prSet presAssocID="{D2F23A8B-5AFD-7843-A6AA-FE90436E8D0A}" presName="childText" presStyleLbl="bgAcc1" presStyleIdx="4" presStyleCnt="8">
        <dgm:presLayoutVars>
          <dgm:bulletEnabled val="1"/>
        </dgm:presLayoutVars>
      </dgm:prSet>
      <dgm:spPr/>
    </dgm:pt>
    <dgm:pt modelId="{5F29F2D7-90EE-4644-871C-38893CD972B6}" type="pres">
      <dgm:prSet presAssocID="{A009AE16-0506-D148-9A7B-0EA46881D1AE}" presName="Name13" presStyleLbl="parChTrans1D2" presStyleIdx="5" presStyleCnt="8"/>
      <dgm:spPr/>
    </dgm:pt>
    <dgm:pt modelId="{B3785A94-89D2-794E-B3A7-F1C47FDCE141}" type="pres">
      <dgm:prSet presAssocID="{67858479-0138-644C-B5E6-4A7C061D697C}" presName="childText" presStyleLbl="bgAcc1" presStyleIdx="5" presStyleCnt="8">
        <dgm:presLayoutVars>
          <dgm:bulletEnabled val="1"/>
        </dgm:presLayoutVars>
      </dgm:prSet>
      <dgm:spPr/>
    </dgm:pt>
    <dgm:pt modelId="{0EDA61EF-6EFB-6942-B8BF-ECDF895FF3E9}" type="pres">
      <dgm:prSet presAssocID="{CDB276A0-7101-2C4B-81BB-C57A13B7C7B6}" presName="Name13" presStyleLbl="parChTrans1D2" presStyleIdx="6" presStyleCnt="8"/>
      <dgm:spPr/>
    </dgm:pt>
    <dgm:pt modelId="{9BBFB281-3308-9240-8728-6E4D39F510A5}" type="pres">
      <dgm:prSet presAssocID="{9FBF558D-9FBC-CA4F-8B63-657159E0DB67}" presName="childText" presStyleLbl="bgAcc1" presStyleIdx="6" presStyleCnt="8">
        <dgm:presLayoutVars>
          <dgm:bulletEnabled val="1"/>
        </dgm:presLayoutVars>
      </dgm:prSet>
      <dgm:spPr/>
    </dgm:pt>
    <dgm:pt modelId="{A555A732-ACB1-6F4A-AE22-2D1251FFA988}" type="pres">
      <dgm:prSet presAssocID="{997D31E7-60ED-104B-A64C-C0B924E612F3}" presName="root" presStyleCnt="0"/>
      <dgm:spPr/>
    </dgm:pt>
    <dgm:pt modelId="{F83E1D55-616C-2D4E-A8A7-934E027F24C4}" type="pres">
      <dgm:prSet presAssocID="{997D31E7-60ED-104B-A64C-C0B924E612F3}" presName="rootComposite" presStyleCnt="0"/>
      <dgm:spPr/>
    </dgm:pt>
    <dgm:pt modelId="{04A7791E-84E0-954A-9E46-E0AF48B5866E}" type="pres">
      <dgm:prSet presAssocID="{997D31E7-60ED-104B-A64C-C0B924E612F3}" presName="rootText" presStyleLbl="node1" presStyleIdx="3" presStyleCnt="4" custScaleX="107583" custScaleY="122207"/>
      <dgm:spPr/>
    </dgm:pt>
    <dgm:pt modelId="{A6A1B214-FD51-9A49-A024-1359E220C24B}" type="pres">
      <dgm:prSet presAssocID="{997D31E7-60ED-104B-A64C-C0B924E612F3}" presName="rootConnector" presStyleLbl="node1" presStyleIdx="3" presStyleCnt="4"/>
      <dgm:spPr/>
    </dgm:pt>
    <dgm:pt modelId="{056C48BB-D803-D444-885C-FEF36514E708}" type="pres">
      <dgm:prSet presAssocID="{997D31E7-60ED-104B-A64C-C0B924E612F3}" presName="childShape" presStyleCnt="0"/>
      <dgm:spPr/>
    </dgm:pt>
    <dgm:pt modelId="{053A59C3-5421-B241-968D-3C8996175ABA}" type="pres">
      <dgm:prSet presAssocID="{ECFE2353-8E6E-3B4A-8254-8C87C5E8B490}" presName="Name13" presStyleLbl="parChTrans1D2" presStyleIdx="7" presStyleCnt="8"/>
      <dgm:spPr/>
    </dgm:pt>
    <dgm:pt modelId="{DCC1776C-1492-A047-BB8B-F100A06F6A78}" type="pres">
      <dgm:prSet presAssocID="{92A786B7-2BDE-C645-98CE-049CBD16C1EC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333DE91F-087D-B84C-9846-113B54A9B86F}" srcId="{FF925AAA-9763-8D44-AF5B-DBE7B141C24D}" destId="{3513195B-AD83-3C43-8C05-BC783CDAF44C}" srcOrd="0" destOrd="0" parTransId="{56F9EAAE-6C4E-6944-A106-3679CAE9B550}" sibTransId="{6E338C43-AC20-9D46-9D66-29D4DB6B4118}"/>
    <dgm:cxn modelId="{3BA77920-0469-4541-981A-DE56C4FFAE78}" type="presOf" srcId="{997D31E7-60ED-104B-A64C-C0B924E612F3}" destId="{A6A1B214-FD51-9A49-A024-1359E220C24B}" srcOrd="1" destOrd="0" presId="urn:microsoft.com/office/officeart/2005/8/layout/hierarchy3"/>
    <dgm:cxn modelId="{0909C228-821F-C049-AC28-BA92D42C4534}" type="presOf" srcId="{8F394ADD-C0A3-F04C-8098-3E56CD69F963}" destId="{77C09802-DF20-A942-8858-13164923A458}" srcOrd="0" destOrd="0" presId="urn:microsoft.com/office/officeart/2005/8/layout/hierarchy3"/>
    <dgm:cxn modelId="{8A5E8F2A-21BA-584B-A544-9135E15013A6}" type="presOf" srcId="{EA5B3C82-C7E3-974D-863D-599064997CE0}" destId="{12EBAA96-10D3-0A46-9E01-039B29C07000}" srcOrd="0" destOrd="0" presId="urn:microsoft.com/office/officeart/2005/8/layout/hierarchy3"/>
    <dgm:cxn modelId="{5D440A30-361C-4541-A93C-2B95D8F7290E}" type="presOf" srcId="{A89A9255-31AE-014D-A8E8-1F68CF82E987}" destId="{B3DDE4D0-E8CC-AC44-8BDC-09771C91639E}" srcOrd="0" destOrd="0" presId="urn:microsoft.com/office/officeart/2005/8/layout/hierarchy3"/>
    <dgm:cxn modelId="{F352E033-5F8B-AF48-A201-006C87B2533D}" type="presOf" srcId="{9FBF558D-9FBC-CA4F-8B63-657159E0DB67}" destId="{9BBFB281-3308-9240-8728-6E4D39F510A5}" srcOrd="0" destOrd="0" presId="urn:microsoft.com/office/officeart/2005/8/layout/hierarchy3"/>
    <dgm:cxn modelId="{B92E8839-2171-5548-8195-EF063B0DDB0E}" type="presOf" srcId="{FF925AAA-9763-8D44-AF5B-DBE7B141C24D}" destId="{B5D35490-2D9F-854B-AAFE-987624BD4999}" srcOrd="1" destOrd="0" presId="urn:microsoft.com/office/officeart/2005/8/layout/hierarchy3"/>
    <dgm:cxn modelId="{0AF82A5F-9EF5-694F-93B6-0C0D1866D106}" srcId="{EA5B3C82-C7E3-974D-863D-599064997CE0}" destId="{8F394ADD-C0A3-F04C-8098-3E56CD69F963}" srcOrd="2" destOrd="0" parTransId="{FCC774A2-77E6-0F4A-ABC3-40A41DEBC028}" sibTransId="{E1B3C859-C63D-ED47-A80E-F452872AC8E4}"/>
    <dgm:cxn modelId="{0B63B86B-3451-B543-BCB1-13881568C93A}" type="presOf" srcId="{D1DB9D10-D88B-2B4F-9544-26ED5F696EA2}" destId="{81CE4C76-EAF3-1042-B23D-500C084AF853}" srcOrd="1" destOrd="0" presId="urn:microsoft.com/office/officeart/2005/8/layout/hierarchy3"/>
    <dgm:cxn modelId="{03EF9050-E3BE-BF49-814A-200B4592D8D2}" srcId="{8F394ADD-C0A3-F04C-8098-3E56CD69F963}" destId="{D2F23A8B-5AFD-7843-A6AA-FE90436E8D0A}" srcOrd="0" destOrd="0" parTransId="{FBD230B9-A930-C947-BEA0-B3EC1F29585B}" sibTransId="{62438872-94E8-CC48-84B4-76600C97DC53}"/>
    <dgm:cxn modelId="{16C05B56-78B8-C14E-8B85-BF8DEB6FAAB9}" type="presOf" srcId="{6C32BA00-98E9-A548-858F-46094DB04AAB}" destId="{50E2EEDD-96BA-7640-9568-39F5B2957A24}" srcOrd="0" destOrd="0" presId="urn:microsoft.com/office/officeart/2005/8/layout/hierarchy3"/>
    <dgm:cxn modelId="{89400178-2D1C-8440-ACBC-30F2E5F41610}" type="presOf" srcId="{92A786B7-2BDE-C645-98CE-049CBD16C1EC}" destId="{DCC1776C-1492-A047-BB8B-F100A06F6A78}" srcOrd="0" destOrd="0" presId="urn:microsoft.com/office/officeart/2005/8/layout/hierarchy3"/>
    <dgm:cxn modelId="{0B294D78-A297-BE4E-88E7-1F6BED93FEDA}" type="presOf" srcId="{CDB276A0-7101-2C4B-81BB-C57A13B7C7B6}" destId="{0EDA61EF-6EFB-6942-B8BF-ECDF895FF3E9}" srcOrd="0" destOrd="0" presId="urn:microsoft.com/office/officeart/2005/8/layout/hierarchy3"/>
    <dgm:cxn modelId="{A4DDBF7A-8D90-694E-B109-8CE6E86E3192}" type="presOf" srcId="{997D31E7-60ED-104B-A64C-C0B924E612F3}" destId="{04A7791E-84E0-954A-9E46-E0AF48B5866E}" srcOrd="0" destOrd="0" presId="urn:microsoft.com/office/officeart/2005/8/layout/hierarchy3"/>
    <dgm:cxn modelId="{5720D581-399B-614A-B458-47CEC55E98EF}" type="presOf" srcId="{26D92FAF-6407-B64B-8B50-AC571B4757DC}" destId="{7375DCD8-7659-BC49-ACE1-DE984D0991F8}" srcOrd="0" destOrd="0" presId="urn:microsoft.com/office/officeart/2005/8/layout/hierarchy3"/>
    <dgm:cxn modelId="{5325AA84-F2D1-734B-AABF-0D64E8E633C3}" type="presOf" srcId="{D1DB9D10-D88B-2B4F-9544-26ED5F696EA2}" destId="{017A52FC-ACE9-5244-8830-4236FD2392FC}" srcOrd="0" destOrd="0" presId="urn:microsoft.com/office/officeart/2005/8/layout/hierarchy3"/>
    <dgm:cxn modelId="{0A63758B-CB93-2341-A2EA-0916DFF7B92B}" srcId="{EA5B3C82-C7E3-974D-863D-599064997CE0}" destId="{997D31E7-60ED-104B-A64C-C0B924E612F3}" srcOrd="3" destOrd="0" parTransId="{A17531EA-B78D-5B4A-A30E-6E028C4A3990}" sibTransId="{240DE55F-A2F1-984F-A84B-A35B8D1690EF}"/>
    <dgm:cxn modelId="{7B9D5295-2A4E-5A40-99D2-278892344919}" srcId="{D1DB9D10-D88B-2B4F-9544-26ED5F696EA2}" destId="{E1B87869-076B-9343-80CB-BE3E4C426C3C}" srcOrd="0" destOrd="0" parTransId="{4DABE73F-6590-D94E-9255-49FC98F4CEFA}" sibTransId="{A1C1AD60-3FAF-754E-BF38-58AB9C3A7E75}"/>
    <dgm:cxn modelId="{B6250796-9DFC-4C42-830D-B081D8C19218}" type="presOf" srcId="{4DABE73F-6590-D94E-9255-49FC98F4CEFA}" destId="{4B50DA17-B941-F141-82C9-23F78C57D1B2}" srcOrd="0" destOrd="0" presId="urn:microsoft.com/office/officeart/2005/8/layout/hierarchy3"/>
    <dgm:cxn modelId="{1C133B96-9222-4943-9145-AC8D23252F36}" srcId="{8F394ADD-C0A3-F04C-8098-3E56CD69F963}" destId="{67858479-0138-644C-B5E6-4A7C061D697C}" srcOrd="1" destOrd="0" parTransId="{A009AE16-0506-D148-9A7B-0EA46881D1AE}" sibTransId="{05F1FD1D-2906-CD41-A984-105F16C65EF8}"/>
    <dgm:cxn modelId="{087F5A97-9E3D-2549-8B92-F7508F6E7E0A}" type="presOf" srcId="{FBD230B9-A930-C947-BEA0-B3EC1F29585B}" destId="{8D4D0046-10E7-A442-A998-52C443D44005}" srcOrd="0" destOrd="0" presId="urn:microsoft.com/office/officeart/2005/8/layout/hierarchy3"/>
    <dgm:cxn modelId="{1F7A0F9D-00F0-0343-8161-A054474EE28C}" srcId="{EA5B3C82-C7E3-974D-863D-599064997CE0}" destId="{D1DB9D10-D88B-2B4F-9544-26ED5F696EA2}" srcOrd="0" destOrd="0" parTransId="{8935CAD3-46A6-C041-9071-0D64C01471B0}" sibTransId="{BF8E4B5D-792E-7B4C-BE83-0BA8C07C75A4}"/>
    <dgm:cxn modelId="{12E9FCA3-55FD-1349-AB0A-9DE8B09E13FE}" srcId="{EA5B3C82-C7E3-974D-863D-599064997CE0}" destId="{FF925AAA-9763-8D44-AF5B-DBE7B141C24D}" srcOrd="1" destOrd="0" parTransId="{8AC6AF45-9547-9A4A-8876-17A5CF2EB85B}" sibTransId="{33CBE153-BF18-6F41-A586-5D2EABC3CFDB}"/>
    <dgm:cxn modelId="{5BC19AA4-CB60-574F-AAB8-FFF7C399D52E}" type="presOf" srcId="{E1B87869-076B-9343-80CB-BE3E4C426C3C}" destId="{7BAADB24-7632-7B40-96A7-4689C1977C73}" srcOrd="0" destOrd="0" presId="urn:microsoft.com/office/officeart/2005/8/layout/hierarchy3"/>
    <dgm:cxn modelId="{BA313BAA-18BE-234C-922A-A1E82AD0ECAC}" srcId="{997D31E7-60ED-104B-A64C-C0B924E612F3}" destId="{92A786B7-2BDE-C645-98CE-049CBD16C1EC}" srcOrd="0" destOrd="0" parTransId="{ECFE2353-8E6E-3B4A-8254-8C87C5E8B490}" sibTransId="{EF1D346F-1D4C-4146-A70B-504D2A80BDDB}"/>
    <dgm:cxn modelId="{B396C4AA-6887-5344-BD0A-D241C538E077}" srcId="{D1DB9D10-D88B-2B4F-9544-26ED5F696EA2}" destId="{A89A9255-31AE-014D-A8E8-1F68CF82E987}" srcOrd="1" destOrd="0" parTransId="{6C32BA00-98E9-A548-858F-46094DB04AAB}" sibTransId="{2FBF7AA8-2F8A-AD43-9D11-9AEF7BBC93E7}"/>
    <dgm:cxn modelId="{E49FE1AE-C2CF-864F-9263-83B432E121A2}" srcId="{8F394ADD-C0A3-F04C-8098-3E56CD69F963}" destId="{9FBF558D-9FBC-CA4F-8B63-657159E0DB67}" srcOrd="2" destOrd="0" parTransId="{CDB276A0-7101-2C4B-81BB-C57A13B7C7B6}" sibTransId="{26ED1725-0026-9F4F-A8A5-B49B97CB05B2}"/>
    <dgm:cxn modelId="{B949A9AF-A9B2-264A-8B86-AA84957AE23E}" type="presOf" srcId="{3513195B-AD83-3C43-8C05-BC783CDAF44C}" destId="{DBDF82DA-8FF0-7F4F-ADA5-E7104E40ABA4}" srcOrd="0" destOrd="0" presId="urn:microsoft.com/office/officeart/2005/8/layout/hierarchy3"/>
    <dgm:cxn modelId="{BD5FBBB0-DFB0-E741-9939-1E3975452909}" type="presOf" srcId="{ECFE2353-8E6E-3B4A-8254-8C87C5E8B490}" destId="{053A59C3-5421-B241-968D-3C8996175ABA}" srcOrd="0" destOrd="0" presId="urn:microsoft.com/office/officeart/2005/8/layout/hierarchy3"/>
    <dgm:cxn modelId="{C36048B3-7BA6-BA40-83D0-90F208FF5BAF}" srcId="{FF925AAA-9763-8D44-AF5B-DBE7B141C24D}" destId="{26D92FAF-6407-B64B-8B50-AC571B4757DC}" srcOrd="1" destOrd="0" parTransId="{12319F33-0603-0949-A5CC-1FE83E0AC929}" sibTransId="{1C2786F8-747B-D647-B6B9-A9D254CB3496}"/>
    <dgm:cxn modelId="{C6C970B5-DCF1-574B-BDDF-67A456D18D57}" type="presOf" srcId="{A009AE16-0506-D148-9A7B-0EA46881D1AE}" destId="{5F29F2D7-90EE-4644-871C-38893CD972B6}" srcOrd="0" destOrd="0" presId="urn:microsoft.com/office/officeart/2005/8/layout/hierarchy3"/>
    <dgm:cxn modelId="{5B0848B9-39FE-1949-9228-7C5BB343C725}" type="presOf" srcId="{D2F23A8B-5AFD-7843-A6AA-FE90436E8D0A}" destId="{DE78F83F-2E05-0A4E-92CB-CE07514259D1}" srcOrd="0" destOrd="0" presId="urn:microsoft.com/office/officeart/2005/8/layout/hierarchy3"/>
    <dgm:cxn modelId="{8F4FE1CA-B3FA-7146-B513-4DEFDE81F754}" type="presOf" srcId="{56F9EAAE-6C4E-6944-A106-3679CAE9B550}" destId="{DD1AB5C4-91BC-8146-ADFB-B8ED6E22FF0C}" srcOrd="0" destOrd="0" presId="urn:microsoft.com/office/officeart/2005/8/layout/hierarchy3"/>
    <dgm:cxn modelId="{65BBE6EE-8C6E-8E4A-B7E2-0FC64634E2E0}" type="presOf" srcId="{FF925AAA-9763-8D44-AF5B-DBE7B141C24D}" destId="{253D3C0A-431C-C545-850E-EC38E0CEA05A}" srcOrd="0" destOrd="0" presId="urn:microsoft.com/office/officeart/2005/8/layout/hierarchy3"/>
    <dgm:cxn modelId="{C0D1C0FC-95B2-754E-A1E2-649CEDEB18D5}" type="presOf" srcId="{8F394ADD-C0A3-F04C-8098-3E56CD69F963}" destId="{A21D47EB-5CD0-254B-9A1B-1F21B1011488}" srcOrd="1" destOrd="0" presId="urn:microsoft.com/office/officeart/2005/8/layout/hierarchy3"/>
    <dgm:cxn modelId="{D45AFBFC-0CD4-3D4F-BFCA-70EE84A8DE5D}" type="presOf" srcId="{67858479-0138-644C-B5E6-4A7C061D697C}" destId="{B3785A94-89D2-794E-B3A7-F1C47FDCE141}" srcOrd="0" destOrd="0" presId="urn:microsoft.com/office/officeart/2005/8/layout/hierarchy3"/>
    <dgm:cxn modelId="{6FAFD8FD-0303-8440-8559-6229E437E75A}" type="presOf" srcId="{12319F33-0603-0949-A5CC-1FE83E0AC929}" destId="{62F8D9A5-0693-8648-9C06-C6E3CCF53470}" srcOrd="0" destOrd="0" presId="urn:microsoft.com/office/officeart/2005/8/layout/hierarchy3"/>
    <dgm:cxn modelId="{51FAF504-E7F0-E54D-8E62-FD1FBE596280}" type="presParOf" srcId="{12EBAA96-10D3-0A46-9E01-039B29C07000}" destId="{FEB6F3A0-FEAA-3541-8065-3AE72EFA8DDB}" srcOrd="0" destOrd="0" presId="urn:microsoft.com/office/officeart/2005/8/layout/hierarchy3"/>
    <dgm:cxn modelId="{0B417B96-8777-DF4F-A5D6-10CC762B1825}" type="presParOf" srcId="{FEB6F3A0-FEAA-3541-8065-3AE72EFA8DDB}" destId="{4D26690F-4797-2F42-AF5C-B8F4B73F4922}" srcOrd="0" destOrd="0" presId="urn:microsoft.com/office/officeart/2005/8/layout/hierarchy3"/>
    <dgm:cxn modelId="{7E113E17-CF8B-284C-9535-1356C5CE922C}" type="presParOf" srcId="{4D26690F-4797-2F42-AF5C-B8F4B73F4922}" destId="{017A52FC-ACE9-5244-8830-4236FD2392FC}" srcOrd="0" destOrd="0" presId="urn:microsoft.com/office/officeart/2005/8/layout/hierarchy3"/>
    <dgm:cxn modelId="{24376DE5-597F-4642-8C9F-1C9ABFAE0529}" type="presParOf" srcId="{4D26690F-4797-2F42-AF5C-B8F4B73F4922}" destId="{81CE4C76-EAF3-1042-B23D-500C084AF853}" srcOrd="1" destOrd="0" presId="urn:microsoft.com/office/officeart/2005/8/layout/hierarchy3"/>
    <dgm:cxn modelId="{1D35FC2F-1FB4-E442-93A6-95A687D9AEC1}" type="presParOf" srcId="{FEB6F3A0-FEAA-3541-8065-3AE72EFA8DDB}" destId="{467FE1DE-CC58-F04F-B152-5C84F8E871D4}" srcOrd="1" destOrd="0" presId="urn:microsoft.com/office/officeart/2005/8/layout/hierarchy3"/>
    <dgm:cxn modelId="{ADB6F36E-DE7A-FA4C-A297-C88870CF6A92}" type="presParOf" srcId="{467FE1DE-CC58-F04F-B152-5C84F8E871D4}" destId="{4B50DA17-B941-F141-82C9-23F78C57D1B2}" srcOrd="0" destOrd="0" presId="urn:microsoft.com/office/officeart/2005/8/layout/hierarchy3"/>
    <dgm:cxn modelId="{A3CC9577-F4F5-DE41-A4B9-2209E73CAA6B}" type="presParOf" srcId="{467FE1DE-CC58-F04F-B152-5C84F8E871D4}" destId="{7BAADB24-7632-7B40-96A7-4689C1977C73}" srcOrd="1" destOrd="0" presId="urn:microsoft.com/office/officeart/2005/8/layout/hierarchy3"/>
    <dgm:cxn modelId="{0C53B649-D180-F548-9066-3F7D567B2C13}" type="presParOf" srcId="{467FE1DE-CC58-F04F-B152-5C84F8E871D4}" destId="{50E2EEDD-96BA-7640-9568-39F5B2957A24}" srcOrd="2" destOrd="0" presId="urn:microsoft.com/office/officeart/2005/8/layout/hierarchy3"/>
    <dgm:cxn modelId="{D07261C4-36EA-9040-9DA4-3C429DCE7826}" type="presParOf" srcId="{467FE1DE-CC58-F04F-B152-5C84F8E871D4}" destId="{B3DDE4D0-E8CC-AC44-8BDC-09771C91639E}" srcOrd="3" destOrd="0" presId="urn:microsoft.com/office/officeart/2005/8/layout/hierarchy3"/>
    <dgm:cxn modelId="{7044CCCF-CA49-224B-90A1-C1B14B3ADB47}" type="presParOf" srcId="{12EBAA96-10D3-0A46-9E01-039B29C07000}" destId="{85348BDF-D0AE-934F-9D12-F31616A63471}" srcOrd="1" destOrd="0" presId="urn:microsoft.com/office/officeart/2005/8/layout/hierarchy3"/>
    <dgm:cxn modelId="{ABCEC186-FA07-0B40-979C-AEFAB28D8ADD}" type="presParOf" srcId="{85348BDF-D0AE-934F-9D12-F31616A63471}" destId="{02706AD2-54C4-2C40-B410-3D00741DAC7F}" srcOrd="0" destOrd="0" presId="urn:microsoft.com/office/officeart/2005/8/layout/hierarchy3"/>
    <dgm:cxn modelId="{6304EF26-1E0B-6141-8B17-2BAF46E6C35D}" type="presParOf" srcId="{02706AD2-54C4-2C40-B410-3D00741DAC7F}" destId="{253D3C0A-431C-C545-850E-EC38E0CEA05A}" srcOrd="0" destOrd="0" presId="urn:microsoft.com/office/officeart/2005/8/layout/hierarchy3"/>
    <dgm:cxn modelId="{8AFC5A29-1572-5B46-B005-B078719B8650}" type="presParOf" srcId="{02706AD2-54C4-2C40-B410-3D00741DAC7F}" destId="{B5D35490-2D9F-854B-AAFE-987624BD4999}" srcOrd="1" destOrd="0" presId="urn:microsoft.com/office/officeart/2005/8/layout/hierarchy3"/>
    <dgm:cxn modelId="{9936CC76-ED56-1144-97F9-2A5FFEC0BD0B}" type="presParOf" srcId="{85348BDF-D0AE-934F-9D12-F31616A63471}" destId="{5C5F2FB4-DD52-3A4D-A397-6077AEEB8025}" srcOrd="1" destOrd="0" presId="urn:microsoft.com/office/officeart/2005/8/layout/hierarchy3"/>
    <dgm:cxn modelId="{7F70C6CE-61AC-0540-999A-5D2506F1B83A}" type="presParOf" srcId="{5C5F2FB4-DD52-3A4D-A397-6077AEEB8025}" destId="{DD1AB5C4-91BC-8146-ADFB-B8ED6E22FF0C}" srcOrd="0" destOrd="0" presId="urn:microsoft.com/office/officeart/2005/8/layout/hierarchy3"/>
    <dgm:cxn modelId="{ADF2D4B6-8266-BF4E-9A9C-4888E34FF979}" type="presParOf" srcId="{5C5F2FB4-DD52-3A4D-A397-6077AEEB8025}" destId="{DBDF82DA-8FF0-7F4F-ADA5-E7104E40ABA4}" srcOrd="1" destOrd="0" presId="urn:microsoft.com/office/officeart/2005/8/layout/hierarchy3"/>
    <dgm:cxn modelId="{27775DC6-A1E4-8447-84C6-2B83D340F212}" type="presParOf" srcId="{5C5F2FB4-DD52-3A4D-A397-6077AEEB8025}" destId="{62F8D9A5-0693-8648-9C06-C6E3CCF53470}" srcOrd="2" destOrd="0" presId="urn:microsoft.com/office/officeart/2005/8/layout/hierarchy3"/>
    <dgm:cxn modelId="{29FA001D-7A0B-AA4A-81A8-9B0131CE10A9}" type="presParOf" srcId="{5C5F2FB4-DD52-3A4D-A397-6077AEEB8025}" destId="{7375DCD8-7659-BC49-ACE1-DE984D0991F8}" srcOrd="3" destOrd="0" presId="urn:microsoft.com/office/officeart/2005/8/layout/hierarchy3"/>
    <dgm:cxn modelId="{7AD4F3E2-8C3A-8D43-8EA3-5E09AA724C77}" type="presParOf" srcId="{12EBAA96-10D3-0A46-9E01-039B29C07000}" destId="{F128A142-1A0C-664B-BF05-640C44F192DE}" srcOrd="2" destOrd="0" presId="urn:microsoft.com/office/officeart/2005/8/layout/hierarchy3"/>
    <dgm:cxn modelId="{8E9FC5AE-5851-5F44-B87A-5FF8546F7EFE}" type="presParOf" srcId="{F128A142-1A0C-664B-BF05-640C44F192DE}" destId="{0DFCE735-189B-8E49-A5AE-330EAE49AB27}" srcOrd="0" destOrd="0" presId="urn:microsoft.com/office/officeart/2005/8/layout/hierarchy3"/>
    <dgm:cxn modelId="{1D6A0189-C607-0D43-BD35-9312C20A24C7}" type="presParOf" srcId="{0DFCE735-189B-8E49-A5AE-330EAE49AB27}" destId="{77C09802-DF20-A942-8858-13164923A458}" srcOrd="0" destOrd="0" presId="urn:microsoft.com/office/officeart/2005/8/layout/hierarchy3"/>
    <dgm:cxn modelId="{0AD5ED2D-AB73-7148-9BFF-E11C760FF0C8}" type="presParOf" srcId="{0DFCE735-189B-8E49-A5AE-330EAE49AB27}" destId="{A21D47EB-5CD0-254B-9A1B-1F21B1011488}" srcOrd="1" destOrd="0" presId="urn:microsoft.com/office/officeart/2005/8/layout/hierarchy3"/>
    <dgm:cxn modelId="{CF16D7F1-6ABB-9E4C-9BA2-FFB40AFB589D}" type="presParOf" srcId="{F128A142-1A0C-664B-BF05-640C44F192DE}" destId="{D42A0E20-47A3-D64A-9ECD-C4F782264F8D}" srcOrd="1" destOrd="0" presId="urn:microsoft.com/office/officeart/2005/8/layout/hierarchy3"/>
    <dgm:cxn modelId="{DCD430EC-70B4-2044-8C1E-FEFBCA3E0338}" type="presParOf" srcId="{D42A0E20-47A3-D64A-9ECD-C4F782264F8D}" destId="{8D4D0046-10E7-A442-A998-52C443D44005}" srcOrd="0" destOrd="0" presId="urn:microsoft.com/office/officeart/2005/8/layout/hierarchy3"/>
    <dgm:cxn modelId="{CB0EBCD8-AA0D-0041-8631-9B5C6A0B61AC}" type="presParOf" srcId="{D42A0E20-47A3-D64A-9ECD-C4F782264F8D}" destId="{DE78F83F-2E05-0A4E-92CB-CE07514259D1}" srcOrd="1" destOrd="0" presId="urn:microsoft.com/office/officeart/2005/8/layout/hierarchy3"/>
    <dgm:cxn modelId="{AFF4CCEF-5570-B244-A153-BBA2B27F831A}" type="presParOf" srcId="{D42A0E20-47A3-D64A-9ECD-C4F782264F8D}" destId="{5F29F2D7-90EE-4644-871C-38893CD972B6}" srcOrd="2" destOrd="0" presId="urn:microsoft.com/office/officeart/2005/8/layout/hierarchy3"/>
    <dgm:cxn modelId="{0EA6BF94-E617-234F-8826-7B132BEBDCB1}" type="presParOf" srcId="{D42A0E20-47A3-D64A-9ECD-C4F782264F8D}" destId="{B3785A94-89D2-794E-B3A7-F1C47FDCE141}" srcOrd="3" destOrd="0" presId="urn:microsoft.com/office/officeart/2005/8/layout/hierarchy3"/>
    <dgm:cxn modelId="{EAEABD62-5F3C-CE4A-9041-E94AAB3DAAA2}" type="presParOf" srcId="{D42A0E20-47A3-D64A-9ECD-C4F782264F8D}" destId="{0EDA61EF-6EFB-6942-B8BF-ECDF895FF3E9}" srcOrd="4" destOrd="0" presId="urn:microsoft.com/office/officeart/2005/8/layout/hierarchy3"/>
    <dgm:cxn modelId="{AEC82FA1-7EAD-954F-8C2E-F602BA7B8F21}" type="presParOf" srcId="{D42A0E20-47A3-D64A-9ECD-C4F782264F8D}" destId="{9BBFB281-3308-9240-8728-6E4D39F510A5}" srcOrd="5" destOrd="0" presId="urn:microsoft.com/office/officeart/2005/8/layout/hierarchy3"/>
    <dgm:cxn modelId="{34BADF9D-2706-0548-AF69-F0772E272539}" type="presParOf" srcId="{12EBAA96-10D3-0A46-9E01-039B29C07000}" destId="{A555A732-ACB1-6F4A-AE22-2D1251FFA988}" srcOrd="3" destOrd="0" presId="urn:microsoft.com/office/officeart/2005/8/layout/hierarchy3"/>
    <dgm:cxn modelId="{958F8FD6-89C2-B044-9904-CE7841D44BC9}" type="presParOf" srcId="{A555A732-ACB1-6F4A-AE22-2D1251FFA988}" destId="{F83E1D55-616C-2D4E-A8A7-934E027F24C4}" srcOrd="0" destOrd="0" presId="urn:microsoft.com/office/officeart/2005/8/layout/hierarchy3"/>
    <dgm:cxn modelId="{CCE52D9E-2D57-9947-9121-3D44D350E9A0}" type="presParOf" srcId="{F83E1D55-616C-2D4E-A8A7-934E027F24C4}" destId="{04A7791E-84E0-954A-9E46-E0AF48B5866E}" srcOrd="0" destOrd="0" presId="urn:microsoft.com/office/officeart/2005/8/layout/hierarchy3"/>
    <dgm:cxn modelId="{96E152DD-6E4B-1542-B385-8655B8531CDA}" type="presParOf" srcId="{F83E1D55-616C-2D4E-A8A7-934E027F24C4}" destId="{A6A1B214-FD51-9A49-A024-1359E220C24B}" srcOrd="1" destOrd="0" presId="urn:microsoft.com/office/officeart/2005/8/layout/hierarchy3"/>
    <dgm:cxn modelId="{1B84433F-62F4-EA4C-B5D7-83E6AC51CD88}" type="presParOf" srcId="{A555A732-ACB1-6F4A-AE22-2D1251FFA988}" destId="{056C48BB-D803-D444-885C-FEF36514E708}" srcOrd="1" destOrd="0" presId="urn:microsoft.com/office/officeart/2005/8/layout/hierarchy3"/>
    <dgm:cxn modelId="{5891CB6A-B335-6746-8E89-491EF0101B7F}" type="presParOf" srcId="{056C48BB-D803-D444-885C-FEF36514E708}" destId="{053A59C3-5421-B241-968D-3C8996175ABA}" srcOrd="0" destOrd="0" presId="urn:microsoft.com/office/officeart/2005/8/layout/hierarchy3"/>
    <dgm:cxn modelId="{8A84DDEF-4068-6D4B-8105-AF08CB2F7BE8}" type="presParOf" srcId="{056C48BB-D803-D444-885C-FEF36514E708}" destId="{DCC1776C-1492-A047-BB8B-F100A06F6A7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EC2FCE-771E-B54C-9F3C-E094C9BAD84F}" type="doc">
      <dgm:prSet loTypeId="urn:microsoft.com/office/officeart/2005/8/layout/hierarchy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A3270B-1B7C-334B-ACF4-D9DD206D1557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GB" dirty="0"/>
            <a:t>What stewardship strategies?</a:t>
          </a:r>
        </a:p>
      </dgm:t>
    </dgm:pt>
    <dgm:pt modelId="{B7E37F55-A432-8841-8E42-45B9A45E29FA}" type="parTrans" cxnId="{66AA3F7F-42BE-4641-BBF5-F9ED75D03535}">
      <dgm:prSet/>
      <dgm:spPr/>
      <dgm:t>
        <a:bodyPr/>
        <a:lstStyle/>
        <a:p>
          <a:endParaRPr lang="en-GB"/>
        </a:p>
      </dgm:t>
    </dgm:pt>
    <dgm:pt modelId="{6488F6C5-FBA2-CC45-8DBA-849D91E8C685}" type="sibTrans" cxnId="{66AA3F7F-42BE-4641-BBF5-F9ED75D03535}">
      <dgm:prSet/>
      <dgm:spPr/>
      <dgm:t>
        <a:bodyPr/>
        <a:lstStyle/>
        <a:p>
          <a:endParaRPr lang="en-GB"/>
        </a:p>
      </dgm:t>
    </dgm:pt>
    <dgm:pt modelId="{F176A798-4B8C-4C4C-9866-C9F771F6C2E6}">
      <dgm:prSet phldrT="[Text]"/>
      <dgm:spPr/>
      <dgm:t>
        <a:bodyPr/>
        <a:lstStyle/>
        <a:p>
          <a:r>
            <a:rPr lang="en-GB" dirty="0"/>
            <a:t>Evidence </a:t>
          </a:r>
        </a:p>
      </dgm:t>
    </dgm:pt>
    <dgm:pt modelId="{091AD958-8F06-1F46-8FD2-3837ECABEDDE}" type="parTrans" cxnId="{A7B0923B-ABA7-8042-BB45-371F399F7501}">
      <dgm:prSet/>
      <dgm:spPr/>
      <dgm:t>
        <a:bodyPr/>
        <a:lstStyle/>
        <a:p>
          <a:endParaRPr lang="en-GB"/>
        </a:p>
      </dgm:t>
    </dgm:pt>
    <dgm:pt modelId="{5DBCB160-C6F6-BB4E-9254-5CD40A115BB1}" type="sibTrans" cxnId="{A7B0923B-ABA7-8042-BB45-371F399F7501}">
      <dgm:prSet/>
      <dgm:spPr/>
      <dgm:t>
        <a:bodyPr/>
        <a:lstStyle/>
        <a:p>
          <a:endParaRPr lang="en-GB"/>
        </a:p>
      </dgm:t>
    </dgm:pt>
    <dgm:pt modelId="{70E111B6-A6D1-4B41-8089-18823F0223D7}">
      <dgm:prSet phldrT="[Text]"/>
      <dgm:spPr/>
      <dgm:t>
        <a:bodyPr/>
        <a:lstStyle/>
        <a:p>
          <a:r>
            <a:rPr lang="en-GB" dirty="0"/>
            <a:t>How can the NHS improve collecting data and surveillance?</a:t>
          </a:r>
        </a:p>
      </dgm:t>
    </dgm:pt>
    <dgm:pt modelId="{E4D0C1F9-058E-6746-B64A-75F679590EF6}" type="parTrans" cxnId="{6C49D796-9F24-C846-BA63-E7309BA9B67C}">
      <dgm:prSet/>
      <dgm:spPr/>
      <dgm:t>
        <a:bodyPr/>
        <a:lstStyle/>
        <a:p>
          <a:endParaRPr lang="en-GB"/>
        </a:p>
      </dgm:t>
    </dgm:pt>
    <dgm:pt modelId="{3716AE84-22BF-9C4B-B686-71C67CFFA9FC}" type="sibTrans" cxnId="{6C49D796-9F24-C846-BA63-E7309BA9B67C}">
      <dgm:prSet/>
      <dgm:spPr/>
      <dgm:t>
        <a:bodyPr/>
        <a:lstStyle/>
        <a:p>
          <a:endParaRPr lang="en-GB"/>
        </a:p>
      </dgm:t>
    </dgm:pt>
    <dgm:pt modelId="{2DDA967C-05DD-AB44-B4E8-E14C72E82549}">
      <dgm:prSet phldrT="[Text]"/>
      <dgm:spPr>
        <a:solidFill>
          <a:schemeClr val="accent2"/>
        </a:solidFill>
      </dgm:spPr>
      <dgm:t>
        <a:bodyPr/>
        <a:lstStyle/>
        <a:p>
          <a:r>
            <a:rPr lang="en-GB" dirty="0"/>
            <a:t>What research might resolve uncertainties?</a:t>
          </a:r>
        </a:p>
      </dgm:t>
    </dgm:pt>
    <dgm:pt modelId="{FDDBD6AB-C729-D841-B4DF-821FBA3C3CB5}" type="parTrans" cxnId="{F5990D94-ABC8-374F-B84F-5E5A93847EF1}">
      <dgm:prSet/>
      <dgm:spPr/>
      <dgm:t>
        <a:bodyPr/>
        <a:lstStyle/>
        <a:p>
          <a:endParaRPr lang="en-GB"/>
        </a:p>
      </dgm:t>
    </dgm:pt>
    <dgm:pt modelId="{315ED5CB-FB8B-B54C-A740-DD79FBEF228D}" type="sibTrans" cxnId="{F5990D94-ABC8-374F-B84F-5E5A93847EF1}">
      <dgm:prSet/>
      <dgm:spPr/>
      <dgm:t>
        <a:bodyPr/>
        <a:lstStyle/>
        <a:p>
          <a:endParaRPr lang="en-GB"/>
        </a:p>
      </dgm:t>
    </dgm:pt>
    <dgm:pt modelId="{83D18290-2F4D-2C47-AFCA-3B4D5DE27DE3}">
      <dgm:prSet phldrT="[Text]"/>
      <dgm:spPr/>
      <dgm:t>
        <a:bodyPr/>
        <a:lstStyle/>
        <a:p>
          <a:r>
            <a:rPr lang="en-GB" dirty="0"/>
            <a:t>Unanswered questions</a:t>
          </a:r>
        </a:p>
      </dgm:t>
    </dgm:pt>
    <dgm:pt modelId="{A3A908D9-E566-ED4F-9805-24268E9332AC}" type="parTrans" cxnId="{7722CF39-894F-014F-BF9E-EA2E1E5A959B}">
      <dgm:prSet/>
      <dgm:spPr/>
      <dgm:t>
        <a:bodyPr/>
        <a:lstStyle/>
        <a:p>
          <a:endParaRPr lang="en-GB"/>
        </a:p>
      </dgm:t>
    </dgm:pt>
    <dgm:pt modelId="{20EF4C15-D99B-6F4D-824D-A17FDE2033BE}" type="sibTrans" cxnId="{7722CF39-894F-014F-BF9E-EA2E1E5A959B}">
      <dgm:prSet/>
      <dgm:spPr/>
      <dgm:t>
        <a:bodyPr/>
        <a:lstStyle/>
        <a:p>
          <a:endParaRPr lang="en-GB"/>
        </a:p>
      </dgm:t>
    </dgm:pt>
    <dgm:pt modelId="{6C1762FF-22A4-A94E-ABE0-8F67CCA89BED}">
      <dgm:prSet phldrT="[Text]"/>
      <dgm:spPr/>
      <dgm:t>
        <a:bodyPr/>
        <a:lstStyle/>
        <a:p>
          <a:r>
            <a:rPr lang="en-GB" dirty="0"/>
            <a:t>Existing systems</a:t>
          </a:r>
        </a:p>
      </dgm:t>
    </dgm:pt>
    <dgm:pt modelId="{B62743FC-EB46-DB48-83DB-51CF3646D9A6}" type="parTrans" cxnId="{D0D7D490-B793-7043-B2F9-CC5E2AF5BE21}">
      <dgm:prSet/>
      <dgm:spPr/>
      <dgm:t>
        <a:bodyPr/>
        <a:lstStyle/>
        <a:p>
          <a:endParaRPr lang="en-GB"/>
        </a:p>
      </dgm:t>
    </dgm:pt>
    <dgm:pt modelId="{B3F1E805-9B03-3346-A3DC-FD98EFFD0869}" type="sibTrans" cxnId="{D0D7D490-B793-7043-B2F9-CC5E2AF5BE21}">
      <dgm:prSet/>
      <dgm:spPr/>
      <dgm:t>
        <a:bodyPr/>
        <a:lstStyle/>
        <a:p>
          <a:endParaRPr lang="en-GB"/>
        </a:p>
      </dgm:t>
    </dgm:pt>
    <dgm:pt modelId="{EA401605-F1DE-0245-B6AF-5FDEE064DF66}">
      <dgm:prSet phldrT="[Text]"/>
      <dgm:spPr/>
      <dgm:t>
        <a:bodyPr/>
        <a:lstStyle/>
        <a:p>
          <a:r>
            <a:rPr lang="en-GB" dirty="0"/>
            <a:t>New systems? </a:t>
          </a:r>
        </a:p>
      </dgm:t>
    </dgm:pt>
    <dgm:pt modelId="{A43B851B-CDDA-4847-B5D2-3905A3430ED5}" type="parTrans" cxnId="{54672802-6D79-3D4B-BB0A-A61C4BF2C708}">
      <dgm:prSet/>
      <dgm:spPr/>
      <dgm:t>
        <a:bodyPr/>
        <a:lstStyle/>
        <a:p>
          <a:endParaRPr lang="en-GB"/>
        </a:p>
      </dgm:t>
    </dgm:pt>
    <dgm:pt modelId="{E4478D78-B4AE-234C-AA9B-415C919048A5}" type="sibTrans" cxnId="{54672802-6D79-3D4B-BB0A-A61C4BF2C708}">
      <dgm:prSet/>
      <dgm:spPr/>
      <dgm:t>
        <a:bodyPr/>
        <a:lstStyle/>
        <a:p>
          <a:endParaRPr lang="en-GB"/>
        </a:p>
      </dgm:t>
    </dgm:pt>
    <dgm:pt modelId="{8D88E95B-FFA6-B644-BB41-3C26184C33F0}" type="pres">
      <dgm:prSet presAssocID="{26EC2FCE-771E-B54C-9F3C-E094C9BAD84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0420E1-7DF4-EF42-AA04-C71C01CF7595}" type="pres">
      <dgm:prSet presAssocID="{79A3270B-1B7C-334B-ACF4-D9DD206D1557}" presName="root" presStyleCnt="0"/>
      <dgm:spPr/>
    </dgm:pt>
    <dgm:pt modelId="{1C47BBD4-9A76-C34D-9201-626BCE4B44C2}" type="pres">
      <dgm:prSet presAssocID="{79A3270B-1B7C-334B-ACF4-D9DD206D1557}" presName="rootComposite" presStyleCnt="0"/>
      <dgm:spPr/>
    </dgm:pt>
    <dgm:pt modelId="{06A4D3EC-C996-134C-8FF4-FE9CC76CF6A0}" type="pres">
      <dgm:prSet presAssocID="{79A3270B-1B7C-334B-ACF4-D9DD206D1557}" presName="rootText" presStyleLbl="node1" presStyleIdx="0" presStyleCnt="3"/>
      <dgm:spPr/>
    </dgm:pt>
    <dgm:pt modelId="{DE518CCB-0C39-564C-85CD-CAB447C2F432}" type="pres">
      <dgm:prSet presAssocID="{79A3270B-1B7C-334B-ACF4-D9DD206D1557}" presName="rootConnector" presStyleLbl="node1" presStyleIdx="0" presStyleCnt="3"/>
      <dgm:spPr/>
    </dgm:pt>
    <dgm:pt modelId="{F47F91F6-7580-3C4E-A87F-3214AED0649C}" type="pres">
      <dgm:prSet presAssocID="{79A3270B-1B7C-334B-ACF4-D9DD206D1557}" presName="childShape" presStyleCnt="0"/>
      <dgm:spPr/>
    </dgm:pt>
    <dgm:pt modelId="{ECB4226F-FCF5-B744-901F-68F4ED404ED2}" type="pres">
      <dgm:prSet presAssocID="{091AD958-8F06-1F46-8FD2-3837ECABEDDE}" presName="Name13" presStyleLbl="parChTrans1D2" presStyleIdx="0" presStyleCnt="4"/>
      <dgm:spPr/>
    </dgm:pt>
    <dgm:pt modelId="{9FCAD95F-1E83-0D4E-A4EB-3103025F57D9}" type="pres">
      <dgm:prSet presAssocID="{F176A798-4B8C-4C4C-9866-C9F771F6C2E6}" presName="childText" presStyleLbl="bgAcc1" presStyleIdx="0" presStyleCnt="4">
        <dgm:presLayoutVars>
          <dgm:bulletEnabled val="1"/>
        </dgm:presLayoutVars>
      </dgm:prSet>
      <dgm:spPr/>
    </dgm:pt>
    <dgm:pt modelId="{A4988B2D-B8ED-E14C-AD9B-496AC99168BE}" type="pres">
      <dgm:prSet presAssocID="{70E111B6-A6D1-4B41-8089-18823F0223D7}" presName="root" presStyleCnt="0"/>
      <dgm:spPr/>
    </dgm:pt>
    <dgm:pt modelId="{BBB719B0-407A-C941-9CCA-AE8FA9E5BAEF}" type="pres">
      <dgm:prSet presAssocID="{70E111B6-A6D1-4B41-8089-18823F0223D7}" presName="rootComposite" presStyleCnt="0"/>
      <dgm:spPr/>
    </dgm:pt>
    <dgm:pt modelId="{4816089B-55B7-0749-B4EC-34143C25466F}" type="pres">
      <dgm:prSet presAssocID="{70E111B6-A6D1-4B41-8089-18823F0223D7}" presName="rootText" presStyleLbl="node1" presStyleIdx="1" presStyleCnt="3"/>
      <dgm:spPr/>
    </dgm:pt>
    <dgm:pt modelId="{5C69BF6F-1076-6E45-8E58-DB0C02A74B5A}" type="pres">
      <dgm:prSet presAssocID="{70E111B6-A6D1-4B41-8089-18823F0223D7}" presName="rootConnector" presStyleLbl="node1" presStyleIdx="1" presStyleCnt="3"/>
      <dgm:spPr/>
    </dgm:pt>
    <dgm:pt modelId="{2BFDBD84-4E0F-6B49-974A-C307C24AAE6B}" type="pres">
      <dgm:prSet presAssocID="{70E111B6-A6D1-4B41-8089-18823F0223D7}" presName="childShape" presStyleCnt="0"/>
      <dgm:spPr/>
    </dgm:pt>
    <dgm:pt modelId="{1A7F23AE-8918-3840-9460-627F2A706F79}" type="pres">
      <dgm:prSet presAssocID="{B62743FC-EB46-DB48-83DB-51CF3646D9A6}" presName="Name13" presStyleLbl="parChTrans1D2" presStyleIdx="1" presStyleCnt="4"/>
      <dgm:spPr/>
    </dgm:pt>
    <dgm:pt modelId="{F8B834FC-CF04-CA4E-82D9-EF05641B52E0}" type="pres">
      <dgm:prSet presAssocID="{6C1762FF-22A4-A94E-ABE0-8F67CCA89BED}" presName="childText" presStyleLbl="bgAcc1" presStyleIdx="1" presStyleCnt="4">
        <dgm:presLayoutVars>
          <dgm:bulletEnabled val="1"/>
        </dgm:presLayoutVars>
      </dgm:prSet>
      <dgm:spPr/>
    </dgm:pt>
    <dgm:pt modelId="{E92861D5-1D6D-7244-97EE-A2E89515C97E}" type="pres">
      <dgm:prSet presAssocID="{A43B851B-CDDA-4847-B5D2-3905A3430ED5}" presName="Name13" presStyleLbl="parChTrans1D2" presStyleIdx="2" presStyleCnt="4"/>
      <dgm:spPr/>
    </dgm:pt>
    <dgm:pt modelId="{922FDB90-515E-3D41-B6E3-BE0696F16E46}" type="pres">
      <dgm:prSet presAssocID="{EA401605-F1DE-0245-B6AF-5FDEE064DF66}" presName="childText" presStyleLbl="bgAcc1" presStyleIdx="2" presStyleCnt="4">
        <dgm:presLayoutVars>
          <dgm:bulletEnabled val="1"/>
        </dgm:presLayoutVars>
      </dgm:prSet>
      <dgm:spPr/>
    </dgm:pt>
    <dgm:pt modelId="{20E5E71C-FE55-014B-BE56-37236D7A06C6}" type="pres">
      <dgm:prSet presAssocID="{2DDA967C-05DD-AB44-B4E8-E14C72E82549}" presName="root" presStyleCnt="0"/>
      <dgm:spPr/>
    </dgm:pt>
    <dgm:pt modelId="{37722614-AB69-8F46-B4D7-42CA2F2FCAD4}" type="pres">
      <dgm:prSet presAssocID="{2DDA967C-05DD-AB44-B4E8-E14C72E82549}" presName="rootComposite" presStyleCnt="0"/>
      <dgm:spPr/>
    </dgm:pt>
    <dgm:pt modelId="{0DC1DCB0-5E5A-FC4E-8838-46A0AB460DD0}" type="pres">
      <dgm:prSet presAssocID="{2DDA967C-05DD-AB44-B4E8-E14C72E82549}" presName="rootText" presStyleLbl="node1" presStyleIdx="2" presStyleCnt="3"/>
      <dgm:spPr/>
    </dgm:pt>
    <dgm:pt modelId="{C5230127-551C-464C-BF35-9CA8E6930861}" type="pres">
      <dgm:prSet presAssocID="{2DDA967C-05DD-AB44-B4E8-E14C72E82549}" presName="rootConnector" presStyleLbl="node1" presStyleIdx="2" presStyleCnt="3"/>
      <dgm:spPr/>
    </dgm:pt>
    <dgm:pt modelId="{9D872BE7-20CC-7743-BD3D-A25450329D9A}" type="pres">
      <dgm:prSet presAssocID="{2DDA967C-05DD-AB44-B4E8-E14C72E82549}" presName="childShape" presStyleCnt="0"/>
      <dgm:spPr/>
    </dgm:pt>
    <dgm:pt modelId="{30EA418D-A185-4749-AB08-29B14B35D939}" type="pres">
      <dgm:prSet presAssocID="{A3A908D9-E566-ED4F-9805-24268E9332AC}" presName="Name13" presStyleLbl="parChTrans1D2" presStyleIdx="3" presStyleCnt="4"/>
      <dgm:spPr/>
    </dgm:pt>
    <dgm:pt modelId="{9A6EA5E1-D613-334E-B9D2-D9A0562DDBAD}" type="pres">
      <dgm:prSet presAssocID="{83D18290-2F4D-2C47-AFCA-3B4D5DE27DE3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0023900-9A74-6D41-A040-2F34CDAB3440}" type="presOf" srcId="{26EC2FCE-771E-B54C-9F3C-E094C9BAD84F}" destId="{8D88E95B-FFA6-B644-BB41-3C26184C33F0}" srcOrd="0" destOrd="0" presId="urn:microsoft.com/office/officeart/2005/8/layout/hierarchy3"/>
    <dgm:cxn modelId="{54672802-6D79-3D4B-BB0A-A61C4BF2C708}" srcId="{70E111B6-A6D1-4B41-8089-18823F0223D7}" destId="{EA401605-F1DE-0245-B6AF-5FDEE064DF66}" srcOrd="1" destOrd="0" parTransId="{A43B851B-CDDA-4847-B5D2-3905A3430ED5}" sibTransId="{E4478D78-B4AE-234C-AA9B-415C919048A5}"/>
    <dgm:cxn modelId="{7722CF39-894F-014F-BF9E-EA2E1E5A959B}" srcId="{2DDA967C-05DD-AB44-B4E8-E14C72E82549}" destId="{83D18290-2F4D-2C47-AFCA-3B4D5DE27DE3}" srcOrd="0" destOrd="0" parTransId="{A3A908D9-E566-ED4F-9805-24268E9332AC}" sibTransId="{20EF4C15-D99B-6F4D-824D-A17FDE2033BE}"/>
    <dgm:cxn modelId="{A7B0923B-ABA7-8042-BB45-371F399F7501}" srcId="{79A3270B-1B7C-334B-ACF4-D9DD206D1557}" destId="{F176A798-4B8C-4C4C-9866-C9F771F6C2E6}" srcOrd="0" destOrd="0" parTransId="{091AD958-8F06-1F46-8FD2-3837ECABEDDE}" sibTransId="{5DBCB160-C6F6-BB4E-9254-5CD40A115BB1}"/>
    <dgm:cxn modelId="{6D1DA93F-8F76-AA43-97C2-6623DC1749B0}" type="presOf" srcId="{F176A798-4B8C-4C4C-9866-C9F771F6C2E6}" destId="{9FCAD95F-1E83-0D4E-A4EB-3103025F57D9}" srcOrd="0" destOrd="0" presId="urn:microsoft.com/office/officeart/2005/8/layout/hierarchy3"/>
    <dgm:cxn modelId="{D49B7965-4EDA-DA44-8038-3FFE94BDDD47}" type="presOf" srcId="{6C1762FF-22A4-A94E-ABE0-8F67CCA89BED}" destId="{F8B834FC-CF04-CA4E-82D9-EF05641B52E0}" srcOrd="0" destOrd="0" presId="urn:microsoft.com/office/officeart/2005/8/layout/hierarchy3"/>
    <dgm:cxn modelId="{9810B669-C5B1-2942-B961-D43335A8D1E8}" type="presOf" srcId="{2DDA967C-05DD-AB44-B4E8-E14C72E82549}" destId="{C5230127-551C-464C-BF35-9CA8E6930861}" srcOrd="1" destOrd="0" presId="urn:microsoft.com/office/officeart/2005/8/layout/hierarchy3"/>
    <dgm:cxn modelId="{DE794271-7599-2942-B638-3F0F93FC799B}" type="presOf" srcId="{A43B851B-CDDA-4847-B5D2-3905A3430ED5}" destId="{E92861D5-1D6D-7244-97EE-A2E89515C97E}" srcOrd="0" destOrd="0" presId="urn:microsoft.com/office/officeart/2005/8/layout/hierarchy3"/>
    <dgm:cxn modelId="{E0EE2B7B-7049-1B4D-BF2B-7743FF0A8680}" type="presOf" srcId="{79A3270B-1B7C-334B-ACF4-D9DD206D1557}" destId="{DE518CCB-0C39-564C-85CD-CAB447C2F432}" srcOrd="1" destOrd="0" presId="urn:microsoft.com/office/officeart/2005/8/layout/hierarchy3"/>
    <dgm:cxn modelId="{66AA3F7F-42BE-4641-BBF5-F9ED75D03535}" srcId="{26EC2FCE-771E-B54C-9F3C-E094C9BAD84F}" destId="{79A3270B-1B7C-334B-ACF4-D9DD206D1557}" srcOrd="0" destOrd="0" parTransId="{B7E37F55-A432-8841-8E42-45B9A45E29FA}" sibTransId="{6488F6C5-FBA2-CC45-8DBA-849D91E8C685}"/>
    <dgm:cxn modelId="{E6CDCF8B-9557-384D-A8CC-75530D01A6CC}" type="presOf" srcId="{70E111B6-A6D1-4B41-8089-18823F0223D7}" destId="{4816089B-55B7-0749-B4EC-34143C25466F}" srcOrd="0" destOrd="0" presId="urn:microsoft.com/office/officeart/2005/8/layout/hierarchy3"/>
    <dgm:cxn modelId="{2D37CD8F-49F1-4F4D-80AC-828145B1E346}" type="presOf" srcId="{70E111B6-A6D1-4B41-8089-18823F0223D7}" destId="{5C69BF6F-1076-6E45-8E58-DB0C02A74B5A}" srcOrd="1" destOrd="0" presId="urn:microsoft.com/office/officeart/2005/8/layout/hierarchy3"/>
    <dgm:cxn modelId="{D0D7D490-B793-7043-B2F9-CC5E2AF5BE21}" srcId="{70E111B6-A6D1-4B41-8089-18823F0223D7}" destId="{6C1762FF-22A4-A94E-ABE0-8F67CCA89BED}" srcOrd="0" destOrd="0" parTransId="{B62743FC-EB46-DB48-83DB-51CF3646D9A6}" sibTransId="{B3F1E805-9B03-3346-A3DC-FD98EFFD0869}"/>
    <dgm:cxn modelId="{F5990D94-ABC8-374F-B84F-5E5A93847EF1}" srcId="{26EC2FCE-771E-B54C-9F3C-E094C9BAD84F}" destId="{2DDA967C-05DD-AB44-B4E8-E14C72E82549}" srcOrd="2" destOrd="0" parTransId="{FDDBD6AB-C729-D841-B4DF-821FBA3C3CB5}" sibTransId="{315ED5CB-FB8B-B54C-A740-DD79FBEF228D}"/>
    <dgm:cxn modelId="{6C49D796-9F24-C846-BA63-E7309BA9B67C}" srcId="{26EC2FCE-771E-B54C-9F3C-E094C9BAD84F}" destId="{70E111B6-A6D1-4B41-8089-18823F0223D7}" srcOrd="1" destOrd="0" parTransId="{E4D0C1F9-058E-6746-B64A-75F679590EF6}" sibTransId="{3716AE84-22BF-9C4B-B686-71C67CFFA9FC}"/>
    <dgm:cxn modelId="{F055F296-E89E-4343-93AC-4E162F03317B}" type="presOf" srcId="{2DDA967C-05DD-AB44-B4E8-E14C72E82549}" destId="{0DC1DCB0-5E5A-FC4E-8838-46A0AB460DD0}" srcOrd="0" destOrd="0" presId="urn:microsoft.com/office/officeart/2005/8/layout/hierarchy3"/>
    <dgm:cxn modelId="{F7F0249C-5EF2-6B4B-8F11-100823697796}" type="presOf" srcId="{B62743FC-EB46-DB48-83DB-51CF3646D9A6}" destId="{1A7F23AE-8918-3840-9460-627F2A706F79}" srcOrd="0" destOrd="0" presId="urn:microsoft.com/office/officeart/2005/8/layout/hierarchy3"/>
    <dgm:cxn modelId="{B66E07A2-3B3A-BF47-ADBD-548CA9E66F49}" type="presOf" srcId="{EA401605-F1DE-0245-B6AF-5FDEE064DF66}" destId="{922FDB90-515E-3D41-B6E3-BE0696F16E46}" srcOrd="0" destOrd="0" presId="urn:microsoft.com/office/officeart/2005/8/layout/hierarchy3"/>
    <dgm:cxn modelId="{25F43AA8-1152-E04C-AF8B-2ABD6D1EEE96}" type="presOf" srcId="{79A3270B-1B7C-334B-ACF4-D9DD206D1557}" destId="{06A4D3EC-C996-134C-8FF4-FE9CC76CF6A0}" srcOrd="0" destOrd="0" presId="urn:microsoft.com/office/officeart/2005/8/layout/hierarchy3"/>
    <dgm:cxn modelId="{029739B1-77CA-FB4B-BFAC-730AAB9CBF5B}" type="presOf" srcId="{091AD958-8F06-1F46-8FD2-3837ECABEDDE}" destId="{ECB4226F-FCF5-B744-901F-68F4ED404ED2}" srcOrd="0" destOrd="0" presId="urn:microsoft.com/office/officeart/2005/8/layout/hierarchy3"/>
    <dgm:cxn modelId="{1D328DB3-52A6-9549-A729-23CA08E8D7A4}" type="presOf" srcId="{A3A908D9-E566-ED4F-9805-24268E9332AC}" destId="{30EA418D-A185-4749-AB08-29B14B35D939}" srcOrd="0" destOrd="0" presId="urn:microsoft.com/office/officeart/2005/8/layout/hierarchy3"/>
    <dgm:cxn modelId="{254CC6BA-7848-F44A-AA1F-844426B1F7F8}" type="presOf" srcId="{83D18290-2F4D-2C47-AFCA-3B4D5DE27DE3}" destId="{9A6EA5E1-D613-334E-B9D2-D9A0562DDBAD}" srcOrd="0" destOrd="0" presId="urn:microsoft.com/office/officeart/2005/8/layout/hierarchy3"/>
    <dgm:cxn modelId="{96CAEAF4-2D58-8C4E-9E05-D78BDAF5DF18}" type="presParOf" srcId="{8D88E95B-FFA6-B644-BB41-3C26184C33F0}" destId="{CA0420E1-7DF4-EF42-AA04-C71C01CF7595}" srcOrd="0" destOrd="0" presId="urn:microsoft.com/office/officeart/2005/8/layout/hierarchy3"/>
    <dgm:cxn modelId="{B29324C3-5DC4-0349-8E4D-24B327F7087F}" type="presParOf" srcId="{CA0420E1-7DF4-EF42-AA04-C71C01CF7595}" destId="{1C47BBD4-9A76-C34D-9201-626BCE4B44C2}" srcOrd="0" destOrd="0" presId="urn:microsoft.com/office/officeart/2005/8/layout/hierarchy3"/>
    <dgm:cxn modelId="{65E01628-A370-F443-B577-59C39BD87BB0}" type="presParOf" srcId="{1C47BBD4-9A76-C34D-9201-626BCE4B44C2}" destId="{06A4D3EC-C996-134C-8FF4-FE9CC76CF6A0}" srcOrd="0" destOrd="0" presId="urn:microsoft.com/office/officeart/2005/8/layout/hierarchy3"/>
    <dgm:cxn modelId="{29B52192-8742-5047-B7F5-3E01E79F2107}" type="presParOf" srcId="{1C47BBD4-9A76-C34D-9201-626BCE4B44C2}" destId="{DE518CCB-0C39-564C-85CD-CAB447C2F432}" srcOrd="1" destOrd="0" presId="urn:microsoft.com/office/officeart/2005/8/layout/hierarchy3"/>
    <dgm:cxn modelId="{D912EFE5-0F2C-5740-9B95-7FEA0CBE37E6}" type="presParOf" srcId="{CA0420E1-7DF4-EF42-AA04-C71C01CF7595}" destId="{F47F91F6-7580-3C4E-A87F-3214AED0649C}" srcOrd="1" destOrd="0" presId="urn:microsoft.com/office/officeart/2005/8/layout/hierarchy3"/>
    <dgm:cxn modelId="{0D3E8BF9-1B2C-2E47-9D3F-37F77F0E79D1}" type="presParOf" srcId="{F47F91F6-7580-3C4E-A87F-3214AED0649C}" destId="{ECB4226F-FCF5-B744-901F-68F4ED404ED2}" srcOrd="0" destOrd="0" presId="urn:microsoft.com/office/officeart/2005/8/layout/hierarchy3"/>
    <dgm:cxn modelId="{1CB4F198-1D0E-0247-9C2C-51DB1C9871ED}" type="presParOf" srcId="{F47F91F6-7580-3C4E-A87F-3214AED0649C}" destId="{9FCAD95F-1E83-0D4E-A4EB-3103025F57D9}" srcOrd="1" destOrd="0" presId="urn:microsoft.com/office/officeart/2005/8/layout/hierarchy3"/>
    <dgm:cxn modelId="{E4F7C24F-3221-6D4F-87B5-717700B83501}" type="presParOf" srcId="{8D88E95B-FFA6-B644-BB41-3C26184C33F0}" destId="{A4988B2D-B8ED-E14C-AD9B-496AC99168BE}" srcOrd="1" destOrd="0" presId="urn:microsoft.com/office/officeart/2005/8/layout/hierarchy3"/>
    <dgm:cxn modelId="{26FC718F-9DDE-CA42-8854-E25ADDB37D40}" type="presParOf" srcId="{A4988B2D-B8ED-E14C-AD9B-496AC99168BE}" destId="{BBB719B0-407A-C941-9CCA-AE8FA9E5BAEF}" srcOrd="0" destOrd="0" presId="urn:microsoft.com/office/officeart/2005/8/layout/hierarchy3"/>
    <dgm:cxn modelId="{9976FBDA-B91E-1047-B806-F2529661A243}" type="presParOf" srcId="{BBB719B0-407A-C941-9CCA-AE8FA9E5BAEF}" destId="{4816089B-55B7-0749-B4EC-34143C25466F}" srcOrd="0" destOrd="0" presId="urn:microsoft.com/office/officeart/2005/8/layout/hierarchy3"/>
    <dgm:cxn modelId="{EADB5A69-F551-1448-B26B-77067953FA0A}" type="presParOf" srcId="{BBB719B0-407A-C941-9CCA-AE8FA9E5BAEF}" destId="{5C69BF6F-1076-6E45-8E58-DB0C02A74B5A}" srcOrd="1" destOrd="0" presId="urn:microsoft.com/office/officeart/2005/8/layout/hierarchy3"/>
    <dgm:cxn modelId="{F23859E9-C214-0943-9F58-BC115222347A}" type="presParOf" srcId="{A4988B2D-B8ED-E14C-AD9B-496AC99168BE}" destId="{2BFDBD84-4E0F-6B49-974A-C307C24AAE6B}" srcOrd="1" destOrd="0" presId="urn:microsoft.com/office/officeart/2005/8/layout/hierarchy3"/>
    <dgm:cxn modelId="{79C4A235-9A14-694C-935F-C11568030829}" type="presParOf" srcId="{2BFDBD84-4E0F-6B49-974A-C307C24AAE6B}" destId="{1A7F23AE-8918-3840-9460-627F2A706F79}" srcOrd="0" destOrd="0" presId="urn:microsoft.com/office/officeart/2005/8/layout/hierarchy3"/>
    <dgm:cxn modelId="{281D0E71-1E20-8B41-B1FB-608C7B4236BA}" type="presParOf" srcId="{2BFDBD84-4E0F-6B49-974A-C307C24AAE6B}" destId="{F8B834FC-CF04-CA4E-82D9-EF05641B52E0}" srcOrd="1" destOrd="0" presId="urn:microsoft.com/office/officeart/2005/8/layout/hierarchy3"/>
    <dgm:cxn modelId="{421D093C-2C37-A64E-9F0D-CCCFC3A8328D}" type="presParOf" srcId="{2BFDBD84-4E0F-6B49-974A-C307C24AAE6B}" destId="{E92861D5-1D6D-7244-97EE-A2E89515C97E}" srcOrd="2" destOrd="0" presId="urn:microsoft.com/office/officeart/2005/8/layout/hierarchy3"/>
    <dgm:cxn modelId="{DE54B429-9CCE-7B4C-AC8D-51ABBA0BAEE2}" type="presParOf" srcId="{2BFDBD84-4E0F-6B49-974A-C307C24AAE6B}" destId="{922FDB90-515E-3D41-B6E3-BE0696F16E46}" srcOrd="3" destOrd="0" presId="urn:microsoft.com/office/officeart/2005/8/layout/hierarchy3"/>
    <dgm:cxn modelId="{7555052D-43C1-C24E-97DB-1909C9A409DC}" type="presParOf" srcId="{8D88E95B-FFA6-B644-BB41-3C26184C33F0}" destId="{20E5E71C-FE55-014B-BE56-37236D7A06C6}" srcOrd="2" destOrd="0" presId="urn:microsoft.com/office/officeart/2005/8/layout/hierarchy3"/>
    <dgm:cxn modelId="{C4B87057-2AA8-A546-A687-0651E3566657}" type="presParOf" srcId="{20E5E71C-FE55-014B-BE56-37236D7A06C6}" destId="{37722614-AB69-8F46-B4D7-42CA2F2FCAD4}" srcOrd="0" destOrd="0" presId="urn:microsoft.com/office/officeart/2005/8/layout/hierarchy3"/>
    <dgm:cxn modelId="{930F3F85-0072-FE4C-B486-7D71468D2FD2}" type="presParOf" srcId="{37722614-AB69-8F46-B4D7-42CA2F2FCAD4}" destId="{0DC1DCB0-5E5A-FC4E-8838-46A0AB460DD0}" srcOrd="0" destOrd="0" presId="urn:microsoft.com/office/officeart/2005/8/layout/hierarchy3"/>
    <dgm:cxn modelId="{57F75F89-0B85-A148-8D12-EB977FF6D2EC}" type="presParOf" srcId="{37722614-AB69-8F46-B4D7-42CA2F2FCAD4}" destId="{C5230127-551C-464C-BF35-9CA8E6930861}" srcOrd="1" destOrd="0" presId="urn:microsoft.com/office/officeart/2005/8/layout/hierarchy3"/>
    <dgm:cxn modelId="{AD45014D-59C9-664C-8889-F9A657224FA4}" type="presParOf" srcId="{20E5E71C-FE55-014B-BE56-37236D7A06C6}" destId="{9D872BE7-20CC-7743-BD3D-A25450329D9A}" srcOrd="1" destOrd="0" presId="urn:microsoft.com/office/officeart/2005/8/layout/hierarchy3"/>
    <dgm:cxn modelId="{C9985282-AF4F-A247-87E8-D75692FDF5C1}" type="presParOf" srcId="{9D872BE7-20CC-7743-BD3D-A25450329D9A}" destId="{30EA418D-A185-4749-AB08-29B14B35D939}" srcOrd="0" destOrd="0" presId="urn:microsoft.com/office/officeart/2005/8/layout/hierarchy3"/>
    <dgm:cxn modelId="{124C7636-9D92-FE4D-AB08-7CB531BA06F9}" type="presParOf" srcId="{9D872BE7-20CC-7743-BD3D-A25450329D9A}" destId="{9A6EA5E1-D613-334E-B9D2-D9A0562DDBA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A104CC-DDC8-4945-A0D1-7CBEA020856B}" type="doc">
      <dgm:prSet loTypeId="urn:microsoft.com/office/officeart/2005/8/layout/venn3" loCatId="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GB"/>
        </a:p>
      </dgm:t>
    </dgm:pt>
    <dgm:pt modelId="{4AA0167C-6DA7-4648-8839-4BAC7FE729DC}">
      <dgm:prSet phldrT="[Text]"/>
      <dgm:spPr>
        <a:solidFill>
          <a:schemeClr val="accent6">
            <a:lumMod val="75000"/>
            <a:alpha val="5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Over 20 year horizon of EEPRU’s model,  what is the added benefit of having </a:t>
          </a:r>
          <a:r>
            <a:rPr lang="en-GB" dirty="0" err="1">
              <a:solidFill>
                <a:schemeClr val="tx1"/>
              </a:solidFill>
            </a:rPr>
            <a:t>cefiderocol</a:t>
          </a:r>
          <a:r>
            <a:rPr lang="en-GB" dirty="0">
              <a:solidFill>
                <a:schemeClr val="tx1"/>
              </a:solidFill>
            </a:rPr>
            <a:t>, in QALYs</a:t>
          </a:r>
          <a:r>
            <a:rPr lang="en-GB" dirty="0"/>
            <a:t>? </a:t>
          </a:r>
        </a:p>
      </dgm:t>
    </dgm:pt>
    <dgm:pt modelId="{6D207EF1-C8BD-5346-9081-CA981E2FC29F}" type="parTrans" cxnId="{F188A6D3-C742-9046-8A96-F73F96F6FED7}">
      <dgm:prSet/>
      <dgm:spPr/>
      <dgm:t>
        <a:bodyPr/>
        <a:lstStyle/>
        <a:p>
          <a:endParaRPr lang="en-GB"/>
        </a:p>
      </dgm:t>
    </dgm:pt>
    <dgm:pt modelId="{7FA27DE8-D660-7A4A-ABA5-4D566C1917D0}" type="sibTrans" cxnId="{F188A6D3-C742-9046-8A96-F73F96F6FED7}">
      <dgm:prSet/>
      <dgm:spPr/>
      <dgm:t>
        <a:bodyPr/>
        <a:lstStyle/>
        <a:p>
          <a:endParaRPr lang="en-GB"/>
        </a:p>
      </dgm:t>
    </dgm:pt>
    <dgm:pt modelId="{B909C712-F166-684B-B575-6B8CCF149796}">
      <dgm:prSet phldrT="[Text]"/>
      <dgm:spPr/>
      <dgm:t>
        <a:bodyPr/>
        <a:lstStyle/>
        <a:p>
          <a:r>
            <a:rPr lang="en-GB" dirty="0"/>
            <a:t>Over the 10 year contract, what proportion of this, at a minimum, should the NHS pay the company? </a:t>
          </a:r>
        </a:p>
      </dgm:t>
    </dgm:pt>
    <dgm:pt modelId="{33EEBC3D-7DAA-A54F-B1B9-194998AC555D}" type="parTrans" cxnId="{3EFAD259-8601-5D40-9363-305583DC3B44}">
      <dgm:prSet/>
      <dgm:spPr/>
      <dgm:t>
        <a:bodyPr/>
        <a:lstStyle/>
        <a:p>
          <a:endParaRPr lang="en-GB"/>
        </a:p>
      </dgm:t>
    </dgm:pt>
    <dgm:pt modelId="{97E10D84-CF3A-054A-95C7-314B537C5C97}" type="sibTrans" cxnId="{3EFAD259-8601-5D40-9363-305583DC3B44}">
      <dgm:prSet/>
      <dgm:spPr/>
      <dgm:t>
        <a:bodyPr/>
        <a:lstStyle/>
        <a:p>
          <a:endParaRPr lang="en-GB"/>
        </a:p>
      </dgm:t>
    </dgm:pt>
    <dgm:pt modelId="{15D88411-6C2E-D546-8B14-1E202BB29703}" type="pres">
      <dgm:prSet presAssocID="{DEA104CC-DDC8-4945-A0D1-7CBEA020856B}" presName="Name0" presStyleCnt="0">
        <dgm:presLayoutVars>
          <dgm:dir/>
          <dgm:resizeHandles val="exact"/>
        </dgm:presLayoutVars>
      </dgm:prSet>
      <dgm:spPr/>
    </dgm:pt>
    <dgm:pt modelId="{05539B96-F9E3-A141-B89B-5A2D35B448AD}" type="pres">
      <dgm:prSet presAssocID="{4AA0167C-6DA7-4648-8839-4BAC7FE729DC}" presName="Name5" presStyleLbl="vennNode1" presStyleIdx="0" presStyleCnt="2">
        <dgm:presLayoutVars>
          <dgm:bulletEnabled val="1"/>
        </dgm:presLayoutVars>
      </dgm:prSet>
      <dgm:spPr/>
    </dgm:pt>
    <dgm:pt modelId="{123C531F-DDBB-4844-873C-7187C9144641}" type="pres">
      <dgm:prSet presAssocID="{7FA27DE8-D660-7A4A-ABA5-4D566C1917D0}" presName="space" presStyleCnt="0"/>
      <dgm:spPr/>
    </dgm:pt>
    <dgm:pt modelId="{ED0EFF1D-58F8-CD4F-91CC-F24C653F1B0F}" type="pres">
      <dgm:prSet presAssocID="{B909C712-F166-684B-B575-6B8CCF149796}" presName="Name5" presStyleLbl="vennNode1" presStyleIdx="1" presStyleCnt="2">
        <dgm:presLayoutVars>
          <dgm:bulletEnabled val="1"/>
        </dgm:presLayoutVars>
      </dgm:prSet>
      <dgm:spPr/>
    </dgm:pt>
  </dgm:ptLst>
  <dgm:cxnLst>
    <dgm:cxn modelId="{54A1E137-973C-564A-B8A2-032E3D9E4D91}" type="presOf" srcId="{4AA0167C-6DA7-4648-8839-4BAC7FE729DC}" destId="{05539B96-F9E3-A141-B89B-5A2D35B448AD}" srcOrd="0" destOrd="0" presId="urn:microsoft.com/office/officeart/2005/8/layout/venn3"/>
    <dgm:cxn modelId="{4472EA57-5C7B-4B48-B6F7-79B8EAF1A933}" type="presOf" srcId="{DEA104CC-DDC8-4945-A0D1-7CBEA020856B}" destId="{15D88411-6C2E-D546-8B14-1E202BB29703}" srcOrd="0" destOrd="0" presId="urn:microsoft.com/office/officeart/2005/8/layout/venn3"/>
    <dgm:cxn modelId="{3EFAD259-8601-5D40-9363-305583DC3B44}" srcId="{DEA104CC-DDC8-4945-A0D1-7CBEA020856B}" destId="{B909C712-F166-684B-B575-6B8CCF149796}" srcOrd="1" destOrd="0" parTransId="{33EEBC3D-7DAA-A54F-B1B9-194998AC555D}" sibTransId="{97E10D84-CF3A-054A-95C7-314B537C5C97}"/>
    <dgm:cxn modelId="{C5883F91-EB73-AD45-82AA-3A14C1C42C37}" type="presOf" srcId="{B909C712-F166-684B-B575-6B8CCF149796}" destId="{ED0EFF1D-58F8-CD4F-91CC-F24C653F1B0F}" srcOrd="0" destOrd="0" presId="urn:microsoft.com/office/officeart/2005/8/layout/venn3"/>
    <dgm:cxn modelId="{F188A6D3-C742-9046-8A96-F73F96F6FED7}" srcId="{DEA104CC-DDC8-4945-A0D1-7CBEA020856B}" destId="{4AA0167C-6DA7-4648-8839-4BAC7FE729DC}" srcOrd="0" destOrd="0" parTransId="{6D207EF1-C8BD-5346-9081-CA981E2FC29F}" sibTransId="{7FA27DE8-D660-7A4A-ABA5-4D566C1917D0}"/>
    <dgm:cxn modelId="{3574A089-B23A-7442-B165-E97CB9B0C189}" type="presParOf" srcId="{15D88411-6C2E-D546-8B14-1E202BB29703}" destId="{05539B96-F9E3-A141-B89B-5A2D35B448AD}" srcOrd="0" destOrd="0" presId="urn:microsoft.com/office/officeart/2005/8/layout/venn3"/>
    <dgm:cxn modelId="{40996EFA-F743-8146-B208-0B31C109C3E9}" type="presParOf" srcId="{15D88411-6C2E-D546-8B14-1E202BB29703}" destId="{123C531F-DDBB-4844-873C-7187C9144641}" srcOrd="1" destOrd="0" presId="urn:microsoft.com/office/officeart/2005/8/layout/venn3"/>
    <dgm:cxn modelId="{ACFF8931-FBD3-B043-9DF7-951E0037FA3F}" type="presParOf" srcId="{15D88411-6C2E-D546-8B14-1E202BB29703}" destId="{ED0EFF1D-58F8-CD4F-91CC-F24C653F1B0F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A52FC-ACE9-5244-8830-4236FD2392FC}">
      <dsp:nvSpPr>
        <dsp:cNvPr id="0" name=""/>
        <dsp:cNvSpPr/>
      </dsp:nvSpPr>
      <dsp:spPr>
        <a:xfrm>
          <a:off x="820" y="1546171"/>
          <a:ext cx="1935240" cy="109915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dirty="0">
              <a:solidFill>
                <a:schemeClr val="tx1"/>
              </a:solidFill>
              <a:effectLst/>
            </a:rPr>
            <a:t>How many people with ‘high value clinical problems’?  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33013" y="1578364"/>
        <a:ext cx="1870854" cy="1034764"/>
      </dsp:txXfrm>
    </dsp:sp>
    <dsp:sp modelId="{4B50DA17-B941-F141-82C9-23F78C57D1B2}">
      <dsp:nvSpPr>
        <dsp:cNvPr id="0" name=""/>
        <dsp:cNvSpPr/>
      </dsp:nvSpPr>
      <dsp:spPr>
        <a:xfrm>
          <a:off x="194344" y="2645321"/>
          <a:ext cx="193524" cy="674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62"/>
              </a:lnTo>
              <a:lnTo>
                <a:pt x="193524" y="6745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ADB24-7632-7B40-96A7-4689C1977C73}">
      <dsp:nvSpPr>
        <dsp:cNvPr id="0" name=""/>
        <dsp:cNvSpPr/>
      </dsp:nvSpPr>
      <dsp:spPr>
        <a:xfrm>
          <a:off x="387868" y="2870176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effectLst/>
            </a:rPr>
            <a:t>Public Health England </a:t>
          </a:r>
          <a:endParaRPr lang="en-GB" sz="1600" kern="1200" dirty="0"/>
        </a:p>
      </dsp:txBody>
      <dsp:txXfrm>
        <a:off x="414211" y="2896519"/>
        <a:ext cx="1386381" cy="846731"/>
      </dsp:txXfrm>
    </dsp:sp>
    <dsp:sp modelId="{50E2EEDD-96BA-7640-9568-39F5B2957A24}">
      <dsp:nvSpPr>
        <dsp:cNvPr id="0" name=""/>
        <dsp:cNvSpPr/>
      </dsp:nvSpPr>
      <dsp:spPr>
        <a:xfrm>
          <a:off x="194344" y="2645321"/>
          <a:ext cx="193524" cy="1798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834"/>
              </a:lnTo>
              <a:lnTo>
                <a:pt x="193524" y="179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DE4D0-E8CC-AC44-8BDC-09771C91639E}">
      <dsp:nvSpPr>
        <dsp:cNvPr id="0" name=""/>
        <dsp:cNvSpPr/>
      </dsp:nvSpPr>
      <dsp:spPr>
        <a:xfrm>
          <a:off x="387868" y="3994447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>
              <a:effectLst/>
            </a:rPr>
            <a:t>Clinical expert</a:t>
          </a:r>
          <a:endParaRPr lang="en-GB" sz="1600" kern="1200"/>
        </a:p>
      </dsp:txBody>
      <dsp:txXfrm>
        <a:off x="414211" y="4020790"/>
        <a:ext cx="1386381" cy="846731"/>
      </dsp:txXfrm>
    </dsp:sp>
    <dsp:sp modelId="{253D3C0A-431C-C545-850E-EC38E0CEA05A}">
      <dsp:nvSpPr>
        <dsp:cNvPr id="0" name=""/>
        <dsp:cNvSpPr/>
      </dsp:nvSpPr>
      <dsp:spPr>
        <a:xfrm>
          <a:off x="2385769" y="1546171"/>
          <a:ext cx="1935240" cy="10991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solidFill>
                <a:schemeClr val="tx1"/>
              </a:solidFill>
            </a:rPr>
            <a:t>How will population grow?</a:t>
          </a:r>
        </a:p>
      </dsp:txBody>
      <dsp:txXfrm>
        <a:off x="2417962" y="1578364"/>
        <a:ext cx="1870854" cy="1034764"/>
      </dsp:txXfrm>
    </dsp:sp>
    <dsp:sp modelId="{DD1AB5C4-91BC-8146-ADFB-B8ED6E22FF0C}">
      <dsp:nvSpPr>
        <dsp:cNvPr id="0" name=""/>
        <dsp:cNvSpPr/>
      </dsp:nvSpPr>
      <dsp:spPr>
        <a:xfrm>
          <a:off x="2579293" y="2645321"/>
          <a:ext cx="193524" cy="674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62"/>
              </a:lnTo>
              <a:lnTo>
                <a:pt x="193524" y="6745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F82DA-8FF0-7F4F-ADA5-E7104E40ABA4}">
      <dsp:nvSpPr>
        <dsp:cNvPr id="0" name=""/>
        <dsp:cNvSpPr/>
      </dsp:nvSpPr>
      <dsp:spPr>
        <a:xfrm>
          <a:off x="2772817" y="2870176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‘Persistent’</a:t>
          </a:r>
        </a:p>
      </dsp:txBody>
      <dsp:txXfrm>
        <a:off x="2799160" y="2896519"/>
        <a:ext cx="1386381" cy="846731"/>
      </dsp:txXfrm>
    </dsp:sp>
    <dsp:sp modelId="{62F8D9A5-0693-8648-9C06-C6E3CCF53470}">
      <dsp:nvSpPr>
        <dsp:cNvPr id="0" name=""/>
        <dsp:cNvSpPr/>
      </dsp:nvSpPr>
      <dsp:spPr>
        <a:xfrm>
          <a:off x="2579293" y="2645321"/>
          <a:ext cx="193524" cy="1798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834"/>
              </a:lnTo>
              <a:lnTo>
                <a:pt x="193524" y="179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5DCD8-7659-BC49-ACE1-DE984D0991F8}">
      <dsp:nvSpPr>
        <dsp:cNvPr id="0" name=""/>
        <dsp:cNvSpPr/>
      </dsp:nvSpPr>
      <dsp:spPr>
        <a:xfrm>
          <a:off x="2772817" y="3994447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‘Damped’</a:t>
          </a:r>
        </a:p>
      </dsp:txBody>
      <dsp:txXfrm>
        <a:off x="2799160" y="4020790"/>
        <a:ext cx="1386381" cy="846731"/>
      </dsp:txXfrm>
    </dsp:sp>
    <dsp:sp modelId="{77C09802-DF20-A942-8858-13164923A458}">
      <dsp:nvSpPr>
        <dsp:cNvPr id="0" name=""/>
        <dsp:cNvSpPr/>
      </dsp:nvSpPr>
      <dsp:spPr>
        <a:xfrm>
          <a:off x="4770717" y="1546171"/>
          <a:ext cx="1935240" cy="1099150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How much </a:t>
          </a:r>
          <a:r>
            <a:rPr lang="en-GB" sz="1800" kern="1200" dirty="0" err="1">
              <a:solidFill>
                <a:schemeClr val="tx1"/>
              </a:solidFill>
            </a:rPr>
            <a:t>cefiderocol</a:t>
          </a:r>
          <a:r>
            <a:rPr lang="en-GB" sz="1800" kern="1200" dirty="0">
              <a:solidFill>
                <a:schemeClr val="tx1"/>
              </a:solidFill>
            </a:rPr>
            <a:t> resistance in future?</a:t>
          </a:r>
        </a:p>
      </dsp:txBody>
      <dsp:txXfrm>
        <a:off x="4802910" y="1578364"/>
        <a:ext cx="1870854" cy="1034764"/>
      </dsp:txXfrm>
    </dsp:sp>
    <dsp:sp modelId="{8D4D0046-10E7-A442-A998-52C443D44005}">
      <dsp:nvSpPr>
        <dsp:cNvPr id="0" name=""/>
        <dsp:cNvSpPr/>
      </dsp:nvSpPr>
      <dsp:spPr>
        <a:xfrm>
          <a:off x="4964241" y="2645321"/>
          <a:ext cx="193524" cy="674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62"/>
              </a:lnTo>
              <a:lnTo>
                <a:pt x="193524" y="6745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8F83F-2E05-0A4E-92CB-CE07514259D1}">
      <dsp:nvSpPr>
        <dsp:cNvPr id="0" name=""/>
        <dsp:cNvSpPr/>
      </dsp:nvSpPr>
      <dsp:spPr>
        <a:xfrm>
          <a:off x="5157765" y="2870176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1%/5%/10%/30% </a:t>
          </a:r>
          <a:endParaRPr lang="en-GB" sz="1300" i="0" kern="1200" dirty="0"/>
        </a:p>
      </dsp:txBody>
      <dsp:txXfrm>
        <a:off x="5184108" y="2896519"/>
        <a:ext cx="1386381" cy="846731"/>
      </dsp:txXfrm>
    </dsp:sp>
    <dsp:sp modelId="{04A7791E-84E0-954A-9E46-E0AF48B5866E}">
      <dsp:nvSpPr>
        <dsp:cNvPr id="0" name=""/>
        <dsp:cNvSpPr/>
      </dsp:nvSpPr>
      <dsp:spPr>
        <a:xfrm>
          <a:off x="7155666" y="1546171"/>
          <a:ext cx="1935240" cy="1099150"/>
        </a:xfrm>
        <a:prstGeom prst="roundRect">
          <a:avLst>
            <a:gd name="adj" fmla="val 10000"/>
          </a:avLst>
        </a:prstGeom>
        <a:solidFill>
          <a:schemeClr val="accent1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Which evidence network? </a:t>
          </a:r>
        </a:p>
      </dsp:txBody>
      <dsp:txXfrm>
        <a:off x="7187859" y="1578364"/>
        <a:ext cx="1870854" cy="1034764"/>
      </dsp:txXfrm>
    </dsp:sp>
    <dsp:sp modelId="{053A59C3-5421-B241-968D-3C8996175ABA}">
      <dsp:nvSpPr>
        <dsp:cNvPr id="0" name=""/>
        <dsp:cNvSpPr/>
      </dsp:nvSpPr>
      <dsp:spPr>
        <a:xfrm>
          <a:off x="7349190" y="2645321"/>
          <a:ext cx="193524" cy="674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62"/>
              </a:lnTo>
              <a:lnTo>
                <a:pt x="193524" y="6745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1776C-1492-A047-BB8B-F100A06F6A78}">
      <dsp:nvSpPr>
        <dsp:cNvPr id="0" name=""/>
        <dsp:cNvSpPr/>
      </dsp:nvSpPr>
      <dsp:spPr>
        <a:xfrm>
          <a:off x="7542714" y="2870176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Base case or Scenario 1, 3 or 4</a:t>
          </a:r>
        </a:p>
      </dsp:txBody>
      <dsp:txXfrm>
        <a:off x="7569057" y="2896519"/>
        <a:ext cx="1386381" cy="846731"/>
      </dsp:txXfrm>
    </dsp:sp>
    <dsp:sp modelId="{B76166E0-A46E-0343-A695-2CD4EC50840A}">
      <dsp:nvSpPr>
        <dsp:cNvPr id="0" name=""/>
        <dsp:cNvSpPr/>
      </dsp:nvSpPr>
      <dsp:spPr>
        <a:xfrm>
          <a:off x="9540615" y="1546171"/>
          <a:ext cx="1935240" cy="1099150"/>
        </a:xfrm>
        <a:prstGeom prst="roundRect">
          <a:avLst>
            <a:gd name="adj" fmla="val 10000"/>
          </a:avLst>
        </a:prstGeom>
        <a:solidFill>
          <a:schemeClr val="accent2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Is base case estimate plausible? </a:t>
          </a:r>
        </a:p>
      </dsp:txBody>
      <dsp:txXfrm>
        <a:off x="9572808" y="1578364"/>
        <a:ext cx="1870854" cy="1034764"/>
      </dsp:txXfrm>
    </dsp:sp>
    <dsp:sp modelId="{341BD0FD-462E-A84A-BCD9-10BFB7E17F60}">
      <dsp:nvSpPr>
        <dsp:cNvPr id="0" name=""/>
        <dsp:cNvSpPr/>
      </dsp:nvSpPr>
      <dsp:spPr>
        <a:xfrm>
          <a:off x="9734139" y="2645321"/>
          <a:ext cx="193524" cy="674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62"/>
              </a:lnTo>
              <a:lnTo>
                <a:pt x="193524" y="6745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DEAD2-9223-C244-AEA3-848C16918D02}">
      <dsp:nvSpPr>
        <dsp:cNvPr id="0" name=""/>
        <dsp:cNvSpPr/>
      </dsp:nvSpPr>
      <dsp:spPr>
        <a:xfrm>
          <a:off x="9927663" y="2870176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Yes</a:t>
          </a:r>
        </a:p>
      </dsp:txBody>
      <dsp:txXfrm>
        <a:off x="9954006" y="2896519"/>
        <a:ext cx="1386381" cy="846731"/>
      </dsp:txXfrm>
    </dsp:sp>
    <dsp:sp modelId="{0FA7C41F-93CC-C349-8B75-6E802645ABD5}">
      <dsp:nvSpPr>
        <dsp:cNvPr id="0" name=""/>
        <dsp:cNvSpPr/>
      </dsp:nvSpPr>
      <dsp:spPr>
        <a:xfrm>
          <a:off x="9734139" y="2645321"/>
          <a:ext cx="193524" cy="1798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834"/>
              </a:lnTo>
              <a:lnTo>
                <a:pt x="193524" y="179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30840-EB3F-7A49-9E42-275868166630}">
      <dsp:nvSpPr>
        <dsp:cNvPr id="0" name=""/>
        <dsp:cNvSpPr/>
      </dsp:nvSpPr>
      <dsp:spPr>
        <a:xfrm>
          <a:off x="9927663" y="3994447"/>
          <a:ext cx="1439067" cy="899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No</a:t>
          </a:r>
        </a:p>
      </dsp:txBody>
      <dsp:txXfrm>
        <a:off x="9954006" y="4020790"/>
        <a:ext cx="1386381" cy="846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CC54B-6010-FB43-8FD1-271B05714D10}">
      <dsp:nvSpPr>
        <dsp:cNvPr id="0" name=""/>
        <dsp:cNvSpPr/>
      </dsp:nvSpPr>
      <dsp:spPr>
        <a:xfrm>
          <a:off x="1654" y="1288806"/>
          <a:ext cx="1902036" cy="951018"/>
        </a:xfrm>
        <a:prstGeom prst="roundRect">
          <a:avLst>
            <a:gd name="adj" fmla="val 10000"/>
          </a:avLst>
        </a:prstGeom>
        <a:solidFill>
          <a:schemeClr val="accent2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Comparators</a:t>
          </a:r>
        </a:p>
      </dsp:txBody>
      <dsp:txXfrm>
        <a:off x="29508" y="1316660"/>
        <a:ext cx="1846328" cy="895310"/>
      </dsp:txXfrm>
    </dsp:sp>
    <dsp:sp modelId="{7C94EE2F-2777-7442-93C0-7B3BC665D474}">
      <dsp:nvSpPr>
        <dsp:cNvPr id="0" name=""/>
        <dsp:cNvSpPr/>
      </dsp:nvSpPr>
      <dsp:spPr>
        <a:xfrm>
          <a:off x="191858" y="2239824"/>
          <a:ext cx="190203" cy="71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263"/>
              </a:lnTo>
              <a:lnTo>
                <a:pt x="190203" y="713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58B95-61CB-EF40-8CD5-DEEC64D24BB7}">
      <dsp:nvSpPr>
        <dsp:cNvPr id="0" name=""/>
        <dsp:cNvSpPr/>
      </dsp:nvSpPr>
      <dsp:spPr>
        <a:xfrm>
          <a:off x="382062" y="2477579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Used in NHS?</a:t>
          </a:r>
        </a:p>
      </dsp:txBody>
      <dsp:txXfrm>
        <a:off x="409916" y="2505433"/>
        <a:ext cx="1465921" cy="895310"/>
      </dsp:txXfrm>
    </dsp:sp>
    <dsp:sp modelId="{CC7E22B7-1104-A640-A535-565947B90F98}">
      <dsp:nvSpPr>
        <dsp:cNvPr id="0" name=""/>
        <dsp:cNvSpPr/>
      </dsp:nvSpPr>
      <dsp:spPr>
        <a:xfrm>
          <a:off x="191858" y="2239824"/>
          <a:ext cx="190203" cy="1902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2036"/>
              </a:lnTo>
              <a:lnTo>
                <a:pt x="190203" y="19020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76261-2759-8247-B227-48DA379465B8}">
      <dsp:nvSpPr>
        <dsp:cNvPr id="0" name=""/>
        <dsp:cNvSpPr/>
      </dsp:nvSpPr>
      <dsp:spPr>
        <a:xfrm>
          <a:off x="382062" y="3666352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Offered instead of </a:t>
          </a:r>
          <a:r>
            <a:rPr lang="en-GB" sz="1800" kern="1200" dirty="0" err="1"/>
            <a:t>cefiderocol</a:t>
          </a:r>
          <a:r>
            <a:rPr lang="en-GB" sz="1800" kern="1200" dirty="0"/>
            <a:t>?</a:t>
          </a:r>
        </a:p>
      </dsp:txBody>
      <dsp:txXfrm>
        <a:off x="409916" y="3694206"/>
        <a:ext cx="1465921" cy="895310"/>
      </dsp:txXfrm>
    </dsp:sp>
    <dsp:sp modelId="{E74AA277-1793-1446-88B6-613E3FD9462A}">
      <dsp:nvSpPr>
        <dsp:cNvPr id="0" name=""/>
        <dsp:cNvSpPr/>
      </dsp:nvSpPr>
      <dsp:spPr>
        <a:xfrm>
          <a:off x="2379200" y="1288806"/>
          <a:ext cx="1902036" cy="951018"/>
        </a:xfrm>
        <a:prstGeom prst="roundRect">
          <a:avLst>
            <a:gd name="adj" fmla="val 10000"/>
          </a:avLst>
        </a:prstGeom>
        <a:solidFill>
          <a:schemeClr val="accent4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Generalisable</a:t>
          </a:r>
        </a:p>
      </dsp:txBody>
      <dsp:txXfrm>
        <a:off x="2407054" y="1316660"/>
        <a:ext cx="1846328" cy="895310"/>
      </dsp:txXfrm>
    </dsp:sp>
    <dsp:sp modelId="{4D828CE1-E8F3-B149-A457-75EB44764D3B}">
      <dsp:nvSpPr>
        <dsp:cNvPr id="0" name=""/>
        <dsp:cNvSpPr/>
      </dsp:nvSpPr>
      <dsp:spPr>
        <a:xfrm>
          <a:off x="2569404" y="2239824"/>
          <a:ext cx="190203" cy="71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263"/>
              </a:lnTo>
              <a:lnTo>
                <a:pt x="190203" y="713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479DD-70AE-0E4F-A4D8-ECA2150E74AB}">
      <dsp:nvSpPr>
        <dsp:cNvPr id="0" name=""/>
        <dsp:cNvSpPr/>
      </dsp:nvSpPr>
      <dsp:spPr>
        <a:xfrm>
          <a:off x="2759607" y="2477579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High value infections</a:t>
          </a:r>
        </a:p>
      </dsp:txBody>
      <dsp:txXfrm>
        <a:off x="2787461" y="2505433"/>
        <a:ext cx="1465921" cy="895310"/>
      </dsp:txXfrm>
    </dsp:sp>
    <dsp:sp modelId="{1E700C3D-CAAA-744A-A7BB-5D47468475A9}">
      <dsp:nvSpPr>
        <dsp:cNvPr id="0" name=""/>
        <dsp:cNvSpPr/>
      </dsp:nvSpPr>
      <dsp:spPr>
        <a:xfrm>
          <a:off x="2569404" y="2239824"/>
          <a:ext cx="190203" cy="1902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2036"/>
              </a:lnTo>
              <a:lnTo>
                <a:pt x="190203" y="19020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32CAB-4108-584A-8406-57F37AFDE3BD}">
      <dsp:nvSpPr>
        <dsp:cNvPr id="0" name=""/>
        <dsp:cNvSpPr/>
      </dsp:nvSpPr>
      <dsp:spPr>
        <a:xfrm>
          <a:off x="2759607" y="3666352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Generalisable to other infections?</a:t>
          </a:r>
        </a:p>
      </dsp:txBody>
      <dsp:txXfrm>
        <a:off x="2787461" y="3694206"/>
        <a:ext cx="1465921" cy="895310"/>
      </dsp:txXfrm>
    </dsp:sp>
    <dsp:sp modelId="{543DE486-F1D8-1749-B13A-1D0F94CE18DC}">
      <dsp:nvSpPr>
        <dsp:cNvPr id="0" name=""/>
        <dsp:cNvSpPr/>
      </dsp:nvSpPr>
      <dsp:spPr>
        <a:xfrm>
          <a:off x="4756746" y="1288806"/>
          <a:ext cx="1902036" cy="95101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Surrogates for clinical outcomes</a:t>
          </a:r>
        </a:p>
      </dsp:txBody>
      <dsp:txXfrm>
        <a:off x="4784600" y="1316660"/>
        <a:ext cx="1846328" cy="895310"/>
      </dsp:txXfrm>
    </dsp:sp>
    <dsp:sp modelId="{5E04AAE5-C4C1-A947-960F-6FEB7D53D7AD}">
      <dsp:nvSpPr>
        <dsp:cNvPr id="0" name=""/>
        <dsp:cNvSpPr/>
      </dsp:nvSpPr>
      <dsp:spPr>
        <a:xfrm>
          <a:off x="4946949" y="2239824"/>
          <a:ext cx="190203" cy="71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263"/>
              </a:lnTo>
              <a:lnTo>
                <a:pt x="190203" y="713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DAB41-F0FF-1849-A866-3C901F9B094E}">
      <dsp:nvSpPr>
        <dsp:cNvPr id="0" name=""/>
        <dsp:cNvSpPr/>
      </dsp:nvSpPr>
      <dsp:spPr>
        <a:xfrm>
          <a:off x="5137153" y="2477579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Data on susceptibility </a:t>
          </a:r>
        </a:p>
      </dsp:txBody>
      <dsp:txXfrm>
        <a:off x="5165007" y="2505433"/>
        <a:ext cx="1465921" cy="895310"/>
      </dsp:txXfrm>
    </dsp:sp>
    <dsp:sp modelId="{EAFD00EE-503F-B844-9096-1E01D7517852}">
      <dsp:nvSpPr>
        <dsp:cNvPr id="0" name=""/>
        <dsp:cNvSpPr/>
      </dsp:nvSpPr>
      <dsp:spPr>
        <a:xfrm>
          <a:off x="7134291" y="1288806"/>
          <a:ext cx="1902036" cy="951018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</a:rPr>
            <a:t>Empiric vs microbiology-directed</a:t>
          </a:r>
        </a:p>
      </dsp:txBody>
      <dsp:txXfrm>
        <a:off x="7162145" y="1316660"/>
        <a:ext cx="1846328" cy="895310"/>
      </dsp:txXfrm>
    </dsp:sp>
    <dsp:sp modelId="{88BC7F32-8FA5-1C4A-82FB-D58A51B2F9A4}">
      <dsp:nvSpPr>
        <dsp:cNvPr id="0" name=""/>
        <dsp:cNvSpPr/>
      </dsp:nvSpPr>
      <dsp:spPr>
        <a:xfrm>
          <a:off x="7324495" y="2239824"/>
          <a:ext cx="190203" cy="713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263"/>
              </a:lnTo>
              <a:lnTo>
                <a:pt x="190203" y="713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2406B-F88A-0A48-8EED-43533FCA8106}">
      <dsp:nvSpPr>
        <dsp:cNvPr id="0" name=""/>
        <dsp:cNvSpPr/>
      </dsp:nvSpPr>
      <dsp:spPr>
        <a:xfrm>
          <a:off x="7514698" y="2477579"/>
          <a:ext cx="1521629" cy="95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Assumptions reasonable?</a:t>
          </a:r>
        </a:p>
      </dsp:txBody>
      <dsp:txXfrm>
        <a:off x="7542552" y="2505433"/>
        <a:ext cx="1465921" cy="895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A52FC-ACE9-5244-8830-4236FD2392FC}">
      <dsp:nvSpPr>
        <dsp:cNvPr id="0" name=""/>
        <dsp:cNvSpPr/>
      </dsp:nvSpPr>
      <dsp:spPr>
        <a:xfrm>
          <a:off x="3937" y="398918"/>
          <a:ext cx="2441658" cy="1386779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dirty="0">
              <a:solidFill>
                <a:schemeClr val="tx1"/>
              </a:solidFill>
              <a:effectLst/>
            </a:rPr>
            <a:t>Spectrum Value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44554" y="439535"/>
        <a:ext cx="2360424" cy="1305545"/>
      </dsp:txXfrm>
    </dsp:sp>
    <dsp:sp modelId="{4B50DA17-B941-F141-82C9-23F78C57D1B2}">
      <dsp:nvSpPr>
        <dsp:cNvPr id="0" name=""/>
        <dsp:cNvSpPr/>
      </dsp:nvSpPr>
      <dsp:spPr>
        <a:xfrm>
          <a:off x="248103" y="1785697"/>
          <a:ext cx="244165" cy="851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084"/>
              </a:lnTo>
              <a:lnTo>
                <a:pt x="244165" y="851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ADB24-7632-7B40-96A7-4689C1977C73}">
      <dsp:nvSpPr>
        <dsp:cNvPr id="0" name=""/>
        <dsp:cNvSpPr/>
      </dsp:nvSpPr>
      <dsp:spPr>
        <a:xfrm>
          <a:off x="492269" y="2069392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effectLst/>
            </a:rPr>
            <a:t>Broad</a:t>
          </a:r>
          <a:endParaRPr lang="en-GB" sz="1600" kern="1200" dirty="0"/>
        </a:p>
      </dsp:txBody>
      <dsp:txXfrm>
        <a:off x="525506" y="2102629"/>
        <a:ext cx="1749172" cy="1068304"/>
      </dsp:txXfrm>
    </dsp:sp>
    <dsp:sp modelId="{50E2EEDD-96BA-7640-9568-39F5B2957A24}">
      <dsp:nvSpPr>
        <dsp:cNvPr id="0" name=""/>
        <dsp:cNvSpPr/>
      </dsp:nvSpPr>
      <dsp:spPr>
        <a:xfrm>
          <a:off x="248103" y="1785697"/>
          <a:ext cx="244165" cy="2269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9557"/>
              </a:lnTo>
              <a:lnTo>
                <a:pt x="244165" y="22695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DE4D0-E8CC-AC44-8BDC-09771C91639E}">
      <dsp:nvSpPr>
        <dsp:cNvPr id="0" name=""/>
        <dsp:cNvSpPr/>
      </dsp:nvSpPr>
      <dsp:spPr>
        <a:xfrm>
          <a:off x="492269" y="3487865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effectLst/>
            </a:rPr>
            <a:t>Narrow</a:t>
          </a:r>
          <a:endParaRPr lang="en-GB" sz="1600" kern="1200" dirty="0"/>
        </a:p>
      </dsp:txBody>
      <dsp:txXfrm>
        <a:off x="525506" y="3521102"/>
        <a:ext cx="1749172" cy="1068304"/>
      </dsp:txXfrm>
    </dsp:sp>
    <dsp:sp modelId="{253D3C0A-431C-C545-850E-EC38E0CEA05A}">
      <dsp:nvSpPr>
        <dsp:cNvPr id="0" name=""/>
        <dsp:cNvSpPr/>
      </dsp:nvSpPr>
      <dsp:spPr>
        <a:xfrm>
          <a:off x="3012985" y="398918"/>
          <a:ext cx="2441658" cy="138677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Transmission Value</a:t>
          </a:r>
        </a:p>
      </dsp:txBody>
      <dsp:txXfrm>
        <a:off x="3053602" y="439535"/>
        <a:ext cx="2360424" cy="1305545"/>
      </dsp:txXfrm>
    </dsp:sp>
    <dsp:sp modelId="{DD1AB5C4-91BC-8146-ADFB-B8ED6E22FF0C}">
      <dsp:nvSpPr>
        <dsp:cNvPr id="0" name=""/>
        <dsp:cNvSpPr/>
      </dsp:nvSpPr>
      <dsp:spPr>
        <a:xfrm>
          <a:off x="3257151" y="1785697"/>
          <a:ext cx="244165" cy="851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084"/>
              </a:lnTo>
              <a:lnTo>
                <a:pt x="244165" y="851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F82DA-8FF0-7F4F-ADA5-E7104E40ABA4}">
      <dsp:nvSpPr>
        <dsp:cNvPr id="0" name=""/>
        <dsp:cNvSpPr/>
      </dsp:nvSpPr>
      <dsp:spPr>
        <a:xfrm>
          <a:off x="3501316" y="2069392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Gut eradication</a:t>
          </a:r>
        </a:p>
      </dsp:txBody>
      <dsp:txXfrm>
        <a:off x="3534553" y="2102629"/>
        <a:ext cx="1749172" cy="1068304"/>
      </dsp:txXfrm>
    </dsp:sp>
    <dsp:sp modelId="{62F8D9A5-0693-8648-9C06-C6E3CCF53470}">
      <dsp:nvSpPr>
        <dsp:cNvPr id="0" name=""/>
        <dsp:cNvSpPr/>
      </dsp:nvSpPr>
      <dsp:spPr>
        <a:xfrm>
          <a:off x="3257151" y="1785697"/>
          <a:ext cx="244165" cy="2269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9557"/>
              </a:lnTo>
              <a:lnTo>
                <a:pt x="244165" y="22695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5DCD8-7659-BC49-ACE1-DE984D0991F8}">
      <dsp:nvSpPr>
        <dsp:cNvPr id="0" name=""/>
        <dsp:cNvSpPr/>
      </dsp:nvSpPr>
      <dsp:spPr>
        <a:xfrm>
          <a:off x="3501316" y="3487865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Hospital infection</a:t>
          </a:r>
        </a:p>
      </dsp:txBody>
      <dsp:txXfrm>
        <a:off x="3534553" y="3521102"/>
        <a:ext cx="1749172" cy="1068304"/>
      </dsp:txXfrm>
    </dsp:sp>
    <dsp:sp modelId="{77C09802-DF20-A942-8858-13164923A458}">
      <dsp:nvSpPr>
        <dsp:cNvPr id="0" name=""/>
        <dsp:cNvSpPr/>
      </dsp:nvSpPr>
      <dsp:spPr>
        <a:xfrm>
          <a:off x="6022032" y="398918"/>
          <a:ext cx="2441658" cy="1386779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Enablement Value</a:t>
          </a:r>
        </a:p>
      </dsp:txBody>
      <dsp:txXfrm>
        <a:off x="6062649" y="439535"/>
        <a:ext cx="2360424" cy="1305545"/>
      </dsp:txXfrm>
    </dsp:sp>
    <dsp:sp modelId="{8D4D0046-10E7-A442-A998-52C443D44005}">
      <dsp:nvSpPr>
        <dsp:cNvPr id="0" name=""/>
        <dsp:cNvSpPr/>
      </dsp:nvSpPr>
      <dsp:spPr>
        <a:xfrm>
          <a:off x="6266198" y="1785697"/>
          <a:ext cx="244165" cy="851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084"/>
              </a:lnTo>
              <a:lnTo>
                <a:pt x="244165" y="851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8F83F-2E05-0A4E-92CB-CE07514259D1}">
      <dsp:nvSpPr>
        <dsp:cNvPr id="0" name=""/>
        <dsp:cNvSpPr/>
      </dsp:nvSpPr>
      <dsp:spPr>
        <a:xfrm>
          <a:off x="6510364" y="2069392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/>
            <a:t>Surgeries</a:t>
          </a:r>
        </a:p>
      </dsp:txBody>
      <dsp:txXfrm>
        <a:off x="6543601" y="2102629"/>
        <a:ext cx="1749172" cy="1068304"/>
      </dsp:txXfrm>
    </dsp:sp>
    <dsp:sp modelId="{5F29F2D7-90EE-4644-871C-38893CD972B6}">
      <dsp:nvSpPr>
        <dsp:cNvPr id="0" name=""/>
        <dsp:cNvSpPr/>
      </dsp:nvSpPr>
      <dsp:spPr>
        <a:xfrm>
          <a:off x="6266198" y="1785697"/>
          <a:ext cx="244165" cy="2269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9557"/>
              </a:lnTo>
              <a:lnTo>
                <a:pt x="244165" y="22695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85A94-89D2-794E-B3A7-F1C47FDCE141}">
      <dsp:nvSpPr>
        <dsp:cNvPr id="0" name=""/>
        <dsp:cNvSpPr/>
      </dsp:nvSpPr>
      <dsp:spPr>
        <a:xfrm>
          <a:off x="6510364" y="3487865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/>
            <a:t>Procedures</a:t>
          </a:r>
        </a:p>
      </dsp:txBody>
      <dsp:txXfrm>
        <a:off x="6543601" y="3521102"/>
        <a:ext cx="1749172" cy="1068304"/>
      </dsp:txXfrm>
    </dsp:sp>
    <dsp:sp modelId="{0EDA61EF-6EFB-6942-B8BF-ECDF895FF3E9}">
      <dsp:nvSpPr>
        <dsp:cNvPr id="0" name=""/>
        <dsp:cNvSpPr/>
      </dsp:nvSpPr>
      <dsp:spPr>
        <a:xfrm>
          <a:off x="6266198" y="1785697"/>
          <a:ext cx="244165" cy="3688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8030"/>
              </a:lnTo>
              <a:lnTo>
                <a:pt x="244165" y="36880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FB281-3308-9240-8728-6E4D39F510A5}">
      <dsp:nvSpPr>
        <dsp:cNvPr id="0" name=""/>
        <dsp:cNvSpPr/>
      </dsp:nvSpPr>
      <dsp:spPr>
        <a:xfrm>
          <a:off x="6510364" y="4906338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/>
            <a:t>Transplants</a:t>
          </a:r>
        </a:p>
      </dsp:txBody>
      <dsp:txXfrm>
        <a:off x="6543601" y="4939575"/>
        <a:ext cx="1749172" cy="1068304"/>
      </dsp:txXfrm>
    </dsp:sp>
    <dsp:sp modelId="{04A7791E-84E0-954A-9E46-E0AF48B5866E}">
      <dsp:nvSpPr>
        <dsp:cNvPr id="0" name=""/>
        <dsp:cNvSpPr/>
      </dsp:nvSpPr>
      <dsp:spPr>
        <a:xfrm>
          <a:off x="9031080" y="398918"/>
          <a:ext cx="2441658" cy="1386779"/>
        </a:xfrm>
        <a:prstGeom prst="roundRect">
          <a:avLst>
            <a:gd name="adj" fmla="val 10000"/>
          </a:avLst>
        </a:prstGeom>
        <a:solidFill>
          <a:schemeClr val="accent1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Diversity Value</a:t>
          </a:r>
        </a:p>
      </dsp:txBody>
      <dsp:txXfrm>
        <a:off x="9071697" y="439535"/>
        <a:ext cx="2360424" cy="1305545"/>
      </dsp:txXfrm>
    </dsp:sp>
    <dsp:sp modelId="{053A59C3-5421-B241-968D-3C8996175ABA}">
      <dsp:nvSpPr>
        <dsp:cNvPr id="0" name=""/>
        <dsp:cNvSpPr/>
      </dsp:nvSpPr>
      <dsp:spPr>
        <a:xfrm>
          <a:off x="9275245" y="1785697"/>
          <a:ext cx="244165" cy="851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084"/>
              </a:lnTo>
              <a:lnTo>
                <a:pt x="244165" y="851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1776C-1492-A047-BB8B-F100A06F6A78}">
      <dsp:nvSpPr>
        <dsp:cNvPr id="0" name=""/>
        <dsp:cNvSpPr/>
      </dsp:nvSpPr>
      <dsp:spPr>
        <a:xfrm>
          <a:off x="9519411" y="2069392"/>
          <a:ext cx="1815646" cy="1134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Many antibiotics to choose from</a:t>
          </a:r>
        </a:p>
      </dsp:txBody>
      <dsp:txXfrm>
        <a:off x="9552648" y="2102629"/>
        <a:ext cx="1749172" cy="10683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4D3EC-C996-134C-8FF4-FE9CC76CF6A0}">
      <dsp:nvSpPr>
        <dsp:cNvPr id="0" name=""/>
        <dsp:cNvSpPr/>
      </dsp:nvSpPr>
      <dsp:spPr>
        <a:xfrm>
          <a:off x="992" y="677829"/>
          <a:ext cx="2321718" cy="116085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What stewardship strategies?</a:t>
          </a:r>
        </a:p>
      </dsp:txBody>
      <dsp:txXfrm>
        <a:off x="34992" y="711829"/>
        <a:ext cx="2253718" cy="1092859"/>
      </dsp:txXfrm>
    </dsp:sp>
    <dsp:sp modelId="{ECB4226F-FCF5-B744-901F-68F4ED404ED2}">
      <dsp:nvSpPr>
        <dsp:cNvPr id="0" name=""/>
        <dsp:cNvSpPr/>
      </dsp:nvSpPr>
      <dsp:spPr>
        <a:xfrm>
          <a:off x="233164" y="1838688"/>
          <a:ext cx="232171" cy="87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644"/>
              </a:lnTo>
              <a:lnTo>
                <a:pt x="232171" y="8706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AD95F-1E83-0D4E-A4EB-3103025F57D9}">
      <dsp:nvSpPr>
        <dsp:cNvPr id="0" name=""/>
        <dsp:cNvSpPr/>
      </dsp:nvSpPr>
      <dsp:spPr>
        <a:xfrm>
          <a:off x="465335" y="2128903"/>
          <a:ext cx="1857374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Evidence </a:t>
          </a:r>
        </a:p>
      </dsp:txBody>
      <dsp:txXfrm>
        <a:off x="499335" y="2162903"/>
        <a:ext cx="1789374" cy="1092859"/>
      </dsp:txXfrm>
    </dsp:sp>
    <dsp:sp modelId="{4816089B-55B7-0749-B4EC-34143C25466F}">
      <dsp:nvSpPr>
        <dsp:cNvPr id="0" name=""/>
        <dsp:cNvSpPr/>
      </dsp:nvSpPr>
      <dsp:spPr>
        <a:xfrm>
          <a:off x="2903140" y="677829"/>
          <a:ext cx="2321718" cy="116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How can the NHS improve collecting data and surveillance?</a:t>
          </a:r>
        </a:p>
      </dsp:txBody>
      <dsp:txXfrm>
        <a:off x="2937140" y="711829"/>
        <a:ext cx="2253718" cy="1092859"/>
      </dsp:txXfrm>
    </dsp:sp>
    <dsp:sp modelId="{1A7F23AE-8918-3840-9460-627F2A706F79}">
      <dsp:nvSpPr>
        <dsp:cNvPr id="0" name=""/>
        <dsp:cNvSpPr/>
      </dsp:nvSpPr>
      <dsp:spPr>
        <a:xfrm>
          <a:off x="3135312" y="1838688"/>
          <a:ext cx="232171" cy="87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644"/>
              </a:lnTo>
              <a:lnTo>
                <a:pt x="232171" y="8706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B834FC-CF04-CA4E-82D9-EF05641B52E0}">
      <dsp:nvSpPr>
        <dsp:cNvPr id="0" name=""/>
        <dsp:cNvSpPr/>
      </dsp:nvSpPr>
      <dsp:spPr>
        <a:xfrm>
          <a:off x="3367484" y="2128903"/>
          <a:ext cx="1857374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Existing systems</a:t>
          </a:r>
        </a:p>
      </dsp:txBody>
      <dsp:txXfrm>
        <a:off x="3401484" y="2162903"/>
        <a:ext cx="1789374" cy="1092859"/>
      </dsp:txXfrm>
    </dsp:sp>
    <dsp:sp modelId="{E92861D5-1D6D-7244-97EE-A2E89515C97E}">
      <dsp:nvSpPr>
        <dsp:cNvPr id="0" name=""/>
        <dsp:cNvSpPr/>
      </dsp:nvSpPr>
      <dsp:spPr>
        <a:xfrm>
          <a:off x="3135312" y="1838688"/>
          <a:ext cx="232171" cy="2321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1718"/>
              </a:lnTo>
              <a:lnTo>
                <a:pt x="232171" y="23217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FDB90-515E-3D41-B6E3-BE0696F16E46}">
      <dsp:nvSpPr>
        <dsp:cNvPr id="0" name=""/>
        <dsp:cNvSpPr/>
      </dsp:nvSpPr>
      <dsp:spPr>
        <a:xfrm>
          <a:off x="3367484" y="3579978"/>
          <a:ext cx="1857374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New systems? </a:t>
          </a:r>
        </a:p>
      </dsp:txBody>
      <dsp:txXfrm>
        <a:off x="3401484" y="3613978"/>
        <a:ext cx="1789374" cy="1092859"/>
      </dsp:txXfrm>
    </dsp:sp>
    <dsp:sp modelId="{0DC1DCB0-5E5A-FC4E-8838-46A0AB460DD0}">
      <dsp:nvSpPr>
        <dsp:cNvPr id="0" name=""/>
        <dsp:cNvSpPr/>
      </dsp:nvSpPr>
      <dsp:spPr>
        <a:xfrm>
          <a:off x="5805289" y="677829"/>
          <a:ext cx="2321718" cy="1160859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What research might resolve uncertainties?</a:t>
          </a:r>
        </a:p>
      </dsp:txBody>
      <dsp:txXfrm>
        <a:off x="5839289" y="711829"/>
        <a:ext cx="2253718" cy="1092859"/>
      </dsp:txXfrm>
    </dsp:sp>
    <dsp:sp modelId="{30EA418D-A185-4749-AB08-29B14B35D939}">
      <dsp:nvSpPr>
        <dsp:cNvPr id="0" name=""/>
        <dsp:cNvSpPr/>
      </dsp:nvSpPr>
      <dsp:spPr>
        <a:xfrm>
          <a:off x="6037460" y="1838688"/>
          <a:ext cx="232171" cy="87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644"/>
              </a:lnTo>
              <a:lnTo>
                <a:pt x="232171" y="8706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6EA5E1-D613-334E-B9D2-D9A0562DDBAD}">
      <dsp:nvSpPr>
        <dsp:cNvPr id="0" name=""/>
        <dsp:cNvSpPr/>
      </dsp:nvSpPr>
      <dsp:spPr>
        <a:xfrm>
          <a:off x="6269632" y="2128903"/>
          <a:ext cx="1857374" cy="116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Unanswered questions</a:t>
          </a:r>
        </a:p>
      </dsp:txBody>
      <dsp:txXfrm>
        <a:off x="6303632" y="2162903"/>
        <a:ext cx="1789374" cy="10928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39B96-F9E3-A141-B89B-5A2D35B448AD}">
      <dsp:nvSpPr>
        <dsp:cNvPr id="0" name=""/>
        <dsp:cNvSpPr/>
      </dsp:nvSpPr>
      <dsp:spPr>
        <a:xfrm>
          <a:off x="6350" y="455083"/>
          <a:ext cx="4508499" cy="4508499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8118" tIns="35560" rIns="248118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</a:rPr>
            <a:t>Over 20 year horizon of EEPRU’s model,  what is the added benefit of having </a:t>
          </a:r>
          <a:r>
            <a:rPr lang="en-GB" sz="2800" kern="1200" dirty="0" err="1">
              <a:solidFill>
                <a:schemeClr val="tx1"/>
              </a:solidFill>
            </a:rPr>
            <a:t>cefiderocol</a:t>
          </a:r>
          <a:r>
            <a:rPr lang="en-GB" sz="2800" kern="1200" dirty="0">
              <a:solidFill>
                <a:schemeClr val="tx1"/>
              </a:solidFill>
            </a:rPr>
            <a:t>, in QALYs</a:t>
          </a:r>
          <a:r>
            <a:rPr lang="en-GB" sz="2800" kern="1200" dirty="0"/>
            <a:t>? </a:t>
          </a:r>
        </a:p>
      </dsp:txBody>
      <dsp:txXfrm>
        <a:off x="666604" y="1115337"/>
        <a:ext cx="3187991" cy="3187991"/>
      </dsp:txXfrm>
    </dsp:sp>
    <dsp:sp modelId="{ED0EFF1D-58F8-CD4F-91CC-F24C653F1B0F}">
      <dsp:nvSpPr>
        <dsp:cNvPr id="0" name=""/>
        <dsp:cNvSpPr/>
      </dsp:nvSpPr>
      <dsp:spPr>
        <a:xfrm>
          <a:off x="3613150" y="455083"/>
          <a:ext cx="4508499" cy="4508499"/>
        </a:xfrm>
        <a:prstGeom prst="ellipse">
          <a:avLst/>
        </a:prstGeom>
        <a:solidFill>
          <a:schemeClr val="accent3">
            <a:shade val="80000"/>
            <a:alpha val="50000"/>
            <a:hueOff val="653385"/>
            <a:satOff val="-90768"/>
            <a:lumOff val="572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8118" tIns="35560" rIns="248118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Over the 10 year contract, what proportion of this, at a minimum, should the NHS pay the company? </a:t>
          </a:r>
        </a:p>
      </dsp:txBody>
      <dsp:txXfrm>
        <a:off x="4273404" y="1115337"/>
        <a:ext cx="3187991" cy="31879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A7B4E0-C5AF-4E67-A372-F7A03C7E29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831CFB-1E73-40F4-AB1A-D345A7F8CA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9B0F1-6494-479E-9AB9-629C0F1571D6}" type="datetimeFigureOut">
              <a:rPr lang="en-GB" smtClean="0"/>
              <a:t>06/04/2022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8C8A56-2EE4-4E74-BCEC-B277CFD218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F1CB3-6147-438D-AE3F-8D3A9D32BC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832AD-622C-4DA7-9523-4C5A8793F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27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D7A42-0977-2147-8194-01C3DBCDFF3E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2B9AF-1FF3-B64A-A57E-17202D6D5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0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258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877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12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p145-148 and figure 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034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p145-148 and figure 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805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p148-152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63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p200-204 and table 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701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15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262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25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p200-204 and table 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34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088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p200-204 and table 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6587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p200-204 and table 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24994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</a:t>
            </a:r>
            <a:r>
              <a:rPr lang="en-GB" dirty="0" err="1"/>
              <a:t>Cefiderocol</a:t>
            </a:r>
            <a:r>
              <a:rPr lang="en-GB" dirty="0"/>
              <a:t> report p200-204 and table 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895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89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54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0710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82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68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3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073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63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858E11F-CACB-4EFE-80EE-3759BCA5BE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774022"/>
            <a:ext cx="11076491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3612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58308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4D682AB-2D42-44C5-B887-A4DF8FEE4B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058308" cy="4050953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7232188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767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076780" cy="4026219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1489636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132198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73DD63-0FA2-42C5-83E9-7FCD43A986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32198" cy="4007747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365122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62914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629144" cy="404476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4085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3518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D8664C8-2569-40A4-99EB-04CE594F56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35181" cy="406610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9020221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16708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43668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AD97662-6149-41E3-A713-4513F6577C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44417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275514306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6FF4277-5991-3145-B50E-FD1554CCE6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F72BB86-1186-2044-A764-944661E2A5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25B2568-91C7-584B-93BF-260BF11F59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A309A51E-DEB9-C346-A901-A485A3D8BE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88096238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9A1EDE6-1787-42AA-A846-F95AF5D43D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162F9E1-8872-4DF8-8AE2-6F432928DB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91C1152-F42A-4216-886B-4FCA841AF2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7E403A3-8679-44BF-AD86-42EF9AFD9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6EE7173-47AA-48FF-A59B-31ADB063D0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9E17D836-806F-4767-B265-5F88607134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259795925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222222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120965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AC2841A-2EFF-4DDA-A274-2C038BF872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2950408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98583438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7505564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11472001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5" y="487510"/>
            <a:ext cx="662443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AF89FD6B-3774-0946-9EF6-17EFA435C9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888" y="1775004"/>
            <a:ext cx="6623929" cy="765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Subtitle here please</a:t>
            </a:r>
            <a:endParaRPr lang="en-US" dirty="0"/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2551323"/>
            <a:ext cx="6624433" cy="328892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39295" y="538933"/>
            <a:ext cx="4274226" cy="2718617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6BE371-9E73-7148-BCCF-AB4D82E0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9295" y="3514498"/>
            <a:ext cx="4274226" cy="271861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30763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24354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119C8A8D-2AC3-2B4C-A6C2-A3A6B2C90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2398" y="3459199"/>
            <a:ext cx="4261955" cy="3084476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B0F2D17-1073-E742-9DC7-B0AB3D75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689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B12AB-40F0-2246-B10F-2DCE9FD71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688" y="4465747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Stat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8CD48752-2C68-1B40-9F2A-444A7689A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5688" y="5121422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4C8273F-3EAE-604D-BCE8-21597CA1A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95515" y="1819793"/>
            <a:ext cx="3386003" cy="5805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Number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1710FE5-F65E-CA48-9347-3F71D352FA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95515" y="2470096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613355-E55E-2940-9510-C330341464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5175" y="4465748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pPr lvl="0"/>
            <a:r>
              <a:rPr lang="en-US" dirty="0"/>
              <a:t>Figure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CC24A9A-3301-E54E-827F-EBB7EC0F68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5059" y="5145570"/>
            <a:ext cx="3546709" cy="76657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3718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1953699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8B500A-24C7-2C40-9CE8-A52002787C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5839" y="2113662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26A8F7DF-BE4D-3340-9CBA-F94B6FD2BA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839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B</a:t>
            </a:r>
            <a:endParaRPr lang="en-US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4" y="195369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0D9FC-CDF8-C546-81C4-51702F12CD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30964" y="2158834"/>
            <a:ext cx="1076325" cy="669260"/>
          </a:xfr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139DD6-5EFF-5444-A8E9-5BE8E706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5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7EFCFEC-58A9-1946-A73C-89359C5AC1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D</a:t>
            </a:r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98906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451551"/>
                </a:solidFill>
              </a:defRPr>
            </a:lvl1pPr>
          </a:lstStyle>
          <a:p>
            <a:r>
              <a:rPr lang="en-US" dirty="0"/>
              <a:t>Table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1D1064C-AA1D-9442-93F9-A6AF006554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6384" y="1268505"/>
            <a:ext cx="7531197" cy="7651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tables according to the style below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FEA4806-8CAE-8D4D-88AC-691B8A06E9A4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96888" y="2392363"/>
            <a:ext cx="5191531" cy="275379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194BD8C5-50CB-3B48-80B0-64F3B438E273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096000" y="2392363"/>
            <a:ext cx="5191531" cy="27537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1176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Chart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E3AB261-B17C-5046-A098-0ADB62DAAA7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82866" y="2015207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3A5B2D22-2763-9D41-9CA4-2B9DADCE15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359933" y="2015206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00CB555-DC95-4199-AD2B-E93B100471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7148" y="1268506"/>
            <a:ext cx="7540433" cy="41142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charts according to the style below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50477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113838076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112877292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2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C3CC89E-EBF2-B346-B7D3-219415B110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8007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E67437-CAF1-4EBD-91F9-62BA4F7714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8382530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145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58"/>
            <a:ext cx="10838726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E099680-070E-A94B-9DEC-E527F6701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3872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49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6217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sz="4000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1CF93E0-1159-45C2-B3BC-2CB9CC1EF7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69458"/>
            <a:ext cx="10862179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2373188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70744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270744" cy="405626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644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958713B-718A-FF4E-BC11-A9FF68A06F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7358" y="1771876"/>
            <a:ext cx="11150460" cy="4050953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0845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87346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04489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8F93585-C0D1-49C7-AF5A-D2A228752C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04488" cy="4007747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75637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2456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6"/>
            <a:ext cx="11224562" cy="4019324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8131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F0B7A7-6AD4-440A-9072-C51E759FC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26189"/>
            <a:ext cx="55306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25C59-0584-4CF4-895C-25095457B2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5BFA7E2-C37B-421B-8A16-074A51159D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5489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58308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4D682AB-2D42-44C5-B887-A4DF8FEE4B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058308" cy="4050953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2469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767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076780" cy="4026219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83841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132198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73DD63-0FA2-42C5-83E9-7FCD43A986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32198" cy="4007747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89879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62914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629144" cy="404476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4700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3518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D8664C8-2569-40A4-99EB-04CE594F56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35181" cy="406610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13539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16708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9948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AD97662-6149-41E3-A713-4513F6577C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44417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41756984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6FF4277-5991-3145-B50E-FD1554CCE6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F72BB86-1186-2044-A764-944661E2A5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25B2568-91C7-584B-93BF-260BF11F59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A309A51E-DEB9-C346-A901-A485A3D8BE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4205496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9A1EDE6-1787-42AA-A846-F95AF5D43D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162F9E1-8872-4DF8-8AE2-6F432928DB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91C1152-F42A-4216-886B-4FCA841AF2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7E403A3-8679-44BF-AD86-42EF9AFD9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6EE7173-47AA-48FF-A59B-31ADB063D0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9E17D836-806F-4767-B265-5F88607134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1098096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222222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298763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3813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18478972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939711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11472001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5" y="487510"/>
            <a:ext cx="662443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AF89FD6B-3774-0946-9EF6-17EFA435C9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888" y="1775004"/>
            <a:ext cx="6623929" cy="765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Subtitle here please</a:t>
            </a:r>
            <a:endParaRPr lang="en-US" dirty="0"/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2551323"/>
            <a:ext cx="6624433" cy="328892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39295" y="538933"/>
            <a:ext cx="4274226" cy="2718617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6BE371-9E73-7148-BCCF-AB4D82E0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9295" y="3514498"/>
            <a:ext cx="4274226" cy="271861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715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24354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119C8A8D-2AC3-2B4C-A6C2-A3A6B2C90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2398" y="3459199"/>
            <a:ext cx="4261955" cy="3084476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B0F2D17-1073-E742-9DC7-B0AB3D75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689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B12AB-40F0-2246-B10F-2DCE9FD71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688" y="4465747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Stat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8CD48752-2C68-1B40-9F2A-444A7689A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5688" y="5121422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4C8273F-3EAE-604D-BCE8-21597CA1A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95515" y="1819793"/>
            <a:ext cx="3386003" cy="5805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Number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1710FE5-F65E-CA48-9347-3F71D352FA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95515" y="2470096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613355-E55E-2940-9510-C330341464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5175" y="4465748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pPr lvl="0"/>
            <a:r>
              <a:rPr lang="en-US" dirty="0"/>
              <a:t>Figure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CC24A9A-3301-E54E-827F-EBB7EC0F68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5059" y="5145570"/>
            <a:ext cx="3546709" cy="76657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428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1953699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8B500A-24C7-2C40-9CE8-A52002787C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5839" y="2113662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26A8F7DF-BE4D-3340-9CBA-F94B6FD2BA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839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B</a:t>
            </a:r>
            <a:endParaRPr lang="en-US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4" y="195369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0D9FC-CDF8-C546-81C4-51702F12CD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30964" y="2158834"/>
            <a:ext cx="1076325" cy="669260"/>
          </a:xfr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139DD6-5EFF-5444-A8E9-5BE8E706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5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7EFCFEC-58A9-1946-A73C-89359C5AC1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D</a:t>
            </a:r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2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451551"/>
                </a:solidFill>
              </a:defRPr>
            </a:lvl1pPr>
          </a:lstStyle>
          <a:p>
            <a:r>
              <a:rPr lang="en-US" dirty="0"/>
              <a:t>Table examples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1D1064C-AA1D-9442-93F9-A6AF006554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6384" y="1268505"/>
            <a:ext cx="7531197" cy="7651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tables according to the style below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FEA4806-8CAE-8D4D-88AC-691B8A06E9A4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96888" y="2392363"/>
            <a:ext cx="5191531" cy="275379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194BD8C5-50CB-3B48-80B0-64F3B438E273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096000" y="2392363"/>
            <a:ext cx="5191531" cy="27537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96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Chart 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E3AB261-B17C-5046-A098-0ADB62DAAA7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82866" y="2015207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3A5B2D22-2763-9D41-9CA4-2B9DADCE15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359933" y="2015206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00CB555-DC95-4199-AD2B-E93B100471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7148" y="1268506"/>
            <a:ext cx="7540433" cy="41142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charts according to the style below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7079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7157355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8610048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52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9789412-DB88-448F-8665-80D1476288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5407C8E-9326-4458-9C56-2C76C948E0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727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6894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801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F0B7A7-6AD4-440A-9072-C51E759FC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26189"/>
            <a:ext cx="55306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25C59-0584-4CF4-895C-25095457B2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5BFA7E2-C37B-421B-8A16-074A51159D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66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6092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9789412-DB88-448F-8665-80D1476288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5407C8E-9326-4458-9C56-2C76C948E0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7750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207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D2AEADB-4337-4878-BB07-3CD1B33B46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F404470-FC0D-4812-9A23-A880D12A6D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55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783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59B50-E623-4981-8E6B-4C312DCAB9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2065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598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33D4C08-E927-4E75-8C3B-65EC3A8351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1868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505188C-4EA9-41FC-88B3-8C1274287F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4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7877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858E11F-CACB-4EFE-80EE-3759BCA5BE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774022"/>
            <a:ext cx="11076491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6731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AC2841A-2EFF-4DDA-A274-2C038BF872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997268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C3CC89E-EBF2-B346-B7D3-219415B110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8007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E67437-CAF1-4EBD-91F9-62BA4F7714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939881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58"/>
            <a:ext cx="10838726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E099680-070E-A94B-9DEC-E527F6701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3872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957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6217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sz="4000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1CF93E0-1159-45C2-B3BC-2CB9CC1EF7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69458"/>
            <a:ext cx="10862179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294366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70744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270744" cy="405626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175757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958713B-718A-FF4E-BC11-A9FF68A06F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7358" y="1771876"/>
            <a:ext cx="11150460" cy="4050953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259560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393016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04489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8F93585-C0D1-49C7-AF5A-D2A228752C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04488" cy="4007747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650642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2456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6"/>
            <a:ext cx="11224562" cy="4019324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024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D2AEADB-4337-4878-BB07-3CD1B33B46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F404470-FC0D-4812-9A23-A880D12A6D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2785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58308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4D682AB-2D42-44C5-B887-A4DF8FEE4B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058308" cy="4050953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439590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767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076780" cy="4026219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612188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132198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73DD63-0FA2-42C5-83E9-7FCD43A986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32198" cy="4007747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924445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62914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629144" cy="4044766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51541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3518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D8664C8-2569-40A4-99EB-04CE594F56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35181" cy="406610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1048506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16708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0179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8984025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45044" y="391242"/>
            <a:ext cx="2286956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FFA366-D5B5-F246-BC40-BFD8DCE28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AD97662-6149-41E3-A713-4513F6577C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4143"/>
            <a:ext cx="8444417" cy="407481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179257269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6FF4277-5991-3145-B50E-FD1554CCE6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F72BB86-1186-2044-A764-944661E2A5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25B2568-91C7-584B-93BF-260BF11F59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A309A51E-DEB9-C346-A901-A485A3D8BE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51424793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Layout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96941" y="350520"/>
            <a:ext cx="80350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C715E6-6E97-2843-9347-B83E02ADD7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9A1EDE6-1787-42AA-A846-F95AF5D43D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162F9E1-8872-4DF8-8AE2-6F432928DB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91C1152-F42A-4216-886B-4FCA841AF2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7E403A3-8679-44BF-AD86-42EF9AFD9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6EE7173-47AA-48FF-A59B-31ADB063D0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three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9E17D836-806F-4767-B265-5F88607134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7450983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222222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353157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783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59B50-E623-4981-8E6B-4C312DCAB9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88424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0000" y="408658"/>
            <a:ext cx="4088843" cy="609882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583" y="401128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1181" y="6076421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451551"/>
                </a:solidFill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Insert name and job title here</a:t>
            </a:r>
          </a:p>
        </p:txBody>
      </p:sp>
    </p:spTree>
    <p:extLst>
      <p:ext uri="{BB962C8B-B14F-4D97-AF65-F5344CB8AC3E}">
        <p14:creationId xmlns:p14="http://schemas.microsoft.com/office/powerpoint/2010/main" val="32620344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2942" y="385353"/>
            <a:ext cx="3200400" cy="6122126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6519" y="404892"/>
            <a:ext cx="4088843" cy="6098821"/>
          </a:xfrm>
        </p:spPr>
        <p:txBody>
          <a:bodyPr/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C715E6-6E97-2843-9347-B83E02ADD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59781" y="401128"/>
            <a:ext cx="3772219" cy="6106351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/>
            </a:lvl1pPr>
          </a:lstStyle>
          <a:p>
            <a:pPr lvl="0"/>
            <a:r>
              <a:rPr lang="en-GB" dirty="0"/>
              <a:t>Example two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GB" dirty="0">
                <a:solidFill>
                  <a:srgbClr val="0E0E0E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2898189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67937"/>
            <a:ext cx="11472001" cy="6122126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5" y="487510"/>
            <a:ext cx="662443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AF89FD6B-3774-0946-9EF6-17EFA435C9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888" y="1775004"/>
            <a:ext cx="6623929" cy="765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Subtitle here please</a:t>
            </a:r>
            <a:endParaRPr lang="en-US" dirty="0"/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2551323"/>
            <a:ext cx="6624433" cy="328892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39295" y="538933"/>
            <a:ext cx="4274226" cy="2718617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6BE371-9E73-7148-BCCF-AB4D82E0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9295" y="3514498"/>
            <a:ext cx="4274226" cy="271861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61623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24354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119C8A8D-2AC3-2B4C-A6C2-A3A6B2C90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2398" y="3459199"/>
            <a:ext cx="4261955" cy="3084476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B0F2D17-1073-E742-9DC7-B0AB3D75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689" y="314326"/>
            <a:ext cx="3546708" cy="3138766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B12AB-40F0-2246-B10F-2DCE9FD71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688" y="4465747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Stat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8CD48752-2C68-1B40-9F2A-444A7689A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5688" y="5121422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4C8273F-3EAE-604D-BCE8-21597CA1A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95515" y="1819793"/>
            <a:ext cx="3386003" cy="5805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Number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1710FE5-F65E-CA48-9347-3F71D352FA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95515" y="2470096"/>
            <a:ext cx="3546709" cy="76657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613355-E55E-2940-9510-C330341464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5175" y="4465748"/>
            <a:ext cx="3546475" cy="609878"/>
          </a:xfrm>
        </p:spPr>
        <p:txBody>
          <a:bodyPr/>
          <a:lstStyle>
            <a:lvl1pPr>
              <a:defRPr sz="4000" b="1">
                <a:solidFill>
                  <a:srgbClr val="004751"/>
                </a:solidFill>
              </a:defRPr>
            </a:lvl1pPr>
          </a:lstStyle>
          <a:p>
            <a:pPr lvl="0"/>
            <a:r>
              <a:rPr lang="en-US" dirty="0"/>
              <a:t>Figure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CC24A9A-3301-E54E-827F-EBB7EC0F68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5059" y="5145570"/>
            <a:ext cx="3546709" cy="76657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Use this space for additional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642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1953699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8B500A-24C7-2C40-9CE8-A52002787C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5839" y="2113662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839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26A8F7DF-BE4D-3340-9CBA-F94B6FD2BA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839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B</a:t>
            </a:r>
            <a:endParaRPr lang="en-US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4" y="195369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0D9FC-CDF8-C546-81C4-51702F12CD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30964" y="2158834"/>
            <a:ext cx="1076325" cy="669260"/>
          </a:xfr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139DD6-5EFF-5444-A8E9-5BE8E706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0965" y="3619138"/>
            <a:ext cx="1063517" cy="1079863"/>
          </a:xfrm>
          <a:prstGeom prst="ellipse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7EFCFEC-58A9-1946-A73C-89359C5AC1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77910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D</a:t>
            </a:r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buFontTx/>
              <a:buNone/>
              <a:defRPr sz="1800"/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49406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451551"/>
                </a:solidFill>
              </a:defRPr>
            </a:lvl1pPr>
          </a:lstStyle>
          <a:p>
            <a:r>
              <a:rPr lang="en-US" dirty="0"/>
              <a:t>Table examples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1D1064C-AA1D-9442-93F9-A6AF006554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6384" y="1268505"/>
            <a:ext cx="7531197" cy="7651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tables according to the style below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FEA4806-8CAE-8D4D-88AC-691B8A06E9A4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96888" y="2392363"/>
            <a:ext cx="5191531" cy="275379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194BD8C5-50CB-3B48-80B0-64F3B438E273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096000" y="2392363"/>
            <a:ext cx="5191531" cy="27537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833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004751"/>
                </a:solidFill>
              </a:defRPr>
            </a:lvl1pPr>
          </a:lstStyle>
          <a:p>
            <a:r>
              <a:rPr lang="en-US" dirty="0"/>
              <a:t>Chart examples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E3AB261-B17C-5046-A098-0ADB62DAAA7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82866" y="2015207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3A5B2D22-2763-9D41-9CA4-2B9DADCE15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359933" y="2015206"/>
            <a:ext cx="4700587" cy="36687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00CB555-DC95-4199-AD2B-E93B100471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7148" y="1268506"/>
            <a:ext cx="7540433" cy="41142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insert charts according to the style below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898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93219925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12E55-EF22-1E4A-AAB4-8BAE571FC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22099"/>
            <a:ext cx="4267199" cy="4117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91546803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0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598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33D4C08-E927-4E75-8C3B-65EC3A8351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72194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6" y="2663825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40DE4A-289F-6041-807C-AFF82A201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354" y="63843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3019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2099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F0B7A7-6AD4-440A-9072-C51E759FC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9999" y="326189"/>
            <a:ext cx="553066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8" name="Picture 7" descr="National Institute for Health and Care Excellence logo">
            <a:extLst>
              <a:ext uri="{FF2B5EF4-FFF2-40B4-BE49-F238E27FC236}">
                <a16:creationId xmlns:a16="http://schemas.microsoft.com/office/drawing/2014/main" id="{A9B4C92B-6CC0-4DC2-8C94-2263D143C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08740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25C59-0584-4CF4-895C-25095457B2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5BFA7E2-C37B-421B-8A16-074A51159D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9380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95410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1" y="350520"/>
            <a:ext cx="553066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D23A9BB-0467-40B1-8547-4AAFA68D1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5998" y="344630"/>
            <a:ext cx="5736002" cy="6168740"/>
          </a:xfrm>
        </p:spPr>
        <p:txBody>
          <a:bodyPr/>
          <a:lstStyle/>
          <a:p>
            <a:endParaRPr lang="en-GB"/>
          </a:p>
        </p:txBody>
      </p:sp>
      <p:pic>
        <p:nvPicPr>
          <p:cNvPr id="6" name="Picture 5" descr="National Institute for Health and Care Excellence logo">
            <a:extLst>
              <a:ext uri="{FF2B5EF4-FFF2-40B4-BE49-F238E27FC236}">
                <a16:creationId xmlns:a16="http://schemas.microsoft.com/office/drawing/2014/main" id="{B01BEAF0-10A5-487D-A638-8580733C8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9789412-DB88-448F-8665-80D1476288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683466"/>
            <a:ext cx="392430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5407C8E-9326-4458-9C56-2C76C948E0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02747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6450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91308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1999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BEAF0-10A5-487D-A638-858073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988" y="5710518"/>
            <a:ext cx="4267199" cy="41177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D2AEADB-4337-4878-BB07-3CD1B33B46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46309"/>
            <a:ext cx="519956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divider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F404470-FC0D-4812-9A23-A880D12A6D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30292"/>
            <a:ext cx="5199564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2939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783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59B50-E623-4981-8E6B-4C312DCAB9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94468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598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33D4C08-E927-4E75-8C3B-65EC3A8351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 sz="1800"/>
            </a:lvl2pPr>
            <a:lvl3pPr>
              <a:lnSpc>
                <a:spcPct val="150000"/>
              </a:lnSpc>
              <a:defRPr sz="18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105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505188C-4EA9-41FC-88B3-8C1274287F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01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505188C-4EA9-41FC-88B3-8C1274287F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3" y="1778908"/>
            <a:ext cx="11177587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29814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7649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8FBA05-6CDC-A840-80FD-B02E6D8D8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858E11F-CACB-4EFE-80EE-3759BCA5BE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774022"/>
            <a:ext cx="11076491" cy="4005262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Please use this space to insert written content as required. Please use </a:t>
            </a:r>
            <a:r>
              <a:rPr lang="en-US" dirty="0" err="1"/>
              <a:t>Lato</a:t>
            </a:r>
            <a:r>
              <a:rPr lang="en-US" dirty="0"/>
              <a:t> or Arial with a minimum font size of 18 </a:t>
            </a:r>
            <a:r>
              <a:rPr lang="en-US" dirty="0" err="1"/>
              <a:t>pt</a:t>
            </a:r>
            <a:r>
              <a:rPr lang="en-US" dirty="0"/>
              <a:t>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21858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AC2841A-2EFF-4DDA-A274-2C038BF872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5450146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C3CC89E-EBF2-B346-B7D3-219415B110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08007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(one column)</a:t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E67437-CAF1-4EBD-91F9-62BA4F7714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580" y="1781111"/>
            <a:ext cx="11080069" cy="404171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2621180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58"/>
            <a:ext cx="10838726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E099680-070E-A94B-9DEC-E527F6701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3872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360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086217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4000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This is sample bulleted text </a:t>
            </a:r>
            <a: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  <a:t>(one column)</a:t>
            </a:r>
            <a:br>
              <a:rPr lang="en-GB" b="1" dirty="0">
                <a:solidFill>
                  <a:srgbClr val="FAF8F6"/>
                </a:solidFill>
                <a:latin typeface="Lato" panose="020F0502020204030203" pitchFamily="34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endParaRPr lang="en-US" sz="4000" b="1" dirty="0">
              <a:solidFill>
                <a:srgbClr val="FAF8F6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A2A80-BE7B-5142-B335-3371EE3B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60646"/>
            <a:ext cx="666786" cy="2177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1CF93E0-1159-45C2-B3BC-2CB9CC1EF7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69458"/>
            <a:ext cx="10862179" cy="405284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</p:txBody>
      </p:sp>
    </p:spTree>
    <p:extLst>
      <p:ext uri="{BB962C8B-B14F-4D97-AF65-F5344CB8AC3E}">
        <p14:creationId xmlns:p14="http://schemas.microsoft.com/office/powerpoint/2010/main" val="314403584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70744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5"/>
            <a:ext cx="11270744" cy="405626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295124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958713B-718A-FF4E-BC11-A9FF68A06F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7358" y="1771876"/>
            <a:ext cx="11150460" cy="4050953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6792388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186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95635EA-8A47-BA4A-86F6-47CB93FEA6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69462"/>
            <a:ext cx="11132198" cy="4026219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0026768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00" y="350520"/>
            <a:ext cx="11472000" cy="6156959"/>
          </a:xfrm>
          <a:prstGeom prst="rect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1F633A-3DEE-2E45-8FE4-94F7C936C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540" y="6042717"/>
            <a:ext cx="666786" cy="21772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04489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sample bulleted text (two columns)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8F93585-C0D1-49C7-AF5A-D2A228752C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4" y="1787934"/>
            <a:ext cx="11104488" cy="4007747"/>
          </a:xfrm>
          <a:prstGeom prst="rect">
            <a:avLst/>
          </a:prstGeom>
        </p:spPr>
        <p:txBody>
          <a:bodyPr numCol="2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FF"/>
                </a:solidFill>
                <a:latin typeface="Lato" panose="020F0502020204030203" pitchFamily="34" charset="77"/>
              </a:rPr>
              <a:t>Please use this space to insert written content as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6988084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0B294-BAC4-5649-A920-E506AB8F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22" y="6056144"/>
            <a:ext cx="669504" cy="21802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2456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(three columns)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D36FDB-2411-49D7-9748-068B4FDBA1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6383" y="1771876"/>
            <a:ext cx="11224562" cy="4019324"/>
          </a:xfrm>
          <a:prstGeom prst="rect">
            <a:avLst/>
          </a:prstGeom>
        </p:spPr>
        <p:txBody>
          <a:bodyPr numCol="3" spcCol="216000">
            <a:normAutofit/>
          </a:bodyPr>
          <a:lstStyle>
            <a:lvl1pPr marL="285750" indent="-285750" algn="l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rgbClr val="2222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>
              <a:solidFill>
                <a:srgbClr val="222222"/>
              </a:solidFill>
              <a:latin typeface="Lato" panose="020F0502020204030203" pitchFamily="34" charset="77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rgbClr val="222222"/>
                </a:solidFill>
                <a:latin typeface="Lato" panose="020F0502020204030203" pitchFamily="34" charset="77"/>
              </a:rPr>
              <a:t>Please use this space to insert written content as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rgbClr val="FFFFFF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9531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slideLayout" Target="../slideLayouts/slideLayout79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41" Type="http://schemas.openxmlformats.org/officeDocument/2006/relationships/theme" Target="../theme/theme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slideLayout" Target="../slideLayouts/slideLayout80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93.xml"/><Relationship Id="rId18" Type="http://schemas.openxmlformats.org/officeDocument/2006/relationships/slideLayout" Target="../slideLayouts/slideLayout98.xml"/><Relationship Id="rId26" Type="http://schemas.openxmlformats.org/officeDocument/2006/relationships/slideLayout" Target="../slideLayouts/slideLayout106.xml"/><Relationship Id="rId39" Type="http://schemas.openxmlformats.org/officeDocument/2006/relationships/slideLayout" Target="../slideLayouts/slideLayout119.xml"/><Relationship Id="rId21" Type="http://schemas.openxmlformats.org/officeDocument/2006/relationships/slideLayout" Target="../slideLayouts/slideLayout101.xml"/><Relationship Id="rId34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87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20" Type="http://schemas.openxmlformats.org/officeDocument/2006/relationships/slideLayout" Target="../slideLayouts/slideLayout100.xml"/><Relationship Id="rId29" Type="http://schemas.openxmlformats.org/officeDocument/2006/relationships/slideLayout" Target="../slideLayouts/slideLayout109.xml"/><Relationship Id="rId41" Type="http://schemas.openxmlformats.org/officeDocument/2006/relationships/theme" Target="../theme/theme3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24" Type="http://schemas.openxmlformats.org/officeDocument/2006/relationships/slideLayout" Target="../slideLayouts/slideLayout104.xml"/><Relationship Id="rId32" Type="http://schemas.openxmlformats.org/officeDocument/2006/relationships/slideLayout" Target="../slideLayouts/slideLayout112.xml"/><Relationship Id="rId37" Type="http://schemas.openxmlformats.org/officeDocument/2006/relationships/slideLayout" Target="../slideLayouts/slideLayout117.xml"/><Relationship Id="rId40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23" Type="http://schemas.openxmlformats.org/officeDocument/2006/relationships/slideLayout" Target="../slideLayouts/slideLayout103.xml"/><Relationship Id="rId28" Type="http://schemas.openxmlformats.org/officeDocument/2006/relationships/slideLayout" Target="../slideLayouts/slideLayout108.xml"/><Relationship Id="rId36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90.xml"/><Relationship Id="rId19" Type="http://schemas.openxmlformats.org/officeDocument/2006/relationships/slideLayout" Target="../slideLayouts/slideLayout99.xml"/><Relationship Id="rId31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Relationship Id="rId22" Type="http://schemas.openxmlformats.org/officeDocument/2006/relationships/slideLayout" Target="../slideLayouts/slideLayout102.xml"/><Relationship Id="rId27" Type="http://schemas.openxmlformats.org/officeDocument/2006/relationships/slideLayout" Target="../slideLayouts/slideLayout107.xml"/><Relationship Id="rId30" Type="http://schemas.openxmlformats.org/officeDocument/2006/relationships/slideLayout" Target="../slideLayouts/slideLayout110.xml"/><Relationship Id="rId35" Type="http://schemas.openxmlformats.org/officeDocument/2006/relationships/slideLayout" Target="../slideLayouts/slideLayout115.xml"/><Relationship Id="rId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92.xml"/><Relationship Id="rId17" Type="http://schemas.openxmlformats.org/officeDocument/2006/relationships/slideLayout" Target="../slideLayouts/slideLayout97.xml"/><Relationship Id="rId25" Type="http://schemas.openxmlformats.org/officeDocument/2006/relationships/slideLayout" Target="../slideLayouts/slideLayout105.xml"/><Relationship Id="rId33" Type="http://schemas.openxmlformats.org/officeDocument/2006/relationships/slideLayout" Target="../slideLayouts/slideLayout113.xml"/><Relationship Id="rId38" Type="http://schemas.openxmlformats.org/officeDocument/2006/relationships/slideLayout" Target="../slideLayouts/slideLayout1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D95A3C9-9C62-4772-A1CE-36239AA1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3651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This is the slide master template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10A4F-E315-42EE-8468-BC6F4004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19018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select from the available layout slides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C0BEE5-F46E-489E-A982-23DBD40B04C7}"/>
              </a:ext>
            </a:extLst>
          </p:cNvPr>
          <p:cNvSpPr txBox="1"/>
          <p:nvPr userDrawn="1"/>
        </p:nvSpPr>
        <p:spPr>
          <a:xfrm>
            <a:off x="10464802" y="6479432"/>
            <a:ext cx="16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0D9BCF7-9F5D-465F-A433-C4E25544D769}" type="slidenum">
              <a:rPr lang="en-GB" smtClean="0"/>
              <a:pPr algn="r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1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59" r:id="rId2"/>
    <p:sldLayoutId id="2147483961" r:id="rId3"/>
    <p:sldLayoutId id="2147483960" r:id="rId4"/>
    <p:sldLayoutId id="2147483962" r:id="rId5"/>
    <p:sldLayoutId id="2147483963" r:id="rId6"/>
    <p:sldLayoutId id="2147483965" r:id="rId7"/>
    <p:sldLayoutId id="2147483966" r:id="rId8"/>
    <p:sldLayoutId id="2147483967" r:id="rId9"/>
    <p:sldLayoutId id="2147483968" r:id="rId10"/>
    <p:sldLayoutId id="2147483970" r:id="rId11"/>
    <p:sldLayoutId id="2147483969" r:id="rId12"/>
    <p:sldLayoutId id="2147483972" r:id="rId13"/>
    <p:sldLayoutId id="2147483971" r:id="rId14"/>
    <p:sldLayoutId id="2147483973" r:id="rId15"/>
    <p:sldLayoutId id="2147483974" r:id="rId16"/>
    <p:sldLayoutId id="2147483975" r:id="rId17"/>
    <p:sldLayoutId id="2147483976" r:id="rId18"/>
    <p:sldLayoutId id="2147484000" r:id="rId19"/>
    <p:sldLayoutId id="2147484001" r:id="rId20"/>
    <p:sldLayoutId id="2147484002" r:id="rId21"/>
    <p:sldLayoutId id="2147484003" r:id="rId22"/>
    <p:sldLayoutId id="2147483980" r:id="rId23"/>
    <p:sldLayoutId id="2147483981" r:id="rId24"/>
    <p:sldLayoutId id="2147483983" r:id="rId25"/>
    <p:sldLayoutId id="2147483982" r:id="rId26"/>
    <p:sldLayoutId id="2147483978" r:id="rId27"/>
    <p:sldLayoutId id="2147483977" r:id="rId28"/>
    <p:sldLayoutId id="2147483985" r:id="rId29"/>
    <p:sldLayoutId id="2147483986" r:id="rId30"/>
    <p:sldLayoutId id="2147483984" r:id="rId31"/>
    <p:sldLayoutId id="2147483987" r:id="rId32"/>
    <p:sldLayoutId id="2147483988" r:id="rId33"/>
    <p:sldLayoutId id="2147483989" r:id="rId34"/>
    <p:sldLayoutId id="2147483993" r:id="rId35"/>
    <p:sldLayoutId id="2147483994" r:id="rId36"/>
    <p:sldLayoutId id="2147483996" r:id="rId37"/>
    <p:sldLayoutId id="2147483997" r:id="rId38"/>
    <p:sldLayoutId id="2147483998" r:id="rId39"/>
    <p:sldLayoutId id="2147483999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D95A3C9-9C62-4772-A1CE-36239AA1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3651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This is the slide master template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10A4F-E315-42EE-8468-BC6F4004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19018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select from the available layout slides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C0BEE5-F46E-489E-A982-23DBD40B04C7}"/>
              </a:ext>
            </a:extLst>
          </p:cNvPr>
          <p:cNvSpPr txBox="1"/>
          <p:nvPr userDrawn="1"/>
        </p:nvSpPr>
        <p:spPr>
          <a:xfrm>
            <a:off x="10464802" y="6479432"/>
            <a:ext cx="16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0D9BCF7-9F5D-465F-A433-C4E25544D769}" type="slidenum">
              <a:rPr lang="en-GB" smtClean="0"/>
              <a:pPr algn="r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12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  <p:sldLayoutId id="2147484017" r:id="rId13"/>
    <p:sldLayoutId id="2147484018" r:id="rId14"/>
    <p:sldLayoutId id="2147484019" r:id="rId15"/>
    <p:sldLayoutId id="2147484020" r:id="rId16"/>
    <p:sldLayoutId id="2147484021" r:id="rId17"/>
    <p:sldLayoutId id="2147484022" r:id="rId18"/>
    <p:sldLayoutId id="2147484023" r:id="rId19"/>
    <p:sldLayoutId id="2147484024" r:id="rId20"/>
    <p:sldLayoutId id="2147484025" r:id="rId21"/>
    <p:sldLayoutId id="2147484026" r:id="rId22"/>
    <p:sldLayoutId id="2147484027" r:id="rId23"/>
    <p:sldLayoutId id="2147484028" r:id="rId24"/>
    <p:sldLayoutId id="2147484029" r:id="rId25"/>
    <p:sldLayoutId id="2147484030" r:id="rId26"/>
    <p:sldLayoutId id="2147484031" r:id="rId27"/>
    <p:sldLayoutId id="2147484032" r:id="rId28"/>
    <p:sldLayoutId id="2147484033" r:id="rId29"/>
    <p:sldLayoutId id="2147484034" r:id="rId30"/>
    <p:sldLayoutId id="2147484035" r:id="rId31"/>
    <p:sldLayoutId id="2147484036" r:id="rId32"/>
    <p:sldLayoutId id="2147484037" r:id="rId33"/>
    <p:sldLayoutId id="2147484038" r:id="rId34"/>
    <p:sldLayoutId id="2147484039" r:id="rId35"/>
    <p:sldLayoutId id="2147484040" r:id="rId36"/>
    <p:sldLayoutId id="2147484041" r:id="rId37"/>
    <p:sldLayoutId id="2147484042" r:id="rId38"/>
    <p:sldLayoutId id="2147484043" r:id="rId39"/>
    <p:sldLayoutId id="2147484044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D95A3C9-9C62-4772-A1CE-36239AA1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3651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This is the slide master template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10A4F-E315-42EE-8468-BC6F4004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19018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select from the available layout slides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C0BEE5-F46E-489E-A982-23DBD40B04C7}"/>
              </a:ext>
            </a:extLst>
          </p:cNvPr>
          <p:cNvSpPr txBox="1"/>
          <p:nvPr userDrawn="1"/>
        </p:nvSpPr>
        <p:spPr>
          <a:xfrm>
            <a:off x="10464802" y="6479432"/>
            <a:ext cx="16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0D9BCF7-9F5D-465F-A433-C4E25544D769}" type="slidenum">
              <a:rPr lang="en-GB" smtClean="0"/>
              <a:pPr algn="r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41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  <p:sldLayoutId id="2147484057" r:id="rId12"/>
    <p:sldLayoutId id="2147484058" r:id="rId13"/>
    <p:sldLayoutId id="2147484059" r:id="rId14"/>
    <p:sldLayoutId id="2147484060" r:id="rId15"/>
    <p:sldLayoutId id="2147484061" r:id="rId16"/>
    <p:sldLayoutId id="2147484062" r:id="rId17"/>
    <p:sldLayoutId id="2147484063" r:id="rId18"/>
    <p:sldLayoutId id="2147484064" r:id="rId19"/>
    <p:sldLayoutId id="2147484065" r:id="rId20"/>
    <p:sldLayoutId id="2147484066" r:id="rId21"/>
    <p:sldLayoutId id="2147484067" r:id="rId22"/>
    <p:sldLayoutId id="2147484068" r:id="rId23"/>
    <p:sldLayoutId id="2147484069" r:id="rId24"/>
    <p:sldLayoutId id="2147484070" r:id="rId25"/>
    <p:sldLayoutId id="2147484071" r:id="rId26"/>
    <p:sldLayoutId id="2147484072" r:id="rId27"/>
    <p:sldLayoutId id="2147484073" r:id="rId28"/>
    <p:sldLayoutId id="2147484074" r:id="rId29"/>
    <p:sldLayoutId id="2147484075" r:id="rId30"/>
    <p:sldLayoutId id="2147484076" r:id="rId31"/>
    <p:sldLayoutId id="2147484077" r:id="rId32"/>
    <p:sldLayoutId id="2147484078" r:id="rId33"/>
    <p:sldLayoutId id="2147484079" r:id="rId34"/>
    <p:sldLayoutId id="2147484080" r:id="rId35"/>
    <p:sldLayoutId id="2147484081" r:id="rId36"/>
    <p:sldLayoutId id="2147484082" r:id="rId37"/>
    <p:sldLayoutId id="2147484083" r:id="rId38"/>
    <p:sldLayoutId id="2147484084" r:id="rId39"/>
    <p:sldLayoutId id="2147484085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ce.org.uk/terms-and-conditions#notice-of-rights" TargetMode="Externa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FB4A277-4E55-49BD-ACD6-E6ED661D4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88" y="393433"/>
            <a:ext cx="10209712" cy="1276350"/>
          </a:xfrm>
        </p:spPr>
        <p:txBody>
          <a:bodyPr>
            <a:noAutofit/>
          </a:bodyPr>
          <a:lstStyle/>
          <a:p>
            <a:r>
              <a:rPr lang="en-GB" sz="3600" dirty="0" err="1">
                <a:solidFill>
                  <a:schemeClr val="accent1"/>
                </a:solidFill>
              </a:rPr>
              <a:t>Cefiderocol</a:t>
            </a:r>
            <a:r>
              <a:rPr lang="en-GB" sz="3600" dirty="0">
                <a:solidFill>
                  <a:schemeClr val="accent1"/>
                </a:solidFill>
              </a:rPr>
              <a:t> for treating severe aerobic </a:t>
            </a:r>
            <a:br>
              <a:rPr lang="en-GB" sz="3600" dirty="0">
                <a:solidFill>
                  <a:schemeClr val="accent1"/>
                </a:solidFill>
              </a:rPr>
            </a:br>
            <a:r>
              <a:rPr lang="en-GB" sz="3600" dirty="0">
                <a:solidFill>
                  <a:schemeClr val="accent1"/>
                </a:solidFill>
              </a:rPr>
              <a:t>Gram-negative bacterial infections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86642BB-EAB3-4660-9FFE-8B9885D97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821" y="2420917"/>
            <a:ext cx="11215025" cy="31725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GB" dirty="0">
                <a:solidFill>
                  <a:schemeClr val="accent1"/>
                </a:solidFill>
              </a:rPr>
              <a:t>Chair: 			Amanda Adler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accent1"/>
                </a:solidFill>
              </a:rPr>
              <a:t>Vice chair: 		Andrew Hitchings 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1"/>
                </a:solidFill>
              </a:rPr>
              <a:t>Lead team: 		Malcolm Oswald, Philip Howard, Nicky Welton, Neil Hawkins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1"/>
                </a:solidFill>
              </a:rPr>
              <a:t>Assessment Group: 	EEPRU - Policy Research Unit in Economic Methods of Evaluation</a:t>
            </a:r>
            <a:br>
              <a:rPr lang="en-GB" dirty="0">
                <a:solidFill>
                  <a:schemeClr val="accent1"/>
                </a:solidFill>
              </a:rPr>
            </a:br>
            <a:r>
              <a:rPr lang="en-GB" dirty="0">
                <a:solidFill>
                  <a:schemeClr val="accent1"/>
                </a:solidFill>
              </a:rPr>
              <a:t>			 in Health &amp; Social Care Interventions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1"/>
                </a:solidFill>
              </a:rPr>
              <a:t>NICE technical team: 	James Love-Koh, Sophie Cooper, Nick Crabb, Colm Leonard, </a:t>
            </a:r>
            <a:br>
              <a:rPr lang="en-GB" dirty="0">
                <a:solidFill>
                  <a:schemeClr val="accent1"/>
                </a:solidFill>
              </a:rPr>
            </a:br>
            <a:r>
              <a:rPr lang="en-GB" dirty="0">
                <a:solidFill>
                  <a:schemeClr val="accent1"/>
                </a:solidFill>
              </a:rPr>
              <a:t>			Jacoline Bouvy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1"/>
                </a:solidFill>
              </a:rPr>
              <a:t>Company: 		Shionogi Inc.</a:t>
            </a:r>
            <a:endParaRPr lang="en-GB" strike="sngStrike" dirty="0">
              <a:solidFill>
                <a:srgbClr val="FF000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EE18FF-C437-4783-BEF9-2B23CEAC710E}"/>
              </a:ext>
            </a:extLst>
          </p:cNvPr>
          <p:cNvSpPr txBox="1">
            <a:spLocks/>
          </p:cNvSpPr>
          <p:nvPr/>
        </p:nvSpPr>
        <p:spPr>
          <a:xfrm>
            <a:off x="572587" y="1480313"/>
            <a:ext cx="9383395" cy="94060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sz="3200" dirty="0">
                <a:solidFill>
                  <a:schemeClr val="accent1"/>
                </a:solidFill>
              </a:rPr>
              <a:t>Lead team presentation</a:t>
            </a:r>
          </a:p>
          <a:p>
            <a:pPr>
              <a:spcBef>
                <a:spcPts val="1000"/>
              </a:spcBef>
            </a:pPr>
            <a:r>
              <a:rPr lang="en-GB" sz="2200" dirty="0">
                <a:solidFill>
                  <a:schemeClr val="accent1"/>
                </a:solidFill>
              </a:rPr>
              <a:t>Antimicrobials evaluation committee meeting – 11 February 2022</a:t>
            </a:r>
          </a:p>
          <a:p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4D3C76-E220-4633-8F4F-7E80CAE4C277}"/>
              </a:ext>
            </a:extLst>
          </p:cNvPr>
          <p:cNvSpPr txBox="1"/>
          <p:nvPr/>
        </p:nvSpPr>
        <p:spPr>
          <a:xfrm>
            <a:off x="8247355" y="88777"/>
            <a:ext cx="3571491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Committee member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545410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60242-B5B4-2E4A-9932-BDBBE963D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763" y="189709"/>
            <a:ext cx="11270744" cy="736175"/>
          </a:xfrm>
        </p:spPr>
        <p:txBody>
          <a:bodyPr>
            <a:normAutofit/>
          </a:bodyPr>
          <a:lstStyle/>
          <a:p>
            <a:r>
              <a:rPr lang="en-US" sz="3600" dirty="0"/>
              <a:t>Decisions – closed part 2 of meeting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ADFB757-196D-6F4F-8D28-3EE42BB57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1467405"/>
              </p:ext>
            </p:extLst>
          </p:nvPr>
        </p:nvGraphicFramePr>
        <p:xfrm>
          <a:off x="2032000" y="11256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9767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AC751-FA70-2746-A7E8-93FBC0A90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83" y="26217"/>
            <a:ext cx="11178381" cy="867157"/>
          </a:xfrm>
        </p:spPr>
        <p:txBody>
          <a:bodyPr>
            <a:normAutofit/>
          </a:bodyPr>
          <a:lstStyle/>
          <a:p>
            <a:r>
              <a:rPr lang="en-GB" sz="2800" dirty="0"/>
              <a:t>This </a:t>
            </a:r>
            <a:r>
              <a:rPr lang="en-GB" sz="3200" dirty="0"/>
              <a:t>evaluation compared with ongoing CAZ-AVI evaluation</a:t>
            </a:r>
            <a:endParaRPr lang="en-US" sz="3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208951-4AE4-437C-BF6E-D630B8741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210866"/>
              </p:ext>
            </p:extLst>
          </p:nvPr>
        </p:nvGraphicFramePr>
        <p:xfrm>
          <a:off x="130629" y="648818"/>
          <a:ext cx="11901714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314">
                  <a:extLst>
                    <a:ext uri="{9D8B030D-6E8A-4147-A177-3AD203B41FA5}">
                      <a16:colId xmlns:a16="http://schemas.microsoft.com/office/drawing/2014/main" val="3563836707"/>
                    </a:ext>
                  </a:extLst>
                </a:gridCol>
                <a:gridCol w="3713165">
                  <a:extLst>
                    <a:ext uri="{9D8B030D-6E8A-4147-A177-3AD203B41FA5}">
                      <a16:colId xmlns:a16="http://schemas.microsoft.com/office/drawing/2014/main" val="398857753"/>
                    </a:ext>
                  </a:extLst>
                </a:gridCol>
                <a:gridCol w="3805235">
                  <a:extLst>
                    <a:ext uri="{9D8B030D-6E8A-4147-A177-3AD203B41FA5}">
                      <a16:colId xmlns:a16="http://schemas.microsoft.com/office/drawing/2014/main" val="4144306544"/>
                    </a:ext>
                  </a:extLst>
                </a:gridCol>
              </a:tblGrid>
              <a:tr h="302347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/>
                        <a:t>Cefiderocol</a:t>
                      </a:r>
                      <a:r>
                        <a:rPr lang="en-US" sz="1600" b="1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CAZ-AVI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1313185"/>
                  </a:ext>
                </a:extLst>
              </a:tr>
              <a:tr h="174686">
                <a:tc>
                  <a:txBody>
                    <a:bodyPr/>
                    <a:lstStyle/>
                    <a:p>
                      <a:r>
                        <a:rPr lang="en-US" sz="1600" dirty="0"/>
                        <a:t>Infection sites for high value clinical scenarios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Complicated UTI, hospital-acquired pneumonia, ventilator associated pneumonia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848485"/>
                  </a:ext>
                </a:extLst>
              </a:tr>
              <a:tr h="216712">
                <a:tc>
                  <a:txBody>
                    <a:bodyPr/>
                    <a:lstStyle/>
                    <a:p>
                      <a:r>
                        <a:rPr lang="en-US" sz="1600" dirty="0"/>
                        <a:t>Pathogens for high value clinical scenarios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err="1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Enterobacterales</a:t>
                      </a:r>
                      <a:r>
                        <a:rPr lang="en-GB" sz="1600" i="1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  <a:r>
                        <a:rPr lang="en-GB" sz="1600" i="0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and </a:t>
                      </a:r>
                      <a:r>
                        <a:rPr lang="en-GB" sz="1600" i="1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Pseudomonas aeruginosa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err="1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Enterobacterales</a:t>
                      </a:r>
                      <a:endParaRPr lang="en-US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1810660"/>
                  </a:ext>
                </a:extLst>
              </a:tr>
              <a:tr h="307959">
                <a:tc>
                  <a:txBody>
                    <a:bodyPr/>
                    <a:lstStyle/>
                    <a:p>
                      <a:r>
                        <a:rPr lang="en-US" sz="1600" dirty="0"/>
                        <a:t>Expected wider usage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0" i="0" dirty="0"/>
                        <a:t>Bacteraemia/sepsis, intra-abdominal infections and </a:t>
                      </a:r>
                      <a:r>
                        <a:rPr lang="en-US" sz="1600" i="1" dirty="0"/>
                        <a:t>Stenotrophomonas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/>
                        <a:t>Bacteraemia/sepsis and intra-abdominal infections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8614161"/>
                  </a:ext>
                </a:extLst>
              </a:tr>
              <a:tr h="125465">
                <a:tc>
                  <a:txBody>
                    <a:bodyPr/>
                    <a:lstStyle/>
                    <a:p>
                      <a:r>
                        <a:rPr lang="en-US" sz="1600" dirty="0"/>
                        <a:t>Resistance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Metallo</a:t>
                      </a:r>
                      <a:r>
                        <a:rPr lang="en-US" sz="1600" dirty="0"/>
                        <a:t>-beta lactamase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0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OXA-48</a:t>
                      </a:r>
                      <a:endParaRPr lang="en-US" sz="1600" i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2580286"/>
                  </a:ext>
                </a:extLst>
              </a:tr>
              <a:tr h="216712">
                <a:tc>
                  <a:txBody>
                    <a:bodyPr/>
                    <a:lstStyle/>
                    <a:p>
                      <a:r>
                        <a:rPr lang="en-US" sz="1600" dirty="0"/>
                        <a:t>Comparators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Specific to pathogen resistance mechanisms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Specific to pathogen resistance mechanism</a:t>
                      </a:r>
                      <a:endParaRPr lang="en-US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064064"/>
                  </a:ext>
                </a:extLst>
              </a:tr>
              <a:tr h="216712">
                <a:tc>
                  <a:txBody>
                    <a:bodyPr/>
                    <a:lstStyle/>
                    <a:p>
                      <a:r>
                        <a:rPr lang="en-US" sz="1600" dirty="0"/>
                        <a:t>Using susceptibility in cultures as surrogate for clinical outcomes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Same modelling approach, informed by different evidence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725666"/>
                  </a:ext>
                </a:extLst>
              </a:tr>
              <a:tr h="321790">
                <a:tc>
                  <a:txBody>
                    <a:bodyPr/>
                    <a:lstStyle/>
                    <a:p>
                      <a:r>
                        <a:rPr lang="en-US" sz="1600" dirty="0"/>
                        <a:t>Modelled use in clinical practice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‘Microbiology directed’ = </a:t>
                      </a:r>
                      <a:r>
                        <a:rPr lang="en-GB" sz="1600" b="0" i="0" dirty="0">
                          <a:solidFill>
                            <a:schemeClr val="tx1"/>
                          </a:solidFill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susceptibility and gene testing to identify presence of </a:t>
                      </a:r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drug-resistant pathogen</a:t>
                      </a:r>
                      <a:endParaRPr lang="en-US" sz="1600" b="0" i="0" dirty="0">
                        <a:solidFill>
                          <a:schemeClr val="tx1"/>
                        </a:solidFill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‘Empiric’  = ill patients with suspected drug-resistant pathogen</a:t>
                      </a:r>
                      <a:endParaRPr lang="en-US" sz="1600" i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1626"/>
                  </a:ext>
                </a:extLst>
              </a:tr>
              <a:tr h="399206">
                <a:tc>
                  <a:txBody>
                    <a:bodyPr/>
                    <a:lstStyle/>
                    <a:p>
                      <a:r>
                        <a:rPr lang="en-US" sz="1600" dirty="0"/>
                        <a:t>Population growth over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 err="1"/>
                        <a:t>Enterobacterales</a:t>
                      </a:r>
                      <a:r>
                        <a:rPr lang="en-GB" sz="1600" i="1" dirty="0"/>
                        <a:t>: </a:t>
                      </a:r>
                      <a:r>
                        <a:rPr lang="en-US" sz="1600" dirty="0"/>
                        <a:t>persistent or damped growth over time</a:t>
                      </a:r>
                    </a:p>
                    <a:p>
                      <a:pPr algn="ctr"/>
                      <a:r>
                        <a:rPr lang="en-GB" sz="1600" i="1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Pseudomonas aeruginosa</a:t>
                      </a:r>
                      <a:r>
                        <a:rPr lang="en-GB" sz="1600" i="0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:</a:t>
                      </a:r>
                      <a:r>
                        <a:rPr lang="en-GB" sz="1600" i="1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  <a:r>
                        <a:rPr lang="en-GB" sz="1600" i="0" dirty="0"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fixed population with no growth</a:t>
                      </a:r>
                      <a:endParaRPr lang="en-US" sz="16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Committee chose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2784951"/>
                  </a:ext>
                </a:extLst>
              </a:tr>
              <a:tr h="125465">
                <a:tc>
                  <a:txBody>
                    <a:bodyPr/>
                    <a:lstStyle/>
                    <a:p>
                      <a:r>
                        <a:rPr lang="en-US" sz="1600" dirty="0"/>
                        <a:t>Modelled time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 years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246857"/>
                  </a:ext>
                </a:extLst>
              </a:tr>
              <a:tr h="125465">
                <a:tc>
                  <a:txBody>
                    <a:bodyPr/>
                    <a:lstStyle/>
                    <a:p>
                      <a:r>
                        <a:rPr lang="en-US" sz="1600" dirty="0"/>
                        <a:t>Company economic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228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045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0FB1E-6831-9145-ACF2-E32327D9D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55" y="303821"/>
            <a:ext cx="11178381" cy="1276350"/>
          </a:xfrm>
        </p:spPr>
        <p:txBody>
          <a:bodyPr>
            <a:normAutofit/>
          </a:bodyPr>
          <a:lstStyle/>
          <a:p>
            <a:r>
              <a:rPr lang="en-US" sz="3600" dirty="0"/>
              <a:t>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F47D5-79C5-134F-8CFE-D591E1A2AE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2349" y="507251"/>
            <a:ext cx="5302984" cy="5204780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endParaRPr lang="en-GB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Patient perspective and clinical  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Patient perspective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Marketing authorisation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Mechanism of resistance 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Decision problem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Overall approach to modelling 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Comparators 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Using laboratory-based susceptibility data to estimate clinical outcomes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6DB5256-9E7D-D04B-B5AF-FE14B49E3AD2}"/>
              </a:ext>
            </a:extLst>
          </p:cNvPr>
          <p:cNvSpPr txBox="1">
            <a:spLocks/>
          </p:cNvSpPr>
          <p:nvPr/>
        </p:nvSpPr>
        <p:spPr>
          <a:xfrm>
            <a:off x="5705333" y="507250"/>
            <a:ext cx="5617007" cy="62379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endParaRPr lang="en-GB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Economic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EEPRU patient-level economic model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EEPRU population-level economic model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Estimating population size currently and how it will change over time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Considering people who cannot or should not take comparator antimicrobials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Results from patient-level model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Results from population-level model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Base case(s) and scenarios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Additional value from being prepared (‘insurance’)</a:t>
            </a:r>
          </a:p>
        </p:txBody>
      </p:sp>
    </p:spTree>
    <p:extLst>
      <p:ext uri="{BB962C8B-B14F-4D97-AF65-F5344CB8AC3E}">
        <p14:creationId xmlns:p14="http://schemas.microsoft.com/office/powerpoint/2010/main" val="2968015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5AE-5B09-44EC-AC1A-AB8C733BD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7" y="746309"/>
            <a:ext cx="10780550" cy="1276350"/>
          </a:xfrm>
        </p:spPr>
        <p:txBody>
          <a:bodyPr>
            <a:normAutofit/>
          </a:bodyPr>
          <a:lstStyle/>
          <a:p>
            <a:r>
              <a:rPr lang="en-GB" dirty="0"/>
              <a:t>Patient-perspective</a:t>
            </a:r>
            <a:br>
              <a:rPr lang="en-GB" dirty="0"/>
            </a:br>
            <a:r>
              <a:rPr lang="en-GB" sz="36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Malcolm Oswald</a:t>
            </a:r>
          </a:p>
        </p:txBody>
      </p:sp>
    </p:spTree>
    <p:extLst>
      <p:ext uri="{BB962C8B-B14F-4D97-AF65-F5344CB8AC3E}">
        <p14:creationId xmlns:p14="http://schemas.microsoft.com/office/powerpoint/2010/main" val="2131525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0918E-ADAD-408E-A770-23CCCB89A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809" y="151392"/>
            <a:ext cx="11178381" cy="1276350"/>
          </a:xfrm>
          <a:solidFill>
            <a:schemeClr val="bg1"/>
          </a:solidFill>
        </p:spPr>
        <p:txBody>
          <a:bodyPr/>
          <a:lstStyle/>
          <a:p>
            <a:r>
              <a:rPr lang="en-GB" dirty="0"/>
              <a:t>Patient perspective - Antibiotic Research UK</a:t>
            </a:r>
            <a:br>
              <a:rPr lang="en-GB" dirty="0"/>
            </a:br>
            <a:r>
              <a:rPr lang="en-GB" sz="2400" b="0" i="1" dirty="0">
                <a:solidFill>
                  <a:schemeClr val="accent2"/>
                </a:solidFill>
              </a:rPr>
              <a:t>Antibiotic Research UK is a charity to tackle antibiotic resistance 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B8B6-1299-47FD-AA05-2273CBECAE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4969" y="1216799"/>
            <a:ext cx="11177587" cy="4944121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Drug resistant infection: for many patients, an invisible chronic condition and potential death sentence 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Feelings of fear, dread and frustration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Symptoms of chronic infections: can include severe pain, fatigue, lethargy, dizziness, ‘brain fog’; these lead to depression &amp; anxiety as quality of life decreases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Frequent hospital admissions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Some patients are put in isolation for 2–6 weeks, adding stress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Economic burden: on individuals, many of whom cannot work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Carers and families: Significant impacted when looking after patients and providing financial support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Over-reliance on poor testing methods means patients often feel “not believed” by healthcare professionals or family and friends</a:t>
            </a:r>
          </a:p>
        </p:txBody>
      </p:sp>
    </p:spTree>
    <p:extLst>
      <p:ext uri="{BB962C8B-B14F-4D97-AF65-F5344CB8AC3E}">
        <p14:creationId xmlns:p14="http://schemas.microsoft.com/office/powerpoint/2010/main" val="435553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0918E-ADAD-408E-A770-23CCCB89A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sz="4400" dirty="0"/>
              <a:t>Patient perspective - Anthony Nolan</a:t>
            </a:r>
            <a:br>
              <a:rPr lang="en-GB" dirty="0"/>
            </a:br>
            <a:r>
              <a:rPr lang="en-GB" sz="2400" b="0" i="1" dirty="0">
                <a:solidFill>
                  <a:schemeClr val="accent2"/>
                </a:solidFill>
              </a:rPr>
              <a:t>Anthony Nolan is a UK charity in leukaemia and hematopoietic stem cell transplant</a:t>
            </a:r>
            <a:br>
              <a:rPr lang="en-GB" sz="2700" i="1" dirty="0"/>
            </a:br>
            <a:endParaRPr lang="en-GB" sz="2700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B8B6-1299-47FD-AA05-2273CBECAE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6383" y="1571643"/>
            <a:ext cx="11177587" cy="5143055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Of people being considered or undergoing bone marrow transplants: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Patients with severe drug-resistant infection often have extremely difficult experiences, feeling scared and losing hope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Isolation impacts emotional and psychological wellbeing of both patients and carers, particularly as many patients will already have isolated during prior treatment 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Mixed experience with length of time required to isolate, can range from days to months  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High unmet need in this population as people often immunosuppressed and vulnerable to infection, more likely to develop severe drug-resistant infection</a:t>
            </a:r>
          </a:p>
        </p:txBody>
      </p:sp>
    </p:spTree>
    <p:extLst>
      <p:ext uri="{BB962C8B-B14F-4D97-AF65-F5344CB8AC3E}">
        <p14:creationId xmlns:p14="http://schemas.microsoft.com/office/powerpoint/2010/main" val="1007327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5AE-5B09-44EC-AC1A-AB8C733BD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7" y="746309"/>
            <a:ext cx="10780550" cy="2124214"/>
          </a:xfrm>
        </p:spPr>
        <p:txBody>
          <a:bodyPr>
            <a:normAutofit fontScale="90000"/>
          </a:bodyPr>
          <a:lstStyle/>
          <a:p>
            <a:r>
              <a:rPr lang="en-GB" dirty="0"/>
              <a:t>Clinical:</a:t>
            </a:r>
            <a:br>
              <a:rPr lang="en-GB" dirty="0"/>
            </a:br>
            <a:r>
              <a:rPr lang="en-GB" sz="3600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Philip Howard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Mechanisms of antibiotic resistance</a:t>
            </a:r>
            <a:br>
              <a:rPr lang="en-GB" dirty="0"/>
            </a:br>
            <a:r>
              <a:rPr lang="en-GB" dirty="0"/>
              <a:t>Marketing authorisation</a:t>
            </a:r>
            <a:br>
              <a:rPr lang="en-GB" dirty="0"/>
            </a:br>
            <a:r>
              <a:rPr lang="en-GB" dirty="0"/>
              <a:t>Decision problem</a:t>
            </a:r>
            <a:br>
              <a:rPr lang="en-GB" dirty="0"/>
            </a:br>
            <a:r>
              <a:rPr lang="en-GB" dirty="0"/>
              <a:t>Approach to modelling </a:t>
            </a:r>
          </a:p>
        </p:txBody>
      </p:sp>
    </p:spTree>
    <p:extLst>
      <p:ext uri="{BB962C8B-B14F-4D97-AF65-F5344CB8AC3E}">
        <p14:creationId xmlns:p14="http://schemas.microsoft.com/office/powerpoint/2010/main" val="3748176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271DF-0EC3-8742-9B6D-E37EF4020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143617"/>
            <a:ext cx="11178381" cy="1276350"/>
          </a:xfrm>
        </p:spPr>
        <p:txBody>
          <a:bodyPr/>
          <a:lstStyle/>
          <a:p>
            <a:r>
              <a:rPr lang="en-US" dirty="0"/>
              <a:t>Mechanisms of antibiotic resistance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BDA99-D366-414B-A715-E07593C91C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0339" y="857783"/>
            <a:ext cx="11751322" cy="552911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Carbapenems are broad spectrum antibiotics used for severe hospital-acquired infections and polymicrobial infections; for example, meropenem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Resistance to carbapenems can occur when a microorganism produces the enzyme </a:t>
            </a:r>
            <a:r>
              <a:rPr lang="en-GB" sz="2200" dirty="0" err="1"/>
              <a:t>carbapenemase</a:t>
            </a:r>
            <a:endParaRPr lang="en-GB" sz="22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Carbapenem resistance can also be non-</a:t>
            </a:r>
            <a:r>
              <a:rPr lang="en-GB" sz="2200" dirty="0" err="1"/>
              <a:t>carbapenemase</a:t>
            </a:r>
            <a:r>
              <a:rPr lang="en-GB" sz="2200" dirty="0"/>
              <a:t>, mechanism not considered in this evaluation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200" dirty="0" err="1"/>
              <a:t>Carbapenemase</a:t>
            </a:r>
            <a:r>
              <a:rPr lang="en-GB" sz="2200" dirty="0"/>
              <a:t> resistance categorised into four classes (A, B, C, D).</a:t>
            </a:r>
          </a:p>
          <a:p>
            <a:pPr marL="971550" lvl="1" indent="-285750">
              <a:lnSpc>
                <a:spcPct val="100000"/>
              </a:lnSpc>
            </a:pPr>
            <a:r>
              <a:rPr lang="en-GB" sz="2200" dirty="0"/>
              <a:t>Class A: K. pneumoniae </a:t>
            </a:r>
            <a:r>
              <a:rPr lang="en-GB" sz="2200" dirty="0" err="1"/>
              <a:t>carbapenemases</a:t>
            </a:r>
            <a:r>
              <a:rPr lang="en-GB" sz="2200" dirty="0"/>
              <a:t> (KPC), Guiana extended-spectrum </a:t>
            </a:r>
            <a:r>
              <a:rPr lang="el-GR" sz="2200" dirty="0"/>
              <a:t>β-</a:t>
            </a:r>
            <a:r>
              <a:rPr lang="en-GB" sz="2200" dirty="0"/>
              <a:t>lactamase + others</a:t>
            </a:r>
          </a:p>
          <a:p>
            <a:pPr marL="971550" lvl="1" indent="-285750">
              <a:lnSpc>
                <a:spcPct val="100000"/>
              </a:lnSpc>
            </a:pPr>
            <a:r>
              <a:rPr lang="en-GB" sz="2200" dirty="0"/>
              <a:t>Class B: </a:t>
            </a:r>
            <a:r>
              <a:rPr lang="en-GB" sz="2200" dirty="0" err="1"/>
              <a:t>Metallo</a:t>
            </a:r>
            <a:r>
              <a:rPr lang="en-GB" sz="2200" dirty="0"/>
              <a:t>- </a:t>
            </a:r>
            <a:r>
              <a:rPr lang="el-GR" sz="2200" dirty="0"/>
              <a:t>β-</a:t>
            </a:r>
            <a:r>
              <a:rPr lang="en-GB" sz="2200" dirty="0"/>
              <a:t>lactamase (MBL), including subtypes New Delhi MBL (NDM), Verona </a:t>
            </a:r>
            <a:r>
              <a:rPr lang="en-GB" sz="2200" dirty="0" err="1"/>
              <a:t>integron</a:t>
            </a:r>
            <a:r>
              <a:rPr lang="en-GB" sz="2200" dirty="0"/>
              <a:t>‑encoded MBL (VIM) and </a:t>
            </a:r>
            <a:r>
              <a:rPr lang="en-GB" sz="2200" dirty="0" err="1"/>
              <a:t>Imipenemase</a:t>
            </a:r>
            <a:r>
              <a:rPr lang="en-GB" sz="2200" dirty="0"/>
              <a:t> MBL (IMP) + others</a:t>
            </a:r>
          </a:p>
          <a:p>
            <a:pPr marL="971550" lvl="1" indent="-285750">
              <a:lnSpc>
                <a:spcPct val="100000"/>
              </a:lnSpc>
            </a:pPr>
            <a:r>
              <a:rPr lang="en-GB" sz="2200" dirty="0"/>
              <a:t>Class C: </a:t>
            </a:r>
            <a:r>
              <a:rPr lang="en-GB" sz="2200" dirty="0" err="1"/>
              <a:t>Ampicillinase</a:t>
            </a:r>
            <a:r>
              <a:rPr lang="en-GB" sz="2200" dirty="0"/>
              <a:t> C (</a:t>
            </a:r>
            <a:r>
              <a:rPr lang="en-GB" sz="2200" dirty="0" err="1"/>
              <a:t>AmpC</a:t>
            </a:r>
            <a:r>
              <a:rPr lang="en-GB" sz="2200" dirty="0"/>
              <a:t>), </a:t>
            </a:r>
            <a:r>
              <a:rPr lang="en-GB" sz="2200" dirty="0" err="1"/>
              <a:t>cephamycinases</a:t>
            </a:r>
            <a:r>
              <a:rPr lang="en-GB" sz="2200" dirty="0"/>
              <a:t> (CMY)</a:t>
            </a:r>
          </a:p>
          <a:p>
            <a:pPr marL="971550" lvl="1" indent="-285750">
              <a:lnSpc>
                <a:spcPct val="100000"/>
              </a:lnSpc>
            </a:pPr>
            <a:r>
              <a:rPr lang="en-GB" sz="2200" dirty="0"/>
              <a:t>Class D: Oxacillinase (OXA), including subtypes OXA-23, OXA-24, OXA-48, OXA-58 + others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Classes A, C and D are serine-based </a:t>
            </a:r>
            <a:r>
              <a:rPr lang="en-GB" sz="2200" dirty="0" err="1"/>
              <a:t>carbapenemase</a:t>
            </a:r>
            <a:r>
              <a:rPr lang="en-GB" sz="2200" dirty="0"/>
              <a:t> enzymes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6241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3D9A0-2D42-4305-9DB9-DD38E7953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072" y="115488"/>
            <a:ext cx="11178381" cy="87302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Cefiderocol</a:t>
            </a:r>
            <a:r>
              <a:rPr lang="en-GB" dirty="0"/>
              <a:t> marketing authorisation</a:t>
            </a:r>
            <a:br>
              <a:rPr lang="en-GB" sz="2700" b="0" i="1" dirty="0">
                <a:solidFill>
                  <a:schemeClr val="accent2"/>
                </a:solidFill>
              </a:rPr>
            </a:br>
            <a:r>
              <a:rPr lang="en-GB" sz="2700" b="0" i="1" dirty="0">
                <a:solidFill>
                  <a:schemeClr val="accent2"/>
                </a:solidFill>
              </a:rPr>
              <a:t>Stewardship acknowledged. Broad indication.  EEPRU’s model narrower than license.</a:t>
            </a:r>
            <a:endParaRPr lang="en-GB" sz="2700" i="1" dirty="0">
              <a:solidFill>
                <a:schemeClr val="accent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EA4D9-86AB-4C2A-B9A3-353EBA1731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9072" y="2495309"/>
            <a:ext cx="11649188" cy="345568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Intravenous administration 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dirty="0"/>
              <a:t>Renal dosing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Few absolute contraindications – allergy to </a:t>
            </a:r>
            <a:r>
              <a:rPr lang="en-GB" dirty="0" err="1"/>
              <a:t>cephlasporins</a:t>
            </a:r>
            <a:endParaRPr lang="en-GB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Adverse effects candidiasis, rash, GI disturbances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Pathogens 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i="1" dirty="0" err="1"/>
              <a:t>Enterobacterales</a:t>
            </a:r>
            <a:r>
              <a:rPr lang="en-GB" dirty="0"/>
              <a:t>, </a:t>
            </a:r>
            <a:r>
              <a:rPr lang="en-GB" i="1" dirty="0"/>
              <a:t>Pseudomonas aeruginosa</a:t>
            </a:r>
            <a:r>
              <a:rPr lang="en-GB" dirty="0"/>
              <a:t>, </a:t>
            </a:r>
            <a:r>
              <a:rPr lang="en-GB" i="1" dirty="0"/>
              <a:t>Acinetobacter </a:t>
            </a:r>
            <a:r>
              <a:rPr lang="en-GB" i="1" dirty="0" err="1"/>
              <a:t>baumannii</a:t>
            </a:r>
            <a:r>
              <a:rPr lang="en-GB" dirty="0"/>
              <a:t>, </a:t>
            </a:r>
            <a:r>
              <a:rPr lang="en-GB" i="1" dirty="0"/>
              <a:t>Stenotrophomonas </a:t>
            </a:r>
            <a:r>
              <a:rPr lang="en-GB" i="1" dirty="0" err="1"/>
              <a:t>maltophilia</a:t>
            </a:r>
            <a:endParaRPr lang="en-GB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Resistance mechanisms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dirty="0"/>
              <a:t>Mediated by </a:t>
            </a:r>
            <a:r>
              <a:rPr lang="en-GB" dirty="0" err="1"/>
              <a:t>carbapenemases</a:t>
            </a:r>
            <a:r>
              <a:rPr lang="en-GB" dirty="0"/>
              <a:t> (enzymes that hydrolyse carbapenem antibiotics) </a:t>
            </a:r>
            <a:br>
              <a:rPr lang="en-GB" dirty="0"/>
            </a:b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i="1" dirty="0"/>
              <a:t>Klebsiella pneumoniae </a:t>
            </a:r>
            <a:r>
              <a:rPr lang="en-GB" i="1" dirty="0" err="1"/>
              <a:t>carbapenemase</a:t>
            </a:r>
            <a:r>
              <a:rPr lang="en-GB" i="1" dirty="0"/>
              <a:t> (KPC), oxacillinase (OXA), </a:t>
            </a:r>
            <a:r>
              <a:rPr lang="en-GB" i="1" dirty="0" err="1"/>
              <a:t>metallo</a:t>
            </a:r>
            <a:r>
              <a:rPr lang="en-GB" i="1" dirty="0"/>
              <a:t>-beta-lactamases (MBL)</a:t>
            </a:r>
          </a:p>
          <a:p>
            <a:pPr marL="10287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dirty="0"/>
              <a:t>Non-</a:t>
            </a:r>
            <a:r>
              <a:rPr lang="en-GB" dirty="0" err="1"/>
              <a:t>carbapenemase</a:t>
            </a:r>
            <a:r>
              <a:rPr lang="en-GB" dirty="0"/>
              <a:t>-mediated: reduced cell membrane permeability to antibiotics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Infection sites e.g. lung, urinary tract, bloodstream</a:t>
            </a:r>
          </a:p>
          <a:p>
            <a:pPr marL="971550" lvl="1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dirty="0"/>
          </a:p>
          <a:p>
            <a:pPr marL="971550" lvl="1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dirty="0"/>
          </a:p>
          <a:p>
            <a:pPr marL="971550" lvl="1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sz="3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BB2AA5-8DCC-4BA2-8DBC-07A6EB4B7137}"/>
              </a:ext>
            </a:extLst>
          </p:cNvPr>
          <p:cNvSpPr txBox="1"/>
          <p:nvPr/>
        </p:nvSpPr>
        <p:spPr>
          <a:xfrm>
            <a:off x="256069" y="1070951"/>
            <a:ext cx="11434359" cy="1341915"/>
          </a:xfrm>
          <a:prstGeom prst="rect">
            <a:avLst/>
          </a:prstGeom>
          <a:solidFill>
            <a:srgbClr val="FEFFBF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>
              <a:defRPr b="1" 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en-GB" sz="2000" b="0" i="0" dirty="0">
                <a:solidFill>
                  <a:schemeClr val="tx1"/>
                </a:solidFill>
              </a:rPr>
              <a:t>Marketing authorisation: </a:t>
            </a:r>
          </a:p>
          <a:p>
            <a:pPr algn="ctr">
              <a:lnSpc>
                <a:spcPct val="114000"/>
              </a:lnSpc>
            </a:pPr>
            <a:r>
              <a:rPr lang="en-GB" sz="2000" b="0" i="0" dirty="0">
                <a:solidFill>
                  <a:schemeClr val="tx1"/>
                </a:solidFill>
              </a:rPr>
              <a:t>“infections due to aerobic Gram-negative organisms in adults with limited treatment options.”</a:t>
            </a:r>
          </a:p>
          <a:p>
            <a:pPr algn="ctr">
              <a:lnSpc>
                <a:spcPct val="114000"/>
              </a:lnSpc>
            </a:pPr>
            <a:r>
              <a:rPr lang="en-GB" sz="2000" b="0" i="0" dirty="0">
                <a:solidFill>
                  <a:schemeClr val="tx1"/>
                </a:solidFill>
              </a:rPr>
              <a:t>“Consideration should be given to official guidance on the appropriate use of antibacterial agents.”</a:t>
            </a:r>
          </a:p>
          <a:p>
            <a:pPr algn="ctr">
              <a:lnSpc>
                <a:spcPct val="114000"/>
              </a:lnSpc>
            </a:pPr>
            <a:endParaRPr lang="en-GB" sz="2000" b="0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28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019F932-E506-D74D-A0E7-C6AEFD535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505" y="98605"/>
            <a:ext cx="11468424" cy="76517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Decision problem EEPRU determined at scoping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700" b="0" i="1" dirty="0">
                <a:solidFill>
                  <a:schemeClr val="accent2"/>
                </a:solidFill>
              </a:rPr>
              <a:t>Narrower than marketing authorization;  empiric and </a:t>
            </a:r>
            <a:r>
              <a:rPr lang="en-GB" sz="2700" b="0" i="1" dirty="0">
                <a:solidFill>
                  <a:schemeClr val="accent2"/>
                </a:solidFill>
              </a:rPr>
              <a:t>microbiology-directed treatment</a:t>
            </a:r>
            <a:br>
              <a:rPr lang="en-US" sz="2200" dirty="0">
                <a:solidFill>
                  <a:schemeClr val="tx1"/>
                </a:solidFill>
              </a:rPr>
            </a:br>
            <a:endParaRPr lang="en-US" sz="2200" b="0" i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C2DF1FC-3441-1648-B436-C22C08A9104D}"/>
              </a:ext>
            </a:extLst>
          </p:cNvPr>
          <p:cNvGraphicFramePr>
            <a:graphicFrameLocks noGrp="1"/>
          </p:cNvGraphicFramePr>
          <p:nvPr>
            <p:ph type="tbl" sz="quarter" idx="19"/>
            <p:extLst>
              <p:ext uri="{D42A27DB-BD31-4B8C-83A1-F6EECF244321}">
                <p14:modId xmlns:p14="http://schemas.microsoft.com/office/powerpoint/2010/main" val="2715479736"/>
              </p:ext>
            </p:extLst>
          </p:nvPr>
        </p:nvGraphicFramePr>
        <p:xfrm>
          <a:off x="206503" y="1179440"/>
          <a:ext cx="11468425" cy="531027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09584">
                  <a:extLst>
                    <a:ext uri="{9D8B030D-6E8A-4147-A177-3AD203B41FA5}">
                      <a16:colId xmlns:a16="http://schemas.microsoft.com/office/drawing/2014/main" val="2736196531"/>
                    </a:ext>
                  </a:extLst>
                </a:gridCol>
                <a:gridCol w="9758841">
                  <a:extLst>
                    <a:ext uri="{9D8B030D-6E8A-4147-A177-3AD203B41FA5}">
                      <a16:colId xmlns:a16="http://schemas.microsoft.com/office/drawing/2014/main" val="1248016699"/>
                    </a:ext>
                  </a:extLst>
                </a:gridCol>
              </a:tblGrid>
              <a:tr h="306282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800" b="0" dirty="0"/>
                        <a:t>Population – patient - and population level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/>
                        <a:t>Patient level  - </a:t>
                      </a:r>
                      <a:r>
                        <a:rPr lang="en-GB" sz="1800" b="0" i="0" dirty="0"/>
                        <a:t>high value clinical scenarios’ -  most likely to benefit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dirty="0"/>
                        <a:t>MBL</a:t>
                      </a:r>
                      <a:r>
                        <a:rPr lang="en-GB" sz="1800" b="0" i="1" dirty="0"/>
                        <a:t> </a:t>
                      </a:r>
                      <a:r>
                        <a:rPr lang="en-GB" sz="1800" b="0" i="1" dirty="0" err="1"/>
                        <a:t>Enterobacterales</a:t>
                      </a:r>
                      <a:r>
                        <a:rPr lang="en-GB" sz="1800" b="0" i="0" dirty="0"/>
                        <a:t> &amp; MBL </a:t>
                      </a:r>
                      <a:r>
                        <a:rPr lang="en-GB" sz="1800" b="0" i="1" dirty="0"/>
                        <a:t>Pseudomonas aeruginosa </a:t>
                      </a:r>
                      <a:r>
                        <a:rPr lang="en-GB" sz="1800" b="0" i="0" dirty="0"/>
                        <a:t>(NDM, VIM, IMP resistance mechanism subtypes</a:t>
                      </a:r>
                      <a:r>
                        <a:rPr lang="en-GB" sz="1800" b="0" dirty="0"/>
                        <a:t>)</a:t>
                      </a:r>
                      <a:endParaRPr lang="en-GB" sz="1800" b="0" i="1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dirty="0"/>
                        <a:t>Complicated urinary tract infections (</a:t>
                      </a:r>
                      <a:r>
                        <a:rPr lang="en-GB" sz="1800" b="0" dirty="0" err="1"/>
                        <a:t>cUTI</a:t>
                      </a:r>
                      <a:r>
                        <a:rPr lang="en-GB" sz="1800" b="0" dirty="0"/>
                        <a:t>), microbiology-directed treatment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dirty="0"/>
                        <a:t>Hospital-acquired pneumonia/ventilator assisted pneumonia (HAP/VAP), microbiology-directed + empiric treatment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/>
                        <a:t>Population level – </a:t>
                      </a:r>
                      <a:r>
                        <a:rPr lang="en-GB" sz="1800" b="0" i="0" dirty="0"/>
                        <a:t>includes extra pathogens and infection sites to reflect wider expected usage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1" dirty="0"/>
                        <a:t>Stenotrophomonas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dirty="0"/>
                        <a:t>Intra-abdominal infections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dirty="0"/>
                        <a:t>Bacteraemia/sepsis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960452"/>
                  </a:ext>
                </a:extLst>
              </a:tr>
              <a:tr h="35630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800"/>
                        <a:t>Intervention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Cefiderocol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324388"/>
                  </a:ext>
                </a:extLst>
              </a:tr>
              <a:tr h="1212796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800"/>
                        <a:t>Comparators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Colistin, tigecycline, </a:t>
                      </a:r>
                      <a:r>
                        <a:rPr lang="en-GB" sz="1800" dirty="0" err="1"/>
                        <a:t>fosfomycin</a:t>
                      </a:r>
                      <a:r>
                        <a:rPr lang="en-GB" sz="1800" dirty="0"/>
                        <a:t>, aztreonam, gentamicin, amikacin, tobramycin, meropenem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dirty="0"/>
                        <a:t>Comparators in model determined by whether patient’s infection susceptible to colistin-based and/or aminoglycoside-based therapy</a:t>
                      </a:r>
                      <a:endParaRPr lang="en-GB" sz="1800" b="0" i="1" dirty="0">
                        <a:highlight>
                          <a:srgbClr val="FF00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892359"/>
                  </a:ext>
                </a:extLst>
              </a:tr>
              <a:tr h="63038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800"/>
                        <a:t>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sz="1800" dirty="0"/>
                        <a:t>Quality adjusted life year population level over time horizon of model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706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00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F366-B923-4759-84ED-3C5ACA95A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795" y="238589"/>
            <a:ext cx="11178381" cy="1088406"/>
          </a:xfrm>
        </p:spPr>
        <p:txBody>
          <a:bodyPr>
            <a:normAutofit fontScale="90000"/>
          </a:bodyPr>
          <a:lstStyle/>
          <a:p>
            <a:r>
              <a:rPr lang="en-GB" dirty="0"/>
              <a:t>New approach to paying for antimicrobials </a:t>
            </a:r>
            <a:br>
              <a:rPr lang="en-GB" dirty="0"/>
            </a:br>
            <a:r>
              <a:rPr lang="en-GB" sz="2700" b="0" i="1" dirty="0"/>
              <a:t>Investment in novel antimicrobials commercially unattractive, with low returns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2B3ED7-D761-4413-93F6-A3C4033994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8032" y="1216827"/>
            <a:ext cx="11305144" cy="5101330"/>
          </a:xfrm>
        </p:spPr>
        <p:txBody>
          <a:bodyPr>
            <a:noAutofit/>
          </a:bodyPr>
          <a:lstStyle/>
          <a:p>
            <a:pPr marL="4680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Antimicrobial resistance - major and growing threat to public health</a:t>
            </a:r>
          </a:p>
          <a:p>
            <a:pPr marL="4680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Shionogi estimates 33,000 death/year in Europe because of drug resistant infections</a:t>
            </a:r>
          </a:p>
          <a:p>
            <a:pPr marL="4680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Investment to develop antimicrobials insufficient to keep up with resistance worldwide</a:t>
            </a:r>
            <a:endParaRPr lang="en-GB" sz="2200" dirty="0">
              <a:latin typeface="+mn-lt"/>
            </a:endParaRPr>
          </a:p>
          <a:p>
            <a:pPr marL="4680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>
                <a:latin typeface="+mn-lt"/>
              </a:rPr>
              <a:t>Sales limited </a:t>
            </a:r>
            <a:r>
              <a:rPr lang="en-GB" sz="2200" dirty="0">
                <a:sym typeface="Wingdings" panose="05000000000000000000" pitchFamily="2" charset="2"/>
              </a:rPr>
              <a:t> ‘market failure’ </a:t>
            </a:r>
            <a:r>
              <a:rPr lang="en-GB" sz="2200" dirty="0">
                <a:latin typeface="+mn-lt"/>
              </a:rPr>
              <a:t>because of: </a:t>
            </a:r>
          </a:p>
          <a:p>
            <a:pPr marL="11538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latin typeface="+mn-lt"/>
              </a:rPr>
              <a:t>New antimicrobials subject to strict ‘stewardship’ </a:t>
            </a:r>
          </a:p>
          <a:p>
            <a:pPr marL="1611000" lvl="2" indent="-342900"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latin typeface="+mn-lt"/>
              </a:rPr>
              <a:t>Co-ordinated approach to promote appropriate drug use</a:t>
            </a:r>
            <a:r>
              <a:rPr lang="en-GB" sz="2200" dirty="0"/>
              <a:t> </a:t>
            </a:r>
          </a:p>
          <a:p>
            <a:pPr marL="1153800" lvl="1" indent="-342900">
              <a:lnSpc>
                <a:spcPct val="100000"/>
              </a:lnSpc>
              <a:spcBef>
                <a:spcPts val="600"/>
              </a:spcBef>
            </a:pPr>
            <a:r>
              <a:rPr lang="en-GB" sz="2200" dirty="0">
                <a:latin typeface="+mn-lt"/>
                <a:sym typeface="Wingdings" panose="05000000000000000000" pitchFamily="2" charset="2"/>
              </a:rPr>
              <a:t>Current treatment options often generic and lower cost</a:t>
            </a:r>
          </a:p>
          <a:p>
            <a:pPr marL="5805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WHO:  ‘If we leave it to market forces alone, the new antibiotics we most urgently need are not going to be developed in time.’</a:t>
            </a:r>
          </a:p>
          <a:p>
            <a:pPr marL="5805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2014 commissioned report: Review on Antimicrobial Resistance (AMR), (O’Neill Report) called for ‘market incentives’</a:t>
            </a:r>
            <a:endParaRPr lang="en-GB" sz="2200" dirty="0">
              <a:latin typeface="+mn-lt"/>
            </a:endParaRPr>
          </a:p>
          <a:p>
            <a:pPr>
              <a:lnSpc>
                <a:spcPct val="114000"/>
              </a:lnSpc>
              <a:spcBef>
                <a:spcPts val="600"/>
              </a:spcBef>
            </a:pP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2786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3D9A0-2D42-4305-9DB9-DD38E7953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827" y="131670"/>
            <a:ext cx="11692450" cy="127635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Approach to modelling population benefit</a:t>
            </a:r>
            <a:br>
              <a:rPr lang="en-GB" sz="3600" dirty="0"/>
            </a:br>
            <a:r>
              <a:rPr lang="en-GB" sz="2200" dirty="0"/>
              <a:t>‘</a:t>
            </a:r>
            <a:r>
              <a:rPr lang="en-GB" sz="2200" b="0" i="1" dirty="0">
                <a:solidFill>
                  <a:schemeClr val="accent2"/>
                </a:solidFill>
              </a:rPr>
              <a:t>High value clinical scenarios’ patient-level and at population-level, ‘Expected use’ population-level</a:t>
            </a:r>
            <a:br>
              <a:rPr lang="en-GB" sz="2200" b="0" i="1" dirty="0">
                <a:solidFill>
                  <a:schemeClr val="accent2"/>
                </a:solidFill>
              </a:rPr>
            </a:br>
            <a:r>
              <a:rPr lang="en-GB" sz="2200" b="0" i="1" dirty="0">
                <a:solidFill>
                  <a:schemeClr val="accent2"/>
                </a:solidFill>
              </a:rPr>
              <a:t>QALY = quality adjusted life year </a:t>
            </a:r>
            <a:br>
              <a:rPr lang="en-GB" sz="2400" b="0" i="1" dirty="0">
                <a:solidFill>
                  <a:schemeClr val="accent2"/>
                </a:solidFill>
              </a:rPr>
            </a:br>
            <a:endParaRPr lang="en-GB" sz="2000" b="0" i="1" strike="sngStrike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1DFA715-297B-4AE6-A29B-E024C9EFBA7A}"/>
              </a:ext>
            </a:extLst>
          </p:cNvPr>
          <p:cNvGrpSpPr/>
          <p:nvPr/>
        </p:nvGrpSpPr>
        <p:grpSpPr>
          <a:xfrm>
            <a:off x="-1" y="1724518"/>
            <a:ext cx="11889258" cy="5118726"/>
            <a:chOff x="103845" y="1326844"/>
            <a:chExt cx="11889258" cy="511872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D58B68B-CB25-48D2-A0B0-226E78E1A4A6}"/>
                </a:ext>
              </a:extLst>
            </p:cNvPr>
            <p:cNvSpPr/>
            <p:nvPr/>
          </p:nvSpPr>
          <p:spPr>
            <a:xfrm>
              <a:off x="2898262" y="1331820"/>
              <a:ext cx="6153426" cy="5113750"/>
            </a:xfrm>
            <a:custGeom>
              <a:avLst/>
              <a:gdLst>
                <a:gd name="connsiteX0" fmla="*/ 0 w 6153426"/>
                <a:gd name="connsiteY0" fmla="*/ 2556875 h 5113750"/>
                <a:gd name="connsiteX1" fmla="*/ 3076713 w 6153426"/>
                <a:gd name="connsiteY1" fmla="*/ 0 h 5113750"/>
                <a:gd name="connsiteX2" fmla="*/ 6153426 w 6153426"/>
                <a:gd name="connsiteY2" fmla="*/ 2556875 h 5113750"/>
                <a:gd name="connsiteX3" fmla="*/ 3076713 w 6153426"/>
                <a:gd name="connsiteY3" fmla="*/ 5113750 h 5113750"/>
                <a:gd name="connsiteX4" fmla="*/ 0 w 6153426"/>
                <a:gd name="connsiteY4" fmla="*/ 2556875 h 5113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3426" h="5113750">
                  <a:moveTo>
                    <a:pt x="0" y="2556875"/>
                  </a:moveTo>
                  <a:cubicBezTo>
                    <a:pt x="0" y="1144752"/>
                    <a:pt x="1377491" y="0"/>
                    <a:pt x="3076713" y="0"/>
                  </a:cubicBezTo>
                  <a:cubicBezTo>
                    <a:pt x="4775935" y="0"/>
                    <a:pt x="6153426" y="1144752"/>
                    <a:pt x="6153426" y="2556875"/>
                  </a:cubicBezTo>
                  <a:cubicBezTo>
                    <a:pt x="6153426" y="3968998"/>
                    <a:pt x="4775935" y="5113750"/>
                    <a:pt x="3076713" y="5113750"/>
                  </a:cubicBezTo>
                  <a:cubicBezTo>
                    <a:pt x="1377491" y="5113750"/>
                    <a:pt x="0" y="3968998"/>
                    <a:pt x="0" y="2556875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01402" tIns="255687" rIns="2001402" bIns="4091001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2000" kern="120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D293A72-5CB2-4B2A-A037-FF3BE5D5C597}"/>
                </a:ext>
              </a:extLst>
            </p:cNvPr>
            <p:cNvSpPr/>
            <p:nvPr/>
          </p:nvSpPr>
          <p:spPr>
            <a:xfrm>
              <a:off x="3799279" y="1346661"/>
              <a:ext cx="4351392" cy="3835312"/>
            </a:xfrm>
            <a:custGeom>
              <a:avLst/>
              <a:gdLst>
                <a:gd name="connsiteX0" fmla="*/ 0 w 4351392"/>
                <a:gd name="connsiteY0" fmla="*/ 1917656 h 3835312"/>
                <a:gd name="connsiteX1" fmla="*/ 2175696 w 4351392"/>
                <a:gd name="connsiteY1" fmla="*/ 0 h 3835312"/>
                <a:gd name="connsiteX2" fmla="*/ 4351392 w 4351392"/>
                <a:gd name="connsiteY2" fmla="*/ 1917656 h 3835312"/>
                <a:gd name="connsiteX3" fmla="*/ 2175696 w 4351392"/>
                <a:gd name="connsiteY3" fmla="*/ 3835312 h 3835312"/>
                <a:gd name="connsiteX4" fmla="*/ 0 w 4351392"/>
                <a:gd name="connsiteY4" fmla="*/ 1917656 h 383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1392" h="3835312">
                  <a:moveTo>
                    <a:pt x="0" y="1917656"/>
                  </a:moveTo>
                  <a:cubicBezTo>
                    <a:pt x="0" y="858564"/>
                    <a:pt x="974092" y="0"/>
                    <a:pt x="2175696" y="0"/>
                  </a:cubicBezTo>
                  <a:cubicBezTo>
                    <a:pt x="3377300" y="0"/>
                    <a:pt x="4351392" y="858564"/>
                    <a:pt x="4351392" y="1917656"/>
                  </a:cubicBezTo>
                  <a:cubicBezTo>
                    <a:pt x="4351392" y="2976748"/>
                    <a:pt x="3377300" y="3835312"/>
                    <a:pt x="2175696" y="3835312"/>
                  </a:cubicBezTo>
                  <a:cubicBezTo>
                    <a:pt x="974092" y="3835312"/>
                    <a:pt x="0" y="2976748"/>
                    <a:pt x="0" y="1917656"/>
                  </a:cubicBezTo>
                  <a:close/>
                </a:path>
              </a:pathLst>
            </a:cu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2835817"/>
                <a:satOff val="20794"/>
                <a:lumOff val="39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1822" tIns="239707" rIns="1161822" bIns="3020484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2000" kern="120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38D4B09-A86F-4B02-B48B-AC7511F9C062}"/>
                </a:ext>
              </a:extLst>
            </p:cNvPr>
            <p:cNvSpPr/>
            <p:nvPr/>
          </p:nvSpPr>
          <p:spPr>
            <a:xfrm>
              <a:off x="4718925" y="1407937"/>
              <a:ext cx="2556875" cy="2260457"/>
            </a:xfrm>
            <a:custGeom>
              <a:avLst/>
              <a:gdLst>
                <a:gd name="connsiteX0" fmla="*/ 0 w 2556875"/>
                <a:gd name="connsiteY0" fmla="*/ 1278438 h 2556875"/>
                <a:gd name="connsiteX1" fmla="*/ 1278438 w 2556875"/>
                <a:gd name="connsiteY1" fmla="*/ 0 h 2556875"/>
                <a:gd name="connsiteX2" fmla="*/ 2556876 w 2556875"/>
                <a:gd name="connsiteY2" fmla="*/ 1278438 h 2556875"/>
                <a:gd name="connsiteX3" fmla="*/ 1278438 w 2556875"/>
                <a:gd name="connsiteY3" fmla="*/ 2556876 h 2556875"/>
                <a:gd name="connsiteX4" fmla="*/ 0 w 2556875"/>
                <a:gd name="connsiteY4" fmla="*/ 1278438 h 255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6875" h="2556875">
                  <a:moveTo>
                    <a:pt x="0" y="1278438"/>
                  </a:moveTo>
                  <a:cubicBezTo>
                    <a:pt x="0" y="572376"/>
                    <a:pt x="572376" y="0"/>
                    <a:pt x="1278438" y="0"/>
                  </a:cubicBezTo>
                  <a:cubicBezTo>
                    <a:pt x="1984500" y="0"/>
                    <a:pt x="2556876" y="572376"/>
                    <a:pt x="2556876" y="1278438"/>
                  </a:cubicBezTo>
                  <a:cubicBezTo>
                    <a:pt x="2556876" y="1984500"/>
                    <a:pt x="1984500" y="2556876"/>
                    <a:pt x="1278438" y="2556876"/>
                  </a:cubicBezTo>
                  <a:cubicBezTo>
                    <a:pt x="572376" y="2556876"/>
                    <a:pt x="0" y="1984500"/>
                    <a:pt x="0" y="1278438"/>
                  </a:cubicBezTo>
                  <a:close/>
                </a:path>
              </a:pathLst>
            </a:custGeom>
            <a:solidFill>
              <a:schemeClr val="accent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5671634"/>
                <a:satOff val="41587"/>
                <a:lumOff val="7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4446" tIns="639218" rIns="374446" bIns="6392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i="1" kern="1200" dirty="0">
                  <a:solidFill>
                    <a:schemeClr val="accent2"/>
                  </a:solidFill>
                </a:rPr>
                <a:t>1. Patient-level QALYs for h</a:t>
              </a:r>
              <a:r>
                <a:rPr lang="en-GB" i="1" dirty="0">
                  <a:solidFill>
                    <a:schemeClr val="accent2"/>
                  </a:solidFill>
                </a:rPr>
                <a:t>igh value clinical scenarios</a:t>
              </a:r>
              <a:r>
                <a:rPr lang="en-GB" i="1" kern="1200" dirty="0">
                  <a:solidFill>
                    <a:schemeClr val="accent2"/>
                  </a:solidFill>
                </a:rPr>
                <a:t>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2000" dirty="0">
                <a:solidFill>
                  <a:schemeClr val="tx1"/>
                </a:solidFill>
              </a:endParaRP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DBE91B8-11CF-4599-B24B-4C93891EA1DF}"/>
                </a:ext>
              </a:extLst>
            </p:cNvPr>
            <p:cNvSpPr txBox="1"/>
            <p:nvPr/>
          </p:nvSpPr>
          <p:spPr>
            <a:xfrm>
              <a:off x="9016138" y="4337292"/>
              <a:ext cx="2976965" cy="2031325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  <a:prstDash val="dash"/>
            </a:ln>
          </p:spPr>
          <p:txBody>
            <a:bodyPr wrap="square">
              <a:spAutoFit/>
            </a:bodyPr>
            <a:lstStyle/>
            <a:p>
              <a:pPr lvl="0" algn="ctr"/>
              <a:r>
                <a:rPr lang="en-GB" dirty="0">
                  <a:solidFill>
                    <a:srgbClr val="FFFFFF"/>
                  </a:solidFill>
                </a:rPr>
                <a:t>‘Rescaling’, using </a:t>
              </a:r>
            </a:p>
            <a:p>
              <a:pPr lvl="0" algn="ctr"/>
              <a:r>
                <a:rPr lang="en-GB" dirty="0">
                  <a:solidFill>
                    <a:srgbClr val="FFFFFF"/>
                  </a:solidFill>
                </a:rPr>
                <a:t>population sizes from Public Health England</a:t>
              </a:r>
            </a:p>
            <a:p>
              <a:pPr lvl="0" algn="ctr"/>
              <a:r>
                <a:rPr lang="en-GB" dirty="0">
                  <a:solidFill>
                    <a:srgbClr val="FFFFFF"/>
                  </a:solidFill>
                </a:rPr>
                <a:t>Second Generation Surveillance SGSS data and assuming same benefit/cost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AFA75A3-3DE4-4C59-99C7-71227FC6A196}"/>
                </a:ext>
              </a:extLst>
            </p:cNvPr>
            <p:cNvSpPr txBox="1"/>
            <p:nvPr/>
          </p:nvSpPr>
          <p:spPr>
            <a:xfrm>
              <a:off x="8903885" y="1326844"/>
              <a:ext cx="3053667" cy="64633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GB" dirty="0">
                  <a:solidFill>
                    <a:schemeClr val="tx1"/>
                  </a:solidFill>
                </a:rPr>
                <a:t>Quantitative modelling at patient level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D8F7ACE-A3C0-4B0A-A38E-A550101BED7A}"/>
                </a:ext>
              </a:extLst>
            </p:cNvPr>
            <p:cNvSpPr txBox="1"/>
            <p:nvPr/>
          </p:nvSpPr>
          <p:spPr>
            <a:xfrm>
              <a:off x="8910109" y="2549512"/>
              <a:ext cx="3053667" cy="120032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  <a:prstDash val="dash"/>
            </a:ln>
          </p:spPr>
          <p:txBody>
            <a:bodyPr wrap="square">
              <a:spAutoFit/>
            </a:bodyPr>
            <a:lstStyle/>
            <a:p>
              <a:pPr lvl="0" algn="ctr"/>
              <a:r>
                <a:rPr lang="en-GB" dirty="0">
                  <a:solidFill>
                    <a:srgbClr val="FFFFFF"/>
                  </a:solidFill>
                </a:rPr>
                <a:t>Quantitative modelling, forecasting population size and trends in usage and resistance over time</a:t>
              </a: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3C8090B2-DF74-4F29-8D73-5DA31F484EF5}"/>
                </a:ext>
              </a:extLst>
            </p:cNvPr>
            <p:cNvSpPr/>
            <p:nvPr/>
          </p:nvSpPr>
          <p:spPr>
            <a:xfrm>
              <a:off x="2889142" y="3587525"/>
              <a:ext cx="990633" cy="355206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113080A-9B5A-4C67-AB6D-D55596BDBAC3}"/>
                </a:ext>
              </a:extLst>
            </p:cNvPr>
            <p:cNvSpPr txBox="1"/>
            <p:nvPr/>
          </p:nvSpPr>
          <p:spPr>
            <a:xfrm>
              <a:off x="103845" y="3204034"/>
              <a:ext cx="2766667" cy="646331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  <a:prstDash val="dash"/>
            </a:ln>
          </p:spPr>
          <p:txBody>
            <a:bodyPr wrap="square">
              <a:spAutoFit/>
            </a:bodyPr>
            <a:lstStyle/>
            <a:p>
              <a:pPr lvl="0" algn="ctr"/>
              <a:r>
                <a:rPr lang="en-GB" i="1" dirty="0">
                  <a:solidFill>
                    <a:srgbClr val="FFFFFF"/>
                  </a:solidFill>
                </a:rPr>
                <a:t>Quantifying </a:t>
              </a:r>
              <a:r>
                <a:rPr lang="en-GB" b="1" i="1" dirty="0">
                  <a:solidFill>
                    <a:srgbClr val="FFFFFF"/>
                  </a:solidFill>
                </a:rPr>
                <a:t>a</a:t>
              </a:r>
              <a:r>
                <a:rPr lang="en-GB" i="1" dirty="0">
                  <a:solidFill>
                    <a:srgbClr val="FFFFFF"/>
                  </a:solidFill>
                </a:rPr>
                <a:t>dditional attributes ‘STEDI’ values*  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639B110A-DACA-5645-A17D-BDF8D023A0CB}"/>
              </a:ext>
            </a:extLst>
          </p:cNvPr>
          <p:cNvSpPr/>
          <p:nvPr/>
        </p:nvSpPr>
        <p:spPr>
          <a:xfrm>
            <a:off x="281150" y="4286369"/>
            <a:ext cx="22634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*Spectrum, Transmission, Enablement, Diversity, Insurance</a:t>
            </a:r>
            <a:endParaRPr lang="en-US" sz="1600" dirty="0"/>
          </a:p>
        </p:txBody>
      </p:sp>
      <p:pic>
        <p:nvPicPr>
          <p:cNvPr id="17" name="Graphic 16" descr="Arrow: Straight with solid fill">
            <a:extLst>
              <a:ext uri="{FF2B5EF4-FFF2-40B4-BE49-F238E27FC236}">
                <a16:creationId xmlns:a16="http://schemas.microsoft.com/office/drawing/2014/main" id="{EADAF684-C27D-DA4A-920D-559692BBC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5413929" y="3174048"/>
            <a:ext cx="914400" cy="914400"/>
          </a:xfrm>
          <a:prstGeom prst="rect">
            <a:avLst/>
          </a:prstGeom>
        </p:spPr>
      </p:pic>
      <p:pic>
        <p:nvPicPr>
          <p:cNvPr id="18" name="Graphic 17" descr="Arrow: Straight with solid fill">
            <a:extLst>
              <a:ext uri="{FF2B5EF4-FFF2-40B4-BE49-F238E27FC236}">
                <a16:creationId xmlns:a16="http://schemas.microsoft.com/office/drawing/2014/main" id="{22049E81-9134-7A49-9C35-2C84186F48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5413929" y="4730302"/>
            <a:ext cx="914400" cy="9144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9317884-6621-4B41-A49B-A7E7F4B81213}"/>
              </a:ext>
            </a:extLst>
          </p:cNvPr>
          <p:cNvSpPr/>
          <p:nvPr/>
        </p:nvSpPr>
        <p:spPr>
          <a:xfrm>
            <a:off x="4157335" y="4147515"/>
            <a:ext cx="35080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2</a:t>
            </a:r>
            <a:r>
              <a:rPr lang="en-GB" i="1" dirty="0">
                <a:solidFill>
                  <a:schemeClr val="bg1"/>
                </a:solidFill>
              </a:rPr>
              <a:t>. Population-level QALYs for high value clinical scenarios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2E689B-CDA4-CA41-92C3-9023B6D0F1B2}"/>
              </a:ext>
            </a:extLst>
          </p:cNvPr>
          <p:cNvSpPr/>
          <p:nvPr/>
        </p:nvSpPr>
        <p:spPr>
          <a:xfrm>
            <a:off x="3644986" y="5669318"/>
            <a:ext cx="455926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dirty="0">
                <a:solidFill>
                  <a:schemeClr val="bg1"/>
                </a:solidFill>
              </a:rPr>
              <a:t>3. </a:t>
            </a:r>
            <a:r>
              <a:rPr lang="en-GB" i="1" dirty="0">
                <a:solidFill>
                  <a:schemeClr val="bg1"/>
                </a:solidFill>
              </a:rPr>
              <a:t>Population-level QALYs for expected usage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84E2834-990D-42EB-AD66-6770E087B476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10276494" y="4325725"/>
            <a:ext cx="124281" cy="40924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F11F52A-B76F-40D4-BACF-8B56FB523715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10326873" y="2370849"/>
            <a:ext cx="6224" cy="5763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461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5AE-5B09-44EC-AC1A-AB8C733BD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7" y="746309"/>
            <a:ext cx="10780550" cy="1276350"/>
          </a:xfrm>
        </p:spPr>
        <p:txBody>
          <a:bodyPr>
            <a:normAutofit/>
          </a:bodyPr>
          <a:lstStyle/>
          <a:p>
            <a:r>
              <a:rPr lang="en-GB" dirty="0"/>
              <a:t>Population </a:t>
            </a:r>
          </a:p>
        </p:txBody>
      </p:sp>
    </p:spTree>
    <p:extLst>
      <p:ext uri="{BB962C8B-B14F-4D97-AF65-F5344CB8AC3E}">
        <p14:creationId xmlns:p14="http://schemas.microsoft.com/office/powerpoint/2010/main" val="3399292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F514-5EFF-40D8-B172-1596F4066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1" y="401082"/>
            <a:ext cx="11178381" cy="1276350"/>
          </a:xfrm>
        </p:spPr>
        <p:txBody>
          <a:bodyPr>
            <a:normAutofit/>
          </a:bodyPr>
          <a:lstStyle/>
          <a:p>
            <a:r>
              <a:rPr lang="en-GB" sz="3600" dirty="0"/>
              <a:t>Potentially excluded populations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FCA71D5-A705-46A7-9CD8-D2BD70FD3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396020"/>
              </p:ext>
            </p:extLst>
          </p:nvPr>
        </p:nvGraphicFramePr>
        <p:xfrm>
          <a:off x="107951" y="1520092"/>
          <a:ext cx="11762919" cy="4684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718">
                  <a:extLst>
                    <a:ext uri="{9D8B030D-6E8A-4147-A177-3AD203B41FA5}">
                      <a16:colId xmlns:a16="http://schemas.microsoft.com/office/drawing/2014/main" val="2304253817"/>
                    </a:ext>
                  </a:extLst>
                </a:gridCol>
                <a:gridCol w="4023427">
                  <a:extLst>
                    <a:ext uri="{9D8B030D-6E8A-4147-A177-3AD203B41FA5}">
                      <a16:colId xmlns:a16="http://schemas.microsoft.com/office/drawing/2014/main" val="1136455645"/>
                    </a:ext>
                  </a:extLst>
                </a:gridCol>
                <a:gridCol w="5442774">
                  <a:extLst>
                    <a:ext uri="{9D8B030D-6E8A-4147-A177-3AD203B41FA5}">
                      <a16:colId xmlns:a16="http://schemas.microsoft.com/office/drawing/2014/main" val="1280400831"/>
                    </a:ext>
                  </a:extLst>
                </a:gridCol>
              </a:tblGrid>
              <a:tr h="558657"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Excluded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EEPRU’s rationale for excluding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309873"/>
                  </a:ext>
                </a:extLst>
              </a:tr>
              <a:tr h="2277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Resistance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OXA-40/24, -51, -58, -143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MBL </a:t>
                      </a:r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Acinetobacter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OXA-48 and other serine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carbapenemases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carbapenemase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mechanisms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Population size small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effective treatment options available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04769"/>
                  </a:ext>
                </a:extLst>
              </a:tr>
              <a:tr h="1847865"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tx1"/>
                          </a:solidFill>
                        </a:rPr>
                        <a:t>Patients with specific underlying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Burns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Renal complications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Compromised immune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Cystic fibrosis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Uncertain whether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get infections at different sites, by different pathogens, to those in high value clinical scenarios (HVCS)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359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056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6A24-5134-4269-BACD-105A80064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435" y="177048"/>
            <a:ext cx="11080069" cy="1276350"/>
          </a:xfrm>
        </p:spPr>
        <p:txBody>
          <a:bodyPr>
            <a:normAutofit/>
          </a:bodyPr>
          <a:lstStyle/>
          <a:p>
            <a:r>
              <a:rPr lang="en-GB" sz="3200"/>
              <a:t>Consultation comments – population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9D9A0-988F-444A-966F-0E45DC70E9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1390C5A-B16E-473F-A595-CDFA9BB53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40709"/>
              </p:ext>
            </p:extLst>
          </p:nvPr>
        </p:nvGraphicFramePr>
        <p:xfrm>
          <a:off x="402260" y="741918"/>
          <a:ext cx="11436366" cy="469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5935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3267734">
                  <a:extLst>
                    <a:ext uri="{9D8B030D-6E8A-4147-A177-3AD203B41FA5}">
                      <a16:colId xmlns:a16="http://schemas.microsoft.com/office/drawing/2014/main" val="4271128396"/>
                    </a:ext>
                  </a:extLst>
                </a:gridCol>
                <a:gridCol w="3592697">
                  <a:extLst>
                    <a:ext uri="{9D8B030D-6E8A-4147-A177-3AD203B41FA5}">
                      <a16:colId xmlns:a16="http://schemas.microsoft.com/office/drawing/2014/main" val="781578718"/>
                    </a:ext>
                  </a:extLst>
                </a:gridCol>
              </a:tblGrid>
              <a:tr h="38331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Population too narrow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Population too 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3121918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1" u="none" dirty="0"/>
                        <a:t>Shionogi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Many infections excluded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&gt;15% of </a:t>
                      </a:r>
                      <a:r>
                        <a:rPr lang="en-GB" sz="1800" b="0" i="1" u="none" dirty="0"/>
                        <a:t>Stenotrophomonas</a:t>
                      </a:r>
                      <a:r>
                        <a:rPr lang="en-GB" sz="1800" b="0" u="none" dirty="0"/>
                        <a:t> infections eligible for cefiderocol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SGSS data underestimates population size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 of early use of cefiderocol is in bone &amp; joint infections </a:t>
                      </a:r>
                      <a:endParaRPr lang="en-GB" sz="1800" b="0" u="none" dirty="0"/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1" u="none" dirty="0"/>
                        <a:t>MSD 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High-value scenarios very narrow 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Clinical expert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Acinetobacter relevant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Prosthetic joint infection relevant</a:t>
                      </a:r>
                      <a:endParaRPr lang="en-GB" sz="1800" b="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1" u="none" dirty="0"/>
                        <a:t>BIA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Empiric use inappropriate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all cases of HAP/VAP require treatment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Clear alternative antibiotic exist in the microbiology-directed setting.</a:t>
                      </a:r>
                    </a:p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Cefiderocol should be reserved for when there is no alternative because of resistance, intolerance, toxicity or allergy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u="none" dirty="0"/>
                        <a:t>Expected usage based on clinical advisers’  feedback on appropriate stewardship arrangements.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800" b="0" u="none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800" b="0" u="none" dirty="0"/>
                        <a:t>Clinical advisers - potential additional usage in :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immunocompromised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cystic fibrosis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burns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dirty="0"/>
                        <a:t>renal dysfunction.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en-GB" sz="1800" b="0" u="none" dirty="0"/>
                        <a:t>To some extent, will overlap with pathogens / sites of infection already reflected in the modelling.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55827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C218E0E-71FF-774E-93F6-FF81DCC4B98E}"/>
              </a:ext>
            </a:extLst>
          </p:cNvPr>
          <p:cNvSpPr txBox="1"/>
          <p:nvPr/>
        </p:nvSpPr>
        <p:spPr>
          <a:xfrm>
            <a:off x="400992" y="5356512"/>
            <a:ext cx="11390016" cy="1457946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 lvl="0">
              <a:spcBef>
                <a:spcPts val="300"/>
              </a:spcBef>
              <a:defRPr/>
            </a:pPr>
            <a:r>
              <a:rPr lang="en-GB" sz="2000" b="1" dirty="0"/>
              <a:t>⦿ </a:t>
            </a:r>
            <a:r>
              <a:rPr lang="en-GB" sz="2000" i="1" dirty="0"/>
              <a:t>Is it reasonable to generalise benefits from high-value clinical scenario to ‘expected use’ including intra-abdominal infections and bacteraemia/sepsis and Stenotrophomonas infections? </a:t>
            </a:r>
          </a:p>
          <a:p>
            <a:pPr lvl="0">
              <a:spcBef>
                <a:spcPts val="300"/>
              </a:spcBef>
              <a:defRPr/>
            </a:pPr>
            <a:r>
              <a:rPr lang="en-GB" sz="2000" b="1" dirty="0"/>
              <a:t>⦿ 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Have analyses excluded groups of patients who might get cefiderocol? </a:t>
            </a:r>
          </a:p>
          <a:p>
            <a:pPr lvl="0">
              <a:spcBef>
                <a:spcPts val="300"/>
              </a:spcBef>
              <a:defRPr/>
            </a:pPr>
            <a:r>
              <a:rPr lang="en-GB" sz="1800" b="1" dirty="0"/>
              <a:t>⦿  </a:t>
            </a:r>
            <a:r>
              <a:rPr lang="en-GB" sz="2000" i="1" dirty="0">
                <a:latin typeface="Lato"/>
              </a:rPr>
              <a:t>Reasonable to assume 85% of Stenotrophomonas infections wouldn’t be treated with cefiderocol?</a:t>
            </a:r>
          </a:p>
        </p:txBody>
      </p:sp>
    </p:spTree>
    <p:extLst>
      <p:ext uri="{BB962C8B-B14F-4D97-AF65-F5344CB8AC3E}">
        <p14:creationId xmlns:p14="http://schemas.microsoft.com/office/powerpoint/2010/main" val="535534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5AE-5B09-44EC-AC1A-AB8C733BD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7" y="746309"/>
            <a:ext cx="10780550" cy="1276350"/>
          </a:xfrm>
        </p:spPr>
        <p:txBody>
          <a:bodyPr>
            <a:normAutofit/>
          </a:bodyPr>
          <a:lstStyle/>
          <a:p>
            <a:r>
              <a:rPr lang="en-GB" dirty="0"/>
              <a:t>Comparators </a:t>
            </a:r>
          </a:p>
        </p:txBody>
      </p:sp>
    </p:spTree>
    <p:extLst>
      <p:ext uri="{BB962C8B-B14F-4D97-AF65-F5344CB8AC3E}">
        <p14:creationId xmlns:p14="http://schemas.microsoft.com/office/powerpoint/2010/main" val="1185059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7F2A5-036E-4C18-9BE3-FB1659685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81" y="119904"/>
            <a:ext cx="11080069" cy="1276350"/>
          </a:xfrm>
        </p:spPr>
        <p:txBody>
          <a:bodyPr/>
          <a:lstStyle/>
          <a:p>
            <a:r>
              <a:rPr lang="en-GB" dirty="0"/>
              <a:t>Consultation comments – comparators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16E7FF-E3CB-8D4D-96CA-65B701CE4227}"/>
              </a:ext>
            </a:extLst>
          </p:cNvPr>
          <p:cNvSpPr txBox="1"/>
          <p:nvPr/>
        </p:nvSpPr>
        <p:spPr>
          <a:xfrm>
            <a:off x="249381" y="6117970"/>
            <a:ext cx="7271578" cy="620125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 lvl="0">
              <a:spcBef>
                <a:spcPts val="300"/>
              </a:spcBef>
              <a:defRPr/>
            </a:pPr>
            <a:r>
              <a:rPr lang="en-GB" sz="2000" b="1" dirty="0"/>
              <a:t>⦿ </a:t>
            </a:r>
            <a:r>
              <a:rPr lang="en-GB" sz="2000" i="1" dirty="0"/>
              <a:t>Are the comparators and grouping relevant?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410EF83C-DB81-4CC2-A6D6-747FC048C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119739"/>
              </p:ext>
            </p:extLst>
          </p:nvPr>
        </p:nvGraphicFramePr>
        <p:xfrm>
          <a:off x="203612" y="758079"/>
          <a:ext cx="11784775" cy="5154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464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4676213">
                  <a:extLst>
                    <a:ext uri="{9D8B030D-6E8A-4147-A177-3AD203B41FA5}">
                      <a16:colId xmlns:a16="http://schemas.microsoft.com/office/drawing/2014/main" val="423415223"/>
                    </a:ext>
                  </a:extLst>
                </a:gridCol>
                <a:gridCol w="5881098">
                  <a:extLst>
                    <a:ext uri="{9D8B030D-6E8A-4147-A177-3AD203B41FA5}">
                      <a16:colId xmlns:a16="http://schemas.microsoft.com/office/drawing/2014/main" val="98319497"/>
                    </a:ext>
                  </a:extLst>
                </a:gridCol>
              </a:tblGrid>
              <a:tr h="24461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u="none" dirty="0"/>
                        <a:t> Response from EEPRU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64167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u="none" dirty="0"/>
                        <a:t>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Should not group aminoglycosides with colistin. Nephrotoxicity risk with aminoglycosides is half the risk with colistin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We selected comparators based on extensive consultation with clinical advisors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558278"/>
                  </a:ext>
                </a:extLst>
              </a:tr>
              <a:tr h="1237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u="none" dirty="0"/>
                        <a:t>Shionogi</a:t>
                      </a:r>
                    </a:p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dirty="0"/>
                        <a:t>Some patients will not receive colistin in practice due to renal concerns, contraindications or drug interactions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</a:rPr>
                        <a:t>Clinical advisors indicated that only a small proportion of patients will be completely contraindicated to colistin. We have done a new scenario analyses where a proportion of patients cannot take colistin.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15794"/>
                  </a:ext>
                </a:extLst>
              </a:tr>
              <a:tr h="840196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1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/>
                        <a:t>Unclear what regimen(s) included in non-colistin /aminoglycoside therapy options in microbiology-directed setting. All comparators in PICO table contain either colistin or aminoglycosides.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/>
                        <a:t>PICO table contains only combination therapies. However, we model monotherapies in the microbiology-directed setting. This will likely </a:t>
                      </a:r>
                      <a:r>
                        <a:rPr lang="en-GB" sz="1800" b="1" dirty="0"/>
                        <a:t>underestimate</a:t>
                      </a:r>
                      <a:r>
                        <a:rPr lang="en-GB" sz="1800" dirty="0"/>
                        <a:t> the efficacy of comparators and </a:t>
                      </a:r>
                      <a:r>
                        <a:rPr lang="en-GB" sz="1800" b="1" dirty="0"/>
                        <a:t>overestimate</a:t>
                      </a:r>
                      <a:r>
                        <a:rPr lang="en-GB" sz="1800" dirty="0"/>
                        <a:t> incremental net health effects of </a:t>
                      </a:r>
                      <a:r>
                        <a:rPr lang="en-GB" sz="1800" dirty="0" err="1"/>
                        <a:t>cefiderocol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393389"/>
                  </a:ext>
                </a:extLst>
              </a:tr>
              <a:tr h="973193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b="1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/>
                        <a:t>Treating patients with regimens that exclude colistin and/or aminoglycosides is not consistent with current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970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87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87D2C5-6E8A-4D71-ACD2-1AA33ACB9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6833280" cy="1652334"/>
          </a:xfrm>
        </p:spPr>
        <p:txBody>
          <a:bodyPr>
            <a:normAutofit fontScale="90000"/>
          </a:bodyPr>
          <a:lstStyle/>
          <a:p>
            <a:r>
              <a:rPr lang="en-GB" dirty="0"/>
              <a:t>Outcomes - using </a:t>
            </a:r>
            <a:r>
              <a:rPr lang="en-GB" i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vitro </a:t>
            </a:r>
            <a:r>
              <a:rPr lang="en-GB" dirty="0"/>
              <a:t>(laboratory)</a:t>
            </a:r>
            <a:r>
              <a:rPr lang="en-GB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susceptibility data to estimate clinical outcomes</a:t>
            </a:r>
            <a:endParaRPr lang="en-GB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EE57003D-23DB-45FA-8D67-C2938326A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987" y="2496992"/>
            <a:ext cx="5731471" cy="1356518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Because of limited evidence base of randomised controlled trials and observational data, EEPRU used laboratory susceptibility data to estimate clinical outcomes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6450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0DCB-6A2A-4424-857D-AF31B50A1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467" y="86079"/>
            <a:ext cx="11557066" cy="127635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Assessing susceptibility to antimicrobials in England</a:t>
            </a:r>
            <a:br>
              <a:rPr lang="en-GB" dirty="0"/>
            </a:br>
            <a:r>
              <a:rPr lang="en-GB" sz="2200" dirty="0">
                <a:solidFill>
                  <a:schemeClr val="accent2"/>
                </a:solidFill>
              </a:rPr>
              <a:t>‘</a:t>
            </a:r>
            <a:r>
              <a:rPr lang="en-GB" sz="2200" b="0" i="1" dirty="0">
                <a:solidFill>
                  <a:schemeClr val="accent2"/>
                </a:solidFill>
              </a:rPr>
              <a:t>Breakpoint’ = threshold of susceptibility to assess likelihood of treatment success/failure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F6E1D51-435E-4730-BBCC-C9AA10E32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13" y="2961533"/>
            <a:ext cx="3905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98B695-3496-4F06-A44A-6A77850A54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1995" y="2896788"/>
            <a:ext cx="2282399" cy="10450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954190-D29C-414D-B544-B4078B08193B}"/>
              </a:ext>
            </a:extLst>
          </p:cNvPr>
          <p:cNvSpPr txBox="1"/>
          <p:nvPr/>
        </p:nvSpPr>
        <p:spPr>
          <a:xfrm>
            <a:off x="773884" y="2418823"/>
            <a:ext cx="109214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2 </a:t>
            </a:r>
            <a:r>
              <a:rPr lang="en-GB" sz="2000" dirty="0"/>
              <a:t>organisations use different methods to set breakpoints </a:t>
            </a:r>
            <a:r>
              <a:rPr lang="en-GB" sz="2000" dirty="0">
                <a:sym typeface="Wingdings" panose="05000000000000000000" pitchFamily="2" charset="2"/>
              </a:rPr>
              <a:t> not comparable/interchangeable</a:t>
            </a:r>
            <a:endParaRPr lang="en-GB" sz="2000" dirty="0"/>
          </a:p>
          <a:p>
            <a:endParaRPr lang="en-GB" sz="2000" b="1" dirty="0"/>
          </a:p>
          <a:p>
            <a:endParaRPr lang="en-GB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4C3DF1-A47D-4E79-88DC-DEB62FF0A5BA}"/>
              </a:ext>
            </a:extLst>
          </p:cNvPr>
          <p:cNvSpPr txBox="1"/>
          <p:nvPr/>
        </p:nvSpPr>
        <p:spPr>
          <a:xfrm>
            <a:off x="974087" y="3673826"/>
            <a:ext cx="49776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European Committee on Antimicrobial Susceptibility Testing</a:t>
            </a:r>
            <a:r>
              <a:rPr lang="en-GB" dirty="0"/>
              <a:t> </a:t>
            </a:r>
          </a:p>
          <a:p>
            <a:r>
              <a:rPr lang="en-GB" b="1" dirty="0"/>
              <a:t>EU-based </a:t>
            </a:r>
            <a:r>
              <a:rPr lang="en-GB" dirty="0"/>
              <a:t>&amp; recommended by British Society for Antimicrobial Chemotherapy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br>
              <a:rPr lang="en-GB" dirty="0">
                <a:sym typeface="Wingdings" panose="05000000000000000000" pitchFamily="2" charset="2"/>
              </a:rPr>
            </a:b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558644-2000-489C-A77E-2FF07CD56556}"/>
              </a:ext>
            </a:extLst>
          </p:cNvPr>
          <p:cNvSpPr txBox="1"/>
          <p:nvPr/>
        </p:nvSpPr>
        <p:spPr>
          <a:xfrm>
            <a:off x="6774361" y="4101695"/>
            <a:ext cx="4723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Clinical and Laboratory Standards Institute US-based </a:t>
            </a:r>
            <a:r>
              <a:rPr lang="en-GB" dirty="0">
                <a:sym typeface="Wingdings" panose="05000000000000000000" pitchFamily="2" charset="2"/>
              </a:rPr>
              <a:t>  </a:t>
            </a:r>
            <a:br>
              <a:rPr lang="en-GB" dirty="0">
                <a:sym typeface="Wingdings" panose="05000000000000000000" pitchFamily="2" charset="2"/>
              </a:rPr>
            </a:br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ADC75B-8848-479E-AACB-35F21C52D0F8}"/>
              </a:ext>
            </a:extLst>
          </p:cNvPr>
          <p:cNvSpPr/>
          <p:nvPr/>
        </p:nvSpPr>
        <p:spPr>
          <a:xfrm>
            <a:off x="838199" y="2939568"/>
            <a:ext cx="5257801" cy="208545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B408DD-E689-4195-8F45-146C42E88151}"/>
              </a:ext>
            </a:extLst>
          </p:cNvPr>
          <p:cNvSpPr/>
          <p:nvPr/>
        </p:nvSpPr>
        <p:spPr>
          <a:xfrm>
            <a:off x="6631743" y="2921508"/>
            <a:ext cx="4879900" cy="2103518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E4FF7A-1201-4057-B396-F9591D179098}"/>
              </a:ext>
            </a:extLst>
          </p:cNvPr>
          <p:cNvSpPr txBox="1"/>
          <p:nvPr/>
        </p:nvSpPr>
        <p:spPr>
          <a:xfrm>
            <a:off x="619834" y="1149869"/>
            <a:ext cx="2378584" cy="1168561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  <a:prstDash val="dash"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Culture bacterial sample from patient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C7238D-B159-4BC5-9504-CC03D60A0A7A}"/>
              </a:ext>
            </a:extLst>
          </p:cNvPr>
          <p:cNvSpPr txBox="1"/>
          <p:nvPr/>
        </p:nvSpPr>
        <p:spPr>
          <a:xfrm>
            <a:off x="3691299" y="1159689"/>
            <a:ext cx="4164611" cy="1168561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  <a:prstDash val="dash"/>
          </a:ln>
        </p:spPr>
        <p:txBody>
          <a:bodyPr wrap="square">
            <a:noAutofit/>
          </a:bodyPr>
          <a:lstStyle>
            <a:defPPr>
              <a:defRPr lang="en-US"/>
            </a:defPPr>
            <a:lvl1pPr lvl="0" algn="ctr">
              <a:defRPr>
                <a:solidFill>
                  <a:srgbClr val="FFFFFF"/>
                </a:solidFill>
              </a:defRPr>
            </a:lvl1pPr>
          </a:lstStyle>
          <a:p>
            <a:pPr lvl="0">
              <a:defRPr/>
            </a:pPr>
            <a:r>
              <a:rPr lang="en-GB" sz="2000" dirty="0"/>
              <a:t>Apply antimicrobials at increasing concentrations– assess growth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0F6509-21CA-4D00-A29B-294A60AFCD23}"/>
              </a:ext>
            </a:extLst>
          </p:cNvPr>
          <p:cNvSpPr txBox="1"/>
          <p:nvPr/>
        </p:nvSpPr>
        <p:spPr>
          <a:xfrm>
            <a:off x="8756852" y="1153117"/>
            <a:ext cx="2899315" cy="1175133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  <a:prstDash val="dash"/>
          </a:ln>
        </p:spPr>
        <p:txBody>
          <a:bodyPr wrap="square">
            <a:noAutofit/>
          </a:bodyPr>
          <a:lstStyle>
            <a:defPPr>
              <a:defRPr lang="en-US"/>
            </a:defPPr>
            <a:lvl1pPr lvl="0" algn="ctr">
              <a:defRPr>
                <a:solidFill>
                  <a:srgbClr val="FFFFFF"/>
                </a:solidFill>
              </a:defRPr>
            </a:lvl1pPr>
          </a:lstStyle>
          <a:p>
            <a:pPr lvl="0">
              <a:defRPr/>
            </a:pPr>
            <a:r>
              <a:rPr lang="en-GB" sz="2000" dirty="0"/>
              <a:t>Report %  of cultures susceptible at or below breakpoint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E05F9DE4-21E3-4BD0-AE70-373DA13CADFB}"/>
              </a:ext>
            </a:extLst>
          </p:cNvPr>
          <p:cNvSpPr/>
          <p:nvPr/>
        </p:nvSpPr>
        <p:spPr>
          <a:xfrm>
            <a:off x="8092027" y="1589418"/>
            <a:ext cx="339231" cy="3825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E3E287EA-531F-4246-8105-8FFD83600F44}"/>
              </a:ext>
            </a:extLst>
          </p:cNvPr>
          <p:cNvSpPr/>
          <p:nvPr/>
        </p:nvSpPr>
        <p:spPr>
          <a:xfrm>
            <a:off x="3165234" y="1589418"/>
            <a:ext cx="339231" cy="3825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15EEC4-01A4-4C44-ADAC-14A410FF93B5}"/>
              </a:ext>
            </a:extLst>
          </p:cNvPr>
          <p:cNvSpPr txBox="1"/>
          <p:nvPr/>
        </p:nvSpPr>
        <p:spPr>
          <a:xfrm>
            <a:off x="459035" y="5157107"/>
            <a:ext cx="1155706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 err="1"/>
              <a:t>Cefiderocol</a:t>
            </a:r>
            <a:r>
              <a:rPr lang="en-GB" sz="2000" b="1" dirty="0"/>
              <a:t> susceptibility evidence only produced using CLSI lab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EEPRU applied EUCAST breakpoints to CLSI lab methods in base case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EUCAST most relevant to UK setting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Questionable validity as breakpoints are calibrated based on lab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CLSI breakpoints applied in scenario analyses</a:t>
            </a:r>
          </a:p>
        </p:txBody>
      </p:sp>
    </p:spTree>
    <p:extLst>
      <p:ext uri="{BB962C8B-B14F-4D97-AF65-F5344CB8AC3E}">
        <p14:creationId xmlns:p14="http://schemas.microsoft.com/office/powerpoint/2010/main" val="1956457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C7C7F-7D7E-3C42-B998-C65F782350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tx1"/>
                </a:solidFill>
              </a:rPr>
              <a:t>EEPRU linked susceptibility data to clinical outcomes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40BF41-13E0-6D40-A24B-DD97867D93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383" y="1057951"/>
            <a:ext cx="11080069" cy="5661347"/>
          </a:xfrm>
        </p:spPr>
        <p:txBody>
          <a:bodyPr>
            <a:normAutofit fontScale="92500" lnSpcReduction="20000"/>
          </a:bodyPr>
          <a:lstStyle/>
          <a:p>
            <a:r>
              <a:rPr lang="en-US" sz="2200" b="1" dirty="0"/>
              <a:t>Assumptions</a:t>
            </a:r>
            <a:r>
              <a:rPr lang="en-US" sz="2200" dirty="0"/>
              <a:t>:  EEPRU assumed in its modelling that: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/>
              <a:t>Outcomes depend only upon a pathogen’s susceptibility to antimicrobial determined </a:t>
            </a:r>
            <a:r>
              <a:rPr lang="en-GB" sz="2200" b="1" dirty="0"/>
              <a:t>in lab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/>
              <a:t>Outcome do not depend on site or organism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/>
              <a:t>Outcomes included mortality, length of hospital stay, type of hospital ward</a:t>
            </a:r>
            <a:endParaRPr lang="en-GB" sz="2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/>
              <a:t>Adverse effects of a given antibiotic included as an outcome  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0" indent="0"/>
            <a:r>
              <a:rPr lang="en-GB" sz="2200" b="1" dirty="0"/>
              <a:t>Evidence</a:t>
            </a:r>
            <a:r>
              <a:rPr lang="en-GB" sz="2200" dirty="0"/>
              <a:t>: associating susceptibility data to clinical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Empiric treatment</a:t>
            </a:r>
            <a:r>
              <a:rPr lang="en-GB" sz="2200" dirty="0"/>
              <a:t>: </a:t>
            </a:r>
          </a:p>
          <a:p>
            <a:pPr marL="971550" lvl="2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Included 2 studies report mortality or length of hospital stay by susceptibility following empiric treatment 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200" b="1" dirty="0"/>
              <a:t>Microbiology-directed treatment </a:t>
            </a:r>
            <a:r>
              <a:rPr lang="en-GB" sz="2200" dirty="0"/>
              <a:t>:</a:t>
            </a:r>
          </a:p>
          <a:p>
            <a:pPr marL="971550" lvl="2" indent="-342900" algn="l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100" dirty="0"/>
              <a:t>No relevant studies</a:t>
            </a:r>
          </a:p>
          <a:p>
            <a:pPr marL="971550" lvl="2" indent="-342900" algn="l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100" dirty="0"/>
              <a:t>EEPRU elicited experts: 5 clinical experts completed all tasks, further 2 completed subset of tasks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98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FEC4-7783-4DEF-B83F-B89DC78BC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81" y="91709"/>
            <a:ext cx="11080069" cy="127635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EEPRU elicited expert opinion related to susceptibility as a proxy for outcomes</a:t>
            </a:r>
            <a:br>
              <a:rPr lang="en-GB" sz="3600" dirty="0"/>
            </a:br>
            <a:r>
              <a:rPr lang="en-GB" sz="3100" b="0" i="1" dirty="0">
                <a:solidFill>
                  <a:schemeClr val="accent2"/>
                </a:solidFill>
              </a:rPr>
              <a:t>EEPRU satisfied that susceptibility surrogates adequate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6CA72D-EE1B-453A-A048-11BAE727F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81" y="1688877"/>
            <a:ext cx="3586322" cy="3600571"/>
          </a:xfrm>
          <a:ln w="28575">
            <a:solidFill>
              <a:srgbClr val="45155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/>
              <a:t>30-day survival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Susceptibility to treatment increases survival which is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Lowest for VAP patients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Highest for </a:t>
            </a:r>
            <a:r>
              <a:rPr lang="en-GB" sz="2000" dirty="0" err="1"/>
              <a:t>cUTI</a:t>
            </a:r>
            <a:r>
              <a:rPr lang="en-GB" sz="2000" dirty="0"/>
              <a:t> patients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25483BD-97E7-4912-9022-3A03F52CA17F}"/>
              </a:ext>
            </a:extLst>
          </p:cNvPr>
          <p:cNvSpPr txBox="1">
            <a:spLocks/>
          </p:cNvSpPr>
          <p:nvPr/>
        </p:nvSpPr>
        <p:spPr>
          <a:xfrm>
            <a:off x="4437716" y="1696143"/>
            <a:ext cx="3586322" cy="3600571"/>
          </a:xfrm>
          <a:prstGeom prst="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Length of hospital stay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rgbClr val="000000"/>
                </a:solidFill>
              </a:rPr>
              <a:t>Susceptibility to treatment decreases length of stay  which is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Shortest in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cUTI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patients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Longest for VAP patients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E793E47-C702-4AA1-9DEC-179DB03EB29E}"/>
              </a:ext>
            </a:extLst>
          </p:cNvPr>
          <p:cNvSpPr txBox="1">
            <a:spLocks/>
          </p:cNvSpPr>
          <p:nvPr/>
        </p:nvSpPr>
        <p:spPr>
          <a:xfrm>
            <a:off x="8344943" y="1681613"/>
            <a:ext cx="3586322" cy="3607836"/>
          </a:xfrm>
          <a:prstGeom prst="rect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Time spent on wards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>
                <a:solidFill>
                  <a:srgbClr val="000000"/>
                </a:solidFill>
              </a:rPr>
              <a:t>Patients susceptible to treatment spend more time on general ward and less on intensive care and high dependency units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Patients with VAP: most time in intensive care unit /least time on general wards</a:t>
            </a: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Followed by HAP then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cUTI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Subtitle 5">
            <a:extLst>
              <a:ext uri="{FF2B5EF4-FFF2-40B4-BE49-F238E27FC236}">
                <a16:creationId xmlns:a16="http://schemas.microsoft.com/office/drawing/2014/main" id="{5A7086EE-4E11-42AC-B2FC-CE606C0231C4}"/>
              </a:ext>
            </a:extLst>
          </p:cNvPr>
          <p:cNvSpPr txBox="1">
            <a:spLocks/>
          </p:cNvSpPr>
          <p:nvPr/>
        </p:nvSpPr>
        <p:spPr>
          <a:xfrm>
            <a:off x="496581" y="5610268"/>
            <a:ext cx="11434684" cy="760221"/>
          </a:xfrm>
          <a:prstGeom prst="rect">
            <a:avLst/>
          </a:prstGeom>
          <a:ln w="28575">
            <a:solidFill>
              <a:srgbClr val="45155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EEPRU used UK study data to validate expert elicitation results for length of hospital stay: Merrick et al. and CARBAR study</a:t>
            </a:r>
          </a:p>
        </p:txBody>
      </p:sp>
    </p:spTree>
    <p:extLst>
      <p:ext uri="{BB962C8B-B14F-4D97-AF65-F5344CB8AC3E}">
        <p14:creationId xmlns:p14="http://schemas.microsoft.com/office/powerpoint/2010/main" val="45338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5CCEF-2730-4C89-AC4A-023C32A43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72" y="91709"/>
            <a:ext cx="11727944" cy="1135841"/>
          </a:xfrm>
        </p:spPr>
        <p:txBody>
          <a:bodyPr>
            <a:normAutofit fontScale="90000"/>
          </a:bodyPr>
          <a:lstStyle/>
          <a:p>
            <a:r>
              <a:rPr lang="en-GB" dirty="0"/>
              <a:t>Committee to answer main 2 questions </a:t>
            </a:r>
            <a:br>
              <a:rPr lang="en-GB" b="0" dirty="0"/>
            </a:br>
            <a:r>
              <a:rPr lang="en-US" sz="2200" b="0" i="1" dirty="0">
                <a:solidFill>
                  <a:schemeClr val="accent2"/>
                </a:solidFill>
              </a:rPr>
              <a:t>How much more effective is </a:t>
            </a:r>
            <a:r>
              <a:rPr lang="en-US" sz="2200" b="0" i="1" dirty="0" err="1">
                <a:solidFill>
                  <a:schemeClr val="accent2"/>
                </a:solidFill>
              </a:rPr>
              <a:t>cefiderocol</a:t>
            </a:r>
            <a:r>
              <a:rPr lang="en-US" sz="2200" b="0" i="1" dirty="0">
                <a:solidFill>
                  <a:schemeClr val="accent2"/>
                </a:solidFill>
              </a:rPr>
              <a:t> than antimicrobials NHS currently offers?</a:t>
            </a:r>
            <a:br>
              <a:rPr lang="en-US" sz="2200" b="0" i="1" dirty="0">
                <a:solidFill>
                  <a:schemeClr val="accent2"/>
                </a:solidFill>
              </a:rPr>
            </a:br>
            <a:r>
              <a:rPr lang="en-US" sz="2200" b="0" i="1" dirty="0">
                <a:solidFill>
                  <a:schemeClr val="accent2"/>
                </a:solidFill>
              </a:rPr>
              <a:t>How much of this ‘benefit’ occurs in 10-year contract period between NHS + Shionogi? </a:t>
            </a:r>
            <a:endParaRPr lang="en-GB" sz="2200" b="0" i="1" dirty="0">
              <a:solidFill>
                <a:schemeClr val="accent2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6EC60BE-8FCC-47DC-AFFD-C685D7A70312}"/>
              </a:ext>
            </a:extLst>
          </p:cNvPr>
          <p:cNvSpPr/>
          <p:nvPr/>
        </p:nvSpPr>
        <p:spPr>
          <a:xfrm>
            <a:off x="501900" y="1461460"/>
            <a:ext cx="10866823" cy="13371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spcBef>
                <a:spcPts val="300"/>
              </a:spcBef>
              <a:buNone/>
            </a:pPr>
            <a:r>
              <a:rPr lang="en-GB" sz="2400" dirty="0">
                <a:solidFill>
                  <a:schemeClr val="tx1"/>
                </a:solidFill>
              </a:rPr>
              <a:t>Committee estimates ‘incremental value’ (added effectiveness or benefit) of </a:t>
            </a:r>
            <a:r>
              <a:rPr lang="en-GB" sz="2400" dirty="0" err="1">
                <a:solidFill>
                  <a:schemeClr val="tx1"/>
                </a:solidFill>
              </a:rPr>
              <a:t>cefiderocol</a:t>
            </a:r>
            <a:r>
              <a:rPr lang="en-GB" sz="2400" dirty="0">
                <a:solidFill>
                  <a:schemeClr val="tx1"/>
                </a:solidFill>
              </a:rPr>
              <a:t> over ‘comparator’ treatments, expressed in 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quality-adjusted life years (QALYs) for eligible population in England</a:t>
            </a:r>
            <a:endParaRPr lang="en-GB" sz="2400" kern="1600" dirty="0">
              <a:solidFill>
                <a:schemeClr val="tx1"/>
              </a:solidFill>
              <a:effectLst/>
              <a:latin typeface="+mn-lt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 descr="Then">
            <a:extLst>
              <a:ext uri="{FF2B5EF4-FFF2-40B4-BE49-F238E27FC236}">
                <a16:creationId xmlns:a16="http://schemas.microsoft.com/office/drawing/2014/main" id="{98989434-F3BB-4F8A-9FB4-F05D81A33A6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flipH="1">
            <a:off x="5912122" y="2798608"/>
            <a:ext cx="23190" cy="167156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53B9448-8D11-44D0-A830-4851CE829164}"/>
              </a:ext>
            </a:extLst>
          </p:cNvPr>
          <p:cNvSpPr/>
          <p:nvPr/>
        </p:nvSpPr>
        <p:spPr>
          <a:xfrm>
            <a:off x="501902" y="4470172"/>
            <a:ext cx="10820440" cy="2108930"/>
          </a:xfrm>
          <a:prstGeom prst="roundRect">
            <a:avLst/>
          </a:prstGeom>
          <a:solidFill>
            <a:schemeClr val="accent2">
              <a:lumMod val="10000"/>
              <a:lumOff val="9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Based on this range + other uncaptured benefits + £ value of a QALY, </a:t>
            </a:r>
            <a:b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</a:b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NHS England and company agree </a:t>
            </a:r>
            <a:r>
              <a:rPr lang="en-GB" sz="2400" kern="1600" dirty="0">
                <a:solidFill>
                  <a:schemeClr val="tx1"/>
                </a:solidFill>
                <a:ea typeface="MS Gothic" panose="020B0609070205080204" pitchFamily="49" charset="-128"/>
                <a:cs typeface="Arial" panose="020B0604020202020204" pitchFamily="34" charset="0"/>
              </a:rPr>
              <a:t>amount </a:t>
            </a: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for NHS to pay </a:t>
            </a:r>
            <a:r>
              <a:rPr lang="en-GB" sz="2400" kern="1600" dirty="0">
                <a:solidFill>
                  <a:schemeClr val="tx1"/>
                </a:solidFill>
                <a:ea typeface="MS Gothic" panose="020B0609070205080204" pitchFamily="49" charset="-128"/>
                <a:cs typeface="Arial" panose="020B0604020202020204" pitchFamily="34" charset="0"/>
              </a:rPr>
              <a:t>annual</a:t>
            </a: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, </a:t>
            </a:r>
            <a:b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</a:b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regardless of amount of drug NHS orders: </a:t>
            </a:r>
            <a:b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</a:br>
            <a: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  <a:t>‘delinked payment’ ‘subscription’ or ‘Netflix’ model. </a:t>
            </a:r>
            <a:br>
              <a:rPr lang="en-GB" sz="2400" kern="1600" dirty="0">
                <a:solidFill>
                  <a:schemeClr val="tx1"/>
                </a:solidFill>
                <a:effectLst/>
                <a:latin typeface="+mn-lt"/>
                <a:ea typeface="MS Gothic" panose="020B0609070205080204" pitchFamily="49" charset="-128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tx1"/>
                </a:solidFill>
              </a:rPr>
              <a:t>Payments capped at £10 million per year </a:t>
            </a:r>
            <a:r>
              <a:rPr lang="en-GB" sz="2400" kern="1600" dirty="0">
                <a:solidFill>
                  <a:schemeClr val="tx1"/>
                </a:solidFill>
                <a:ea typeface="MS Gothic" panose="020B0609070205080204" pitchFamily="49" charset="-128"/>
                <a:cs typeface="Arial" panose="020B0604020202020204" pitchFamily="34" charset="0"/>
              </a:rPr>
              <a:t>for 10-year contract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752D1DE-15E8-0B42-96E5-E919C7DE14C0}"/>
              </a:ext>
            </a:extLst>
          </p:cNvPr>
          <p:cNvSpPr/>
          <p:nvPr/>
        </p:nvSpPr>
        <p:spPr>
          <a:xfrm>
            <a:off x="4501087" y="3691393"/>
            <a:ext cx="2868450" cy="475989"/>
          </a:xfrm>
          <a:prstGeom prst="roundRec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chemeClr val="accent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tx1"/>
                </a:solidFill>
              </a:rPr>
              <a:t>Range of QALYs 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0C34488A-4EC3-CC49-AA32-2BCC4F8D98F1}"/>
              </a:ext>
            </a:extLst>
          </p:cNvPr>
          <p:cNvSpPr/>
          <p:nvPr/>
        </p:nvSpPr>
        <p:spPr>
          <a:xfrm>
            <a:off x="3249647" y="3064009"/>
            <a:ext cx="5371330" cy="475989"/>
          </a:xfrm>
          <a:prstGeom prst="roundRect">
            <a:avLst/>
          </a:prstGeom>
          <a:solidFill>
            <a:schemeClr val="accent4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</a:rPr>
              <a:t>Estimating this requires modelling</a:t>
            </a:r>
          </a:p>
        </p:txBody>
      </p:sp>
      <p:pic>
        <p:nvPicPr>
          <p:cNvPr id="19" name="Graphic 18" descr="Normal Distribution with solid fill">
            <a:extLst>
              <a:ext uri="{FF2B5EF4-FFF2-40B4-BE49-F238E27FC236}">
                <a16:creationId xmlns:a16="http://schemas.microsoft.com/office/drawing/2014/main" id="{C26EDA07-D20A-274D-A819-B2C9CBE45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44116" y="2874305"/>
            <a:ext cx="914400" cy="914400"/>
          </a:xfrm>
          <a:prstGeom prst="rect">
            <a:avLst/>
          </a:prstGeom>
        </p:spPr>
      </p:pic>
      <p:pic>
        <p:nvPicPr>
          <p:cNvPr id="24" name="Graphic 23" descr="Boardroom with solid fill">
            <a:extLst>
              <a:ext uri="{FF2B5EF4-FFF2-40B4-BE49-F238E27FC236}">
                <a16:creationId xmlns:a16="http://schemas.microsoft.com/office/drawing/2014/main" id="{86671C62-C16E-B242-B4A7-865F35B0B6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277600" y="50674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3562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6A24-5134-4269-BACD-105A80064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2" y="189709"/>
            <a:ext cx="11178381" cy="1276350"/>
          </a:xfrm>
        </p:spPr>
        <p:txBody>
          <a:bodyPr>
            <a:normAutofit/>
          </a:bodyPr>
          <a:lstStyle/>
          <a:p>
            <a:r>
              <a:rPr lang="en-GB" sz="3200" dirty="0"/>
              <a:t>Consultation comments – </a:t>
            </a:r>
            <a:br>
              <a:rPr lang="en-GB" sz="3200" dirty="0"/>
            </a:br>
            <a:r>
              <a:rPr lang="en-GB" sz="3200" dirty="0"/>
              <a:t>Linking susceptibility data to clinical outcomes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A0E303-2F1F-5645-844D-9CCA6A74D901}"/>
              </a:ext>
            </a:extLst>
          </p:cNvPr>
          <p:cNvSpPr txBox="1"/>
          <p:nvPr/>
        </p:nvSpPr>
        <p:spPr>
          <a:xfrm>
            <a:off x="84571" y="6003006"/>
            <a:ext cx="12002004" cy="400110"/>
          </a:xfrm>
          <a:prstGeom prst="rect">
            <a:avLst/>
          </a:prstGeom>
          <a:solidFill>
            <a:srgbClr val="BDBAE7"/>
          </a:solidFill>
        </p:spPr>
        <p:txBody>
          <a:bodyPr wrap="none" rtlCol="0">
            <a:spAutoFit/>
          </a:bodyPr>
          <a:lstStyle/>
          <a:p>
            <a:r>
              <a:rPr lang="en-GB" sz="2000" i="1" dirty="0"/>
              <a:t>⦿  In absence of strong evidence base, is it reasonable to use susceptibility studies as a proxy for effectiveness?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4127FD72-99E0-4EC6-89D5-8FB3DD1D69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618704"/>
              </p:ext>
            </p:extLst>
          </p:nvPr>
        </p:nvGraphicFramePr>
        <p:xfrm>
          <a:off x="517237" y="1318329"/>
          <a:ext cx="10775966" cy="4228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762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8671204">
                  <a:extLst>
                    <a:ext uri="{9D8B030D-6E8A-4147-A177-3AD203B41FA5}">
                      <a16:colId xmlns:a16="http://schemas.microsoft.com/office/drawing/2014/main" val="423415223"/>
                    </a:ext>
                  </a:extLst>
                </a:gridCol>
              </a:tblGrid>
              <a:tr h="30659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1318980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b="1" u="none" dirty="0"/>
                        <a:t>Pfizer + 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Inappropriate to use susceptibility data as a surrogate for clinical outcomes: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Does not account for factors affecting susceptibility for example differential tissue penetration of antimicrobial at different sites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Underestimates antibiotic’s effectiveness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558278"/>
                  </a:ext>
                </a:extLst>
              </a:tr>
              <a:tr h="1066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u="none" dirty="0"/>
                        <a:t>Shionogi</a:t>
                      </a:r>
                    </a:p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Inappropriate to assume: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Susceptibility of pathogen means patient will be cured 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Outcomes do not differ according to antibiotic or pathogen-mechanism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15794"/>
                  </a:ext>
                </a:extLst>
              </a:tr>
              <a:tr h="1010889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MSD, Pfizer &amp; Shionogi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Small sample size 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EEPRU’s model results not validated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76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05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4B5066-EE6A-45AF-98C4-CF1057B972AC}"/>
              </a:ext>
            </a:extLst>
          </p:cNvPr>
          <p:cNvSpPr txBox="1"/>
          <p:nvPr/>
        </p:nvSpPr>
        <p:spPr>
          <a:xfrm>
            <a:off x="166889" y="2529127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Breakpoints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3D754-3013-423F-ADBA-DF4867CC66ED}"/>
              </a:ext>
            </a:extLst>
          </p:cNvPr>
          <p:cNvSpPr txBox="1"/>
          <p:nvPr/>
        </p:nvSpPr>
        <p:spPr>
          <a:xfrm>
            <a:off x="21608" y="3770461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Data sources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636DE6-6A37-4040-89AA-5DBBC0405D99}"/>
              </a:ext>
            </a:extLst>
          </p:cNvPr>
          <p:cNvSpPr txBox="1"/>
          <p:nvPr/>
        </p:nvSpPr>
        <p:spPr>
          <a:xfrm>
            <a:off x="166889" y="1583830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Comparators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9ECE83-5363-4C2E-B905-0466A04DE41A}"/>
              </a:ext>
            </a:extLst>
          </p:cNvPr>
          <p:cNvSpPr txBox="1"/>
          <p:nvPr/>
        </p:nvSpPr>
        <p:spPr>
          <a:xfrm>
            <a:off x="167024" y="4863469"/>
            <a:ext cx="1789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Used in economic model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A7D29E-6DE0-4502-AF6C-09F62A85B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5011" y="2338327"/>
            <a:ext cx="1527464" cy="6488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EUCAST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69B1C3-9839-4CB6-ACA3-954E8875F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50033" y="2334525"/>
            <a:ext cx="1527464" cy="6488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3F71B8-58DA-4CD3-BC95-B6E0A0B65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0889" y="3313314"/>
            <a:ext cx="1379972" cy="11797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 Cefiderocol studies (n=321)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EB3C1D-DD94-45BC-B773-128B7A551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95673" y="3335599"/>
            <a:ext cx="1379972" cy="11797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5 Fosfomycin studies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(n=175)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22AAE-C05B-45D1-812F-612B1BC35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427" y="3313314"/>
            <a:ext cx="1379972" cy="11797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PHE data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(n=159)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0EDF4E-D604-4336-A85D-757B4D567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15604" y="1495503"/>
            <a:ext cx="8395854" cy="607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Cefiderocol, colistin, meropenem, tigecycline, aztreonam, </a:t>
            </a:r>
            <a:r>
              <a:rPr lang="en-GB" dirty="0" err="1">
                <a:solidFill>
                  <a:schemeClr val="tx1"/>
                </a:solidFill>
              </a:rPr>
              <a:t>fosfomycin</a:t>
            </a:r>
            <a:r>
              <a:rPr lang="en-GB" dirty="0">
                <a:solidFill>
                  <a:schemeClr val="tx1"/>
                </a:solidFill>
              </a:rPr>
              <a:t>, aminoglycosides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7B5D2F-6730-4FF2-BB3B-E9C850CC0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8792" y="3345546"/>
            <a:ext cx="1379972" cy="11797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 Cefiderocol studies (n=454)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C61904-6514-4D06-94CA-A48B37D32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76328" y="3345546"/>
            <a:ext cx="1379972" cy="11797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 Fosfomycin studies</a:t>
            </a:r>
          </a:p>
          <a:p>
            <a:pPr algn="ctr"/>
            <a:r>
              <a:rPr lang="en-GB" dirty="0"/>
              <a:t>(n=611)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6FA09E-0813-4659-A689-290799C9D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89941" y="4887918"/>
            <a:ext cx="2177143" cy="8497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Base case network meta-analysis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872CBEB-74DD-4194-9CDA-50FE0B2DE325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16200000" flipH="1">
            <a:off x="3002290" y="3811695"/>
            <a:ext cx="394808" cy="175763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529A712-AD9A-494A-94B6-861DFCAC66DA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 rot="5400000">
            <a:off x="3895825" y="4698083"/>
            <a:ext cx="372523" cy="71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2C670B3F-F5CC-4574-8134-A53988BAE1A5}"/>
              </a:ext>
            </a:extLst>
          </p:cNvPr>
          <p:cNvCxnSpPr>
            <a:cxnSpLocks/>
            <a:stCxn id="15" idx="2"/>
            <a:endCxn id="20" idx="0"/>
          </p:cNvCxnSpPr>
          <p:nvPr/>
        </p:nvCxnSpPr>
        <p:spPr>
          <a:xfrm rot="5400000">
            <a:off x="4701559" y="3870063"/>
            <a:ext cx="394809" cy="16409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C103BC57-E96D-499A-AD14-FA2A588846E8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 rot="5400000">
            <a:off x="3036761" y="2271332"/>
            <a:ext cx="326096" cy="17578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39B83E85-8504-451E-88AF-DE249377CB06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rot="16200000" flipH="1">
            <a:off x="3908011" y="3157950"/>
            <a:ext cx="348381" cy="69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048B61DB-8001-4F9A-A29A-C23D4447E63D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 rot="16200000" flipH="1">
            <a:off x="4736030" y="2329931"/>
            <a:ext cx="326096" cy="16406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1B282388-E77C-4E3A-8429-0058E58ADAF7}"/>
              </a:ext>
            </a:extLst>
          </p:cNvPr>
          <p:cNvCxnSpPr>
            <a:stCxn id="11" idx="2"/>
            <a:endCxn id="18" idx="0"/>
          </p:cNvCxnSpPr>
          <p:nvPr/>
        </p:nvCxnSpPr>
        <p:spPr>
          <a:xfrm rot="5400000">
            <a:off x="8615207" y="2746988"/>
            <a:ext cx="362130" cy="8349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44D0AF38-0C7C-48C1-A456-56B4904723FE}"/>
              </a:ext>
            </a:extLst>
          </p:cNvPr>
          <p:cNvCxnSpPr>
            <a:stCxn id="11" idx="2"/>
            <a:endCxn id="19" idx="0"/>
          </p:cNvCxnSpPr>
          <p:nvPr/>
        </p:nvCxnSpPr>
        <p:spPr>
          <a:xfrm rot="16200000" flipH="1">
            <a:off x="9558974" y="2638206"/>
            <a:ext cx="362130" cy="10525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4D9B924A-1493-4868-8F57-9D2D249578EE}"/>
              </a:ext>
            </a:extLst>
          </p:cNvPr>
          <p:cNvCxnSpPr>
            <a:cxnSpLocks/>
            <a:stCxn id="16" idx="2"/>
            <a:endCxn id="10" idx="0"/>
          </p:cNvCxnSpPr>
          <p:nvPr/>
        </p:nvCxnSpPr>
        <p:spPr>
          <a:xfrm rot="5400000">
            <a:off x="5028431" y="1153226"/>
            <a:ext cx="235413" cy="21347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43DA2A06-8742-45F0-81EC-CDEF8CCB6DA4}"/>
              </a:ext>
            </a:extLst>
          </p:cNvPr>
          <p:cNvCxnSpPr>
            <a:cxnSpLocks/>
            <a:stCxn id="16" idx="2"/>
            <a:endCxn id="11" idx="0"/>
          </p:cNvCxnSpPr>
          <p:nvPr/>
        </p:nvCxnSpPr>
        <p:spPr>
          <a:xfrm rot="16200000" flipH="1">
            <a:off x="7597843" y="718602"/>
            <a:ext cx="231611" cy="300023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FE585AAC-4B2D-48ED-93E5-25B00BCDB7FB}"/>
              </a:ext>
            </a:extLst>
          </p:cNvPr>
          <p:cNvSpPr txBox="1">
            <a:spLocks/>
          </p:cNvSpPr>
          <p:nvPr/>
        </p:nvSpPr>
        <p:spPr>
          <a:xfrm>
            <a:off x="163677" y="60347"/>
            <a:ext cx="11440188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22222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GB" sz="3200" dirty="0"/>
              <a:t>To compare </a:t>
            </a:r>
            <a:r>
              <a:rPr lang="en-GB" sz="3200" dirty="0" err="1"/>
              <a:t>cefiderocol</a:t>
            </a:r>
            <a:r>
              <a:rPr lang="en-GB" sz="3200" dirty="0"/>
              <a:t> to comparators for susceptibility, EEPRU developed network meta analysis</a:t>
            </a:r>
            <a:br>
              <a:rPr lang="en-GB" sz="3200" dirty="0"/>
            </a:br>
            <a:r>
              <a:rPr lang="en-GB" sz="2400" b="0" i="1" dirty="0">
                <a:solidFill>
                  <a:schemeClr val="accent2"/>
                </a:solidFill>
              </a:rPr>
              <a:t>Clinical effectiveness evidence summary for </a:t>
            </a:r>
            <a:r>
              <a:rPr lang="en-GB" sz="2400" b="0" i="1" dirty="0" err="1">
                <a:solidFill>
                  <a:schemeClr val="accent2"/>
                </a:solidFill>
              </a:rPr>
              <a:t>Enterobacterales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636F074-7485-48AE-92D5-8C20E6BB95E4}"/>
              </a:ext>
            </a:extLst>
          </p:cNvPr>
          <p:cNvSpPr/>
          <p:nvPr/>
        </p:nvSpPr>
        <p:spPr>
          <a:xfrm>
            <a:off x="6648332" y="4873404"/>
            <a:ext cx="5216990" cy="104394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Network meta-analysis scenarios: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Combining all CLSI studies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Separate </a:t>
            </a:r>
            <a:r>
              <a:rPr lang="en-GB" dirty="0" err="1">
                <a:solidFill>
                  <a:schemeClr val="bg1"/>
                </a:solidFill>
              </a:rPr>
              <a:t>cefiderocol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dirty="0" err="1">
                <a:solidFill>
                  <a:schemeClr val="bg1"/>
                </a:solidFill>
              </a:rPr>
              <a:t>fosfomycin</a:t>
            </a:r>
            <a:r>
              <a:rPr lang="en-GB" dirty="0">
                <a:solidFill>
                  <a:schemeClr val="bg1"/>
                </a:solidFill>
              </a:rPr>
              <a:t> networks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BDBDA3AA-12B4-41AA-96F2-AFB727A89161}"/>
              </a:ext>
            </a:extLst>
          </p:cNvPr>
          <p:cNvCxnSpPr>
            <a:cxnSpLocks/>
            <a:stCxn id="19" idx="2"/>
            <a:endCxn id="33" idx="0"/>
          </p:cNvCxnSpPr>
          <p:nvPr/>
        </p:nvCxnSpPr>
        <p:spPr>
          <a:xfrm rot="5400000">
            <a:off x="9587540" y="4194630"/>
            <a:ext cx="348062" cy="100948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A99659DC-B1A8-4B88-909D-8506BFBA6A41}"/>
              </a:ext>
            </a:extLst>
          </p:cNvPr>
          <p:cNvCxnSpPr>
            <a:cxnSpLocks/>
            <a:stCxn id="18" idx="2"/>
            <a:endCxn id="33" idx="0"/>
          </p:cNvCxnSpPr>
          <p:nvPr/>
        </p:nvCxnSpPr>
        <p:spPr>
          <a:xfrm rot="16200000" flipH="1">
            <a:off x="8643771" y="4260348"/>
            <a:ext cx="348062" cy="87804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4BCB486B-4D5E-410B-A5AB-2B6D3C4DC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08" y="6302580"/>
            <a:ext cx="11933188" cy="478132"/>
          </a:xfrm>
        </p:spPr>
        <p:txBody>
          <a:bodyPr bIns="72000"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Note</a:t>
            </a:r>
            <a:r>
              <a:rPr lang="en-GB" sz="1600" dirty="0"/>
              <a:t>: EUCAST studies applied EUCAST breakpoints to CLSI lab methods</a:t>
            </a:r>
          </a:p>
        </p:txBody>
      </p:sp>
    </p:spTree>
    <p:extLst>
      <p:ext uri="{BB962C8B-B14F-4D97-AF65-F5344CB8AC3E}">
        <p14:creationId xmlns:p14="http://schemas.microsoft.com/office/powerpoint/2010/main" val="16709368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603FB-C0D7-4164-A6D5-E10AFA423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206" y="34051"/>
            <a:ext cx="11621718" cy="891058"/>
          </a:xfrm>
        </p:spPr>
        <p:txBody>
          <a:bodyPr>
            <a:normAutofit fontScale="90000"/>
          </a:bodyPr>
          <a:lstStyle/>
          <a:p>
            <a:r>
              <a:rPr lang="en-GB" sz="3600" i="1" dirty="0" err="1"/>
              <a:t>Enterobacterales</a:t>
            </a:r>
            <a:r>
              <a:rPr lang="en-GB" sz="3600" dirty="0"/>
              <a:t> network meta-analysis results </a:t>
            </a:r>
            <a:br>
              <a:rPr lang="en-GB" sz="3600" dirty="0"/>
            </a:br>
            <a:r>
              <a:rPr lang="en-GB" sz="2000" b="0" i="1" dirty="0">
                <a:solidFill>
                  <a:schemeClr val="accent2"/>
                </a:solidFill>
              </a:rPr>
              <a:t>EEPRU base case suggests </a:t>
            </a:r>
            <a:r>
              <a:rPr lang="en-GB" sz="2000" b="0" i="1" dirty="0" err="1">
                <a:solidFill>
                  <a:schemeClr val="accent2"/>
                </a:solidFill>
              </a:rPr>
              <a:t>cefiderocol</a:t>
            </a:r>
            <a:r>
              <a:rPr lang="en-GB" sz="2000" b="0" i="1" dirty="0">
                <a:solidFill>
                  <a:schemeClr val="accent2"/>
                </a:solidFill>
              </a:rPr>
              <a:t> worse than comparator.  </a:t>
            </a:r>
            <a:br>
              <a:rPr lang="en-GB" sz="2000" b="0" i="1" dirty="0">
                <a:solidFill>
                  <a:schemeClr val="accent2"/>
                </a:solidFill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PHE does not contain </a:t>
            </a:r>
            <a:r>
              <a:rPr lang="en-GB" sz="2000" b="0" i="1" dirty="0" err="1">
                <a:solidFill>
                  <a:schemeClr val="accent2"/>
                </a:solidFill>
              </a:rPr>
              <a:t>cefiderocol</a:t>
            </a:r>
            <a:r>
              <a:rPr lang="en-GB" sz="2000" b="0" i="1" dirty="0">
                <a:solidFill>
                  <a:schemeClr val="accent2"/>
                </a:solidFill>
              </a:rPr>
              <a:t> or </a:t>
            </a:r>
            <a:r>
              <a:rPr lang="en-GB" sz="2000" b="0" i="1" dirty="0" err="1">
                <a:solidFill>
                  <a:schemeClr val="accent2"/>
                </a:solidFill>
              </a:rPr>
              <a:t>fosfomycin</a:t>
            </a:r>
            <a:r>
              <a:rPr lang="en-GB" sz="2000" b="0" i="1" dirty="0">
                <a:solidFill>
                  <a:schemeClr val="accent2"/>
                </a:solidFill>
              </a:rPr>
              <a:t> data and are assumed to use EUCAST breakpoints and lab methods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D5D0362-2547-4B0E-BA5E-85E26254D79F}"/>
              </a:ext>
            </a:extLst>
          </p:cNvPr>
          <p:cNvGraphicFramePr>
            <a:graphicFrameLocks noGrp="1"/>
          </p:cNvGraphicFramePr>
          <p:nvPr/>
        </p:nvGraphicFramePr>
        <p:xfrm>
          <a:off x="136478" y="1235945"/>
          <a:ext cx="11933188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128">
                  <a:extLst>
                    <a:ext uri="{9D8B030D-6E8A-4147-A177-3AD203B41FA5}">
                      <a16:colId xmlns:a16="http://schemas.microsoft.com/office/drawing/2014/main" val="421378736"/>
                    </a:ext>
                  </a:extLst>
                </a:gridCol>
                <a:gridCol w="1091821">
                  <a:extLst>
                    <a:ext uri="{9D8B030D-6E8A-4147-A177-3AD203B41FA5}">
                      <a16:colId xmlns:a16="http://schemas.microsoft.com/office/drawing/2014/main" val="2483211247"/>
                    </a:ext>
                  </a:extLst>
                </a:gridCol>
                <a:gridCol w="900752">
                  <a:extLst>
                    <a:ext uri="{9D8B030D-6E8A-4147-A177-3AD203B41FA5}">
                      <a16:colId xmlns:a16="http://schemas.microsoft.com/office/drawing/2014/main" val="1103398503"/>
                    </a:ext>
                  </a:extLst>
                </a:gridCol>
                <a:gridCol w="5936776">
                  <a:extLst>
                    <a:ext uri="{9D8B030D-6E8A-4147-A177-3AD203B41FA5}">
                      <a16:colId xmlns:a16="http://schemas.microsoft.com/office/drawing/2014/main" val="2750174253"/>
                    </a:ext>
                  </a:extLst>
                </a:gridCol>
                <a:gridCol w="2652711">
                  <a:extLst>
                    <a:ext uri="{9D8B030D-6E8A-4147-A177-3AD203B41FA5}">
                      <a16:colId xmlns:a16="http://schemas.microsoft.com/office/drawing/2014/main" val="1379792144"/>
                    </a:ext>
                  </a:extLst>
                </a:gridCol>
              </a:tblGrid>
              <a:tr h="45174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Breakpoints in network meta-analysis studies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Network meta-analysis evidence used in modelling scenario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(n=number of studies)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Odds ratio (95% </a:t>
                      </a:r>
                      <a:r>
                        <a:rPr lang="en-GB" sz="1700" dirty="0" err="1"/>
                        <a:t>CrI</a:t>
                      </a:r>
                      <a:r>
                        <a:rPr lang="en-GB" sz="1700" dirty="0"/>
                        <a:t>) for being susceptible </a:t>
                      </a:r>
                      <a:br>
                        <a:rPr lang="en-GB" sz="1700" dirty="0"/>
                      </a:br>
                      <a:r>
                        <a:rPr lang="en-GB" sz="1700" dirty="0" err="1"/>
                        <a:t>cefiderocol</a:t>
                      </a:r>
                      <a:r>
                        <a:rPr lang="en-GB" sz="1700" dirty="0"/>
                        <a:t> vs. colistin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353698"/>
                  </a:ext>
                </a:extLst>
              </a:tr>
              <a:tr h="313075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EUCAST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CLSI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645475"/>
                  </a:ext>
                </a:extLst>
              </a:tr>
              <a:tr h="316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b="1" dirty="0"/>
                        <a:t>Base Case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Network meta-analysis, all EUCAST studies*</a:t>
                      </a:r>
                    </a:p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(n=8)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0.32</a:t>
                      </a:r>
                    </a:p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0.04 to 2.47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654319"/>
                  </a:ext>
                </a:extLst>
              </a:tr>
              <a:tr h="316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all CLSI studies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1.38</a:t>
                      </a:r>
                    </a:p>
                    <a:p>
                      <a:pPr algn="ctr"/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0.16 to 12.05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0698"/>
                  </a:ext>
                </a:extLst>
              </a:tr>
              <a:tr h="58726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PHE Data +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</a:t>
                      </a:r>
                      <a:r>
                        <a:rPr lang="en-GB" sz="1700" b="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 CLSI studies +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</a:t>
                      </a:r>
                      <a:r>
                        <a:rPr lang="en-GB" sz="1700" b="0" dirty="0" err="1">
                          <a:solidFill>
                            <a:schemeClr val="tx1"/>
                          </a:solidFill>
                        </a:rPr>
                        <a:t>fosfomycin</a:t>
                      </a:r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 CLSI studies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15.70 </a:t>
                      </a:r>
                    </a:p>
                    <a:p>
                      <a:pPr algn="ctr"/>
                      <a:r>
                        <a:rPr lang="en-GB" sz="17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0.83 to 320.72 </a:t>
                      </a:r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31269"/>
                  </a:ext>
                </a:extLst>
              </a:tr>
              <a:tr h="58726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PHE data + 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</a:t>
                      </a:r>
                      <a:r>
                        <a:rPr lang="en-GB" sz="1700" b="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 all EUCAST studies**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Same as base case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983350"/>
                  </a:ext>
                </a:extLst>
              </a:tr>
            </a:tbl>
          </a:graphicData>
        </a:graphic>
      </p:graphicFrame>
      <p:sp>
        <p:nvSpPr>
          <p:cNvPr id="7" name="Subtitle 2">
            <a:extLst>
              <a:ext uri="{FF2B5EF4-FFF2-40B4-BE49-F238E27FC236}">
                <a16:creationId xmlns:a16="http://schemas.microsoft.com/office/drawing/2014/main" id="{A958B186-D1B9-4419-95C7-AF02D219E1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6" y="5831631"/>
            <a:ext cx="11933188" cy="1012721"/>
          </a:xfrm>
        </p:spPr>
        <p:txBody>
          <a:bodyPr bIns="72000"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*NMA with all EUCAST data includes PHE data in network. In scenarios 3 &amp; 4, PHE data used independently from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** Scenario 4 excludes </a:t>
            </a:r>
            <a:r>
              <a:rPr lang="en-GB" sz="1600" dirty="0" err="1"/>
              <a:t>fosfomycin</a:t>
            </a:r>
            <a:r>
              <a:rPr lang="en-GB" sz="1600" dirty="0"/>
              <a:t> as a comparator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EUCAST studies applied EUCAST breakpoints to CLSI lab methods</a:t>
            </a:r>
          </a:p>
        </p:txBody>
      </p:sp>
    </p:spTree>
    <p:extLst>
      <p:ext uri="{BB962C8B-B14F-4D97-AF65-F5344CB8AC3E}">
        <p14:creationId xmlns:p14="http://schemas.microsoft.com/office/powerpoint/2010/main" val="1839661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4B5066-EE6A-45AF-98C4-CF1057B972AC}"/>
              </a:ext>
            </a:extLst>
          </p:cNvPr>
          <p:cNvSpPr txBox="1"/>
          <p:nvPr/>
        </p:nvSpPr>
        <p:spPr>
          <a:xfrm>
            <a:off x="166889" y="2529127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Breakpoints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3D754-3013-423F-ADBA-DF4867CC66ED}"/>
              </a:ext>
            </a:extLst>
          </p:cNvPr>
          <p:cNvSpPr txBox="1"/>
          <p:nvPr/>
        </p:nvSpPr>
        <p:spPr>
          <a:xfrm>
            <a:off x="21608" y="3770461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Data sources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636DE6-6A37-4040-89AA-5DBBC0405D99}"/>
              </a:ext>
            </a:extLst>
          </p:cNvPr>
          <p:cNvSpPr txBox="1"/>
          <p:nvPr/>
        </p:nvSpPr>
        <p:spPr>
          <a:xfrm>
            <a:off x="166889" y="1583830"/>
            <a:ext cx="15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Comparators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9ECE83-5363-4C2E-B905-0466A04DE41A}"/>
              </a:ext>
            </a:extLst>
          </p:cNvPr>
          <p:cNvSpPr txBox="1"/>
          <p:nvPr/>
        </p:nvSpPr>
        <p:spPr>
          <a:xfrm>
            <a:off x="167024" y="4863469"/>
            <a:ext cx="1789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Used in economic model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A7D29E-6DE0-4502-AF6C-09F62A85B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5011" y="2338327"/>
            <a:ext cx="1527464" cy="6488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EUCAST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69B1C3-9839-4CB6-ACA3-954E8875F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50033" y="2334525"/>
            <a:ext cx="1527464" cy="6488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3F71B8-58DA-4CD3-BC95-B6E0A0B65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0889" y="3313314"/>
            <a:ext cx="1379972" cy="11797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 Cefiderocol studies (n=281)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EB3C1D-DD94-45BC-B773-128B7A551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95673" y="3335599"/>
            <a:ext cx="1379972" cy="11797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 Fosfomycin studies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(n=7)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22AAE-C05B-45D1-812F-612B1BC35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427" y="3313314"/>
            <a:ext cx="1379972" cy="11797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PHE data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(n=86)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0EDF4E-D604-4336-A85D-757B4D567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15604" y="1495503"/>
            <a:ext cx="8395854" cy="607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</a:rPr>
              <a:t>Cefiderocol</a:t>
            </a:r>
            <a:r>
              <a:rPr lang="en-GB" dirty="0">
                <a:solidFill>
                  <a:schemeClr val="tx1"/>
                </a:solidFill>
              </a:rPr>
              <a:t>, colistin, meropenem, aztreonam, </a:t>
            </a:r>
            <a:r>
              <a:rPr lang="en-GB" dirty="0" err="1">
                <a:solidFill>
                  <a:schemeClr val="tx1"/>
                </a:solidFill>
              </a:rPr>
              <a:t>fosfomycin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7B5D2F-6730-4FF2-BB3B-E9C850CC0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8792" y="3345546"/>
            <a:ext cx="1379972" cy="11797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 Cefiderocol studies (n=281)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C61904-6514-4D06-94CA-A48B37D32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76328" y="3345546"/>
            <a:ext cx="1379972" cy="11797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 Fosfomycin studies</a:t>
            </a:r>
          </a:p>
          <a:p>
            <a:pPr algn="ctr"/>
            <a:r>
              <a:rPr lang="en-GB" dirty="0"/>
              <a:t>(n=20)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6FA09E-0813-4659-A689-290799C9D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89941" y="4887918"/>
            <a:ext cx="2177143" cy="8497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Base case network meta-analysis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D872CBEB-74DD-4194-9CDA-50FE0B2DE325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16200000" flipH="1">
            <a:off x="3002290" y="3811695"/>
            <a:ext cx="394808" cy="175763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529A712-AD9A-494A-94B6-861DFCAC66DA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 rot="5400000">
            <a:off x="3895825" y="4698083"/>
            <a:ext cx="372523" cy="71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2C670B3F-F5CC-4574-8134-A53988BAE1A5}"/>
              </a:ext>
            </a:extLst>
          </p:cNvPr>
          <p:cNvCxnSpPr>
            <a:cxnSpLocks/>
            <a:stCxn id="15" idx="2"/>
            <a:endCxn id="20" idx="0"/>
          </p:cNvCxnSpPr>
          <p:nvPr/>
        </p:nvCxnSpPr>
        <p:spPr>
          <a:xfrm rot="5400000">
            <a:off x="4701559" y="3870063"/>
            <a:ext cx="394809" cy="16409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C103BC57-E96D-499A-AD14-FA2A588846E8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 rot="5400000">
            <a:off x="3036761" y="2271332"/>
            <a:ext cx="326096" cy="17578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39B83E85-8504-451E-88AF-DE249377CB06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rot="16200000" flipH="1">
            <a:off x="3908011" y="3157950"/>
            <a:ext cx="348381" cy="69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048B61DB-8001-4F9A-A29A-C23D4447E63D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 rot="16200000" flipH="1">
            <a:off x="4736030" y="2329931"/>
            <a:ext cx="326096" cy="16406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1B282388-E77C-4E3A-8429-0058E58ADAF7}"/>
              </a:ext>
            </a:extLst>
          </p:cNvPr>
          <p:cNvCxnSpPr>
            <a:stCxn id="11" idx="2"/>
            <a:endCxn id="18" idx="0"/>
          </p:cNvCxnSpPr>
          <p:nvPr/>
        </p:nvCxnSpPr>
        <p:spPr>
          <a:xfrm rot="5400000">
            <a:off x="8615207" y="2746988"/>
            <a:ext cx="362130" cy="8349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44D0AF38-0C7C-48C1-A456-56B4904723FE}"/>
              </a:ext>
            </a:extLst>
          </p:cNvPr>
          <p:cNvCxnSpPr>
            <a:stCxn id="11" idx="2"/>
            <a:endCxn id="19" idx="0"/>
          </p:cNvCxnSpPr>
          <p:nvPr/>
        </p:nvCxnSpPr>
        <p:spPr>
          <a:xfrm rot="16200000" flipH="1">
            <a:off x="9558974" y="2638206"/>
            <a:ext cx="362130" cy="10525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4D9B924A-1493-4868-8F57-9D2D249578EE}"/>
              </a:ext>
            </a:extLst>
          </p:cNvPr>
          <p:cNvCxnSpPr>
            <a:cxnSpLocks/>
            <a:stCxn id="16" idx="2"/>
            <a:endCxn id="10" idx="0"/>
          </p:cNvCxnSpPr>
          <p:nvPr/>
        </p:nvCxnSpPr>
        <p:spPr>
          <a:xfrm rot="5400000">
            <a:off x="5028431" y="1153226"/>
            <a:ext cx="235413" cy="21347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43DA2A06-8742-45F0-81EC-CDEF8CCB6DA4}"/>
              </a:ext>
            </a:extLst>
          </p:cNvPr>
          <p:cNvCxnSpPr>
            <a:cxnSpLocks/>
            <a:stCxn id="16" idx="2"/>
            <a:endCxn id="11" idx="0"/>
          </p:cNvCxnSpPr>
          <p:nvPr/>
        </p:nvCxnSpPr>
        <p:spPr>
          <a:xfrm rot="16200000" flipH="1">
            <a:off x="7597843" y="718602"/>
            <a:ext cx="231611" cy="300023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6636F074-7485-48AE-92D5-8C20E6BB95E4}"/>
              </a:ext>
            </a:extLst>
          </p:cNvPr>
          <p:cNvSpPr/>
          <p:nvPr/>
        </p:nvSpPr>
        <p:spPr>
          <a:xfrm>
            <a:off x="6648332" y="4873404"/>
            <a:ext cx="5216990" cy="104394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Network meta-analysis scenarios: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Combining all CLSI studies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Separate </a:t>
            </a:r>
            <a:r>
              <a:rPr lang="en-GB" dirty="0" err="1">
                <a:solidFill>
                  <a:schemeClr val="bg1"/>
                </a:solidFill>
              </a:rPr>
              <a:t>cefiderocol</a:t>
            </a:r>
            <a:r>
              <a:rPr lang="en-GB" dirty="0">
                <a:solidFill>
                  <a:schemeClr val="bg1"/>
                </a:solidFill>
              </a:rPr>
              <a:t> and </a:t>
            </a:r>
            <a:r>
              <a:rPr lang="en-GB" dirty="0" err="1">
                <a:solidFill>
                  <a:schemeClr val="bg1"/>
                </a:solidFill>
              </a:rPr>
              <a:t>fosfomycin</a:t>
            </a:r>
            <a:r>
              <a:rPr lang="en-GB" dirty="0">
                <a:solidFill>
                  <a:schemeClr val="bg1"/>
                </a:solidFill>
              </a:rPr>
              <a:t> networks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BDBDA3AA-12B4-41AA-96F2-AFB727A89161}"/>
              </a:ext>
            </a:extLst>
          </p:cNvPr>
          <p:cNvCxnSpPr>
            <a:cxnSpLocks/>
            <a:stCxn id="19" idx="2"/>
            <a:endCxn id="33" idx="0"/>
          </p:cNvCxnSpPr>
          <p:nvPr/>
        </p:nvCxnSpPr>
        <p:spPr>
          <a:xfrm rot="5400000">
            <a:off x="9587540" y="4194630"/>
            <a:ext cx="348062" cy="100948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A99659DC-B1A8-4B88-909D-8506BFBA6A41}"/>
              </a:ext>
            </a:extLst>
          </p:cNvPr>
          <p:cNvCxnSpPr>
            <a:cxnSpLocks/>
            <a:stCxn id="18" idx="2"/>
            <a:endCxn id="33" idx="0"/>
          </p:cNvCxnSpPr>
          <p:nvPr/>
        </p:nvCxnSpPr>
        <p:spPr>
          <a:xfrm rot="16200000" flipH="1">
            <a:off x="8643771" y="4260348"/>
            <a:ext cx="348062" cy="87804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4BCB486B-4D5E-410B-A5AB-2B6D3C4DC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08" y="6302580"/>
            <a:ext cx="11933188" cy="478132"/>
          </a:xfrm>
        </p:spPr>
        <p:txBody>
          <a:bodyPr bIns="72000"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Note</a:t>
            </a:r>
            <a:r>
              <a:rPr lang="en-GB" sz="1600" dirty="0"/>
              <a:t>: EUCAST studies applied EUCAST breakpoints to CLSI lab methods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62E0E6AE-8809-4291-8264-C2A946295563}"/>
              </a:ext>
            </a:extLst>
          </p:cNvPr>
          <p:cNvSpPr txBox="1">
            <a:spLocks/>
          </p:cNvSpPr>
          <p:nvPr/>
        </p:nvSpPr>
        <p:spPr>
          <a:xfrm>
            <a:off x="163677" y="60347"/>
            <a:ext cx="11440188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22222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GB" sz="3200" dirty="0"/>
              <a:t>A second network meta-analysis was conducted for Pseudomonas </a:t>
            </a:r>
            <a:br>
              <a:rPr lang="en-GB" sz="3200" dirty="0"/>
            </a:br>
            <a:r>
              <a:rPr lang="en-GB" sz="2400" b="0" i="1" dirty="0">
                <a:solidFill>
                  <a:schemeClr val="accent2"/>
                </a:solidFill>
              </a:rPr>
              <a:t>Clinical effectiveness evidence summary for Pseudomonas aeruginosa</a:t>
            </a:r>
            <a:endParaRPr lang="en-GB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9193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603FB-C0D7-4164-A6D5-E10AFA423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206" y="34051"/>
            <a:ext cx="11621718" cy="891058"/>
          </a:xfrm>
        </p:spPr>
        <p:txBody>
          <a:bodyPr>
            <a:normAutofit fontScale="90000"/>
          </a:bodyPr>
          <a:lstStyle/>
          <a:p>
            <a:r>
              <a:rPr lang="en-GB" sz="3600" i="1" dirty="0"/>
              <a:t>Pseudomonas aeruginosa</a:t>
            </a:r>
            <a:r>
              <a:rPr lang="en-GB" sz="3600" dirty="0"/>
              <a:t> network meta-analysis results </a:t>
            </a:r>
            <a:br>
              <a:rPr lang="en-GB" sz="3600" dirty="0"/>
            </a:br>
            <a:r>
              <a:rPr lang="en-GB" sz="2000" b="0" i="1" dirty="0">
                <a:solidFill>
                  <a:schemeClr val="accent2"/>
                </a:solidFill>
              </a:rPr>
              <a:t>EEPRU base case suggests </a:t>
            </a:r>
            <a:r>
              <a:rPr lang="en-GB" sz="2000" b="0" i="1" dirty="0" err="1">
                <a:solidFill>
                  <a:schemeClr val="accent2"/>
                </a:solidFill>
              </a:rPr>
              <a:t>cefiderocol</a:t>
            </a:r>
            <a:r>
              <a:rPr lang="en-GB" sz="2000" b="0" i="1" dirty="0">
                <a:solidFill>
                  <a:schemeClr val="accent2"/>
                </a:solidFill>
              </a:rPr>
              <a:t> worse than comparator.  </a:t>
            </a:r>
            <a:br>
              <a:rPr lang="en-GB" sz="2000" b="0" i="1" dirty="0">
                <a:solidFill>
                  <a:schemeClr val="accent2"/>
                </a:solidFill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PHE does not contain </a:t>
            </a:r>
            <a:r>
              <a:rPr lang="en-GB" sz="2000" b="0" i="1" dirty="0" err="1">
                <a:solidFill>
                  <a:schemeClr val="accent2"/>
                </a:solidFill>
              </a:rPr>
              <a:t>cefiderocol</a:t>
            </a:r>
            <a:r>
              <a:rPr lang="en-GB" sz="2000" b="0" i="1" dirty="0">
                <a:solidFill>
                  <a:schemeClr val="accent2"/>
                </a:solidFill>
              </a:rPr>
              <a:t> or </a:t>
            </a:r>
            <a:r>
              <a:rPr lang="en-GB" sz="2000" b="0" i="1" dirty="0" err="1">
                <a:solidFill>
                  <a:schemeClr val="accent2"/>
                </a:solidFill>
              </a:rPr>
              <a:t>fosfomycin</a:t>
            </a:r>
            <a:r>
              <a:rPr lang="en-GB" sz="2000" b="0" i="1" dirty="0">
                <a:solidFill>
                  <a:schemeClr val="accent2"/>
                </a:solidFill>
              </a:rPr>
              <a:t> data and are assumed to use EUCAST breakpoints and lab methods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D5D0362-2547-4B0E-BA5E-85E26254D79F}"/>
              </a:ext>
            </a:extLst>
          </p:cNvPr>
          <p:cNvGraphicFramePr>
            <a:graphicFrameLocks noGrp="1"/>
          </p:cNvGraphicFramePr>
          <p:nvPr/>
        </p:nvGraphicFramePr>
        <p:xfrm>
          <a:off x="136478" y="1235945"/>
          <a:ext cx="11933188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128">
                  <a:extLst>
                    <a:ext uri="{9D8B030D-6E8A-4147-A177-3AD203B41FA5}">
                      <a16:colId xmlns:a16="http://schemas.microsoft.com/office/drawing/2014/main" val="421378736"/>
                    </a:ext>
                  </a:extLst>
                </a:gridCol>
                <a:gridCol w="1091821">
                  <a:extLst>
                    <a:ext uri="{9D8B030D-6E8A-4147-A177-3AD203B41FA5}">
                      <a16:colId xmlns:a16="http://schemas.microsoft.com/office/drawing/2014/main" val="2483211247"/>
                    </a:ext>
                  </a:extLst>
                </a:gridCol>
                <a:gridCol w="900752">
                  <a:extLst>
                    <a:ext uri="{9D8B030D-6E8A-4147-A177-3AD203B41FA5}">
                      <a16:colId xmlns:a16="http://schemas.microsoft.com/office/drawing/2014/main" val="1103398503"/>
                    </a:ext>
                  </a:extLst>
                </a:gridCol>
                <a:gridCol w="5936776">
                  <a:extLst>
                    <a:ext uri="{9D8B030D-6E8A-4147-A177-3AD203B41FA5}">
                      <a16:colId xmlns:a16="http://schemas.microsoft.com/office/drawing/2014/main" val="2750174253"/>
                    </a:ext>
                  </a:extLst>
                </a:gridCol>
                <a:gridCol w="2652711">
                  <a:extLst>
                    <a:ext uri="{9D8B030D-6E8A-4147-A177-3AD203B41FA5}">
                      <a16:colId xmlns:a16="http://schemas.microsoft.com/office/drawing/2014/main" val="1379792144"/>
                    </a:ext>
                  </a:extLst>
                </a:gridCol>
              </a:tblGrid>
              <a:tr h="45174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Breakpoints in network meta-analysis studies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Network meta-analysis evidence used in modelling scenario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(n=number of studies)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Odds ratio (95% </a:t>
                      </a:r>
                      <a:r>
                        <a:rPr lang="en-GB" sz="1700" dirty="0" err="1"/>
                        <a:t>CrI</a:t>
                      </a:r>
                      <a:r>
                        <a:rPr lang="en-GB" sz="1700" dirty="0"/>
                        <a:t>) for being susceptible </a:t>
                      </a:r>
                      <a:br>
                        <a:rPr lang="en-GB" sz="1700" dirty="0"/>
                      </a:br>
                      <a:r>
                        <a:rPr lang="en-GB" sz="1700" dirty="0" err="1"/>
                        <a:t>cefiderocol</a:t>
                      </a:r>
                      <a:r>
                        <a:rPr lang="en-GB" sz="1700" dirty="0"/>
                        <a:t> vs. colistin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353698"/>
                  </a:ext>
                </a:extLst>
              </a:tr>
              <a:tr h="313075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EUCAST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GB" sz="1700" dirty="0"/>
                        <a:t>CLSI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645475"/>
                  </a:ext>
                </a:extLst>
              </a:tr>
              <a:tr h="316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b="1" dirty="0"/>
                        <a:t>Base Case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all EUCAST studies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/>
                        <a:t>0.44 </a:t>
                      </a:r>
                    </a:p>
                    <a:p>
                      <a:pPr algn="ctr"/>
                      <a:r>
                        <a:rPr lang="en-GB" sz="1700" b="1" dirty="0"/>
                        <a:t>0.03 to 3.94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654319"/>
                  </a:ext>
                </a:extLst>
              </a:tr>
              <a:tr h="316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all CLSI studies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/>
                        <a:t>71.34</a:t>
                      </a:r>
                    </a:p>
                    <a:p>
                      <a:pPr algn="ctr"/>
                      <a:r>
                        <a:rPr lang="en-GB" sz="1700" dirty="0"/>
                        <a:t>4.33 to 5934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0698"/>
                  </a:ext>
                </a:extLst>
              </a:tr>
              <a:tr h="58726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PHE data +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</a:t>
                      </a:r>
                      <a:r>
                        <a:rPr lang="en-GB" sz="1700" b="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 CLSI studies +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meta-analysis, </a:t>
                      </a:r>
                      <a:r>
                        <a:rPr lang="en-GB" sz="1700" b="0" dirty="0" err="1">
                          <a:solidFill>
                            <a:schemeClr val="tx1"/>
                          </a:solidFill>
                        </a:rPr>
                        <a:t>fosfomycin</a:t>
                      </a:r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 CLSI studies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(n=3)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66.73</a:t>
                      </a:r>
                    </a:p>
                    <a:p>
                      <a:pPr algn="ctr"/>
                      <a:r>
                        <a:rPr lang="en-GB" sz="17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3.61 to 3284</a:t>
                      </a:r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31269"/>
                  </a:ext>
                </a:extLst>
              </a:tr>
              <a:tr h="58726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GB" sz="1700" dirty="0"/>
                        <a:t>Scenario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✔️</a:t>
                      </a:r>
                    </a:p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PHE data + </a:t>
                      </a:r>
                    </a:p>
                    <a:p>
                      <a:pPr algn="ctr"/>
                      <a:r>
                        <a:rPr lang="en-GB" sz="1700" b="0" dirty="0">
                          <a:solidFill>
                            <a:schemeClr val="tx1"/>
                          </a:solidFill>
                        </a:rPr>
                        <a:t>Network meta-analysis</a:t>
                      </a:r>
                      <a:r>
                        <a:rPr lang="en-GB" sz="1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all EUCAST studies + </a:t>
                      </a:r>
                    </a:p>
                    <a:p>
                      <a:pPr algn="ctr"/>
                      <a:r>
                        <a:rPr lang="en-GB" sz="1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Absolute colistin susceptibility from SIDERO WT</a:t>
                      </a:r>
                    </a:p>
                    <a:p>
                      <a:pPr algn="ctr"/>
                      <a:r>
                        <a:rPr lang="en-GB" sz="1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(n=4)</a:t>
                      </a:r>
                      <a:endParaRPr lang="en-GB" sz="1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Same as base case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983350"/>
                  </a:ext>
                </a:extLst>
              </a:tr>
            </a:tbl>
          </a:graphicData>
        </a:graphic>
      </p:graphicFrame>
      <p:sp>
        <p:nvSpPr>
          <p:cNvPr id="7" name="Subtitle 2">
            <a:extLst>
              <a:ext uri="{FF2B5EF4-FFF2-40B4-BE49-F238E27FC236}">
                <a16:creationId xmlns:a16="http://schemas.microsoft.com/office/drawing/2014/main" id="{A958B186-D1B9-4419-95C7-AF02D219E1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6" y="5981757"/>
            <a:ext cx="11933188" cy="1012721"/>
          </a:xfrm>
        </p:spPr>
        <p:txBody>
          <a:bodyPr bIns="72000"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*NMA with all EUCAST data includes PHE data in network. In scenarios 3 &amp; 4, PHE data used independently from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1600"/>
              <a:t>EUCAST </a:t>
            </a:r>
            <a:r>
              <a:rPr lang="en-GB" sz="1600" dirty="0"/>
              <a:t>studies applied EUCAST breakpoints to CLSI lab methods</a:t>
            </a:r>
          </a:p>
        </p:txBody>
      </p:sp>
    </p:spTree>
    <p:extLst>
      <p:ext uri="{BB962C8B-B14F-4D97-AF65-F5344CB8AC3E}">
        <p14:creationId xmlns:p14="http://schemas.microsoft.com/office/powerpoint/2010/main" val="3840532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7309A-FEE8-4967-B76E-DB225FAE3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161420"/>
            <a:ext cx="11178381" cy="1276350"/>
          </a:xfrm>
        </p:spPr>
        <p:txBody>
          <a:bodyPr/>
          <a:lstStyle/>
          <a:p>
            <a:r>
              <a:rPr lang="en-GB" dirty="0"/>
              <a:t>Consultation comments – Combining CLSI lab methods and EUCAST breakpoints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E7DBB84E-1287-4DA8-BB7D-0C6AF2CF9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37013"/>
              </p:ext>
            </p:extLst>
          </p:nvPr>
        </p:nvGraphicFramePr>
        <p:xfrm>
          <a:off x="293915" y="1577338"/>
          <a:ext cx="11380848" cy="3741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969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5954215">
                  <a:extLst>
                    <a:ext uri="{9D8B030D-6E8A-4147-A177-3AD203B41FA5}">
                      <a16:colId xmlns:a16="http://schemas.microsoft.com/office/drawing/2014/main" val="4271128396"/>
                    </a:ext>
                  </a:extLst>
                </a:gridCol>
                <a:gridCol w="4045664">
                  <a:extLst>
                    <a:ext uri="{9D8B030D-6E8A-4147-A177-3AD203B41FA5}">
                      <a16:colId xmlns:a16="http://schemas.microsoft.com/office/drawing/2014/main" val="781578718"/>
                    </a:ext>
                  </a:extLst>
                </a:gridCol>
              </a:tblGrid>
              <a:tr h="209162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12007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0" u="none" dirty="0"/>
                        <a:t>BSAC and </a:t>
                      </a:r>
                      <a:r>
                        <a:rPr lang="en-GB" b="0" u="none" dirty="0" err="1"/>
                        <a:t>RCPath</a:t>
                      </a:r>
                      <a:endParaRPr lang="en-GB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EUCAST and CLSI breakpoints recently standardised 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CLSI breakpoints widely used acceptable alternative to EUCAST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b="0" u="none" dirty="0"/>
                        <a:t>Labs with EUCAST/CLSI methodology should interpret results with respective breakpoints.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0" u="non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Limitations of susceptibility evidence required trade-off: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EUCAST recommendations have the highest applicability in the UK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CLSI breakpoints more appropriate to use with CLSI lab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38207"/>
                  </a:ext>
                </a:extLst>
              </a:tr>
              <a:tr h="1135558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0" u="none" dirty="0"/>
                        <a:t>Base case should combine EUCAST and CLSI data, because although breakpoints differ, methods are comparable. EUCAST breakpoints can be applied to data generated by CLSI method and vice versa.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EUCAST recommendations have the highest applicability in the UK.</a:t>
                      </a:r>
                      <a:endParaRPr lang="en-GB" b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1682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57BE0C3-7617-41F3-8ECA-AF8B06317268}"/>
              </a:ext>
            </a:extLst>
          </p:cNvPr>
          <p:cNvSpPr txBox="1"/>
          <p:nvPr/>
        </p:nvSpPr>
        <p:spPr>
          <a:xfrm>
            <a:off x="293914" y="5704764"/>
            <a:ext cx="10678885" cy="649129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Is mixing CLSI lab methods and EUCAST breakpoints appropriate for </a:t>
            </a:r>
            <a:r>
              <a:rPr kumimoji="0" lang="en-GB" sz="200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cefiderocol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evidence?</a:t>
            </a:r>
          </a:p>
        </p:txBody>
      </p:sp>
    </p:spTree>
    <p:extLst>
      <p:ext uri="{BB962C8B-B14F-4D97-AF65-F5344CB8AC3E}">
        <p14:creationId xmlns:p14="http://schemas.microsoft.com/office/powerpoint/2010/main" val="33085435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7309A-FEE8-4967-B76E-DB225FAE3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5" y="128483"/>
            <a:ext cx="11707584" cy="854157"/>
          </a:xfrm>
        </p:spPr>
        <p:txBody>
          <a:bodyPr/>
          <a:lstStyle/>
          <a:p>
            <a:r>
              <a:rPr lang="en-GB" dirty="0"/>
              <a:t>Consultation comments – Network meta-analysis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E7DBB84E-1287-4DA8-BB7D-0C6AF2CF9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685829"/>
              </p:ext>
            </p:extLst>
          </p:nvPr>
        </p:nvGraphicFramePr>
        <p:xfrm>
          <a:off x="293915" y="1353283"/>
          <a:ext cx="11707584" cy="3589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202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6724891">
                  <a:extLst>
                    <a:ext uri="{9D8B030D-6E8A-4147-A177-3AD203B41FA5}">
                      <a16:colId xmlns:a16="http://schemas.microsoft.com/office/drawing/2014/main" val="4271128396"/>
                    </a:ext>
                  </a:extLst>
                </a:gridCol>
                <a:gridCol w="3766491">
                  <a:extLst>
                    <a:ext uri="{9D8B030D-6E8A-4147-A177-3AD203B41FA5}">
                      <a16:colId xmlns:a16="http://schemas.microsoft.com/office/drawing/2014/main" val="781578718"/>
                    </a:ext>
                  </a:extLst>
                </a:gridCol>
              </a:tblGrid>
              <a:tr h="30308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811994"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u="none" dirty="0"/>
                        <a:t>Shionogi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u="none" dirty="0"/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0" u="none" dirty="0"/>
                        <a:t>Network meta-analysis should exclude studies of </a:t>
                      </a:r>
                      <a:r>
                        <a:rPr lang="en-GB" b="0" u="none" dirty="0" err="1"/>
                        <a:t>fosfomycin</a:t>
                      </a:r>
                      <a:r>
                        <a:rPr lang="en-GB" b="0" u="none" dirty="0"/>
                        <a:t> because methods not robust or comparable with studies of other drugs. Fosfomycin is a relevant comparator only for complicated UTIs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b="0" u="none" dirty="0"/>
                        <a:t>Fosfomycin literature searches not biased</a:t>
                      </a:r>
                    </a:p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b="0" u="none" dirty="0"/>
                        <a:t>Scenario analysis explored excluding </a:t>
                      </a:r>
                      <a:r>
                        <a:rPr lang="en-GB" b="0" u="none" dirty="0" err="1"/>
                        <a:t>fosfomycin</a:t>
                      </a:r>
                      <a:r>
                        <a:rPr lang="en-GB" b="0" u="none" dirty="0"/>
                        <a:t>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162686"/>
                  </a:ext>
                </a:extLst>
              </a:tr>
              <a:tr h="1090086"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Network meta-analysis underestimates </a:t>
                      </a:r>
                      <a:r>
                        <a:rPr lang="en-GB" b="0" i="1" u="none" dirty="0"/>
                        <a:t>in vitro </a:t>
                      </a:r>
                      <a:r>
                        <a:rPr lang="en-GB" b="0" u="none" dirty="0"/>
                        <a:t>efficacy of </a:t>
                      </a:r>
                      <a:r>
                        <a:rPr lang="en-GB" b="0" u="none" dirty="0" err="1"/>
                        <a:t>cefiderocol</a:t>
                      </a:r>
                      <a:r>
                        <a:rPr lang="en-GB" b="0" u="none" dirty="0"/>
                        <a:t> vs colistin: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b="0" u="none" dirty="0"/>
                        <a:t>CLSI recently removed category of ‘susceptible’ for colistin. 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b="0" u="none" dirty="0"/>
                        <a:t>Isolates previously considered susceptible to colistin should now be grouped with resistant isolates as ‘non-susceptible.’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Modelling includes colistin as combination treatment in the empiric setting. Calculating susceptibility of combination treatments </a:t>
                      </a: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additively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deemed plausible by clinical advisers</a:t>
                      </a:r>
                      <a:endParaRPr lang="en-GB" b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46935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9C6005C-9F9E-2C49-AB34-A320B3E29B6D}"/>
              </a:ext>
            </a:extLst>
          </p:cNvPr>
          <p:cNvSpPr txBox="1"/>
          <p:nvPr/>
        </p:nvSpPr>
        <p:spPr>
          <a:xfrm>
            <a:off x="744249" y="5749889"/>
            <a:ext cx="10277712" cy="781425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0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Which of 4 networks of susceptibility evidence should the model incorporate</a:t>
            </a:r>
            <a:r>
              <a:rPr lang="en-GB" sz="2000" i="1" dirty="0">
                <a:latin typeface="Lato"/>
              </a:rPr>
              <a:t>?</a:t>
            </a:r>
          </a:p>
          <a:p>
            <a:pPr>
              <a:spcBef>
                <a:spcPts val="1200"/>
              </a:spcBef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000" b="0" i="1" dirty="0">
                <a:solidFill>
                  <a:schemeClr val="tx1"/>
                </a:solidFill>
                <a:effectLst/>
              </a:rPr>
              <a:t>Are estimates of susceptibility to </a:t>
            </a:r>
            <a:r>
              <a:rPr lang="en-GB" sz="2000" b="0" i="1" dirty="0" err="1">
                <a:solidFill>
                  <a:schemeClr val="tx1"/>
                </a:solidFill>
                <a:effectLst/>
              </a:rPr>
              <a:t>cefiderocol</a:t>
            </a:r>
            <a:r>
              <a:rPr lang="en-GB" sz="2000" b="0" i="1" dirty="0">
                <a:solidFill>
                  <a:schemeClr val="tx1"/>
                </a:solidFill>
                <a:effectLst/>
              </a:rPr>
              <a:t>, relative to colistin, likely to be accurate?</a:t>
            </a:r>
            <a:endParaRPr lang="en-GB" sz="20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195283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5AE-5B09-44EC-AC1A-AB8C733BD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7" y="746309"/>
            <a:ext cx="10780550" cy="1276350"/>
          </a:xfrm>
        </p:spPr>
        <p:txBody>
          <a:bodyPr>
            <a:normAutofit/>
          </a:bodyPr>
          <a:lstStyle/>
          <a:p>
            <a:r>
              <a:rPr lang="en-GB" dirty="0"/>
              <a:t>Modelling</a:t>
            </a:r>
            <a:br>
              <a:rPr lang="en-GB" dirty="0"/>
            </a:br>
            <a:r>
              <a:rPr lang="en-GB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Nicky Welton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840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7364912" cy="1276350"/>
          </a:xfrm>
        </p:spPr>
        <p:txBody>
          <a:bodyPr/>
          <a:lstStyle/>
          <a:p>
            <a:r>
              <a:rPr lang="en-GB" dirty="0"/>
              <a:t>Patient-level economic model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2F167-72D5-41CE-8E79-17C67F486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988" y="2230291"/>
            <a:ext cx="6884126" cy="2194751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/>
              <a:t>Methods for estimating patient-level QALYs for high value clinical scenarios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r>
              <a:rPr lang="en-GB" sz="2800" dirty="0"/>
              <a:t>Empiric treatment</a:t>
            </a:r>
          </a:p>
          <a:p>
            <a:pPr marL="514350" indent="-514350">
              <a:buAutoNum type="arabicPeriod"/>
            </a:pPr>
            <a:r>
              <a:rPr lang="en-GB" sz="2800" dirty="0"/>
              <a:t>Microbiology-directed treatment</a:t>
            </a:r>
          </a:p>
          <a:p>
            <a:r>
              <a:rPr lang="en-GB" sz="2800" dirty="0"/>
              <a:t> </a:t>
            </a:r>
          </a:p>
          <a:p>
            <a:pPr marL="514350" indent="-514350">
              <a:buAutoNum type="arabicPeriod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209048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7FBC3-350C-43BB-91C8-C4C5C5AED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888" y="196287"/>
            <a:ext cx="11079162" cy="470840"/>
          </a:xfrm>
        </p:spPr>
        <p:txBody>
          <a:bodyPr>
            <a:noAutofit/>
          </a:bodyPr>
          <a:lstStyle/>
          <a:p>
            <a:r>
              <a:rPr lang="en-GB" sz="3200" dirty="0"/>
              <a:t>EEPRU’s model: empiric setting</a:t>
            </a:r>
            <a:br>
              <a:rPr lang="en-GB" sz="2000" dirty="0"/>
            </a:br>
            <a:r>
              <a:rPr lang="en-GB" sz="2000" b="0" i="1" dirty="0">
                <a:solidFill>
                  <a:schemeClr val="accent2"/>
                </a:solidFill>
              </a:rPr>
              <a:t>All patients receive empiric treatment before susceptibility of pathogen to drug known 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CBA226E-63B6-4C6C-9B99-C70CB98E3F98}"/>
              </a:ext>
            </a:extLst>
          </p:cNvPr>
          <p:cNvGrpSpPr/>
          <p:nvPr/>
        </p:nvGrpSpPr>
        <p:grpSpPr>
          <a:xfrm>
            <a:off x="568451" y="1031672"/>
            <a:ext cx="11246560" cy="1976917"/>
            <a:chOff x="496889" y="1372523"/>
            <a:chExt cx="6052708" cy="1683753"/>
          </a:xfrm>
        </p:grpSpPr>
        <p:sp>
          <p:nvSpPr>
            <p:cNvPr id="4" name="Subtitle 2">
              <a:extLst>
                <a:ext uri="{FF2B5EF4-FFF2-40B4-BE49-F238E27FC236}">
                  <a16:creationId xmlns:a16="http://schemas.microsoft.com/office/drawing/2014/main" id="{50A82571-AF05-4E28-859C-35C60F4D7A84}"/>
                </a:ext>
              </a:extLst>
            </p:cNvPr>
            <p:cNvSpPr txBox="1">
              <a:spLocks/>
            </p:cNvSpPr>
            <p:nvPr/>
          </p:nvSpPr>
          <p:spPr>
            <a:xfrm>
              <a:off x="500831" y="1372523"/>
              <a:ext cx="6048766" cy="168375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5155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285750" indent="-285750" algn="l" defTabSz="914400" rtl="0" eaLnBrk="1" latinLnBrk="0" hangingPunct="1">
                <a:lnSpc>
                  <a:spcPct val="150000"/>
                </a:lnSpc>
                <a:spcBef>
                  <a:spcPts val="2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4400" lvl="1" indent="-28440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GB" sz="1800" dirty="0"/>
            </a:p>
            <a:p>
              <a:pPr marL="284400" lvl="1" indent="-28440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GB" sz="400" dirty="0"/>
            </a:p>
            <a:p>
              <a:pPr marL="285750" lvl="1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dirty="0"/>
                <a:t>‘Correctly suspected’ drug-resistant pathogen-mechanism estimated using PHE Second Generation Surveillance System (SGSS) data </a:t>
              </a:r>
            </a:p>
            <a:p>
              <a:pPr marL="742950" lvl="2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dirty="0"/>
                <a:t>15% for MBL </a:t>
              </a:r>
              <a:r>
                <a:rPr lang="en-GB" i="1" dirty="0" err="1"/>
                <a:t>Enterobacterales</a:t>
              </a:r>
              <a:r>
                <a:rPr lang="en-GB" i="1" dirty="0"/>
                <a:t>; </a:t>
              </a:r>
              <a:r>
                <a:rPr lang="en-GB" dirty="0"/>
                <a:t>14% for MBL </a:t>
              </a:r>
              <a:r>
                <a:rPr lang="en-GB" i="1" dirty="0"/>
                <a:t>Pseudomonas aeruginosa </a:t>
              </a:r>
            </a:p>
            <a:p>
              <a:pPr marL="742950" lvl="2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sz="1800" dirty="0"/>
                <a:t>‘wrongly suspected’ a different pathogen or mechanism </a:t>
              </a:r>
              <a:br>
                <a:rPr lang="en-GB" sz="1800" dirty="0"/>
              </a:br>
              <a:endParaRPr lang="en-GB" sz="1800" dirty="0">
                <a:latin typeface="+mn-lt"/>
              </a:endParaRP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6DB4A058-76CB-4EB9-8255-3C41F37A26CB}"/>
                </a:ext>
              </a:extLst>
            </p:cNvPr>
            <p:cNvSpPr txBox="1">
              <a:spLocks/>
            </p:cNvSpPr>
            <p:nvPr/>
          </p:nvSpPr>
          <p:spPr>
            <a:xfrm>
              <a:off x="496889" y="1394236"/>
              <a:ext cx="6048766" cy="400403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rgbClr val="451551"/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285750" indent="-285750" algn="l" defTabSz="914400" rtl="0" eaLnBrk="1" latinLnBrk="0" hangingPunct="1">
                <a:lnSpc>
                  <a:spcPct val="150000"/>
                </a:lnSpc>
                <a:spcBef>
                  <a:spcPts val="2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GB" dirty="0">
                  <a:solidFill>
                    <a:schemeClr val="bg1"/>
                  </a:solidFill>
                  <a:latin typeface="+mn-lt"/>
                </a:rPr>
                <a:t>1</a:t>
              </a:r>
              <a:r>
                <a:rPr lang="en-GB" baseline="30000" dirty="0">
                  <a:solidFill>
                    <a:schemeClr val="bg1"/>
                  </a:solidFill>
                  <a:latin typeface="+mn-lt"/>
                </a:rPr>
                <a:t>st</a:t>
              </a:r>
              <a:r>
                <a:rPr lang="en-GB" dirty="0">
                  <a:solidFill>
                    <a:schemeClr val="bg1"/>
                  </a:solidFill>
                  <a:latin typeface="+mn-lt"/>
                </a:rPr>
                <a:t>: outcomes modelled separately for patients with: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CAB87D-7FE3-4C53-9653-88413E69017D}"/>
              </a:ext>
            </a:extLst>
          </p:cNvPr>
          <p:cNvGrpSpPr/>
          <p:nvPr/>
        </p:nvGrpSpPr>
        <p:grpSpPr>
          <a:xfrm>
            <a:off x="575774" y="3096513"/>
            <a:ext cx="11183575" cy="1411655"/>
            <a:chOff x="496886" y="3563775"/>
            <a:chExt cx="6048768" cy="1436356"/>
          </a:xfrm>
        </p:grpSpPr>
        <p:sp>
          <p:nvSpPr>
            <p:cNvPr id="10" name="Subtitle 2">
              <a:extLst>
                <a:ext uri="{FF2B5EF4-FFF2-40B4-BE49-F238E27FC236}">
                  <a16:creationId xmlns:a16="http://schemas.microsoft.com/office/drawing/2014/main" id="{089BED2C-77F8-4D53-BFBA-3CC6CAAECD48}"/>
                </a:ext>
              </a:extLst>
            </p:cNvPr>
            <p:cNvSpPr txBox="1">
              <a:spLocks/>
            </p:cNvSpPr>
            <p:nvPr/>
          </p:nvSpPr>
          <p:spPr>
            <a:xfrm>
              <a:off x="496886" y="4123364"/>
              <a:ext cx="6048766" cy="87676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6">
                  <a:lumMod val="50000"/>
                </a:schemeClr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285750" indent="-285750" algn="l" defTabSz="914400" rtl="0" eaLnBrk="1" latinLnBrk="0" hangingPunct="1">
                <a:lnSpc>
                  <a:spcPct val="150000"/>
                </a:lnSpc>
                <a:spcBef>
                  <a:spcPts val="2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dirty="0">
                  <a:latin typeface="+mn-lt"/>
                </a:rPr>
                <a:t>‘Correctly suspected’ classified as susceptible or not susceptible to empiric therapy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dirty="0">
                  <a:latin typeface="+mn-lt"/>
                </a:rPr>
                <a:t>‘Not susceptible’ </a:t>
              </a:r>
              <a:r>
                <a:rPr lang="en-GB" dirty="0">
                  <a:latin typeface="+mn-lt"/>
                  <a:sym typeface="Wingdings" panose="05000000000000000000" pitchFamily="2" charset="2"/>
                </a:rPr>
                <a:t> </a:t>
              </a:r>
              <a:r>
                <a:rPr lang="en-GB" dirty="0">
                  <a:latin typeface="+mn-lt"/>
                </a:rPr>
                <a:t>require further treatment</a:t>
              </a:r>
            </a:p>
          </p:txBody>
        </p:sp>
        <p:sp>
          <p:nvSpPr>
            <p:cNvPr id="14" name="Subtitle 2">
              <a:extLst>
                <a:ext uri="{FF2B5EF4-FFF2-40B4-BE49-F238E27FC236}">
                  <a16:creationId xmlns:a16="http://schemas.microsoft.com/office/drawing/2014/main" id="{EBB6BE65-6862-4AD2-B214-60C0D569BDDB}"/>
                </a:ext>
              </a:extLst>
            </p:cNvPr>
            <p:cNvSpPr txBox="1">
              <a:spLocks/>
            </p:cNvSpPr>
            <p:nvPr/>
          </p:nvSpPr>
          <p:spPr>
            <a:xfrm>
              <a:off x="496888" y="3563775"/>
              <a:ext cx="6048766" cy="47571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</p:spPr>
          <p:txBody>
            <a:bodyPr vert="horz" lIns="91440" tIns="45720" rIns="91440" bIns="45720" rtlCol="0">
              <a:noAutofit/>
            </a:bodyPr>
            <a:lstStyle>
              <a:lvl1pPr marL="285750" indent="-285750" algn="l" defTabSz="914400" rtl="0" eaLnBrk="1" latinLnBrk="0" hangingPunct="1">
                <a:lnSpc>
                  <a:spcPct val="150000"/>
                </a:lnSpc>
                <a:spcBef>
                  <a:spcPts val="2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dirty="0">
                  <a:solidFill>
                    <a:schemeClr val="bg1"/>
                  </a:solidFill>
                  <a:latin typeface="+mn-lt"/>
                </a:rPr>
                <a:t>2</a:t>
              </a:r>
              <a:r>
                <a:rPr lang="en-GB" baseline="30000" dirty="0">
                  <a:solidFill>
                    <a:schemeClr val="bg1"/>
                  </a:solidFill>
                  <a:latin typeface="+mn-lt"/>
                </a:rPr>
                <a:t>nd</a:t>
              </a:r>
              <a:r>
                <a:rPr lang="en-GB" dirty="0">
                  <a:solidFill>
                    <a:schemeClr val="bg1"/>
                  </a:solidFill>
                  <a:latin typeface="+mn-lt"/>
                </a:rPr>
                <a:t> : outcomes when patients assessed for microbiology-directed treatment</a:t>
              </a:r>
            </a:p>
          </p:txBody>
        </p:sp>
      </p:grpSp>
      <p:sp>
        <p:nvSpPr>
          <p:cNvPr id="11" name="Subtitle 2">
            <a:extLst>
              <a:ext uri="{FF2B5EF4-FFF2-40B4-BE49-F238E27FC236}">
                <a16:creationId xmlns:a16="http://schemas.microsoft.com/office/drawing/2014/main" id="{932BB942-C2D4-4662-ABA4-1A4A5CAF0C66}"/>
              </a:ext>
            </a:extLst>
          </p:cNvPr>
          <p:cNvSpPr txBox="1">
            <a:spLocks/>
          </p:cNvSpPr>
          <p:nvPr/>
        </p:nvSpPr>
        <p:spPr>
          <a:xfrm>
            <a:off x="568451" y="5217422"/>
            <a:ext cx="11183571" cy="86168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Patients who require further treatment: enter microbiology-directed component of model (next slide)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Patients requiring no further treatment: outcomes depends on whether they have acute kidney injury (AKI)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+mn-lt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CC720142-B6FF-49C0-B11D-D83D2E1DCF0F}"/>
              </a:ext>
            </a:extLst>
          </p:cNvPr>
          <p:cNvSpPr txBox="1">
            <a:spLocks/>
          </p:cNvSpPr>
          <p:nvPr/>
        </p:nvSpPr>
        <p:spPr>
          <a:xfrm>
            <a:off x="575775" y="4751211"/>
            <a:ext cx="11183571" cy="383776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latin typeface="+mn-lt"/>
              </a:rPr>
              <a:t>3</a:t>
            </a:r>
            <a:r>
              <a:rPr lang="en-GB" baseline="30000" dirty="0">
                <a:latin typeface="+mn-lt"/>
              </a:rPr>
              <a:t>rd</a:t>
            </a:r>
            <a:r>
              <a:rPr lang="en-GB" dirty="0">
                <a:latin typeface="+mn-lt"/>
              </a:rPr>
              <a:t> : O</a:t>
            </a:r>
            <a:r>
              <a:rPr lang="en-GB" dirty="0"/>
              <a:t>utcomes following assessment for microbiology-directed treatment</a:t>
            </a:r>
            <a:endParaRPr lang="en-GB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A71DBD-7BF0-114D-9AEF-B1936A52335C}"/>
              </a:ext>
            </a:extLst>
          </p:cNvPr>
          <p:cNvSpPr txBox="1"/>
          <p:nvPr/>
        </p:nvSpPr>
        <p:spPr>
          <a:xfrm>
            <a:off x="343479" y="6146136"/>
            <a:ext cx="11464207" cy="499341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000" i="1" dirty="0"/>
              <a:t>Given paucity of data, are the modelling assumptions related to empiric treatment reasonable?</a:t>
            </a:r>
            <a:endParaRPr lang="en-GB" sz="20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676679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F6758-FBA5-614D-98B4-623DB03ED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0" y="0"/>
            <a:ext cx="11178381" cy="585916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Comparison to existing NICE committee processes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80CDA-4E87-7143-ACE5-23D2EBB89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138429"/>
              </p:ext>
            </p:extLst>
          </p:nvPr>
        </p:nvGraphicFramePr>
        <p:xfrm>
          <a:off x="190295" y="667358"/>
          <a:ext cx="11763681" cy="5733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650">
                  <a:extLst>
                    <a:ext uri="{9D8B030D-6E8A-4147-A177-3AD203B41FA5}">
                      <a16:colId xmlns:a16="http://schemas.microsoft.com/office/drawing/2014/main" val="600939819"/>
                    </a:ext>
                  </a:extLst>
                </a:gridCol>
                <a:gridCol w="4092606">
                  <a:extLst>
                    <a:ext uri="{9D8B030D-6E8A-4147-A177-3AD203B41FA5}">
                      <a16:colId xmlns:a16="http://schemas.microsoft.com/office/drawing/2014/main" val="4286163151"/>
                    </a:ext>
                  </a:extLst>
                </a:gridCol>
                <a:gridCol w="4323425">
                  <a:extLst>
                    <a:ext uri="{9D8B030D-6E8A-4147-A177-3AD203B41FA5}">
                      <a16:colId xmlns:a16="http://schemas.microsoft.com/office/drawing/2014/main" val="2572155659"/>
                    </a:ext>
                  </a:extLst>
                </a:gridCol>
              </a:tblGrid>
              <a:tr h="3787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Health Technology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Antimicrobial Evaluation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9293"/>
                  </a:ext>
                </a:extLst>
              </a:tr>
              <a:tr h="404440">
                <a:tc>
                  <a:txBody>
                    <a:bodyPr/>
                    <a:lstStyle/>
                    <a:p>
                      <a:r>
                        <a:rPr lang="en-US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‘Technologies’ – drugs, devices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antibiotics.  Chosen by tender.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774996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Form of decision problem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PICO: Population, intervention, comparators, outcome established at scoping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891500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Who models (mostly)?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Assessment Group (EEPRU)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76251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Consultation + public meetings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749267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Level of benefit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Population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775024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Size of population considered?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169797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Measure of effectiveness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QALY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817667"/>
                  </a:ext>
                </a:extLst>
              </a:tr>
              <a:tr h="662815">
                <a:tc>
                  <a:txBody>
                    <a:bodyPr/>
                    <a:lstStyle/>
                    <a:p>
                      <a:r>
                        <a:rPr lang="en-US" dirty="0"/>
                        <a:t>Costs considered?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Yes, translated from £ to QALYs at £20,000 per QALY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351584"/>
                  </a:ext>
                </a:extLst>
              </a:tr>
              <a:tr h="378752">
                <a:tc>
                  <a:txBody>
                    <a:bodyPr/>
                    <a:lstStyle/>
                    <a:p>
                      <a:r>
                        <a:rPr lang="en-US" dirty="0"/>
                        <a:t>Main results of modelling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Extra costs to get 1 extra QALY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Extra population QALYs over 20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277769"/>
                  </a:ext>
                </a:extLst>
              </a:tr>
              <a:tr h="1230943">
                <a:tc>
                  <a:txBody>
                    <a:bodyPr/>
                    <a:lstStyle/>
                    <a:p>
                      <a:r>
                        <a:rPr lang="en-US" dirty="0"/>
                        <a:t>Question asked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How effective is intervention compared to what NHS offers? At price company is charging, does this reflect value for money?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is total value at population level over 20 years?  What proportion of this should NHS reimburse in 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10 years?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770285"/>
                  </a:ext>
                </a:extLst>
              </a:tr>
              <a:tr h="405229"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Yes/no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Incremental benefits, proportion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054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6345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FEE59-B943-4E19-9F0F-96F24E2E4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368405"/>
            <a:ext cx="11543217" cy="1276350"/>
          </a:xfrm>
        </p:spPr>
        <p:txBody>
          <a:bodyPr>
            <a:normAutofit/>
          </a:bodyPr>
          <a:lstStyle/>
          <a:p>
            <a:r>
              <a:rPr lang="en-GB" sz="3600"/>
              <a:t>EEPRU’s model: microbiology-directed setting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71F7DA-8E3C-4A1B-A00E-E9A9B9948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52" y="1106577"/>
            <a:ext cx="4922121" cy="5493006"/>
          </a:xfrm>
          <a:ln w="28575">
            <a:solidFill>
              <a:srgbClr val="451551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Horizon is 20 years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Assumes susceptibility is only predictor of treatment effectiveness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Following microbiology-directed treatment, patients experience 1 of 30-day outcomes: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700" dirty="0"/>
              <a:t>death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700" dirty="0"/>
              <a:t>alive no acute kidney injury (AKI)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700" dirty="0"/>
              <a:t>alive post-AKI renal function recovers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700" dirty="0"/>
              <a:t>alive post-AKI renal function do not recover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30-day outcomes determine long-term outcomes: 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700" dirty="0"/>
              <a:t>post-AKI recovery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700" dirty="0"/>
              <a:t>chronic kidney disease (CKD)</a:t>
            </a:r>
          </a:p>
          <a:p>
            <a:pPr marL="741600" lvl="2" indent="-2844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700" dirty="0"/>
              <a:t>death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EAE2DA-27EA-43E2-B317-888FCE147432}"/>
              </a:ext>
            </a:extLst>
          </p:cNvPr>
          <p:cNvSpPr txBox="1"/>
          <p:nvPr/>
        </p:nvSpPr>
        <p:spPr>
          <a:xfrm>
            <a:off x="5430454" y="5917597"/>
            <a:ext cx="6796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Source: EEPRU report, Figure 10. Markov model for long term outcomes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1639A3-E86E-4409-8D5A-E8D17B2431BC}"/>
              </a:ext>
            </a:extLst>
          </p:cNvPr>
          <p:cNvSpPr txBox="1"/>
          <p:nvPr/>
        </p:nvSpPr>
        <p:spPr>
          <a:xfrm>
            <a:off x="5418504" y="2877050"/>
            <a:ext cx="6601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Source: EEPRU report, Figure 9. Decision tree for 30-day outcomes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3E048D-8AD0-4CD7-96D3-0A87D650E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020" y="3900344"/>
            <a:ext cx="6674980" cy="17045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4CB6B1-5825-40E6-96F7-6EAA195E7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0454" y="1146258"/>
            <a:ext cx="6505971" cy="175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9148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FEE59-B943-4E19-9F0F-96F24E2E4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671" y="282534"/>
            <a:ext cx="11080069" cy="1276350"/>
          </a:xfrm>
        </p:spPr>
        <p:txBody>
          <a:bodyPr>
            <a:normAutofit fontScale="90000"/>
          </a:bodyPr>
          <a:lstStyle/>
          <a:p>
            <a:r>
              <a:rPr lang="en-GB" sz="3000" dirty="0"/>
              <a:t>EEPRU’s model: treatment in microbiology-directed setting</a:t>
            </a:r>
            <a:br>
              <a:rPr lang="en-GB" sz="3000" dirty="0"/>
            </a:br>
            <a:r>
              <a:rPr lang="en-GB" sz="2700" b="0" i="1" dirty="0">
                <a:solidFill>
                  <a:schemeClr val="accent2"/>
                </a:solidFill>
              </a:rPr>
              <a:t>Outcomes driven by the distribution of patients across susceptibility categories</a:t>
            </a:r>
            <a:br>
              <a:rPr lang="en-GB" sz="3200" dirty="0"/>
            </a:br>
            <a:endParaRPr lang="en-GB" sz="3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47658A-2D60-40C9-AB0A-1B30E6C15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798290"/>
              </p:ext>
            </p:extLst>
          </p:nvPr>
        </p:nvGraphicFramePr>
        <p:xfrm>
          <a:off x="345921" y="1076603"/>
          <a:ext cx="11410645" cy="4376527"/>
        </p:xfrm>
        <a:graphic>
          <a:graphicData uri="http://schemas.openxmlformats.org/drawingml/2006/table">
            <a:tbl>
              <a:tblPr firstRow="1" firstCol="1" bandRow="1"/>
              <a:tblGrid>
                <a:gridCol w="3245004">
                  <a:extLst>
                    <a:ext uri="{9D8B030D-6E8A-4147-A177-3AD203B41FA5}">
                      <a16:colId xmlns:a16="http://schemas.microsoft.com/office/drawing/2014/main" val="1823346748"/>
                    </a:ext>
                  </a:extLst>
                </a:gridCol>
                <a:gridCol w="1800052">
                  <a:extLst>
                    <a:ext uri="{9D8B030D-6E8A-4147-A177-3AD203B41FA5}">
                      <a16:colId xmlns:a16="http://schemas.microsoft.com/office/drawing/2014/main" val="2207817156"/>
                    </a:ext>
                  </a:extLst>
                </a:gridCol>
                <a:gridCol w="2905945">
                  <a:extLst>
                    <a:ext uri="{9D8B030D-6E8A-4147-A177-3AD203B41FA5}">
                      <a16:colId xmlns:a16="http://schemas.microsoft.com/office/drawing/2014/main" val="1511099034"/>
                    </a:ext>
                  </a:extLst>
                </a:gridCol>
                <a:gridCol w="3459644">
                  <a:extLst>
                    <a:ext uri="{9D8B030D-6E8A-4147-A177-3AD203B41FA5}">
                      <a16:colId xmlns:a16="http://schemas.microsoft.com/office/drawing/2014/main" val="2328736670"/>
                    </a:ext>
                  </a:extLst>
                </a:gridCol>
              </a:tblGrid>
              <a:tr h="6803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 b="1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Susceptibility to existing drugs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Susceptibility to </a:t>
                      </a:r>
                      <a:r>
                        <a:rPr lang="en-GB" sz="1800" b="1" dirty="0" err="1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cefiderocol</a:t>
                      </a:r>
                      <a:r>
                        <a:rPr lang="en-GB" sz="1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Therapy existing care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Therapy with </a:t>
                      </a:r>
                      <a:r>
                        <a:rPr lang="en-GB" sz="1800" b="1" dirty="0" err="1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cefiderocol</a:t>
                      </a:r>
                      <a:r>
                        <a:rPr lang="en-GB" sz="1800" b="1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available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298091"/>
                  </a:ext>
                </a:extLst>
              </a:tr>
              <a:tr h="44908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Susceptible to ≥ 1 non-colistin/</a:t>
                      </a:r>
                      <a:b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aminoglycosides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Susceptible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Non-colistin or aminoglycoside 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>
                          <a:solidFill>
                            <a:schemeClr val="bg1"/>
                          </a:solidFill>
                        </a:rPr>
                        <a:t>→appropriate efficacy and safety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646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Non-colistin/amino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520126"/>
                  </a:ext>
                </a:extLst>
              </a:tr>
              <a:tr h="3683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Resistant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Non-colistin/amino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528113"/>
                  </a:ext>
                </a:extLst>
              </a:tr>
              <a:tr h="64818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Susceptible only to colistin or aminoglycosides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Susceptible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Colistin/amino-based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→</a:t>
                      </a:r>
                      <a:r>
                        <a:rPr lang="en-GB" sz="1800" dirty="0"/>
                        <a:t>poor safety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Cefiderocol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→appropriate efficacy and safety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6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768274"/>
                  </a:ext>
                </a:extLst>
              </a:tr>
              <a:tr h="23241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Resistant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Colistin/amino-based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>
                          <a:solidFill>
                            <a:schemeClr val="tx1"/>
                          </a:solidFill>
                        </a:rPr>
                        <a:t>→</a:t>
                      </a:r>
                      <a:r>
                        <a:rPr lang="en-GB" sz="1800"/>
                        <a:t>poor safety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Colistin/amino-based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999907"/>
                  </a:ext>
                </a:extLst>
              </a:tr>
              <a:tr h="44908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Not susceptible to any available treatment options 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Susceptible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Multi-drug salvage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→poor efficacy and possibly poor safety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Cefiderocol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→appropriate efficacy and safety</a:t>
                      </a:r>
                      <a:endParaRPr lang="en-GB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6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104421"/>
                  </a:ext>
                </a:extLst>
              </a:tr>
              <a:tr h="5241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Resistant</a:t>
                      </a: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Multi-drug salvage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→poor efficacy and possibly poor safety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662" marR="41662" marT="41662" marB="41662">
                    <a:lnL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7702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6EAE2DA-27EA-43E2-B317-888FCE147432}"/>
              </a:ext>
            </a:extLst>
          </p:cNvPr>
          <p:cNvSpPr txBox="1"/>
          <p:nvPr/>
        </p:nvSpPr>
        <p:spPr>
          <a:xfrm>
            <a:off x="322671" y="6563994"/>
            <a:ext cx="4315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Source: EEPRU’s report, table 16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7D93B7-7D8B-4BF8-A20F-2C47D19733B9}"/>
              </a:ext>
            </a:extLst>
          </p:cNvPr>
          <p:cNvSpPr txBox="1"/>
          <p:nvPr/>
        </p:nvSpPr>
        <p:spPr>
          <a:xfrm>
            <a:off x="322671" y="5489574"/>
            <a:ext cx="9608972" cy="1077218"/>
          </a:xfrm>
          <a:prstGeom prst="rect">
            <a:avLst/>
          </a:prstGeom>
          <a:noFill/>
          <a:ln w="28575">
            <a:solidFill>
              <a:srgbClr val="18646E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Teal: appropriate efficacy and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Orange: poor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Purple : poor efficacy (and possibly poor safety)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Bold: patient groups for whom susceptibility evidence would indicate treatment with cefiderocol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DED34D-30A8-C44E-AA50-3539FFD0B90F}"/>
              </a:ext>
            </a:extLst>
          </p:cNvPr>
          <p:cNvSpPr txBox="1"/>
          <p:nvPr/>
        </p:nvSpPr>
        <p:spPr>
          <a:xfrm>
            <a:off x="3426850" y="6493389"/>
            <a:ext cx="7356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'Salvage’ therapy = rescue therapy = treatment after standard therapy fails</a:t>
            </a:r>
          </a:p>
        </p:txBody>
      </p:sp>
    </p:spTree>
    <p:extLst>
      <p:ext uri="{BB962C8B-B14F-4D97-AF65-F5344CB8AC3E}">
        <p14:creationId xmlns:p14="http://schemas.microsoft.com/office/powerpoint/2010/main" val="25315446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6A24-5134-4269-BACD-105A80064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405622"/>
            <a:ext cx="11178381" cy="1276350"/>
          </a:xfrm>
        </p:spPr>
        <p:txBody>
          <a:bodyPr>
            <a:normAutofit/>
          </a:bodyPr>
          <a:lstStyle/>
          <a:p>
            <a:r>
              <a:rPr lang="en-GB" sz="3200" dirty="0"/>
              <a:t>Consultation comments – model assumptions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55EAAA47-EC20-4600-BE43-469E045D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663291"/>
              </p:ext>
            </p:extLst>
          </p:nvPr>
        </p:nvGraphicFramePr>
        <p:xfrm>
          <a:off x="284659" y="1050366"/>
          <a:ext cx="11622682" cy="4937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920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4431920">
                  <a:extLst>
                    <a:ext uri="{9D8B030D-6E8A-4147-A177-3AD203B41FA5}">
                      <a16:colId xmlns:a16="http://schemas.microsoft.com/office/drawing/2014/main" val="423415223"/>
                    </a:ext>
                  </a:extLst>
                </a:gridCol>
                <a:gridCol w="5932842">
                  <a:extLst>
                    <a:ext uri="{9D8B030D-6E8A-4147-A177-3AD203B41FA5}">
                      <a16:colId xmlns:a16="http://schemas.microsoft.com/office/drawing/2014/main" val="98319497"/>
                    </a:ext>
                  </a:extLst>
                </a:gridCol>
              </a:tblGrid>
              <a:tr h="304023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11873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u="none" dirty="0"/>
                        <a:t>Shionogi</a:t>
                      </a:r>
                    </a:p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Model doesn’t include infections falsely identified as sensitive, but then treated as sensitive in the microbiology-directed 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Agreed that they are not reflected in the empiric setting as cefid not in treatment pathway until they enter microbiology-directed setting. 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Benefits to these patients are reflected in microbiology-directed setting model.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15794"/>
                  </a:ext>
                </a:extLst>
              </a:tr>
              <a:tr h="1187340"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dirty="0"/>
                        <a:t>No option to stop </a:t>
                      </a:r>
                      <a:r>
                        <a:rPr lang="en-GB" dirty="0" err="1"/>
                        <a:t>cefiderocol</a:t>
                      </a:r>
                      <a:r>
                        <a:rPr lang="en-GB" dirty="0"/>
                        <a:t> after the pathogen and resistance mechanism has been confirmed, and substitute it for an equally effective antibiotic  - part of good stewardship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080972"/>
                  </a:ext>
                </a:extLst>
              </a:tr>
              <a:tr h="1187340"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dirty="0"/>
                        <a:t>If a patient misdiagnosed with incorrect organisms, EEPRU assumes antibiotic works equally well as when correctly diagnosed.   Not valid.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192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2991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8050712" cy="1276350"/>
          </a:xfrm>
        </p:spPr>
        <p:txBody>
          <a:bodyPr/>
          <a:lstStyle/>
          <a:p>
            <a:r>
              <a:rPr lang="en-GB" dirty="0"/>
              <a:t>Population-level economic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2F167-72D5-41CE-8E79-17C67F486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988" y="2230292"/>
            <a:ext cx="5885362" cy="1356518"/>
          </a:xfrm>
        </p:spPr>
        <p:txBody>
          <a:bodyPr>
            <a:normAutofit/>
          </a:bodyPr>
          <a:lstStyle/>
          <a:p>
            <a:r>
              <a:rPr lang="en-GB" sz="2800"/>
              <a:t>Methods for estimating population-level QALYs for high value clinical scenarios and wider expected usage</a:t>
            </a:r>
          </a:p>
        </p:txBody>
      </p:sp>
    </p:spTree>
    <p:extLst>
      <p:ext uri="{BB962C8B-B14F-4D97-AF65-F5344CB8AC3E}">
        <p14:creationId xmlns:p14="http://schemas.microsoft.com/office/powerpoint/2010/main" val="525482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8050712" cy="1276350"/>
          </a:xfrm>
        </p:spPr>
        <p:txBody>
          <a:bodyPr>
            <a:normAutofit/>
          </a:bodyPr>
          <a:lstStyle/>
          <a:p>
            <a:r>
              <a:rPr lang="en-GB" sz="3600" dirty="0"/>
              <a:t>Estimating size of population currently and how it will change over time</a:t>
            </a:r>
          </a:p>
        </p:txBody>
      </p:sp>
    </p:spTree>
    <p:extLst>
      <p:ext uri="{BB962C8B-B14F-4D97-AF65-F5344CB8AC3E}">
        <p14:creationId xmlns:p14="http://schemas.microsoft.com/office/powerpoint/2010/main" val="24407270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B2EDCA-4C47-4399-90ED-E421C9B210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Estimating the patient population over time</a:t>
            </a:r>
            <a:br>
              <a:rPr lang="en-GB" dirty="0"/>
            </a:br>
            <a:r>
              <a:rPr lang="en-GB" sz="2700" b="0" i="1" dirty="0">
                <a:solidFill>
                  <a:schemeClr val="accent2"/>
                </a:solidFill>
              </a:rPr>
              <a:t>Predict how size of patient population in modelled clinical scenarios will change over the model time horizon (20 years)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8768BF-DA29-48D5-AD65-DDF18885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281" y="2782174"/>
            <a:ext cx="2345859" cy="141233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How many patients currently eligible for treatment?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FD0DE5-7355-413C-B6EE-265500223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9210" y="2052510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9E545D-2A0E-4DD8-A1F1-B9BFB33DD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6622" y="2782174"/>
            <a:ext cx="2345859" cy="141233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How will eligible population change over time?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E52806-D896-4BB4-B7B5-CF8FADC5C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9551" y="2052510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70642C-4C40-4612-B56F-D9D41D53E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66461" y="2782174"/>
            <a:ext cx="3309991" cy="141233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How will rates of resistance to </a:t>
            </a:r>
            <a:r>
              <a:rPr lang="en-GB" dirty="0" err="1"/>
              <a:t>cefiderocol</a:t>
            </a:r>
            <a:r>
              <a:rPr lang="en-GB" dirty="0"/>
              <a:t> and its comparators change over time?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9FB3667-BBC9-4224-BB25-9123D4DF4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51456" y="2052510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3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6C0B222-BA8B-49DD-9A76-C2C112A833C3}"/>
              </a:ext>
            </a:extLst>
          </p:cNvPr>
          <p:cNvSpPr/>
          <p:nvPr/>
        </p:nvSpPr>
        <p:spPr>
          <a:xfrm>
            <a:off x="3298549" y="3202593"/>
            <a:ext cx="84166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574CCE7-679B-4E20-A2B0-62CE7D777534}"/>
              </a:ext>
            </a:extLst>
          </p:cNvPr>
          <p:cNvSpPr/>
          <p:nvPr/>
        </p:nvSpPr>
        <p:spPr>
          <a:xfrm>
            <a:off x="7136295" y="3202593"/>
            <a:ext cx="84166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3829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8206-3135-4FBD-B094-2D04A6EC9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319" y="189709"/>
            <a:ext cx="11628820" cy="127635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Determining how to classify infection sites from culture results and patients eligible for </a:t>
            </a:r>
            <a:r>
              <a:rPr lang="en-GB" sz="3600" dirty="0" err="1"/>
              <a:t>cefiderocol</a:t>
            </a:r>
            <a:br>
              <a:rPr lang="en-GB" sz="3600" dirty="0"/>
            </a:br>
            <a:r>
              <a:rPr lang="en-GB" sz="2200" b="0" i="1" dirty="0">
                <a:solidFill>
                  <a:schemeClr val="accent2"/>
                </a:solidFill>
              </a:rPr>
              <a:t>2 approaches:  categorise according to Public Health England or clinical experts</a:t>
            </a:r>
            <a:endParaRPr lang="en-GB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87093D6-0A6E-48A1-BA84-B36E2E6A1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982510"/>
              </p:ext>
            </p:extLst>
          </p:nvPr>
        </p:nvGraphicFramePr>
        <p:xfrm>
          <a:off x="155319" y="1706178"/>
          <a:ext cx="11080069" cy="4055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900">
                  <a:extLst>
                    <a:ext uri="{9D8B030D-6E8A-4147-A177-3AD203B41FA5}">
                      <a16:colId xmlns:a16="http://schemas.microsoft.com/office/drawing/2014/main" val="1920023368"/>
                    </a:ext>
                  </a:extLst>
                </a:gridCol>
                <a:gridCol w="1874491">
                  <a:extLst>
                    <a:ext uri="{9D8B030D-6E8A-4147-A177-3AD203B41FA5}">
                      <a16:colId xmlns:a16="http://schemas.microsoft.com/office/drawing/2014/main" val="3929509136"/>
                    </a:ext>
                  </a:extLst>
                </a:gridCol>
                <a:gridCol w="3117248">
                  <a:extLst>
                    <a:ext uri="{9D8B030D-6E8A-4147-A177-3AD203B41FA5}">
                      <a16:colId xmlns:a16="http://schemas.microsoft.com/office/drawing/2014/main" val="773625212"/>
                    </a:ext>
                  </a:extLst>
                </a:gridCol>
                <a:gridCol w="2195537">
                  <a:extLst>
                    <a:ext uri="{9D8B030D-6E8A-4147-A177-3AD203B41FA5}">
                      <a16:colId xmlns:a16="http://schemas.microsoft.com/office/drawing/2014/main" val="3576577751"/>
                    </a:ext>
                  </a:extLst>
                </a:gridCol>
                <a:gridCol w="2205893">
                  <a:extLst>
                    <a:ext uri="{9D8B030D-6E8A-4147-A177-3AD203B41FA5}">
                      <a16:colId xmlns:a16="http://schemas.microsoft.com/office/drawing/2014/main" val="50274874"/>
                    </a:ext>
                  </a:extLst>
                </a:gridCol>
              </a:tblGrid>
              <a:tr h="8598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HAP/VAP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Complicated UTI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Bacteraemia sepsis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Intra-abdominal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305526"/>
                  </a:ext>
                </a:extLst>
              </a:tr>
              <a:tr h="13009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PHE </a:t>
                      </a:r>
                      <a:r>
                        <a:rPr lang="en-GB" sz="1800" dirty="0"/>
                        <a:t>Second Generation Surveillance System </a:t>
                      </a: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SGSS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Lower respiratory tract only 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Urine/kidney from </a:t>
                      </a:r>
                      <a:r>
                        <a:rPr lang="en-GB" sz="1800" b="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males</a:t>
                      </a: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. Nephrostomy in males + females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Blood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Surgical and traumatic wounds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64273"/>
                  </a:ext>
                </a:extLst>
              </a:tr>
              <a:tr h="188436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Clinical experts 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Lower respiratory tract and other sites (e.g. lung, chest, sputum)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Urine/kidney in scenario 1 in all hospitalised patients (male and female), upper genital tract in male and female hospitalised patients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Blood and other including but not limited to, heart valve, prosthesis, grafts, bone biopsy sample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As above for PHE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36123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3A203AA-487B-4B31-9A7D-C18DF1AB89A0}"/>
              </a:ext>
            </a:extLst>
          </p:cNvPr>
          <p:cNvSpPr txBox="1"/>
          <p:nvPr/>
        </p:nvSpPr>
        <p:spPr>
          <a:xfrm>
            <a:off x="429696" y="6261134"/>
            <a:ext cx="11080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cUTI</a:t>
            </a:r>
            <a:r>
              <a:rPr lang="en-GB" sz="1400" dirty="0"/>
              <a:t>, complicated urinary tract infection; HAP/VAP, hospital-acquired pneumonia or ventilator associated pneumonia; IAI intraabdominal infection; PHE, Public Health England; SGSS, Second Generation Surveillance System </a:t>
            </a:r>
          </a:p>
        </p:txBody>
      </p:sp>
    </p:spTree>
    <p:extLst>
      <p:ext uri="{BB962C8B-B14F-4D97-AF65-F5344CB8AC3E}">
        <p14:creationId xmlns:p14="http://schemas.microsoft.com/office/powerpoint/2010/main" val="22671118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8206-3135-4FBD-B094-2D04A6EC9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696" y="166957"/>
            <a:ext cx="11080069" cy="127635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Patients currently eligible for treatment</a:t>
            </a:r>
            <a:br>
              <a:rPr lang="en-GB" sz="2800" dirty="0"/>
            </a:br>
            <a:r>
              <a:rPr lang="en-GB" sz="2200" b="0" i="1" dirty="0">
                <a:solidFill>
                  <a:schemeClr val="accent2"/>
                </a:solidFill>
              </a:rPr>
              <a:t>Classifying diagnoses within each category of infection using data from Public Health England (PHE) Second Generation Surveillance System (SGSS)</a:t>
            </a:r>
            <a:br>
              <a:rPr lang="en-GB" sz="2200" b="0" i="1" dirty="0">
                <a:solidFill>
                  <a:schemeClr val="accent2"/>
                </a:solidFill>
              </a:rPr>
            </a:br>
            <a:r>
              <a:rPr lang="en-GB" sz="2200" b="0" i="1" dirty="0">
                <a:solidFill>
                  <a:schemeClr val="accent2"/>
                </a:solidFill>
              </a:rPr>
              <a:t>2 approaches:  categorised by PHE or by clinical experts</a:t>
            </a:r>
            <a:br>
              <a:rPr lang="en-GB" sz="2800" dirty="0"/>
            </a:br>
            <a:endParaRPr lang="en-GB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87093D6-0A6E-48A1-BA84-B36E2E6A1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35333"/>
              </p:ext>
            </p:extLst>
          </p:nvPr>
        </p:nvGraphicFramePr>
        <p:xfrm>
          <a:off x="179614" y="1658816"/>
          <a:ext cx="11330151" cy="421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9286">
                  <a:extLst>
                    <a:ext uri="{9D8B030D-6E8A-4147-A177-3AD203B41FA5}">
                      <a16:colId xmlns:a16="http://schemas.microsoft.com/office/drawing/2014/main" val="1920023368"/>
                    </a:ext>
                  </a:extLst>
                </a:gridCol>
                <a:gridCol w="1534886">
                  <a:extLst>
                    <a:ext uri="{9D8B030D-6E8A-4147-A177-3AD203B41FA5}">
                      <a16:colId xmlns:a16="http://schemas.microsoft.com/office/drawing/2014/main" val="3929509136"/>
                    </a:ext>
                  </a:extLst>
                </a:gridCol>
                <a:gridCol w="1992085">
                  <a:extLst>
                    <a:ext uri="{9D8B030D-6E8A-4147-A177-3AD203B41FA5}">
                      <a16:colId xmlns:a16="http://schemas.microsoft.com/office/drawing/2014/main" val="773625212"/>
                    </a:ext>
                  </a:extLst>
                </a:gridCol>
                <a:gridCol w="2106386">
                  <a:extLst>
                    <a:ext uri="{9D8B030D-6E8A-4147-A177-3AD203B41FA5}">
                      <a16:colId xmlns:a16="http://schemas.microsoft.com/office/drawing/2014/main" val="3576577751"/>
                    </a:ext>
                  </a:extLst>
                </a:gridCol>
                <a:gridCol w="2041072">
                  <a:extLst>
                    <a:ext uri="{9D8B030D-6E8A-4147-A177-3AD203B41FA5}">
                      <a16:colId xmlns:a16="http://schemas.microsoft.com/office/drawing/2014/main" val="50274874"/>
                    </a:ext>
                  </a:extLst>
                </a:gridCol>
                <a:gridCol w="1206436">
                  <a:extLst>
                    <a:ext uri="{9D8B030D-6E8A-4147-A177-3AD203B41FA5}">
                      <a16:colId xmlns:a16="http://schemas.microsoft.com/office/drawing/2014/main" val="1723389738"/>
                    </a:ext>
                  </a:extLst>
                </a:gridCol>
              </a:tblGrid>
              <a:tr h="11434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HAP/VAP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Complicated UTI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Bacteraemia sepsis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Intra-abdominal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305526"/>
                  </a:ext>
                </a:extLst>
              </a:tr>
              <a:tr h="553372">
                <a:tc gridSpan="6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+mj-lt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PHE Second Generation Surveillance System </a:t>
                      </a:r>
                      <a:endParaRPr lang="en-GB" sz="1800" b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64273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1" dirty="0" err="1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Enterobacterales</a:t>
                      </a:r>
                      <a:endParaRPr lang="en-GB" sz="1800" i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25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62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155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51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606</a:t>
                      </a:r>
                      <a:endParaRPr lang="en-GB" sz="1800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249820535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Pseudomonas</a:t>
                      </a:r>
                      <a:endParaRPr lang="en-GB" sz="1800" i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1800" marR="51800" marT="0" marB="0" anchor="ctr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816450835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Stenotrophomonas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51800" marR="51800" marT="0" marB="0" anchor="ctr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265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442852124"/>
                  </a:ext>
                </a:extLst>
              </a:tr>
              <a:tr h="360378">
                <a:tc gridSpan="6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Clinical experts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251309233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1" dirty="0" err="1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Enterobacterales</a:t>
                      </a:r>
                      <a:endParaRPr lang="en-GB" sz="1800" i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157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84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155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51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tc row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1,280</a:t>
                      </a:r>
                      <a:endParaRPr lang="en-GB" sz="1800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2296002568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Pseudomonas</a:t>
                      </a:r>
                      <a:endParaRPr lang="en-GB" sz="1800" i="1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1800" marR="51800" marT="0" marB="0" anchor="ctr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2200834147"/>
                  </a:ext>
                </a:extLst>
              </a:tr>
              <a:tr h="360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Stenotrophomonas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547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51800" marR="5180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51800" marR="51800" marT="0" marB="0" anchor="ctr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711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417185949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3A203AA-487B-4B31-9A7D-C18DF1AB89A0}"/>
              </a:ext>
            </a:extLst>
          </p:cNvPr>
          <p:cNvSpPr txBox="1"/>
          <p:nvPr/>
        </p:nvSpPr>
        <p:spPr>
          <a:xfrm>
            <a:off x="429696" y="6261134"/>
            <a:ext cx="11080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cUTI</a:t>
            </a:r>
            <a:r>
              <a:rPr lang="en-GB" sz="1400" dirty="0"/>
              <a:t>, complicated urinary tract infection; HAP/VAP, hospital-acquired pneumonia or ventilator associated pneumonia; IAI intraabdominal infection; PHE, Public Health England; SGSS, Second Generation Surveillance System </a:t>
            </a:r>
          </a:p>
        </p:txBody>
      </p:sp>
    </p:spTree>
    <p:extLst>
      <p:ext uri="{BB962C8B-B14F-4D97-AF65-F5344CB8AC3E}">
        <p14:creationId xmlns:p14="http://schemas.microsoft.com/office/powerpoint/2010/main" val="104940576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20CBD-0379-4224-BCBA-CAD049524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191772"/>
            <a:ext cx="11080069" cy="1276350"/>
          </a:xfrm>
        </p:spPr>
        <p:txBody>
          <a:bodyPr>
            <a:normAutofit/>
          </a:bodyPr>
          <a:lstStyle/>
          <a:p>
            <a:r>
              <a:rPr lang="en-GB" sz="3600" dirty="0"/>
              <a:t>Consultation comments – </a:t>
            </a:r>
            <a:br>
              <a:rPr lang="en-GB" sz="3600" dirty="0"/>
            </a:br>
            <a:r>
              <a:rPr lang="en-GB" sz="3600" dirty="0"/>
              <a:t>Public Health England SGSS data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FF7C6E50-D3DB-4191-B357-016ACB434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635162"/>
              </p:ext>
            </p:extLst>
          </p:nvPr>
        </p:nvGraphicFramePr>
        <p:xfrm>
          <a:off x="584458" y="1370129"/>
          <a:ext cx="10903918" cy="3901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7651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5466267">
                  <a:extLst>
                    <a:ext uri="{9D8B030D-6E8A-4147-A177-3AD203B41FA5}">
                      <a16:colId xmlns:a16="http://schemas.microsoft.com/office/drawing/2014/main" val="4271128396"/>
                    </a:ext>
                  </a:extLst>
                </a:gridCol>
              </a:tblGrid>
              <a:tr h="65481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/>
                        <a:t>SGSS underestimate patient numbers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/>
                        <a:t>SGSS overestimates patient numbers</a:t>
                      </a:r>
                      <a:endParaRPr lang="en-GB" u="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3059351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b="1" u="none" dirty="0"/>
                        <a:t>Clinical expert: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Local laboratory di</a:t>
                      </a:r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agnosis varies and fails to culture blood or other relevant sites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b="1" u="none" dirty="0">
                          <a:solidFill>
                            <a:schemeClr val="tx1"/>
                          </a:solidFill>
                        </a:rPr>
                        <a:t>Shionogi: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Not all hospitals have microbiology laboratories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98% of existing laboratories provide data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Data often incomplete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Under-reporting further exacerbated by COVID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BSAC/</a:t>
                      </a:r>
                      <a:r>
                        <a:rPr lang="en-GB" sz="1800" b="1" u="non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RCPath</a:t>
                      </a:r>
                      <a:r>
                        <a:rPr lang="en-GB" sz="18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Estimates based on lower respiratory tract samples will significantly overestimate incidence, because HAP/VAP diagnosed using clinical and radiological results not just cultures. 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5582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70BDD10-8CB8-4249-8387-492A41E8D023}"/>
              </a:ext>
            </a:extLst>
          </p:cNvPr>
          <p:cNvSpPr txBox="1"/>
          <p:nvPr/>
        </p:nvSpPr>
        <p:spPr>
          <a:xfrm>
            <a:off x="496383" y="5618799"/>
            <a:ext cx="8740343" cy="523221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4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Which approach to classification should the model incorporate</a:t>
            </a:r>
            <a:r>
              <a:rPr lang="en-GB" sz="2400" i="1" dirty="0">
                <a:latin typeface="Lato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10574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B2EDCA-4C47-4399-90ED-E421C9B21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99876"/>
            <a:ext cx="11696700" cy="800249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Estimating the patient population over model time horizon</a:t>
            </a:r>
            <a:br>
              <a:rPr lang="en-GB" sz="3200" dirty="0"/>
            </a:br>
            <a:r>
              <a:rPr lang="en-GB" sz="2400" b="0" i="1" dirty="0"/>
              <a:t>Persistent or damped</a:t>
            </a:r>
            <a:endParaRPr lang="en-GB" sz="3200" dirty="0"/>
          </a:p>
        </p:txBody>
      </p:sp>
      <p:pic>
        <p:nvPicPr>
          <p:cNvPr id="10" name="Picture 9" descr="Chart showing how the number of patients with a certain pathogen changes between 2013 and 2018.">
            <a:extLst>
              <a:ext uri="{FF2B5EF4-FFF2-40B4-BE49-F238E27FC236}">
                <a16:creationId xmlns:a16="http://schemas.microsoft.com/office/drawing/2014/main" id="{FD689256-3F03-440D-B91B-9BC8664455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067" y="1595877"/>
            <a:ext cx="1913504" cy="4366427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B0524806-03E6-4150-854D-F7A7C305A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1182" y="4956725"/>
            <a:ext cx="5144001" cy="820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Model time horizon: 20 years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53AE8BE-DD25-4364-9037-CED2A28E1771}"/>
              </a:ext>
            </a:extLst>
          </p:cNvPr>
          <p:cNvSpPr/>
          <p:nvPr/>
        </p:nvSpPr>
        <p:spPr>
          <a:xfrm>
            <a:off x="2628900" y="3806542"/>
            <a:ext cx="5860974" cy="1062468"/>
          </a:xfrm>
          <a:custGeom>
            <a:avLst/>
            <a:gdLst>
              <a:gd name="connsiteX0" fmla="*/ 0 w 5839691"/>
              <a:gd name="connsiteY0" fmla="*/ 1376112 h 1376112"/>
              <a:gd name="connsiteX1" fmla="*/ 2774373 w 5839691"/>
              <a:gd name="connsiteY1" fmla="*/ 181158 h 1376112"/>
              <a:gd name="connsiteX2" fmla="*/ 5839691 w 5839691"/>
              <a:gd name="connsiteY2" fmla="*/ 25294 h 137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39691" h="1376112">
                <a:moveTo>
                  <a:pt x="0" y="1376112"/>
                </a:moveTo>
                <a:cubicBezTo>
                  <a:pt x="900545" y="891203"/>
                  <a:pt x="1801091" y="406294"/>
                  <a:pt x="2774373" y="181158"/>
                </a:cubicBezTo>
                <a:cubicBezTo>
                  <a:pt x="3747655" y="-43978"/>
                  <a:pt x="4793673" y="-9342"/>
                  <a:pt x="5839691" y="25294"/>
                </a:cubicBezTo>
              </a:path>
            </a:pathLst>
          </a:custGeom>
          <a:noFill/>
          <a:ln w="381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FC1E77-B9D3-4BB4-B0AD-C45ECB1AA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51718" y="3522037"/>
            <a:ext cx="3373582" cy="917482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Damped trend: 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Growth in short term, stabilises in long term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E510C8C-EC2E-43E6-B36B-C587F01A3C06}"/>
              </a:ext>
            </a:extLst>
          </p:cNvPr>
          <p:cNvSpPr/>
          <p:nvPr/>
        </p:nvSpPr>
        <p:spPr>
          <a:xfrm>
            <a:off x="2597727" y="2601468"/>
            <a:ext cx="5922818" cy="2180951"/>
          </a:xfrm>
          <a:custGeom>
            <a:avLst/>
            <a:gdLst>
              <a:gd name="connsiteX0" fmla="*/ 0 w 6200510"/>
              <a:gd name="connsiteY0" fmla="*/ 2180951 h 2180951"/>
              <a:gd name="connsiteX1" fmla="*/ 3813464 w 6200510"/>
              <a:gd name="connsiteY1" fmla="*/ 674269 h 2180951"/>
              <a:gd name="connsiteX2" fmla="*/ 5891646 w 6200510"/>
              <a:gd name="connsiteY2" fmla="*/ 81988 h 2180951"/>
              <a:gd name="connsiteX3" fmla="*/ 6151418 w 6200510"/>
              <a:gd name="connsiteY3" fmla="*/ 19642 h 218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00510" h="2180951">
                <a:moveTo>
                  <a:pt x="0" y="2180951"/>
                </a:moveTo>
                <a:cubicBezTo>
                  <a:pt x="1415761" y="1602523"/>
                  <a:pt x="2831523" y="1024096"/>
                  <a:pt x="3813464" y="674269"/>
                </a:cubicBezTo>
                <a:cubicBezTo>
                  <a:pt x="4795405" y="324442"/>
                  <a:pt x="5501987" y="191092"/>
                  <a:pt x="5891646" y="81988"/>
                </a:cubicBezTo>
                <a:cubicBezTo>
                  <a:pt x="6281305" y="-27116"/>
                  <a:pt x="6216361" y="-3737"/>
                  <a:pt x="6151418" y="19642"/>
                </a:cubicBezTo>
              </a:path>
            </a:pathLst>
          </a:custGeom>
          <a:noFill/>
          <a:ln w="3810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4247E52-AEAC-49CB-A5FB-3817D316F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51718" y="2365253"/>
            <a:ext cx="3219523" cy="917482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Persistent growth: 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Growth persists over time horizon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0E6A3D-A3AF-4A2F-BDDB-0C2BD9A11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6229" y="5914898"/>
            <a:ext cx="2211826" cy="8850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Historical population size data </a:t>
            </a:r>
            <a:br>
              <a:rPr lang="en-GB" dirty="0"/>
            </a:br>
            <a:r>
              <a:rPr lang="en-GB" dirty="0"/>
              <a:t>(PHE AMRHAI)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1C9614-765E-477D-A9B3-EFE2E4C8FF9C}"/>
              </a:ext>
            </a:extLst>
          </p:cNvPr>
          <p:cNvSpPr txBox="1"/>
          <p:nvPr/>
        </p:nvSpPr>
        <p:spPr>
          <a:xfrm>
            <a:off x="3241964" y="6471353"/>
            <a:ext cx="82815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0" i="0" dirty="0">
                <a:solidFill>
                  <a:srgbClr val="0B0C0C"/>
                </a:solidFill>
                <a:effectLst/>
              </a:rPr>
              <a:t>AMRHAI: antimicrobial resistance and healthcare associated infections national reference library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4105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D7FF-32AC-D74B-AA51-96A499592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138" y="307238"/>
            <a:ext cx="11270744" cy="1276350"/>
          </a:xfrm>
        </p:spPr>
        <p:txBody>
          <a:bodyPr/>
          <a:lstStyle/>
          <a:p>
            <a:r>
              <a:rPr lang="en-US"/>
              <a:t>Decisions affecting absolute estimate of QALYs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648ABDC-AB14-8C41-9F05-23DEF48B9B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274001"/>
              </p:ext>
            </p:extLst>
          </p:nvPr>
        </p:nvGraphicFramePr>
        <p:xfrm>
          <a:off x="424118" y="635495"/>
          <a:ext cx="11476676" cy="6440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DBDA1C3-6964-5645-8D88-658350DBE951}"/>
              </a:ext>
            </a:extLst>
          </p:cNvPr>
          <p:cNvSpPr txBox="1"/>
          <p:nvPr/>
        </p:nvSpPr>
        <p:spPr>
          <a:xfrm>
            <a:off x="2793790" y="1209860"/>
            <a:ext cx="174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Population Growth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5FF8D1-BF3C-404A-9420-EEEE9CBE1434}"/>
              </a:ext>
            </a:extLst>
          </p:cNvPr>
          <p:cNvSpPr txBox="1"/>
          <p:nvPr/>
        </p:nvSpPr>
        <p:spPr>
          <a:xfrm>
            <a:off x="497138" y="1209860"/>
            <a:ext cx="164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Population Size - Source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2022A3-6295-B144-8AA5-9B53EEF7B969}"/>
              </a:ext>
            </a:extLst>
          </p:cNvPr>
          <p:cNvSpPr txBox="1"/>
          <p:nvPr/>
        </p:nvSpPr>
        <p:spPr>
          <a:xfrm>
            <a:off x="5174479" y="1209860"/>
            <a:ext cx="174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Resistance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FD1C17-49B6-634F-AFEE-E155854F0E41}"/>
              </a:ext>
            </a:extLst>
          </p:cNvPr>
          <p:cNvSpPr txBox="1"/>
          <p:nvPr/>
        </p:nvSpPr>
        <p:spPr>
          <a:xfrm>
            <a:off x="7555168" y="1209860"/>
            <a:ext cx="174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Studies of susceptibility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5FC263-1037-1B40-8F4E-A278D7383265}"/>
              </a:ext>
            </a:extLst>
          </p:cNvPr>
          <p:cNvSpPr txBox="1"/>
          <p:nvPr/>
        </p:nvSpPr>
        <p:spPr>
          <a:xfrm>
            <a:off x="9895401" y="1209860"/>
            <a:ext cx="1938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Value of </a:t>
            </a:r>
            <a:br>
              <a:rPr lang="en-US" dirty="0"/>
            </a:br>
            <a:r>
              <a:rPr lang="en-US" dirty="0"/>
              <a:t>‘being prepared’ (insurance value)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A8331D6-8285-6146-B062-1618468196F3}"/>
              </a:ext>
            </a:extLst>
          </p:cNvPr>
          <p:cNvSpPr/>
          <p:nvPr/>
        </p:nvSpPr>
        <p:spPr>
          <a:xfrm>
            <a:off x="424118" y="5859250"/>
            <a:ext cx="2006999" cy="72650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Are there people excluded? </a:t>
            </a:r>
          </a:p>
        </p:txBody>
      </p:sp>
    </p:spTree>
    <p:extLst>
      <p:ext uri="{BB962C8B-B14F-4D97-AF65-F5344CB8AC3E}">
        <p14:creationId xmlns:p14="http://schemas.microsoft.com/office/powerpoint/2010/main" val="24823976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5D6A2F-0000-496A-90D8-1DB0777F0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187" y="1586701"/>
            <a:ext cx="4698813" cy="335714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BB2EDCA-4C47-4399-90ED-E421C9B21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047" y="53667"/>
            <a:ext cx="11080069" cy="725258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EEPRU used statistical measures of fit and visual evidence</a:t>
            </a:r>
            <a:br>
              <a:rPr lang="en-GB" sz="3600" dirty="0"/>
            </a:br>
            <a:r>
              <a:rPr lang="en-GB" sz="2700" b="0" i="1" dirty="0"/>
              <a:t>Approach differs by pathogen</a:t>
            </a:r>
            <a:br>
              <a:rPr lang="en-GB" sz="3600" dirty="0"/>
            </a:br>
            <a:endParaRPr lang="en-GB" sz="3600" i="1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9EF4073-EF7D-4259-85C1-B61507FCE0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934283"/>
            <a:ext cx="7756071" cy="421092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latin typeface="+mn-lt"/>
              </a:rPr>
              <a:t>For MBL </a:t>
            </a:r>
            <a:r>
              <a:rPr lang="en-GB" b="1" i="1" dirty="0" err="1">
                <a:latin typeface="+mn-lt"/>
              </a:rPr>
              <a:t>Enterobacterales</a:t>
            </a:r>
            <a:endParaRPr lang="en-GB" b="1" i="1" dirty="0">
              <a:latin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Model with </a:t>
            </a:r>
            <a:r>
              <a:rPr lang="en-GB" b="1" dirty="0">
                <a:latin typeface="+mn-lt"/>
              </a:rPr>
              <a:t>persistent</a:t>
            </a:r>
            <a:r>
              <a:rPr lang="en-GB" dirty="0">
                <a:latin typeface="+mn-lt"/>
              </a:rPr>
              <a:t> trend provides best fit to available data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Both trend types provided in base case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  <a:ea typeface="+mn-ea"/>
                <a:cs typeface="+mn-cs"/>
              </a:rPr>
              <a:t>Little evidence to choose between models, except: </a:t>
            </a:r>
          </a:p>
          <a:p>
            <a:pPr marL="741600" lvl="2" indent="-2844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empirical evidence shows models with damped trend better</a:t>
            </a:r>
          </a:p>
          <a:p>
            <a:pPr marL="741600" lvl="2" indent="-2844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improved antimicrobial stewardship strategies may reduce resistance favouring damped trend model</a:t>
            </a:r>
          </a:p>
          <a:p>
            <a:pPr marL="0" lvl="1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</a:pPr>
            <a:r>
              <a:rPr lang="en-GB" sz="1800" b="1" dirty="0"/>
              <a:t>For MBL </a:t>
            </a:r>
            <a:r>
              <a:rPr lang="en-GB" sz="1800" b="1" i="1" dirty="0"/>
              <a:t>Pseudomonas aeruginosa</a:t>
            </a:r>
          </a:p>
          <a:p>
            <a:pPr marL="342900" lvl="1" indent="-3429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Model with no trend gave best statistical fit for both invasive isolates (primary analysis) and screening isolates (secondary analysis)</a:t>
            </a:r>
          </a:p>
          <a:p>
            <a:pPr marL="741600" lvl="2" indent="-2844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 visual evidence of a trend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D11C23-2A6A-4625-BDBE-CC49D0074B28}"/>
              </a:ext>
            </a:extLst>
          </p:cNvPr>
          <p:cNvSpPr txBox="1"/>
          <p:nvPr/>
        </p:nvSpPr>
        <p:spPr>
          <a:xfrm>
            <a:off x="7520483" y="1328572"/>
            <a:ext cx="4201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Extrapolation results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1B73CD-3367-A04D-AA44-6D10890C43A8}"/>
              </a:ext>
            </a:extLst>
          </p:cNvPr>
          <p:cNvSpPr txBox="1"/>
          <p:nvPr/>
        </p:nvSpPr>
        <p:spPr>
          <a:xfrm>
            <a:off x="182541" y="5810642"/>
            <a:ext cx="11413671" cy="1030185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2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Which models are likely to reflect growth of population</a:t>
            </a:r>
            <a:r>
              <a:rPr lang="en-GB" sz="2200" i="1" dirty="0">
                <a:latin typeface="Lato"/>
              </a:rPr>
              <a:t>? Is assumption of constant population for Pseudomonas reasonable? What is the likely magnitude of effect (on QALYs) of assuming damped/persistent trend for Pseudomonas?</a:t>
            </a: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0A58D6BA-1593-4A18-BB89-169415CC54F9}"/>
              </a:ext>
            </a:extLst>
          </p:cNvPr>
          <p:cNvSpPr txBox="1">
            <a:spLocks/>
          </p:cNvSpPr>
          <p:nvPr/>
        </p:nvSpPr>
        <p:spPr>
          <a:xfrm>
            <a:off x="114300" y="5025315"/>
            <a:ext cx="11454616" cy="13390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</a:pPr>
            <a:r>
              <a:rPr lang="en-GB" sz="1800" b="1" dirty="0"/>
              <a:t>For </a:t>
            </a:r>
            <a:r>
              <a:rPr lang="en-GB" sz="1800" b="1" i="1" dirty="0"/>
              <a:t>Stenotrophomonas</a:t>
            </a:r>
          </a:p>
          <a:p>
            <a:pPr marL="342900" lvl="1" indent="-3429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/>
              <a:t>No historical data, assumed to be weighted average of </a:t>
            </a:r>
            <a:r>
              <a:rPr lang="en-GB" sz="1800" i="1" dirty="0" err="1"/>
              <a:t>Enterobacterales</a:t>
            </a:r>
            <a:r>
              <a:rPr lang="en-GB" sz="1800" dirty="0"/>
              <a:t> and </a:t>
            </a:r>
            <a:r>
              <a:rPr lang="en-GB" sz="1800" i="1" dirty="0"/>
              <a:t>Pseudomonas</a:t>
            </a:r>
          </a:p>
          <a:p>
            <a:pPr marL="741600" lvl="2" indent="-284400" algn="l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019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6A24-5134-4269-BACD-105A80064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Consultation comments – Population growth trend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55EAAA47-EC20-4600-BE43-469E045D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09612"/>
              </p:ext>
            </p:extLst>
          </p:nvPr>
        </p:nvGraphicFramePr>
        <p:xfrm>
          <a:off x="198678" y="1125685"/>
          <a:ext cx="11647041" cy="5268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732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7668285">
                  <a:extLst>
                    <a:ext uri="{9D8B030D-6E8A-4147-A177-3AD203B41FA5}">
                      <a16:colId xmlns:a16="http://schemas.microsoft.com/office/drawing/2014/main" val="423415223"/>
                    </a:ext>
                  </a:extLst>
                </a:gridCol>
                <a:gridCol w="2584024">
                  <a:extLst>
                    <a:ext uri="{9D8B030D-6E8A-4147-A177-3AD203B41FA5}">
                      <a16:colId xmlns:a16="http://schemas.microsoft.com/office/drawing/2014/main" val="2132087858"/>
                    </a:ext>
                  </a:extLst>
                </a:gridCol>
              </a:tblGrid>
              <a:tr h="304023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u="none" dirty="0"/>
                        <a:t>Shionogi</a:t>
                      </a:r>
                    </a:p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i="1" dirty="0" err="1"/>
                        <a:t>Enterobacterales</a:t>
                      </a:r>
                      <a:r>
                        <a:rPr lang="en-GB" i="1" dirty="0"/>
                        <a:t> </a:t>
                      </a:r>
                      <a:r>
                        <a:rPr lang="en-GB" b="1" i="0" dirty="0"/>
                        <a:t>p</a:t>
                      </a:r>
                      <a:r>
                        <a:rPr lang="en-GB" b="1" dirty="0"/>
                        <a:t>ersistent growth </a:t>
                      </a:r>
                      <a:r>
                        <a:rPr lang="en-GB" dirty="0"/>
                        <a:t>because: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Data informing extrapolation excluded data after 2018 - does not reflect impact of COVID-19, which is likely to have increased antimicrobial use and resistance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Better fits available time series data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EEPRU do not provide rationale for assuming increases would </a:t>
                      </a:r>
                      <a:r>
                        <a:rPr lang="en-GB" b="1" dirty="0"/>
                        <a:t>not</a:t>
                      </a:r>
                      <a:r>
                        <a:rPr lang="en-GB" dirty="0"/>
                        <a:t> persist into the future.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Clinical experts consider it intuitively not correct to apply ‘damping’.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Different growth trends for </a:t>
                      </a:r>
                      <a:r>
                        <a:rPr lang="en-GB" i="1" dirty="0" err="1"/>
                        <a:t>Enterobacterales</a:t>
                      </a:r>
                      <a:r>
                        <a:rPr lang="en-GB" i="0" dirty="0"/>
                        <a:t> + </a:t>
                      </a:r>
                      <a:r>
                        <a:rPr lang="en-GB" i="1" dirty="0"/>
                        <a:t>Pseudomonas</a:t>
                      </a:r>
                      <a:r>
                        <a:rPr lang="en-GB" i="0" dirty="0"/>
                        <a:t> not justified: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AMRHAI (</a:t>
                      </a:r>
                      <a:r>
                        <a:rPr lang="en-GB" dirty="0" err="1"/>
                        <a:t>AntiMicrobial</a:t>
                      </a:r>
                      <a:r>
                        <a:rPr lang="en-GB" dirty="0"/>
                        <a:t> Resistance and Healthcare Associated Infections) is the national reference unit for investigating AMR in healthcare-associated bacteria.  AMRHAI data shows resistance mechanisms to both pathogens are increasing over past 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15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225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EF523-8C21-49F9-88F0-B8520BD67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65" y="126002"/>
            <a:ext cx="12038274" cy="95282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100" dirty="0"/>
              <a:t>Changing resistance to </a:t>
            </a:r>
            <a:r>
              <a:rPr lang="en-GB" sz="3100" dirty="0" err="1"/>
              <a:t>cefiderocol</a:t>
            </a:r>
            <a:r>
              <a:rPr lang="en-GB" sz="3100" dirty="0"/>
              <a:t> and comparators change over time</a:t>
            </a:r>
            <a:br>
              <a:rPr lang="en-GB" sz="3100" dirty="0"/>
            </a:br>
            <a:r>
              <a:rPr lang="en-GB" sz="2200" b="0" i="1" dirty="0">
                <a:solidFill>
                  <a:schemeClr val="accent2"/>
                </a:solidFill>
              </a:rPr>
              <a:t>EEPRU assumes resistance to </a:t>
            </a:r>
            <a:r>
              <a:rPr lang="en-GB" sz="2200" b="0" i="1" dirty="0" err="1">
                <a:solidFill>
                  <a:schemeClr val="accent2"/>
                </a:solidFill>
              </a:rPr>
              <a:t>cefiderocol</a:t>
            </a:r>
            <a:r>
              <a:rPr lang="en-GB" sz="2200" b="0" i="1" dirty="0">
                <a:solidFill>
                  <a:schemeClr val="accent2"/>
                </a:solidFill>
              </a:rPr>
              <a:t> increases, but resistance to comparators constant</a:t>
            </a:r>
            <a:br>
              <a:rPr lang="en-GB" dirty="0">
                <a:solidFill>
                  <a:schemeClr val="tx1"/>
                </a:solidFill>
              </a:rPr>
            </a:b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617B4F-7F42-4312-8B8B-084E4FB05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280" y="2143085"/>
            <a:ext cx="3201091" cy="10763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Predict future rates of resistance to comparators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F283DC2-4CC8-41DF-8347-1A5C0A0D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46825" y="1512853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CE68F6-CEB6-49F8-8BB6-54A19E0B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3844" y="2143085"/>
            <a:ext cx="3201092" cy="10763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Predict future rates of resistance to </a:t>
            </a:r>
            <a:r>
              <a:rPr lang="en-GB" sz="1800" dirty="0" err="1"/>
              <a:t>cefiderocol</a:t>
            </a:r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A881496-E8F9-4F31-BA0F-00B7AA39F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4390" y="1512853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0EAB44-03E5-4F3E-88A0-D7C61804F3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5626" y="2143085"/>
            <a:ext cx="3309991" cy="10763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Predict impact of reduced comparator use on resistance to comparators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E704FC3-8550-46EE-AD3F-1D028BFE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51456" y="1512853"/>
            <a:ext cx="540000" cy="540000"/>
          </a:xfrm>
          <a:prstGeom prst="ellipse">
            <a:avLst/>
          </a:prstGeom>
          <a:solidFill>
            <a:srgbClr val="4515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0FDBB5-C3AA-442D-A285-4F1BF1FC8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279" y="3351540"/>
            <a:ext cx="3201092" cy="1180455"/>
          </a:xfrm>
          <a:prstGeom prst="rect">
            <a:avLst/>
          </a:prstGeom>
          <a:solidFill>
            <a:srgbClr val="1864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Evidence  - Sparse data to inform extrapolations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112496-BEEB-4C98-B3B0-641A0C7D60C1}"/>
              </a:ext>
            </a:extLst>
          </p:cNvPr>
          <p:cNvSpPr/>
          <p:nvPr/>
        </p:nvSpPr>
        <p:spPr>
          <a:xfrm>
            <a:off x="716279" y="4695503"/>
            <a:ext cx="3201092" cy="95282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sym typeface="Wingdings" panose="05000000000000000000" pitchFamily="2" charset="2"/>
              </a:rPr>
              <a:t>Scenario examining when comparator susceptibility is set to 0%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FD77F8-27FA-4EE5-ABC9-27E36C6F33FA}"/>
              </a:ext>
            </a:extLst>
          </p:cNvPr>
          <p:cNvSpPr/>
          <p:nvPr/>
        </p:nvSpPr>
        <p:spPr>
          <a:xfrm>
            <a:off x="4533845" y="4692304"/>
            <a:ext cx="3201091" cy="95602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Explored different rates of resistance to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1–30% over 20 years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EC6238-F82B-4168-8197-91640C025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5626" y="3351540"/>
            <a:ext cx="3309991" cy="1180455"/>
          </a:xfrm>
          <a:prstGeom prst="rect">
            <a:avLst/>
          </a:prstGeom>
          <a:solidFill>
            <a:srgbClr val="1864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Evidence - reducing use of antimicrobials may increase, decrease or have no effect on resistance to them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2A1BEF-3561-4DAB-AB85-106255CFA5A1}"/>
              </a:ext>
            </a:extLst>
          </p:cNvPr>
          <p:cNvSpPr/>
          <p:nvPr/>
        </p:nvSpPr>
        <p:spPr>
          <a:xfrm>
            <a:off x="8385625" y="4668253"/>
            <a:ext cx="3309991" cy="64423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tx1"/>
                </a:solidFill>
                <a:sym typeface="Wingdings" panose="05000000000000000000" pitchFamily="2" charset="2"/>
              </a:rPr>
              <a:t>Not incorporated into model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CA7822-B674-474E-B47D-FDE63EF2D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3844" y="3351540"/>
            <a:ext cx="3201092" cy="1180455"/>
          </a:xfrm>
          <a:prstGeom prst="rect">
            <a:avLst/>
          </a:prstGeom>
          <a:solidFill>
            <a:srgbClr val="1864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Evidence - resistance will develop to new antimicrobials as usage increases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75E9E5-BFA6-034F-B7A3-9236CC6D0556}"/>
              </a:ext>
            </a:extLst>
          </p:cNvPr>
          <p:cNvSpPr txBox="1"/>
          <p:nvPr/>
        </p:nvSpPr>
        <p:spPr>
          <a:xfrm>
            <a:off x="332477" y="5808146"/>
            <a:ext cx="11256829" cy="873021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2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What is the likely increase in resistance to </a:t>
            </a:r>
            <a:r>
              <a:rPr lang="en-GB" sz="2200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cefiderocol</a:t>
            </a:r>
            <a:r>
              <a:rPr lang="en-GB" sz="22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over the 20-year time horizon? 1%/5%/10%/30%? </a:t>
            </a:r>
            <a:endParaRPr lang="en-GB" sz="22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8493531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6A24-5134-4269-BACD-105A80064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Consultation comments – Resistance to comparators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55EAAA47-EC20-4600-BE43-469E045D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834219"/>
              </p:ext>
            </p:extLst>
          </p:nvPr>
        </p:nvGraphicFramePr>
        <p:xfrm>
          <a:off x="332477" y="1125685"/>
          <a:ext cx="10871568" cy="415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654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4784271">
                  <a:extLst>
                    <a:ext uri="{9D8B030D-6E8A-4147-A177-3AD203B41FA5}">
                      <a16:colId xmlns:a16="http://schemas.microsoft.com/office/drawing/2014/main" val="423415223"/>
                    </a:ext>
                  </a:extLst>
                </a:gridCol>
                <a:gridCol w="4653643">
                  <a:extLst>
                    <a:ext uri="{9D8B030D-6E8A-4147-A177-3AD203B41FA5}">
                      <a16:colId xmlns:a16="http://schemas.microsoft.com/office/drawing/2014/main" val="607697978"/>
                    </a:ext>
                  </a:extLst>
                </a:gridCol>
              </a:tblGrid>
              <a:tr h="418183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7625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u="none" dirty="0"/>
                        <a:t>Pfizer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EEPRU should model resistance to all comparators should be modelled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We incorporate increasing resistance to carbapenems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We did not model increasing resistance to non-carbapenems because evidence on resistance from Public Health England insufficient to suggest a trend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EEPRU has done additional scenario analyses that include increased levels of resistance to comparator antimicrobials.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415794"/>
                  </a:ext>
                </a:extLst>
              </a:tr>
              <a:tr h="1622811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Shionogi NHS England</a:t>
                      </a:r>
                      <a:br>
                        <a:rPr lang="en-GB" b="1" u="none" dirty="0"/>
                      </a:br>
                      <a:r>
                        <a:rPr lang="en-GB" b="1" u="none" dirty="0"/>
                        <a:t>NHS Innovation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dirty="0"/>
                        <a:t>EEPRU should model increased resistance to current treatments, including low probability /high impact catastrophic scenarios where high levels of resistance emerge, making existing treatments ineffective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583773"/>
                  </a:ext>
                </a:extLst>
              </a:tr>
              <a:tr h="1106868">
                <a:tc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APRHAI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dirty="0"/>
                        <a:t>Reduced usage of antibiotics does not necessarily improve trends in resistance nationally over time, for example cephalosporins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7689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77C5FA-8286-4057-B47B-4926F8ACBD0B}"/>
              </a:ext>
            </a:extLst>
          </p:cNvPr>
          <p:cNvSpPr txBox="1"/>
          <p:nvPr/>
        </p:nvSpPr>
        <p:spPr>
          <a:xfrm>
            <a:off x="332477" y="5808146"/>
            <a:ext cx="11256829" cy="873021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4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Is the assumption of no increase in resistance to comparators reasonable? Is there potential uncaptured value?</a:t>
            </a:r>
            <a:endParaRPr lang="en-GB" sz="24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6674637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9690028" cy="1276350"/>
          </a:xfrm>
        </p:spPr>
        <p:txBody>
          <a:bodyPr>
            <a:normAutofit/>
          </a:bodyPr>
          <a:lstStyle/>
          <a:p>
            <a:r>
              <a:rPr lang="en-GB" sz="3200" dirty="0"/>
              <a:t>People who cannot or should not take comparators</a:t>
            </a:r>
          </a:p>
        </p:txBody>
      </p:sp>
    </p:spTree>
    <p:extLst>
      <p:ext uri="{BB962C8B-B14F-4D97-AF65-F5344CB8AC3E}">
        <p14:creationId xmlns:p14="http://schemas.microsoft.com/office/powerpoint/2010/main" val="41019936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682A6-DD0F-483C-BEA6-F8BC189C9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1" y="142382"/>
            <a:ext cx="11695617" cy="676300"/>
          </a:xfrm>
        </p:spPr>
        <p:txBody>
          <a:bodyPr>
            <a:noAutofit/>
          </a:bodyPr>
          <a:lstStyle/>
          <a:p>
            <a:r>
              <a:rPr lang="en-GB" sz="2800" dirty="0"/>
              <a:t>Scenario analysis on subgroup who cannot take colistin/aminoglycosides</a:t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37C2CD-ECB3-4BB3-9C24-B42F0FCC3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437" y="700813"/>
            <a:ext cx="11080069" cy="404171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b="1" dirty="0"/>
              <a:t>EEPRU assumes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Lack of empirical evidence on the proportion of patients who would have salvage therapy despite being susceptible to colistin/aminoglycosides – Suggested plausible range: 20% to 40%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 empiric treatment, represent 20%-40% of population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 microbiology-directed, assumed that those not susceptible to non-colistin/aminoglycosides (35%) would be considered for colistin/aminoglycosides, so this subgroup represent 9% (</a:t>
            </a:r>
            <a:r>
              <a:rPr lang="en-GB" i="1" dirty="0" err="1"/>
              <a:t>Enterobacterales</a:t>
            </a:r>
            <a:r>
              <a:rPr lang="en-GB" dirty="0"/>
              <a:t>), 72% (</a:t>
            </a:r>
            <a:r>
              <a:rPr lang="en-GB" i="1" dirty="0"/>
              <a:t>Pseudomonas</a:t>
            </a:r>
            <a:r>
              <a:rPr lang="en-GB" dirty="0"/>
              <a:t>) and 40.5% (</a:t>
            </a:r>
            <a:r>
              <a:rPr lang="en-GB" i="1" dirty="0"/>
              <a:t>Stenotrophomonas</a:t>
            </a:r>
            <a:r>
              <a:rPr lang="en-GB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52AE98-58D4-4D2D-B9C3-00E7B2205949}"/>
              </a:ext>
            </a:extLst>
          </p:cNvPr>
          <p:cNvSpPr txBox="1"/>
          <p:nvPr/>
        </p:nvSpPr>
        <p:spPr>
          <a:xfrm>
            <a:off x="555965" y="6325437"/>
            <a:ext cx="5766769" cy="411517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What is committee’s view of these a</a:t>
            </a:r>
            <a:r>
              <a:rPr lang="en-GB" sz="2000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ssumptions</a:t>
            </a:r>
            <a:r>
              <a:rPr lang="en-GB" sz="20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?</a:t>
            </a:r>
            <a:endParaRPr lang="en-GB" sz="2000" i="1" dirty="0">
              <a:latin typeface="Lato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C7F3B8-9156-4E6E-B101-BA006D27B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634843"/>
              </p:ext>
            </p:extLst>
          </p:nvPr>
        </p:nvGraphicFramePr>
        <p:xfrm>
          <a:off x="191160" y="3205828"/>
          <a:ext cx="11495314" cy="2881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6967">
                  <a:extLst>
                    <a:ext uri="{9D8B030D-6E8A-4147-A177-3AD203B41FA5}">
                      <a16:colId xmlns:a16="http://schemas.microsoft.com/office/drawing/2014/main" val="170878381"/>
                    </a:ext>
                  </a:extLst>
                </a:gridCol>
                <a:gridCol w="5768347">
                  <a:extLst>
                    <a:ext uri="{9D8B030D-6E8A-4147-A177-3AD203B41FA5}">
                      <a16:colId xmlns:a16="http://schemas.microsoft.com/office/drawing/2014/main" val="1376549235"/>
                    </a:ext>
                  </a:extLst>
                </a:gridCol>
              </a:tblGrid>
              <a:tr h="137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User defined parameter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Base-case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3700030675"/>
                  </a:ext>
                </a:extLst>
              </a:tr>
              <a:tr h="137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Probability of event (emergence of highly resistant strains)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100%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1335931612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Time of event (from now)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0 years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1343163662"/>
                  </a:ext>
                </a:extLst>
              </a:tr>
              <a:tr h="286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The number of patients affected in the first year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2 scenarios: </a:t>
                      </a:r>
                      <a:r>
                        <a:rPr lang="fr-FR" sz="1800" dirty="0">
                          <a:effectLst/>
                        </a:rPr>
                        <a:t>SGSS vs </a:t>
                      </a:r>
                      <a:r>
                        <a:rPr lang="fr-FR" sz="1800" dirty="0" err="1">
                          <a:effectLst/>
                        </a:rPr>
                        <a:t>clinical</a:t>
                      </a:r>
                      <a:r>
                        <a:rPr lang="fr-FR" sz="1800">
                          <a:effectLst/>
                        </a:rPr>
                        <a:t> experts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2060065873"/>
                  </a:ext>
                </a:extLst>
              </a:tr>
              <a:tr h="137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The annual growth in the number of infections (from baseline)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i="1" dirty="0" err="1">
                          <a:effectLst/>
                          <a:latin typeface="+mj-lt"/>
                        </a:rPr>
                        <a:t>Enterobacterales</a:t>
                      </a:r>
                      <a:r>
                        <a:rPr lang="en-GB" sz="1800" dirty="0">
                          <a:effectLst/>
                          <a:latin typeface="+mj-lt"/>
                        </a:rPr>
                        <a:t>: 5.5% (damped) or 19.1% (persistent)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800" i="1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Pseudomonas</a:t>
                      </a:r>
                      <a:r>
                        <a:rPr lang="fr-FR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: 0%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err="1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Stenotrophomonas</a:t>
                      </a:r>
                      <a:r>
                        <a:rPr lang="fr-FR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: 2.7%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(damped)</a:t>
                      </a:r>
                      <a:r>
                        <a:rPr lang="fr-FR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or 9.5%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(persistent)</a:t>
                      </a: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1221384515"/>
                  </a:ext>
                </a:extLst>
              </a:tr>
              <a:tr h="137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Analysis time horizon (years)</a:t>
                      </a:r>
                      <a:endParaRPr lang="en-GB" sz="18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20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3221175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6197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9690028" cy="1276350"/>
          </a:xfrm>
        </p:spPr>
        <p:txBody>
          <a:bodyPr>
            <a:normAutofit/>
          </a:bodyPr>
          <a:lstStyle/>
          <a:p>
            <a:r>
              <a:rPr lang="en-GB" sz="3200" dirty="0"/>
              <a:t>Insurance value</a:t>
            </a:r>
          </a:p>
        </p:txBody>
      </p:sp>
    </p:spTree>
    <p:extLst>
      <p:ext uri="{BB962C8B-B14F-4D97-AF65-F5344CB8AC3E}">
        <p14:creationId xmlns:p14="http://schemas.microsoft.com/office/powerpoint/2010/main" val="23827838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B07D-744C-4457-BD4E-6531257F0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359" y="483590"/>
            <a:ext cx="11080069" cy="127635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‘Being prepared’  - Insurance Value</a:t>
            </a:r>
            <a:br>
              <a:rPr lang="en-GB" sz="3600" dirty="0"/>
            </a:br>
            <a: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Benefits of reserving a new antimicrobial until resistance eliminates current alternatives or as insurance against a catastrophic emergence of widespread multi drug resistant infections</a:t>
            </a:r>
            <a:b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</a:br>
            <a: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Only STEDI value which EEPRU quantified</a:t>
            </a:r>
            <a:b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</a:br>
            <a:endParaRPr lang="en-GB" sz="2200" b="0" i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F5F8C-FBA9-4BDC-97B3-1E29A593D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07107B9-EB72-4E18-9675-EBA1A993B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838240"/>
              </p:ext>
            </p:extLst>
          </p:nvPr>
        </p:nvGraphicFramePr>
        <p:xfrm>
          <a:off x="496579" y="1970602"/>
          <a:ext cx="11155694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3372">
                  <a:extLst>
                    <a:ext uri="{9D8B030D-6E8A-4147-A177-3AD203B41FA5}">
                      <a16:colId xmlns:a16="http://schemas.microsoft.com/office/drawing/2014/main" val="117477685"/>
                    </a:ext>
                  </a:extLst>
                </a:gridCol>
                <a:gridCol w="1773141">
                  <a:extLst>
                    <a:ext uri="{9D8B030D-6E8A-4147-A177-3AD203B41FA5}">
                      <a16:colId xmlns:a16="http://schemas.microsoft.com/office/drawing/2014/main" val="2191805115"/>
                    </a:ext>
                  </a:extLst>
                </a:gridCol>
                <a:gridCol w="5299181">
                  <a:extLst>
                    <a:ext uri="{9D8B030D-6E8A-4147-A177-3AD203B41FA5}">
                      <a16:colId xmlns:a16="http://schemas.microsoft.com/office/drawing/2014/main" val="26570909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Potential source of additional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Modelled?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Rationale for excluding/ comment if included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59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Restricting </a:t>
                      </a:r>
                      <a:r>
                        <a:rPr lang="en-GB" sz="1800" dirty="0" err="1"/>
                        <a:t>cefiderocol</a:t>
                      </a:r>
                      <a:r>
                        <a:rPr lang="en-GB" sz="1800" dirty="0"/>
                        <a:t> use to preserve effectiveness in long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Quantified in high value clinical scenarios – scenarios modelled reflect restricting usage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4176"/>
                  </a:ext>
                </a:extLst>
              </a:tr>
              <a:tr h="375083">
                <a:tc>
                  <a:txBody>
                    <a:bodyPr/>
                    <a:lstStyle/>
                    <a:p>
                      <a:r>
                        <a:rPr lang="en-GB" sz="1800" dirty="0"/>
                        <a:t>Avoiding catastrophic health losses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Quantified in high value clinical scenarios presented as distributions of population level net health benefits from probabilistic sensitivity analysis–may be valued differently by society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382383"/>
                  </a:ext>
                </a:extLst>
              </a:tr>
            </a:tbl>
          </a:graphicData>
        </a:graphic>
      </p:graphicFrame>
      <p:sp>
        <p:nvSpPr>
          <p:cNvPr id="6" name="Subtitle 2">
            <a:extLst>
              <a:ext uri="{FF2B5EF4-FFF2-40B4-BE49-F238E27FC236}">
                <a16:creationId xmlns:a16="http://schemas.microsoft.com/office/drawing/2014/main" id="{C717B576-1EB8-4281-A5C0-E809D0076D54}"/>
              </a:ext>
            </a:extLst>
          </p:cNvPr>
          <p:cNvSpPr txBox="1">
            <a:spLocks/>
          </p:cNvSpPr>
          <p:nvPr/>
        </p:nvSpPr>
        <p:spPr>
          <a:xfrm>
            <a:off x="496579" y="4359732"/>
            <a:ext cx="11080069" cy="2228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b="1" dirty="0"/>
              <a:t>Pfizer, BSAC and </a:t>
            </a:r>
            <a:r>
              <a:rPr lang="en-GB" b="1" dirty="0" err="1"/>
              <a:t>RCPath</a:t>
            </a:r>
            <a:endParaRPr lang="en-GB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/>
              <a:t>EEPRU’s model does not fully captured insurance value.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b="1" dirty="0"/>
              <a:t>Shionogi &amp; NHSEI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Should model increase resistance to current treatments, including low probability event but high impact catastrophic scenarios where high levels of resistance emerge, making existing treatments ineffective.</a:t>
            </a:r>
          </a:p>
        </p:txBody>
      </p:sp>
    </p:spTree>
    <p:extLst>
      <p:ext uri="{BB962C8B-B14F-4D97-AF65-F5344CB8AC3E}">
        <p14:creationId xmlns:p14="http://schemas.microsoft.com/office/powerpoint/2010/main" val="5873295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A8D0E-6BC3-4D7C-B315-9FB0280C1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701" y="237117"/>
            <a:ext cx="11580576" cy="55011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2800" dirty="0"/>
              <a:t>EEPRU scenario to capture value of ‘being prepared’ for emergence of resistance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7EBF6-519D-408A-A466-0EBCC622D5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6810" y="787228"/>
            <a:ext cx="11261489" cy="5395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b="1" dirty="0"/>
              <a:t>EEPRU assumes</a:t>
            </a:r>
            <a:endParaRPr lang="en-GB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Comparator antimicrobials completely ineffective  - 0</a:t>
            </a:r>
            <a:r>
              <a:rPr lang="en-GB" sz="1800" dirty="0">
                <a:solidFill>
                  <a:schemeClr val="accent2"/>
                </a:solidFill>
              </a:rPr>
              <a:t>% </a:t>
            </a:r>
            <a:r>
              <a:rPr lang="en-GB" sz="1800" dirty="0"/>
              <a:t>s</a:t>
            </a:r>
            <a:r>
              <a:rPr lang="en-GB" dirty="0"/>
              <a:t>usceptibility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No differences in safety between treatments, because EEPRU expects that if treatments become completely ineffective, clinicians will offer either safe antimicrobials or no treatment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Effectiveness of </a:t>
            </a:r>
            <a:r>
              <a:rPr lang="en-GB" dirty="0" err="1"/>
              <a:t>cefiderocol</a:t>
            </a:r>
            <a:r>
              <a:rPr lang="en-GB" dirty="0"/>
              <a:t>: maintained at 90% susceptibility over long-term - likely to overestimate benefits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These highly resistant pathogens are different from the pathogens in main analyses </a:t>
            </a:r>
            <a:r>
              <a:rPr lang="en-GB" dirty="0" err="1">
                <a:sym typeface="Wingdings" panose="05000000000000000000" pitchFamily="2" charset="2"/>
              </a:rPr>
              <a:t>ie</a:t>
            </a:r>
            <a:r>
              <a:rPr lang="en-GB" dirty="0">
                <a:sym typeface="Wingdings" panose="05000000000000000000" pitchFamily="2" charset="2"/>
              </a:rPr>
              <a:t> different population</a:t>
            </a:r>
            <a:r>
              <a:rPr lang="en-GB" dirty="0"/>
              <a:t>  to the population in EEPRU’s base case model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Following parameters informed by expert opinion (n=1)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Other parameters set at the values for the high value clinical scenarios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2F37CC-566B-4CF4-AFF9-2B039F8F0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917220"/>
              </p:ext>
            </p:extLst>
          </p:nvPr>
        </p:nvGraphicFramePr>
        <p:xfrm>
          <a:off x="777877" y="3792881"/>
          <a:ext cx="10454695" cy="1840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3968">
                  <a:extLst>
                    <a:ext uri="{9D8B030D-6E8A-4147-A177-3AD203B41FA5}">
                      <a16:colId xmlns:a16="http://schemas.microsoft.com/office/drawing/2014/main" val="1130079140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75844610"/>
                    </a:ext>
                  </a:extLst>
                </a:gridCol>
              </a:tblGrid>
              <a:tr h="192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Parameter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dirty="0">
                          <a:effectLst/>
                        </a:rPr>
                        <a:t>Base case value (scenario range)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2505642600"/>
                  </a:ext>
                </a:extLst>
              </a:tr>
              <a:tr h="224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>
                          <a:effectLst/>
                        </a:rPr>
                        <a:t>Probability of emergence of highly resistant strains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1% (0.5%–5%)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441308328"/>
                  </a:ext>
                </a:extLst>
              </a:tr>
              <a:tr h="224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Time to event from beginning of model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10 years (5–15 years)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3155281137"/>
                  </a:ext>
                </a:extLst>
              </a:tr>
              <a:tr h="326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Number patients affected in 1st year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25 individuals (25–100)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427917846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Annual growth in number of infections from beginning of model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20% (3%–30%)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3534518711"/>
                  </a:ext>
                </a:extLst>
              </a:tr>
              <a:tr h="224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Analysis time horizon 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800" b="0" dirty="0">
                          <a:effectLst/>
                        </a:rPr>
                        <a:t>50 years (20–50)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3150" marR="53150" marT="0" marB="0"/>
                </a:tc>
                <a:extLst>
                  <a:ext uri="{0D108BD9-81ED-4DB2-BD59-A6C34878D82A}">
                    <a16:rowId xmlns:a16="http://schemas.microsoft.com/office/drawing/2014/main" val="97460706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6C2027B-FAAE-7844-B914-2A492147C531}"/>
              </a:ext>
            </a:extLst>
          </p:cNvPr>
          <p:cNvSpPr txBox="1"/>
          <p:nvPr/>
        </p:nvSpPr>
        <p:spPr>
          <a:xfrm>
            <a:off x="506810" y="6039608"/>
            <a:ext cx="8798555" cy="560704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kumimoji="0" lang="en-GB" sz="2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How would the committee use this in its decision making </a:t>
            </a:r>
            <a:r>
              <a:rPr lang="en-GB" sz="24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?</a:t>
            </a:r>
            <a:endParaRPr lang="en-GB" sz="24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7763314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6537049" cy="1276350"/>
          </a:xfrm>
        </p:spPr>
        <p:txBody>
          <a:bodyPr/>
          <a:lstStyle/>
          <a:p>
            <a:r>
              <a:rPr lang="en-GB"/>
              <a:t>EEPRU model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2F167-72D5-41CE-8E79-17C67F4863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/>
              <a:t>Per-patient results</a:t>
            </a:r>
          </a:p>
        </p:txBody>
      </p:sp>
    </p:spTree>
    <p:extLst>
      <p:ext uri="{BB962C8B-B14F-4D97-AF65-F5344CB8AC3E}">
        <p14:creationId xmlns:p14="http://schemas.microsoft.com/office/powerpoint/2010/main" val="219197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98D08-3954-BD40-ABC6-2918602923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Decisions about EEPRU’s modelling assumption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FE053B7-3BB0-EB4B-9BED-42C6B8CB93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2085853"/>
              </p:ext>
            </p:extLst>
          </p:nvPr>
        </p:nvGraphicFramePr>
        <p:xfrm>
          <a:off x="1325216" y="464313"/>
          <a:ext cx="9037983" cy="590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15490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B2EDCA-4C47-4399-90ED-E421C9B21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40" y="194788"/>
            <a:ext cx="11969997" cy="1273950"/>
          </a:xfrm>
        </p:spPr>
        <p:txBody>
          <a:bodyPr>
            <a:normAutofit fontScale="90000"/>
          </a:bodyPr>
          <a:lstStyle/>
          <a:p>
            <a:r>
              <a:rPr lang="en-GB" sz="2800" i="1" dirty="0" err="1"/>
              <a:t>Enterobacterales</a:t>
            </a:r>
            <a:r>
              <a:rPr lang="en-GB" sz="2800" dirty="0"/>
              <a:t> per-patient base case – probabilistic empiric setting - HAP/VAP</a:t>
            </a:r>
            <a:br>
              <a:rPr lang="en-GB" sz="2800" dirty="0"/>
            </a:br>
            <a:r>
              <a:rPr lang="en-GB" sz="2000" b="0" i="1" dirty="0">
                <a:solidFill>
                  <a:schemeClr val="accent2"/>
                </a:solidFill>
              </a:rPr>
              <a:t>vs </a:t>
            </a: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colistin/aminoglycoside based regimens: lower susceptibility + higher costs when ‘correctly suspected’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vs </a:t>
            </a: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colistin/aminoglycoside based regimens: similar susceptibility + improved safety when ‘incorrectly suspected’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No comparison vs. non colistin/aminoglycoside regimens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br>
              <a:rPr lang="en-GB" sz="2800" dirty="0"/>
            </a:br>
            <a:endParaRPr lang="en-GB" sz="28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6496A6-C676-4A52-97BB-AB7DC0C56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676435"/>
              </p:ext>
            </p:extLst>
          </p:nvPr>
        </p:nvGraphicFramePr>
        <p:xfrm>
          <a:off x="318686" y="1468738"/>
          <a:ext cx="11388900" cy="4989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2057">
                  <a:extLst>
                    <a:ext uri="{9D8B030D-6E8A-4147-A177-3AD203B41FA5}">
                      <a16:colId xmlns:a16="http://schemas.microsoft.com/office/drawing/2014/main" val="2444791544"/>
                    </a:ext>
                  </a:extLst>
                </a:gridCol>
                <a:gridCol w="3902528">
                  <a:extLst>
                    <a:ext uri="{9D8B030D-6E8A-4147-A177-3AD203B41FA5}">
                      <a16:colId xmlns:a16="http://schemas.microsoft.com/office/drawing/2014/main" val="592373733"/>
                    </a:ext>
                  </a:extLst>
                </a:gridCol>
                <a:gridCol w="3494315">
                  <a:extLst>
                    <a:ext uri="{9D8B030D-6E8A-4147-A177-3AD203B41FA5}">
                      <a16:colId xmlns:a16="http://schemas.microsoft.com/office/drawing/2014/main" val="3895026797"/>
                    </a:ext>
                  </a:extLst>
                </a:gridCol>
              </a:tblGrid>
              <a:tr h="32477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Incremental results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236892"/>
                  </a:ext>
                </a:extLst>
              </a:tr>
              <a:tr h="729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Cefid (ET) + existing therapies (MDT) vs 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colistin or aminoglycoside-based (ET) + existing therapies (MDT)</a:t>
                      </a:r>
                      <a:endParaRPr lang="en-GB" dirty="0"/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Cefid (ET) + existing therapies (MDT) vs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colistin or aminoglycoside-based (ET) +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cefid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(MDT)</a:t>
                      </a:r>
                      <a:endParaRPr lang="en-GB" dirty="0"/>
                    </a:p>
                  </a:txBody>
                  <a:tcPr marL="5251" marR="5251" marT="0" marB="0"/>
                </a:tc>
                <a:extLst>
                  <a:ext uri="{0D108BD9-81ED-4DB2-BD59-A6C34878D82A}">
                    <a16:rowId xmlns:a16="http://schemas.microsoft.com/office/drawing/2014/main" val="3601539434"/>
                  </a:ext>
                </a:extLst>
              </a:tr>
              <a:tr h="24421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Patients with MBL </a:t>
                      </a:r>
                      <a:r>
                        <a:rPr lang="en-GB" sz="1800" i="1" dirty="0" err="1">
                          <a:solidFill>
                            <a:schemeClr val="bg1"/>
                          </a:solidFill>
                          <a:effectLst/>
                        </a:rPr>
                        <a:t>Enterobacterales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‘correctly suspected’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288286"/>
                  </a:ext>
                </a:extLst>
              </a:tr>
              <a:tr h="91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£4,570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£4,591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72255424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0.06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0.06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2384371599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0.04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0.04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241967544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Per person benefit 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-0.188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-0.191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64375657"/>
                  </a:ext>
                </a:extLst>
              </a:tr>
              <a:tr h="23023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Patients without MBL </a:t>
                      </a:r>
                      <a:r>
                        <a:rPr lang="en-GB" sz="1800" i="1" dirty="0" err="1">
                          <a:solidFill>
                            <a:schemeClr val="bg1"/>
                          </a:solidFill>
                          <a:effectLst/>
                        </a:rPr>
                        <a:t>Enterobacterales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‘wrongly suspected’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956718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-£304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-£304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706525468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0.28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0.28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324827004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0.19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256159121"/>
                  </a:ext>
                </a:extLst>
              </a:tr>
              <a:tr h="318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Per person benefit QALY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0.209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0.209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3289502521"/>
                  </a:ext>
                </a:extLst>
              </a:tr>
              <a:tr h="273739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All patients in empiric 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setting weighted average of correctly and wrongly suspected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10737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Total costs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£447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£451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7398948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0.17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0.17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798015198"/>
                  </a:ext>
                </a:extLst>
              </a:tr>
              <a:tr h="275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Per person benefit 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0.148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0.147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7970262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70F306B-BF28-4F12-873B-DDE1C05BA97C}"/>
              </a:ext>
            </a:extLst>
          </p:cNvPr>
          <p:cNvSpPr txBox="1"/>
          <p:nvPr/>
        </p:nvSpPr>
        <p:spPr>
          <a:xfrm>
            <a:off x="228619" y="6529261"/>
            <a:ext cx="11103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Source: EEPRU’s addendum 2, Table 3; ET = empiric treatment, MDT = microbiology directed treatment (when empiric treatment fails)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A465CC-9879-4126-AAB7-860AB498D5A2}"/>
              </a:ext>
            </a:extLst>
          </p:cNvPr>
          <p:cNvSpPr txBox="1"/>
          <p:nvPr/>
        </p:nvSpPr>
        <p:spPr>
          <a:xfrm>
            <a:off x="4312693" y="6210244"/>
            <a:ext cx="7345905" cy="2312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34472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FDB8-EEAC-41D9-B754-C86F9FDDA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83" y="323167"/>
            <a:ext cx="12063917" cy="1826893"/>
          </a:xfrm>
        </p:spPr>
        <p:txBody>
          <a:bodyPr>
            <a:normAutofit fontScale="90000"/>
          </a:bodyPr>
          <a:lstStyle/>
          <a:p>
            <a:r>
              <a:rPr lang="en-GB" sz="3200" i="1" dirty="0" err="1"/>
              <a:t>Enterobacterales</a:t>
            </a:r>
            <a:r>
              <a:rPr lang="en-GB" sz="3200" dirty="0"/>
              <a:t> per-patient base case - probabilistic microbiology-directed - HAP/VAP + complicated UTI</a:t>
            </a:r>
            <a:br>
              <a:rPr lang="en-GB" sz="3200" dirty="0"/>
            </a:br>
            <a:r>
              <a:rPr lang="en-GB" sz="2200" b="0" i="1" dirty="0">
                <a:solidFill>
                  <a:schemeClr val="accent2"/>
                </a:solidFill>
              </a:rPr>
              <a:t>Benefit smaller in microbiology-directed than empiric setting because 65% of patients successful on comparator</a:t>
            </a:r>
            <a:br>
              <a:rPr lang="en-GB" sz="2200" b="0" i="1" dirty="0">
                <a:solidFill>
                  <a:schemeClr val="accent2"/>
                </a:solidFill>
              </a:rPr>
            </a:br>
            <a:r>
              <a:rPr lang="en-GB" sz="2200" b="0" i="1" dirty="0">
                <a:solidFill>
                  <a:schemeClr val="accent2"/>
                </a:solidFill>
              </a:rPr>
              <a:t>Benefits of </a:t>
            </a:r>
            <a:r>
              <a:rPr lang="en-GB" sz="2200" b="0" i="1" dirty="0" err="1">
                <a:solidFill>
                  <a:schemeClr val="accent2"/>
                </a:solidFill>
              </a:rPr>
              <a:t>cefiderocol</a:t>
            </a:r>
            <a:r>
              <a:rPr lang="en-GB" sz="2200" b="0" i="1" dirty="0">
                <a:solidFill>
                  <a:schemeClr val="accent2"/>
                </a:solidFill>
              </a:rPr>
              <a:t> driven by avoiding safety issues of colistin and aminoglycosides in patients susceptible to these agents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28C4A4-F9F9-43E2-98F4-39FC3582392F}"/>
              </a:ext>
            </a:extLst>
          </p:cNvPr>
          <p:cNvSpPr txBox="1"/>
          <p:nvPr/>
        </p:nvSpPr>
        <p:spPr>
          <a:xfrm>
            <a:off x="229252" y="6397804"/>
            <a:ext cx="6597676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Source: EEPRU’s addendum 2, Table 5 (Update of table 38 in EEPRU report</a:t>
            </a:r>
            <a:r>
              <a:rPr lang="en-GB" sz="1400" dirty="0">
                <a:solidFill>
                  <a:srgbClr val="000000"/>
                </a:solidFill>
                <a:latin typeface="Lato"/>
              </a:rPr>
              <a:t>)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E93C904-C9B7-49BA-8B6F-79E46645F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546776"/>
              </p:ext>
            </p:extLst>
          </p:nvPr>
        </p:nvGraphicFramePr>
        <p:xfrm>
          <a:off x="240076" y="2150061"/>
          <a:ext cx="11124610" cy="3849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7767">
                  <a:extLst>
                    <a:ext uri="{9D8B030D-6E8A-4147-A177-3AD203B41FA5}">
                      <a16:colId xmlns:a16="http://schemas.microsoft.com/office/drawing/2014/main" val="2397041983"/>
                    </a:ext>
                  </a:extLst>
                </a:gridCol>
                <a:gridCol w="1537412">
                  <a:extLst>
                    <a:ext uri="{9D8B030D-6E8A-4147-A177-3AD203B41FA5}">
                      <a16:colId xmlns:a16="http://schemas.microsoft.com/office/drawing/2014/main" val="428879746"/>
                    </a:ext>
                  </a:extLst>
                </a:gridCol>
                <a:gridCol w="3162974">
                  <a:extLst>
                    <a:ext uri="{9D8B030D-6E8A-4147-A177-3AD203B41FA5}">
                      <a16:colId xmlns:a16="http://schemas.microsoft.com/office/drawing/2014/main" val="3450045749"/>
                    </a:ext>
                  </a:extLst>
                </a:gridCol>
                <a:gridCol w="2696457">
                  <a:extLst>
                    <a:ext uri="{9D8B030D-6E8A-4147-A177-3AD203B41FA5}">
                      <a16:colId xmlns:a16="http://schemas.microsoft.com/office/drawing/2014/main" val="4083796101"/>
                    </a:ext>
                  </a:extLst>
                </a:gridCol>
              </a:tblGrid>
              <a:tr h="637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</a:rPr>
                        <a:t>Cefiderocol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Without cefiderocol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Incremental results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extLst>
                  <a:ext uri="{0D108BD9-81ED-4DB2-BD59-A6C34878D82A}">
                    <a16:rowId xmlns:a16="http://schemas.microsoft.com/office/drawing/2014/main" val="1361616161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HAP/VAP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458030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£37,297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£37,457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-£117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6790609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2.69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2.68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511971054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1.89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1.87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0.02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48290643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effectLst/>
                        </a:rPr>
                        <a:t>Per person net health benefit </a:t>
                      </a:r>
                      <a:endParaRPr lang="en-GB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0.024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0.003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0.021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027089482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cUTI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20321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£20,152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£20,261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-£108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842784374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3.71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3.69</a:t>
                      </a: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329091339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2.61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2.59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453757996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Per person net health benefit 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1.599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1.579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0.021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41291068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9034C64-A0AD-4B7F-95B7-E875CF472FE1}"/>
              </a:ext>
            </a:extLst>
          </p:cNvPr>
          <p:cNvSpPr txBox="1"/>
          <p:nvPr/>
        </p:nvSpPr>
        <p:spPr>
          <a:xfrm>
            <a:off x="3987656" y="4074956"/>
            <a:ext cx="7377030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3FF56F-A5A5-4F4C-BC2F-11C75683CF7B}"/>
              </a:ext>
            </a:extLst>
          </p:cNvPr>
          <p:cNvSpPr txBox="1"/>
          <p:nvPr/>
        </p:nvSpPr>
        <p:spPr>
          <a:xfrm>
            <a:off x="3987656" y="5704193"/>
            <a:ext cx="7377030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727944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CC9CDC0-4001-440D-8B6E-BC81B11B7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213857"/>
              </p:ext>
            </p:extLst>
          </p:nvPr>
        </p:nvGraphicFramePr>
        <p:xfrm>
          <a:off x="228618" y="1380110"/>
          <a:ext cx="11429979" cy="5112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69853">
                  <a:extLst>
                    <a:ext uri="{9D8B030D-6E8A-4147-A177-3AD203B41FA5}">
                      <a16:colId xmlns:a16="http://schemas.microsoft.com/office/drawing/2014/main" val="2444791544"/>
                    </a:ext>
                  </a:extLst>
                </a:gridCol>
                <a:gridCol w="3624943">
                  <a:extLst>
                    <a:ext uri="{9D8B030D-6E8A-4147-A177-3AD203B41FA5}">
                      <a16:colId xmlns:a16="http://schemas.microsoft.com/office/drawing/2014/main" val="4044728428"/>
                    </a:ext>
                  </a:extLst>
                </a:gridCol>
                <a:gridCol w="3935183">
                  <a:extLst>
                    <a:ext uri="{9D8B030D-6E8A-4147-A177-3AD203B41FA5}">
                      <a16:colId xmlns:a16="http://schemas.microsoft.com/office/drawing/2014/main" val="3109968609"/>
                    </a:ext>
                  </a:extLst>
                </a:gridCol>
              </a:tblGrid>
              <a:tr h="32477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Incremental results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236892"/>
                  </a:ext>
                </a:extLst>
              </a:tr>
              <a:tr h="2561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Cefid (ET) + existing therapies (MDT) vs </a:t>
                      </a:r>
                    </a:p>
                    <a:p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non-colistin or aminoglycoside-based (ET) + existing therapies (MDT)</a:t>
                      </a: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Cefid (ET) + existing therapies (MDT) vs </a:t>
                      </a:r>
                    </a:p>
                    <a:p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colistin or aminoglycoside-based (ET) + existing therapies (MDT)</a:t>
                      </a:r>
                    </a:p>
                  </a:txBody>
                  <a:tcPr marL="5251" marR="5251" marT="0" marB="0"/>
                </a:tc>
                <a:extLst>
                  <a:ext uri="{0D108BD9-81ED-4DB2-BD59-A6C34878D82A}">
                    <a16:rowId xmlns:a16="http://schemas.microsoft.com/office/drawing/2014/main" val="3601539434"/>
                  </a:ext>
                </a:extLst>
              </a:tr>
              <a:tr h="345809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Patients with MBL </a:t>
                      </a:r>
                      <a:r>
                        <a:rPr lang="en-GB" sz="1800" b="1" i="1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Pseudomonas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(‘correctly suspected’)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288286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Total costs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-£12,589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-£32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72255424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Life years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0.66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0.26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2384371599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QALYs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0.47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0.18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241967544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Per person NHE (QALYs)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1.094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0.184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64375657"/>
                  </a:ext>
                </a:extLst>
              </a:tr>
              <a:tr h="33389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Patients without MBL </a:t>
                      </a:r>
                      <a:r>
                        <a:rPr lang="en-GB" sz="1800" b="1" i="1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Pseudomonas 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(‘wrongly suspected’)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956718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Total costs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-£10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-£339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1706525468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Life years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0.00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0.28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324827004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QALYs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0.00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256159121"/>
                  </a:ext>
                </a:extLst>
              </a:tr>
              <a:tr h="318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Per person NHE (QALYs)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0.00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0.211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3289502521"/>
                  </a:ext>
                </a:extLst>
              </a:tr>
              <a:tr h="273739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All patients in empiric 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setting (weighted average of correctly and wrongly suspected)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10737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Total costs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-£1,770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-£296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473989483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QALYs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0.07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0.19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798015198"/>
                  </a:ext>
                </a:extLst>
              </a:tr>
              <a:tr h="275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Per person NHE (QALYs)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0.153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0.207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51" marR="5251" marT="0" marB="0" anchor="b"/>
                </a:tc>
                <a:extLst>
                  <a:ext uri="{0D108BD9-81ED-4DB2-BD59-A6C34878D82A}">
                    <a16:rowId xmlns:a16="http://schemas.microsoft.com/office/drawing/2014/main" val="797026246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BB2EDCA-4C47-4399-90ED-E421C9B21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40" y="194788"/>
            <a:ext cx="11969997" cy="1273950"/>
          </a:xfrm>
        </p:spPr>
        <p:txBody>
          <a:bodyPr>
            <a:normAutofit fontScale="90000"/>
          </a:bodyPr>
          <a:lstStyle/>
          <a:p>
            <a:r>
              <a:rPr lang="en-GB" sz="2800" i="1" dirty="0"/>
              <a:t>Pseudomonas</a:t>
            </a:r>
            <a:r>
              <a:rPr lang="en-GB" sz="2800" dirty="0"/>
              <a:t> per-patient base case – probabilistic empiric setting - HAP/VAP</a:t>
            </a:r>
            <a:br>
              <a:rPr lang="en-GB" sz="2800" dirty="0"/>
            </a:br>
            <a:r>
              <a:rPr lang="en-GB" sz="2000" b="0" i="1" dirty="0">
                <a:solidFill>
                  <a:schemeClr val="accent2"/>
                </a:solidFill>
              </a:rPr>
              <a:t>vs </a:t>
            </a: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colistin/aminoglycoside based regimens: safety improvements for patients with and without MBL Pseudomonas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vs non-</a:t>
            </a: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colistin/aminoglycoside based regimens: similar susceptibility + safety when ‘incorrectly suspected’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vs non-</a:t>
            </a:r>
            <a:r>
              <a:rPr lang="en-GB" sz="2000" b="0" i="1" dirty="0">
                <a:solidFill>
                  <a:schemeClr val="accent2"/>
                </a:solidFill>
                <a:latin typeface="Lato"/>
              </a:rPr>
              <a:t>colistin/aminoglycoside based regimens: higher susceptibility when ‘correctly suspected’</a:t>
            </a:r>
            <a:br>
              <a:rPr lang="en-GB" sz="2000" b="0" i="1" dirty="0">
                <a:solidFill>
                  <a:schemeClr val="accent2"/>
                </a:solidFill>
                <a:latin typeface="Lato"/>
              </a:rPr>
            </a:br>
            <a:br>
              <a:rPr lang="en-GB" sz="2800" dirty="0"/>
            </a:br>
            <a:endParaRPr lang="en-GB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0F306B-BF28-4F12-873B-DDE1C05BA97C}"/>
              </a:ext>
            </a:extLst>
          </p:cNvPr>
          <p:cNvSpPr txBox="1"/>
          <p:nvPr/>
        </p:nvSpPr>
        <p:spPr>
          <a:xfrm>
            <a:off x="228619" y="6529261"/>
            <a:ext cx="11103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Source: EEPRU’s addendum 2, Table </a:t>
            </a:r>
            <a:r>
              <a:rPr lang="en-GB" sz="1400" dirty="0">
                <a:solidFill>
                  <a:srgbClr val="000000"/>
                </a:solidFill>
                <a:latin typeface="Lato"/>
              </a:rPr>
              <a:t>7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; ET = empiric treatment, MDT = microbiology directed treatment (when empiric treatment fails)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A465CC-9879-4126-AAB7-860AB498D5A2}"/>
              </a:ext>
            </a:extLst>
          </p:cNvPr>
          <p:cNvSpPr txBox="1"/>
          <p:nvPr/>
        </p:nvSpPr>
        <p:spPr>
          <a:xfrm>
            <a:off x="4082143" y="6226573"/>
            <a:ext cx="7576455" cy="2312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693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FDB8-EEAC-41D9-B754-C86F9FDDA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83" y="323167"/>
            <a:ext cx="12063917" cy="1826893"/>
          </a:xfrm>
        </p:spPr>
        <p:txBody>
          <a:bodyPr>
            <a:normAutofit fontScale="90000"/>
          </a:bodyPr>
          <a:lstStyle/>
          <a:p>
            <a:r>
              <a:rPr lang="en-GB" sz="3200" i="1" dirty="0"/>
              <a:t>Pseudomonas</a:t>
            </a:r>
            <a:r>
              <a:rPr lang="en-GB" sz="3200" dirty="0"/>
              <a:t> per-patient base case - probabilistic microbiology-directed - HAP/VAP + complicated UTI</a:t>
            </a:r>
            <a:br>
              <a:rPr lang="en-GB" sz="3200" dirty="0"/>
            </a:br>
            <a:r>
              <a:rPr lang="en-GB" sz="2200" b="0" i="1" dirty="0">
                <a:solidFill>
                  <a:schemeClr val="accent2"/>
                </a:solidFill>
              </a:rPr>
              <a:t>Benefits relatively high as most patients only susceptible to colistin/aminoglycoside-based treatment</a:t>
            </a:r>
            <a:br>
              <a:rPr lang="en-GB" sz="2200" b="0" i="1" dirty="0">
                <a:solidFill>
                  <a:schemeClr val="accent2"/>
                </a:solidFill>
              </a:rPr>
            </a:br>
            <a:r>
              <a:rPr lang="en-GB" sz="2200" b="0" i="1" dirty="0">
                <a:solidFill>
                  <a:schemeClr val="accent2"/>
                </a:solidFill>
              </a:rPr>
              <a:t>Benefits of </a:t>
            </a:r>
            <a:r>
              <a:rPr lang="en-GB" sz="2200" b="0" i="1" dirty="0" err="1">
                <a:solidFill>
                  <a:schemeClr val="accent2"/>
                </a:solidFill>
              </a:rPr>
              <a:t>cefiderocol</a:t>
            </a:r>
            <a:r>
              <a:rPr lang="en-GB" sz="2200" b="0" i="1" dirty="0">
                <a:solidFill>
                  <a:schemeClr val="accent2"/>
                </a:solidFill>
              </a:rPr>
              <a:t> driven by avoiding safety issues of colistin and aminoglycosides in patients susceptible to these agents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28C4A4-F9F9-43E2-98F4-39FC3582392F}"/>
              </a:ext>
            </a:extLst>
          </p:cNvPr>
          <p:cNvSpPr txBox="1"/>
          <p:nvPr/>
        </p:nvSpPr>
        <p:spPr>
          <a:xfrm>
            <a:off x="229252" y="6397804"/>
            <a:ext cx="6597676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Source: EEPRU’s addendum 2, Table 5 (Update of table 38 in EEPRU report</a:t>
            </a:r>
            <a:r>
              <a:rPr lang="en-GB" sz="1400" dirty="0">
                <a:solidFill>
                  <a:srgbClr val="000000"/>
                </a:solidFill>
                <a:latin typeface="Lato"/>
              </a:rPr>
              <a:t>)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E93C904-C9B7-49BA-8B6F-79E46645F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567631"/>
              </p:ext>
            </p:extLst>
          </p:nvPr>
        </p:nvGraphicFramePr>
        <p:xfrm>
          <a:off x="240076" y="2150061"/>
          <a:ext cx="11124610" cy="3849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7767">
                  <a:extLst>
                    <a:ext uri="{9D8B030D-6E8A-4147-A177-3AD203B41FA5}">
                      <a16:colId xmlns:a16="http://schemas.microsoft.com/office/drawing/2014/main" val="2397041983"/>
                    </a:ext>
                  </a:extLst>
                </a:gridCol>
                <a:gridCol w="1537412">
                  <a:extLst>
                    <a:ext uri="{9D8B030D-6E8A-4147-A177-3AD203B41FA5}">
                      <a16:colId xmlns:a16="http://schemas.microsoft.com/office/drawing/2014/main" val="428879746"/>
                    </a:ext>
                  </a:extLst>
                </a:gridCol>
                <a:gridCol w="3162974">
                  <a:extLst>
                    <a:ext uri="{9D8B030D-6E8A-4147-A177-3AD203B41FA5}">
                      <a16:colId xmlns:a16="http://schemas.microsoft.com/office/drawing/2014/main" val="3450045749"/>
                    </a:ext>
                  </a:extLst>
                </a:gridCol>
                <a:gridCol w="2696457">
                  <a:extLst>
                    <a:ext uri="{9D8B030D-6E8A-4147-A177-3AD203B41FA5}">
                      <a16:colId xmlns:a16="http://schemas.microsoft.com/office/drawing/2014/main" val="4083796101"/>
                    </a:ext>
                  </a:extLst>
                </a:gridCol>
              </a:tblGrid>
              <a:tr h="637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err="1">
                          <a:effectLst/>
                        </a:rPr>
                        <a:t>Cefiderocol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Without cefiderocol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Incremental results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extLst>
                  <a:ext uri="{0D108BD9-81ED-4DB2-BD59-A6C34878D82A}">
                    <a16:rowId xmlns:a16="http://schemas.microsoft.com/office/drawing/2014/main" val="1361616161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HAP/VAP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458030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£36,987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£37,563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-£576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6790609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2.69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2.52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511971054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1.89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1.177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0.12</a:t>
                      </a: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48290643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effectLst/>
                        </a:rPr>
                        <a:t>Per person net health benefit </a:t>
                      </a:r>
                      <a:endParaRPr lang="en-GB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0.043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-0.108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0.151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027089482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cUTI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203217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Total costs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£19,848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£20,434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-£586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842784374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Life years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3.72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3.55</a:t>
                      </a: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0.17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2329091339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>
                          <a:effectLst/>
                        </a:rPr>
                        <a:t>QALYs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2.61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2.49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0.12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1453757996"/>
                  </a:ext>
                </a:extLst>
              </a:tr>
              <a:tr h="31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Per person net health benefit 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1.618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1.471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</a:rPr>
                        <a:t>0.147</a:t>
                      </a:r>
                      <a:endParaRPr lang="en-GB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721" marR="9721" marT="0" marB="0" anchor="b"/>
                </a:tc>
                <a:extLst>
                  <a:ext uri="{0D108BD9-81ED-4DB2-BD59-A6C34878D82A}">
                    <a16:rowId xmlns:a16="http://schemas.microsoft.com/office/drawing/2014/main" val="41291068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65D632-09BE-4B74-8443-A519F3066B3B}"/>
              </a:ext>
            </a:extLst>
          </p:cNvPr>
          <p:cNvSpPr txBox="1"/>
          <p:nvPr/>
        </p:nvSpPr>
        <p:spPr>
          <a:xfrm>
            <a:off x="3987656" y="4074956"/>
            <a:ext cx="7377030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86CB80-CF93-49E5-91E9-7932D9C95530}"/>
              </a:ext>
            </a:extLst>
          </p:cNvPr>
          <p:cNvSpPr txBox="1"/>
          <p:nvPr/>
        </p:nvSpPr>
        <p:spPr>
          <a:xfrm>
            <a:off x="3987656" y="5704193"/>
            <a:ext cx="7377030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964307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6537049" cy="1276350"/>
          </a:xfrm>
        </p:spPr>
        <p:txBody>
          <a:bodyPr/>
          <a:lstStyle/>
          <a:p>
            <a:r>
              <a:rPr lang="en-GB"/>
              <a:t>EEPRU model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2F167-72D5-41CE-8E79-17C67F4863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/>
              <a:t>Population results</a:t>
            </a:r>
          </a:p>
        </p:txBody>
      </p:sp>
    </p:spTree>
    <p:extLst>
      <p:ext uri="{BB962C8B-B14F-4D97-AF65-F5344CB8AC3E}">
        <p14:creationId xmlns:p14="http://schemas.microsoft.com/office/powerpoint/2010/main" val="12552356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DA89B-771D-4106-B636-6FF36237E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877" y="209421"/>
            <a:ext cx="11653157" cy="1181425"/>
          </a:xfrm>
        </p:spPr>
        <p:txBody>
          <a:bodyPr>
            <a:normAutofit/>
          </a:bodyPr>
          <a:lstStyle/>
          <a:p>
            <a:r>
              <a:rPr lang="en-GB" sz="3200" dirty="0"/>
              <a:t>Headline population-level results</a:t>
            </a:r>
            <a:br>
              <a:rPr lang="en-GB" sz="3200" dirty="0"/>
            </a:br>
            <a:r>
              <a:rPr lang="en-GB" sz="2300" b="0" i="1" dirty="0"/>
              <a:t>Key scenarios contain different sets of assumptions as EEPRU not able to test all combinations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44C4D17-8502-47BC-B247-2403EFFA4CA4}"/>
              </a:ext>
            </a:extLst>
          </p:cNvPr>
          <p:cNvGraphicFramePr>
            <a:graphicFrameLocks noGrp="1"/>
          </p:cNvGraphicFramePr>
          <p:nvPr/>
        </p:nvGraphicFramePr>
        <p:xfrm>
          <a:off x="306488" y="1212206"/>
          <a:ext cx="11391683" cy="4838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483">
                  <a:extLst>
                    <a:ext uri="{9D8B030D-6E8A-4147-A177-3AD203B41FA5}">
                      <a16:colId xmlns:a16="http://schemas.microsoft.com/office/drawing/2014/main" val="308254958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59096328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03638605"/>
                    </a:ext>
                  </a:extLst>
                </a:gridCol>
                <a:gridCol w="1698172">
                  <a:extLst>
                    <a:ext uri="{9D8B030D-6E8A-4147-A177-3AD203B41FA5}">
                      <a16:colId xmlns:a16="http://schemas.microsoft.com/office/drawing/2014/main" val="3456576357"/>
                    </a:ext>
                  </a:extLst>
                </a:gridCol>
                <a:gridCol w="1799771">
                  <a:extLst>
                    <a:ext uri="{9D8B030D-6E8A-4147-A177-3AD203B41FA5}">
                      <a16:colId xmlns:a16="http://schemas.microsoft.com/office/drawing/2014/main" val="1584878935"/>
                    </a:ext>
                  </a:extLst>
                </a:gridCol>
                <a:gridCol w="1675987">
                  <a:extLst>
                    <a:ext uri="{9D8B030D-6E8A-4147-A177-3AD203B41FA5}">
                      <a16:colId xmlns:a16="http://schemas.microsoft.com/office/drawing/2014/main" val="292555904"/>
                    </a:ext>
                  </a:extLst>
                </a:gridCol>
                <a:gridCol w="1574870">
                  <a:extLst>
                    <a:ext uri="{9D8B030D-6E8A-4147-A177-3AD203B41FA5}">
                      <a16:colId xmlns:a16="http://schemas.microsoft.com/office/drawing/2014/main" val="990638443"/>
                    </a:ext>
                  </a:extLst>
                </a:gridCol>
              </a:tblGrid>
              <a:tr h="1258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Infection site categorisation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kern="1200" dirty="0">
                          <a:effectLst/>
                          <a:latin typeface="+mj-lt"/>
                        </a:rPr>
                        <a:t>Population growth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kern="1200" dirty="0">
                          <a:effectLst/>
                          <a:latin typeface="+mj-lt"/>
                        </a:rPr>
                        <a:t>Resistance to cefiderocol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Proportion not receiving colistin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Susceptibility lab methods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Susceptibility breakpoints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Population incremental QALYs</a:t>
                      </a: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669449180"/>
                  </a:ext>
                </a:extLst>
              </a:tr>
              <a:tr h="716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0" dirty="0">
                          <a:effectLst/>
                          <a:latin typeface="+mj-lt"/>
                        </a:rPr>
                        <a:t>Clinical experts</a:t>
                      </a:r>
                      <a:endParaRPr lang="en-GB" sz="1800" b="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Persistent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kern="1200" dirty="0">
                          <a:effectLst/>
                          <a:latin typeface="+mj-lt"/>
                        </a:rPr>
                        <a:t>1%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 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EUCAST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3,559</a:t>
                      </a: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3960119145"/>
                  </a:ext>
                </a:extLst>
              </a:tr>
              <a:tr h="716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experts</a:t>
                      </a:r>
                      <a:endParaRPr lang="en-GB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Persistent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5%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 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EUCAST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3,462</a:t>
                      </a:r>
                      <a:endParaRPr lang="en-GB" sz="1800" b="1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980007530"/>
                  </a:ext>
                </a:extLst>
              </a:tr>
              <a:tr h="716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experts</a:t>
                      </a:r>
                      <a:endParaRPr lang="en-GB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Persistent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 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EUCAST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3,343</a:t>
                      </a: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1594679421"/>
                  </a:ext>
                </a:extLst>
              </a:tr>
              <a:tr h="716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Clinical experts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Persistent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</a:rPr>
                        <a:t>2,823</a:t>
                      </a:r>
                      <a:endParaRPr lang="en-GB" sz="1800" b="1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1278194043"/>
                  </a:ext>
                </a:extLst>
              </a:tr>
              <a:tr h="716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experts</a:t>
                      </a:r>
                      <a:endParaRPr lang="en-GB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Persistent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0%</a:t>
                      </a:r>
                      <a:endParaRPr lang="en-GB" sz="1800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  <a:latin typeface="+mj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CLSI</a:t>
                      </a: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EUCAST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5,566</a:t>
                      </a:r>
                      <a:endParaRPr lang="en-GB" sz="1800" b="1" dirty="0">
                        <a:effectLst/>
                        <a:latin typeface="+mj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887068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61213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34373-7EA8-41A1-A1B8-95804C011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109" y="24117"/>
            <a:ext cx="11574667" cy="1220478"/>
          </a:xfrm>
        </p:spPr>
        <p:txBody>
          <a:bodyPr>
            <a:normAutofit/>
          </a:bodyPr>
          <a:lstStyle/>
          <a:p>
            <a:r>
              <a:rPr lang="en-GB" sz="3200" dirty="0"/>
              <a:t>EEPRU scenario analysis results</a:t>
            </a:r>
            <a:br>
              <a:rPr lang="en-GB" sz="3200" dirty="0"/>
            </a:br>
            <a:r>
              <a:rPr lang="en-GB" sz="2000" b="0" i="1" dirty="0">
                <a:solidFill>
                  <a:schemeClr val="accent2"/>
                </a:solidFill>
              </a:rPr>
              <a:t>Probability patient has resistant pathogen (top 3 scenarios)</a:t>
            </a:r>
            <a:br>
              <a:rPr lang="en-GB" sz="2000" b="0" i="1" dirty="0">
                <a:solidFill>
                  <a:schemeClr val="accent2"/>
                </a:solidFill>
              </a:rPr>
            </a:br>
            <a:r>
              <a:rPr lang="en-GB" sz="2000" b="0" i="1" dirty="0">
                <a:solidFill>
                  <a:schemeClr val="accent2"/>
                </a:solidFill>
              </a:rPr>
              <a:t>Alternative susceptibility evidence sources (bottom 3 scenarios)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40EA85-D119-4DF0-A463-FBC0FA06AD8B}"/>
              </a:ext>
            </a:extLst>
          </p:cNvPr>
          <p:cNvSpPr txBox="1"/>
          <p:nvPr/>
        </p:nvSpPr>
        <p:spPr>
          <a:xfrm>
            <a:off x="172779" y="6008562"/>
            <a:ext cx="120192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Range = PHE categorisation + damped growth (lower) and Expert classification + persistent growth (upper); Cefid resistance = 0%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48675A-3E5D-B24D-ACC6-7024EC5C1F50}"/>
              </a:ext>
            </a:extLst>
          </p:cNvPr>
          <p:cNvSpPr txBox="1"/>
          <p:nvPr/>
        </p:nvSpPr>
        <p:spPr>
          <a:xfrm>
            <a:off x="189109" y="6380516"/>
            <a:ext cx="11257224" cy="338554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000" i="1" dirty="0">
                <a:latin typeface="Lato"/>
              </a:rPr>
              <a:t>Are any of these scenarios more plausible than those on the previous slide?</a:t>
            </a:r>
            <a:endParaRPr lang="en-GB" sz="2000" i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891509-05C1-4EA2-BE9D-AB97DFD43304}"/>
              </a:ext>
            </a:extLst>
          </p:cNvPr>
          <p:cNvGraphicFramePr>
            <a:graphicFrameLocks noGrp="1"/>
          </p:cNvGraphicFramePr>
          <p:nvPr/>
        </p:nvGraphicFramePr>
        <p:xfrm>
          <a:off x="172779" y="1056267"/>
          <a:ext cx="11846441" cy="4909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2107">
                  <a:extLst>
                    <a:ext uri="{9D8B030D-6E8A-4147-A177-3AD203B41FA5}">
                      <a16:colId xmlns:a16="http://schemas.microsoft.com/office/drawing/2014/main" val="3560399066"/>
                    </a:ext>
                  </a:extLst>
                </a:gridCol>
                <a:gridCol w="4751614">
                  <a:extLst>
                    <a:ext uri="{9D8B030D-6E8A-4147-A177-3AD203B41FA5}">
                      <a16:colId xmlns:a16="http://schemas.microsoft.com/office/drawing/2014/main" val="3401254434"/>
                    </a:ext>
                  </a:extLst>
                </a:gridCol>
                <a:gridCol w="3918857">
                  <a:extLst>
                    <a:ext uri="{9D8B030D-6E8A-4147-A177-3AD203B41FA5}">
                      <a16:colId xmlns:a16="http://schemas.microsoft.com/office/drawing/2014/main" val="872400682"/>
                    </a:ext>
                  </a:extLst>
                </a:gridCol>
                <a:gridCol w="1813863">
                  <a:extLst>
                    <a:ext uri="{9D8B030D-6E8A-4147-A177-3AD203B41FA5}">
                      <a16:colId xmlns:a16="http://schemas.microsoft.com/office/drawing/2014/main" val="2989283994"/>
                    </a:ext>
                  </a:extLst>
                </a:gridCol>
              </a:tblGrid>
              <a:tr h="114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Scenario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Base case assumption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Scenario assumption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Net health benefits (QALYs)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ctr"/>
                </a:tc>
                <a:extLst>
                  <a:ext uri="{0D108BD9-81ED-4DB2-BD59-A6C34878D82A}">
                    <a16:rowId xmlns:a16="http://schemas.microsoft.com/office/drawing/2014/main" val="3581218929"/>
                  </a:ext>
                </a:extLst>
              </a:tr>
              <a:tr h="3221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Base case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1,100-3,583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3972248434"/>
                  </a:ext>
                </a:extLst>
              </a:tr>
              <a:tr h="230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pathogen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Probability patient has MBL </a:t>
                      </a: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i="0" dirty="0">
                          <a:effectLst/>
                        </a:rPr>
                        <a:t> (15%) or </a:t>
                      </a:r>
                      <a:r>
                        <a:rPr lang="en-GB" sz="1800" i="1" dirty="0"/>
                        <a:t>Pseudomonas </a:t>
                      </a:r>
                      <a:r>
                        <a:rPr lang="en-GB" sz="1800" i="0" dirty="0"/>
                        <a:t>(14%)</a:t>
                      </a:r>
                      <a:r>
                        <a:rPr lang="en-GB" sz="1800" i="0" dirty="0">
                          <a:effectLst/>
                        </a:rPr>
                        <a:t> </a:t>
                      </a:r>
                      <a:r>
                        <a:rPr lang="en-GB" sz="1800" dirty="0">
                          <a:effectLst/>
                        </a:rPr>
                        <a:t>(PHE SGSS data)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= 30% (hypothetical)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880-3,041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441553106"/>
                  </a:ext>
                </a:extLst>
              </a:tr>
              <a:tr h="230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Probability pathogen</a:t>
                      </a:r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</a:rPr>
                        <a:t>Probability patient has MBL </a:t>
                      </a: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i="0" dirty="0">
                          <a:effectLst/>
                        </a:rPr>
                        <a:t> (15%) or </a:t>
                      </a:r>
                      <a:r>
                        <a:rPr lang="en-GB" sz="1800" i="1" dirty="0"/>
                        <a:t>Pseudomonas </a:t>
                      </a:r>
                      <a:r>
                        <a:rPr lang="en-GB" sz="1800" i="0" dirty="0"/>
                        <a:t>(14%)</a:t>
                      </a:r>
                      <a:r>
                        <a:rPr lang="en-GB" sz="1800" i="0" dirty="0">
                          <a:effectLst/>
                        </a:rPr>
                        <a:t> </a:t>
                      </a:r>
                      <a:r>
                        <a:rPr lang="en-GB" sz="1800" dirty="0">
                          <a:effectLst/>
                        </a:rPr>
                        <a:t>(PHE SGSS data)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= 50% (hypothetical)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551-2,145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1942239497"/>
                  </a:ext>
                </a:extLst>
              </a:tr>
              <a:tr h="230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Probability pathogen</a:t>
                      </a:r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patient has MBL </a:t>
                      </a: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i="0" dirty="0">
                          <a:effectLst/>
                        </a:rPr>
                        <a:t> (15%) or </a:t>
                      </a:r>
                      <a:r>
                        <a:rPr lang="en-GB" sz="1800" i="1" dirty="0"/>
                        <a:t>Pseudomonas </a:t>
                      </a:r>
                      <a:r>
                        <a:rPr lang="en-GB" sz="1800" i="0" dirty="0"/>
                        <a:t>(14%)</a:t>
                      </a:r>
                      <a:r>
                        <a:rPr lang="en-GB" sz="1800" i="0" dirty="0">
                          <a:effectLst/>
                        </a:rPr>
                        <a:t> </a:t>
                      </a:r>
                      <a:r>
                        <a:rPr lang="en-GB" sz="1800" dirty="0">
                          <a:effectLst/>
                        </a:rPr>
                        <a:t>(PHE SGSS data)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= 71% (based on BSAC survey data, n=9 respondents)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420-1,785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3631850484"/>
                  </a:ext>
                </a:extLst>
              </a:tr>
              <a:tr h="3815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Network 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NMA of EUCAST studies + PHE data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NMA of CLSI studies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1,001-2,823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1734515378"/>
                  </a:ext>
                </a:extLst>
              </a:tr>
              <a:tr h="318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Network 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</a:t>
                      </a:r>
                      <a:r>
                        <a:rPr lang="en-GB" sz="1800" b="0" dirty="0">
                          <a:effectLst/>
                        </a:rPr>
                        <a:t>NMA</a:t>
                      </a:r>
                      <a:r>
                        <a:rPr lang="en-GB" sz="1800" dirty="0">
                          <a:effectLst/>
                        </a:rPr>
                        <a:t> of EUCAST studies + PHE data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PHE data + NMA of </a:t>
                      </a:r>
                      <a:r>
                        <a:rPr lang="en-GB" sz="1800" dirty="0" err="1">
                          <a:effectLst/>
                        </a:rPr>
                        <a:t>cefiderocol</a:t>
                      </a:r>
                      <a:r>
                        <a:rPr lang="en-GB" sz="1800" dirty="0">
                          <a:effectLst/>
                        </a:rPr>
                        <a:t> and fosfomycin arms from CLSI studies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1,111-3,010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1993952637"/>
                  </a:ext>
                </a:extLst>
              </a:tr>
              <a:tr h="230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Network 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NMA of EUCAST studies + PHE data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Susceptibility based on NMA of EUCAST studies with absolute colistin susceptibility from SIDERO WT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1,185-4,042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52" marR="6052" marT="0" marB="0" anchor="b"/>
                </a:tc>
                <a:extLst>
                  <a:ext uri="{0D108BD9-81ED-4DB2-BD59-A6C34878D82A}">
                    <a16:rowId xmlns:a16="http://schemas.microsoft.com/office/drawing/2014/main" val="1179369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31857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06B9E59-4277-40CF-A98E-29A1E4120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14" y="2431740"/>
            <a:ext cx="6592220" cy="32008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834373-7EA8-41A1-A1B8-95804C011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296121"/>
            <a:ext cx="11080069" cy="1114098"/>
          </a:xfrm>
        </p:spPr>
        <p:txBody>
          <a:bodyPr>
            <a:normAutofit/>
          </a:bodyPr>
          <a:lstStyle/>
          <a:p>
            <a:r>
              <a:rPr lang="en-GB" dirty="0"/>
              <a:t>Probabilistic sensitivity analysis</a:t>
            </a:r>
            <a:br>
              <a:rPr lang="en-GB" dirty="0"/>
            </a:br>
            <a:r>
              <a:rPr lang="en-GB" sz="2700" b="0" i="1" dirty="0">
                <a:solidFill>
                  <a:schemeClr val="accent2"/>
                </a:solidFill>
              </a:rPr>
              <a:t>QALYs ranged from -132 to 6,652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3AFE1-546F-478C-84DE-5E9525C6B939}"/>
              </a:ext>
            </a:extLst>
          </p:cNvPr>
          <p:cNvSpPr txBox="1"/>
          <p:nvPr/>
        </p:nvSpPr>
        <p:spPr>
          <a:xfrm>
            <a:off x="540866" y="1392754"/>
            <a:ext cx="107060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+mj-lt"/>
                <a:cs typeface="Arial" panose="020B0604020202020204" pitchFamily="34" charset="0"/>
              </a:rPr>
              <a:t>Figure: Distribution of total population incremental net health effects of cefiderocol</a:t>
            </a:r>
            <a:br>
              <a:rPr lang="en-GB" dirty="0">
                <a:latin typeface="+mj-lt"/>
                <a:cs typeface="Arial" panose="020B0604020202020204" pitchFamily="34" charset="0"/>
              </a:rPr>
            </a:br>
            <a:r>
              <a:rPr lang="en-GB" dirty="0">
                <a:latin typeface="+mj-lt"/>
                <a:cs typeface="Arial" panose="020B0604020202020204" pitchFamily="34" charset="0"/>
              </a:rPr>
              <a:t>(2,000 simulations) – based on most and least conservative estimates of population size, assuming no cefiderocol resistance</a:t>
            </a:r>
          </a:p>
        </p:txBody>
      </p:sp>
      <p:sp>
        <p:nvSpPr>
          <p:cNvPr id="8" name="Subtitle 6">
            <a:extLst>
              <a:ext uri="{FF2B5EF4-FFF2-40B4-BE49-F238E27FC236}">
                <a16:creationId xmlns:a16="http://schemas.microsoft.com/office/drawing/2014/main" id="{3AF566D3-C708-4E0D-8C77-4185E4507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19" y="5559859"/>
            <a:ext cx="11080069" cy="567698"/>
          </a:xfrm>
        </p:spPr>
        <p:txBody>
          <a:bodyPr>
            <a:normAutofit/>
          </a:bodyPr>
          <a:lstStyle/>
          <a:p>
            <a:pPr marL="0" indent="0"/>
            <a:r>
              <a:rPr lang="en-GB" dirty="0"/>
              <a:t>Right hand side of distribution may capture high cost scenarios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0C1AD3-774D-4D60-8D75-DB55B1C47DC5}"/>
              </a:ext>
            </a:extLst>
          </p:cNvPr>
          <p:cNvSpPr txBox="1"/>
          <p:nvPr/>
        </p:nvSpPr>
        <p:spPr>
          <a:xfrm>
            <a:off x="496383" y="6419532"/>
            <a:ext cx="6597676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Source: EEPRU’s addendum 2, Figure 6</a:t>
            </a: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BBA1CB03-70A2-4B4B-A058-1B49FED7EA49}"/>
              </a:ext>
            </a:extLst>
          </p:cNvPr>
          <p:cNvGraphicFramePr>
            <a:graphicFrameLocks noGrp="1"/>
          </p:cNvGraphicFramePr>
          <p:nvPr/>
        </p:nvGraphicFramePr>
        <p:xfrm>
          <a:off x="4231850" y="2408374"/>
          <a:ext cx="7759048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35431">
                  <a:extLst>
                    <a:ext uri="{9D8B030D-6E8A-4147-A177-3AD203B41FA5}">
                      <a16:colId xmlns:a16="http://schemas.microsoft.com/office/drawing/2014/main" val="658077320"/>
                    </a:ext>
                  </a:extLst>
                </a:gridCol>
                <a:gridCol w="4723617">
                  <a:extLst>
                    <a:ext uri="{9D8B030D-6E8A-4147-A177-3AD203B41FA5}">
                      <a16:colId xmlns:a16="http://schemas.microsoft.com/office/drawing/2014/main" val="300937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PHE + damped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mean = 963,   range –132 to 1,990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70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FFFF"/>
                          </a:solidFill>
                        </a:rPr>
                        <a:t>Clinical advisors + persists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FFFFFF"/>
                          </a:solidFill>
                        </a:rPr>
                        <a:t>mean = 3,246, range –163 to 6,652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724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86169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C82BA-0659-42A4-B6C1-CDC37DB97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911" y="131791"/>
            <a:ext cx="11299706" cy="127635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 dirty="0"/>
              <a:t>EEPRU’s scenario results: value of being prepared for emergence of resistance</a:t>
            </a:r>
            <a:br>
              <a:rPr lang="en-GB" sz="2400" dirty="0"/>
            </a:br>
            <a:r>
              <a:rPr lang="en-GB" sz="2200" b="0" i="1" dirty="0">
                <a:solidFill>
                  <a:schemeClr val="accent2"/>
                </a:solidFill>
              </a:rPr>
              <a:t>Patient-level incremental net benefits by infection site and setting</a:t>
            </a:r>
            <a:br>
              <a:rPr lang="en-GB" sz="2400" dirty="0"/>
            </a:br>
            <a:endParaRPr lang="en-GB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557509-5D6E-48BE-B1B6-8984B5E87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587921"/>
              </p:ext>
            </p:extLst>
          </p:nvPr>
        </p:nvGraphicFramePr>
        <p:xfrm>
          <a:off x="496383" y="2815042"/>
          <a:ext cx="10133519" cy="261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089">
                  <a:extLst>
                    <a:ext uri="{9D8B030D-6E8A-4147-A177-3AD203B41FA5}">
                      <a16:colId xmlns:a16="http://schemas.microsoft.com/office/drawing/2014/main" val="3082549585"/>
                    </a:ext>
                  </a:extLst>
                </a:gridCol>
                <a:gridCol w="3837215">
                  <a:extLst>
                    <a:ext uri="{9D8B030D-6E8A-4147-A177-3AD203B41FA5}">
                      <a16:colId xmlns:a16="http://schemas.microsoft.com/office/drawing/2014/main" val="2590963287"/>
                    </a:ext>
                  </a:extLst>
                </a:gridCol>
                <a:gridCol w="2694215">
                  <a:extLst>
                    <a:ext uri="{9D8B030D-6E8A-4147-A177-3AD203B41FA5}">
                      <a16:colId xmlns:a16="http://schemas.microsoft.com/office/drawing/2014/main" val="1703638605"/>
                    </a:ext>
                  </a:extLst>
                </a:gridCol>
              </a:tblGrid>
              <a:tr h="36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kern="1200">
                          <a:effectLst/>
                        </a:rPr>
                        <a:t>Base-case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kern="1200">
                          <a:effectLst/>
                        </a:rPr>
                        <a:t>New scenario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/>
                </a:tc>
                <a:extLst>
                  <a:ext uri="{0D108BD9-81ED-4DB2-BD59-A6C34878D82A}">
                    <a16:rowId xmlns:a16="http://schemas.microsoft.com/office/drawing/2014/main" val="669449180"/>
                  </a:ext>
                </a:extLst>
              </a:tr>
              <a:tr h="75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</a:rPr>
                        <a:t>HAP/VAP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</a:rPr>
                        <a:t>Empiric setting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dirty="0">
                          <a:effectLst/>
                        </a:rPr>
                        <a:t>: 0.147 (ca)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Pseudemonas</a:t>
                      </a:r>
                      <a:r>
                        <a:rPr lang="en-GB" sz="1800" dirty="0">
                          <a:effectLst/>
                        </a:rPr>
                        <a:t>: 0.153 (</a:t>
                      </a:r>
                      <a:r>
                        <a:rPr lang="en-GB" sz="1800" dirty="0" err="1">
                          <a:effectLst/>
                        </a:rPr>
                        <a:t>nca</a:t>
                      </a:r>
                      <a:r>
                        <a:rPr lang="en-GB" sz="1800" dirty="0">
                          <a:effectLst/>
                        </a:rPr>
                        <a:t>); 0.207 (ca)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n-GB" sz="1800" kern="1200" dirty="0">
                          <a:effectLst/>
                        </a:rPr>
                        <a:t>0.280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3960119145"/>
                  </a:ext>
                </a:extLst>
              </a:tr>
              <a:tr h="75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</a:rPr>
                        <a:t>HAP/VAP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dirty="0">
                          <a:effectLst/>
                        </a:rPr>
                        <a:t>Microbiology directed setting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dirty="0">
                          <a:effectLst/>
                        </a:rPr>
                        <a:t>: 0.021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Pseudemonas</a:t>
                      </a:r>
                      <a:r>
                        <a:rPr lang="en-GB" sz="1800" dirty="0">
                          <a:effectLst/>
                        </a:rPr>
                        <a:t>: 0.151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</a:rPr>
                        <a:t>1.031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980007530"/>
                  </a:ext>
                </a:extLst>
              </a:tr>
              <a:tr h="752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b="1" dirty="0" err="1">
                          <a:effectLst/>
                        </a:rPr>
                        <a:t>cUTI</a:t>
                      </a:r>
                      <a:endParaRPr lang="en-GB" sz="1800" b="1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effectLst/>
                        </a:rPr>
                        <a:t>Microbiology directed setting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Enterobacterales</a:t>
                      </a:r>
                      <a:r>
                        <a:rPr lang="en-GB" sz="1800" dirty="0">
                          <a:effectLst/>
                        </a:rPr>
                        <a:t>: 0.021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800" i="1" dirty="0" err="1">
                          <a:effectLst/>
                        </a:rPr>
                        <a:t>Pseudemonas</a:t>
                      </a:r>
                      <a:r>
                        <a:rPr lang="en-GB" sz="1800" dirty="0">
                          <a:effectLst/>
                        </a:rPr>
                        <a:t>: 0.147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n-GB" sz="1800" dirty="0">
                          <a:effectLst/>
                        </a:rPr>
                        <a:t>1.032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06" marR="63706" marT="0" marB="0" anchor="ctr"/>
                </a:tc>
                <a:extLst>
                  <a:ext uri="{0D108BD9-81ED-4DB2-BD59-A6C34878D82A}">
                    <a16:rowId xmlns:a16="http://schemas.microsoft.com/office/drawing/2014/main" val="887068547"/>
                  </a:ext>
                </a:extLst>
              </a:tr>
            </a:tbl>
          </a:graphicData>
        </a:graphic>
      </p:graphicFrame>
      <p:sp>
        <p:nvSpPr>
          <p:cNvPr id="9" name="Subtitle 2">
            <a:extLst>
              <a:ext uri="{FF2B5EF4-FFF2-40B4-BE49-F238E27FC236}">
                <a16:creationId xmlns:a16="http://schemas.microsoft.com/office/drawing/2014/main" id="{E7769214-2769-41D3-8DAD-7CA1535B5C38}"/>
              </a:ext>
            </a:extLst>
          </p:cNvPr>
          <p:cNvSpPr txBox="1">
            <a:spLocks/>
          </p:cNvSpPr>
          <p:nvPr/>
        </p:nvSpPr>
        <p:spPr>
          <a:xfrm>
            <a:off x="395911" y="1095338"/>
            <a:ext cx="11080069" cy="178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Scenario hypothesises emergence of new resistant pathogen susceptible only to </a:t>
            </a:r>
            <a:r>
              <a:rPr lang="en-GB" dirty="0" err="1"/>
              <a:t>cefiderocol</a:t>
            </a:r>
            <a:r>
              <a:rPr lang="en-GB" dirty="0"/>
              <a:t> and not to any comparator therapies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Increase highest in the microbiology-directed setting as all patients benefit from </a:t>
            </a:r>
            <a:r>
              <a:rPr lang="en-GB" dirty="0" err="1"/>
              <a:t>cefiderocol</a:t>
            </a:r>
            <a:endParaRPr lang="en-GB" dirty="0"/>
          </a:p>
          <a:p>
            <a:pPr marL="817200" lvl="2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 In empiric </a:t>
            </a:r>
            <a:r>
              <a:rPr lang="en-GB" dirty="0">
                <a:latin typeface="+mj-lt"/>
              </a:rPr>
              <a:t>setting</a:t>
            </a:r>
            <a:r>
              <a:rPr lang="en-GB" dirty="0"/>
              <a:t>, only a proportion of people have the suspected pathogen-mechanism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006126-A1E9-4F34-BF31-EF16DF690D57}"/>
              </a:ext>
            </a:extLst>
          </p:cNvPr>
          <p:cNvSpPr txBox="1"/>
          <p:nvPr/>
        </p:nvSpPr>
        <p:spPr>
          <a:xfrm>
            <a:off x="496383" y="5520361"/>
            <a:ext cx="10239090" cy="914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GB" sz="1600" dirty="0"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ca, cefiderocol compared with with colistin/aminoglycosides; </a:t>
            </a:r>
            <a:r>
              <a:rPr lang="en-GB" sz="1600" dirty="0" err="1"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cUTI</a:t>
            </a:r>
            <a:r>
              <a:rPr lang="en-GB" sz="1600" dirty="0"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, complicated urinary tract infection; HAP/VAP, hospital acquired pneumonia/ventilator associated pneumonia; </a:t>
            </a:r>
            <a:r>
              <a:rPr lang="en-GB" sz="1600" dirty="0" err="1"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nca</a:t>
            </a:r>
            <a:r>
              <a:rPr lang="en-GB" sz="1600" dirty="0"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, cefiderocol compared with non-colistin/aminoglycosides</a:t>
            </a:r>
            <a:endParaRPr lang="en-GB" sz="1600" dirty="0">
              <a:effectLst/>
              <a:latin typeface="+mj-lt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37120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C82BA-0659-42A4-B6C1-CDC37DB97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911" y="131791"/>
            <a:ext cx="11080069" cy="127635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/>
              <a:t>EEPRU’s scenario results: value of being prepared for emergence of resistance</a:t>
            </a:r>
            <a:br>
              <a:rPr lang="en-GB" sz="2400" dirty="0"/>
            </a:br>
            <a:r>
              <a:rPr lang="en-GB" sz="2200" b="0" i="1" dirty="0">
                <a:solidFill>
                  <a:schemeClr val="accent2"/>
                </a:solidFill>
              </a:rPr>
              <a:t>Population-level incremental net benefit for most influential infection site and setting: </a:t>
            </a:r>
            <a:br>
              <a:rPr lang="en-GB" sz="2200" b="0" i="1" dirty="0">
                <a:solidFill>
                  <a:schemeClr val="accent2"/>
                </a:solidFill>
              </a:rPr>
            </a:br>
            <a:r>
              <a:rPr lang="en-GB" sz="2200" b="0" i="1" dirty="0" err="1">
                <a:solidFill>
                  <a:schemeClr val="accent2"/>
                </a:solidFill>
              </a:rPr>
              <a:t>cUTI</a:t>
            </a:r>
            <a:r>
              <a:rPr lang="en-GB" sz="2200" b="0" i="1" dirty="0">
                <a:solidFill>
                  <a:schemeClr val="accent2"/>
                </a:solidFill>
              </a:rPr>
              <a:t> in microbiology directed setting  </a:t>
            </a:r>
            <a:endParaRPr lang="en-GB" sz="2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3EBC7A-FECB-49A6-B9C9-8314FDE693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56711"/>
              </p:ext>
            </p:extLst>
          </p:nvPr>
        </p:nvGraphicFramePr>
        <p:xfrm>
          <a:off x="237282" y="1637264"/>
          <a:ext cx="11717435" cy="4067227"/>
        </p:xfrm>
        <a:graphic>
          <a:graphicData uri="http://schemas.openxmlformats.org/drawingml/2006/table">
            <a:tbl>
              <a:tblPr/>
              <a:tblGrid>
                <a:gridCol w="1064675">
                  <a:extLst>
                    <a:ext uri="{9D8B030D-6E8A-4147-A177-3AD203B41FA5}">
                      <a16:colId xmlns:a16="http://schemas.microsoft.com/office/drawing/2014/main" val="2382080871"/>
                    </a:ext>
                  </a:extLst>
                </a:gridCol>
                <a:gridCol w="3717333">
                  <a:extLst>
                    <a:ext uri="{9D8B030D-6E8A-4147-A177-3AD203B41FA5}">
                      <a16:colId xmlns:a16="http://schemas.microsoft.com/office/drawing/2014/main" val="1507933220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589514345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3385035337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562376621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97322568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3019975708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2977894300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2193652989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2916106979"/>
                    </a:ext>
                  </a:extLst>
                </a:gridCol>
                <a:gridCol w="770603">
                  <a:extLst>
                    <a:ext uri="{9D8B030D-6E8A-4147-A177-3AD203B41FA5}">
                      <a16:colId xmlns:a16="http://schemas.microsoft.com/office/drawing/2014/main" val="2598940411"/>
                    </a:ext>
                  </a:extLst>
                </a:gridCol>
              </a:tblGrid>
              <a:tr h="42554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Base case (blue box) and </a:t>
                      </a: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scenarios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Probability of event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42815"/>
                  </a:ext>
                </a:extLst>
              </a:tr>
              <a:tr h="4255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Event date (years from now)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552738"/>
                  </a:ext>
                </a:extLst>
              </a:tr>
              <a:tr h="4255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Annual population size in year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193006"/>
                  </a:ext>
                </a:extLst>
              </a:tr>
              <a:tr h="690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Population growth (annual, from baseline)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867847"/>
                  </a:ext>
                </a:extLst>
              </a:tr>
              <a:tr h="4255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Time horizon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051228"/>
                  </a:ext>
                </a:extLst>
              </a:tr>
              <a:tr h="42554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Results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number of patients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18,880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405975"/>
                  </a:ext>
                </a:extLst>
              </a:tr>
              <a:tr h="7472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incremental net health benefit in QALYs conditional on event occurring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5,839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369709"/>
                  </a:ext>
                </a:extLst>
              </a:tr>
              <a:tr h="50154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Expected incremental net health benefit QALYs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51753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234594B-FC43-4349-A48B-DE7D0EF52F96}"/>
              </a:ext>
            </a:extLst>
          </p:cNvPr>
          <p:cNvSpPr/>
          <p:nvPr/>
        </p:nvSpPr>
        <p:spPr>
          <a:xfrm>
            <a:off x="4997394" y="1637264"/>
            <a:ext cx="824248" cy="4067227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0BB877-A259-484A-9F32-43BC25C41C6D}"/>
              </a:ext>
            </a:extLst>
          </p:cNvPr>
          <p:cNvSpPr txBox="1"/>
          <p:nvPr/>
        </p:nvSpPr>
        <p:spPr>
          <a:xfrm>
            <a:off x="370043" y="6080069"/>
            <a:ext cx="6403944" cy="432384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Is the base case estimate plausible?</a:t>
            </a:r>
            <a:endParaRPr lang="en-GB" sz="2000" i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755578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D7FF-32AC-D74B-AA51-96A499592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206" y="118176"/>
            <a:ext cx="11755020" cy="726509"/>
          </a:xfrm>
        </p:spPr>
        <p:txBody>
          <a:bodyPr>
            <a:normAutofit/>
          </a:bodyPr>
          <a:lstStyle/>
          <a:p>
            <a:r>
              <a:rPr lang="en-US" sz="3600" dirty="0"/>
              <a:t>Decisions about other value difficult to capture in model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648ABDC-AB14-8C41-9F05-23DEF48B9B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84626"/>
              </p:ext>
            </p:extLst>
          </p:nvPr>
        </p:nvGraphicFramePr>
        <p:xfrm>
          <a:off x="424118" y="635495"/>
          <a:ext cx="11476676" cy="6440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161808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EE48-1465-4CAC-96BF-8F442BD1C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988" y="746309"/>
            <a:ext cx="7401245" cy="1276350"/>
          </a:xfrm>
        </p:spPr>
        <p:txBody>
          <a:bodyPr/>
          <a:lstStyle/>
          <a:p>
            <a:r>
              <a:rPr lang="en-GB" dirty="0"/>
              <a:t>Additional elements of value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2F167-72D5-41CE-8E79-17C67F4863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‘STEDI’ values</a:t>
            </a:r>
          </a:p>
        </p:txBody>
      </p:sp>
    </p:spTree>
    <p:extLst>
      <p:ext uri="{BB962C8B-B14F-4D97-AF65-F5344CB8AC3E}">
        <p14:creationId xmlns:p14="http://schemas.microsoft.com/office/powerpoint/2010/main" val="37424559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B07D-744C-4457-BD4E-6531257F0D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Spectrum Value</a:t>
            </a:r>
            <a:br>
              <a:rPr lang="en-GB" dirty="0"/>
            </a:br>
            <a:r>
              <a:rPr lang="en-GB" sz="27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Benefits of a new antimicrobial by replacing broad spectrum antimicrobials, </a:t>
            </a:r>
            <a:br>
              <a:rPr lang="en-GB" sz="27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</a:br>
            <a:r>
              <a:rPr lang="en-GB" sz="27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reducing problems associated with their overuse</a:t>
            </a:r>
            <a:br>
              <a:rPr lang="en-GB" sz="27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</a:br>
            <a:endParaRPr lang="en-GB" sz="2700" b="0" i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F5F8C-FBA9-4BDC-97B3-1E29A593D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/>
          </a:p>
          <a:p>
            <a:pPr>
              <a:buFont typeface="Arial" panose="020B0604020202020204" pitchFamily="34" charset="0"/>
              <a:buChar char="•"/>
            </a:pP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2364A54-19C1-425E-AF6B-62E3ACE96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951019"/>
              </p:ext>
            </p:extLst>
          </p:nvPr>
        </p:nvGraphicFramePr>
        <p:xfrm>
          <a:off x="420758" y="2159661"/>
          <a:ext cx="1115569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6586">
                  <a:extLst>
                    <a:ext uri="{9D8B030D-6E8A-4147-A177-3AD203B41FA5}">
                      <a16:colId xmlns:a16="http://schemas.microsoft.com/office/drawing/2014/main" val="117477685"/>
                    </a:ext>
                  </a:extLst>
                </a:gridCol>
                <a:gridCol w="1749130">
                  <a:extLst>
                    <a:ext uri="{9D8B030D-6E8A-4147-A177-3AD203B41FA5}">
                      <a16:colId xmlns:a16="http://schemas.microsoft.com/office/drawing/2014/main" val="2191805115"/>
                    </a:ext>
                  </a:extLst>
                </a:gridCol>
                <a:gridCol w="5069978">
                  <a:extLst>
                    <a:ext uri="{9D8B030D-6E8A-4147-A177-3AD203B41FA5}">
                      <a16:colId xmlns:a16="http://schemas.microsoft.com/office/drawing/2014/main" val="26570909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Potential additional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Modelled?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Rationale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59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Narrow spectrum</a:t>
                      </a:r>
                    </a:p>
                    <a:p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drug-resistance in future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/>
                        <a:t>Cefiderocol</a:t>
                      </a:r>
                      <a:r>
                        <a:rPr lang="en-GB" sz="2400" dirty="0"/>
                        <a:t> has a broad spectrum of activity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41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BB5F6F4-F547-1B41-BD12-FF50287FBA02}"/>
              </a:ext>
            </a:extLst>
          </p:cNvPr>
          <p:cNvSpPr txBox="1"/>
          <p:nvPr/>
        </p:nvSpPr>
        <p:spPr>
          <a:xfrm>
            <a:off x="420757" y="4957082"/>
            <a:ext cx="6229425" cy="578030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400" i="1" dirty="0"/>
              <a:t>Is spectrum value an uncaptured benefit? </a:t>
            </a:r>
          </a:p>
        </p:txBody>
      </p:sp>
    </p:spTree>
    <p:extLst>
      <p:ext uri="{BB962C8B-B14F-4D97-AF65-F5344CB8AC3E}">
        <p14:creationId xmlns:p14="http://schemas.microsoft.com/office/powerpoint/2010/main" val="45804025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B07D-744C-4457-BD4E-6531257F0D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Transmission Value</a:t>
            </a:r>
            <a:br>
              <a:rPr lang="en-GB" dirty="0"/>
            </a:br>
            <a:r>
              <a:rPr lang="en-GB" sz="2200" b="0" i="1" dirty="0">
                <a:solidFill>
                  <a:schemeClr val="accent2"/>
                </a:solidFill>
                <a:latin typeface="Lato"/>
                <a:cs typeface="Calibri"/>
              </a:rPr>
              <a:t>Benefits of a new antimicrobial </a:t>
            </a:r>
            <a:r>
              <a:rPr lang="en-GB" sz="2200" b="0" i="1" dirty="0">
                <a:solidFill>
                  <a:schemeClr val="accent2"/>
                </a:solidFill>
                <a:latin typeface="Lato"/>
                <a:cs typeface="Calibri"/>
                <a:sym typeface="Calibri"/>
              </a:rPr>
              <a:t>reducing </a:t>
            </a:r>
            <a: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the rate of transmission of a infection caused by an organism with AMR  from an infected patient to another person</a:t>
            </a:r>
            <a:br>
              <a:rPr lang="en-GB" sz="220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</a:br>
            <a:endParaRPr lang="en-GB" sz="2200" i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F5F8C-FBA9-4BDC-97B3-1E29A593D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/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4351C82-9F7A-4DB8-9E0C-10E247171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18673"/>
              </p:ext>
            </p:extLst>
          </p:nvPr>
        </p:nvGraphicFramePr>
        <p:xfrm>
          <a:off x="496383" y="2129415"/>
          <a:ext cx="1115569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7774">
                  <a:extLst>
                    <a:ext uri="{9D8B030D-6E8A-4147-A177-3AD203B41FA5}">
                      <a16:colId xmlns:a16="http://schemas.microsoft.com/office/drawing/2014/main" val="117477685"/>
                    </a:ext>
                  </a:extLst>
                </a:gridCol>
                <a:gridCol w="1484888">
                  <a:extLst>
                    <a:ext uri="{9D8B030D-6E8A-4147-A177-3AD203B41FA5}">
                      <a16:colId xmlns:a16="http://schemas.microsoft.com/office/drawing/2014/main" val="2191805115"/>
                    </a:ext>
                  </a:extLst>
                </a:gridCol>
                <a:gridCol w="7353032">
                  <a:extLst>
                    <a:ext uri="{9D8B030D-6E8A-4147-A177-3AD203B41FA5}">
                      <a16:colId xmlns:a16="http://schemas.microsoft.com/office/drawing/2014/main" val="2657090986"/>
                    </a:ext>
                  </a:extLst>
                </a:gridCol>
              </a:tblGrid>
              <a:tr h="905932">
                <a:tc>
                  <a:txBody>
                    <a:bodyPr/>
                    <a:lstStyle/>
                    <a:p>
                      <a:pPr algn="l"/>
                      <a:r>
                        <a:rPr lang="en-GB" sz="2000" dirty="0"/>
                        <a:t>Potential source of additional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Modelled?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Rationale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59357"/>
                  </a:ext>
                </a:extLst>
              </a:tr>
              <a:tr h="1789027">
                <a:tc>
                  <a:txBody>
                    <a:bodyPr/>
                    <a:lstStyle/>
                    <a:p>
                      <a:r>
                        <a:rPr lang="en-GB" sz="2000"/>
                        <a:t>Reduced number of resistant infections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Challenging to model, drivers of transmission broad, driven by transmission beyond high value clinical scenarios. </a:t>
                      </a:r>
                    </a:p>
                    <a:p>
                      <a:endParaRPr lang="en-GB" sz="2000" dirty="0"/>
                    </a:p>
                    <a:p>
                      <a:r>
                        <a:rPr lang="en-GB" sz="2000" dirty="0"/>
                        <a:t>Clinical advisers: transmission value not key driver of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incremental benefits, as </a:t>
                      </a:r>
                      <a:r>
                        <a:rPr lang="en-GB" sz="200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has small impact on hospital stay and does not eradicate colonisation.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41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49F8381-57BC-7740-B99E-5344C606508A}"/>
              </a:ext>
            </a:extLst>
          </p:cNvPr>
          <p:cNvSpPr txBox="1"/>
          <p:nvPr/>
        </p:nvSpPr>
        <p:spPr>
          <a:xfrm>
            <a:off x="496383" y="5335319"/>
            <a:ext cx="10919330" cy="1035171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000" i="1" dirty="0">
                <a:latin typeface="Lato"/>
              </a:rPr>
              <a:t>Is it realistic that </a:t>
            </a:r>
            <a:r>
              <a:rPr lang="en-GB" sz="2000" i="1" dirty="0" err="1">
                <a:latin typeface="Lato"/>
              </a:rPr>
              <a:t>cefiderocol</a:t>
            </a:r>
            <a:r>
              <a:rPr lang="en-GB" sz="2000" i="1" dirty="0">
                <a:latin typeface="Lato"/>
              </a:rPr>
              <a:t> would eradicate colonisation completely? Impact on the likelihood of an outbreak of antimicrobial resistance and its spread? Is transmission value an uncaptured benefit?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391295668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B07D-744C-4457-BD4E-6531257F0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033" y="183441"/>
            <a:ext cx="11080069" cy="1276350"/>
          </a:xfrm>
        </p:spPr>
        <p:txBody>
          <a:bodyPr>
            <a:normAutofit/>
          </a:bodyPr>
          <a:lstStyle/>
          <a:p>
            <a:r>
              <a:rPr lang="en-GB" dirty="0"/>
              <a:t>Enablement Value</a:t>
            </a:r>
            <a:br>
              <a:rPr lang="en-GB" dirty="0"/>
            </a:br>
            <a:r>
              <a:rPr lang="en-GB" sz="2200" b="0" i="1" dirty="0">
                <a:solidFill>
                  <a:schemeClr val="accent2"/>
                </a:solidFill>
              </a:rPr>
              <a:t>Enabling wards to stay open, medical procedures to occur with ‘safety net’ of antimicrobials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F5F8C-FBA9-4BDC-97B3-1E29A593D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/>
          </a:p>
          <a:p>
            <a:pPr>
              <a:buFont typeface="Arial" panose="020B0604020202020204" pitchFamily="34" charset="0"/>
              <a:buChar char="•"/>
            </a:pP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A415848-29A8-4197-9E3F-7B5A2841B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907538"/>
              </p:ext>
            </p:extLst>
          </p:nvPr>
        </p:nvGraphicFramePr>
        <p:xfrm>
          <a:off x="338137" y="1257200"/>
          <a:ext cx="11515725" cy="4433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3158">
                  <a:extLst>
                    <a:ext uri="{9D8B030D-6E8A-4147-A177-3AD203B41FA5}">
                      <a16:colId xmlns:a16="http://schemas.microsoft.com/office/drawing/2014/main" val="117477685"/>
                    </a:ext>
                  </a:extLst>
                </a:gridCol>
                <a:gridCol w="1244092">
                  <a:extLst>
                    <a:ext uri="{9D8B030D-6E8A-4147-A177-3AD203B41FA5}">
                      <a16:colId xmlns:a16="http://schemas.microsoft.com/office/drawing/2014/main" val="2191805115"/>
                    </a:ext>
                  </a:extLst>
                </a:gridCol>
                <a:gridCol w="6848475">
                  <a:extLst>
                    <a:ext uri="{9D8B030D-6E8A-4147-A177-3AD203B41FA5}">
                      <a16:colId xmlns:a16="http://schemas.microsoft.com/office/drawing/2014/main" val="2657090986"/>
                    </a:ext>
                  </a:extLst>
                </a:gridCol>
              </a:tblGrid>
              <a:tr h="623541">
                <a:tc>
                  <a:txBody>
                    <a:bodyPr/>
                    <a:lstStyle/>
                    <a:p>
                      <a:r>
                        <a:rPr lang="en-GB"/>
                        <a:t>Potential source of additional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Included in model?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Rationale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59357"/>
                  </a:ext>
                </a:extLst>
              </a:tr>
              <a:tr h="623541">
                <a:tc>
                  <a:txBody>
                    <a:bodyPr/>
                    <a:lstStyle/>
                    <a:p>
                      <a:r>
                        <a:rPr lang="en-GB"/>
                        <a:t>Improved treatment of post-operative infections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4176"/>
                  </a:ext>
                </a:extLst>
              </a:tr>
              <a:tr h="623541">
                <a:tc>
                  <a:txBody>
                    <a:bodyPr/>
                    <a:lstStyle/>
                    <a:p>
                      <a:r>
                        <a:rPr lang="en-GB" dirty="0"/>
                        <a:t>Improved treatment of </a:t>
                      </a:r>
                      <a:br>
                        <a:rPr lang="en-GB" dirty="0"/>
                      </a:br>
                      <a:r>
                        <a:rPr lang="en-GB" dirty="0"/>
                        <a:t>pre-operative infections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Partially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Partially quantified in high value clinical scenarios and when  extrapolating to expected usage.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442628"/>
                  </a:ext>
                </a:extLst>
              </a:tr>
              <a:tr h="523633">
                <a:tc>
                  <a:txBody>
                    <a:bodyPr/>
                    <a:lstStyle/>
                    <a:p>
                      <a:r>
                        <a:rPr lang="en-GB" dirty="0"/>
                        <a:t>Increasing the number of procedures that can go ahead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Could drive benefits if risk of multidrug resistant infection influences decision to operate – not modelled due to uncertainty in number of patients and consequences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8716"/>
                  </a:ext>
                </a:extLst>
              </a:tr>
              <a:tr h="623541">
                <a:tc>
                  <a:txBody>
                    <a:bodyPr/>
                    <a:lstStyle/>
                    <a:p>
                      <a:r>
                        <a:rPr lang="en-GB"/>
                        <a:t>Ability to keep wards open during an outbreak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EEPRU considered unlikely that </a:t>
                      </a:r>
                      <a:r>
                        <a:rPr lang="en-GB" dirty="0" err="1"/>
                        <a:t>cefiderocol</a:t>
                      </a:r>
                      <a:r>
                        <a:rPr lang="en-GB" dirty="0"/>
                        <a:t> will keep ward open because most patients have other treatment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6987"/>
                  </a:ext>
                </a:extLst>
              </a:tr>
              <a:tr h="958994">
                <a:tc>
                  <a:txBody>
                    <a:bodyPr/>
                    <a:lstStyle/>
                    <a:p>
                      <a:r>
                        <a:rPr lang="en-GB"/>
                        <a:t>Reduced use of resources enabling procedures and healthcare for other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Where possible, impact on resource use captured. </a:t>
                      </a:r>
                      <a:br>
                        <a:rPr lang="en-GB" dirty="0"/>
                      </a:br>
                      <a:r>
                        <a:rPr lang="en-GB" dirty="0"/>
                        <a:t>When calculating population net benefit, cost savings converted to health benefits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97291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176106D-6E1C-492D-8AAB-4EE7A948EEEA}"/>
              </a:ext>
            </a:extLst>
          </p:cNvPr>
          <p:cNvSpPr txBox="1"/>
          <p:nvPr/>
        </p:nvSpPr>
        <p:spPr>
          <a:xfrm>
            <a:off x="275293" y="5858505"/>
            <a:ext cx="11522641" cy="712640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400" i="1" dirty="0">
                <a:latin typeface="Lato"/>
              </a:rPr>
              <a:t>How significant is being able to keep wards open? To being able to do procedures? </a:t>
            </a:r>
            <a:br>
              <a:rPr lang="en-GB" sz="2400" i="1" dirty="0">
                <a:latin typeface="Lato"/>
              </a:rPr>
            </a:br>
            <a:r>
              <a:rPr lang="en-GB" sz="2400" i="1" dirty="0"/>
              <a:t>Is enablement value an uncaptured benefit?</a:t>
            </a:r>
          </a:p>
        </p:txBody>
      </p:sp>
    </p:spTree>
    <p:extLst>
      <p:ext uri="{BB962C8B-B14F-4D97-AF65-F5344CB8AC3E}">
        <p14:creationId xmlns:p14="http://schemas.microsoft.com/office/powerpoint/2010/main" val="83968637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821E6277-F7DD-4038-B6D4-CDFE5B2C1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505220"/>
              </p:ext>
            </p:extLst>
          </p:nvPr>
        </p:nvGraphicFramePr>
        <p:xfrm>
          <a:off x="425435" y="1453398"/>
          <a:ext cx="10943430" cy="507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864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5127173">
                  <a:extLst>
                    <a:ext uri="{9D8B030D-6E8A-4147-A177-3AD203B41FA5}">
                      <a16:colId xmlns:a16="http://schemas.microsoft.com/office/drawing/2014/main" val="154173423"/>
                    </a:ext>
                  </a:extLst>
                </a:gridCol>
                <a:gridCol w="3841393">
                  <a:extLst>
                    <a:ext uri="{9D8B030D-6E8A-4147-A177-3AD203B41FA5}">
                      <a16:colId xmlns:a16="http://schemas.microsoft.com/office/drawing/2014/main" val="1763617000"/>
                    </a:ext>
                  </a:extLst>
                </a:gridCol>
              </a:tblGrid>
              <a:tr h="19998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499980">
                <a:tc gridSpan="2">
                  <a:txBody>
                    <a:bodyPr/>
                    <a:lstStyle/>
                    <a:p>
                      <a:pPr marL="0" indent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i="1" u="none" dirty="0"/>
                        <a:t>Spectrum value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en-GB" dirty="0"/>
                        <a:t>Main areas of uncertainty are enablement value and transmission value, with the magnitude of the former likely to be greater than the latter, but both are highly uncertain.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8558278"/>
                  </a:ext>
                </a:extLst>
              </a:tr>
              <a:tr h="499980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EEPRU have underestimated value. </a:t>
                      </a:r>
                      <a:br>
                        <a:rPr lang="en-GB" b="0" u="none" dirty="0"/>
                      </a:br>
                      <a:r>
                        <a:rPr lang="en-GB" b="0" u="none" dirty="0"/>
                        <a:t>Additional value of cefid having minimal/reduced impact on gut microbiota relative to broad spectrum antimicrobials</a:t>
                      </a:r>
                      <a:endParaRPr lang="en-GB" b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953918"/>
                  </a:ext>
                </a:extLst>
              </a:tr>
              <a:tr h="499980"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i="1" u="none" dirty="0"/>
                        <a:t>Transmission value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i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487529"/>
                  </a:ext>
                </a:extLst>
              </a:tr>
              <a:tr h="499980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Counter-intuitive and contradictory to assume that an antibiotic that improves treating infections will not have transmission value</a:t>
                      </a:r>
                      <a:endParaRPr lang="en-GB" b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91909"/>
                  </a:ext>
                </a:extLst>
              </a:tr>
              <a:tr h="499980"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i="1" u="none" dirty="0"/>
                        <a:t>Enablement value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i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716219"/>
                  </a:ext>
                </a:extLst>
              </a:tr>
              <a:tr h="477058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Shionogi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Missing key ‘enablement’ from helping the health care system function better, particularly in potential high resistance future scenarios</a:t>
                      </a:r>
                      <a:endParaRPr lang="en-GB" b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725072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F3E69982-6966-4BE0-A5C2-6675B28ED108}"/>
              </a:ext>
            </a:extLst>
          </p:cNvPr>
          <p:cNvSpPr txBox="1">
            <a:spLocks/>
          </p:cNvSpPr>
          <p:nvPr/>
        </p:nvSpPr>
        <p:spPr>
          <a:xfrm>
            <a:off x="425435" y="177048"/>
            <a:ext cx="11080069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22222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GB" sz="3200" dirty="0"/>
              <a:t>Consultation comments – </a:t>
            </a:r>
            <a:br>
              <a:rPr lang="en-GB" sz="3200" dirty="0"/>
            </a:br>
            <a:r>
              <a:rPr lang="en-GB" sz="3200" dirty="0"/>
              <a:t>Spectrum, transmission and enablement value</a:t>
            </a:r>
          </a:p>
        </p:txBody>
      </p:sp>
    </p:spTree>
    <p:extLst>
      <p:ext uri="{BB962C8B-B14F-4D97-AF65-F5344CB8AC3E}">
        <p14:creationId xmlns:p14="http://schemas.microsoft.com/office/powerpoint/2010/main" val="30172064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B07D-744C-4457-BD4E-6531257F0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203189"/>
            <a:ext cx="11080069" cy="127635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Diversity Value</a:t>
            </a:r>
            <a:br>
              <a:rPr lang="en-GB" dirty="0"/>
            </a:br>
            <a:r>
              <a:rPr lang="en-GB" sz="2200" b="0" i="1" dirty="0">
                <a:solidFill>
                  <a:schemeClr val="accent2"/>
                </a:solidFill>
                <a:latin typeface="Lato"/>
                <a:ea typeface="Calibri"/>
                <a:cs typeface="Calibri"/>
                <a:sym typeface="Calibri"/>
              </a:rPr>
              <a:t>Benefits of new antimicrobials adding to the range of treatments currently available, potentially reducing selection pressure on and resistance to other available treatments</a:t>
            </a:r>
            <a:br>
              <a:rPr lang="en-GB" i="1" dirty="0">
                <a:solidFill>
                  <a:srgbClr val="000000"/>
                </a:solidFill>
                <a:latin typeface="Lato"/>
                <a:ea typeface="Calibri"/>
                <a:cs typeface="Calibri"/>
                <a:sym typeface="Calibri"/>
              </a:rPr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F5F8C-FBA9-4BDC-97B3-1E29A593D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/>
          </a:p>
          <a:p>
            <a:pPr>
              <a:buFont typeface="Arial" panose="020B0604020202020204" pitchFamily="34" charset="0"/>
              <a:buChar char="•"/>
            </a:pP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010CB90-C6DF-40AF-BD4C-F57C66DE0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060733"/>
              </p:ext>
            </p:extLst>
          </p:nvPr>
        </p:nvGraphicFramePr>
        <p:xfrm>
          <a:off x="458570" y="1651139"/>
          <a:ext cx="11274859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3943">
                  <a:extLst>
                    <a:ext uri="{9D8B030D-6E8A-4147-A177-3AD203B41FA5}">
                      <a16:colId xmlns:a16="http://schemas.microsoft.com/office/drawing/2014/main" val="117477685"/>
                    </a:ext>
                  </a:extLst>
                </a:gridCol>
                <a:gridCol w="1575285">
                  <a:extLst>
                    <a:ext uri="{9D8B030D-6E8A-4147-A177-3AD203B41FA5}">
                      <a16:colId xmlns:a16="http://schemas.microsoft.com/office/drawing/2014/main" val="2191805115"/>
                    </a:ext>
                  </a:extLst>
                </a:gridCol>
                <a:gridCol w="6735631">
                  <a:extLst>
                    <a:ext uri="{9D8B030D-6E8A-4147-A177-3AD203B41FA5}">
                      <a16:colId xmlns:a16="http://schemas.microsoft.com/office/drawing/2014/main" val="2657090986"/>
                    </a:ext>
                  </a:extLst>
                </a:gridCol>
              </a:tblGrid>
              <a:tr h="672621">
                <a:tc>
                  <a:txBody>
                    <a:bodyPr/>
                    <a:lstStyle/>
                    <a:p>
                      <a:r>
                        <a:rPr lang="en-GB" sz="2000"/>
                        <a:t>Potential source of additional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Modelled?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EEPRU Rationale for excluding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59357"/>
                  </a:ext>
                </a:extLst>
              </a:tr>
              <a:tr h="2719728">
                <a:tc>
                  <a:txBody>
                    <a:bodyPr/>
                    <a:lstStyle/>
                    <a:p>
                      <a:r>
                        <a:rPr lang="en-GB" sz="2000"/>
                        <a:t>Reduce selection pressure on and resistance to other available treatments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Within high value clinical scenarios: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Diverse prescribing strategies inappropriate given lack of safe and effective alternative treatments </a:t>
                      </a:r>
                    </a:p>
                    <a:p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Outside high value clinical scenarios: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should NOT be used as part of diverse prescribing strategies to avoid resistance to </a:t>
                      </a:r>
                      <a:r>
                        <a:rPr lang="en-GB" sz="2000" dirty="0" err="1">
                          <a:solidFill>
                            <a:schemeClr val="tx1"/>
                          </a:solidFill>
                        </a:rPr>
                        <a:t>cefiderocol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Uncertainty about how reduced use of comparators will impact resistant to comparators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4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94300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E7AA3-25C6-4A7D-B69B-6A4614175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248434"/>
            <a:ext cx="11080069" cy="1276350"/>
          </a:xfrm>
        </p:spPr>
        <p:txBody>
          <a:bodyPr/>
          <a:lstStyle/>
          <a:p>
            <a:r>
              <a:rPr lang="en-GB" dirty="0"/>
              <a:t>Diversity Value – Consultation comments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C56F78-2126-F349-AE87-4D48F90833BA}"/>
              </a:ext>
            </a:extLst>
          </p:cNvPr>
          <p:cNvSpPr txBox="1"/>
          <p:nvPr/>
        </p:nvSpPr>
        <p:spPr>
          <a:xfrm>
            <a:off x="496383" y="5879675"/>
            <a:ext cx="5951918" cy="712640"/>
          </a:xfrm>
          <a:prstGeom prst="rect">
            <a:avLst/>
          </a:prstGeom>
          <a:solidFill>
            <a:srgbClr val="BDBAE7"/>
          </a:solidFill>
          <a:ln>
            <a:solidFill>
              <a:schemeClr val="bg1"/>
            </a:solidFill>
            <a:prstDash val="dash"/>
          </a:ln>
        </p:spPr>
        <p:txBody>
          <a:bodyPr wrap="square" anchor="ctr"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+mn-ea"/>
                <a:cs typeface="+mn-cs"/>
              </a:rPr>
              <a:t>⦿ </a:t>
            </a:r>
            <a:r>
              <a:rPr lang="en-GB" sz="2400" i="1" dirty="0">
                <a:latin typeface="Lato"/>
              </a:rPr>
              <a:t> Is diversity value an uncaptured benefit? </a:t>
            </a:r>
            <a:endParaRPr lang="en-GB" sz="2400" i="1" dirty="0"/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D484CE2F-F3D8-4842-8A2B-780D67BAC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11915"/>
              </p:ext>
            </p:extLst>
          </p:nvPr>
        </p:nvGraphicFramePr>
        <p:xfrm>
          <a:off x="425435" y="1374393"/>
          <a:ext cx="10943429" cy="4181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4479">
                  <a:extLst>
                    <a:ext uri="{9D8B030D-6E8A-4147-A177-3AD203B41FA5}">
                      <a16:colId xmlns:a16="http://schemas.microsoft.com/office/drawing/2014/main" val="3114708446"/>
                    </a:ext>
                  </a:extLst>
                </a:gridCol>
                <a:gridCol w="4947557">
                  <a:extLst>
                    <a:ext uri="{9D8B030D-6E8A-4147-A177-3AD203B41FA5}">
                      <a16:colId xmlns:a16="http://schemas.microsoft.com/office/drawing/2014/main" val="154173423"/>
                    </a:ext>
                  </a:extLst>
                </a:gridCol>
                <a:gridCol w="3841393">
                  <a:extLst>
                    <a:ext uri="{9D8B030D-6E8A-4147-A177-3AD203B41FA5}">
                      <a16:colId xmlns:a16="http://schemas.microsoft.com/office/drawing/2014/main" val="1763617000"/>
                    </a:ext>
                  </a:extLst>
                </a:gridCol>
              </a:tblGrid>
              <a:tr h="19998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Consultee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u="none" dirty="0"/>
                        <a:t>EEPRU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8216"/>
                  </a:ext>
                </a:extLst>
              </a:tr>
              <a:tr h="499980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Shionogi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Argument that diversity will result in a net zero benefit due to countervailing effects (length of stay reduction vs increase in transmission from life extension) suggests no diversity value.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Stewardship policies with relatively low usage in the short term are modelled by EEPRU.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u="none" dirty="0"/>
                        <a:t>In principle, this strategy helps to preserve the effectiveness of available antimicrobials to the emergence of greater numbers of patients with challenging pathogens and resistance mechanisms in the future.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7953918"/>
                  </a:ext>
                </a:extLst>
              </a:tr>
              <a:tr h="499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u="none" dirty="0"/>
                        <a:t>Pfizer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i="0" u="none" dirty="0"/>
                        <a:t>Incorporating diversification prolongs the efficacy of existing antimicrobials, and introducing a new antimicrobial increases the effectiveness of diversification. Current EEPRU model does not assess the diversity value of novel antibiotics.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60442"/>
                  </a:ext>
                </a:extLst>
              </a:tr>
              <a:tr h="499980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1" u="none" dirty="0"/>
                        <a:t>BSAC and </a:t>
                      </a:r>
                      <a:r>
                        <a:rPr lang="en-GB" b="1" u="none" dirty="0" err="1"/>
                        <a:t>RCPath</a:t>
                      </a:r>
                      <a:endParaRPr lang="en-GB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b="0" i="0" u="none" dirty="0"/>
                        <a:t>NHS Trusts are put under pressure to avoid prescribing carbapenems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011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20721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DABD-B80E-499E-A010-A39BA889DE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End of part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5BE59B-DCDB-4F5A-A618-6E3F9A3D6500}"/>
              </a:ext>
            </a:extLst>
          </p:cNvPr>
          <p:cNvSpPr txBox="1">
            <a:spLocks/>
          </p:cNvSpPr>
          <p:nvPr/>
        </p:nvSpPr>
        <p:spPr>
          <a:xfrm>
            <a:off x="548396" y="5996978"/>
            <a:ext cx="7713662" cy="47783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kern="120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latin typeface="Lato" panose="020F0502020204030203" pitchFamily="34" charset="77"/>
                <a:ea typeface="Times New Roman" panose="02020603050405020304" pitchFamily="18" charset="0"/>
              </a:rPr>
              <a:t>© NICE 2022. All rights reserved. Subject to </a:t>
            </a:r>
            <a:r>
              <a:rPr lang="en-GB">
                <a:latin typeface="Lato" panose="020F0502020204030203" pitchFamily="34" charset="77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Notice of rights</a:t>
            </a:r>
            <a:r>
              <a:rPr lang="en-GB">
                <a:latin typeface="Lato" panose="020F0502020204030203" pitchFamily="34" charset="77"/>
                <a:ea typeface="Times New Roman" panose="02020603050405020304" pitchFamily="18" charset="0"/>
              </a:rPr>
              <a:t>.</a:t>
            </a:r>
            <a:r>
              <a:rPr lang="en-GB">
                <a:latin typeface="Lato" panose="020F0502020204030203" pitchFamily="34" charset="77"/>
              </a:rPr>
              <a:t> </a:t>
            </a:r>
            <a:endParaRPr lang="en-US"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1207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C91D2-4417-C74A-A595-AE775A869D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Decisions -recommendations and research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CC1B1EE-101D-1D41-93B8-F269EDC9E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103942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045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1A6DB-D9D1-DC41-98E0-9BCD42231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487510"/>
            <a:ext cx="11270744" cy="732897"/>
          </a:xfrm>
        </p:spPr>
        <p:txBody>
          <a:bodyPr/>
          <a:lstStyle/>
          <a:p>
            <a:r>
              <a:rPr lang="en-US" dirty="0"/>
              <a:t>Around the table for open part 1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78841E1-C262-9C48-89FE-7BE97D285FEC}"/>
              </a:ext>
            </a:extLst>
          </p:cNvPr>
          <p:cNvSpPr/>
          <p:nvPr/>
        </p:nvSpPr>
        <p:spPr>
          <a:xfrm>
            <a:off x="2760565" y="2916483"/>
            <a:ext cx="7158789" cy="18961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CBEE3B-1FBC-AB43-9466-7B096213A462}"/>
              </a:ext>
            </a:extLst>
          </p:cNvPr>
          <p:cNvSpPr/>
          <p:nvPr/>
        </p:nvSpPr>
        <p:spPr>
          <a:xfrm>
            <a:off x="4985406" y="1883023"/>
            <a:ext cx="2598821" cy="528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Chair and Vice-Chair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D53794-46C9-F84A-BFFD-09149F9E4AE7}"/>
              </a:ext>
            </a:extLst>
          </p:cNvPr>
          <p:cNvSpPr/>
          <p:nvPr/>
        </p:nvSpPr>
        <p:spPr>
          <a:xfrm>
            <a:off x="3003203" y="5279960"/>
            <a:ext cx="1564106" cy="932218"/>
          </a:xfrm>
          <a:prstGeom prst="rect">
            <a:avLst/>
          </a:prstGeom>
          <a:solidFill>
            <a:schemeClr val="accent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Clinical Experts - nominated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8ED861-E8B9-944C-ADDD-94570AED0C2F}"/>
              </a:ext>
            </a:extLst>
          </p:cNvPr>
          <p:cNvSpPr/>
          <p:nvPr/>
        </p:nvSpPr>
        <p:spPr>
          <a:xfrm>
            <a:off x="5114403" y="5304728"/>
            <a:ext cx="1564106" cy="932218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Patient Experts - nominated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7B609A-91DA-734B-9C88-E6556AE5B7A7}"/>
              </a:ext>
            </a:extLst>
          </p:cNvPr>
          <p:cNvSpPr/>
          <p:nvPr/>
        </p:nvSpPr>
        <p:spPr>
          <a:xfrm>
            <a:off x="7059679" y="5304728"/>
            <a:ext cx="1564106" cy="558235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NHS England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0C3E9C-2E21-0248-B43B-A7585DCD07F6}"/>
              </a:ext>
            </a:extLst>
          </p:cNvPr>
          <p:cNvSpPr/>
          <p:nvPr/>
        </p:nvSpPr>
        <p:spPr>
          <a:xfrm>
            <a:off x="9004955" y="5304727"/>
            <a:ext cx="1564106" cy="732897"/>
          </a:xfrm>
          <a:prstGeom prst="rect">
            <a:avLst/>
          </a:prstGeom>
          <a:solidFill>
            <a:srgbClr val="BDBA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Academic </a:t>
            </a:r>
            <a:r>
              <a:rPr lang="en-US" dirty="0" err="1">
                <a:solidFill>
                  <a:schemeClr val="tx1"/>
                </a:solidFill>
              </a:rPr>
              <a:t>modellers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EEPRU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FF85B1-4907-7C4A-A157-895BA3085154}"/>
              </a:ext>
            </a:extLst>
          </p:cNvPr>
          <p:cNvSpPr/>
          <p:nvPr/>
        </p:nvSpPr>
        <p:spPr>
          <a:xfrm>
            <a:off x="8081845" y="1671615"/>
            <a:ext cx="1564106" cy="9472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Committee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Specialist + standing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A2D21B-D116-1142-BF60-36C5FDBC559A}"/>
              </a:ext>
            </a:extLst>
          </p:cNvPr>
          <p:cNvSpPr/>
          <p:nvPr/>
        </p:nvSpPr>
        <p:spPr>
          <a:xfrm>
            <a:off x="490111" y="3122485"/>
            <a:ext cx="1564106" cy="10935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Shinogi</a:t>
            </a:r>
            <a:r>
              <a:rPr lang="en-US" dirty="0">
                <a:solidFill>
                  <a:schemeClr val="tx1"/>
                </a:solidFill>
              </a:rPr>
              <a:t> – 3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to answer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FB0E32-1DC5-8E46-8211-392C0908A837}"/>
              </a:ext>
            </a:extLst>
          </p:cNvPr>
          <p:cNvSpPr/>
          <p:nvPr/>
        </p:nvSpPr>
        <p:spPr>
          <a:xfrm>
            <a:off x="10137783" y="3669256"/>
            <a:ext cx="1564106" cy="5582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NICE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4E848B-6B92-984D-AE34-FEA78B1F6FB7}"/>
              </a:ext>
            </a:extLst>
          </p:cNvPr>
          <p:cNvSpPr/>
          <p:nvPr/>
        </p:nvSpPr>
        <p:spPr>
          <a:xfrm>
            <a:off x="3003203" y="1866128"/>
            <a:ext cx="1564106" cy="558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Lead team</a:t>
            </a:r>
          </a:p>
        </p:txBody>
      </p:sp>
      <p:pic>
        <p:nvPicPr>
          <p:cNvPr id="15" name="Picture 14" descr="Icon&#10;&#10;Description automatically generated with medium confidence">
            <a:extLst>
              <a:ext uri="{FF2B5EF4-FFF2-40B4-BE49-F238E27FC236}">
                <a16:creationId xmlns:a16="http://schemas.microsoft.com/office/drawing/2014/main" id="{79344A04-5C3B-204C-8A81-AF9BC23BE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77" y="5304728"/>
            <a:ext cx="1564106" cy="130622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55ECF62-701B-CB4E-8AED-307F8380BB7B}"/>
              </a:ext>
            </a:extLst>
          </p:cNvPr>
          <p:cNvSpPr/>
          <p:nvPr/>
        </p:nvSpPr>
        <p:spPr>
          <a:xfrm>
            <a:off x="195977" y="4821566"/>
            <a:ext cx="1564106" cy="4583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Public gallery</a:t>
            </a:r>
          </a:p>
        </p:txBody>
      </p:sp>
    </p:spTree>
    <p:extLst>
      <p:ext uri="{BB962C8B-B14F-4D97-AF65-F5344CB8AC3E}">
        <p14:creationId xmlns:p14="http://schemas.microsoft.com/office/powerpoint/2010/main" val="3276411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550"/>
      </a:accent1>
      <a:accent2>
        <a:srgbClr val="451550"/>
      </a:accent2>
      <a:accent3>
        <a:srgbClr val="005069"/>
      </a:accent3>
      <a:accent4>
        <a:srgbClr val="0D0D0D"/>
      </a:accent4>
      <a:accent5>
        <a:srgbClr val="304C5F"/>
      </a:accent5>
      <a:accent6>
        <a:srgbClr val="A1BDC1"/>
      </a:accent6>
      <a:hlink>
        <a:srgbClr val="0000FF"/>
      </a:hlink>
      <a:folHlink>
        <a:srgbClr val="0000FF"/>
      </a:folHlink>
    </a:clrScheme>
    <a:fontScheme name="NICE corporate fonts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550"/>
      </a:accent1>
      <a:accent2>
        <a:srgbClr val="451550"/>
      </a:accent2>
      <a:accent3>
        <a:srgbClr val="005069"/>
      </a:accent3>
      <a:accent4>
        <a:srgbClr val="0D0D0D"/>
      </a:accent4>
      <a:accent5>
        <a:srgbClr val="304C5F"/>
      </a:accent5>
      <a:accent6>
        <a:srgbClr val="A1BDC1"/>
      </a:accent6>
      <a:hlink>
        <a:srgbClr val="0000FF"/>
      </a:hlink>
      <a:folHlink>
        <a:srgbClr val="0000FF"/>
      </a:folHlink>
    </a:clrScheme>
    <a:fontScheme name="NICE corporate fonts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550"/>
      </a:accent1>
      <a:accent2>
        <a:srgbClr val="451550"/>
      </a:accent2>
      <a:accent3>
        <a:srgbClr val="005069"/>
      </a:accent3>
      <a:accent4>
        <a:srgbClr val="0D0D0D"/>
      </a:accent4>
      <a:accent5>
        <a:srgbClr val="304C5F"/>
      </a:accent5>
      <a:accent6>
        <a:srgbClr val="A1BDC1"/>
      </a:accent6>
      <a:hlink>
        <a:srgbClr val="0000FF"/>
      </a:hlink>
      <a:folHlink>
        <a:srgbClr val="0000FF"/>
      </a:folHlink>
    </a:clrScheme>
    <a:fontScheme name="NICE corporate fonts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29635</TotalTime>
  <Words>8112</Words>
  <Application>Microsoft Office PowerPoint</Application>
  <PresentationFormat>Widescreen</PresentationFormat>
  <Paragraphs>1280</Paragraphs>
  <Slides>77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77</vt:i4>
      </vt:variant>
    </vt:vector>
  </HeadingPairs>
  <TitlesOfParts>
    <vt:vector size="86" baseType="lpstr">
      <vt:lpstr>DengXian</vt:lpstr>
      <vt:lpstr>Arial</vt:lpstr>
      <vt:lpstr>Calibri</vt:lpstr>
      <vt:lpstr>Courier New</vt:lpstr>
      <vt:lpstr>Lato</vt:lpstr>
      <vt:lpstr>Times New Roman</vt:lpstr>
      <vt:lpstr>Office Theme</vt:lpstr>
      <vt:lpstr>1_Office Theme</vt:lpstr>
      <vt:lpstr>2_Office Theme</vt:lpstr>
      <vt:lpstr>Cefiderocol for treating severe aerobic  Gram-negative bacterial infections </vt:lpstr>
      <vt:lpstr>New approach to paying for antimicrobials  Investment in novel antimicrobials commercially unattractive, with low returns</vt:lpstr>
      <vt:lpstr>Committee to answer main 2 questions  How much more effective is cefiderocol than antimicrobials NHS currently offers? How much of this ‘benefit’ occurs in 10-year contract period between NHS + Shionogi? </vt:lpstr>
      <vt:lpstr>Comparison to existing NICE committee processes</vt:lpstr>
      <vt:lpstr>Decisions affecting absolute estimate of QALYs</vt:lpstr>
      <vt:lpstr>Decisions about EEPRU’s modelling assumption </vt:lpstr>
      <vt:lpstr>Decisions about other value difficult to capture in model</vt:lpstr>
      <vt:lpstr>Decisions -recommendations and research </vt:lpstr>
      <vt:lpstr>Around the table for open part 1</vt:lpstr>
      <vt:lpstr>Decisions – closed part 2 of meeting</vt:lpstr>
      <vt:lpstr>This evaluation compared with ongoing CAZ-AVI evaluation</vt:lpstr>
      <vt:lpstr>Outline</vt:lpstr>
      <vt:lpstr>Patient-perspective Malcolm Oswald</vt:lpstr>
      <vt:lpstr>Patient perspective - Antibiotic Research UK Antibiotic Research UK is a charity to tackle antibiotic resistance </vt:lpstr>
      <vt:lpstr>Patient perspective - Anthony Nolan Anthony Nolan is a UK charity in leukaemia and hematopoietic stem cell transplant </vt:lpstr>
      <vt:lpstr>Clinical: Philip Howard  Mechanisms of antibiotic resistance Marketing authorisation Decision problem Approach to modelling </vt:lpstr>
      <vt:lpstr>Mechanisms of antibiotic resistance </vt:lpstr>
      <vt:lpstr>Cefiderocol marketing authorisation Stewardship acknowledged. Broad indication.  EEPRU’s model narrower than license.</vt:lpstr>
      <vt:lpstr>Decision problem EEPRU determined at scoping Narrower than marketing authorization;  empiric and microbiology-directed treatment </vt:lpstr>
      <vt:lpstr>Approach to modelling population benefit ‘High value clinical scenarios’ patient-level and at population-level, ‘Expected use’ population-level QALY = quality adjusted life year  </vt:lpstr>
      <vt:lpstr>Population </vt:lpstr>
      <vt:lpstr>Potentially excluded populations</vt:lpstr>
      <vt:lpstr>Consultation comments – population</vt:lpstr>
      <vt:lpstr>Comparators </vt:lpstr>
      <vt:lpstr>Consultation comments – comparators</vt:lpstr>
      <vt:lpstr>Outcomes - using in vitro (laboratory) susceptibility data to estimate clinical outcomes</vt:lpstr>
      <vt:lpstr>Assessing susceptibility to antimicrobials in England ‘Breakpoint’ = threshold of susceptibility to assess likelihood of treatment success/failure  </vt:lpstr>
      <vt:lpstr>EEPRU linked susceptibility data to clinical outcomes</vt:lpstr>
      <vt:lpstr>EEPRU elicited expert opinion related to susceptibility as a proxy for outcomes EEPRU satisfied that susceptibility surrogates adequate </vt:lpstr>
      <vt:lpstr>Consultation comments –  Linking susceptibility data to clinical outcomes</vt:lpstr>
      <vt:lpstr>PowerPoint Presentation</vt:lpstr>
      <vt:lpstr>Enterobacterales network meta-analysis results  EEPRU base case suggests cefiderocol worse than comparator.   PHE does not contain cefiderocol or fosfomycin data and are assumed to use EUCAST breakpoints and lab methods</vt:lpstr>
      <vt:lpstr>PowerPoint Presentation</vt:lpstr>
      <vt:lpstr>Pseudomonas aeruginosa network meta-analysis results  EEPRU base case suggests cefiderocol worse than comparator.   PHE does not contain cefiderocol or fosfomycin data and are assumed to use EUCAST breakpoints and lab methods</vt:lpstr>
      <vt:lpstr>Consultation comments – Combining CLSI lab methods and EUCAST breakpoints</vt:lpstr>
      <vt:lpstr>Consultation comments – Network meta-analysis</vt:lpstr>
      <vt:lpstr>Modelling Nicky Welton</vt:lpstr>
      <vt:lpstr>Patient-level economic model </vt:lpstr>
      <vt:lpstr>EEPRU’s model: empiric setting All patients receive empiric treatment before susceptibility of pathogen to drug known  </vt:lpstr>
      <vt:lpstr>EEPRU’s model: microbiology-directed setting</vt:lpstr>
      <vt:lpstr>EEPRU’s model: treatment in microbiology-directed setting Outcomes driven by the distribution of patients across susceptibility categories </vt:lpstr>
      <vt:lpstr>Consultation comments – model assumptions</vt:lpstr>
      <vt:lpstr>Population-level economic model</vt:lpstr>
      <vt:lpstr>Estimating size of population currently and how it will change over time</vt:lpstr>
      <vt:lpstr>Estimating the patient population over time Predict how size of patient population in modelled clinical scenarios will change over the model time horizon (20 years)</vt:lpstr>
      <vt:lpstr>Determining how to classify infection sites from culture results and patients eligible for cefiderocol 2 approaches:  categorise according to Public Health England or clinical experts</vt:lpstr>
      <vt:lpstr>Patients currently eligible for treatment Classifying diagnoses within each category of infection using data from Public Health England (PHE) Second Generation Surveillance System (SGSS) 2 approaches:  categorised by PHE or by clinical experts </vt:lpstr>
      <vt:lpstr>Consultation comments –  Public Health England SGSS data</vt:lpstr>
      <vt:lpstr>Estimating the patient population over model time horizon Persistent or damped</vt:lpstr>
      <vt:lpstr>EEPRU used statistical measures of fit and visual evidence Approach differs by pathogen </vt:lpstr>
      <vt:lpstr>Consultation comments – Population growth trend</vt:lpstr>
      <vt:lpstr>Changing resistance to cefiderocol and comparators change over time EEPRU assumes resistance to cefiderocol increases, but resistance to comparators constant </vt:lpstr>
      <vt:lpstr>Consultation comments – Resistance to comparators</vt:lpstr>
      <vt:lpstr>People who cannot or should not take comparators</vt:lpstr>
      <vt:lpstr>Scenario analysis on subgroup who cannot take colistin/aminoglycosides </vt:lpstr>
      <vt:lpstr>Insurance value</vt:lpstr>
      <vt:lpstr>‘Being prepared’  - Insurance Value Benefits of reserving a new antimicrobial until resistance eliminates current alternatives or as insurance against a catastrophic emergence of widespread multi drug resistant infections Only STEDI value which EEPRU quantified </vt:lpstr>
      <vt:lpstr>EEPRU scenario to capture value of ‘being prepared’ for emergence of resistance </vt:lpstr>
      <vt:lpstr>EEPRU model results</vt:lpstr>
      <vt:lpstr>Enterobacterales per-patient base case – probabilistic empiric setting - HAP/VAP vs colistin/aminoglycoside based regimens: lower susceptibility + higher costs when ‘correctly suspected’ vs colistin/aminoglycoside based regimens: similar susceptibility + improved safety when ‘incorrectly suspected’ No comparison vs. non colistin/aminoglycoside regimens  </vt:lpstr>
      <vt:lpstr>Enterobacterales per-patient base case - probabilistic microbiology-directed - HAP/VAP + complicated UTI Benefit smaller in microbiology-directed than empiric setting because 65% of patients successful on comparator Benefits of cefiderocol driven by avoiding safety issues of colistin and aminoglycosides in patients susceptible to these agents </vt:lpstr>
      <vt:lpstr>Pseudomonas per-patient base case – probabilistic empiric setting - HAP/VAP vs colistin/aminoglycoside based regimens: safety improvements for patients with and without MBL Pseudomonas vs non-colistin/aminoglycoside based regimens: similar susceptibility + safety when ‘incorrectly suspected’ vs non-colistin/aminoglycoside based regimens: higher susceptibility when ‘correctly suspected’  </vt:lpstr>
      <vt:lpstr>Pseudomonas per-patient base case - probabilistic microbiology-directed - HAP/VAP + complicated UTI Benefits relatively high as most patients only susceptible to colistin/aminoglycoside-based treatment Benefits of cefiderocol driven by avoiding safety issues of colistin and aminoglycosides in patients susceptible to these agents </vt:lpstr>
      <vt:lpstr>EEPRU model results</vt:lpstr>
      <vt:lpstr>Headline population-level results Key scenarios contain different sets of assumptions as EEPRU not able to test all combinations</vt:lpstr>
      <vt:lpstr>EEPRU scenario analysis results Probability patient has resistant pathogen (top 3 scenarios) Alternative susceptibility evidence sources (bottom 3 scenarios)</vt:lpstr>
      <vt:lpstr>Probabilistic sensitivity analysis QALYs ranged from -132 to 6,652</vt:lpstr>
      <vt:lpstr>EEPRU’s scenario results: value of being prepared for emergence of resistance Patient-level incremental net benefits by infection site and setting </vt:lpstr>
      <vt:lpstr>EEPRU’s scenario results: value of being prepared for emergence of resistance Population-level incremental net benefit for most influential infection site and setting:  cUTI in microbiology directed setting  </vt:lpstr>
      <vt:lpstr>Additional elements of value</vt:lpstr>
      <vt:lpstr>Spectrum Value Benefits of a new antimicrobial by replacing broad spectrum antimicrobials,  reducing problems associated with their overuse </vt:lpstr>
      <vt:lpstr>Transmission Value Benefits of a new antimicrobial reducing the rate of transmission of a infection caused by an organism with AMR  from an infected patient to another person </vt:lpstr>
      <vt:lpstr>Enablement Value Enabling wards to stay open, medical procedures to occur with ‘safety net’ of antimicrobials</vt:lpstr>
      <vt:lpstr>PowerPoint Presentation</vt:lpstr>
      <vt:lpstr>Diversity Value Benefits of new antimicrobials adding to the range of treatments currently available, potentially reducing selection pressure on and resistance to other available treatments </vt:lpstr>
      <vt:lpstr>Diversity Value – Consultation comments</vt:lpstr>
      <vt:lpstr>End of part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Taylor</dc:creator>
  <cp:lastModifiedBy>Charlotte Downing</cp:lastModifiedBy>
  <cp:revision>1219</cp:revision>
  <cp:lastPrinted>2022-01-17T13:08:39Z</cp:lastPrinted>
  <dcterms:created xsi:type="dcterms:W3CDTF">2020-03-17T12:57:37Z</dcterms:created>
  <dcterms:modified xsi:type="dcterms:W3CDTF">2022-04-06T13:54:33Z</dcterms:modified>
</cp:coreProperties>
</file>