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5"/>
  </p:notesMasterIdLst>
  <p:handoutMasterIdLst>
    <p:handoutMasterId r:id="rId26"/>
  </p:handoutMasterIdLst>
  <p:sldIdLst>
    <p:sldId id="438" r:id="rId2"/>
    <p:sldId id="430" r:id="rId3"/>
    <p:sldId id="454" r:id="rId4"/>
    <p:sldId id="453" r:id="rId5"/>
    <p:sldId id="452" r:id="rId6"/>
    <p:sldId id="451" r:id="rId7"/>
    <p:sldId id="494" r:id="rId8"/>
    <p:sldId id="461" r:id="rId9"/>
    <p:sldId id="486" r:id="rId10"/>
    <p:sldId id="495" r:id="rId11"/>
    <p:sldId id="491" r:id="rId12"/>
    <p:sldId id="462" r:id="rId13"/>
    <p:sldId id="470" r:id="rId14"/>
    <p:sldId id="487" r:id="rId15"/>
    <p:sldId id="488" r:id="rId16"/>
    <p:sldId id="489" r:id="rId17"/>
    <p:sldId id="490" r:id="rId18"/>
    <p:sldId id="468" r:id="rId19"/>
    <p:sldId id="467" r:id="rId20"/>
    <p:sldId id="500" r:id="rId21"/>
    <p:sldId id="492" r:id="rId22"/>
    <p:sldId id="484" r:id="rId23"/>
    <p:sldId id="501" r:id="rId24"/>
  </p:sldIdLst>
  <p:sldSz cx="9144000" cy="6858000" type="screen4x3"/>
  <p:notesSz cx="6761163" cy="9942513"/>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p15:clr>
            <a:srgbClr val="A4A3A4"/>
          </p15:clr>
        </p15:guide>
        <p15:guide id="2" pos="21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B4EEFA"/>
    <a:srgbClr val="BBE0F3"/>
    <a:srgbClr val="66FFFF"/>
    <a:srgbClr val="3399FF"/>
    <a:srgbClr val="99CCFF"/>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86" autoAdjust="0"/>
    <p:restoredTop sz="68403" autoAdjust="0"/>
  </p:normalViewPr>
  <p:slideViewPr>
    <p:cSldViewPr>
      <p:cViewPr varScale="1">
        <p:scale>
          <a:sx n="45" d="100"/>
          <a:sy n="45" d="100"/>
        </p:scale>
        <p:origin x="1952" y="5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2862" y="930"/>
      </p:cViewPr>
      <p:guideLst>
        <p:guide orient="horz" pos="3131"/>
        <p:guide pos="212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2F16D4E-FC51-04C0-AF3D-F87AE902C84A}"/>
              </a:ext>
            </a:extLst>
          </p:cNvPr>
          <p:cNvSpPr>
            <a:spLocks noGrp="1" noChangeArrowheads="1"/>
          </p:cNvSpPr>
          <p:nvPr>
            <p:ph type="hdr" sz="quarter"/>
          </p:nvPr>
        </p:nvSpPr>
        <p:spPr bwMode="auto">
          <a:xfrm>
            <a:off x="0" y="0"/>
            <a:ext cx="293052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5123" name="Rectangle 3">
            <a:extLst>
              <a:ext uri="{FF2B5EF4-FFF2-40B4-BE49-F238E27FC236}">
                <a16:creationId xmlns:a16="http://schemas.microsoft.com/office/drawing/2014/main" id="{743D59B1-6424-9F40-58FB-E09A6FFFCF0B}"/>
              </a:ext>
            </a:extLst>
          </p:cNvPr>
          <p:cNvSpPr>
            <a:spLocks noGrp="1" noChangeArrowheads="1"/>
          </p:cNvSpPr>
          <p:nvPr>
            <p:ph type="dt" sz="quarter" idx="1"/>
          </p:nvPr>
        </p:nvSpPr>
        <p:spPr bwMode="auto">
          <a:xfrm>
            <a:off x="3829050" y="0"/>
            <a:ext cx="293052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5124" name="Rectangle 4">
            <a:extLst>
              <a:ext uri="{FF2B5EF4-FFF2-40B4-BE49-F238E27FC236}">
                <a16:creationId xmlns:a16="http://schemas.microsoft.com/office/drawing/2014/main" id="{BC7E6BDD-283A-A233-9BD3-9F621F1344DD}"/>
              </a:ext>
            </a:extLst>
          </p:cNvPr>
          <p:cNvSpPr>
            <a:spLocks noGrp="1" noChangeArrowheads="1"/>
          </p:cNvSpPr>
          <p:nvPr>
            <p:ph type="ftr" sz="quarter" idx="2"/>
          </p:nvPr>
        </p:nvSpPr>
        <p:spPr bwMode="auto">
          <a:xfrm>
            <a:off x="0" y="9444038"/>
            <a:ext cx="293052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5125" name="Rectangle 5">
            <a:extLst>
              <a:ext uri="{FF2B5EF4-FFF2-40B4-BE49-F238E27FC236}">
                <a16:creationId xmlns:a16="http://schemas.microsoft.com/office/drawing/2014/main" id="{C068E1D8-D8CB-11B0-BEB5-20FEBB35FB34}"/>
              </a:ext>
            </a:extLst>
          </p:cNvPr>
          <p:cNvSpPr>
            <a:spLocks noGrp="1" noChangeArrowheads="1"/>
          </p:cNvSpPr>
          <p:nvPr>
            <p:ph type="sldNum" sz="quarter" idx="3"/>
          </p:nvPr>
        </p:nvSpPr>
        <p:spPr bwMode="auto">
          <a:xfrm>
            <a:off x="3829050" y="9444038"/>
            <a:ext cx="293052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6AAA42C-199B-4211-9684-758A30851A4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C6483B0-A5C7-0E30-3349-FB1CF0EFA48F}"/>
              </a:ext>
            </a:extLst>
          </p:cNvPr>
          <p:cNvSpPr>
            <a:spLocks noGrp="1" noChangeArrowheads="1"/>
          </p:cNvSpPr>
          <p:nvPr>
            <p:ph type="hdr" sz="quarter"/>
          </p:nvPr>
        </p:nvSpPr>
        <p:spPr bwMode="auto">
          <a:xfrm>
            <a:off x="0" y="0"/>
            <a:ext cx="293052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22531" name="Rectangle 3">
            <a:extLst>
              <a:ext uri="{FF2B5EF4-FFF2-40B4-BE49-F238E27FC236}">
                <a16:creationId xmlns:a16="http://schemas.microsoft.com/office/drawing/2014/main" id="{9A576631-571A-4B59-5371-CE041C9FCDEA}"/>
              </a:ext>
            </a:extLst>
          </p:cNvPr>
          <p:cNvSpPr>
            <a:spLocks noGrp="1" noChangeArrowheads="1"/>
          </p:cNvSpPr>
          <p:nvPr>
            <p:ph type="dt" idx="1"/>
          </p:nvPr>
        </p:nvSpPr>
        <p:spPr bwMode="auto">
          <a:xfrm>
            <a:off x="3829050" y="0"/>
            <a:ext cx="293052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2052" name="Rectangle 4">
            <a:extLst>
              <a:ext uri="{FF2B5EF4-FFF2-40B4-BE49-F238E27FC236}">
                <a16:creationId xmlns:a16="http://schemas.microsoft.com/office/drawing/2014/main" id="{33D48EC4-23DD-8916-4C6A-632A307FA276}"/>
              </a:ext>
            </a:extLst>
          </p:cNvPr>
          <p:cNvSpPr>
            <a:spLocks noGrp="1" noRot="1" noChangeAspect="1" noChangeArrowheads="1" noTextEdit="1"/>
          </p:cNvSpPr>
          <p:nvPr>
            <p:ph type="sldImg" idx="2"/>
          </p:nvPr>
        </p:nvSpPr>
        <p:spPr bwMode="auto">
          <a:xfrm>
            <a:off x="8953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a:extLst>
              <a:ext uri="{FF2B5EF4-FFF2-40B4-BE49-F238E27FC236}">
                <a16:creationId xmlns:a16="http://schemas.microsoft.com/office/drawing/2014/main" id="{B7A0D25E-95A1-1C0E-6C4C-10D34964294D}"/>
              </a:ext>
            </a:extLst>
          </p:cNvPr>
          <p:cNvSpPr>
            <a:spLocks noGrp="1" noChangeArrowheads="1"/>
          </p:cNvSpPr>
          <p:nvPr>
            <p:ph type="body" sz="quarter" idx="3"/>
          </p:nvPr>
        </p:nvSpPr>
        <p:spPr bwMode="auto">
          <a:xfrm>
            <a:off x="676275" y="4722813"/>
            <a:ext cx="5408613"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2534" name="Rectangle 6">
            <a:extLst>
              <a:ext uri="{FF2B5EF4-FFF2-40B4-BE49-F238E27FC236}">
                <a16:creationId xmlns:a16="http://schemas.microsoft.com/office/drawing/2014/main" id="{F4D59F88-4B41-C71E-5892-390F50D22937}"/>
              </a:ext>
            </a:extLst>
          </p:cNvPr>
          <p:cNvSpPr>
            <a:spLocks noGrp="1" noChangeArrowheads="1"/>
          </p:cNvSpPr>
          <p:nvPr>
            <p:ph type="ftr" sz="quarter" idx="4"/>
          </p:nvPr>
        </p:nvSpPr>
        <p:spPr bwMode="auto">
          <a:xfrm>
            <a:off x="0" y="9444038"/>
            <a:ext cx="293052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22535" name="Rectangle 7">
            <a:extLst>
              <a:ext uri="{FF2B5EF4-FFF2-40B4-BE49-F238E27FC236}">
                <a16:creationId xmlns:a16="http://schemas.microsoft.com/office/drawing/2014/main" id="{F500BE64-8F7B-DC7F-9950-F5A98552AF30}"/>
              </a:ext>
            </a:extLst>
          </p:cNvPr>
          <p:cNvSpPr>
            <a:spLocks noGrp="1" noChangeArrowheads="1"/>
          </p:cNvSpPr>
          <p:nvPr>
            <p:ph type="sldNum" sz="quarter" idx="5"/>
          </p:nvPr>
        </p:nvSpPr>
        <p:spPr bwMode="auto">
          <a:xfrm>
            <a:off x="3829050" y="9444038"/>
            <a:ext cx="293052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7B9E228-1AFB-44AA-B2B1-BF6BDFB4AF3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guidance.nice.org.uk/CG113"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guidance.nice.org.uk/CG113/SelfHelp"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guidance.nice.org.uk/CG113/SelfHelp"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guidance.nice.org.uk/CG113/SelfHelp"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BE05F4B0-16B5-93F4-F356-C156623770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952CD6BD-1E76-4543-B1E0-F27466425407}" type="slidenum">
              <a:rPr lang="en-GB" altLang="en-US" sz="1200"/>
              <a:pPr>
                <a:spcBef>
                  <a:spcPct val="0"/>
                </a:spcBef>
              </a:pPr>
              <a:t>1</a:t>
            </a:fld>
            <a:endParaRPr lang="en-GB" altLang="en-US" sz="1200"/>
          </a:p>
        </p:txBody>
      </p:sp>
      <p:sp>
        <p:nvSpPr>
          <p:cNvPr id="5123" name="Rectangle 2">
            <a:extLst>
              <a:ext uri="{FF2B5EF4-FFF2-40B4-BE49-F238E27FC236}">
                <a16:creationId xmlns:a16="http://schemas.microsoft.com/office/drawing/2014/main" id="{03C1A304-AF87-9C71-46FA-F1324FA79ED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CFAE18CD-50F4-4B4B-CA68-E5D3EBD16427}"/>
              </a:ext>
            </a:extLst>
          </p:cNvPr>
          <p:cNvSpPr>
            <a:spLocks noGrp="1" noChangeArrowheads="1"/>
          </p:cNvSpPr>
          <p:nvPr>
            <p:ph type="body" idx="1"/>
          </p:nvPr>
        </p:nvSpPr>
        <p:spPr>
          <a:xfrm>
            <a:off x="212725" y="4722813"/>
            <a:ext cx="6264275" cy="4473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spcBef>
                <a:spcPct val="0"/>
              </a:spcBef>
            </a:pPr>
            <a:r>
              <a:rPr lang="en-GB" altLang="en-US" b="1">
                <a:latin typeface="Arial" panose="020B0604020202020204" pitchFamily="34" charset="0"/>
                <a:cs typeface="Arial" panose="020B0604020202020204" pitchFamily="34" charset="0"/>
              </a:rPr>
              <a:t>ABOUT THIS PRESENTATION:</a:t>
            </a:r>
            <a:r>
              <a:rPr lang="en-GB" altLang="en-US">
                <a:latin typeface="Arial" panose="020B0604020202020204" pitchFamily="34" charset="0"/>
                <a:cs typeface="Arial" panose="020B0604020202020204" pitchFamily="34" charset="0"/>
              </a:rPr>
              <a:t> </a:t>
            </a:r>
            <a:endParaRPr lang="en-GB" altLang="en-US" b="1">
              <a:latin typeface="Arial" panose="020B0604020202020204" pitchFamily="34" charset="0"/>
              <a:cs typeface="Arial" panose="020B0604020202020204" pitchFamily="34" charset="0"/>
            </a:endParaRPr>
          </a:p>
          <a:p>
            <a:pPr eaLnBrk="1" hangingPunct="1">
              <a:lnSpc>
                <a:spcPct val="80000"/>
              </a:lnSpc>
              <a:spcBef>
                <a:spcPct val="0"/>
              </a:spcBef>
            </a:pPr>
            <a:endParaRPr lang="en-GB" altLang="en-US" b="1">
              <a:latin typeface="Arial" panose="020B0604020202020204" pitchFamily="34" charset="0"/>
              <a:cs typeface="Arial" panose="020B0604020202020204" pitchFamily="34" charset="0"/>
            </a:endParaRPr>
          </a:p>
          <a:p>
            <a:pPr eaLnBrk="1" hangingPunct="1">
              <a:lnSpc>
                <a:spcPct val="80000"/>
              </a:lnSpc>
              <a:spcBef>
                <a:spcPct val="0"/>
              </a:spcBef>
            </a:pPr>
            <a:r>
              <a:rPr lang="en-GB" altLang="en-US">
                <a:latin typeface="Arial" panose="020B0604020202020204" pitchFamily="34" charset="0"/>
                <a:cs typeface="Arial" panose="020B0604020202020204" pitchFamily="34" charset="0"/>
              </a:rPr>
              <a:t>These clinical case scenarios are an educational resource that can be used in individual or group learning situations. They illustrate the application of the recommendations on generalised anxiety disorder (GAD) in the clinical guideline ‘Generalised anxiety and panic disorder (with or without agoraphobia) in adults’ (NICE clinical guideline 113) to the care of people presenting with symptoms of generalised anxiety disorder in primary care. </a:t>
            </a: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rPr>
              <a:t>Five scenarios are outlined. Each scenario includes details of the person’s initial presentation, their past medical history and the clinician’s summary of the situation after examination. The clinical decisions surrounding diagnosis and management are then examined using a question and answer approach.</a:t>
            </a: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rPr>
              <a:t>Each question should be considered by the individual or group before referring to the answers. You will need to look at the NICE guideline (available from </a:t>
            </a:r>
            <a:r>
              <a:rPr lang="en-GB" altLang="en-US" u="sng">
                <a:latin typeface="Arial" panose="020B0604020202020204" pitchFamily="34" charset="0"/>
                <a:cs typeface="Arial" panose="020B0604020202020204" pitchFamily="34" charset="0"/>
                <a:hlinkClick r:id="rId3"/>
              </a:rPr>
              <a:t>www.nice.org.uk/guidance/CG113</a:t>
            </a:r>
            <a:r>
              <a:rPr lang="en-GB" altLang="en-US">
                <a:latin typeface="Arial" panose="020B0604020202020204" pitchFamily="34" charset="0"/>
                <a:cs typeface="Arial" panose="020B0604020202020204" pitchFamily="34" charset="0"/>
              </a:rPr>
              <a:t>) to help you decide what you need to do to diagnose and manage each case scenario, so make sure that copies of the recommendations from the NICE guideline are available.</a:t>
            </a: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rPr>
              <a:t>It is acknowledged that in reality people will present in primary care with a variety of symptoms and needs that will necessitate the diagnosis and management of other conditions in addition to generalised anxiety disorder.  However, in order to illustrate the application of the guideline, the scenarios outlined here focus primarily on the symptoms, diagnosis and management of generalised anxiety disorder.</a:t>
            </a:r>
          </a:p>
          <a:p>
            <a:endParaRPr lang="en-GB" altLang="en-US">
              <a:latin typeface="Arial" panose="020B0604020202020204" pitchFamily="34" charset="0"/>
              <a:cs typeface="Arial" panose="020B0604020202020204" pitchFamily="34" charset="0"/>
            </a:endParaRPr>
          </a:p>
          <a:p>
            <a:pPr eaLnBrk="1" hangingPunct="1">
              <a:lnSpc>
                <a:spcPct val="80000"/>
              </a:lnSpc>
              <a:spcBef>
                <a:spcPct val="0"/>
              </a:spcBef>
            </a:pPr>
            <a:r>
              <a:rPr lang="en-GB" altLang="en-US" b="1">
                <a:latin typeface="Arial" panose="020B0604020202020204" pitchFamily="34" charset="0"/>
                <a:cs typeface="Arial" panose="020B0604020202020204" pitchFamily="34" charset="0"/>
              </a:rPr>
              <a:t>DISCLAIMER</a:t>
            </a:r>
          </a:p>
          <a:p>
            <a:pPr eaLnBrk="1" hangingPunct="1">
              <a:lnSpc>
                <a:spcPct val="80000"/>
              </a:lnSpc>
              <a:spcBef>
                <a:spcPct val="0"/>
              </a:spcBef>
            </a:pPr>
            <a:r>
              <a:rPr lang="en-GB" altLang="en-US">
                <a:latin typeface="Arial" panose="020B0604020202020204" pitchFamily="34" charset="0"/>
                <a:cs typeface="Arial" panose="020B0604020202020204" pitchFamily="34" charset="0"/>
              </a:rPr>
              <a:t>This slide set is an implementation tool and should be used alongside the published guidance. This information does not supersede or replace the guidance itself.</a:t>
            </a:r>
          </a:p>
          <a:p>
            <a:pPr eaLnBrk="1" hangingPunct="1">
              <a:lnSpc>
                <a:spcPct val="80000"/>
              </a:lnSpc>
              <a:spcBef>
                <a:spcPct val="0"/>
              </a:spcBef>
            </a:pPr>
            <a:endParaRPr lang="en-GB" altLang="en-US">
              <a:latin typeface="Arial" panose="020B0604020202020204" pitchFamily="34" charset="0"/>
              <a:cs typeface="Arial" panose="020B0604020202020204" pitchFamily="34" charset="0"/>
            </a:endParaRPr>
          </a:p>
          <a:p>
            <a:pPr eaLnBrk="1" hangingPunct="1">
              <a:lnSpc>
                <a:spcPct val="80000"/>
              </a:lnSpc>
              <a:spcBef>
                <a:spcPct val="0"/>
              </a:spcBef>
            </a:pPr>
            <a:r>
              <a:rPr lang="en-GB" altLang="en-US" b="1">
                <a:latin typeface="Arial" panose="020B0604020202020204" pitchFamily="34" charset="0"/>
                <a:cs typeface="Arial" panose="020B0604020202020204" pitchFamily="34" charset="0"/>
              </a:rPr>
              <a:t>PROMOTING EQUALITY</a:t>
            </a:r>
            <a:r>
              <a:rPr lang="en-GB" altLang="en-US">
                <a:latin typeface="Arial" panose="020B0604020202020204" pitchFamily="34" charset="0"/>
                <a:cs typeface="Arial" panose="020B0604020202020204" pitchFamily="34" charset="0"/>
              </a:rPr>
              <a:t> </a:t>
            </a:r>
          </a:p>
          <a:p>
            <a:pPr eaLnBrk="1" hangingPunct="1">
              <a:lnSpc>
                <a:spcPct val="80000"/>
              </a:lnSpc>
              <a:spcBef>
                <a:spcPct val="0"/>
              </a:spcBef>
            </a:pPr>
            <a:r>
              <a:rPr lang="en-GB" altLang="en-US">
                <a:latin typeface="Arial" panose="020B0604020202020204" pitchFamily="34" charset="0"/>
                <a:cs typeface="Arial" panose="020B0604020202020204" pitchFamily="34" charset="0"/>
              </a:rPr>
              <a:t>Implementation of this guidance is the responsibility of local commissioners and/or providers. Commissioners and providers are reminded that it is their responsibility to implement the guidance, in their local context, in light of their duties to avoid unlawful discrimination and to have regard to promoting equality of opportunity. Nothing in this guidance should be interpreted in a way which would be inconsistent with compliance with those duties.</a:t>
            </a:r>
          </a:p>
          <a:p>
            <a:pPr eaLnBrk="1" hangingPunct="1">
              <a:lnSpc>
                <a:spcPct val="80000"/>
              </a:lnSpc>
              <a:spcBef>
                <a:spcPct val="0"/>
              </a:spcBef>
            </a:pPr>
            <a:endParaRPr lang="en-GB"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73BB2BA2-C273-D5EA-772A-0AFB939C5C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CA2EC538-B5CA-462C-B212-F1CAD088D17D}" type="slidenum">
              <a:rPr lang="en-GB" altLang="en-US" sz="1200"/>
              <a:pPr>
                <a:spcBef>
                  <a:spcPct val="0"/>
                </a:spcBef>
              </a:pPr>
              <a:t>10</a:t>
            </a:fld>
            <a:endParaRPr lang="en-GB" altLang="en-US" sz="1200"/>
          </a:p>
        </p:txBody>
      </p:sp>
      <p:sp>
        <p:nvSpPr>
          <p:cNvPr id="23555" name="Rectangle 2">
            <a:extLst>
              <a:ext uri="{FF2B5EF4-FFF2-40B4-BE49-F238E27FC236}">
                <a16:creationId xmlns:a16="http://schemas.microsoft.com/office/drawing/2014/main" id="{0B61D630-E93D-AB0C-92B1-DF4F42AA1A6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4DE36A1C-14CA-C1D7-8FD4-C83F18F6E6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latin typeface="Arial" panose="020B0604020202020204" pitchFamily="34" charset="0"/>
              </a:rPr>
              <a:t>Case scenario 3 - Paul </a:t>
            </a:r>
          </a:p>
          <a:p>
            <a:endParaRPr lang="en-GB" altLang="en-US">
              <a:latin typeface="Arial" panose="020B0604020202020204" pitchFamily="34" charset="0"/>
            </a:endParaRPr>
          </a:p>
          <a:p>
            <a:r>
              <a:rPr lang="en-GB" altLang="en-US" b="1">
                <a:latin typeface="Arial" panose="020B0604020202020204" pitchFamily="34" charset="0"/>
              </a:rPr>
              <a:t>Presentation</a:t>
            </a:r>
            <a:endParaRPr lang="en-GB" altLang="en-US">
              <a:latin typeface="Arial" panose="020B0604020202020204" pitchFamily="34" charset="0"/>
            </a:endParaRPr>
          </a:p>
          <a:p>
            <a:r>
              <a:rPr lang="en-GB" altLang="en-US">
                <a:latin typeface="Arial" panose="020B0604020202020204" pitchFamily="34" charset="0"/>
              </a:rPr>
              <a:t>Paul is 48 years old and has a 20-year history of GAD. He has not been able to work for the past 8 years due to severe levels of anxiety.</a:t>
            </a:r>
          </a:p>
          <a:p>
            <a:r>
              <a:rPr lang="en-GB" altLang="en-US" b="1">
                <a:latin typeface="Arial" panose="020B0604020202020204" pitchFamily="34" charset="0"/>
              </a:rPr>
              <a:t>Past history </a:t>
            </a:r>
            <a:endParaRPr lang="en-GB" altLang="en-US">
              <a:latin typeface="Arial" panose="020B0604020202020204" pitchFamily="34" charset="0"/>
            </a:endParaRPr>
          </a:p>
          <a:p>
            <a:r>
              <a:rPr lang="en-GB" altLang="en-US">
                <a:latin typeface="Arial" panose="020B0604020202020204" pitchFamily="34" charset="0"/>
              </a:rPr>
              <a:t>Paul has tried non-facilitated self-help and was seen by a primary care mental health worker for six sessions. He was given a self-help booklet and fortnightly telephone sessions to support his use of the book. He has also attended an anxiety management group run by the voluntary sector. Although he feels that the interventions have helped ‘a bit’, he feels he needs more support.</a:t>
            </a:r>
          </a:p>
          <a:p>
            <a:pPr eaLnBrk="1" hangingPunct="1"/>
            <a:endParaRPr lang="en-GB" altLang="en-US" b="1">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83FBC21C-A3B6-7C8D-444D-018593546A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900466AE-AE84-471F-8860-2EA4D239FCF3}" type="slidenum">
              <a:rPr lang="en-GB" altLang="en-US" sz="1200"/>
              <a:pPr>
                <a:spcBef>
                  <a:spcPct val="0"/>
                </a:spcBef>
              </a:pPr>
              <a:t>11</a:t>
            </a:fld>
            <a:endParaRPr lang="en-GB" altLang="en-US" sz="1200"/>
          </a:p>
        </p:txBody>
      </p:sp>
      <p:sp>
        <p:nvSpPr>
          <p:cNvPr id="25603" name="Rectangle 2">
            <a:extLst>
              <a:ext uri="{FF2B5EF4-FFF2-40B4-BE49-F238E27FC236}">
                <a16:creationId xmlns:a16="http://schemas.microsoft.com/office/drawing/2014/main" id="{5202C503-62CB-91A3-172D-753E624E9275}"/>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447A3FA3-F83F-EF6D-979D-30F1A622F7B1}"/>
              </a:ext>
            </a:extLst>
          </p:cNvPr>
          <p:cNvSpPr>
            <a:spLocks noGrp="1" noChangeArrowheads="1"/>
          </p:cNvSpPr>
          <p:nvPr>
            <p:ph type="body" idx="1"/>
          </p:nvPr>
        </p:nvSpPr>
        <p:spPr>
          <a:xfrm>
            <a:off x="139700" y="4722813"/>
            <a:ext cx="6408738" cy="4473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r>
              <a:rPr lang="en-GB" altLang="en-US">
                <a:latin typeface="Arial" panose="020B0604020202020204" pitchFamily="34" charset="0"/>
              </a:rPr>
              <a:t>  </a:t>
            </a: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For people with GAD and marked functional impairment, or those whose symptoms have not responded adequately to step 2 interventions:</a:t>
            </a:r>
          </a:p>
          <a:p>
            <a:r>
              <a:rPr lang="en-US" altLang="en-US">
                <a:latin typeface="Arial" panose="020B0604020202020204" pitchFamily="34" charset="0"/>
              </a:rPr>
              <a:t>Offer either</a:t>
            </a:r>
            <a:r>
              <a:rPr lang="en-GB" altLang="en-US">
                <a:latin typeface="Arial" panose="020B0604020202020204" pitchFamily="34" charset="0"/>
              </a:rPr>
              <a:t>:</a:t>
            </a:r>
            <a:r>
              <a:rPr lang="en-US" altLang="en-US">
                <a:latin typeface="Arial" panose="020B0604020202020204" pitchFamily="34" charset="0"/>
              </a:rPr>
              <a:t> </a:t>
            </a:r>
            <a:endParaRPr lang="en-GB" altLang="en-US">
              <a:latin typeface="Arial" panose="020B0604020202020204" pitchFamily="34" charset="0"/>
            </a:endParaRPr>
          </a:p>
          <a:p>
            <a:pPr>
              <a:buFontTx/>
              <a:buChar char="•"/>
            </a:pPr>
            <a:r>
              <a:rPr lang="en-US" altLang="en-US">
                <a:latin typeface="Arial" panose="020B0604020202020204" pitchFamily="34" charset="0"/>
              </a:rPr>
              <a:t>an individual high-intensity psychological intervention (see 1.2.18 to 1.2.22) </a:t>
            </a:r>
            <a:r>
              <a:rPr lang="en-US" altLang="en-US" b="1">
                <a:latin typeface="Arial" panose="020B0604020202020204" pitchFamily="34" charset="0"/>
              </a:rPr>
              <a:t>or </a:t>
            </a:r>
            <a:endParaRPr lang="en-GB" altLang="en-US">
              <a:latin typeface="Arial" panose="020B0604020202020204" pitchFamily="34" charset="0"/>
            </a:endParaRPr>
          </a:p>
          <a:p>
            <a:pPr>
              <a:buFontTx/>
              <a:buChar char="•"/>
            </a:pPr>
            <a:r>
              <a:rPr lang="en-US" altLang="en-US">
                <a:latin typeface="Arial" panose="020B0604020202020204" pitchFamily="34" charset="0"/>
              </a:rPr>
              <a:t>drug treatment (see 1.2.23 to 1.2.33).</a:t>
            </a:r>
            <a:endParaRPr lang="en-GB" altLang="en-US">
              <a:latin typeface="Arial" panose="020B0604020202020204" pitchFamily="34" charset="0"/>
            </a:endParaRPr>
          </a:p>
          <a:p>
            <a:r>
              <a:rPr lang="en-GB" altLang="en-US">
                <a:latin typeface="Arial" panose="020B0604020202020204" pitchFamily="34" charset="0"/>
              </a:rPr>
              <a:t>Provide verbal and written information on the likely benefits and disadvantages of each mode of treatment, including the tendency of drug treatments to be associated with side effects and withdrawal syndromes. </a:t>
            </a:r>
          </a:p>
          <a:p>
            <a:r>
              <a:rPr lang="en-GB" altLang="en-US">
                <a:latin typeface="Arial" panose="020B0604020202020204" pitchFamily="34" charset="0"/>
              </a:rPr>
              <a:t>Base the choice of treatment on the person’s preference as there is no evidence that either mode of treatment (individual high-intensity psychological intervention or drug treatment) is better. </a:t>
            </a:r>
            <a:r>
              <a:rPr lang="en-GB" altLang="en-US" b="1">
                <a:latin typeface="Arial" panose="020B0604020202020204" pitchFamily="34" charset="0"/>
              </a:rPr>
              <a:t>[1.2.17]</a:t>
            </a:r>
            <a:endParaRPr lang="en-GB" altLang="en-US">
              <a:latin typeface="Arial" panose="020B0604020202020204" pitchFamily="34" charset="0"/>
            </a:endParaRP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After a discussion of the options, Paul chooses a psychological intervention and shows a preference for individual cognitive behavioural therapy (CBT).</a:t>
            </a:r>
          </a:p>
          <a:p>
            <a:r>
              <a:rPr lang="en-GB" altLang="en-US">
                <a:latin typeface="Arial" panose="020B0604020202020204" pitchFamily="34" charset="0"/>
              </a:rPr>
              <a:t>CBT for people with GAD should: </a:t>
            </a:r>
          </a:p>
          <a:p>
            <a:pPr>
              <a:buFontTx/>
              <a:buChar char="•"/>
            </a:pPr>
            <a:r>
              <a:rPr lang="en-US" altLang="en-US">
                <a:latin typeface="Arial" panose="020B0604020202020204" pitchFamily="34" charset="0"/>
              </a:rPr>
              <a:t>be based on the treatment manuals used in the clinical trials of CBT for GAD</a:t>
            </a:r>
            <a:endParaRPr lang="en-GB" altLang="en-US">
              <a:latin typeface="Arial" panose="020B0604020202020204" pitchFamily="34" charset="0"/>
            </a:endParaRPr>
          </a:p>
          <a:p>
            <a:pPr>
              <a:buFontTx/>
              <a:buChar char="•"/>
            </a:pPr>
            <a:r>
              <a:rPr lang="en-US" altLang="en-US">
                <a:latin typeface="Arial" panose="020B0604020202020204" pitchFamily="34" charset="0"/>
              </a:rPr>
              <a:t>be delivered by trained and competent practitioners</a:t>
            </a:r>
            <a:endParaRPr lang="en-GB" altLang="en-US">
              <a:latin typeface="Arial" panose="020B0604020202020204" pitchFamily="34" charset="0"/>
            </a:endParaRPr>
          </a:p>
          <a:p>
            <a:pPr>
              <a:buFontTx/>
              <a:buChar char="•"/>
            </a:pPr>
            <a:r>
              <a:rPr lang="en-US" altLang="en-US">
                <a:latin typeface="Arial" panose="020B0604020202020204" pitchFamily="34" charset="0"/>
              </a:rPr>
              <a:t>usually consist of 12–15 weekly sessions (fewer if the person recovers sooner</a:t>
            </a:r>
            <a:r>
              <a:rPr lang="en-GB" altLang="en-US">
                <a:latin typeface="Arial" panose="020B0604020202020204" pitchFamily="34" charset="0"/>
              </a:rPr>
              <a:t>;</a:t>
            </a:r>
            <a:r>
              <a:rPr lang="en-US" altLang="en-US">
                <a:latin typeface="Arial" panose="020B0604020202020204" pitchFamily="34" charset="0"/>
              </a:rPr>
              <a:t> more if clinically required), each lasting 1 hour.</a:t>
            </a:r>
            <a:r>
              <a:rPr lang="en-GB" altLang="en-US">
                <a:latin typeface="Arial" panose="020B0604020202020204" pitchFamily="34" charset="0"/>
              </a:rPr>
              <a:t> </a:t>
            </a:r>
            <a:r>
              <a:rPr lang="en-GB" altLang="en-US" b="1">
                <a:latin typeface="Arial" panose="020B0604020202020204" pitchFamily="34" charset="0"/>
              </a:rPr>
              <a:t>[1.2.19]</a:t>
            </a:r>
            <a:endParaRPr lang="en-GB" altLang="en-US">
              <a:latin typeface="Arial" panose="020B0604020202020204" pitchFamily="34" charset="0"/>
            </a:endParaRPr>
          </a:p>
          <a:p>
            <a:r>
              <a:rPr lang="en-GB" altLang="en-US">
                <a:latin typeface="Arial" panose="020B0604020202020204" pitchFamily="34" charset="0"/>
              </a:rPr>
              <a:t>Practitioners providing high-intensity psychological interventions for GAD should: </a:t>
            </a:r>
          </a:p>
          <a:p>
            <a:pPr>
              <a:buFontTx/>
              <a:buChar char="•"/>
            </a:pPr>
            <a:r>
              <a:rPr lang="en-US" altLang="en-US">
                <a:latin typeface="Arial" panose="020B0604020202020204" pitchFamily="34" charset="0"/>
              </a:rPr>
              <a:t>have regular supervision to monitor fidelity to the treatment model, using audio or video recording of treatment sessions if possible and if the person consents</a:t>
            </a:r>
            <a:endParaRPr lang="en-GB" altLang="en-US">
              <a:latin typeface="Arial" panose="020B0604020202020204" pitchFamily="34" charset="0"/>
            </a:endParaRPr>
          </a:p>
          <a:p>
            <a:pPr>
              <a:buFontTx/>
              <a:buChar char="•"/>
            </a:pPr>
            <a:r>
              <a:rPr lang="en-GB" altLang="en-US">
                <a:latin typeface="Arial" panose="020B0604020202020204" pitchFamily="34" charset="0"/>
              </a:rPr>
              <a:t>use routine outcome measures and ensure that the person with GAD is involved in reviewing the efficacy of the treatment. </a:t>
            </a:r>
            <a:r>
              <a:rPr lang="en-GB" altLang="en-US" b="1">
                <a:latin typeface="Arial" panose="020B0604020202020204" pitchFamily="34" charset="0"/>
              </a:rPr>
              <a:t>[1.2.21]</a:t>
            </a:r>
            <a:endParaRPr lang="en-GB" altLang="en-US">
              <a:latin typeface="Arial" panose="020B0604020202020204" pitchFamily="34" charset="0"/>
            </a:endParaRPr>
          </a:p>
          <a:p>
            <a:pPr>
              <a:buFontTx/>
              <a:buChar char="•"/>
            </a:pPr>
            <a:endParaRPr lang="en-GB" altLang="en-US">
              <a:latin typeface="Arial" panose="020B0604020202020204" pitchFamily="34" charset="0"/>
            </a:endParaRPr>
          </a:p>
          <a:p>
            <a:pPr eaLnBrk="1" hangingPunct="1">
              <a:buFontTx/>
              <a:buChar char="•"/>
            </a:pPr>
            <a:endParaRPr lang="en-GB" altLang="en-US" b="1">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E488897-B08B-AB56-E25A-476CA3A7D30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855B6791-26AA-4AD9-B21C-9CF07FC458F9}" type="slidenum">
              <a:rPr lang="en-GB" altLang="en-US" sz="1200"/>
              <a:pPr>
                <a:spcBef>
                  <a:spcPct val="0"/>
                </a:spcBef>
              </a:pPr>
              <a:t>12</a:t>
            </a:fld>
            <a:endParaRPr lang="en-GB" altLang="en-US" sz="1200"/>
          </a:p>
        </p:txBody>
      </p:sp>
      <p:sp>
        <p:nvSpPr>
          <p:cNvPr id="27651" name="Rectangle 2">
            <a:extLst>
              <a:ext uri="{FF2B5EF4-FFF2-40B4-BE49-F238E27FC236}">
                <a16:creationId xmlns:a16="http://schemas.microsoft.com/office/drawing/2014/main" id="{1B1BD3C3-4533-731B-7EEC-3481D9665130}"/>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E4619327-DF02-F490-EC4A-C795DEE0C9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Case scenario 4 - Ashraf</a:t>
            </a:r>
          </a:p>
          <a:p>
            <a:pPr eaLnBrk="1" hangingPunct="1"/>
            <a:endParaRPr lang="en-GB" altLang="en-US">
              <a:latin typeface="Arial" panose="020B0604020202020204" pitchFamily="34" charset="0"/>
            </a:endParaRPr>
          </a:p>
          <a:p>
            <a:r>
              <a:rPr lang="en-GB" altLang="en-US" b="1">
                <a:latin typeface="Arial" panose="020B0604020202020204" pitchFamily="34" charset="0"/>
              </a:rPr>
              <a:t>Presentation</a:t>
            </a:r>
            <a:endParaRPr lang="en-GB" altLang="en-US">
              <a:latin typeface="Arial" panose="020B0604020202020204" pitchFamily="34" charset="0"/>
            </a:endParaRPr>
          </a:p>
          <a:p>
            <a:r>
              <a:rPr lang="en-GB" altLang="en-US">
                <a:latin typeface="Arial" panose="020B0604020202020204" pitchFamily="34" charset="0"/>
              </a:rPr>
              <a:t>Ashraf is a 29-year-old single man who has come to see his GP regarding feeling stressed and exhausted all of the time, sleeping badly, having frequent headaches and persistent worries about his work situation.</a:t>
            </a:r>
          </a:p>
          <a:p>
            <a:r>
              <a:rPr lang="en-GB" altLang="en-US" b="1">
                <a:latin typeface="Arial" panose="020B0604020202020204" pitchFamily="34" charset="0"/>
              </a:rPr>
              <a:t>Past history </a:t>
            </a:r>
            <a:endParaRPr lang="en-GB" altLang="en-US">
              <a:latin typeface="Arial" panose="020B0604020202020204" pitchFamily="34" charset="0"/>
            </a:endParaRPr>
          </a:p>
          <a:p>
            <a:r>
              <a:rPr lang="en-GB" altLang="en-US">
                <a:latin typeface="Arial" panose="020B0604020202020204" pitchFamily="34" charset="0"/>
              </a:rPr>
              <a:t>Ashraf describes himself as someone who has been ‘easily stressed’ all his life. He had seen a counsellor at college for a few sessions when he became very anxious about his exams and had found this helpful. Apart from this he has had no previous treatment for mental health difficulties. </a:t>
            </a:r>
          </a:p>
          <a:p>
            <a:r>
              <a:rPr lang="en-GB" altLang="en-US" b="1">
                <a:latin typeface="Arial" panose="020B0604020202020204" pitchFamily="34" charset="0"/>
              </a:rPr>
              <a:t>On examination</a:t>
            </a:r>
            <a:endParaRPr lang="en-GB" altLang="en-US">
              <a:latin typeface="Arial" panose="020B0604020202020204" pitchFamily="34" charset="0"/>
            </a:endParaRPr>
          </a:p>
          <a:p>
            <a:r>
              <a:rPr lang="en-GB" altLang="en-US">
                <a:latin typeface="Arial" panose="020B0604020202020204" pitchFamily="34" charset="0"/>
              </a:rPr>
              <a:t>Ashraf said that things had become significantly worse over the past 6 months when there had been threats of redundancies in his workplace. He describes being unable to relax, constantly thinking about mistakes he might have made, colleagues he might have upset and what might happen in the future. He has noticed himself getting more wound up than usual about everyday events outside work as well. Recently he has been so exhausted and anxious that he has taken days off work, which worries him more and has prompted him to see his GP. </a:t>
            </a:r>
          </a:p>
          <a:p>
            <a:pPr eaLnBrk="1" hangingPunct="1"/>
            <a:endParaRPr lang="en-GB" altLang="en-US" b="1">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0BFC2D5F-101D-3D94-69B7-129B52F709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FA3796AA-EFAB-44EA-87CA-5A4F061D2794}" type="slidenum">
              <a:rPr lang="en-GB" altLang="en-US" sz="1200"/>
              <a:pPr>
                <a:spcBef>
                  <a:spcPct val="0"/>
                </a:spcBef>
              </a:pPr>
              <a:t>13</a:t>
            </a:fld>
            <a:endParaRPr lang="en-GB" altLang="en-US" sz="1200"/>
          </a:p>
        </p:txBody>
      </p:sp>
      <p:sp>
        <p:nvSpPr>
          <p:cNvPr id="29699" name="Rectangle 2">
            <a:extLst>
              <a:ext uri="{FF2B5EF4-FFF2-40B4-BE49-F238E27FC236}">
                <a16:creationId xmlns:a16="http://schemas.microsoft.com/office/drawing/2014/main" id="{A48C348D-9985-EAA4-0A6A-3FB2B9809887}"/>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15A03C95-D787-6FB7-AA09-FDB195F4DC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p>
          <a:p>
            <a:pPr eaLnBrk="1" hangingPunct="1"/>
            <a:endParaRPr lang="en-GB" altLang="en-US" b="1">
              <a:latin typeface="Arial" panose="020B0604020202020204" pitchFamily="34" charset="0"/>
            </a:endParaRPr>
          </a:p>
          <a:p>
            <a:pPr eaLnBrk="1" hangingPunct="1"/>
            <a:r>
              <a:rPr lang="en-GB" altLang="en-US">
                <a:latin typeface="Arial" panose="020B0604020202020204" pitchFamily="34" charset="0"/>
              </a:rPr>
              <a:t>Consider the diagnosis of GAD in people presenting with anxiety or significant worry, and in people who attend primary care frequently who:</a:t>
            </a:r>
          </a:p>
          <a:p>
            <a:pPr>
              <a:buFontTx/>
              <a:buChar char="•"/>
            </a:pPr>
            <a:r>
              <a:rPr lang="en-US" altLang="en-US">
                <a:latin typeface="Arial" panose="020B0604020202020204" pitchFamily="34" charset="0"/>
              </a:rPr>
              <a:t>have a chronic physical health problem </a:t>
            </a:r>
            <a:r>
              <a:rPr lang="en-US" altLang="en-US" b="1">
                <a:latin typeface="Arial" panose="020B0604020202020204" pitchFamily="34" charset="0"/>
              </a:rPr>
              <a:t>or </a:t>
            </a:r>
            <a:endParaRPr lang="en-GB" altLang="en-US">
              <a:latin typeface="Arial" panose="020B0604020202020204" pitchFamily="34" charset="0"/>
            </a:endParaRPr>
          </a:p>
          <a:p>
            <a:pPr>
              <a:buFontTx/>
              <a:buChar char="•"/>
            </a:pPr>
            <a:r>
              <a:rPr lang="en-US" altLang="en-US">
                <a:latin typeface="Arial" panose="020B0604020202020204" pitchFamily="34" charset="0"/>
              </a:rPr>
              <a:t>do not have a physical health problem but are seeking reassurance about somatic symptoms (particularly older people and people from minority ethnic groups) </a:t>
            </a:r>
            <a:r>
              <a:rPr lang="en-US" altLang="en-US" b="1">
                <a:latin typeface="Arial" panose="020B0604020202020204" pitchFamily="34" charset="0"/>
              </a:rPr>
              <a:t>or</a:t>
            </a:r>
            <a:endParaRPr lang="en-GB" altLang="en-US">
              <a:latin typeface="Arial" panose="020B0604020202020204" pitchFamily="34" charset="0"/>
            </a:endParaRPr>
          </a:p>
          <a:p>
            <a:pPr>
              <a:buFontTx/>
              <a:buChar char="•"/>
            </a:pPr>
            <a:r>
              <a:rPr lang="en-US" altLang="en-US">
                <a:latin typeface="Arial" panose="020B0604020202020204" pitchFamily="34" charset="0"/>
              </a:rPr>
              <a:t>are repeatedly worrying about a wide range of different issues</a:t>
            </a:r>
            <a:r>
              <a:rPr lang="en-GB" altLang="en-US">
                <a:latin typeface="Arial" panose="020B0604020202020204" pitchFamily="34" charset="0"/>
              </a:rPr>
              <a:t> </a:t>
            </a:r>
            <a:r>
              <a:rPr lang="en-GB" altLang="en-US" b="1">
                <a:latin typeface="Arial" panose="020B0604020202020204" pitchFamily="34" charset="0"/>
              </a:rPr>
              <a:t>[1.2.4]</a:t>
            </a:r>
          </a:p>
          <a:p>
            <a:pPr>
              <a:buFontTx/>
              <a:buChar char="•"/>
            </a:pPr>
            <a:endParaRPr lang="en-GB" altLang="en-US" b="1">
              <a:latin typeface="Arial" panose="020B0604020202020204" pitchFamily="34" charset="0"/>
            </a:endParaRPr>
          </a:p>
          <a:p>
            <a:pPr marL="0" lvl="2"/>
            <a:r>
              <a:rPr lang="en-GB" altLang="en-US">
                <a:latin typeface="Arial" panose="020B0604020202020204" pitchFamily="34" charset="0"/>
              </a:rPr>
              <a:t>When a person with known or suspected GAD attends primary care seeking reassurance about a chronic physical health problem or somatic symptoms and/or repeated worrying, consider with the person whether some of their symptoms may be due to GAD. </a:t>
            </a:r>
            <a:r>
              <a:rPr lang="en-GB" altLang="en-US" b="1">
                <a:latin typeface="Arial" panose="020B0604020202020204" pitchFamily="34" charset="0"/>
              </a:rPr>
              <a:t>[1.2.5]</a:t>
            </a:r>
            <a:endParaRPr lang="en-GB" altLang="en-US">
              <a:latin typeface="Arial" panose="020B0604020202020204" pitchFamily="34" charset="0"/>
            </a:endParaRPr>
          </a:p>
          <a:p>
            <a:endParaRPr lang="en-GB" altLang="en-US" b="1">
              <a:latin typeface="Arial" panose="020B0604020202020204" pitchFamily="34" charset="0"/>
            </a:endParaRPr>
          </a:p>
          <a:p>
            <a:pPr marL="0" lvl="2" eaLnBrk="1" hangingPunct="1"/>
            <a:r>
              <a:rPr lang="en-GB" altLang="en-US">
                <a:latin typeface="Arial" panose="020B0604020202020204" pitchFamily="34" charset="0"/>
              </a:rPr>
              <a:t>For people who may have GAD, conduct a comprehensive assessment that does not rely solely on the number, severity and duration of symptoms, but also considers the degree of distress and functional impairment. </a:t>
            </a:r>
            <a:r>
              <a:rPr lang="en-GB" altLang="en-US" b="1">
                <a:latin typeface="Arial" panose="020B0604020202020204" pitchFamily="34" charset="0"/>
              </a:rPr>
              <a:t>[1.2.6]</a:t>
            </a:r>
          </a:p>
          <a:p>
            <a:pPr marL="0" lvl="2"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As part of the comprehensive assessment, consider how the following factors might have affected the development, course and severity of the person's GAD:</a:t>
            </a:r>
          </a:p>
          <a:p>
            <a:pPr marL="0" lvl="2" eaLnBrk="1" hangingPunct="1">
              <a:buFontTx/>
              <a:buChar char="•"/>
            </a:pPr>
            <a:r>
              <a:rPr lang="en-US" altLang="en-US">
                <a:latin typeface="Arial" panose="020B0604020202020204" pitchFamily="34" charset="0"/>
              </a:rPr>
              <a:t>any comorbid depressive disorder or other anxiety disorder</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substance misuse</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medical condition</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 history of mental health disorders</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past experience of, and response to, treatments.</a:t>
            </a:r>
            <a:r>
              <a:rPr lang="en-US" altLang="en-US" b="1">
                <a:latin typeface="Arial" panose="020B0604020202020204" pitchFamily="34" charset="0"/>
              </a:rPr>
              <a:t> </a:t>
            </a:r>
            <a:r>
              <a:rPr lang="en-GB" altLang="en-US" b="1">
                <a:latin typeface="Arial" panose="020B0604020202020204" pitchFamily="34" charset="0"/>
              </a:rPr>
              <a:t>[1.2.7]</a:t>
            </a:r>
            <a:endParaRPr lang="en-GB" altLang="en-US">
              <a:latin typeface="Arial" panose="020B0604020202020204" pitchFamily="34" charset="0"/>
            </a:endParaRPr>
          </a:p>
          <a:p>
            <a:pPr eaLnBrk="1" hangingPunct="1">
              <a:buFontTx/>
              <a:buChar char="•"/>
            </a:pPr>
            <a:endParaRPr lang="en-GB" altLang="en-US">
              <a:latin typeface="Arial" panose="020B0604020202020204" pitchFamily="34" charset="0"/>
            </a:endParaRPr>
          </a:p>
          <a:p>
            <a:pPr eaLnBrk="1" hangingPunct="1"/>
            <a:endParaRPr lang="en-GB" altLang="en-US" b="1">
              <a:latin typeface="Arial" panose="020B0604020202020204" pitchFamily="34" charset="0"/>
            </a:endParaRPr>
          </a:p>
          <a:p>
            <a:pPr eaLnBrk="1" hangingPunct="1"/>
            <a:endParaRPr lang="en-GB" altLang="en-US" b="1">
              <a:latin typeface="Arial" panose="020B0604020202020204" pitchFamily="34" charset="0"/>
            </a:endParaRPr>
          </a:p>
          <a:p>
            <a:pPr eaLnBrk="1" hangingPunct="1"/>
            <a:endParaRPr lang="en-GB" altLang="en-US" b="1">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0B0BED90-CBD0-AE8F-829C-7CFD2D33CC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DBBA7CC7-8528-45B6-B6C2-45E11AB97A56}" type="slidenum">
              <a:rPr lang="en-GB" altLang="en-US" sz="1200"/>
              <a:pPr>
                <a:spcBef>
                  <a:spcPct val="0"/>
                </a:spcBef>
              </a:pPr>
              <a:t>14</a:t>
            </a:fld>
            <a:endParaRPr lang="en-GB" altLang="en-US" sz="1200"/>
          </a:p>
        </p:txBody>
      </p:sp>
      <p:sp>
        <p:nvSpPr>
          <p:cNvPr id="31747" name="Rectangle 2">
            <a:extLst>
              <a:ext uri="{FF2B5EF4-FFF2-40B4-BE49-F238E27FC236}">
                <a16:creationId xmlns:a16="http://schemas.microsoft.com/office/drawing/2014/main" id="{249F23F3-B460-C420-92E5-518FDBD62C3A}"/>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29C381F2-8492-4A08-4629-19226F248F0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Identify and communicate the diagnosis of GAD as early as possible to help people understand the disorder and start effective treatment promptly. </a:t>
            </a:r>
            <a:r>
              <a:rPr lang="en-GB" altLang="en-US" b="1">
                <a:latin typeface="Arial" panose="020B0604020202020204" pitchFamily="34" charset="0"/>
              </a:rPr>
              <a:t>[1.2.3]</a:t>
            </a:r>
          </a:p>
          <a:p>
            <a:pPr marL="0" lvl="2"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Following assessment and diagnosis of GAD:</a:t>
            </a:r>
          </a:p>
          <a:p>
            <a:pPr marL="0" lvl="2" eaLnBrk="1" hangingPunct="1">
              <a:buFontTx/>
              <a:buChar char="•"/>
            </a:pPr>
            <a:r>
              <a:rPr lang="en-US" altLang="en-US">
                <a:latin typeface="Arial" panose="020B0604020202020204" pitchFamily="34" charset="0"/>
              </a:rPr>
              <a:t>provide education about the nature of GAD and the options for treatment, including the ‘Understanding NICE guidance’ booklet</a:t>
            </a:r>
            <a:r>
              <a:rPr lang="en-GB" altLang="en-US">
                <a:latin typeface="Arial" panose="020B0604020202020204" pitchFamily="34" charset="0"/>
              </a:rPr>
              <a:t>*</a:t>
            </a:r>
            <a:r>
              <a:rPr lang="en-US" altLang="en-US">
                <a:latin typeface="Arial" panose="020B0604020202020204" pitchFamily="34" charset="0"/>
              </a:rPr>
              <a:t>  </a:t>
            </a:r>
            <a:endParaRPr lang="en-GB" altLang="en-US">
              <a:latin typeface="Arial" panose="020B0604020202020204" pitchFamily="34" charset="0"/>
            </a:endParaRPr>
          </a:p>
          <a:p>
            <a:pPr marL="0" lvl="2" eaLnBrk="1" hangingPunct="1">
              <a:buFontTx/>
              <a:buChar char="•"/>
            </a:pPr>
            <a:r>
              <a:rPr lang="en-GB" altLang="en-US">
                <a:latin typeface="Arial" panose="020B0604020202020204" pitchFamily="34" charset="0"/>
              </a:rPr>
              <a:t>monitor the person’s symptoms and functioning (known as active monitoring). </a:t>
            </a:r>
            <a:endParaRPr lang="en-GB" altLang="en-US" b="1">
              <a:latin typeface="Arial" panose="020B0604020202020204" pitchFamily="34" charset="0"/>
            </a:endParaRPr>
          </a:p>
          <a:p>
            <a:r>
              <a:rPr lang="en-GB" altLang="en-US">
                <a:latin typeface="Arial" panose="020B0604020202020204" pitchFamily="34" charset="0"/>
              </a:rPr>
              <a:t>This is because education and active monitoring may improve less severe presentations and avoid the need for further interventions. </a:t>
            </a:r>
            <a:r>
              <a:rPr lang="en-GB" altLang="en-US" b="1">
                <a:latin typeface="Arial" panose="020B0604020202020204" pitchFamily="34" charset="0"/>
              </a:rPr>
              <a:t>[1.2.10]</a:t>
            </a:r>
            <a:endParaRPr lang="en-GB" altLang="en-US">
              <a:latin typeface="Arial" panose="020B0604020202020204" pitchFamily="34" charset="0"/>
            </a:endParaRPr>
          </a:p>
          <a:p>
            <a:r>
              <a:rPr lang="en-GB" altLang="en-US">
                <a:latin typeface="Arial" panose="020B0604020202020204" pitchFamily="34" charset="0"/>
              </a:rPr>
              <a:t>*NICE has also produced a ‘Guide to self-help resources for GAD’ that lists online resources that will help people with GAD to manage their symptoms. The guide is available from </a:t>
            </a:r>
            <a:r>
              <a:rPr lang="en-GB" altLang="en-US" u="sng">
                <a:latin typeface="Arial" panose="020B0604020202020204" pitchFamily="34" charset="0"/>
                <a:hlinkClick r:id="rId3"/>
              </a:rPr>
              <a:t>http://guidance.nice.org.uk/CG113/SelfHelp</a:t>
            </a:r>
            <a:endParaRPr lang="en-GB" altLang="en-US" b="1">
              <a:latin typeface="Arial" panose="020B0604020202020204" pitchFamily="34" charset="0"/>
            </a:endParaRPr>
          </a:p>
          <a:p>
            <a:endParaRPr lang="en-GB" altLang="en-US" b="1">
              <a:latin typeface="Arial" panose="020B0604020202020204" pitchFamily="34" charset="0"/>
            </a:endParaRPr>
          </a:p>
          <a:p>
            <a:r>
              <a:rPr lang="en-GB" altLang="en-US">
                <a:latin typeface="Arial" panose="020B0604020202020204" pitchFamily="34" charset="0"/>
              </a:rPr>
              <a:t>Discuss the use of over-the-counter medications and preparations with people with GAD. Explain the potential for interactions with other prescribed and over-the-counter medications and the lack of evidence to support their safe use. </a:t>
            </a:r>
            <a:r>
              <a:rPr lang="en-GB" altLang="en-US" b="1">
                <a:latin typeface="Arial" panose="020B0604020202020204" pitchFamily="34" charset="0"/>
              </a:rPr>
              <a:t>[1.2.11]</a:t>
            </a:r>
            <a:endParaRPr lang="en-GB"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C3413AB0-7CD0-09F8-3A14-0037C3C153C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B3D4DD08-2E87-48FD-BD7B-FF96E091B01A}" type="slidenum">
              <a:rPr lang="en-GB" altLang="en-US" sz="1200"/>
              <a:pPr>
                <a:spcBef>
                  <a:spcPct val="0"/>
                </a:spcBef>
              </a:pPr>
              <a:t>15</a:t>
            </a:fld>
            <a:endParaRPr lang="en-GB" altLang="en-US" sz="1200"/>
          </a:p>
        </p:txBody>
      </p:sp>
      <p:sp>
        <p:nvSpPr>
          <p:cNvPr id="33795" name="Rectangle 2">
            <a:extLst>
              <a:ext uri="{FF2B5EF4-FFF2-40B4-BE49-F238E27FC236}">
                <a16:creationId xmlns:a16="http://schemas.microsoft.com/office/drawing/2014/main" id="{6C64941A-432F-8F7C-10A5-493944066FBE}"/>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CC26007D-F887-F7BA-5268-D76AF6527A1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r>
              <a:rPr lang="en-GB" altLang="en-US">
                <a:latin typeface="Arial" panose="020B0604020202020204" pitchFamily="34" charset="0"/>
              </a:rPr>
              <a:t> </a:t>
            </a: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For people with GAD whose symptoms have not improved after education and active monitoring in step 1, offer one or more of the following as a first-line intervention, guided by the person’s preference: </a:t>
            </a:r>
          </a:p>
          <a:p>
            <a:pPr eaLnBrk="1" hangingPunct="1">
              <a:buFontTx/>
              <a:buChar char="•"/>
            </a:pPr>
            <a:r>
              <a:rPr lang="en-US" altLang="en-US">
                <a:latin typeface="Arial" panose="020B0604020202020204" pitchFamily="34" charset="0"/>
              </a:rPr>
              <a:t>individual non-facilitated self-help </a:t>
            </a:r>
            <a:endParaRPr lang="en-GB" altLang="en-US">
              <a:latin typeface="Arial" panose="020B0604020202020204" pitchFamily="34" charset="0"/>
            </a:endParaRPr>
          </a:p>
          <a:p>
            <a:pPr eaLnBrk="1" hangingPunct="1">
              <a:buFontTx/>
              <a:buChar char="•"/>
            </a:pPr>
            <a:r>
              <a:rPr lang="en-US" altLang="en-US">
                <a:latin typeface="Arial" panose="020B0604020202020204" pitchFamily="34" charset="0"/>
              </a:rPr>
              <a:t>individual guided self-help</a:t>
            </a:r>
            <a:endParaRPr lang="en-GB" altLang="en-US">
              <a:latin typeface="Arial" panose="020B0604020202020204" pitchFamily="34" charset="0"/>
            </a:endParaRPr>
          </a:p>
          <a:p>
            <a:pPr eaLnBrk="1" hangingPunct="1">
              <a:buFontTx/>
              <a:buChar char="•"/>
            </a:pPr>
            <a:r>
              <a:rPr lang="en-GB" altLang="en-US">
                <a:latin typeface="Arial" panose="020B0604020202020204" pitchFamily="34" charset="0"/>
              </a:rPr>
              <a:t>psychoeducational groups. </a:t>
            </a:r>
            <a:r>
              <a:rPr lang="en-GB" altLang="en-US" b="1">
                <a:latin typeface="Arial" panose="020B0604020202020204" pitchFamily="34" charset="0"/>
              </a:rPr>
              <a:t>[1.2.12]</a:t>
            </a:r>
            <a:endParaRPr lang="en-GB" altLang="en-US">
              <a:latin typeface="Arial" panose="020B0604020202020204" pitchFamily="34" charset="0"/>
            </a:endParaRPr>
          </a:p>
          <a:p>
            <a:r>
              <a:rPr lang="en-GB" altLang="en-US">
                <a:latin typeface="Arial" panose="020B0604020202020204" pitchFamily="34" charset="0"/>
              </a:rPr>
              <a:t>See recommendations 1.2.12 to 1.2.15 for more details about these interventions. </a:t>
            </a:r>
            <a:endParaRPr lang="en-GB" altLang="en-US" b="1">
              <a:latin typeface="Arial" panose="020B0604020202020204" pitchFamily="34" charset="0"/>
            </a:endParaRPr>
          </a:p>
          <a:p>
            <a:endParaRPr lang="en-GB" altLang="en-US" b="1">
              <a:latin typeface="Arial" panose="020B0604020202020204" pitchFamily="34" charset="0"/>
            </a:endParaRPr>
          </a:p>
          <a:p>
            <a:r>
              <a:rPr lang="en-GB" altLang="en-US">
                <a:latin typeface="Arial" panose="020B0604020202020204" pitchFamily="34" charset="0"/>
              </a:rPr>
              <a:t>After considering the options, Ashraf decides that he would prefer individual guided self-help.</a:t>
            </a:r>
          </a:p>
          <a:p>
            <a:endParaRPr lang="en-GB" altLang="en-US">
              <a:latin typeface="Arial" panose="020B0604020202020204" pitchFamily="34" charset="0"/>
            </a:endParaRPr>
          </a:p>
          <a:p>
            <a:r>
              <a:rPr lang="en-GB" altLang="en-US">
                <a:latin typeface="Arial" panose="020B0604020202020204" pitchFamily="34" charset="0"/>
              </a:rPr>
              <a:t>Individual guided self-help for people with GAD should:</a:t>
            </a:r>
          </a:p>
          <a:p>
            <a:pPr>
              <a:buFontTx/>
              <a:buChar char="•"/>
            </a:pPr>
            <a:r>
              <a:rPr lang="en-US" altLang="en-US">
                <a:latin typeface="Arial" panose="020B0604020202020204" pitchFamily="34" charset="0"/>
              </a:rPr>
              <a:t>include written or electronic materials of a suitable reading age (or alternative media)</a:t>
            </a:r>
            <a:endParaRPr lang="en-GB" altLang="en-US">
              <a:latin typeface="Arial" panose="020B0604020202020204" pitchFamily="34" charset="0"/>
            </a:endParaRPr>
          </a:p>
          <a:p>
            <a:pPr>
              <a:buFontTx/>
              <a:buChar char="•"/>
            </a:pPr>
            <a:r>
              <a:rPr lang="en-US" altLang="en-US">
                <a:latin typeface="Arial" panose="020B0604020202020204" pitchFamily="34" charset="0"/>
              </a:rPr>
              <a:t>be supported by a trained practitioner, who facilitates the self-help programme and reviews progress and outcome</a:t>
            </a:r>
            <a:r>
              <a:rPr lang="en-GB" altLang="en-US">
                <a:latin typeface="Arial" panose="020B0604020202020204" pitchFamily="34" charset="0"/>
              </a:rPr>
              <a:t> </a:t>
            </a:r>
          </a:p>
          <a:p>
            <a:pPr>
              <a:buFontTx/>
              <a:buChar char="•"/>
            </a:pPr>
            <a:r>
              <a:rPr lang="en-US" altLang="en-US">
                <a:latin typeface="Arial" panose="020B0604020202020204" pitchFamily="34" charset="0"/>
              </a:rPr>
              <a:t>usually consist of five to seven weekly or fortnightly face-to-face or telephone sessions, each lasting 20–30 minutes.</a:t>
            </a:r>
            <a:r>
              <a:rPr lang="en-GB" altLang="en-US">
                <a:latin typeface="Arial" panose="020B0604020202020204" pitchFamily="34" charset="0"/>
              </a:rPr>
              <a:t> </a:t>
            </a:r>
            <a:r>
              <a:rPr lang="en-GB" altLang="en-US" b="1">
                <a:latin typeface="Arial" panose="020B0604020202020204" pitchFamily="34" charset="0"/>
              </a:rPr>
              <a:t>[1.2.14]</a:t>
            </a:r>
            <a:endParaRPr lang="en-GB" altLang="en-US">
              <a:latin typeface="Arial" panose="020B0604020202020204" pitchFamily="34" charset="0"/>
            </a:endParaRPr>
          </a:p>
          <a:p>
            <a:pPr>
              <a:buFontTx/>
              <a:buChar char="•"/>
            </a:pPr>
            <a:endParaRPr lang="en-GB" altLang="en-US" b="1">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4ED396C1-0C91-1C80-FFD7-69E3AF6A574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4A9D5FCD-807E-4A83-9E23-480BD41BFD1F}" type="slidenum">
              <a:rPr lang="en-GB" altLang="en-US" sz="1200"/>
              <a:pPr>
                <a:spcBef>
                  <a:spcPct val="0"/>
                </a:spcBef>
              </a:pPr>
              <a:t>16</a:t>
            </a:fld>
            <a:endParaRPr lang="en-GB" altLang="en-US" sz="1200"/>
          </a:p>
        </p:txBody>
      </p:sp>
      <p:sp>
        <p:nvSpPr>
          <p:cNvPr id="35843" name="Rectangle 2">
            <a:extLst>
              <a:ext uri="{FF2B5EF4-FFF2-40B4-BE49-F238E27FC236}">
                <a16:creationId xmlns:a16="http://schemas.microsoft.com/office/drawing/2014/main" id="{3920CA13-8AEB-721F-8FB0-BA24BC19497D}"/>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97D37D87-A422-729E-B1A9-C3CDE4ED2B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 in full</a:t>
            </a:r>
          </a:p>
          <a:p>
            <a:pPr eaLnBrk="1" hangingPunct="1"/>
            <a:r>
              <a:rPr lang="en-GB" altLang="en-US">
                <a:latin typeface="Arial" panose="020B0604020202020204" pitchFamily="34" charset="0"/>
              </a:rPr>
              <a:t> </a:t>
            </a:r>
          </a:p>
          <a:p>
            <a:pPr eaLnBrk="1" hangingPunct="1"/>
            <a:r>
              <a:rPr lang="en-GB" altLang="en-US">
                <a:latin typeface="Arial" panose="020B0604020202020204" pitchFamily="34" charset="0"/>
              </a:rPr>
              <a:t>For people with GAD and marked functional impairment, or those whose symptoms have not responded adequately to step 2 interventions:</a:t>
            </a:r>
          </a:p>
          <a:p>
            <a:r>
              <a:rPr lang="en-US" altLang="en-US">
                <a:latin typeface="Arial" panose="020B0604020202020204" pitchFamily="34" charset="0"/>
              </a:rPr>
              <a:t>Offer either</a:t>
            </a:r>
            <a:r>
              <a:rPr lang="en-GB" altLang="en-US">
                <a:latin typeface="Arial" panose="020B0604020202020204" pitchFamily="34" charset="0"/>
              </a:rPr>
              <a:t>:</a:t>
            </a:r>
            <a:r>
              <a:rPr lang="en-US" altLang="en-US">
                <a:latin typeface="Arial" panose="020B0604020202020204" pitchFamily="34" charset="0"/>
              </a:rPr>
              <a:t> </a:t>
            </a:r>
            <a:endParaRPr lang="en-GB" altLang="en-US">
              <a:latin typeface="Arial" panose="020B0604020202020204" pitchFamily="34" charset="0"/>
            </a:endParaRPr>
          </a:p>
          <a:p>
            <a:pPr>
              <a:buFontTx/>
              <a:buChar char="•"/>
            </a:pPr>
            <a:r>
              <a:rPr lang="en-US" altLang="en-US">
                <a:latin typeface="Arial" panose="020B0604020202020204" pitchFamily="34" charset="0"/>
              </a:rPr>
              <a:t>an individual high-intensity psychological intervention (see 1.2.18 to 1.2.22) </a:t>
            </a:r>
            <a:r>
              <a:rPr lang="en-US" altLang="en-US" b="1">
                <a:latin typeface="Arial" panose="020B0604020202020204" pitchFamily="34" charset="0"/>
              </a:rPr>
              <a:t>or </a:t>
            </a:r>
            <a:endParaRPr lang="en-GB" altLang="en-US">
              <a:latin typeface="Arial" panose="020B0604020202020204" pitchFamily="34" charset="0"/>
            </a:endParaRPr>
          </a:p>
          <a:p>
            <a:pPr>
              <a:buFontTx/>
              <a:buChar char="•"/>
            </a:pPr>
            <a:r>
              <a:rPr lang="en-US" altLang="en-US">
                <a:latin typeface="Arial" panose="020B0604020202020204" pitchFamily="34" charset="0"/>
              </a:rPr>
              <a:t>drug treatment (see 1.2.23 to 1.2.33).</a:t>
            </a:r>
            <a:endParaRPr lang="en-GB" altLang="en-US">
              <a:latin typeface="Arial" panose="020B0604020202020204" pitchFamily="34" charset="0"/>
            </a:endParaRPr>
          </a:p>
          <a:p>
            <a:r>
              <a:rPr lang="en-GB" altLang="en-US">
                <a:latin typeface="Arial" panose="020B0604020202020204" pitchFamily="34" charset="0"/>
              </a:rPr>
              <a:t>Provide verbal and written information on the likely benefits and disadvantages of each mode of treatment, including the tendency of drug treatments to be associated with side effects and withdrawal syndromes. </a:t>
            </a:r>
          </a:p>
          <a:p>
            <a:r>
              <a:rPr lang="en-GB" altLang="en-US">
                <a:latin typeface="Arial" panose="020B0604020202020204" pitchFamily="34" charset="0"/>
              </a:rPr>
              <a:t>Base the choice of treatment on the person’s preference as there is no evidence that either mode of treatment (individual high-intensity psychological intervention or drug treatment) is better. </a:t>
            </a:r>
          </a:p>
          <a:p>
            <a:r>
              <a:rPr lang="en-GB" altLang="en-US" b="1">
                <a:latin typeface="Arial" panose="020B0604020202020204" pitchFamily="34" charset="0"/>
              </a:rPr>
              <a:t>[1.2.17]</a:t>
            </a:r>
            <a:endParaRPr lang="en-GB" altLang="en-US">
              <a:latin typeface="Arial" panose="020B0604020202020204" pitchFamily="34" charset="0"/>
            </a:endParaRPr>
          </a:p>
          <a:p>
            <a:pPr eaLnBrk="1" hangingPunct="1"/>
            <a:endParaRPr lang="en-GB" altLang="en-US" b="1">
              <a:latin typeface="Arial" panose="020B0604020202020204" pitchFamily="34" charset="0"/>
            </a:endParaRPr>
          </a:p>
          <a:p>
            <a:pPr eaLnBrk="1" hangingPunct="1"/>
            <a:r>
              <a:rPr lang="en-GB" altLang="en-US">
                <a:latin typeface="Arial" panose="020B0604020202020204" pitchFamily="34" charset="0"/>
              </a:rPr>
              <a:t>Ashraf is not keen on a psychological intervention because of his concerns about taking time off work so he decides to try drug treatment. You prescribe sertraline*. </a:t>
            </a:r>
          </a:p>
          <a:p>
            <a:pPr eaLnBrk="1" hangingPunct="1"/>
            <a:endParaRPr lang="en-GB" altLang="en-US" b="1">
              <a:latin typeface="Arial" panose="020B0604020202020204" pitchFamily="34" charset="0"/>
            </a:endParaRPr>
          </a:p>
          <a:p>
            <a:r>
              <a:rPr lang="en-GB" altLang="en-US">
                <a:latin typeface="Arial" panose="020B0604020202020204" pitchFamily="34" charset="0"/>
              </a:rPr>
              <a:t>See recommendations 1.2.23 to 1.2.33 about drug treatment at step 3.</a:t>
            </a:r>
          </a:p>
          <a:p>
            <a:r>
              <a:rPr lang="en-GB" altLang="en-US">
                <a:latin typeface="Arial" panose="020B0604020202020204" pitchFamily="34" charset="0"/>
              </a:rPr>
              <a:t>* refer to recommendation 1.2.23 for details of issues to consider when prescribing sertraline.</a:t>
            </a:r>
          </a:p>
          <a:p>
            <a:pPr eaLnBrk="1" hangingPunct="1"/>
            <a:endParaRPr lang="en-GB" altLang="en-US" b="1">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9FF9FF9D-2980-9FEF-CBA3-7072DE1138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837858A8-ECC1-410E-9382-67570E3E6A5F}" type="slidenum">
              <a:rPr lang="en-GB" altLang="en-US" sz="1200"/>
              <a:pPr>
                <a:spcBef>
                  <a:spcPct val="0"/>
                </a:spcBef>
              </a:pPr>
              <a:t>17</a:t>
            </a:fld>
            <a:endParaRPr lang="en-GB" altLang="en-US" sz="1200"/>
          </a:p>
        </p:txBody>
      </p:sp>
      <p:sp>
        <p:nvSpPr>
          <p:cNvPr id="37891" name="Rectangle 2">
            <a:extLst>
              <a:ext uri="{FF2B5EF4-FFF2-40B4-BE49-F238E27FC236}">
                <a16:creationId xmlns:a16="http://schemas.microsoft.com/office/drawing/2014/main" id="{550E4708-FA85-1244-FC40-28C6A0080A97}"/>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AEC92AAD-1433-D069-68D1-1B51000F63B8}"/>
              </a:ext>
            </a:extLst>
          </p:cNvPr>
          <p:cNvSpPr>
            <a:spLocks noGrp="1" noChangeArrowheads="1"/>
          </p:cNvSpPr>
          <p:nvPr>
            <p:ph type="body" idx="1"/>
          </p:nvPr>
        </p:nvSpPr>
        <p:spPr>
          <a:ln/>
        </p:spPr>
        <p:txBody>
          <a:bodyPr/>
          <a:lstStyle/>
          <a:p>
            <a:pPr eaLnBrk="1" hangingPunct="1">
              <a:defRPr/>
            </a:pPr>
            <a:r>
              <a:rPr lang="en-GB" b="1" dirty="0"/>
              <a:t>Recommendations in full</a:t>
            </a:r>
            <a:r>
              <a:rPr lang="en-GB" dirty="0"/>
              <a:t> </a:t>
            </a:r>
          </a:p>
          <a:p>
            <a:pPr marL="0" lvl="2" eaLnBrk="1" hangingPunct="1">
              <a:buFontTx/>
              <a:buChar char="•"/>
              <a:defRPr/>
            </a:pPr>
            <a:endParaRPr lang="en-GB" dirty="0"/>
          </a:p>
          <a:p>
            <a:pPr>
              <a:buFont typeface="Arial" pitchFamily="34" charset="0"/>
              <a:buNone/>
              <a:defRPr/>
            </a:pPr>
            <a:r>
              <a:rPr lang="en-US" b="1" dirty="0"/>
              <a:t>Inadequate response to step 3 interventions </a:t>
            </a:r>
            <a:endParaRPr lang="en-GB" i="1" dirty="0"/>
          </a:p>
          <a:p>
            <a:pPr>
              <a:buFont typeface="Arial" pitchFamily="34" charset="0"/>
              <a:buNone/>
              <a:defRPr/>
            </a:pPr>
            <a:r>
              <a:rPr lang="en-GB" dirty="0"/>
              <a:t>If a person’s GAD has not responded to a full course of a high-intensity psychological intervention, offer a drug treatment (see 1.2.23–1.2.33). </a:t>
            </a:r>
            <a:r>
              <a:rPr lang="en-GB" b="1" dirty="0"/>
              <a:t>[1.2.34]</a:t>
            </a:r>
            <a:endParaRPr lang="en-GB" dirty="0"/>
          </a:p>
          <a:p>
            <a:pPr>
              <a:buFont typeface="Arial" pitchFamily="34" charset="0"/>
              <a:buNone/>
              <a:defRPr/>
            </a:pPr>
            <a:r>
              <a:rPr lang="en-US" dirty="0"/>
              <a:t>If a person’s GAD </a:t>
            </a:r>
            <a:r>
              <a:rPr lang="en-GB" dirty="0"/>
              <a:t>has not responded to drug treatment, offer either a high-intensity psychological intervention (see 1.2.18–1.2.22) or an alternative drug treatment (see 1.2.24–1.2.25). </a:t>
            </a:r>
            <a:r>
              <a:rPr lang="en-GB" b="1" dirty="0"/>
              <a:t>[1.2.35]</a:t>
            </a:r>
            <a:endParaRPr lang="en-GB" dirty="0"/>
          </a:p>
          <a:p>
            <a:pPr>
              <a:buFont typeface="Arial" pitchFamily="34" charset="0"/>
              <a:buNone/>
              <a:defRPr/>
            </a:pPr>
            <a:r>
              <a:rPr lang="en-GB" dirty="0"/>
              <a:t>If a person’s GAD has partially responded to drug treatment, consider offering a high-intensity psychological intervention in addition to drug treatment.</a:t>
            </a:r>
            <a:r>
              <a:rPr lang="en-GB" b="1" dirty="0"/>
              <a:t> [1.2.36]</a:t>
            </a:r>
            <a:endParaRPr lang="en-GB" dirty="0"/>
          </a:p>
          <a:p>
            <a:pPr>
              <a:buFont typeface="Arial" pitchFamily="34" charset="0"/>
              <a:buNone/>
              <a:defRPr/>
            </a:pPr>
            <a:endParaRPr lang="en-GB" dirty="0"/>
          </a:p>
          <a:p>
            <a:pPr>
              <a:buFont typeface="Arial" pitchFamily="34" charset="0"/>
              <a:buNone/>
              <a:defRPr/>
            </a:pPr>
            <a:r>
              <a:rPr lang="en-GB" dirty="0" err="1"/>
              <a:t>Ashraf</a:t>
            </a:r>
            <a:r>
              <a:rPr lang="en-GB" dirty="0"/>
              <a:t> is still not keen on further psychological treatment and wishes to try another drug. You withdraw the </a:t>
            </a:r>
            <a:r>
              <a:rPr lang="en-GB" dirty="0" err="1"/>
              <a:t>sertraline</a:t>
            </a:r>
            <a:r>
              <a:rPr lang="en-GB" dirty="0"/>
              <a:t> and start </a:t>
            </a:r>
            <a:r>
              <a:rPr lang="en-GB" dirty="0" err="1"/>
              <a:t>venlafaxine</a:t>
            </a:r>
            <a:r>
              <a:rPr lang="en-GB" dirty="0"/>
              <a:t>.</a:t>
            </a:r>
          </a:p>
          <a:p>
            <a:pPr>
              <a:buFont typeface="Arial" pitchFamily="34" charset="0"/>
              <a:buNone/>
              <a:defRPr/>
            </a:pPr>
            <a:endParaRPr lang="en-GB" dirty="0"/>
          </a:p>
          <a:p>
            <a:pPr>
              <a:buFont typeface="Arial" pitchFamily="34" charset="0"/>
              <a:buNone/>
              <a:defRPr/>
            </a:pPr>
            <a:r>
              <a:rPr lang="en-GB" dirty="0"/>
              <a:t>See recommendations 1.2.23 to 1.2.33 about drug treatment at step 3.</a:t>
            </a:r>
          </a:p>
          <a:p>
            <a:pPr>
              <a:buFont typeface="Arial" pitchFamily="34" charset="0"/>
              <a:buNone/>
              <a:defRPr/>
            </a:pPr>
            <a:endParaRPr lang="en-GB" sz="1050" dirty="0"/>
          </a:p>
          <a:p>
            <a:pPr eaLnBrk="1" hangingPunct="1">
              <a:defRPr/>
            </a:pPr>
            <a:endParaRPr lang="en-GB" b="1"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994465E4-EC18-B2AB-E38F-238B30B390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A15B636A-52DE-460F-9927-0A2E19935D0E}" type="slidenum">
              <a:rPr lang="en-GB" altLang="en-US" sz="1200"/>
              <a:pPr>
                <a:spcBef>
                  <a:spcPct val="0"/>
                </a:spcBef>
              </a:pPr>
              <a:t>18</a:t>
            </a:fld>
            <a:endParaRPr lang="en-GB" altLang="en-US" sz="1200"/>
          </a:p>
        </p:txBody>
      </p:sp>
      <p:sp>
        <p:nvSpPr>
          <p:cNvPr id="39939" name="Rectangle 2">
            <a:extLst>
              <a:ext uri="{FF2B5EF4-FFF2-40B4-BE49-F238E27FC236}">
                <a16:creationId xmlns:a16="http://schemas.microsoft.com/office/drawing/2014/main" id="{552EFA10-BB62-4FD9-2981-A5E2C0155123}"/>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5834792A-20FC-214C-D715-4189714D8F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latin typeface="Arial" panose="020B0604020202020204" pitchFamily="34" charset="0"/>
              </a:rPr>
              <a:t>Case scenario 5 - Jill</a:t>
            </a:r>
            <a:endParaRPr lang="en-GB" altLang="en-US">
              <a:latin typeface="Arial" panose="020B0604020202020204" pitchFamily="34" charset="0"/>
            </a:endParaRPr>
          </a:p>
          <a:p>
            <a:endParaRPr lang="en-GB" altLang="en-US" b="1">
              <a:latin typeface="Arial" panose="020B0604020202020204" pitchFamily="34" charset="0"/>
            </a:endParaRPr>
          </a:p>
          <a:p>
            <a:r>
              <a:rPr lang="en-GB" altLang="en-US" b="1">
                <a:latin typeface="Arial" panose="020B0604020202020204" pitchFamily="34" charset="0"/>
              </a:rPr>
              <a:t>Presentation</a:t>
            </a:r>
            <a:endParaRPr lang="en-GB" altLang="en-US">
              <a:latin typeface="Arial" panose="020B0604020202020204" pitchFamily="34" charset="0"/>
            </a:endParaRPr>
          </a:p>
          <a:p>
            <a:r>
              <a:rPr lang="en-GB" altLang="en-US">
                <a:latin typeface="Arial" panose="020B0604020202020204" pitchFamily="34" charset="0"/>
              </a:rPr>
              <a:t>Jill is a 50-year-old woman who lives with her husband and two children (aged 20 and 18). She has come to see her GP with worries about a number of health problems including extreme tiredness, agitation and pains in her chest. </a:t>
            </a:r>
          </a:p>
          <a:p>
            <a:r>
              <a:rPr lang="en-GB" altLang="en-US" b="1">
                <a:latin typeface="Arial" panose="020B0604020202020204" pitchFamily="34" charset="0"/>
              </a:rPr>
              <a:t>Past history </a:t>
            </a:r>
            <a:endParaRPr lang="en-GB" altLang="en-US">
              <a:latin typeface="Arial" panose="020B0604020202020204" pitchFamily="34" charset="0"/>
            </a:endParaRPr>
          </a:p>
          <a:p>
            <a:r>
              <a:rPr lang="en-GB" altLang="en-US">
                <a:latin typeface="Arial" panose="020B0604020202020204" pitchFamily="34" charset="0"/>
              </a:rPr>
              <a:t>Jill has been a frequent attender at the practice over the years, often with concerns about her or her children’s health. She has a history of GAD and has been on and off antidepressants for the past 30 years. When she was 23 she took an overdose following the break-up of a relationship. She had some sessions of counselling about 10 years ago that she found helpful. She was referred to a primary care mental health worker in the practice 2 years ago for help with anxiety and low mood. She had some sessions of individual guided self-help, but she found that this made no difference. She was put in touch with a voluntary sector self-help group for people with anxiety around this time – but did not pursue this. </a:t>
            </a:r>
          </a:p>
          <a:p>
            <a:r>
              <a:rPr lang="en-GB" altLang="en-US" b="1">
                <a:latin typeface="Arial" panose="020B0604020202020204" pitchFamily="34" charset="0"/>
              </a:rPr>
              <a:t>On examination</a:t>
            </a:r>
            <a:endParaRPr lang="en-GB" altLang="en-US">
              <a:latin typeface="Arial" panose="020B0604020202020204" pitchFamily="34" charset="0"/>
            </a:endParaRPr>
          </a:p>
          <a:p>
            <a:r>
              <a:rPr lang="en-GB" altLang="en-US">
                <a:latin typeface="Arial" panose="020B0604020202020204" pitchFamily="34" charset="0"/>
              </a:rPr>
              <a:t>Jill says she has always been a very ‘nervy’ person who finds dealing with everyday stresses difficult. She worries a lot about herself and her family and easily gets ‘in a state’ and assumes ‘the worst’ – for example, if family members are unwell or if they are late coming home. Sometimes things get so bad that she needs someone around her constantly to reassure her and feels that she can’t be left on her own. The intensity of these problems has varied over the years, but has become worse again during the past 8 months following her husband’s diagnosis of heart problems. She has been drinking wine most evenings to try to calm herself down. More recently things have become so bad that she has sometimes felt that if she were left on her own she might harm herself. Her family has been very supportive and stayed with her during these periods until she calmed down, but is now finding this difficult to manage. </a:t>
            </a:r>
          </a:p>
          <a:p>
            <a:pPr eaLnBrk="1" hangingPunct="1"/>
            <a:endParaRPr lang="en-US" altLang="en-US" b="1">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012EBB7C-051B-E8F2-5885-EC8780CF2A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5158A966-AB72-451F-8DFE-0F8B33BF9297}" type="slidenum">
              <a:rPr lang="en-GB" altLang="en-US" sz="1200"/>
              <a:pPr>
                <a:spcBef>
                  <a:spcPct val="0"/>
                </a:spcBef>
              </a:pPr>
              <a:t>19</a:t>
            </a:fld>
            <a:endParaRPr lang="en-GB" altLang="en-US" sz="1200"/>
          </a:p>
        </p:txBody>
      </p:sp>
      <p:sp>
        <p:nvSpPr>
          <p:cNvPr id="41987" name="Rectangle 2">
            <a:extLst>
              <a:ext uri="{FF2B5EF4-FFF2-40B4-BE49-F238E27FC236}">
                <a16:creationId xmlns:a16="http://schemas.microsoft.com/office/drawing/2014/main" id="{528B7E3C-9C90-DE24-E651-9AE78A378E5F}"/>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589A5299-1434-0BD6-7AC0-F49629FAFF27}"/>
              </a:ext>
            </a:extLst>
          </p:cNvPr>
          <p:cNvSpPr>
            <a:spLocks noGrp="1" noChangeArrowheads="1"/>
          </p:cNvSpPr>
          <p:nvPr>
            <p:ph type="body" idx="1"/>
          </p:nvPr>
        </p:nvSpPr>
        <p:spPr>
          <a:xfrm>
            <a:off x="212725" y="4722813"/>
            <a:ext cx="6335713" cy="4473575"/>
          </a:xfrm>
          <a:ln/>
        </p:spPr>
        <p:txBody>
          <a:bodyPr/>
          <a:lstStyle/>
          <a:p>
            <a:pPr eaLnBrk="1" hangingPunct="1">
              <a:defRPr/>
            </a:pPr>
            <a:r>
              <a:rPr lang="en-GB" b="1" dirty="0"/>
              <a:t>Recommendations in full</a:t>
            </a:r>
            <a:r>
              <a:rPr lang="en-GB" dirty="0"/>
              <a:t> </a:t>
            </a:r>
          </a:p>
          <a:p>
            <a:pPr eaLnBrk="1" hangingPunct="1">
              <a:buFont typeface="Arial" pitchFamily="34" charset="0"/>
              <a:buNone/>
              <a:defRPr/>
            </a:pPr>
            <a:endParaRPr lang="en-GB" dirty="0"/>
          </a:p>
          <a:p>
            <a:pPr eaLnBrk="1" hangingPunct="1">
              <a:buFont typeface="Arial" pitchFamily="34" charset="0"/>
              <a:buNone/>
              <a:defRPr/>
            </a:pPr>
            <a:r>
              <a:rPr lang="en-GB" sz="900" dirty="0"/>
              <a:t>For people with GAD and marked functional impairment, or those whose symptoms have not responded adequately to step 2 interventions: </a:t>
            </a:r>
            <a:r>
              <a:rPr lang="x-none" sz="900" dirty="0"/>
              <a:t>Offer either</a:t>
            </a:r>
            <a:r>
              <a:rPr lang="en-GB" sz="900" dirty="0"/>
              <a:t>:</a:t>
            </a:r>
            <a:r>
              <a:rPr lang="x-none" sz="900" dirty="0"/>
              <a:t> </a:t>
            </a:r>
            <a:endParaRPr lang="en-GB" sz="900" dirty="0"/>
          </a:p>
          <a:p>
            <a:pPr>
              <a:buFont typeface="Arial" pitchFamily="34" charset="0"/>
              <a:buChar char="•"/>
              <a:defRPr/>
            </a:pPr>
            <a:r>
              <a:rPr lang="x-none" sz="900" dirty="0"/>
              <a:t>an individual high-intensity psychological intervention (see 1.2.1</a:t>
            </a:r>
            <a:r>
              <a:rPr lang="en-GB" sz="900" dirty="0"/>
              <a:t>8</a:t>
            </a:r>
            <a:r>
              <a:rPr lang="x-none" sz="900" dirty="0"/>
              <a:t> to 1.2.2</a:t>
            </a:r>
            <a:r>
              <a:rPr lang="en-GB" sz="900" dirty="0"/>
              <a:t>2</a:t>
            </a:r>
            <a:r>
              <a:rPr lang="x-none" sz="900" dirty="0"/>
              <a:t>) </a:t>
            </a:r>
            <a:r>
              <a:rPr lang="x-none" sz="900" b="1" dirty="0"/>
              <a:t>or </a:t>
            </a:r>
            <a:endParaRPr lang="en-GB" sz="900" dirty="0"/>
          </a:p>
          <a:p>
            <a:pPr>
              <a:buFont typeface="Arial" pitchFamily="34" charset="0"/>
              <a:buChar char="•"/>
              <a:defRPr/>
            </a:pPr>
            <a:r>
              <a:rPr lang="x-none" sz="900" dirty="0"/>
              <a:t>drug treatment (see 1.2.2</a:t>
            </a:r>
            <a:r>
              <a:rPr lang="en-GB" sz="900" dirty="0"/>
              <a:t>3</a:t>
            </a:r>
            <a:r>
              <a:rPr lang="x-none" sz="900" dirty="0"/>
              <a:t> to 1.2.3</a:t>
            </a:r>
            <a:r>
              <a:rPr lang="en-GB" sz="900" dirty="0"/>
              <a:t>3</a:t>
            </a:r>
            <a:r>
              <a:rPr lang="x-none" sz="900" dirty="0"/>
              <a:t>).</a:t>
            </a:r>
            <a:endParaRPr lang="en-GB" sz="900" dirty="0"/>
          </a:p>
          <a:p>
            <a:pPr>
              <a:defRPr/>
            </a:pPr>
            <a:r>
              <a:rPr lang="en-GB" sz="900" dirty="0"/>
              <a:t>Provide verbal and written information on the likely benefits and disadvantages of each mode of treatment, including the tendency of drug treatments to be associated with side effects and withdrawal syndromes. </a:t>
            </a:r>
          </a:p>
          <a:p>
            <a:pPr>
              <a:defRPr/>
            </a:pPr>
            <a:r>
              <a:rPr lang="en-GB" sz="900" dirty="0"/>
              <a:t>Base the choice of treatment on the person’s preference as there is no evidence that either mode of treatment (individual high-intensity psychological intervention or drug treatment) is better. </a:t>
            </a:r>
          </a:p>
          <a:p>
            <a:pPr>
              <a:defRPr/>
            </a:pPr>
            <a:r>
              <a:rPr lang="en-GB" sz="900" b="1" dirty="0"/>
              <a:t>[1.2.17]</a:t>
            </a:r>
          </a:p>
          <a:p>
            <a:pPr>
              <a:defRPr/>
            </a:pPr>
            <a:endParaRPr lang="en-GB" sz="900" dirty="0"/>
          </a:p>
          <a:p>
            <a:pPr>
              <a:defRPr/>
            </a:pPr>
            <a:r>
              <a:rPr lang="en-GB" sz="900" dirty="0"/>
              <a:t>For people with GAD who misuse substances, be aware that:</a:t>
            </a:r>
          </a:p>
          <a:p>
            <a:pPr>
              <a:buFont typeface="Arial" pitchFamily="34" charset="0"/>
              <a:buChar char="•"/>
              <a:defRPr/>
            </a:pPr>
            <a:r>
              <a:rPr lang="x-none" sz="900" dirty="0"/>
              <a:t>substance misuse can be a complication of GAD</a:t>
            </a:r>
            <a:endParaRPr lang="en-GB" sz="900" dirty="0"/>
          </a:p>
          <a:p>
            <a:pPr>
              <a:buFont typeface="Arial" pitchFamily="34" charset="0"/>
              <a:buChar char="•"/>
              <a:defRPr/>
            </a:pPr>
            <a:r>
              <a:rPr lang="x-none" sz="900" dirty="0"/>
              <a:t>non-harmful substance use should not be a contraindication to the treatment of GAD</a:t>
            </a:r>
            <a:endParaRPr lang="en-GB" sz="900" dirty="0"/>
          </a:p>
          <a:p>
            <a:pPr>
              <a:buFont typeface="Arial" pitchFamily="34" charset="0"/>
              <a:buChar char="•"/>
              <a:defRPr/>
            </a:pPr>
            <a:r>
              <a:rPr lang="x-none" sz="900" dirty="0"/>
              <a:t>harmful and dependent substance misuse should be treated first as this may lead to significant improvement in the symptoms of GAD</a:t>
            </a:r>
            <a:r>
              <a:rPr lang="en-GB" sz="900" dirty="0"/>
              <a:t>. </a:t>
            </a:r>
            <a:r>
              <a:rPr lang="en-GB" sz="900" b="1" dirty="0"/>
              <a:t>[1.2.9]</a:t>
            </a:r>
          </a:p>
          <a:p>
            <a:pPr lvl="1">
              <a:buFont typeface="Arial" pitchFamily="34" charset="0"/>
              <a:buChar char="•"/>
              <a:defRPr/>
            </a:pPr>
            <a:endParaRPr lang="en-GB" sz="900" b="1" dirty="0"/>
          </a:p>
          <a:p>
            <a:pPr>
              <a:buFont typeface="Arial" pitchFamily="34" charset="0"/>
              <a:buNone/>
              <a:defRPr/>
            </a:pPr>
            <a:r>
              <a:rPr lang="en-GB" sz="900" dirty="0"/>
              <a:t>CBT for people with GAD should: </a:t>
            </a:r>
          </a:p>
          <a:p>
            <a:pPr>
              <a:buFont typeface="Arial" pitchFamily="34" charset="0"/>
              <a:buChar char="•"/>
              <a:defRPr/>
            </a:pPr>
            <a:r>
              <a:rPr lang="x-none" sz="900" dirty="0"/>
              <a:t>be based on the treatment manuals used in the clinical trials of CBT for GAD</a:t>
            </a:r>
            <a:endParaRPr lang="en-GB" sz="900" dirty="0"/>
          </a:p>
          <a:p>
            <a:pPr>
              <a:buFont typeface="Arial" pitchFamily="34" charset="0"/>
              <a:buChar char="•"/>
              <a:defRPr/>
            </a:pPr>
            <a:r>
              <a:rPr lang="x-none" sz="900" dirty="0"/>
              <a:t>be delivered by trained and competent practitioners</a:t>
            </a:r>
            <a:endParaRPr lang="en-GB" sz="900" dirty="0"/>
          </a:p>
          <a:p>
            <a:pPr>
              <a:buFont typeface="Arial" pitchFamily="34" charset="0"/>
              <a:buChar char="•"/>
              <a:defRPr/>
            </a:pPr>
            <a:r>
              <a:rPr lang="x-none" sz="900" dirty="0"/>
              <a:t>usually consist of 12–15 weekly sessions (fewer if the person recovers sooner</a:t>
            </a:r>
            <a:r>
              <a:rPr lang="en-GB" sz="900" dirty="0"/>
              <a:t>;</a:t>
            </a:r>
            <a:r>
              <a:rPr lang="x-none" sz="900" dirty="0"/>
              <a:t> more if clinically required), each lasting 1 hour.</a:t>
            </a:r>
            <a:r>
              <a:rPr lang="en-GB" sz="900" dirty="0"/>
              <a:t> </a:t>
            </a:r>
            <a:r>
              <a:rPr lang="en-GB" sz="900" b="1" dirty="0"/>
              <a:t>[1.2.19]</a:t>
            </a:r>
            <a:endParaRPr lang="en-GB" sz="900" dirty="0"/>
          </a:p>
          <a:p>
            <a:pPr>
              <a:buFont typeface="Arial" pitchFamily="34" charset="0"/>
              <a:buNone/>
              <a:defRPr/>
            </a:pPr>
            <a:r>
              <a:rPr lang="en-GB" sz="900" dirty="0"/>
              <a:t>Practitioners providing high-intensity psychological interventions for GAD should:         </a:t>
            </a:r>
          </a:p>
          <a:p>
            <a:pPr>
              <a:buFont typeface="Arial" pitchFamily="34" charset="0"/>
              <a:buChar char="•"/>
              <a:defRPr/>
            </a:pPr>
            <a:r>
              <a:rPr lang="x-none" sz="900" dirty="0"/>
              <a:t>have regular supervision to monitor fidelity to the treatment model, using audio or video recording of treatment sessions if possible and if the person consent</a:t>
            </a:r>
            <a:r>
              <a:rPr lang="en-GB" sz="900" dirty="0"/>
              <a:t>s</a:t>
            </a:r>
          </a:p>
          <a:p>
            <a:pPr>
              <a:buFont typeface="Arial" pitchFamily="34" charset="0"/>
              <a:buChar char="•"/>
              <a:defRPr/>
            </a:pPr>
            <a:r>
              <a:rPr lang="x-none" sz="900" dirty="0"/>
              <a:t>use routine outcome measures and ensure that the person with GAD is involved in reviewing the efficacy of the treatment. </a:t>
            </a:r>
            <a:r>
              <a:rPr lang="en-GB" sz="900" b="1" dirty="0"/>
              <a:t>[1.2.21]</a:t>
            </a:r>
            <a:endParaRPr lang="en-GB" sz="900" dirty="0"/>
          </a:p>
          <a:p>
            <a:pPr>
              <a:buFont typeface="Arial" pitchFamily="34" charset="0"/>
              <a:buNone/>
              <a:defRPr/>
            </a:pPr>
            <a:endParaRPr lang="en-GB" dirty="0"/>
          </a:p>
          <a:p>
            <a:pPr>
              <a:buFont typeface="Arial" pitchFamily="34" charset="0"/>
              <a:buChar char="•"/>
              <a:defRPr/>
            </a:pPr>
            <a:endParaRPr lang="en-GB" dirty="0"/>
          </a:p>
          <a:p>
            <a:pPr>
              <a:buFont typeface="Arial" pitchFamily="34" charset="0"/>
              <a:buChar char="•"/>
              <a:defRPr/>
            </a:pPr>
            <a:endParaRPr lang="en-GB" sz="1050" dirty="0"/>
          </a:p>
          <a:p>
            <a:pPr eaLnBrk="1" hangingPunct="1">
              <a:defRPr/>
            </a:pPr>
            <a:endParaRPr lang="en-US" b="1" dirty="0"/>
          </a:p>
          <a:p>
            <a:pPr eaLnBrk="1" hangingPunct="1">
              <a:defRPr/>
            </a:pPr>
            <a:endParaRPr lang="en-GB" b="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9D7060A4-988D-4C5B-14BC-935F5EC054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B9846DBD-2745-4193-8BCF-E927E68DE9A6}" type="slidenum">
              <a:rPr lang="en-GB" altLang="en-US" sz="1200"/>
              <a:pPr>
                <a:spcBef>
                  <a:spcPct val="0"/>
                </a:spcBef>
              </a:pPr>
              <a:t>2</a:t>
            </a:fld>
            <a:endParaRPr lang="en-GB" altLang="en-US" sz="1200"/>
          </a:p>
        </p:txBody>
      </p:sp>
      <p:sp>
        <p:nvSpPr>
          <p:cNvPr id="7171" name="Rectangle 2">
            <a:extLst>
              <a:ext uri="{FF2B5EF4-FFF2-40B4-BE49-F238E27FC236}">
                <a16:creationId xmlns:a16="http://schemas.microsoft.com/office/drawing/2014/main" id="{C0139671-664F-3AB0-B3B5-CF203D6F6FDF}"/>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BD0CFB67-ED6B-A29B-D8FC-93017D0028D2}"/>
              </a:ext>
            </a:extLst>
          </p:cNvPr>
          <p:cNvSpPr>
            <a:spLocks noGrp="1" noChangeArrowheads="1"/>
          </p:cNvSpPr>
          <p:nvPr>
            <p:ph type="body" idx="1"/>
          </p:nvPr>
        </p:nvSpPr>
        <p:spPr>
          <a:xfrm>
            <a:off x="284163" y="4722813"/>
            <a:ext cx="6121400" cy="4473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latin typeface="Arial" panose="020B0604020202020204" pitchFamily="34" charset="0"/>
              </a:rPr>
              <a:t>Case scenario 1: Mary</a:t>
            </a:r>
            <a:endParaRPr lang="en-GB" altLang="en-US">
              <a:latin typeface="Arial" panose="020B0604020202020204" pitchFamily="34" charset="0"/>
            </a:endParaRPr>
          </a:p>
          <a:p>
            <a:r>
              <a:rPr lang="en-GB" altLang="en-US" b="1">
                <a:latin typeface="Arial" panose="020B0604020202020204" pitchFamily="34" charset="0"/>
              </a:rPr>
              <a:t> </a:t>
            </a:r>
            <a:endParaRPr lang="en-GB" altLang="en-US">
              <a:latin typeface="Arial" panose="020B0604020202020204" pitchFamily="34" charset="0"/>
            </a:endParaRPr>
          </a:p>
          <a:p>
            <a:r>
              <a:rPr lang="en-GB" altLang="en-US" b="1">
                <a:latin typeface="Arial" panose="020B0604020202020204" pitchFamily="34" charset="0"/>
              </a:rPr>
              <a:t>Presentation</a:t>
            </a:r>
            <a:endParaRPr lang="en-GB" altLang="en-US">
              <a:latin typeface="Arial" panose="020B0604020202020204" pitchFamily="34" charset="0"/>
            </a:endParaRPr>
          </a:p>
          <a:p>
            <a:r>
              <a:rPr lang="en-GB" altLang="en-US">
                <a:latin typeface="Arial" panose="020B0604020202020204" pitchFamily="34" charset="0"/>
              </a:rPr>
              <a:t>Mary is aged 42 years, divorced with two children, employed part time and cares for her mother who has Alzheimer’s disease. </a:t>
            </a:r>
          </a:p>
          <a:p>
            <a:r>
              <a:rPr lang="en-GB" altLang="en-US" b="1">
                <a:latin typeface="Arial" panose="020B0604020202020204" pitchFamily="34" charset="0"/>
              </a:rPr>
              <a:t>Past history </a:t>
            </a:r>
            <a:endParaRPr lang="en-GB" altLang="en-US">
              <a:latin typeface="Arial" panose="020B0604020202020204" pitchFamily="34" charset="0"/>
            </a:endParaRPr>
          </a:p>
          <a:p>
            <a:r>
              <a:rPr lang="en-GB" altLang="en-US">
                <a:latin typeface="Arial" panose="020B0604020202020204" pitchFamily="34" charset="0"/>
              </a:rPr>
              <a:t>Mary has no significant past medical history, although she frequently makes appointments with her GP and practice nurse about problems experienced by her and her children. She was moderately depressed following her divorce 5 years ago and was offered antidepressants but declined them. She was referred for six sessions of counselling, which led to some improvement in her symptoms. </a:t>
            </a:r>
          </a:p>
          <a:p>
            <a:r>
              <a:rPr lang="en-GB" altLang="en-US" b="1">
                <a:latin typeface="Arial" panose="020B0604020202020204" pitchFamily="34" charset="0"/>
              </a:rPr>
              <a:t>On examination</a:t>
            </a:r>
            <a:endParaRPr lang="en-GB" altLang="en-US">
              <a:latin typeface="Arial" panose="020B0604020202020204" pitchFamily="34" charset="0"/>
            </a:endParaRPr>
          </a:p>
          <a:p>
            <a:r>
              <a:rPr lang="en-GB" altLang="en-US">
                <a:latin typeface="Arial" panose="020B0604020202020204" pitchFamily="34" charset="0"/>
              </a:rPr>
              <a:t>Mary complains of feeling ‘stressed’ all the time and constantly worries about ‘anything and everything’. She describes herself as always having been a ‘worrier’ but her anxiety has become much worse in the past 12 months since her mother became unwell, and she no longer feels that she can control these thoughts. When worried, Mary feels tension in her shoulders, stomach and legs, her heart races and sometimes she finds it difficult to breathe. Her sleep is poor with difficulty getting off to sleep due to worrying and frequent wakening. She feels tired and irritable. She does not drink any alcohol.</a:t>
            </a:r>
          </a:p>
          <a:p>
            <a:endParaRPr lang="en-GB" altLang="en-US">
              <a:latin typeface="Arial" panose="020B0604020202020204" pitchFamily="34" charset="0"/>
            </a:endParaRPr>
          </a:p>
          <a:p>
            <a:pPr eaLnBrk="1" hangingPunct="1"/>
            <a:endParaRPr lang="en-US" altLang="en-US" b="1">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8B6DA89D-B5E0-3815-6947-BDE4FA3444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F46753F0-FB81-4BF9-ACD7-DA2DEC6BDB93}" type="slidenum">
              <a:rPr lang="en-GB" altLang="en-US" sz="1200"/>
              <a:pPr>
                <a:spcBef>
                  <a:spcPct val="0"/>
                </a:spcBef>
              </a:pPr>
              <a:t>20</a:t>
            </a:fld>
            <a:endParaRPr lang="en-GB" altLang="en-US" sz="1200"/>
          </a:p>
        </p:txBody>
      </p:sp>
      <p:sp>
        <p:nvSpPr>
          <p:cNvPr id="44035" name="Rectangle 2">
            <a:extLst>
              <a:ext uri="{FF2B5EF4-FFF2-40B4-BE49-F238E27FC236}">
                <a16:creationId xmlns:a16="http://schemas.microsoft.com/office/drawing/2014/main" id="{680F5CBC-D43E-7917-5B53-88E1F4A507E9}"/>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12FF82A7-81CF-3F22-254F-F54D98C053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Arial" panose="020B0604020202020204" pitchFamily="34" charset="0"/>
              </a:rPr>
              <a:t> </a:t>
            </a:r>
            <a:endParaRPr lang="en-GB" altLang="en-US" b="1">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E68BD67-7B4D-BD7A-B910-941DC06071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46C7404F-DB78-4CF9-BA4B-E16130797348}" type="slidenum">
              <a:rPr lang="en-GB" altLang="en-US" sz="1200"/>
              <a:pPr>
                <a:spcBef>
                  <a:spcPct val="0"/>
                </a:spcBef>
              </a:pPr>
              <a:t>21</a:t>
            </a:fld>
            <a:endParaRPr lang="en-GB" altLang="en-US" sz="1200"/>
          </a:p>
        </p:txBody>
      </p:sp>
      <p:sp>
        <p:nvSpPr>
          <p:cNvPr id="46083" name="Rectangle 2">
            <a:extLst>
              <a:ext uri="{FF2B5EF4-FFF2-40B4-BE49-F238E27FC236}">
                <a16:creationId xmlns:a16="http://schemas.microsoft.com/office/drawing/2014/main" id="{722C02BA-ACD8-A152-E292-62B3B140F7C8}"/>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3AFCCA57-DD3D-1AE0-3770-8D5FD317035C}"/>
              </a:ext>
            </a:extLst>
          </p:cNvPr>
          <p:cNvSpPr>
            <a:spLocks noGrp="1" noChangeArrowheads="1"/>
          </p:cNvSpPr>
          <p:nvPr>
            <p:ph type="body" idx="1"/>
          </p:nvPr>
        </p:nvSpPr>
        <p:spPr>
          <a:ln/>
        </p:spPr>
        <p:txBody>
          <a:bodyPr/>
          <a:lstStyle/>
          <a:p>
            <a:pPr eaLnBrk="1" hangingPunct="1">
              <a:defRPr/>
            </a:pPr>
            <a:r>
              <a:rPr lang="en-GB" b="1" dirty="0"/>
              <a:t>Recommendation in full</a:t>
            </a:r>
            <a:r>
              <a:rPr lang="en-GB" dirty="0"/>
              <a:t>  </a:t>
            </a:r>
          </a:p>
          <a:p>
            <a:pPr eaLnBrk="1" hangingPunct="1">
              <a:buFont typeface="Arial" pitchFamily="34" charset="0"/>
              <a:buNone/>
              <a:defRPr/>
            </a:pPr>
            <a:endParaRPr lang="en-GB" dirty="0"/>
          </a:p>
          <a:p>
            <a:pPr eaLnBrk="1" hangingPunct="1">
              <a:buFont typeface="Arial" pitchFamily="34" charset="0"/>
              <a:buNone/>
              <a:defRPr/>
            </a:pPr>
            <a:r>
              <a:rPr lang="en-GB" dirty="0"/>
              <a:t>Consider referral to step 4 if the person with GAD has severe anxiety with marked functional impairment in conjunction with:</a:t>
            </a:r>
          </a:p>
          <a:p>
            <a:pPr eaLnBrk="1" hangingPunct="1">
              <a:buFont typeface="Arial" pitchFamily="34" charset="0"/>
              <a:buChar char="•"/>
              <a:defRPr/>
            </a:pPr>
            <a:r>
              <a:rPr lang="x-none" dirty="0"/>
              <a:t>a risk of self-harm or suicide </a:t>
            </a:r>
            <a:r>
              <a:rPr lang="x-none" b="1" dirty="0"/>
              <a:t>or</a:t>
            </a:r>
            <a:endParaRPr lang="en-GB" dirty="0"/>
          </a:p>
          <a:p>
            <a:pPr eaLnBrk="1" hangingPunct="1">
              <a:buFont typeface="Arial" pitchFamily="34" charset="0"/>
              <a:buChar char="•"/>
              <a:defRPr/>
            </a:pPr>
            <a:r>
              <a:rPr lang="x-none" dirty="0"/>
              <a:t>significant comorbidity, such as substance misuse, personality disorder or complex physical health problems </a:t>
            </a:r>
            <a:r>
              <a:rPr lang="x-none" b="1" dirty="0"/>
              <a:t>or</a:t>
            </a:r>
            <a:endParaRPr lang="en-GB" dirty="0"/>
          </a:p>
          <a:p>
            <a:pPr eaLnBrk="1" hangingPunct="1">
              <a:buFont typeface="Arial" pitchFamily="34" charset="0"/>
              <a:buChar char="•"/>
              <a:defRPr/>
            </a:pPr>
            <a:r>
              <a:rPr lang="x-none" dirty="0"/>
              <a:t>self-neglect </a:t>
            </a:r>
            <a:r>
              <a:rPr lang="x-none" b="1" dirty="0"/>
              <a:t>or</a:t>
            </a:r>
            <a:endParaRPr lang="en-GB" dirty="0"/>
          </a:p>
          <a:p>
            <a:pPr eaLnBrk="1" hangingPunct="1">
              <a:buFont typeface="Arial" pitchFamily="34" charset="0"/>
              <a:buChar char="•"/>
              <a:defRPr/>
            </a:pPr>
            <a:r>
              <a:rPr lang="en-GB" dirty="0"/>
              <a:t>an inadequate response to step 3 interventions.</a:t>
            </a:r>
            <a:r>
              <a:rPr lang="en-GB" b="1" dirty="0"/>
              <a:t> [1.2.37]</a:t>
            </a:r>
            <a:endParaRPr lang="en-GB" dirty="0"/>
          </a:p>
          <a:p>
            <a:pPr>
              <a:defRPr/>
            </a:pPr>
            <a:endParaRPr lang="en-GB" dirty="0"/>
          </a:p>
          <a:p>
            <a:pPr>
              <a:defRPr/>
            </a:pPr>
            <a:r>
              <a:rPr lang="en-GB" dirty="0"/>
              <a:t>Refer to recommendations 1.2.38 to 1. 2.43 for the details of assessment and treatment at step 4. </a:t>
            </a:r>
          </a:p>
          <a:p>
            <a:pPr>
              <a:buFont typeface="Arial" pitchFamily="34" charset="0"/>
              <a:buNone/>
              <a:defRPr/>
            </a:pPr>
            <a:endParaRPr lang="en-GB" dirty="0"/>
          </a:p>
          <a:p>
            <a:pPr>
              <a:buFont typeface="Arial" pitchFamily="34" charset="0"/>
              <a:buNone/>
              <a:defRPr/>
            </a:pPr>
            <a:endParaRPr lang="en-GB" dirty="0"/>
          </a:p>
          <a:p>
            <a:pPr>
              <a:buFont typeface="Arial" pitchFamily="34" charset="0"/>
              <a:buChar char="•"/>
              <a:defRPr/>
            </a:pPr>
            <a:endParaRPr lang="en-GB" sz="1050" dirty="0"/>
          </a:p>
          <a:p>
            <a:pPr eaLnBrk="1" hangingPunct="1">
              <a:defRPr/>
            </a:pPr>
            <a:endParaRPr lang="en-US" b="1" dirty="0"/>
          </a:p>
          <a:p>
            <a:pPr eaLnBrk="1" hangingPunct="1">
              <a:defRPr/>
            </a:pPr>
            <a:endParaRPr lang="en-GB" b="1"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44E7F480-D3D2-EEE7-889F-C7EC48C7A0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B79147F9-A510-4B78-B907-59EA1384A5F5}" type="slidenum">
              <a:rPr lang="en-GB" altLang="en-US" sz="1200"/>
              <a:pPr>
                <a:spcBef>
                  <a:spcPct val="0"/>
                </a:spcBef>
              </a:pPr>
              <a:t>22</a:t>
            </a:fld>
            <a:endParaRPr lang="en-GB" altLang="en-US" sz="1200"/>
          </a:p>
        </p:txBody>
      </p:sp>
      <p:sp>
        <p:nvSpPr>
          <p:cNvPr id="48131" name="Rectangle 2">
            <a:extLst>
              <a:ext uri="{FF2B5EF4-FFF2-40B4-BE49-F238E27FC236}">
                <a16:creationId xmlns:a16="http://schemas.microsoft.com/office/drawing/2014/main" id="{C96BAE65-66E2-D7D1-70AC-C62CD3C49A96}"/>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1A794826-CDBD-CC9E-E618-13216D8576DD}"/>
              </a:ext>
            </a:extLst>
          </p:cNvPr>
          <p:cNvSpPr>
            <a:spLocks noGrp="1" noChangeArrowheads="1"/>
          </p:cNvSpPr>
          <p:nvPr>
            <p:ph type="body" idx="1"/>
          </p:nvPr>
        </p:nvSpPr>
        <p:spPr>
          <a:xfrm>
            <a:off x="665163" y="4613275"/>
            <a:ext cx="5408612" cy="5329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altLang="en-US" b="1">
                <a:latin typeface="Arial" panose="020B0604020202020204" pitchFamily="34" charset="0"/>
              </a:rPr>
              <a:t>NOTES FOR PRESENTERS: </a:t>
            </a:r>
          </a:p>
          <a:p>
            <a:pPr eaLnBrk="1" hangingPunct="1">
              <a:spcBef>
                <a:spcPct val="0"/>
              </a:spcBef>
            </a:pPr>
            <a:r>
              <a:rPr lang="en-GB" altLang="en-US">
                <a:latin typeface="Arial" panose="020B0604020202020204" pitchFamily="34" charset="0"/>
              </a:rPr>
              <a:t>You can download the guidance documents from the NICE website.</a:t>
            </a:r>
          </a:p>
          <a:p>
            <a:pPr eaLnBrk="1" hangingPunct="1">
              <a:spcBef>
                <a:spcPct val="0"/>
              </a:spcBef>
              <a:buFontTx/>
              <a:buChar char="•"/>
            </a:pPr>
            <a:r>
              <a:rPr lang="en-GB" altLang="en-US">
                <a:latin typeface="Arial" panose="020B0604020202020204" pitchFamily="34" charset="0"/>
              </a:rPr>
              <a:t>The NICE guideline – all the recommendations.</a:t>
            </a:r>
          </a:p>
          <a:p>
            <a:pPr eaLnBrk="1" hangingPunct="1">
              <a:spcBef>
                <a:spcPct val="0"/>
              </a:spcBef>
              <a:buFontTx/>
              <a:buChar char="•"/>
            </a:pPr>
            <a:r>
              <a:rPr lang="en-GB" altLang="en-US">
                <a:latin typeface="Arial" panose="020B0604020202020204" pitchFamily="34" charset="0"/>
              </a:rPr>
              <a:t> ‘Understanding NICE guidance’ – information for patients and carers.</a:t>
            </a:r>
          </a:p>
          <a:p>
            <a:pPr eaLnBrk="1" hangingPunct="1">
              <a:spcBef>
                <a:spcPct val="0"/>
              </a:spcBef>
              <a:buFontTx/>
              <a:buChar char="•"/>
            </a:pPr>
            <a:r>
              <a:rPr lang="en-GB" altLang="en-US">
                <a:latin typeface="Arial" panose="020B0604020202020204" pitchFamily="34" charset="0"/>
              </a:rPr>
              <a:t> The full guideline – all the recommendations, details of how they were developed, and reviews of the evidence they were based on.</a:t>
            </a:r>
          </a:p>
          <a:p>
            <a:pPr eaLnBrk="1" hangingPunct="1">
              <a:spcBef>
                <a:spcPct val="0"/>
              </a:spcBef>
            </a:pPr>
            <a:endParaRPr lang="en-GB" altLang="en-US">
              <a:latin typeface="Arial" panose="020B0604020202020204" pitchFamily="34" charset="0"/>
            </a:endParaRPr>
          </a:p>
          <a:p>
            <a:pPr eaLnBrk="1" hangingPunct="1"/>
            <a:r>
              <a:rPr lang="en-GB" altLang="en-US">
                <a:latin typeface="Arial" panose="020B0604020202020204" pitchFamily="34" charset="0"/>
              </a:rPr>
              <a:t>NICE has developed tools to help organisations implement this guideline, they can be found on the NICE website. </a:t>
            </a:r>
          </a:p>
          <a:p>
            <a:pPr eaLnBrk="1" hangingPunct="1">
              <a:buFontTx/>
              <a:buChar char="•"/>
            </a:pPr>
            <a:r>
              <a:rPr lang="en-GB" altLang="en-US">
                <a:latin typeface="Arial" panose="020B0604020202020204" pitchFamily="34" charset="0"/>
                <a:cs typeface="Arial" panose="020B0604020202020204" pitchFamily="34" charset="0"/>
              </a:rPr>
              <a:t>Slide set – to help raise awareness of the key recommendations in the guideline.</a:t>
            </a:r>
          </a:p>
          <a:p>
            <a:pPr eaLnBrk="1" hangingPunct="1">
              <a:buFontTx/>
              <a:buChar char="•"/>
            </a:pPr>
            <a:r>
              <a:rPr lang="en-GB" altLang="en-US">
                <a:latin typeface="Arial" panose="020B0604020202020204" pitchFamily="34" charset="0"/>
              </a:rPr>
              <a:t>Guide to self-help resources for generalised anxiety disorder – a summary of the on-line resources that are available to help people with GAD to manage their symptoms.</a:t>
            </a:r>
          </a:p>
          <a:p>
            <a:pPr eaLnBrk="1" hangingPunct="1">
              <a:buFontTx/>
              <a:buChar char="•"/>
            </a:pPr>
            <a:r>
              <a:rPr lang="en-GB" altLang="en-US">
                <a:latin typeface="Arial" panose="020B0604020202020204" pitchFamily="34" charset="0"/>
              </a:rPr>
              <a:t>Audit support – for monitoring local practice. </a:t>
            </a:r>
          </a:p>
          <a:p>
            <a:pPr eaLnBrk="1" hangingPunct="1">
              <a:buFontTx/>
              <a:buChar char="•"/>
            </a:pPr>
            <a:r>
              <a:rPr lang="en-GB" altLang="en-US">
                <a:latin typeface="Arial" panose="020B0604020202020204" pitchFamily="34" charset="0"/>
              </a:rPr>
              <a:t>Baseline assessment tool – to help review current practice and plan activity needed to meet recommendations</a:t>
            </a:r>
            <a:r>
              <a:rPr lang="en-GB" altLang="en-US" i="1">
                <a:latin typeface="Arial" panose="020B0604020202020204" pitchFamily="34" charset="0"/>
              </a:rPr>
              <a:t>.</a:t>
            </a:r>
            <a:endParaRPr lang="en-GB" altLang="en-US">
              <a:latin typeface="Arial" panose="020B0604020202020204" pitchFamily="34" charset="0"/>
            </a:endParaRPr>
          </a:p>
          <a:p>
            <a:pPr eaLnBrk="1" hangingPunct="1">
              <a:buFontTx/>
              <a:buChar char="•"/>
            </a:pPr>
            <a:r>
              <a:rPr lang="en-GB" altLang="en-US">
                <a:latin typeface="Arial" panose="020B0604020202020204" pitchFamily="34" charset="0"/>
              </a:rPr>
              <a:t>Costing statement – details of the likely costs and savings when the cost impact of the guideline is not considered to be significant.</a:t>
            </a:r>
          </a:p>
          <a:p>
            <a:pPr eaLnBrk="1" hangingPunct="1">
              <a:spcBef>
                <a:spcPct val="0"/>
              </a:spcBef>
            </a:pPr>
            <a:endParaRPr lang="en-GB" altLang="en-US">
              <a:latin typeface="Arial" panose="020B0604020202020204" pitchFamily="34" charset="0"/>
            </a:endParaRPr>
          </a:p>
          <a:p>
            <a:pPr marL="0" lvl="1" eaLnBrk="1" hangingPunct="1"/>
            <a:endParaRPr lang="en-GB" altLang="en-US">
              <a:latin typeface="Arial" panose="020B0604020202020204" pitchFamily="34" charset="0"/>
            </a:endParaRPr>
          </a:p>
          <a:p>
            <a:pPr marL="0" lvl="1" eaLnBrk="1" hangingPunct="1"/>
            <a:endParaRPr lang="en-GB" altLang="en-US">
              <a:latin typeface="Arial" panose="020B0604020202020204" pitchFamily="34" charset="0"/>
            </a:endParaRPr>
          </a:p>
          <a:p>
            <a:pPr eaLnBrk="1" hangingPunct="1"/>
            <a:endParaRPr lang="en-GB"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4B29AC8A-DB51-EB88-0F3D-B860A414E095}"/>
              </a:ext>
            </a:extLst>
          </p:cNvPr>
          <p:cNvSpPr>
            <a:spLocks noGrp="1" noRot="1" noChangeAspect="1" noChangeArrowheads="1" noTextEdit="1"/>
          </p:cNvSpPr>
          <p:nvPr>
            <p:ph type="sldImg"/>
          </p:nvPr>
        </p:nvSpPr>
        <p:spPr>
          <a:ln/>
        </p:spPr>
      </p:sp>
      <p:sp>
        <p:nvSpPr>
          <p:cNvPr id="50179" name="Notes Placeholder 2">
            <a:extLst>
              <a:ext uri="{FF2B5EF4-FFF2-40B4-BE49-F238E27FC236}">
                <a16:creationId xmlns:a16="http://schemas.microsoft.com/office/drawing/2014/main" id="{7490A8C7-1376-398F-C455-BD2467029B6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0180" name="Slide Number Placeholder 3">
            <a:extLst>
              <a:ext uri="{FF2B5EF4-FFF2-40B4-BE49-F238E27FC236}">
                <a16:creationId xmlns:a16="http://schemas.microsoft.com/office/drawing/2014/main" id="{AC2D6CB5-4E6E-C709-79CE-B7C97509EB9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C931F974-B26B-46DC-8409-203724B7D425}" type="slidenum">
              <a:rPr lang="en-GB" altLang="en-US" sz="1200"/>
              <a:pPr>
                <a:spcBef>
                  <a:spcPct val="0"/>
                </a:spcBef>
              </a:pPr>
              <a:t>23</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24C601A9-A69F-D32F-F3CD-81F12632CE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22CD9DF5-4A15-4124-9481-F2F2744A0FAA}" type="slidenum">
              <a:rPr lang="en-GB" altLang="en-US" sz="1200"/>
              <a:pPr>
                <a:spcBef>
                  <a:spcPct val="0"/>
                </a:spcBef>
              </a:pPr>
              <a:t>3</a:t>
            </a:fld>
            <a:endParaRPr lang="en-GB" altLang="en-US" sz="1200"/>
          </a:p>
        </p:txBody>
      </p:sp>
      <p:sp>
        <p:nvSpPr>
          <p:cNvPr id="9219" name="Rectangle 2">
            <a:extLst>
              <a:ext uri="{FF2B5EF4-FFF2-40B4-BE49-F238E27FC236}">
                <a16:creationId xmlns:a16="http://schemas.microsoft.com/office/drawing/2014/main" id="{7A45075A-F28C-398D-429F-1B07B26AD093}"/>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A4472E75-C561-0219-B293-5BFBA1BF79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p>
          <a:p>
            <a:pPr eaLnBrk="1" hangingPunct="1"/>
            <a:endParaRPr lang="en-GB" altLang="en-US" b="1">
              <a:latin typeface="Arial" panose="020B0604020202020204" pitchFamily="34" charset="0"/>
            </a:endParaRPr>
          </a:p>
          <a:p>
            <a:pPr eaLnBrk="1" hangingPunct="1"/>
            <a:r>
              <a:rPr lang="en-GB" altLang="en-US">
                <a:latin typeface="Arial" panose="020B0604020202020204" pitchFamily="34" charset="0"/>
              </a:rPr>
              <a:t>Consider the diagnosis of GAD in people presenting with anxiety or significant worry, and in people who attend primary care frequently who:</a:t>
            </a:r>
          </a:p>
          <a:p>
            <a:pPr>
              <a:buFontTx/>
              <a:buChar char="•"/>
            </a:pPr>
            <a:r>
              <a:rPr lang="en-US" altLang="en-US">
                <a:latin typeface="Arial" panose="020B0604020202020204" pitchFamily="34" charset="0"/>
              </a:rPr>
              <a:t>have a chronic physical health problem </a:t>
            </a:r>
            <a:r>
              <a:rPr lang="en-US" altLang="en-US" b="1">
                <a:latin typeface="Arial" panose="020B0604020202020204" pitchFamily="34" charset="0"/>
              </a:rPr>
              <a:t>or </a:t>
            </a:r>
            <a:endParaRPr lang="en-GB" altLang="en-US">
              <a:latin typeface="Arial" panose="020B0604020202020204" pitchFamily="34" charset="0"/>
            </a:endParaRPr>
          </a:p>
          <a:p>
            <a:pPr>
              <a:buFontTx/>
              <a:buChar char="•"/>
            </a:pPr>
            <a:r>
              <a:rPr lang="en-US" altLang="en-US">
                <a:latin typeface="Arial" panose="020B0604020202020204" pitchFamily="34" charset="0"/>
              </a:rPr>
              <a:t>do not have a physical health problem but are seeking reassurance about somatic symptoms (particularly older people and people from minority ethnic groups) </a:t>
            </a:r>
            <a:r>
              <a:rPr lang="en-US" altLang="en-US" b="1">
                <a:latin typeface="Arial" panose="020B0604020202020204" pitchFamily="34" charset="0"/>
              </a:rPr>
              <a:t>or</a:t>
            </a:r>
            <a:endParaRPr lang="en-GB" altLang="en-US">
              <a:latin typeface="Arial" panose="020B0604020202020204" pitchFamily="34" charset="0"/>
            </a:endParaRPr>
          </a:p>
          <a:p>
            <a:pPr>
              <a:buFontTx/>
              <a:buChar char="•"/>
            </a:pPr>
            <a:r>
              <a:rPr lang="en-US" altLang="en-US">
                <a:latin typeface="Arial" panose="020B0604020202020204" pitchFamily="34" charset="0"/>
              </a:rPr>
              <a:t>are repeatedly worrying about a wide range of different issues</a:t>
            </a:r>
            <a:r>
              <a:rPr lang="en-GB" altLang="en-US">
                <a:latin typeface="Arial" panose="020B0604020202020204" pitchFamily="34" charset="0"/>
              </a:rPr>
              <a:t> </a:t>
            </a:r>
            <a:r>
              <a:rPr lang="en-GB" altLang="en-US" b="1">
                <a:latin typeface="Arial" panose="020B0604020202020204" pitchFamily="34" charset="0"/>
              </a:rPr>
              <a:t>[1.2.4]</a:t>
            </a:r>
          </a:p>
          <a:p>
            <a:pPr>
              <a:buFontTx/>
              <a:buChar char="•"/>
            </a:pPr>
            <a:endParaRPr lang="en-GB" altLang="en-US" b="1">
              <a:latin typeface="Arial" panose="020B0604020202020204" pitchFamily="34" charset="0"/>
            </a:endParaRPr>
          </a:p>
          <a:p>
            <a:pPr marL="0" lvl="2"/>
            <a:r>
              <a:rPr lang="en-GB" altLang="en-US">
                <a:latin typeface="Arial" panose="020B0604020202020204" pitchFamily="34" charset="0"/>
              </a:rPr>
              <a:t>When a person with known or suspected GAD attends primary care seeking reassurance about a chronic physical health problem or somatic symptoms and/or repeated worrying, consider with the person whether some of their symptoms may be due to GAD. </a:t>
            </a:r>
            <a:r>
              <a:rPr lang="en-GB" altLang="en-US" b="1">
                <a:latin typeface="Arial" panose="020B0604020202020204" pitchFamily="34" charset="0"/>
              </a:rPr>
              <a:t>[1.2.5]</a:t>
            </a:r>
            <a:endParaRPr lang="en-GB" altLang="en-US">
              <a:latin typeface="Arial" panose="020B0604020202020204" pitchFamily="34" charset="0"/>
            </a:endParaRPr>
          </a:p>
          <a:p>
            <a:endParaRPr lang="en-GB" altLang="en-US" b="1">
              <a:latin typeface="Arial" panose="020B0604020202020204" pitchFamily="34" charset="0"/>
            </a:endParaRPr>
          </a:p>
          <a:p>
            <a:pPr marL="0" lvl="2" eaLnBrk="1" hangingPunct="1"/>
            <a:r>
              <a:rPr lang="en-GB" altLang="en-US">
                <a:latin typeface="Arial" panose="020B0604020202020204" pitchFamily="34" charset="0"/>
              </a:rPr>
              <a:t>For people who may have GAD, conduct a comprehensive assessment that does not rely solely on the number, severity and duration of symptoms, but also considers the degree of distress and functional impairment. </a:t>
            </a:r>
            <a:r>
              <a:rPr lang="en-GB" altLang="en-US" b="1">
                <a:latin typeface="Arial" panose="020B0604020202020204" pitchFamily="34" charset="0"/>
              </a:rPr>
              <a:t>[1.2.5]</a:t>
            </a:r>
          </a:p>
          <a:p>
            <a:pPr marL="0" lvl="2"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As part of the comprehensive assessment, consider how the following factors might have affected the development, course and severity of the person's GAD:</a:t>
            </a:r>
          </a:p>
          <a:p>
            <a:pPr marL="0" lvl="2" eaLnBrk="1" hangingPunct="1">
              <a:buFontTx/>
              <a:buChar char="•"/>
            </a:pPr>
            <a:r>
              <a:rPr lang="en-US" altLang="en-US">
                <a:latin typeface="Arial" panose="020B0604020202020204" pitchFamily="34" charset="0"/>
              </a:rPr>
              <a:t>any comorbid depressive disorder or other anxiety disorder</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substance misuse</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medical condition</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 history of mental health disorders</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past experience of, and response to, treatments.</a:t>
            </a:r>
            <a:r>
              <a:rPr lang="en-US" altLang="en-US" b="1">
                <a:latin typeface="Arial" panose="020B0604020202020204" pitchFamily="34" charset="0"/>
              </a:rPr>
              <a:t> </a:t>
            </a:r>
            <a:r>
              <a:rPr lang="en-GB" altLang="en-US" b="1">
                <a:latin typeface="Arial" panose="020B0604020202020204" pitchFamily="34" charset="0"/>
              </a:rPr>
              <a:t>[1.2.7]</a:t>
            </a:r>
            <a:endParaRPr lang="en-GB" altLang="en-US">
              <a:latin typeface="Arial" panose="020B0604020202020204" pitchFamily="34" charset="0"/>
            </a:endParaRPr>
          </a:p>
          <a:p>
            <a:pPr eaLnBrk="1" hangingPunct="1">
              <a:buFontTx/>
              <a:buChar char="•"/>
            </a:pPr>
            <a:endParaRPr lang="en-GB" altLang="en-US">
              <a:latin typeface="Arial" panose="020B0604020202020204" pitchFamily="34" charset="0"/>
            </a:endParaRPr>
          </a:p>
          <a:p>
            <a:pPr eaLnBrk="1" hangingPunct="1"/>
            <a:endParaRPr lang="en-GB" altLang="en-US" b="1">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4E5C35C2-0CE4-A406-2DFB-15912666A1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D19691A0-B30A-4D84-B6BD-FFFAD7240B69}" type="slidenum">
              <a:rPr lang="en-GB" altLang="en-US" sz="1200"/>
              <a:pPr>
                <a:spcBef>
                  <a:spcPct val="0"/>
                </a:spcBef>
              </a:pPr>
              <a:t>4</a:t>
            </a:fld>
            <a:endParaRPr lang="en-GB" altLang="en-US" sz="1200"/>
          </a:p>
        </p:txBody>
      </p:sp>
      <p:sp>
        <p:nvSpPr>
          <p:cNvPr id="11267" name="Rectangle 2">
            <a:extLst>
              <a:ext uri="{FF2B5EF4-FFF2-40B4-BE49-F238E27FC236}">
                <a16:creationId xmlns:a16="http://schemas.microsoft.com/office/drawing/2014/main" id="{0F756FA7-6D70-5E86-9B79-A16FF24C1EE0}"/>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D9C84BBF-0673-5B08-9816-885850B60F3D}"/>
              </a:ext>
            </a:extLst>
          </p:cNvPr>
          <p:cNvSpPr>
            <a:spLocks noGrp="1" noChangeArrowheads="1"/>
          </p:cNvSpPr>
          <p:nvPr>
            <p:ph type="body" idx="1"/>
          </p:nvPr>
        </p:nvSpPr>
        <p:spPr>
          <a:ln/>
        </p:spPr>
        <p:txBody>
          <a:bodyPr/>
          <a:lstStyle/>
          <a:p>
            <a:pPr eaLnBrk="1" hangingPunct="1">
              <a:defRPr/>
            </a:pPr>
            <a:r>
              <a:rPr lang="en-GB" b="1" dirty="0"/>
              <a:t>Recommendations in full</a:t>
            </a:r>
          </a:p>
          <a:p>
            <a:pPr eaLnBrk="1" hangingPunct="1">
              <a:defRPr/>
            </a:pPr>
            <a:r>
              <a:rPr lang="en-GB" dirty="0"/>
              <a:t> </a:t>
            </a:r>
          </a:p>
          <a:p>
            <a:pPr marL="0" lvl="2" eaLnBrk="1" hangingPunct="1">
              <a:defRPr/>
            </a:pPr>
            <a:r>
              <a:rPr lang="en-GB" dirty="0"/>
              <a:t>Identify and communicate the diagnosis of GAD as early as possible to help people understand the disorder and start effective treatment promptly. </a:t>
            </a:r>
            <a:r>
              <a:rPr lang="en-GB" b="1" dirty="0"/>
              <a:t>[1.2.3]</a:t>
            </a:r>
          </a:p>
          <a:p>
            <a:pPr marL="0" lvl="2" eaLnBrk="1" hangingPunct="1">
              <a:defRPr/>
            </a:pPr>
            <a:endParaRPr lang="en-GB" b="1" dirty="0"/>
          </a:p>
          <a:p>
            <a:pPr marL="0" lvl="2" eaLnBrk="1" hangingPunct="1">
              <a:defRPr/>
            </a:pPr>
            <a:r>
              <a:rPr lang="en-GB" dirty="0"/>
              <a:t>Following assessment and diagnosis of GAD:</a:t>
            </a:r>
          </a:p>
          <a:p>
            <a:pPr marL="0" lvl="2" eaLnBrk="1" hangingPunct="1">
              <a:buFont typeface="Arial" pitchFamily="34" charset="0"/>
              <a:buChar char="•"/>
              <a:defRPr/>
            </a:pPr>
            <a:r>
              <a:rPr lang="x-none" dirty="0"/>
              <a:t>provide education about the nature of GAD and the options for treatment, including the ‘Understanding NICE guidance’ booklet</a:t>
            </a:r>
            <a:r>
              <a:rPr lang="en-GB" dirty="0"/>
              <a:t>*</a:t>
            </a:r>
            <a:r>
              <a:rPr lang="x-none" dirty="0"/>
              <a:t>  </a:t>
            </a:r>
            <a:endParaRPr lang="en-GB" dirty="0"/>
          </a:p>
          <a:p>
            <a:pPr marL="0" lvl="2" eaLnBrk="1" hangingPunct="1">
              <a:buFont typeface="Arial" pitchFamily="34" charset="0"/>
              <a:buChar char="•"/>
              <a:defRPr/>
            </a:pPr>
            <a:r>
              <a:rPr lang="en-GB" dirty="0"/>
              <a:t>monitor the person’s symptoms and functioning (known as active monitoring). </a:t>
            </a:r>
            <a:endParaRPr lang="en-GB" b="1" dirty="0"/>
          </a:p>
          <a:p>
            <a:pPr>
              <a:defRPr/>
            </a:pPr>
            <a:r>
              <a:rPr lang="en-GB" dirty="0"/>
              <a:t>This is because education and active monitoring may improve less severe presentations and avoid the need for further interventions. </a:t>
            </a:r>
            <a:r>
              <a:rPr lang="en-GB" b="1" dirty="0"/>
              <a:t>[1.2.10]</a:t>
            </a:r>
            <a:endParaRPr lang="en-GB" dirty="0"/>
          </a:p>
          <a:p>
            <a:pPr>
              <a:defRPr/>
            </a:pPr>
            <a:r>
              <a:rPr lang="en-GB" dirty="0"/>
              <a:t>*NICE has also produced a ‘Guide to self-help resources for GAD’ that lists online resources that will help people with GAD to manage their symptoms. The guide is available from </a:t>
            </a:r>
            <a:r>
              <a:rPr lang="en-GB" u="sng" dirty="0">
                <a:hlinkClick r:id="rId3"/>
              </a:rPr>
              <a:t>http://guidance.nice.org.uk/CG113/SelfHelp</a:t>
            </a:r>
            <a:endParaRPr lang="en-GB" b="1" dirty="0"/>
          </a:p>
          <a:p>
            <a:pPr>
              <a:buFont typeface="Arial" pitchFamily="34" charset="0"/>
              <a:buNone/>
              <a:defRPr/>
            </a:pPr>
            <a:endParaRPr lang="en-GB" b="1" dirty="0"/>
          </a:p>
          <a:p>
            <a:pPr>
              <a:buFont typeface="Arial" pitchFamily="34" charset="0"/>
              <a:buNone/>
              <a:defRPr/>
            </a:pPr>
            <a:r>
              <a:rPr lang="en-GB" dirty="0"/>
              <a:t>Discuss the use of over-the-counter medications and preparations with people with GAD. Explain the potential for interactions with other prescribed and over-the-counter medications and the lack of evidence to support their safe use. </a:t>
            </a:r>
            <a:r>
              <a:rPr lang="en-GB" b="1" dirty="0"/>
              <a:t>[1.2.11]</a:t>
            </a:r>
            <a:endParaRPr lang="en-GB" dirty="0"/>
          </a:p>
          <a:p>
            <a:pPr>
              <a:buFont typeface="Arial" pitchFamily="34" charset="0"/>
              <a:buNone/>
              <a:defRPr/>
            </a:pPr>
            <a:endParaRPr lang="en-GB" dirty="0"/>
          </a:p>
          <a:p>
            <a:pPr>
              <a:buFont typeface="Arial" pitchFamily="34" charset="0"/>
              <a:buNone/>
              <a:defRPr/>
            </a:pPr>
            <a:endParaRPr lang="en-GB" sz="1050" dirty="0"/>
          </a:p>
          <a:p>
            <a:pPr lvl="1">
              <a:buFont typeface="Arial" pitchFamily="34" charset="0"/>
              <a:buNone/>
              <a:defRPr/>
            </a:pPr>
            <a:endParaRPr lang="en-GB" sz="1050" dirty="0"/>
          </a:p>
          <a:p>
            <a:pPr lvl="1">
              <a:buFont typeface="Arial" pitchFamily="34" charset="0"/>
              <a:buNone/>
              <a:defRPr/>
            </a:pPr>
            <a:endParaRPr lang="en-GB" sz="1050" dirty="0"/>
          </a:p>
          <a:p>
            <a:pPr marL="0" lvl="2" eaLnBrk="1" hangingPunct="1">
              <a:buFontTx/>
              <a:buChar char="•"/>
              <a:defRPr/>
            </a:pPr>
            <a:endParaRPr lang="en-GB" dirty="0"/>
          </a:p>
          <a:p>
            <a:pPr eaLnBrk="1" hangingPunct="1">
              <a:defRPr/>
            </a:pPr>
            <a:endParaRPr lang="en-GB" b="1"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CF3B11BD-3DB9-6EC8-5CE3-770BF7259B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76AF7D85-87DA-4B3D-B9A1-6D39C838A3D5}" type="slidenum">
              <a:rPr lang="en-GB" altLang="en-US" sz="1200"/>
              <a:pPr>
                <a:spcBef>
                  <a:spcPct val="0"/>
                </a:spcBef>
              </a:pPr>
              <a:t>5</a:t>
            </a:fld>
            <a:endParaRPr lang="en-GB" altLang="en-US" sz="1200"/>
          </a:p>
        </p:txBody>
      </p:sp>
      <p:sp>
        <p:nvSpPr>
          <p:cNvPr id="13315" name="Rectangle 2">
            <a:extLst>
              <a:ext uri="{FF2B5EF4-FFF2-40B4-BE49-F238E27FC236}">
                <a16:creationId xmlns:a16="http://schemas.microsoft.com/office/drawing/2014/main" id="{FC5BABFD-E2B8-5C03-774D-63D3FE516BFD}"/>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45C4E493-861D-E6DA-98D9-C5D90A86D27D}"/>
              </a:ext>
            </a:extLst>
          </p:cNvPr>
          <p:cNvSpPr>
            <a:spLocks noGrp="1" noChangeArrowheads="1"/>
          </p:cNvSpPr>
          <p:nvPr>
            <p:ph type="body" idx="1"/>
          </p:nvPr>
        </p:nvSpPr>
        <p:spPr>
          <a:ln/>
        </p:spPr>
        <p:txBody>
          <a:bodyPr/>
          <a:lstStyle/>
          <a:p>
            <a:pPr eaLnBrk="1" hangingPunct="1">
              <a:defRPr/>
            </a:pPr>
            <a:r>
              <a:rPr lang="en-GB" b="1" dirty="0"/>
              <a:t>Recommendation in full</a:t>
            </a:r>
            <a:r>
              <a:rPr lang="en-GB" dirty="0"/>
              <a:t> </a:t>
            </a:r>
            <a:endParaRPr lang="en-GB" b="1" dirty="0"/>
          </a:p>
          <a:p>
            <a:pPr eaLnBrk="1" hangingPunct="1">
              <a:buFont typeface="Arial" pitchFamily="34" charset="0"/>
              <a:buNone/>
              <a:defRPr/>
            </a:pPr>
            <a:endParaRPr lang="en-GB" dirty="0"/>
          </a:p>
          <a:p>
            <a:pPr eaLnBrk="1" hangingPunct="1">
              <a:buFont typeface="Arial" pitchFamily="34" charset="0"/>
              <a:buNone/>
              <a:defRPr/>
            </a:pPr>
            <a:r>
              <a:rPr lang="en-GB" dirty="0"/>
              <a:t>For people with GAD whose symptoms have not improved after education and active monitoring in step 1, offer one or more of the following as a first-line intervention, guided by the person’s preference: </a:t>
            </a:r>
          </a:p>
          <a:p>
            <a:pPr eaLnBrk="1" hangingPunct="1">
              <a:buFont typeface="Arial" pitchFamily="34" charset="0"/>
              <a:buChar char="•"/>
              <a:defRPr/>
            </a:pPr>
            <a:r>
              <a:rPr lang="x-none" dirty="0"/>
              <a:t>individual non-facilitated self-help </a:t>
            </a:r>
            <a:endParaRPr lang="en-GB" dirty="0"/>
          </a:p>
          <a:p>
            <a:pPr eaLnBrk="1" hangingPunct="1">
              <a:buFont typeface="Arial" pitchFamily="34" charset="0"/>
              <a:buChar char="•"/>
              <a:defRPr/>
            </a:pPr>
            <a:r>
              <a:rPr lang="x-none" dirty="0"/>
              <a:t>individual guided self-help</a:t>
            </a:r>
            <a:endParaRPr lang="en-GB" dirty="0"/>
          </a:p>
          <a:p>
            <a:pPr eaLnBrk="1" hangingPunct="1">
              <a:buFont typeface="Arial" pitchFamily="34" charset="0"/>
              <a:buChar char="•"/>
              <a:defRPr/>
            </a:pPr>
            <a:r>
              <a:rPr lang="en-GB" dirty="0" err="1"/>
              <a:t>psychoeducational</a:t>
            </a:r>
            <a:r>
              <a:rPr lang="en-GB" dirty="0"/>
              <a:t> groups. </a:t>
            </a:r>
            <a:r>
              <a:rPr lang="en-GB" b="1" dirty="0"/>
              <a:t>[1.2.12]</a:t>
            </a:r>
            <a:endParaRPr lang="en-GB" dirty="0"/>
          </a:p>
          <a:p>
            <a:pPr>
              <a:defRPr/>
            </a:pPr>
            <a:r>
              <a:rPr lang="en-GB" dirty="0"/>
              <a:t>See recommendations 1.2.12 to 1.2.15 for more details about these interventions. </a:t>
            </a:r>
          </a:p>
          <a:p>
            <a:pPr>
              <a:defRPr/>
            </a:pPr>
            <a:endParaRPr lang="en-GB" sz="1050" dirty="0"/>
          </a:p>
          <a:p>
            <a:pPr eaLnBrk="1" hangingPunct="1">
              <a:defRPr/>
            </a:pPr>
            <a:endParaRPr lang="en-GB" b="1"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05ACDA6C-D558-642A-67FC-912C446103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22F738FA-AC95-4B39-88ED-4882F744B5A1}" type="slidenum">
              <a:rPr lang="en-GB" altLang="en-US" sz="1200"/>
              <a:pPr>
                <a:spcBef>
                  <a:spcPct val="0"/>
                </a:spcBef>
              </a:pPr>
              <a:t>6</a:t>
            </a:fld>
            <a:endParaRPr lang="en-GB" altLang="en-US" sz="1200"/>
          </a:p>
        </p:txBody>
      </p:sp>
      <p:sp>
        <p:nvSpPr>
          <p:cNvPr id="15363" name="Rectangle 2">
            <a:extLst>
              <a:ext uri="{FF2B5EF4-FFF2-40B4-BE49-F238E27FC236}">
                <a16:creationId xmlns:a16="http://schemas.microsoft.com/office/drawing/2014/main" id="{C84B0CC3-2EF1-0F07-7D8F-465D8A4CCDBF}"/>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0A05830F-A243-012C-5EC6-993DA06429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latin typeface="Arial" panose="020B0604020202020204" pitchFamily="34" charset="0"/>
              </a:rPr>
              <a:t>Case scenario 2 - Blossom</a:t>
            </a:r>
          </a:p>
          <a:p>
            <a:endParaRPr lang="en-GB" altLang="en-US" b="1">
              <a:latin typeface="Arial" panose="020B0604020202020204" pitchFamily="34" charset="0"/>
            </a:endParaRPr>
          </a:p>
          <a:p>
            <a:r>
              <a:rPr lang="en-GB" altLang="en-US" b="1">
                <a:latin typeface="Arial" panose="020B0604020202020204" pitchFamily="34" charset="0"/>
              </a:rPr>
              <a:t>Presentation</a:t>
            </a:r>
            <a:endParaRPr lang="en-GB" altLang="en-US">
              <a:latin typeface="Arial" panose="020B0604020202020204" pitchFamily="34" charset="0"/>
            </a:endParaRPr>
          </a:p>
          <a:p>
            <a:r>
              <a:rPr lang="en-GB" altLang="en-US">
                <a:latin typeface="Arial" panose="020B0604020202020204" pitchFamily="34" charset="0"/>
              </a:rPr>
              <a:t>Blossom is a 20-year-old telesales operator who feels that she is ‘going mad’ with anxiety. </a:t>
            </a:r>
          </a:p>
          <a:p>
            <a:r>
              <a:rPr lang="en-GB" altLang="en-US" b="1">
                <a:latin typeface="Arial" panose="020B0604020202020204" pitchFamily="34" charset="0"/>
              </a:rPr>
              <a:t>Past history</a:t>
            </a:r>
            <a:endParaRPr lang="en-GB" altLang="en-US">
              <a:latin typeface="Arial" panose="020B0604020202020204" pitchFamily="34" charset="0"/>
            </a:endParaRPr>
          </a:p>
          <a:p>
            <a:r>
              <a:rPr lang="en-GB" altLang="en-US">
                <a:latin typeface="Arial" panose="020B0604020202020204" pitchFamily="34" charset="0"/>
              </a:rPr>
              <a:t>Blossom has no significant past medical or mental health history. </a:t>
            </a:r>
          </a:p>
          <a:p>
            <a:r>
              <a:rPr lang="en-GB" altLang="en-US" b="1">
                <a:latin typeface="Arial" panose="020B0604020202020204" pitchFamily="34" charset="0"/>
              </a:rPr>
              <a:t>On examination</a:t>
            </a:r>
            <a:endParaRPr lang="en-GB" altLang="en-US">
              <a:latin typeface="Arial" panose="020B0604020202020204" pitchFamily="34" charset="0"/>
            </a:endParaRPr>
          </a:p>
          <a:p>
            <a:r>
              <a:rPr lang="en-GB" altLang="en-US">
                <a:latin typeface="Arial" panose="020B0604020202020204" pitchFamily="34" charset="0"/>
              </a:rPr>
              <a:t>Blossom describes feeling anxious much of time. The problem started when she was studying for her GCSEs, when she describes being incapacitated with anxiety. Despite wanting to enter higher education she felt that she would be unable to cope with the pressure and left school aged 16. Her family was disappointed about this. Blossom describes not being able to make decisions as she worries too much about what would happen if she made the wrong decision. She also describes a low mood but has no suicidal thoughts.</a:t>
            </a:r>
          </a:p>
          <a:p>
            <a:pPr eaLnBrk="1" hangingPunct="1"/>
            <a:endParaRPr lang="en-GB" altLang="en-US" b="1">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4FD10D96-FB05-BCD4-C49D-A7FD513484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52E6E62B-409E-4499-A768-D008AF83D8A1}" type="slidenum">
              <a:rPr lang="en-GB" altLang="en-US" sz="1200"/>
              <a:pPr>
                <a:spcBef>
                  <a:spcPct val="0"/>
                </a:spcBef>
              </a:pPr>
              <a:t>7</a:t>
            </a:fld>
            <a:endParaRPr lang="en-GB" altLang="en-US" sz="1200"/>
          </a:p>
        </p:txBody>
      </p:sp>
      <p:sp>
        <p:nvSpPr>
          <p:cNvPr id="17411" name="Rectangle 2">
            <a:extLst>
              <a:ext uri="{FF2B5EF4-FFF2-40B4-BE49-F238E27FC236}">
                <a16:creationId xmlns:a16="http://schemas.microsoft.com/office/drawing/2014/main" id="{677640B0-F010-D738-50EF-873297C171C7}"/>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43ED6CF3-F5E2-AFF5-D5FE-CA0DA6B115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p>
          <a:p>
            <a:pPr eaLnBrk="1" hangingPunct="1"/>
            <a:endParaRPr lang="en-GB" altLang="en-US" b="1">
              <a:latin typeface="Arial" panose="020B0604020202020204" pitchFamily="34" charset="0"/>
            </a:endParaRPr>
          </a:p>
          <a:p>
            <a:pPr eaLnBrk="1" hangingPunct="1"/>
            <a:r>
              <a:rPr lang="en-GB" altLang="en-US">
                <a:latin typeface="Arial" panose="020B0604020202020204" pitchFamily="34" charset="0"/>
              </a:rPr>
              <a:t>Consider the diagnosis of GAD in people presenting with anxiety or significant worry, and in people who attend primary care frequently who:</a:t>
            </a:r>
          </a:p>
          <a:p>
            <a:pPr>
              <a:buFontTx/>
              <a:buChar char="•"/>
            </a:pPr>
            <a:r>
              <a:rPr lang="en-US" altLang="en-US">
                <a:latin typeface="Arial" panose="020B0604020202020204" pitchFamily="34" charset="0"/>
              </a:rPr>
              <a:t>have a chronic physical health problem </a:t>
            </a:r>
            <a:r>
              <a:rPr lang="en-US" altLang="en-US" b="1">
                <a:latin typeface="Arial" panose="020B0604020202020204" pitchFamily="34" charset="0"/>
              </a:rPr>
              <a:t>or </a:t>
            </a:r>
            <a:endParaRPr lang="en-GB" altLang="en-US">
              <a:latin typeface="Arial" panose="020B0604020202020204" pitchFamily="34" charset="0"/>
            </a:endParaRPr>
          </a:p>
          <a:p>
            <a:pPr>
              <a:buFontTx/>
              <a:buChar char="•"/>
            </a:pPr>
            <a:r>
              <a:rPr lang="en-US" altLang="en-US">
                <a:latin typeface="Arial" panose="020B0604020202020204" pitchFamily="34" charset="0"/>
              </a:rPr>
              <a:t>do not have a physical health problem but are seeking reassurance about somatic symptoms (particularly older people and people from minority ethnic groups) </a:t>
            </a:r>
            <a:r>
              <a:rPr lang="en-US" altLang="en-US" b="1">
                <a:latin typeface="Arial" panose="020B0604020202020204" pitchFamily="34" charset="0"/>
              </a:rPr>
              <a:t>or</a:t>
            </a:r>
            <a:endParaRPr lang="en-GB" altLang="en-US">
              <a:latin typeface="Arial" panose="020B0604020202020204" pitchFamily="34" charset="0"/>
            </a:endParaRPr>
          </a:p>
          <a:p>
            <a:pPr>
              <a:buFontTx/>
              <a:buChar char="•"/>
            </a:pPr>
            <a:r>
              <a:rPr lang="en-US" altLang="en-US">
                <a:latin typeface="Arial" panose="020B0604020202020204" pitchFamily="34" charset="0"/>
              </a:rPr>
              <a:t>are repeatedly worrying about a wide range of different issues</a:t>
            </a:r>
            <a:r>
              <a:rPr lang="en-GB" altLang="en-US">
                <a:latin typeface="Arial" panose="020B0604020202020204" pitchFamily="34" charset="0"/>
              </a:rPr>
              <a:t> </a:t>
            </a:r>
            <a:r>
              <a:rPr lang="en-GB" altLang="en-US" b="1">
                <a:latin typeface="Arial" panose="020B0604020202020204" pitchFamily="34" charset="0"/>
              </a:rPr>
              <a:t>[1.2.4]</a:t>
            </a:r>
          </a:p>
          <a:p>
            <a:pPr>
              <a:buFontTx/>
              <a:buChar char="•"/>
            </a:pPr>
            <a:endParaRPr lang="en-GB" altLang="en-US" b="1">
              <a:latin typeface="Arial" panose="020B0604020202020204" pitchFamily="34" charset="0"/>
            </a:endParaRPr>
          </a:p>
          <a:p>
            <a:pPr marL="0" lvl="2"/>
            <a:r>
              <a:rPr lang="en-GB" altLang="en-US">
                <a:latin typeface="Arial" panose="020B0604020202020204" pitchFamily="34" charset="0"/>
              </a:rPr>
              <a:t>When a person with known or suspected GAD attends primary care seeking reassurance about a chronic physical health problem or somatic symptoms and/or repeated worrying, consider with the person whether some of their symptoms may be due to GAD. </a:t>
            </a:r>
            <a:r>
              <a:rPr lang="en-GB" altLang="en-US" b="1">
                <a:latin typeface="Arial" panose="020B0604020202020204" pitchFamily="34" charset="0"/>
              </a:rPr>
              <a:t>[1.2.5]</a:t>
            </a:r>
            <a:endParaRPr lang="en-GB" altLang="en-US">
              <a:latin typeface="Arial" panose="020B0604020202020204" pitchFamily="34" charset="0"/>
            </a:endParaRPr>
          </a:p>
          <a:p>
            <a:endParaRPr lang="en-GB" altLang="en-US" b="1">
              <a:latin typeface="Arial" panose="020B0604020202020204" pitchFamily="34" charset="0"/>
            </a:endParaRPr>
          </a:p>
          <a:p>
            <a:pPr marL="0" lvl="2" eaLnBrk="1" hangingPunct="1"/>
            <a:r>
              <a:rPr lang="en-GB" altLang="en-US">
                <a:latin typeface="Arial" panose="020B0604020202020204" pitchFamily="34" charset="0"/>
              </a:rPr>
              <a:t>For people who may have GAD, conduct a comprehensive assessment that does not rely solely on the number, severity and duration of symptoms, but also considers the degree of distress and functional impairment. </a:t>
            </a:r>
            <a:r>
              <a:rPr lang="en-GB" altLang="en-US" b="1">
                <a:latin typeface="Arial" panose="020B0604020202020204" pitchFamily="34" charset="0"/>
              </a:rPr>
              <a:t>[1.2.6]</a:t>
            </a:r>
          </a:p>
          <a:p>
            <a:pPr marL="0" lvl="2"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As part of the comprehensive assessment, consider how the following factors might have affected the development, course and severity of the person's GAD:</a:t>
            </a:r>
          </a:p>
          <a:p>
            <a:pPr marL="0" lvl="2" eaLnBrk="1" hangingPunct="1">
              <a:buFontTx/>
              <a:buChar char="•"/>
            </a:pPr>
            <a:r>
              <a:rPr lang="en-US" altLang="en-US">
                <a:latin typeface="Arial" panose="020B0604020202020204" pitchFamily="34" charset="0"/>
              </a:rPr>
              <a:t>any comorbid depressive disorder or other anxiety disorder</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substance misuse</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any comorbid medical condition</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a history of mental health disorders</a:t>
            </a:r>
            <a:endParaRPr lang="en-GB" altLang="en-US">
              <a:latin typeface="Arial" panose="020B0604020202020204" pitchFamily="34" charset="0"/>
            </a:endParaRPr>
          </a:p>
          <a:p>
            <a:pPr marL="0" lvl="2" eaLnBrk="1" hangingPunct="1">
              <a:buFontTx/>
              <a:buChar char="•"/>
            </a:pPr>
            <a:r>
              <a:rPr lang="en-US" altLang="en-US">
                <a:latin typeface="Arial" panose="020B0604020202020204" pitchFamily="34" charset="0"/>
              </a:rPr>
              <a:t>past experience of, and response to, treatments.</a:t>
            </a:r>
            <a:r>
              <a:rPr lang="en-US" altLang="en-US" b="1">
                <a:latin typeface="Arial" panose="020B0604020202020204" pitchFamily="34" charset="0"/>
              </a:rPr>
              <a:t> </a:t>
            </a:r>
            <a:r>
              <a:rPr lang="en-GB" altLang="en-US" b="1">
                <a:latin typeface="Arial" panose="020B0604020202020204" pitchFamily="34" charset="0"/>
              </a:rPr>
              <a:t>[1.2.7]</a:t>
            </a:r>
            <a:endParaRPr lang="en-GB" altLang="en-US">
              <a:latin typeface="Arial" panose="020B0604020202020204" pitchFamily="34" charset="0"/>
            </a:endParaRPr>
          </a:p>
          <a:p>
            <a:pPr eaLnBrk="1" hangingPunct="1">
              <a:buFontTx/>
              <a:buChar char="•"/>
            </a:pPr>
            <a:endParaRPr lang="en-GB" altLang="en-US">
              <a:latin typeface="Arial" panose="020B0604020202020204" pitchFamily="34" charset="0"/>
            </a:endParaRPr>
          </a:p>
          <a:p>
            <a:pPr eaLnBrk="1" hangingPunct="1"/>
            <a:endParaRPr lang="en-GB" altLang="en-US" b="1">
              <a:latin typeface="Arial" panose="020B0604020202020204" pitchFamily="34" charset="0"/>
            </a:endParaRPr>
          </a:p>
          <a:p>
            <a:pPr eaLnBrk="1" hangingPunct="1"/>
            <a:endParaRPr lang="en-GB" altLang="en-US" b="1">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29FDFAF2-1467-218E-BFD7-2BEB0D3910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333D7C29-5A98-4704-B37B-75295D84F8B9}" type="slidenum">
              <a:rPr lang="en-GB" altLang="en-US" sz="1200"/>
              <a:pPr>
                <a:spcBef>
                  <a:spcPct val="0"/>
                </a:spcBef>
              </a:pPr>
              <a:t>8</a:t>
            </a:fld>
            <a:endParaRPr lang="en-GB" altLang="en-US" sz="1200"/>
          </a:p>
        </p:txBody>
      </p:sp>
      <p:sp>
        <p:nvSpPr>
          <p:cNvPr id="19459" name="Rectangle 2">
            <a:extLst>
              <a:ext uri="{FF2B5EF4-FFF2-40B4-BE49-F238E27FC236}">
                <a16:creationId xmlns:a16="http://schemas.microsoft.com/office/drawing/2014/main" id="{0A68521E-20AC-E4A0-1CFD-F6A9449F076C}"/>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5FB89B90-8376-EE63-85D2-D53CD20AB0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Recommendations in full</a:t>
            </a:r>
          </a:p>
          <a:p>
            <a:pPr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For people with GAD and a comorbid depressive or other anxiety disorder, treat the primary disorder first (that is, the one that is more severe and in which it is more likely that treatment will improve overall functioning). </a:t>
            </a:r>
            <a:r>
              <a:rPr lang="en-GB" altLang="en-US" b="1">
                <a:latin typeface="Arial" panose="020B0604020202020204" pitchFamily="34" charset="0"/>
              </a:rPr>
              <a:t>[1.2.8]</a:t>
            </a:r>
            <a:endParaRPr lang="en-GB" altLang="en-US">
              <a:latin typeface="Arial" panose="020B0604020202020204" pitchFamily="34" charset="0"/>
            </a:endParaRPr>
          </a:p>
          <a:p>
            <a:pPr eaLnBrk="1" hangingPunct="1"/>
            <a:endParaRPr lang="en-GB" altLang="en-US" b="1">
              <a:latin typeface="Arial" panose="020B0604020202020204" pitchFamily="34" charset="0"/>
            </a:endParaRPr>
          </a:p>
          <a:p>
            <a:pPr eaLnBrk="1" hangingPunct="1"/>
            <a:r>
              <a:rPr lang="en-GB" altLang="en-US">
                <a:latin typeface="Arial" panose="020B0604020202020204" pitchFamily="34" charset="0"/>
              </a:rPr>
              <a:t> Identify and communicate the diagnosis of GAD as early as possible to help people understand the disorder and start effective treatment promptly. </a:t>
            </a:r>
            <a:r>
              <a:rPr lang="en-GB" altLang="en-US" b="1">
                <a:latin typeface="Arial" panose="020B0604020202020204" pitchFamily="34" charset="0"/>
              </a:rPr>
              <a:t>[1.2.3]</a:t>
            </a:r>
          </a:p>
          <a:p>
            <a:pPr marL="0" lvl="2" eaLnBrk="1" hangingPunct="1"/>
            <a:endParaRPr lang="en-GB" altLang="en-US" b="1">
              <a:latin typeface="Arial" panose="020B0604020202020204" pitchFamily="34" charset="0"/>
            </a:endParaRPr>
          </a:p>
          <a:p>
            <a:pPr marL="0" lvl="2" eaLnBrk="1" hangingPunct="1"/>
            <a:r>
              <a:rPr lang="en-GB" altLang="en-US">
                <a:latin typeface="Arial" panose="020B0604020202020204" pitchFamily="34" charset="0"/>
              </a:rPr>
              <a:t>Following assessment and diagnosis of GAD:</a:t>
            </a:r>
          </a:p>
          <a:p>
            <a:pPr marL="0" lvl="2" eaLnBrk="1" hangingPunct="1">
              <a:buFontTx/>
              <a:buChar char="•"/>
            </a:pPr>
            <a:r>
              <a:rPr lang="en-US" altLang="en-US">
                <a:latin typeface="Arial" panose="020B0604020202020204" pitchFamily="34" charset="0"/>
              </a:rPr>
              <a:t>provide education about the nature of GAD and the options for treatment, including the ‘Understanding NICE guidance’ booklet</a:t>
            </a:r>
            <a:r>
              <a:rPr lang="en-GB" altLang="en-US">
                <a:latin typeface="Arial" panose="020B0604020202020204" pitchFamily="34" charset="0"/>
              </a:rPr>
              <a:t>*</a:t>
            </a:r>
            <a:r>
              <a:rPr lang="en-US" altLang="en-US">
                <a:latin typeface="Arial" panose="020B0604020202020204" pitchFamily="34" charset="0"/>
              </a:rPr>
              <a:t>  </a:t>
            </a:r>
            <a:endParaRPr lang="en-GB" altLang="en-US">
              <a:latin typeface="Arial" panose="020B0604020202020204" pitchFamily="34" charset="0"/>
            </a:endParaRPr>
          </a:p>
          <a:p>
            <a:pPr marL="0" lvl="2" eaLnBrk="1" hangingPunct="1">
              <a:buFontTx/>
              <a:buChar char="•"/>
            </a:pPr>
            <a:r>
              <a:rPr lang="en-GB" altLang="en-US">
                <a:latin typeface="Arial" panose="020B0604020202020204" pitchFamily="34" charset="0"/>
              </a:rPr>
              <a:t>monitor the person’s symptoms and functioning (known as active monitoring). </a:t>
            </a:r>
            <a:endParaRPr lang="en-GB" altLang="en-US" b="1">
              <a:latin typeface="Arial" panose="020B0604020202020204" pitchFamily="34" charset="0"/>
            </a:endParaRPr>
          </a:p>
          <a:p>
            <a:r>
              <a:rPr lang="en-GB" altLang="en-US">
                <a:latin typeface="Arial" panose="020B0604020202020204" pitchFamily="34" charset="0"/>
              </a:rPr>
              <a:t>This is because education and active monitoring may improve less severe presentations and avoid the need for further interventions. </a:t>
            </a:r>
            <a:r>
              <a:rPr lang="en-GB" altLang="en-US" b="1">
                <a:latin typeface="Arial" panose="020B0604020202020204" pitchFamily="34" charset="0"/>
              </a:rPr>
              <a:t>[1.2.10]</a:t>
            </a:r>
            <a:endParaRPr lang="en-GB" altLang="en-US">
              <a:latin typeface="Arial" panose="020B0604020202020204" pitchFamily="34" charset="0"/>
            </a:endParaRPr>
          </a:p>
          <a:p>
            <a:r>
              <a:rPr lang="en-GB" altLang="en-US">
                <a:latin typeface="Arial" panose="020B0604020202020204" pitchFamily="34" charset="0"/>
              </a:rPr>
              <a:t>*NICE has also produced a ‘Guide to self-help resources for GAD’ that lists online resources that will help people with GAD to manage their symptoms. The guide is available from </a:t>
            </a:r>
            <a:r>
              <a:rPr lang="en-GB" altLang="en-US" u="sng">
                <a:latin typeface="Arial" panose="020B0604020202020204" pitchFamily="34" charset="0"/>
                <a:hlinkClick r:id="rId3"/>
              </a:rPr>
              <a:t>http://guidance.nice.org.uk/CG113/SelfHelp</a:t>
            </a:r>
            <a:endParaRPr lang="en-GB" altLang="en-US" b="1">
              <a:latin typeface="Arial" panose="020B0604020202020204" pitchFamily="34" charset="0"/>
            </a:endParaRPr>
          </a:p>
          <a:p>
            <a:endParaRPr lang="en-GB" altLang="en-US" b="1">
              <a:latin typeface="Arial" panose="020B0604020202020204" pitchFamily="34" charset="0"/>
            </a:endParaRPr>
          </a:p>
          <a:p>
            <a:r>
              <a:rPr lang="en-GB" altLang="en-US">
                <a:latin typeface="Arial" panose="020B0604020202020204" pitchFamily="34" charset="0"/>
              </a:rPr>
              <a:t>Discuss the use of over-the-counter medications and preparations with people with GAD. Explain the potential for interactions with other prescribed and over-the-counter medications and the lack of evidence to support their safe use. </a:t>
            </a:r>
            <a:r>
              <a:rPr lang="en-GB" altLang="en-US" b="1">
                <a:latin typeface="Arial" panose="020B0604020202020204" pitchFamily="34" charset="0"/>
              </a:rPr>
              <a:t>[1.2.11]</a:t>
            </a:r>
            <a:endParaRPr lang="en-GB"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C6AA43AC-E830-8768-E3BE-E91FC873BF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000">
                <a:solidFill>
                  <a:schemeClr val="tx1"/>
                </a:solidFill>
                <a:latin typeface="Arial" panose="020B0604020202020204" pitchFamily="34" charset="0"/>
              </a:defRPr>
            </a:lvl2pPr>
            <a:lvl3pPr marL="1143000" indent="-228600">
              <a:spcBef>
                <a:spcPct val="30000"/>
              </a:spcBef>
              <a:defRPr sz="1000">
                <a:solidFill>
                  <a:schemeClr val="tx1"/>
                </a:solidFill>
                <a:latin typeface="Arial" panose="020B0604020202020204" pitchFamily="34" charset="0"/>
              </a:defRPr>
            </a:lvl3pPr>
            <a:lvl4pPr marL="1600200" indent="-228600">
              <a:spcBef>
                <a:spcPct val="30000"/>
              </a:spcBef>
              <a:defRPr sz="1000">
                <a:solidFill>
                  <a:schemeClr val="tx1"/>
                </a:solidFill>
                <a:latin typeface="Arial" panose="020B0604020202020204" pitchFamily="34" charset="0"/>
              </a:defRPr>
            </a:lvl4pPr>
            <a:lvl5pPr marL="2057400" indent="-228600">
              <a:spcBef>
                <a:spcPct val="30000"/>
              </a:spcBef>
              <a:defRPr sz="1000">
                <a:solidFill>
                  <a:schemeClr val="tx1"/>
                </a:solidFill>
                <a:latin typeface="Arial" panose="020B0604020202020204" pitchFamily="34" charset="0"/>
              </a:defRPr>
            </a:lvl5pPr>
            <a:lvl6pPr marL="2514600" indent="-228600" eaLnBrk="0" fontAlgn="base" hangingPunct="0">
              <a:spcBef>
                <a:spcPct val="30000"/>
              </a:spcBef>
              <a:spcAft>
                <a:spcPct val="0"/>
              </a:spcAft>
              <a:defRPr sz="1000">
                <a:solidFill>
                  <a:schemeClr val="tx1"/>
                </a:solidFill>
                <a:latin typeface="Arial" panose="020B0604020202020204" pitchFamily="34" charset="0"/>
              </a:defRPr>
            </a:lvl6pPr>
            <a:lvl7pPr marL="2971800" indent="-228600" eaLnBrk="0" fontAlgn="base" hangingPunct="0">
              <a:spcBef>
                <a:spcPct val="30000"/>
              </a:spcBef>
              <a:spcAft>
                <a:spcPct val="0"/>
              </a:spcAft>
              <a:defRPr sz="1000">
                <a:solidFill>
                  <a:schemeClr val="tx1"/>
                </a:solidFill>
                <a:latin typeface="Arial" panose="020B0604020202020204" pitchFamily="34" charset="0"/>
              </a:defRPr>
            </a:lvl7pPr>
            <a:lvl8pPr marL="3429000" indent="-228600" eaLnBrk="0" fontAlgn="base" hangingPunct="0">
              <a:spcBef>
                <a:spcPct val="30000"/>
              </a:spcBef>
              <a:spcAft>
                <a:spcPct val="0"/>
              </a:spcAft>
              <a:defRPr sz="1000">
                <a:solidFill>
                  <a:schemeClr val="tx1"/>
                </a:solidFill>
                <a:latin typeface="Arial" panose="020B0604020202020204" pitchFamily="34" charset="0"/>
              </a:defRPr>
            </a:lvl8pPr>
            <a:lvl9pPr marL="3886200" indent="-228600"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0CEDF913-9829-43FF-8869-26399009714B}" type="slidenum">
              <a:rPr lang="en-GB" altLang="en-US" sz="1200"/>
              <a:pPr>
                <a:spcBef>
                  <a:spcPct val="0"/>
                </a:spcBef>
              </a:pPr>
              <a:t>9</a:t>
            </a:fld>
            <a:endParaRPr lang="en-GB" altLang="en-US" sz="1200"/>
          </a:p>
        </p:txBody>
      </p:sp>
      <p:sp>
        <p:nvSpPr>
          <p:cNvPr id="21507" name="Rectangle 2">
            <a:extLst>
              <a:ext uri="{FF2B5EF4-FFF2-40B4-BE49-F238E27FC236}">
                <a16:creationId xmlns:a16="http://schemas.microsoft.com/office/drawing/2014/main" id="{1C8D4CF2-522D-2C30-1EFE-8DBACD204E83}"/>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E6753160-A18A-3F77-45C0-7F8FA195E0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latin typeface="Arial" panose="020B0604020202020204" pitchFamily="34" charset="0"/>
              </a:rPr>
              <a:t>Recommendation in full</a:t>
            </a:r>
            <a:r>
              <a:rPr lang="en-GB" altLang="en-US">
                <a:latin typeface="Arial" panose="020B0604020202020204" pitchFamily="34" charset="0"/>
              </a:rPr>
              <a:t> </a:t>
            </a: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For people with GAD whose symptoms have not improved after education and active monitoring in step 1, offer one or more of the following as a first-line intervention, guided by the person’s preference: </a:t>
            </a:r>
          </a:p>
          <a:p>
            <a:pPr eaLnBrk="1" hangingPunct="1">
              <a:buFontTx/>
              <a:buChar char="•"/>
            </a:pPr>
            <a:r>
              <a:rPr lang="en-US" altLang="en-US">
                <a:latin typeface="Arial" panose="020B0604020202020204" pitchFamily="34" charset="0"/>
              </a:rPr>
              <a:t>individual non-facilitated self-help </a:t>
            </a:r>
            <a:endParaRPr lang="en-GB" altLang="en-US">
              <a:latin typeface="Arial" panose="020B0604020202020204" pitchFamily="34" charset="0"/>
            </a:endParaRPr>
          </a:p>
          <a:p>
            <a:pPr eaLnBrk="1" hangingPunct="1">
              <a:buFontTx/>
              <a:buChar char="•"/>
            </a:pPr>
            <a:r>
              <a:rPr lang="en-US" altLang="en-US">
                <a:latin typeface="Arial" panose="020B0604020202020204" pitchFamily="34" charset="0"/>
              </a:rPr>
              <a:t>individual guided self-hel</a:t>
            </a:r>
            <a:r>
              <a:rPr lang="en-GB" altLang="en-US">
                <a:latin typeface="Arial" panose="020B0604020202020204" pitchFamily="34" charset="0"/>
              </a:rPr>
              <a:t>p</a:t>
            </a:r>
          </a:p>
          <a:p>
            <a:pPr eaLnBrk="1" hangingPunct="1">
              <a:buFontTx/>
              <a:buChar char="•"/>
            </a:pPr>
            <a:r>
              <a:rPr lang="en-GB" altLang="en-US">
                <a:latin typeface="Arial" panose="020B0604020202020204" pitchFamily="34" charset="0"/>
              </a:rPr>
              <a:t>psychoeducational groups </a:t>
            </a:r>
            <a:r>
              <a:rPr lang="en-GB" altLang="en-US" b="1">
                <a:latin typeface="Arial" panose="020B0604020202020204" pitchFamily="34" charset="0"/>
              </a:rPr>
              <a:t>[1.2.12]</a:t>
            </a:r>
            <a:endParaRPr lang="en-GB" altLang="en-US">
              <a:latin typeface="Arial" panose="020B0604020202020204" pitchFamily="34" charset="0"/>
            </a:endParaRPr>
          </a:p>
          <a:p>
            <a:r>
              <a:rPr lang="en-GB" altLang="en-US">
                <a:latin typeface="Arial" panose="020B0604020202020204" pitchFamily="34" charset="0"/>
              </a:rPr>
              <a:t>See recommendations 1.2.13 to 1.2.16 for more details about these interventions. </a:t>
            </a:r>
          </a:p>
          <a:p>
            <a:pPr eaLnBrk="1" hangingPunct="1"/>
            <a:endParaRPr lang="en-GB" altLang="en-US">
              <a:latin typeface="Arial" panose="020B0604020202020204" pitchFamily="34" charset="0"/>
            </a:endParaRPr>
          </a:p>
          <a:p>
            <a:pPr eaLnBrk="1" hangingPunct="1"/>
            <a:endParaRPr lang="en-GB" altLang="en-US" b="1">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284722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77335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9100" y="476250"/>
            <a:ext cx="2051050" cy="6192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11188" y="476250"/>
            <a:ext cx="6005512" cy="6192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44967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19250" y="476250"/>
            <a:ext cx="7200900" cy="1287463"/>
          </a:xfrm>
        </p:spPr>
        <p:txBody>
          <a:bodyPr/>
          <a:lstStyle/>
          <a:p>
            <a:r>
              <a:rPr lang="en-US"/>
              <a:t>Click to edit Master title style</a:t>
            </a:r>
            <a:endParaRPr lang="en-GB"/>
          </a:p>
        </p:txBody>
      </p:sp>
      <p:sp>
        <p:nvSpPr>
          <p:cNvPr id="3" name="Table Placeholder 2"/>
          <p:cNvSpPr>
            <a:spLocks noGrp="1"/>
          </p:cNvSpPr>
          <p:nvPr>
            <p:ph type="tbl" idx="1"/>
          </p:nvPr>
        </p:nvSpPr>
        <p:spPr>
          <a:xfrm>
            <a:off x="611188" y="2060575"/>
            <a:ext cx="8208962" cy="4608513"/>
          </a:xfrm>
        </p:spPr>
        <p:txBody>
          <a:bodyPr/>
          <a:lstStyle/>
          <a:p>
            <a:pPr lvl="0"/>
            <a:r>
              <a:rPr lang="en-US" noProof="0" dirty="0"/>
              <a:t>Click icon to add table</a:t>
            </a:r>
            <a:endParaRPr lang="en-GB" noProof="0" dirty="0"/>
          </a:p>
        </p:txBody>
      </p:sp>
    </p:spTree>
    <p:extLst>
      <p:ext uri="{BB962C8B-B14F-4D97-AF65-F5344CB8AC3E}">
        <p14:creationId xmlns:p14="http://schemas.microsoft.com/office/powerpoint/2010/main" val="2850283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17088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0429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11188" y="2060575"/>
            <a:ext cx="4027487"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91075" y="2060575"/>
            <a:ext cx="4029075"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05073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87760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34515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9996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464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30870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background">
            <a:extLst>
              <a:ext uri="{FF2B5EF4-FFF2-40B4-BE49-F238E27FC236}">
                <a16:creationId xmlns:a16="http://schemas.microsoft.com/office/drawing/2014/main" id="{F78C2408-B18A-FA3E-4A87-94C8F446C16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2225"/>
            <a:ext cx="9144000"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3B30E8CA-8A54-7B68-528F-31A7DF21C157}"/>
              </a:ext>
            </a:extLst>
          </p:cNvPr>
          <p:cNvSpPr>
            <a:spLocks noGrp="1" noChangeArrowheads="1"/>
          </p:cNvSpPr>
          <p:nvPr>
            <p:ph type="title"/>
          </p:nvPr>
        </p:nvSpPr>
        <p:spPr bwMode="auto">
          <a:xfrm>
            <a:off x="1619250" y="476250"/>
            <a:ext cx="7200900"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3">
            <a:extLst>
              <a:ext uri="{FF2B5EF4-FFF2-40B4-BE49-F238E27FC236}">
                <a16:creationId xmlns:a16="http://schemas.microsoft.com/office/drawing/2014/main" id="{18C4CC99-554E-8F5E-EC6F-8B6EDBFC5592}"/>
              </a:ext>
            </a:extLst>
          </p:cNvPr>
          <p:cNvSpPr>
            <a:spLocks noGrp="1" noChangeArrowheads="1"/>
          </p:cNvSpPr>
          <p:nvPr>
            <p:ph type="body" idx="1"/>
          </p:nvPr>
        </p:nvSpPr>
        <p:spPr bwMode="auto">
          <a:xfrm>
            <a:off x="611188" y="2060575"/>
            <a:ext cx="8208962"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chemeClr val="tx1"/>
          </a:solidFill>
          <a:latin typeface="Arial" charset="0"/>
        </a:defRPr>
      </a:lvl2pPr>
      <a:lvl3pPr algn="r" rtl="0" eaLnBrk="0" fontAlgn="base" hangingPunct="0">
        <a:spcBef>
          <a:spcPct val="0"/>
        </a:spcBef>
        <a:spcAft>
          <a:spcPct val="0"/>
        </a:spcAft>
        <a:defRPr sz="3600" b="1">
          <a:solidFill>
            <a:schemeClr val="tx1"/>
          </a:solidFill>
          <a:latin typeface="Arial" charset="0"/>
        </a:defRPr>
      </a:lvl3pPr>
      <a:lvl4pPr algn="r" rtl="0" eaLnBrk="0" fontAlgn="base" hangingPunct="0">
        <a:spcBef>
          <a:spcPct val="0"/>
        </a:spcBef>
        <a:spcAft>
          <a:spcPct val="0"/>
        </a:spcAft>
        <a:defRPr sz="3600" b="1">
          <a:solidFill>
            <a:schemeClr val="tx1"/>
          </a:solidFill>
          <a:latin typeface="Arial" charset="0"/>
        </a:defRPr>
      </a:lvl4pPr>
      <a:lvl5pPr algn="r" rtl="0" eaLnBrk="0" fontAlgn="base" hangingPunct="0">
        <a:spcBef>
          <a:spcPct val="0"/>
        </a:spcBef>
        <a:spcAft>
          <a:spcPct val="0"/>
        </a:spcAft>
        <a:defRPr sz="3600" b="1">
          <a:solidFill>
            <a:schemeClr val="tx1"/>
          </a:solidFill>
          <a:latin typeface="Arial" charset="0"/>
        </a:defRPr>
      </a:lvl5pPr>
      <a:lvl6pPr marL="457200" algn="r" rtl="0" eaLnBrk="1" fontAlgn="base" hangingPunct="1">
        <a:spcBef>
          <a:spcPct val="0"/>
        </a:spcBef>
        <a:spcAft>
          <a:spcPct val="0"/>
        </a:spcAft>
        <a:defRPr sz="3600" b="1">
          <a:solidFill>
            <a:schemeClr val="tx1"/>
          </a:solidFill>
          <a:latin typeface="Arial" charset="0"/>
        </a:defRPr>
      </a:lvl6pPr>
      <a:lvl7pPr marL="914400" algn="r" rtl="0" eaLnBrk="1" fontAlgn="base" hangingPunct="1">
        <a:spcBef>
          <a:spcPct val="0"/>
        </a:spcBef>
        <a:spcAft>
          <a:spcPct val="0"/>
        </a:spcAft>
        <a:defRPr sz="3600" b="1">
          <a:solidFill>
            <a:schemeClr val="tx1"/>
          </a:solidFill>
          <a:latin typeface="Arial" charset="0"/>
        </a:defRPr>
      </a:lvl7pPr>
      <a:lvl8pPr marL="1371600" algn="r" rtl="0" eaLnBrk="1" fontAlgn="base" hangingPunct="1">
        <a:spcBef>
          <a:spcPct val="0"/>
        </a:spcBef>
        <a:spcAft>
          <a:spcPct val="0"/>
        </a:spcAft>
        <a:defRPr sz="3600" b="1">
          <a:solidFill>
            <a:schemeClr val="tx1"/>
          </a:solidFill>
          <a:latin typeface="Arial" charset="0"/>
        </a:defRPr>
      </a:lvl8pPr>
      <a:lvl9pPr marL="1828800" algn="r" rtl="0" eaLnBrk="1" fontAlgn="base" hangingPunct="1">
        <a:spcBef>
          <a:spcPct val="0"/>
        </a:spcBef>
        <a:spcAft>
          <a:spcPct val="0"/>
        </a:spcAft>
        <a:defRPr sz="3600" b="1">
          <a:solidFill>
            <a:schemeClr val="tx1"/>
          </a:solidFill>
          <a:latin typeface="Arial" charset="0"/>
        </a:defRPr>
      </a:lvl9pPr>
    </p:titleStyle>
    <p:bodyStyle>
      <a:lvl1pPr marL="342900" indent="12700" algn="l" rtl="0" eaLnBrk="0" fontAlgn="base" hangingPunct="0">
        <a:spcBef>
          <a:spcPct val="20000"/>
        </a:spcBef>
        <a:spcAft>
          <a:spcPct val="100000"/>
        </a:spcAft>
        <a:defRPr sz="2400">
          <a:solidFill>
            <a:schemeClr val="tx1"/>
          </a:solidFill>
          <a:latin typeface="+mn-lt"/>
          <a:ea typeface="+mn-ea"/>
          <a:cs typeface="+mn-cs"/>
        </a:defRPr>
      </a:lvl1pPr>
      <a:lvl2pPr marL="723900" indent="355600" algn="l" rtl="0" eaLnBrk="0" fontAlgn="base" hangingPunct="0">
        <a:spcBef>
          <a:spcPct val="20000"/>
        </a:spcBef>
        <a:spcAft>
          <a:spcPct val="0"/>
        </a:spcAft>
        <a:buChar char="•"/>
        <a:defRPr sz="2400">
          <a:solidFill>
            <a:schemeClr val="tx1"/>
          </a:solidFill>
          <a:latin typeface="+mn-lt"/>
        </a:defRPr>
      </a:lvl2pPr>
      <a:lvl3pPr marL="1487488" indent="-228600" algn="l" rtl="0" eaLnBrk="0" fontAlgn="base" hangingPunct="0">
        <a:spcBef>
          <a:spcPct val="20000"/>
        </a:spcBef>
        <a:spcAft>
          <a:spcPct val="0"/>
        </a:spcAft>
        <a:defRPr sz="1600">
          <a:solidFill>
            <a:schemeClr val="tx1"/>
          </a:solidFill>
          <a:latin typeface="+mn-lt"/>
        </a:defRPr>
      </a:lvl3pPr>
      <a:lvl4pPr marL="1895475" indent="-228600" algn="l" rtl="0" eaLnBrk="0" fontAlgn="base" hangingPunct="0">
        <a:spcBef>
          <a:spcPct val="20000"/>
        </a:spcBef>
        <a:spcAft>
          <a:spcPct val="0"/>
        </a:spcAft>
        <a:defRPr sz="1400">
          <a:solidFill>
            <a:schemeClr val="tx1"/>
          </a:solidFill>
          <a:latin typeface="+mn-lt"/>
        </a:defRPr>
      </a:lvl4pPr>
      <a:lvl5pPr marL="2303463" indent="-228600" algn="l" rtl="0" eaLnBrk="0" fontAlgn="base" hangingPunct="0">
        <a:spcBef>
          <a:spcPct val="20000"/>
        </a:spcBef>
        <a:spcAft>
          <a:spcPct val="0"/>
        </a:spcAft>
        <a:defRPr sz="1400">
          <a:solidFill>
            <a:schemeClr val="tx1"/>
          </a:solidFill>
          <a:latin typeface="+mn-lt"/>
        </a:defRPr>
      </a:lvl5pPr>
      <a:lvl6pPr marL="2760663" indent="-228600" algn="l" rtl="0" eaLnBrk="1" fontAlgn="base" hangingPunct="1">
        <a:spcBef>
          <a:spcPct val="20000"/>
        </a:spcBef>
        <a:spcAft>
          <a:spcPct val="0"/>
        </a:spcAft>
        <a:defRPr sz="1400">
          <a:solidFill>
            <a:schemeClr val="tx1"/>
          </a:solidFill>
          <a:latin typeface="+mn-lt"/>
        </a:defRPr>
      </a:lvl6pPr>
      <a:lvl7pPr marL="3217863" indent="-228600" algn="l" rtl="0" eaLnBrk="1" fontAlgn="base" hangingPunct="1">
        <a:spcBef>
          <a:spcPct val="20000"/>
        </a:spcBef>
        <a:spcAft>
          <a:spcPct val="0"/>
        </a:spcAft>
        <a:defRPr sz="1400">
          <a:solidFill>
            <a:schemeClr val="tx1"/>
          </a:solidFill>
          <a:latin typeface="+mn-lt"/>
        </a:defRPr>
      </a:lvl7pPr>
      <a:lvl8pPr marL="3675063" indent="-228600" algn="l" rtl="0" eaLnBrk="1" fontAlgn="base" hangingPunct="1">
        <a:spcBef>
          <a:spcPct val="20000"/>
        </a:spcBef>
        <a:spcAft>
          <a:spcPct val="0"/>
        </a:spcAft>
        <a:defRPr sz="1400">
          <a:solidFill>
            <a:schemeClr val="tx1"/>
          </a:solidFill>
          <a:latin typeface="+mn-lt"/>
        </a:defRPr>
      </a:lvl8pPr>
      <a:lvl9pPr marL="4132263"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nice.org.uk/guidance/CG113"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hyperlink" Target="http://www.surveymonkey.com/s/TQ5Q89V"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hyperlink" Target="mailto:implementation@nice.org.u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239860D-64B6-4EC3-03AD-77A00AA852DF}"/>
              </a:ext>
            </a:extLst>
          </p:cNvPr>
          <p:cNvSpPr>
            <a:spLocks noGrp="1" noChangeArrowheads="1"/>
          </p:cNvSpPr>
          <p:nvPr>
            <p:ph type="title"/>
          </p:nvPr>
        </p:nvSpPr>
        <p:spPr/>
        <p:txBody>
          <a:bodyPr/>
          <a:lstStyle/>
          <a:p>
            <a:pPr eaLnBrk="1" hangingPunct="1"/>
            <a:endParaRPr lang="en-US" altLang="en-US"/>
          </a:p>
        </p:txBody>
      </p:sp>
      <p:pic>
        <p:nvPicPr>
          <p:cNvPr id="4099" name="Picture 3">
            <a:extLst>
              <a:ext uri="{FF2B5EF4-FFF2-40B4-BE49-F238E27FC236}">
                <a16:creationId xmlns:a16="http://schemas.microsoft.com/office/drawing/2014/main" id="{32708DD2-B3BB-8B62-23C8-7CAE9BA66DF9}"/>
              </a:ext>
            </a:extLst>
          </p:cNvPr>
          <p:cNvPicPr>
            <a:picLocks noGrp="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0" y="-41275"/>
            <a:ext cx="9144000" cy="6899275"/>
          </a:xfrm>
        </p:spPr>
      </p:pic>
      <p:sp>
        <p:nvSpPr>
          <p:cNvPr id="4100" name="Text Box 4">
            <a:extLst>
              <a:ext uri="{FF2B5EF4-FFF2-40B4-BE49-F238E27FC236}">
                <a16:creationId xmlns:a16="http://schemas.microsoft.com/office/drawing/2014/main" id="{7FD45FCA-D163-3D33-A52B-5479BB773D1F}"/>
              </a:ext>
            </a:extLst>
          </p:cNvPr>
          <p:cNvSpPr txBox="1">
            <a:spLocks noChangeArrowheads="1"/>
          </p:cNvSpPr>
          <p:nvPr/>
        </p:nvSpPr>
        <p:spPr bwMode="auto">
          <a:xfrm>
            <a:off x="1403350" y="2276475"/>
            <a:ext cx="669766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ct val="100000"/>
              </a:spcAft>
              <a:defRPr sz="24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defRPr sz="1600">
                <a:solidFill>
                  <a:schemeClr val="tx1"/>
                </a:solidFill>
                <a:latin typeface="Arial" panose="020B0604020202020204" pitchFamily="34" charset="0"/>
              </a:defRPr>
            </a:lvl3pPr>
            <a:lvl4pPr marL="1600200" indent="-228600">
              <a:spcBef>
                <a:spcPct val="20000"/>
              </a:spcBef>
              <a:defRPr sz="1400">
                <a:solidFill>
                  <a:schemeClr val="tx1"/>
                </a:solidFill>
                <a:latin typeface="Arial" panose="020B0604020202020204" pitchFamily="34" charset="0"/>
              </a:defRPr>
            </a:lvl4pPr>
            <a:lvl5pPr marL="2057400" indent="-22860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algn="ctr" eaLnBrk="1" hangingPunct="1">
              <a:spcBef>
                <a:spcPct val="0"/>
              </a:spcBef>
              <a:spcAft>
                <a:spcPct val="0"/>
              </a:spcAft>
            </a:pPr>
            <a:r>
              <a:rPr lang="en-GB" altLang="en-US" sz="3200" b="1"/>
              <a:t>Generalised anxiety disorder and panic disorder (with or without agoraphobia) in adults</a:t>
            </a:r>
            <a:endParaRPr lang="en-GB" altLang="en-US" sz="3200"/>
          </a:p>
        </p:txBody>
      </p:sp>
      <p:sp>
        <p:nvSpPr>
          <p:cNvPr id="4101" name="Text Box 5">
            <a:extLst>
              <a:ext uri="{FF2B5EF4-FFF2-40B4-BE49-F238E27FC236}">
                <a16:creationId xmlns:a16="http://schemas.microsoft.com/office/drawing/2014/main" id="{4A731F05-6FF9-F890-3771-A16BC60D6E72}"/>
              </a:ext>
            </a:extLst>
          </p:cNvPr>
          <p:cNvSpPr txBox="1">
            <a:spLocks noChangeArrowheads="1"/>
          </p:cNvSpPr>
          <p:nvPr/>
        </p:nvSpPr>
        <p:spPr bwMode="auto">
          <a:xfrm>
            <a:off x="1331913" y="4221163"/>
            <a:ext cx="64817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ct val="100000"/>
              </a:spcAft>
              <a:defRPr sz="24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defRPr sz="1600">
                <a:solidFill>
                  <a:schemeClr val="tx1"/>
                </a:solidFill>
                <a:latin typeface="Arial" panose="020B0604020202020204" pitchFamily="34" charset="0"/>
              </a:defRPr>
            </a:lvl3pPr>
            <a:lvl4pPr marL="1600200" indent="-228600">
              <a:spcBef>
                <a:spcPct val="20000"/>
              </a:spcBef>
              <a:defRPr sz="1400">
                <a:solidFill>
                  <a:schemeClr val="tx1"/>
                </a:solidFill>
                <a:latin typeface="Arial" panose="020B0604020202020204" pitchFamily="34" charset="0"/>
              </a:defRPr>
            </a:lvl4pPr>
            <a:lvl5pPr marL="2057400" indent="-22860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algn="ctr" eaLnBrk="1" hangingPunct="1">
              <a:spcBef>
                <a:spcPct val="50000"/>
              </a:spcBef>
              <a:spcAft>
                <a:spcPct val="0"/>
              </a:spcAft>
            </a:pPr>
            <a:r>
              <a:rPr lang="en-GB" altLang="en-US"/>
              <a:t>Educational Resource</a:t>
            </a:r>
          </a:p>
        </p:txBody>
      </p:sp>
      <p:sp>
        <p:nvSpPr>
          <p:cNvPr id="4102" name="Text Box 6">
            <a:extLst>
              <a:ext uri="{FF2B5EF4-FFF2-40B4-BE49-F238E27FC236}">
                <a16:creationId xmlns:a16="http://schemas.microsoft.com/office/drawing/2014/main" id="{A2D3E482-4E51-E878-56F0-5664851E58A2}"/>
              </a:ext>
            </a:extLst>
          </p:cNvPr>
          <p:cNvSpPr txBox="1">
            <a:spLocks noChangeArrowheads="1"/>
          </p:cNvSpPr>
          <p:nvPr/>
        </p:nvSpPr>
        <p:spPr bwMode="auto">
          <a:xfrm>
            <a:off x="1403350" y="4941888"/>
            <a:ext cx="2160588"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ct val="100000"/>
              </a:spcAft>
              <a:defRPr sz="24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defRPr sz="1600">
                <a:solidFill>
                  <a:schemeClr val="tx1"/>
                </a:solidFill>
                <a:latin typeface="Arial" panose="020B0604020202020204" pitchFamily="34" charset="0"/>
              </a:defRPr>
            </a:lvl3pPr>
            <a:lvl4pPr marL="1600200" indent="-228600">
              <a:spcBef>
                <a:spcPct val="20000"/>
              </a:spcBef>
              <a:defRPr sz="1400">
                <a:solidFill>
                  <a:schemeClr val="tx1"/>
                </a:solidFill>
                <a:latin typeface="Arial" panose="020B0604020202020204" pitchFamily="34" charset="0"/>
              </a:defRPr>
            </a:lvl4pPr>
            <a:lvl5pPr marL="2057400" indent="-22860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algn="ctr" eaLnBrk="1" hangingPunct="1">
              <a:spcBef>
                <a:spcPct val="50000"/>
              </a:spcBef>
              <a:spcAft>
                <a:spcPct val="0"/>
              </a:spcAft>
            </a:pPr>
            <a:endParaRPr lang="en-GB" altLang="en-US" sz="2200"/>
          </a:p>
          <a:p>
            <a:pPr algn="ctr" eaLnBrk="1" hangingPunct="1">
              <a:spcBef>
                <a:spcPct val="50000"/>
              </a:spcBef>
              <a:spcAft>
                <a:spcPct val="0"/>
              </a:spcAft>
            </a:pPr>
            <a:r>
              <a:rPr lang="en-GB" altLang="en-US" sz="2000"/>
              <a:t>2011</a:t>
            </a:r>
          </a:p>
        </p:txBody>
      </p:sp>
      <p:sp>
        <p:nvSpPr>
          <p:cNvPr id="4103" name="Text Box 7">
            <a:extLst>
              <a:ext uri="{FF2B5EF4-FFF2-40B4-BE49-F238E27FC236}">
                <a16:creationId xmlns:a16="http://schemas.microsoft.com/office/drawing/2014/main" id="{FAC013DA-535B-3F95-2885-8ECD9B7FD619}"/>
              </a:ext>
            </a:extLst>
          </p:cNvPr>
          <p:cNvSpPr txBox="1">
            <a:spLocks noChangeArrowheads="1"/>
          </p:cNvSpPr>
          <p:nvPr/>
        </p:nvSpPr>
        <p:spPr bwMode="auto">
          <a:xfrm>
            <a:off x="1042988" y="6237288"/>
            <a:ext cx="4608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ct val="100000"/>
              </a:spcAft>
              <a:defRPr sz="24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defRPr sz="1600">
                <a:solidFill>
                  <a:schemeClr val="tx1"/>
                </a:solidFill>
                <a:latin typeface="Arial" panose="020B0604020202020204" pitchFamily="34" charset="0"/>
              </a:defRPr>
            </a:lvl3pPr>
            <a:lvl4pPr marL="1600200" indent="-228600">
              <a:spcBef>
                <a:spcPct val="20000"/>
              </a:spcBef>
              <a:defRPr sz="1400">
                <a:solidFill>
                  <a:schemeClr val="tx1"/>
                </a:solidFill>
                <a:latin typeface="Arial" panose="020B0604020202020204" pitchFamily="34" charset="0"/>
              </a:defRPr>
            </a:lvl4pPr>
            <a:lvl5pPr marL="2057400" indent="-22860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50000"/>
              </a:spcBef>
              <a:spcAft>
                <a:spcPct val="0"/>
              </a:spcAft>
            </a:pPr>
            <a:r>
              <a:rPr lang="en-GB" altLang="en-US" sz="1800" b="1">
                <a:solidFill>
                  <a:schemeClr val="bg1"/>
                </a:solidFill>
              </a:rPr>
              <a:t>NICE clinical guideline 113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69F40C9-2D12-EE48-7FEA-C5B939F794FD}"/>
              </a:ext>
            </a:extLst>
          </p:cNvPr>
          <p:cNvSpPr>
            <a:spLocks noGrp="1" noChangeArrowheads="1"/>
          </p:cNvSpPr>
          <p:nvPr>
            <p:ph type="title"/>
          </p:nvPr>
        </p:nvSpPr>
        <p:spPr/>
        <p:txBody>
          <a:bodyPr/>
          <a:lstStyle/>
          <a:p>
            <a:pPr eaLnBrk="1" hangingPunct="1"/>
            <a:r>
              <a:rPr lang="en-GB" altLang="en-US" sz="3200"/>
              <a:t>Case scenario 3 - Paul</a:t>
            </a:r>
          </a:p>
        </p:txBody>
      </p:sp>
      <p:sp>
        <p:nvSpPr>
          <p:cNvPr id="8195" name="Rectangle 5">
            <a:extLst>
              <a:ext uri="{FF2B5EF4-FFF2-40B4-BE49-F238E27FC236}">
                <a16:creationId xmlns:a16="http://schemas.microsoft.com/office/drawing/2014/main" id="{650854E2-B275-31CD-6D2B-7AFC31AD74B4}"/>
              </a:ext>
            </a:extLst>
          </p:cNvPr>
          <p:cNvSpPr>
            <a:spLocks noGrp="1" noChangeArrowheads="1"/>
          </p:cNvSpPr>
          <p:nvPr>
            <p:ph type="body" idx="1"/>
          </p:nvPr>
        </p:nvSpPr>
        <p:spPr>
          <a:xfrm>
            <a:off x="395288" y="2276475"/>
            <a:ext cx="8208962" cy="4032250"/>
          </a:xfrm>
        </p:spPr>
        <p:txBody>
          <a:bodyPr/>
          <a:lstStyle/>
          <a:p>
            <a:pPr marL="216000" indent="0" eaLnBrk="1" hangingPunct="1">
              <a:spcBef>
                <a:spcPts val="0"/>
              </a:spcBef>
              <a:spcAft>
                <a:spcPts val="0"/>
              </a:spcAft>
              <a:defRPr/>
            </a:pPr>
            <a:r>
              <a:rPr lang="en-GB" sz="2000" b="1" dirty="0"/>
              <a:t>Summary:</a:t>
            </a:r>
          </a:p>
          <a:p>
            <a:pPr marL="216000" indent="0" eaLnBrk="1" hangingPunct="1">
              <a:spcBef>
                <a:spcPts val="0"/>
              </a:spcBef>
              <a:spcAft>
                <a:spcPts val="0"/>
              </a:spcAft>
              <a:buFont typeface="Arial" pitchFamily="34" charset="0"/>
              <a:buChar char="•"/>
              <a:defRPr/>
            </a:pPr>
            <a:r>
              <a:rPr lang="en-GB" sz="2000" dirty="0"/>
              <a:t>48 years old, unemployed for 8 years due to severe anxiety</a:t>
            </a:r>
          </a:p>
          <a:p>
            <a:pPr marL="216000" indent="0" eaLnBrk="1" hangingPunct="1">
              <a:spcBef>
                <a:spcPts val="0"/>
              </a:spcBef>
              <a:spcAft>
                <a:spcPts val="0"/>
              </a:spcAft>
              <a:buFont typeface="Arial" pitchFamily="34" charset="0"/>
              <a:buChar char="•"/>
              <a:defRPr/>
            </a:pPr>
            <a:r>
              <a:rPr lang="en-GB" sz="2000" dirty="0"/>
              <a:t>20 year history of GAD</a:t>
            </a:r>
          </a:p>
          <a:p>
            <a:pPr marL="216000" indent="0" eaLnBrk="1" hangingPunct="1">
              <a:spcBef>
                <a:spcPts val="0"/>
              </a:spcBef>
              <a:spcAft>
                <a:spcPts val="0"/>
              </a:spcAft>
              <a:buFont typeface="Arial" pitchFamily="34" charset="0"/>
              <a:buChar char="•"/>
              <a:defRPr/>
            </a:pPr>
            <a:r>
              <a:rPr lang="en-GB" sz="2000" dirty="0"/>
              <a:t>Has tried step 2 interventions that have helped ‘a bit’</a:t>
            </a:r>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r>
              <a:rPr lang="en-GB" sz="2000" b="1" dirty="0"/>
              <a:t>Question: </a:t>
            </a:r>
          </a:p>
          <a:p>
            <a:pPr marL="216000" indent="0" eaLnBrk="1" hangingPunct="1">
              <a:spcBef>
                <a:spcPts val="0"/>
              </a:spcBef>
              <a:spcAft>
                <a:spcPts val="0"/>
              </a:spcAft>
              <a:defRPr/>
            </a:pPr>
            <a:r>
              <a:rPr lang="en-GB" sz="2000" dirty="0"/>
              <a:t>You confirm GAD − what would you do next?</a:t>
            </a:r>
          </a:p>
          <a:p>
            <a:pPr eaLnBrk="1" hangingPunct="1">
              <a:defRPr/>
            </a:pPr>
            <a:endParaRPr lang="en-GB" dirty="0"/>
          </a:p>
          <a:p>
            <a:pPr eaLnBrk="1" hangingPunct="1">
              <a:defRPr/>
            </a:pPr>
            <a:endParaRPr lang="en-GB" dirty="0"/>
          </a:p>
          <a:p>
            <a:pPr eaLnBrk="1" hangingPunct="1">
              <a:defRPr/>
            </a:pPr>
            <a:r>
              <a:rPr lang="en-GB" sz="1800" dirty="0"/>
              <a:t> </a:t>
            </a:r>
            <a:endParaRPr lang="en-GB"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018F72F-DE7D-F6C4-2F8E-563041990CBC}"/>
              </a:ext>
            </a:extLst>
          </p:cNvPr>
          <p:cNvSpPr>
            <a:spLocks noGrp="1" noChangeArrowheads="1"/>
          </p:cNvSpPr>
          <p:nvPr>
            <p:ph type="title"/>
          </p:nvPr>
        </p:nvSpPr>
        <p:spPr/>
        <p:txBody>
          <a:bodyPr/>
          <a:lstStyle/>
          <a:p>
            <a:pPr eaLnBrk="1" hangingPunct="1"/>
            <a:r>
              <a:rPr lang="en-GB" altLang="en-US" sz="3200"/>
              <a:t>Case scenario 3 - Paul</a:t>
            </a:r>
          </a:p>
        </p:txBody>
      </p:sp>
      <p:sp>
        <p:nvSpPr>
          <p:cNvPr id="24579" name="Rectangle 5">
            <a:extLst>
              <a:ext uri="{FF2B5EF4-FFF2-40B4-BE49-F238E27FC236}">
                <a16:creationId xmlns:a16="http://schemas.microsoft.com/office/drawing/2014/main" id="{4DF50592-D5D3-99F1-C38D-20534C83B5EB}"/>
              </a:ext>
            </a:extLst>
          </p:cNvPr>
          <p:cNvSpPr>
            <a:spLocks noGrp="1" noChangeArrowheads="1"/>
          </p:cNvSpPr>
          <p:nvPr>
            <p:ph type="body" idx="1"/>
          </p:nvPr>
        </p:nvSpPr>
        <p:spPr>
          <a:xfrm>
            <a:off x="611188" y="2060575"/>
            <a:ext cx="8208962" cy="2303463"/>
          </a:xfrm>
        </p:spPr>
        <p:txBody>
          <a:bodyPr/>
          <a:lstStyle/>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As Paul has marked functional impairment that has not improved with a step 2 intervention, offer a step 3 intervention. Offer either:</a:t>
            </a:r>
          </a:p>
          <a:p>
            <a:pPr marL="215900" indent="0" eaLnBrk="1" hangingPunct="1">
              <a:spcBef>
                <a:spcPct val="0"/>
              </a:spcBef>
              <a:spcAft>
                <a:spcPct val="0"/>
              </a:spcAft>
              <a:buFontTx/>
              <a:buChar char="•"/>
            </a:pPr>
            <a:r>
              <a:rPr lang="en-US" altLang="en-US" sz="2000"/>
              <a:t>an individual high-intensity psychological intervention</a:t>
            </a:r>
            <a:r>
              <a:rPr lang="en-GB" altLang="en-US" sz="2000"/>
              <a:t> </a:t>
            </a:r>
            <a:r>
              <a:rPr lang="en-GB" altLang="en-US" sz="2000" b="1"/>
              <a:t>or</a:t>
            </a:r>
          </a:p>
          <a:p>
            <a:pPr marL="215900" indent="0" eaLnBrk="1" hangingPunct="1">
              <a:spcBef>
                <a:spcPct val="0"/>
              </a:spcBef>
              <a:spcAft>
                <a:spcPct val="0"/>
              </a:spcAft>
              <a:buFontTx/>
              <a:buChar char="•"/>
            </a:pPr>
            <a:r>
              <a:rPr lang="en-US" altLang="en-US" sz="2000"/>
              <a:t>drug treatment</a:t>
            </a:r>
            <a:endParaRPr lang="en-GB" altLang="en-US" sz="2000"/>
          </a:p>
          <a:p>
            <a:pPr marL="215900" lvl="1" indent="0" eaLnBrk="1" hangingPunct="1">
              <a:spcBef>
                <a:spcPct val="0"/>
              </a:spcBef>
              <a:buFontTx/>
              <a:buNone/>
            </a:pPr>
            <a:endParaRPr lang="en-GB" altLang="en-US" sz="2000"/>
          </a:p>
          <a:p>
            <a:pPr marL="215900" lvl="1" indent="0" eaLnBrk="1" hangingPunct="1">
              <a:spcBef>
                <a:spcPct val="0"/>
              </a:spcBef>
              <a:buFontTx/>
              <a:buNone/>
            </a:pPr>
            <a:r>
              <a:rPr lang="en-GB" altLang="en-US" sz="2000"/>
              <a:t>After a discussion of the options, Paul chooses a psychological intervention and shows a preference for individual cognitive behavioural therapy (CBT).</a:t>
            </a:r>
          </a:p>
          <a:p>
            <a:pPr marL="215900" lvl="1" indent="0" eaLnBrk="1" hangingPunct="1">
              <a:spcBef>
                <a:spcPct val="0"/>
              </a:spcBef>
              <a:buFontTx/>
              <a:buNone/>
            </a:pPr>
            <a:endParaRPr lang="en-GB" altLang="en-US"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E316791-A2D9-0828-068B-565F055871E6}"/>
              </a:ext>
            </a:extLst>
          </p:cNvPr>
          <p:cNvSpPr>
            <a:spLocks noGrp="1" noChangeArrowheads="1"/>
          </p:cNvSpPr>
          <p:nvPr>
            <p:ph type="title"/>
          </p:nvPr>
        </p:nvSpPr>
        <p:spPr/>
        <p:txBody>
          <a:bodyPr/>
          <a:lstStyle/>
          <a:p>
            <a:pPr eaLnBrk="1" hangingPunct="1"/>
            <a:r>
              <a:rPr lang="en-GB" altLang="en-US" sz="3200"/>
              <a:t>Case scenario 4 - Ashraf</a:t>
            </a:r>
          </a:p>
        </p:txBody>
      </p:sp>
      <p:sp>
        <p:nvSpPr>
          <p:cNvPr id="8195" name="Rectangle 5">
            <a:extLst>
              <a:ext uri="{FF2B5EF4-FFF2-40B4-BE49-F238E27FC236}">
                <a16:creationId xmlns:a16="http://schemas.microsoft.com/office/drawing/2014/main" id="{7FC39B15-9520-5DB7-E8AE-7224BA604255}"/>
              </a:ext>
            </a:extLst>
          </p:cNvPr>
          <p:cNvSpPr>
            <a:spLocks noGrp="1" noChangeArrowheads="1"/>
          </p:cNvSpPr>
          <p:nvPr>
            <p:ph type="body" idx="1"/>
          </p:nvPr>
        </p:nvSpPr>
        <p:spPr>
          <a:xfrm>
            <a:off x="611188" y="2033588"/>
            <a:ext cx="8208962" cy="4824412"/>
          </a:xfrm>
        </p:spPr>
        <p:txBody>
          <a:bodyPr/>
          <a:lstStyle/>
          <a:p>
            <a:pPr marL="216000" indent="0" eaLnBrk="1" hangingPunct="1">
              <a:spcBef>
                <a:spcPts val="0"/>
              </a:spcBef>
              <a:spcAft>
                <a:spcPts val="0"/>
              </a:spcAft>
              <a:defRPr/>
            </a:pPr>
            <a:r>
              <a:rPr lang="en-GB" sz="2000" b="1" dirty="0"/>
              <a:t>Summary:</a:t>
            </a:r>
          </a:p>
          <a:p>
            <a:pPr marL="216000" indent="0" eaLnBrk="1" hangingPunct="1">
              <a:spcBef>
                <a:spcPts val="0"/>
              </a:spcBef>
              <a:spcAft>
                <a:spcPts val="0"/>
              </a:spcAft>
              <a:buFont typeface="Arial" pitchFamily="34" charset="0"/>
              <a:buChar char="•"/>
              <a:defRPr/>
            </a:pPr>
            <a:r>
              <a:rPr lang="en-GB" sz="2000" dirty="0"/>
              <a:t>29 years old, in employment</a:t>
            </a:r>
          </a:p>
          <a:p>
            <a:pPr marL="216000" indent="0" eaLnBrk="1" hangingPunct="1">
              <a:spcBef>
                <a:spcPts val="0"/>
              </a:spcBef>
              <a:spcAft>
                <a:spcPts val="0"/>
              </a:spcAft>
              <a:buFont typeface="Arial" pitchFamily="34" charset="0"/>
              <a:buChar char="•"/>
              <a:defRPr/>
            </a:pPr>
            <a:r>
              <a:rPr lang="en-GB" sz="2000" dirty="0"/>
              <a:t>Feels stressed and exhausted all the time</a:t>
            </a:r>
          </a:p>
          <a:p>
            <a:pPr marL="216000" indent="0" eaLnBrk="1" hangingPunct="1">
              <a:spcBef>
                <a:spcPts val="0"/>
              </a:spcBef>
              <a:spcAft>
                <a:spcPts val="0"/>
              </a:spcAft>
              <a:buFont typeface="Arial" pitchFamily="34" charset="0"/>
              <a:buChar char="•"/>
              <a:defRPr/>
            </a:pPr>
            <a:r>
              <a:rPr lang="en-GB" sz="2000" dirty="0"/>
              <a:t>Persistent worries about threats of redundancy at work and events outside work and has taken sick days off work due to anxiety</a:t>
            </a:r>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r>
              <a:rPr lang="en-GB" sz="2000" b="1" dirty="0"/>
              <a:t>Question: </a:t>
            </a:r>
          </a:p>
          <a:p>
            <a:pPr marL="216000" indent="0" eaLnBrk="1" hangingPunct="1">
              <a:spcBef>
                <a:spcPts val="0"/>
              </a:spcBef>
              <a:spcAft>
                <a:spcPts val="0"/>
              </a:spcAft>
              <a:defRPr/>
            </a:pPr>
            <a:r>
              <a:rPr lang="en-GB" sz="2000" dirty="0"/>
              <a:t>You suspect GAD – what would you do to confirm this?</a:t>
            </a:r>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r>
              <a:rPr lang="en-GB" sz="2000" dirty="0"/>
              <a:t>                                     </a:t>
            </a:r>
          </a:p>
          <a:p>
            <a:pPr marL="216000" indent="0" eaLnBrk="1" hangingPunct="1">
              <a:spcBef>
                <a:spcPts val="0"/>
              </a:spcBef>
              <a:spcAft>
                <a:spcPts val="0"/>
              </a:spcAft>
              <a:defRPr/>
            </a:pPr>
            <a:endParaRPr lang="en-GB" sz="2000"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EA1BB8E-17C0-6A9B-C7ED-E01EDC0D22F6}"/>
              </a:ext>
            </a:extLst>
          </p:cNvPr>
          <p:cNvSpPr>
            <a:spLocks noGrp="1" noChangeArrowheads="1"/>
          </p:cNvSpPr>
          <p:nvPr>
            <p:ph type="title"/>
          </p:nvPr>
        </p:nvSpPr>
        <p:spPr/>
        <p:txBody>
          <a:bodyPr/>
          <a:lstStyle/>
          <a:p>
            <a:pPr eaLnBrk="1" hangingPunct="1"/>
            <a:r>
              <a:rPr lang="en-GB" altLang="en-US" sz="3200"/>
              <a:t>Case scenario 4 - Ashraf</a:t>
            </a:r>
          </a:p>
        </p:txBody>
      </p:sp>
      <p:sp>
        <p:nvSpPr>
          <p:cNvPr id="8195" name="Rectangle 5">
            <a:extLst>
              <a:ext uri="{FF2B5EF4-FFF2-40B4-BE49-F238E27FC236}">
                <a16:creationId xmlns:a16="http://schemas.microsoft.com/office/drawing/2014/main" id="{46BA7375-F0C1-77A7-00CF-9D3227D8DAEC}"/>
              </a:ext>
            </a:extLst>
          </p:cNvPr>
          <p:cNvSpPr>
            <a:spLocks noGrp="1" noChangeArrowheads="1"/>
          </p:cNvSpPr>
          <p:nvPr>
            <p:ph type="body" idx="1"/>
          </p:nvPr>
        </p:nvSpPr>
        <p:spPr>
          <a:xfrm>
            <a:off x="539750" y="2276475"/>
            <a:ext cx="8208963" cy="4032250"/>
          </a:xfrm>
        </p:spPr>
        <p:txBody>
          <a:bodyPr/>
          <a:lstStyle/>
          <a:p>
            <a:pPr marL="216000" indent="0" eaLnBrk="1" hangingPunct="1">
              <a:spcBef>
                <a:spcPts val="0"/>
              </a:spcBef>
              <a:spcAft>
                <a:spcPts val="0"/>
              </a:spcAft>
              <a:defRPr/>
            </a:pPr>
            <a:r>
              <a:rPr lang="en-GB" sz="2000" b="1" dirty="0"/>
              <a:t>Answer :  </a:t>
            </a:r>
          </a:p>
          <a:p>
            <a:pPr marL="216000" indent="0" eaLnBrk="1" hangingPunct="1">
              <a:spcBef>
                <a:spcPts val="0"/>
              </a:spcBef>
              <a:spcAft>
                <a:spcPts val="0"/>
              </a:spcAft>
              <a:buFont typeface="Arial" pitchFamily="34" charset="0"/>
              <a:buChar char="•"/>
              <a:defRPr/>
            </a:pPr>
            <a:r>
              <a:rPr lang="en-GB" sz="2000" dirty="0"/>
              <a:t>Conduct a comprehensive assessment</a:t>
            </a:r>
          </a:p>
          <a:p>
            <a:pPr marL="216000" indent="0" eaLnBrk="1" hangingPunct="1">
              <a:spcBef>
                <a:spcPts val="0"/>
              </a:spcBef>
              <a:spcAft>
                <a:spcPts val="0"/>
              </a:spcAft>
              <a:buFont typeface="Arial" pitchFamily="34" charset="0"/>
              <a:buChar char="•"/>
              <a:defRPr/>
            </a:pPr>
            <a:r>
              <a:rPr lang="en-GB" sz="2000" dirty="0" err="1"/>
              <a:t>Ashraf’s</a:t>
            </a:r>
            <a:r>
              <a:rPr lang="en-GB" sz="2000" dirty="0"/>
              <a:t> complaints of feeling stressed and worried all the time suggest GAD</a:t>
            </a:r>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r>
              <a:rPr lang="en-GB" sz="2000" b="1" dirty="0"/>
              <a:t>Question: </a:t>
            </a:r>
          </a:p>
          <a:p>
            <a:pPr marL="216000" indent="0" eaLnBrk="1" hangingPunct="1">
              <a:spcBef>
                <a:spcPts val="0"/>
              </a:spcBef>
              <a:spcAft>
                <a:spcPts val="0"/>
              </a:spcAft>
              <a:defRPr/>
            </a:pPr>
            <a:r>
              <a:rPr lang="en-GB" sz="2000" dirty="0"/>
              <a:t>You confirm GAD − what would you do next?</a:t>
            </a:r>
          </a:p>
          <a:p>
            <a:pPr marL="216000" indent="0" eaLnBrk="1" hangingPunct="1">
              <a:spcBef>
                <a:spcPts val="0"/>
              </a:spcBef>
              <a:spcAft>
                <a:spcPts val="0"/>
              </a:spcAft>
              <a:defRPr/>
            </a:pPr>
            <a:endParaRPr lang="en-GB" sz="2000"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CB7AFB5-16EA-9BA0-DD1D-00CD55F574BB}"/>
              </a:ext>
            </a:extLst>
          </p:cNvPr>
          <p:cNvSpPr>
            <a:spLocks noGrp="1" noChangeArrowheads="1"/>
          </p:cNvSpPr>
          <p:nvPr>
            <p:ph type="title"/>
          </p:nvPr>
        </p:nvSpPr>
        <p:spPr/>
        <p:txBody>
          <a:bodyPr/>
          <a:lstStyle/>
          <a:p>
            <a:pPr eaLnBrk="1" hangingPunct="1"/>
            <a:r>
              <a:rPr lang="en-GB" altLang="en-US" sz="3200"/>
              <a:t>Case scenario 4 - Ashraf</a:t>
            </a:r>
          </a:p>
        </p:txBody>
      </p:sp>
      <p:sp>
        <p:nvSpPr>
          <p:cNvPr id="30723" name="Rectangle 5">
            <a:extLst>
              <a:ext uri="{FF2B5EF4-FFF2-40B4-BE49-F238E27FC236}">
                <a16:creationId xmlns:a16="http://schemas.microsoft.com/office/drawing/2014/main" id="{63B30C2D-ED61-0D9F-7F03-EB497273DF12}"/>
              </a:ext>
            </a:extLst>
          </p:cNvPr>
          <p:cNvSpPr>
            <a:spLocks noGrp="1" noChangeArrowheads="1"/>
          </p:cNvSpPr>
          <p:nvPr>
            <p:ph type="body" idx="1"/>
          </p:nvPr>
        </p:nvSpPr>
        <p:spPr>
          <a:xfrm>
            <a:off x="539750" y="1989138"/>
            <a:ext cx="8208963" cy="2303462"/>
          </a:xfrm>
        </p:spPr>
        <p:txBody>
          <a:bodyPr/>
          <a:lstStyle/>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Start with step 1 interventions</a:t>
            </a:r>
          </a:p>
          <a:p>
            <a:pPr marL="215900" indent="0" eaLnBrk="1" hangingPunct="1">
              <a:spcBef>
                <a:spcPct val="0"/>
              </a:spcBef>
              <a:spcAft>
                <a:spcPct val="0"/>
              </a:spcAft>
              <a:buFontTx/>
              <a:buChar char="•"/>
            </a:pPr>
            <a:r>
              <a:rPr lang="en-GB" altLang="en-US" sz="2000"/>
              <a:t>Identify and communicate the diagnosis of GAD</a:t>
            </a:r>
          </a:p>
          <a:p>
            <a:pPr marL="215900" indent="0" eaLnBrk="1" hangingPunct="1">
              <a:spcBef>
                <a:spcPct val="0"/>
              </a:spcBef>
              <a:spcAft>
                <a:spcPct val="0"/>
              </a:spcAft>
              <a:buFontTx/>
              <a:buChar char="•"/>
            </a:pPr>
            <a:r>
              <a:rPr lang="en-GB" altLang="en-US" sz="2000"/>
              <a:t>Provide education and monitor symptoms and functioning</a:t>
            </a:r>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r>
              <a:rPr lang="en-GB" altLang="en-US" sz="2000" b="1"/>
              <a:t>Question: </a:t>
            </a:r>
          </a:p>
          <a:p>
            <a:pPr marL="215900" indent="0" eaLnBrk="1" hangingPunct="1">
              <a:spcBef>
                <a:spcPct val="0"/>
              </a:spcBef>
              <a:spcAft>
                <a:spcPct val="0"/>
              </a:spcAft>
            </a:pPr>
            <a:r>
              <a:rPr lang="en-GB" altLang="en-US" sz="2000"/>
              <a:t>After discussing the nature of GAD and talking about treatment options, Ashraf is keen to start treatment straight away. What are the next steps?</a:t>
            </a:r>
          </a:p>
          <a:p>
            <a:pPr marL="215900" indent="0" eaLnBrk="1" hangingPunct="1">
              <a:spcBef>
                <a:spcPct val="0"/>
              </a:spcBef>
              <a:spcAft>
                <a:spcPct val="0"/>
              </a:spcAft>
            </a:pPr>
            <a:endParaRPr lang="en-GB" altLang="en-US" sz="2000" b="1" i="1"/>
          </a:p>
          <a:p>
            <a:pPr marL="215900" lvl="1" indent="0" eaLnBrk="1" hangingPunct="1">
              <a:spcBef>
                <a:spcPct val="0"/>
              </a:spcBef>
              <a:buFontTx/>
              <a:buNone/>
            </a:pPr>
            <a:endParaRPr lang="en-GB" altLang="en-US" sz="2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E90106A-27F1-65F4-5116-7AA198AD2FED}"/>
              </a:ext>
            </a:extLst>
          </p:cNvPr>
          <p:cNvSpPr>
            <a:spLocks noGrp="1" noChangeArrowheads="1"/>
          </p:cNvSpPr>
          <p:nvPr>
            <p:ph type="title"/>
          </p:nvPr>
        </p:nvSpPr>
        <p:spPr/>
        <p:txBody>
          <a:bodyPr/>
          <a:lstStyle/>
          <a:p>
            <a:pPr eaLnBrk="1" hangingPunct="1"/>
            <a:r>
              <a:rPr lang="en-GB" altLang="en-US" sz="3200"/>
              <a:t>Case scenario 4 - Ashraf</a:t>
            </a:r>
          </a:p>
        </p:txBody>
      </p:sp>
      <p:sp>
        <p:nvSpPr>
          <p:cNvPr id="32771" name="Rectangle 5">
            <a:extLst>
              <a:ext uri="{FF2B5EF4-FFF2-40B4-BE49-F238E27FC236}">
                <a16:creationId xmlns:a16="http://schemas.microsoft.com/office/drawing/2014/main" id="{3B83CA12-E084-0EE1-9F44-530B0384ED7D}"/>
              </a:ext>
            </a:extLst>
          </p:cNvPr>
          <p:cNvSpPr>
            <a:spLocks noGrp="1" noChangeArrowheads="1"/>
          </p:cNvSpPr>
          <p:nvPr>
            <p:ph type="body" idx="1"/>
          </p:nvPr>
        </p:nvSpPr>
        <p:spPr>
          <a:xfrm>
            <a:off x="539750" y="1628775"/>
            <a:ext cx="8208963" cy="2303463"/>
          </a:xfrm>
        </p:spPr>
        <p:txBody>
          <a:bodyPr/>
          <a:lstStyle/>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Discuss the options for step 2 interventions. Offer one or more of the following:</a:t>
            </a:r>
          </a:p>
          <a:p>
            <a:pPr marL="215900" indent="0" eaLnBrk="1" hangingPunct="1">
              <a:spcBef>
                <a:spcPct val="0"/>
              </a:spcBef>
              <a:spcAft>
                <a:spcPct val="0"/>
              </a:spcAft>
              <a:buFontTx/>
              <a:buChar char="•"/>
            </a:pPr>
            <a:r>
              <a:rPr lang="en-GB" altLang="en-US" sz="2000"/>
              <a:t>individual non-facilitated self-help</a:t>
            </a:r>
          </a:p>
          <a:p>
            <a:pPr marL="215900" indent="0" eaLnBrk="1" hangingPunct="1">
              <a:spcBef>
                <a:spcPct val="0"/>
              </a:spcBef>
              <a:spcAft>
                <a:spcPct val="0"/>
              </a:spcAft>
              <a:buFontTx/>
              <a:buChar char="•"/>
            </a:pPr>
            <a:r>
              <a:rPr lang="en-GB" altLang="en-US" sz="2000"/>
              <a:t>Individual guided self-help</a:t>
            </a:r>
          </a:p>
          <a:p>
            <a:pPr marL="215900" indent="0" eaLnBrk="1" hangingPunct="1">
              <a:spcBef>
                <a:spcPct val="0"/>
              </a:spcBef>
              <a:spcAft>
                <a:spcPct val="0"/>
              </a:spcAft>
              <a:buFontTx/>
              <a:buChar char="•"/>
            </a:pPr>
            <a:r>
              <a:rPr lang="en-GB" altLang="en-US" sz="2000"/>
              <a:t>psychoeducational groups </a:t>
            </a:r>
          </a:p>
          <a:p>
            <a:pPr marL="215900" indent="0" eaLnBrk="1" hangingPunct="1">
              <a:spcBef>
                <a:spcPct val="0"/>
              </a:spcBef>
              <a:spcAft>
                <a:spcPct val="0"/>
              </a:spcAft>
            </a:pPr>
            <a:endParaRPr lang="en-GB" altLang="en-US" sz="2000"/>
          </a:p>
          <a:p>
            <a:pPr marL="215900" indent="0" eaLnBrk="1" hangingPunct="1">
              <a:spcBef>
                <a:spcPct val="0"/>
              </a:spcBef>
              <a:spcAft>
                <a:spcPct val="0"/>
              </a:spcAft>
            </a:pPr>
            <a:r>
              <a:rPr lang="en-GB" altLang="en-US" sz="2000"/>
              <a:t>After considering the options, Ashraf decides that he would prefer individual guided self-help.</a:t>
            </a:r>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r>
              <a:rPr lang="en-GB" altLang="en-US" sz="2000" b="1"/>
              <a:t>Question: </a:t>
            </a:r>
          </a:p>
          <a:p>
            <a:pPr marL="215900" indent="0" eaLnBrk="1" hangingPunct="1">
              <a:spcBef>
                <a:spcPct val="0"/>
              </a:spcBef>
              <a:spcAft>
                <a:spcPct val="0"/>
              </a:spcAft>
            </a:pPr>
            <a:r>
              <a:rPr lang="en-GB" altLang="en-US" sz="2000"/>
              <a:t>After completion of the individual guided self-help sessions there is only minor improvement and Ashraf’s symptoms remain very troubling. He continues to have frequent days off work. </a:t>
            </a:r>
          </a:p>
          <a:p>
            <a:pPr marL="215900" indent="0" eaLnBrk="1" hangingPunct="1">
              <a:spcBef>
                <a:spcPct val="0"/>
              </a:spcBef>
              <a:spcAft>
                <a:spcPct val="0"/>
              </a:spcAft>
            </a:pPr>
            <a:r>
              <a:rPr lang="en-GB" altLang="en-US" sz="2000"/>
              <a:t>What would you do next?</a:t>
            </a:r>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endParaRPr lang="en-GB" altLang="en-US" sz="2000" b="1"/>
          </a:p>
          <a:p>
            <a:pPr marL="215900" lvl="1" indent="0" eaLnBrk="1" hangingPunct="1">
              <a:spcBef>
                <a:spcPct val="0"/>
              </a:spcBef>
              <a:buFontTx/>
              <a:buNone/>
            </a:pPr>
            <a:endParaRPr lang="en-GB" alt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C010F2F-FBBA-28A2-3D3C-EF6905FA07B0}"/>
              </a:ext>
            </a:extLst>
          </p:cNvPr>
          <p:cNvSpPr>
            <a:spLocks noGrp="1" noChangeArrowheads="1"/>
          </p:cNvSpPr>
          <p:nvPr>
            <p:ph type="title"/>
          </p:nvPr>
        </p:nvSpPr>
        <p:spPr/>
        <p:txBody>
          <a:bodyPr/>
          <a:lstStyle/>
          <a:p>
            <a:pPr eaLnBrk="1" hangingPunct="1"/>
            <a:r>
              <a:rPr lang="en-GB" altLang="en-US" sz="3200"/>
              <a:t>Case scenario 4 - Ashraf</a:t>
            </a:r>
          </a:p>
        </p:txBody>
      </p:sp>
      <p:sp>
        <p:nvSpPr>
          <p:cNvPr id="34819" name="Rectangle 5">
            <a:extLst>
              <a:ext uri="{FF2B5EF4-FFF2-40B4-BE49-F238E27FC236}">
                <a16:creationId xmlns:a16="http://schemas.microsoft.com/office/drawing/2014/main" id="{E2387A49-A01B-EECF-B726-49ECE587BF21}"/>
              </a:ext>
            </a:extLst>
          </p:cNvPr>
          <p:cNvSpPr>
            <a:spLocks noGrp="1" noChangeArrowheads="1"/>
          </p:cNvSpPr>
          <p:nvPr>
            <p:ph type="body" idx="1"/>
          </p:nvPr>
        </p:nvSpPr>
        <p:spPr>
          <a:xfrm>
            <a:off x="395288" y="1700213"/>
            <a:ext cx="8748712" cy="2303462"/>
          </a:xfrm>
        </p:spPr>
        <p:txBody>
          <a:bodyPr/>
          <a:lstStyle/>
          <a:p>
            <a:pPr marL="215900" indent="0" eaLnBrk="1" hangingPunct="1">
              <a:spcBef>
                <a:spcPct val="0"/>
              </a:spcBef>
              <a:spcAft>
                <a:spcPct val="0"/>
              </a:spcAft>
            </a:pPr>
            <a:r>
              <a:rPr lang="en-GB" altLang="en-US" sz="2000" b="1"/>
              <a:t>Answer:</a:t>
            </a:r>
          </a:p>
          <a:p>
            <a:pPr marL="215900" indent="0" eaLnBrk="1" hangingPunct="1">
              <a:spcBef>
                <a:spcPct val="0"/>
              </a:spcBef>
              <a:spcAft>
                <a:spcPct val="0"/>
              </a:spcAft>
            </a:pPr>
            <a:r>
              <a:rPr lang="en-GB" altLang="en-US" sz="2000"/>
              <a:t>Discuss the options at step 3.  Offer either:</a:t>
            </a:r>
          </a:p>
          <a:p>
            <a:pPr marL="215900" indent="0" eaLnBrk="1" hangingPunct="1">
              <a:spcBef>
                <a:spcPct val="0"/>
              </a:spcBef>
              <a:spcAft>
                <a:spcPct val="0"/>
              </a:spcAft>
              <a:buFontTx/>
              <a:buChar char="•"/>
            </a:pPr>
            <a:r>
              <a:rPr lang="en-US" altLang="en-US" sz="2000"/>
              <a:t>an individual high-intensity psychological intervention</a:t>
            </a:r>
            <a:r>
              <a:rPr lang="en-GB" altLang="en-US" sz="2000"/>
              <a:t> </a:t>
            </a:r>
            <a:r>
              <a:rPr lang="en-GB" altLang="en-US" sz="2000" b="1"/>
              <a:t>or</a:t>
            </a:r>
          </a:p>
          <a:p>
            <a:pPr marL="215900" indent="0" eaLnBrk="1" hangingPunct="1">
              <a:spcBef>
                <a:spcPct val="0"/>
              </a:spcBef>
              <a:spcAft>
                <a:spcPct val="0"/>
              </a:spcAft>
              <a:buFontTx/>
              <a:buChar char="•"/>
            </a:pPr>
            <a:r>
              <a:rPr lang="en-US" altLang="en-US" sz="2000"/>
              <a:t>drug treatment</a:t>
            </a:r>
            <a:endParaRPr lang="en-GB" altLang="en-US" sz="2000"/>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r>
              <a:rPr lang="en-GB" altLang="en-US" sz="2000"/>
              <a:t>Ashraf is not keen on a psychological intervention because of his concerns about taking time off work so he decides to try drug treatment. You prescribe sertraline*</a:t>
            </a:r>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r>
              <a:rPr lang="en-GB" altLang="en-US" sz="2000" b="1"/>
              <a:t>Question:</a:t>
            </a:r>
          </a:p>
          <a:p>
            <a:pPr marL="215900" indent="0" eaLnBrk="1" hangingPunct="1">
              <a:spcBef>
                <a:spcPct val="0"/>
              </a:spcBef>
              <a:spcAft>
                <a:spcPct val="0"/>
              </a:spcAft>
            </a:pPr>
            <a:r>
              <a:rPr lang="en-GB" altLang="en-US" sz="2000"/>
              <a:t>Ashraf takes sertraline for 6 weeks. He tolerates the medication well. However, his symptoms are only minimally improved and he </a:t>
            </a:r>
          </a:p>
          <a:p>
            <a:pPr marL="215900" indent="0" eaLnBrk="1" hangingPunct="1">
              <a:spcBef>
                <a:spcPct val="0"/>
              </a:spcBef>
              <a:spcAft>
                <a:spcPct val="0"/>
              </a:spcAft>
            </a:pPr>
            <a:r>
              <a:rPr lang="en-GB" altLang="en-US" sz="2000"/>
              <a:t>continues to take time off work because of anxiety-related </a:t>
            </a:r>
          </a:p>
          <a:p>
            <a:pPr marL="215900" indent="0" eaLnBrk="1" hangingPunct="1">
              <a:spcBef>
                <a:spcPct val="0"/>
              </a:spcBef>
              <a:spcAft>
                <a:spcPct val="0"/>
              </a:spcAft>
            </a:pPr>
            <a:r>
              <a:rPr lang="en-GB" altLang="en-US" sz="2000"/>
              <a:t>symptoms. What are the possible options?</a:t>
            </a:r>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endParaRPr lang="en-GB" altLang="en-US" sz="2000" b="1"/>
          </a:p>
          <a:p>
            <a:pPr marL="215900" lvl="1" indent="0" eaLnBrk="1" hangingPunct="1">
              <a:spcBef>
                <a:spcPct val="0"/>
              </a:spcBef>
              <a:buFontTx/>
              <a:buNone/>
            </a:pPr>
            <a:endParaRPr lang="en-GB" altLang="en-US" sz="2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A96EEDB-D1BB-EBE4-7748-F9F1551AD98E}"/>
              </a:ext>
            </a:extLst>
          </p:cNvPr>
          <p:cNvSpPr>
            <a:spLocks noGrp="1" noChangeArrowheads="1"/>
          </p:cNvSpPr>
          <p:nvPr>
            <p:ph type="title"/>
          </p:nvPr>
        </p:nvSpPr>
        <p:spPr/>
        <p:txBody>
          <a:bodyPr/>
          <a:lstStyle/>
          <a:p>
            <a:pPr eaLnBrk="1" hangingPunct="1"/>
            <a:r>
              <a:rPr lang="en-GB" altLang="en-US" sz="3200"/>
              <a:t>Case scenario 4 - Ashraf</a:t>
            </a:r>
          </a:p>
        </p:txBody>
      </p:sp>
      <p:sp>
        <p:nvSpPr>
          <p:cNvPr id="18435" name="Rectangle 5">
            <a:extLst>
              <a:ext uri="{FF2B5EF4-FFF2-40B4-BE49-F238E27FC236}">
                <a16:creationId xmlns:a16="http://schemas.microsoft.com/office/drawing/2014/main" id="{7D6E657C-9372-8DB3-F0ED-288E440B2EEB}"/>
              </a:ext>
            </a:extLst>
          </p:cNvPr>
          <p:cNvSpPr>
            <a:spLocks noGrp="1" noChangeArrowheads="1"/>
          </p:cNvSpPr>
          <p:nvPr>
            <p:ph type="body" idx="1"/>
          </p:nvPr>
        </p:nvSpPr>
        <p:spPr>
          <a:xfrm>
            <a:off x="250825" y="1844675"/>
            <a:ext cx="8713788" cy="2303463"/>
          </a:xfrm>
        </p:spPr>
        <p:txBody>
          <a:bodyPr/>
          <a:lstStyle/>
          <a:p>
            <a:pPr marL="215900" indent="0" eaLnBrk="1" hangingPunct="1">
              <a:spcBef>
                <a:spcPct val="0"/>
              </a:spcBef>
              <a:spcAft>
                <a:spcPct val="0"/>
              </a:spcAft>
              <a:defRPr/>
            </a:pPr>
            <a:r>
              <a:rPr lang="en-GB" sz="2000" b="1" dirty="0"/>
              <a:t>Answer:</a:t>
            </a:r>
          </a:p>
          <a:p>
            <a:pPr marL="215900" indent="0" eaLnBrk="1" hangingPunct="1">
              <a:spcBef>
                <a:spcPct val="0"/>
              </a:spcBef>
              <a:spcAft>
                <a:spcPct val="0"/>
              </a:spcAft>
              <a:defRPr/>
            </a:pPr>
            <a:r>
              <a:rPr lang="en-GB" sz="2000" dirty="0"/>
              <a:t>If a person’s GAD has not responded to:</a:t>
            </a:r>
          </a:p>
          <a:p>
            <a:pPr marL="215900" indent="0" eaLnBrk="1" hangingPunct="1">
              <a:spcBef>
                <a:spcPct val="0"/>
              </a:spcBef>
              <a:spcAft>
                <a:spcPct val="0"/>
              </a:spcAft>
              <a:buFont typeface="Arial" pitchFamily="34" charset="0"/>
              <a:buChar char="•"/>
              <a:defRPr/>
            </a:pPr>
            <a:r>
              <a:rPr lang="en-GB" sz="2000" dirty="0"/>
              <a:t>a high-intensity psychological intervention, then offer a drug treatment</a:t>
            </a:r>
          </a:p>
          <a:p>
            <a:pPr marL="215900" indent="0" eaLnBrk="1" hangingPunct="1">
              <a:spcBef>
                <a:spcPct val="0"/>
              </a:spcBef>
              <a:spcAft>
                <a:spcPct val="0"/>
              </a:spcAft>
              <a:buFont typeface="Arial" pitchFamily="34" charset="0"/>
              <a:buChar char="•"/>
              <a:defRPr/>
            </a:pPr>
            <a:r>
              <a:rPr lang="en-GB" sz="2000" dirty="0"/>
              <a:t>drug treatment, then offer either a high-intensity psychological intervention or an alternative drug treatment</a:t>
            </a:r>
          </a:p>
          <a:p>
            <a:pPr marL="215900" indent="0" eaLnBrk="1" hangingPunct="1">
              <a:spcBef>
                <a:spcPct val="0"/>
              </a:spcBef>
              <a:spcAft>
                <a:spcPct val="0"/>
              </a:spcAft>
              <a:defRPr/>
            </a:pPr>
            <a:r>
              <a:rPr lang="en-GB" sz="2000" dirty="0"/>
              <a:t>If a person’s GAD has partially responded to drug treatment, consider offering a high-intensity psychological intervention in addition to drug treatment</a:t>
            </a:r>
          </a:p>
          <a:p>
            <a:pPr marL="0">
              <a:spcBef>
                <a:spcPts val="600"/>
              </a:spcBef>
              <a:spcAft>
                <a:spcPts val="1800"/>
              </a:spcAft>
              <a:defRPr/>
            </a:pPr>
            <a:endParaRPr lang="en-GB" sz="2000" dirty="0"/>
          </a:p>
          <a:p>
            <a:pPr marL="0">
              <a:spcBef>
                <a:spcPts val="600"/>
              </a:spcBef>
              <a:spcAft>
                <a:spcPts val="1800"/>
              </a:spcAft>
              <a:defRPr/>
            </a:pPr>
            <a:r>
              <a:rPr lang="en-GB" sz="2000" dirty="0" err="1"/>
              <a:t>Ashraf</a:t>
            </a:r>
            <a:r>
              <a:rPr lang="en-GB" sz="2000" dirty="0"/>
              <a:t> is still not keen on further psychological treatment and wishes to try another drug. You withdraw the </a:t>
            </a:r>
            <a:r>
              <a:rPr lang="en-GB" sz="2000" dirty="0" err="1"/>
              <a:t>sertraline</a:t>
            </a:r>
            <a:r>
              <a:rPr lang="en-GB" sz="2000" dirty="0"/>
              <a:t> and start </a:t>
            </a:r>
            <a:r>
              <a:rPr lang="en-GB" sz="2000" dirty="0" err="1"/>
              <a:t>venlafaxine</a:t>
            </a:r>
            <a:r>
              <a:rPr lang="en-GB" sz="2000" dirty="0"/>
              <a:t>.</a:t>
            </a:r>
          </a:p>
          <a:p>
            <a:pPr marL="215900" indent="0" eaLnBrk="1" hangingPunct="1">
              <a:spcBef>
                <a:spcPct val="0"/>
              </a:spcBef>
              <a:spcAft>
                <a:spcPct val="0"/>
              </a:spcAft>
              <a:defRPr/>
            </a:pPr>
            <a:endParaRPr lang="en-GB" sz="2000" b="1" i="1" dirty="0"/>
          </a:p>
          <a:p>
            <a:pPr marL="215900" indent="0" eaLnBrk="1" hangingPunct="1">
              <a:spcBef>
                <a:spcPct val="0"/>
              </a:spcBef>
              <a:spcAft>
                <a:spcPct val="0"/>
              </a:spcAft>
              <a:defRPr/>
            </a:pPr>
            <a:endParaRPr lang="en-GB" sz="2000" b="1" i="1" dirty="0"/>
          </a:p>
          <a:p>
            <a:pPr marL="215900" indent="0" eaLnBrk="1" hangingPunct="1">
              <a:spcBef>
                <a:spcPct val="0"/>
              </a:spcBef>
              <a:spcAft>
                <a:spcPct val="0"/>
              </a:spcAft>
              <a:defRPr/>
            </a:pPr>
            <a:endParaRPr lang="en-GB" sz="2000" b="1" i="1" dirty="0"/>
          </a:p>
          <a:p>
            <a:pPr marL="215900" indent="0" eaLnBrk="1" hangingPunct="1">
              <a:spcBef>
                <a:spcPct val="0"/>
              </a:spcBef>
              <a:spcAft>
                <a:spcPct val="0"/>
              </a:spcAft>
              <a:defRPr/>
            </a:pPr>
            <a:endParaRPr lang="en-GB" sz="2000" b="1" dirty="0"/>
          </a:p>
          <a:p>
            <a:pPr marL="215900" lvl="1" indent="0" eaLnBrk="1" hangingPunct="1">
              <a:spcBef>
                <a:spcPct val="0"/>
              </a:spcBef>
              <a:buFontTx/>
              <a:buNone/>
              <a:defRPr/>
            </a:pPr>
            <a:endParaRPr lang="en-GB"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919F2E5-79EB-67C7-C4D7-FC4A76D5BA43}"/>
              </a:ext>
            </a:extLst>
          </p:cNvPr>
          <p:cNvSpPr>
            <a:spLocks noGrp="1" noChangeArrowheads="1"/>
          </p:cNvSpPr>
          <p:nvPr>
            <p:ph type="title"/>
          </p:nvPr>
        </p:nvSpPr>
        <p:spPr/>
        <p:txBody>
          <a:bodyPr/>
          <a:lstStyle/>
          <a:p>
            <a:pPr eaLnBrk="1" hangingPunct="1"/>
            <a:r>
              <a:rPr lang="en-GB" altLang="en-US" sz="3200"/>
              <a:t>Case scenario 5 - Jill</a:t>
            </a:r>
          </a:p>
        </p:txBody>
      </p:sp>
      <p:sp>
        <p:nvSpPr>
          <p:cNvPr id="38915" name="Content Placeholder 3">
            <a:extLst>
              <a:ext uri="{FF2B5EF4-FFF2-40B4-BE49-F238E27FC236}">
                <a16:creationId xmlns:a16="http://schemas.microsoft.com/office/drawing/2014/main" id="{4520A560-4361-A85A-3AB7-69F69D8E9303}"/>
              </a:ext>
            </a:extLst>
          </p:cNvPr>
          <p:cNvSpPr>
            <a:spLocks noGrp="1" noChangeArrowheads="1"/>
          </p:cNvSpPr>
          <p:nvPr>
            <p:ph idx="1"/>
          </p:nvPr>
        </p:nvSpPr>
        <p:spPr>
          <a:xfrm>
            <a:off x="539750" y="1916113"/>
            <a:ext cx="8208963" cy="4608512"/>
          </a:xfrm>
        </p:spPr>
        <p:txBody>
          <a:bodyPr/>
          <a:lstStyle/>
          <a:p>
            <a:pPr marL="215900" indent="0" eaLnBrk="1" hangingPunct="1">
              <a:spcBef>
                <a:spcPct val="0"/>
              </a:spcBef>
              <a:spcAft>
                <a:spcPct val="0"/>
              </a:spcAft>
            </a:pPr>
            <a:r>
              <a:rPr lang="en-GB" altLang="en-US" sz="2000" b="1"/>
              <a:t>Summary:</a:t>
            </a:r>
          </a:p>
          <a:p>
            <a:pPr marL="215900" indent="0" eaLnBrk="1" hangingPunct="1">
              <a:spcBef>
                <a:spcPct val="0"/>
              </a:spcBef>
              <a:spcAft>
                <a:spcPct val="0"/>
              </a:spcAft>
              <a:buFontTx/>
              <a:buChar char="•"/>
            </a:pPr>
            <a:r>
              <a:rPr lang="en-GB" altLang="en-US" sz="2000"/>
              <a:t>50 years old, married with two children</a:t>
            </a:r>
          </a:p>
          <a:p>
            <a:pPr marL="215900" indent="0" eaLnBrk="1" hangingPunct="1">
              <a:spcBef>
                <a:spcPct val="0"/>
              </a:spcBef>
              <a:spcAft>
                <a:spcPct val="0"/>
              </a:spcAft>
              <a:buFontTx/>
              <a:buChar char="•"/>
            </a:pPr>
            <a:r>
              <a:rPr lang="en-GB" altLang="en-US" sz="2000"/>
              <a:t>Presenting with extreme tiredness, agitation and pains in chest</a:t>
            </a:r>
          </a:p>
          <a:p>
            <a:pPr marL="215900" indent="0" eaLnBrk="1" hangingPunct="1">
              <a:spcBef>
                <a:spcPct val="0"/>
              </a:spcBef>
              <a:spcAft>
                <a:spcPct val="0"/>
              </a:spcAft>
              <a:buFontTx/>
              <a:buChar char="•"/>
            </a:pPr>
            <a:r>
              <a:rPr lang="en-GB" altLang="en-US" sz="2000"/>
              <a:t>History of GAD and depression</a:t>
            </a:r>
          </a:p>
          <a:p>
            <a:pPr marL="215900" indent="0" eaLnBrk="1" hangingPunct="1">
              <a:spcBef>
                <a:spcPct val="0"/>
              </a:spcBef>
              <a:spcAft>
                <a:spcPct val="0"/>
              </a:spcAft>
              <a:buFontTx/>
              <a:buChar char="•"/>
            </a:pPr>
            <a:r>
              <a:rPr lang="en-GB" altLang="en-US" sz="2000"/>
              <a:t>Tried individual guided self-help  2 years ago with no effect</a:t>
            </a:r>
          </a:p>
          <a:p>
            <a:pPr marL="215900" indent="0" eaLnBrk="1" hangingPunct="1">
              <a:spcBef>
                <a:spcPct val="0"/>
              </a:spcBef>
              <a:spcAft>
                <a:spcPct val="0"/>
              </a:spcAft>
              <a:buFontTx/>
              <a:buChar char="•"/>
            </a:pPr>
            <a:r>
              <a:rPr lang="en-GB" altLang="en-US" sz="2000"/>
              <a:t>Symptoms of GAD have become worse during the past 8 months and she sometimes feels she might harm herself</a:t>
            </a:r>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r>
              <a:rPr lang="en-GB" altLang="en-US" sz="2000" b="1"/>
              <a:t>Question: </a:t>
            </a:r>
            <a:r>
              <a:rPr lang="en-GB" altLang="en-US" sz="2000" b="1" i="1"/>
              <a:t>	</a:t>
            </a:r>
          </a:p>
          <a:p>
            <a:pPr marL="215900" indent="0" eaLnBrk="1" hangingPunct="1">
              <a:spcBef>
                <a:spcPct val="0"/>
              </a:spcBef>
              <a:spcAft>
                <a:spcPct val="0"/>
              </a:spcAft>
            </a:pPr>
            <a:r>
              <a:rPr lang="en-GB" altLang="en-US" sz="2000"/>
              <a:t>You confirm GAD − what would you do next?</a:t>
            </a:r>
            <a:r>
              <a:rPr lang="en-GB" altLang="en-US" sz="2000" b="1" i="1"/>
              <a:t> </a:t>
            </a:r>
            <a:endParaRPr lang="en-GB" altLang="en-US" sz="2000"/>
          </a:p>
          <a:p>
            <a:pPr marL="215900" indent="0" eaLnBrk="1" hangingPunct="1">
              <a:spcBef>
                <a:spcPct val="0"/>
              </a:spcBef>
              <a:spcAft>
                <a:spcPct val="0"/>
              </a:spcAft>
            </a:pPr>
            <a:endParaRPr lang="en-GB" altLang="en-US"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494F128-9DA3-E99E-3711-1C4303B0FD1A}"/>
              </a:ext>
            </a:extLst>
          </p:cNvPr>
          <p:cNvSpPr>
            <a:spLocks noGrp="1" noChangeArrowheads="1"/>
          </p:cNvSpPr>
          <p:nvPr>
            <p:ph type="title"/>
          </p:nvPr>
        </p:nvSpPr>
        <p:spPr/>
        <p:txBody>
          <a:bodyPr/>
          <a:lstStyle/>
          <a:p>
            <a:pPr eaLnBrk="1" hangingPunct="1"/>
            <a:r>
              <a:rPr lang="en-GB" altLang="en-US" sz="3200"/>
              <a:t>Case scenario 5 - Jill</a:t>
            </a:r>
          </a:p>
        </p:txBody>
      </p:sp>
      <p:sp>
        <p:nvSpPr>
          <p:cNvPr id="8195" name="Rectangle 5">
            <a:extLst>
              <a:ext uri="{FF2B5EF4-FFF2-40B4-BE49-F238E27FC236}">
                <a16:creationId xmlns:a16="http://schemas.microsoft.com/office/drawing/2014/main" id="{E5AE3460-6CB7-4E2A-5D12-74C83F8AD1DE}"/>
              </a:ext>
            </a:extLst>
          </p:cNvPr>
          <p:cNvSpPr>
            <a:spLocks noGrp="1" noChangeArrowheads="1"/>
          </p:cNvSpPr>
          <p:nvPr>
            <p:ph type="body" idx="1"/>
          </p:nvPr>
        </p:nvSpPr>
        <p:spPr>
          <a:xfrm>
            <a:off x="323850" y="1844675"/>
            <a:ext cx="8820150" cy="4032250"/>
          </a:xfrm>
        </p:spPr>
        <p:txBody>
          <a:bodyPr/>
          <a:lstStyle/>
          <a:p>
            <a:pPr marL="216000" indent="0" eaLnBrk="1" hangingPunct="1">
              <a:spcBef>
                <a:spcPts val="0"/>
              </a:spcBef>
              <a:spcAft>
                <a:spcPts val="0"/>
              </a:spcAft>
              <a:defRPr/>
            </a:pPr>
            <a:r>
              <a:rPr lang="en-GB" sz="2000" b="1" dirty="0"/>
              <a:t>Answer: </a:t>
            </a:r>
          </a:p>
          <a:p>
            <a:pPr marL="215900" indent="0" eaLnBrk="1" hangingPunct="1">
              <a:spcBef>
                <a:spcPct val="0"/>
              </a:spcBef>
              <a:spcAft>
                <a:spcPct val="0"/>
              </a:spcAft>
              <a:defRPr/>
            </a:pPr>
            <a:r>
              <a:rPr lang="en-GB" sz="2000" dirty="0"/>
              <a:t>As GAD is markedly interfering with Jill’s functioning and has not improved with a step 2 intervention, offer a step 3 intervention. </a:t>
            </a:r>
          </a:p>
          <a:p>
            <a:pPr marL="215900" indent="0" eaLnBrk="1" hangingPunct="1">
              <a:spcBef>
                <a:spcPct val="0"/>
              </a:spcBef>
              <a:spcAft>
                <a:spcPct val="0"/>
              </a:spcAft>
              <a:defRPr/>
            </a:pPr>
            <a:r>
              <a:rPr lang="en-GB" sz="2000" dirty="0"/>
              <a:t>Offer either:</a:t>
            </a:r>
          </a:p>
          <a:p>
            <a:pPr marL="215900" indent="0" eaLnBrk="1" hangingPunct="1">
              <a:spcBef>
                <a:spcPct val="0"/>
              </a:spcBef>
              <a:spcAft>
                <a:spcPct val="0"/>
              </a:spcAft>
              <a:buFont typeface="Arial" pitchFamily="34" charset="0"/>
              <a:buChar char="•"/>
              <a:defRPr/>
            </a:pPr>
            <a:r>
              <a:rPr lang="x-none" sz="2000"/>
              <a:t>an individual high-intensity psychological intervention</a:t>
            </a:r>
            <a:r>
              <a:rPr lang="en-GB" sz="2000" dirty="0"/>
              <a:t> </a:t>
            </a:r>
            <a:r>
              <a:rPr lang="en-GB" sz="2000" b="1" dirty="0"/>
              <a:t>or</a:t>
            </a:r>
          </a:p>
          <a:p>
            <a:pPr marL="215900" indent="0" eaLnBrk="1" hangingPunct="1">
              <a:spcBef>
                <a:spcPct val="0"/>
              </a:spcBef>
              <a:spcAft>
                <a:spcPct val="0"/>
              </a:spcAft>
              <a:buFont typeface="Arial" pitchFamily="34" charset="0"/>
              <a:buChar char="•"/>
              <a:defRPr/>
            </a:pPr>
            <a:r>
              <a:rPr lang="x-none" sz="2000"/>
              <a:t>drug treatment</a:t>
            </a:r>
            <a:endParaRPr lang="en-GB" sz="2000" dirty="0"/>
          </a:p>
          <a:p>
            <a:pPr marL="216000" indent="0" eaLnBrk="1" hangingPunct="1">
              <a:spcBef>
                <a:spcPts val="0"/>
              </a:spcBef>
              <a:spcAft>
                <a:spcPts val="0"/>
              </a:spcAft>
              <a:defRPr/>
            </a:pPr>
            <a:endParaRPr lang="en-GB" sz="2000" dirty="0"/>
          </a:p>
          <a:p>
            <a:pPr marL="216000" indent="0" eaLnBrk="1" hangingPunct="1">
              <a:spcBef>
                <a:spcPts val="0"/>
              </a:spcBef>
              <a:spcAft>
                <a:spcPts val="0"/>
              </a:spcAft>
              <a:defRPr/>
            </a:pPr>
            <a:r>
              <a:rPr lang="en-GB" sz="2000" dirty="0"/>
              <a:t>You also need to consider Jill’s alcohol intake.</a:t>
            </a:r>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r>
              <a:rPr lang="en-GB" sz="2000" dirty="0"/>
              <a:t>As Jill’s alcohol intake is considered to be non-harmful, she is offered a step 3 intervention. She is not keen on taking any more drugs and so decides to try a psychological intervention, with individual </a:t>
            </a:r>
          </a:p>
          <a:p>
            <a:pPr marL="216000" indent="0" eaLnBrk="1" hangingPunct="1">
              <a:spcBef>
                <a:spcPts val="0"/>
              </a:spcBef>
              <a:spcAft>
                <a:spcPts val="0"/>
              </a:spcAft>
              <a:defRPr/>
            </a:pPr>
            <a:r>
              <a:rPr lang="en-GB" sz="2000" dirty="0"/>
              <a:t>CBT her preferred option.</a:t>
            </a:r>
          </a:p>
          <a:p>
            <a:pPr marL="216000" indent="0" eaLnBrk="1" hangingPunct="1">
              <a:spcBef>
                <a:spcPts val="0"/>
              </a:spcBef>
              <a:spcAft>
                <a:spcPts val="0"/>
              </a:spcAft>
              <a:defRPr/>
            </a:pPr>
            <a:endParaRPr lang="en-GB" sz="2000" b="1" i="1" dirty="0"/>
          </a:p>
          <a:p>
            <a:pPr marL="216000" indent="0" eaLnBrk="1" hangingPunct="1">
              <a:spcBef>
                <a:spcPts val="0"/>
              </a:spcBef>
              <a:spcAft>
                <a:spcPts val="0"/>
              </a:spcAft>
              <a:defRPr/>
            </a:pPr>
            <a:endParaRPr lang="en-GB" sz="2000" dirty="0"/>
          </a:p>
          <a:p>
            <a:pPr eaLnBrk="1" hangingPunct="1">
              <a:defRPr/>
            </a:pPr>
            <a:endParaRPr lang="en-GB" sz="2000" dirty="0"/>
          </a:p>
          <a:p>
            <a:pPr marL="216000" indent="0" eaLnBrk="1" hangingPunct="1">
              <a:spcBef>
                <a:spcPts val="0"/>
              </a:spcBef>
              <a:spcAft>
                <a:spcPts val="0"/>
              </a:spcAft>
              <a:defRPr/>
            </a:pPr>
            <a:endParaRPr lang="en-GB" sz="2000"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7F0AB49-B187-A5C4-D3FF-26B82F10C98E}"/>
              </a:ext>
            </a:extLst>
          </p:cNvPr>
          <p:cNvSpPr>
            <a:spLocks noGrp="1" noChangeArrowheads="1"/>
          </p:cNvSpPr>
          <p:nvPr>
            <p:ph type="title"/>
          </p:nvPr>
        </p:nvSpPr>
        <p:spPr/>
        <p:txBody>
          <a:bodyPr/>
          <a:lstStyle/>
          <a:p>
            <a:pPr eaLnBrk="1" hangingPunct="1"/>
            <a:r>
              <a:rPr lang="en-GB" altLang="en-US" sz="3200"/>
              <a:t>Case scenario 1 - Mary </a:t>
            </a:r>
          </a:p>
        </p:txBody>
      </p:sp>
      <p:sp>
        <p:nvSpPr>
          <p:cNvPr id="5123" name="Rectangle 5">
            <a:extLst>
              <a:ext uri="{FF2B5EF4-FFF2-40B4-BE49-F238E27FC236}">
                <a16:creationId xmlns:a16="http://schemas.microsoft.com/office/drawing/2014/main" id="{71B281CF-F137-8B79-E033-F06F7F488AFB}"/>
              </a:ext>
            </a:extLst>
          </p:cNvPr>
          <p:cNvSpPr>
            <a:spLocks noGrp="1" noChangeArrowheads="1"/>
          </p:cNvSpPr>
          <p:nvPr>
            <p:ph type="body" idx="1"/>
          </p:nvPr>
        </p:nvSpPr>
        <p:spPr>
          <a:xfrm>
            <a:off x="250825" y="1412875"/>
            <a:ext cx="8893175" cy="5184775"/>
          </a:xfrm>
        </p:spPr>
        <p:txBody>
          <a:bodyPr/>
          <a:lstStyle/>
          <a:p>
            <a:pPr marL="215900" indent="0" eaLnBrk="1" hangingPunct="1">
              <a:spcBef>
                <a:spcPct val="0"/>
              </a:spcBef>
              <a:spcAft>
                <a:spcPct val="0"/>
              </a:spcAft>
              <a:defRPr/>
            </a:pPr>
            <a:endParaRPr lang="en-GB" sz="2000" b="1" dirty="0"/>
          </a:p>
          <a:p>
            <a:pPr marL="215900" indent="0" eaLnBrk="1" hangingPunct="1">
              <a:spcBef>
                <a:spcPct val="0"/>
              </a:spcBef>
              <a:spcAft>
                <a:spcPct val="0"/>
              </a:spcAft>
              <a:defRPr/>
            </a:pPr>
            <a:endParaRPr lang="en-GB" sz="2000" dirty="0"/>
          </a:p>
          <a:p>
            <a:pPr marL="215900" indent="0" eaLnBrk="1" hangingPunct="1">
              <a:spcBef>
                <a:spcPct val="0"/>
              </a:spcBef>
              <a:spcAft>
                <a:spcPct val="0"/>
              </a:spcAft>
              <a:defRPr/>
            </a:pPr>
            <a:r>
              <a:rPr lang="en-GB" sz="2000" b="1" i="1" dirty="0"/>
              <a:t> </a:t>
            </a:r>
            <a:r>
              <a:rPr lang="en-GB" sz="2000" b="1" dirty="0"/>
              <a:t>Summary:</a:t>
            </a:r>
          </a:p>
          <a:p>
            <a:pPr marL="544513" lvl="1" indent="-282575" eaLnBrk="1" hangingPunct="1">
              <a:lnSpc>
                <a:spcPct val="90000"/>
              </a:lnSpc>
              <a:buFont typeface="Arial" pitchFamily="34" charset="0"/>
              <a:buChar char="•"/>
              <a:defRPr/>
            </a:pPr>
            <a:r>
              <a:rPr lang="en-GB" sz="2000" dirty="0"/>
              <a:t>42 years old, divorced, two children, carer for her mother</a:t>
            </a:r>
          </a:p>
          <a:p>
            <a:pPr marL="544513" lvl="1" indent="-282575" eaLnBrk="1" hangingPunct="1">
              <a:lnSpc>
                <a:spcPct val="90000"/>
              </a:lnSpc>
              <a:buFont typeface="Arial" pitchFamily="34" charset="0"/>
              <a:buChar char="•"/>
              <a:defRPr/>
            </a:pPr>
            <a:r>
              <a:rPr lang="en-GB" sz="2000" dirty="0"/>
              <a:t>Frequently makes appointments with the GP and practice nurse</a:t>
            </a:r>
          </a:p>
          <a:p>
            <a:pPr marL="544513" lvl="1" indent="-282575" eaLnBrk="1" hangingPunct="1">
              <a:lnSpc>
                <a:spcPct val="90000"/>
              </a:lnSpc>
              <a:buFont typeface="Arial" pitchFamily="34" charset="0"/>
              <a:buChar char="•"/>
              <a:defRPr/>
            </a:pPr>
            <a:r>
              <a:rPr lang="en-GB" sz="2000" dirty="0"/>
              <a:t>History of depression 5 years ago which was improved with counselling</a:t>
            </a:r>
          </a:p>
          <a:p>
            <a:pPr marL="544513" lvl="1" indent="-282575" eaLnBrk="1" hangingPunct="1">
              <a:lnSpc>
                <a:spcPct val="90000"/>
              </a:lnSpc>
              <a:buFont typeface="Arial" pitchFamily="34" charset="0"/>
              <a:buChar char="•"/>
              <a:defRPr/>
            </a:pPr>
            <a:r>
              <a:rPr lang="en-GB" sz="2000" dirty="0"/>
              <a:t>Complains of feeling stressed and worried all the time which has become much worse in the last 12 months</a:t>
            </a:r>
          </a:p>
          <a:p>
            <a:pPr marL="544513" lvl="1" indent="-282575" eaLnBrk="1" hangingPunct="1">
              <a:lnSpc>
                <a:spcPct val="90000"/>
              </a:lnSpc>
              <a:buFontTx/>
              <a:buChar char="-"/>
              <a:defRPr/>
            </a:pPr>
            <a:endParaRPr lang="en-GB" sz="2000" dirty="0"/>
          </a:p>
          <a:p>
            <a:pPr marL="544513" lvl="1" indent="-282575" eaLnBrk="1" hangingPunct="1">
              <a:lnSpc>
                <a:spcPct val="90000"/>
              </a:lnSpc>
              <a:buFontTx/>
              <a:buNone/>
              <a:defRPr/>
            </a:pPr>
            <a:r>
              <a:rPr lang="en-GB" sz="2000" b="1" kern="1200" dirty="0"/>
              <a:t>Question: </a:t>
            </a:r>
          </a:p>
          <a:p>
            <a:pPr marL="544513" lvl="1" indent="-282575" eaLnBrk="1" hangingPunct="1">
              <a:lnSpc>
                <a:spcPct val="90000"/>
              </a:lnSpc>
              <a:buFontTx/>
              <a:buNone/>
              <a:defRPr/>
            </a:pPr>
            <a:r>
              <a:rPr lang="en-GB" sz="2000" kern="1200" dirty="0"/>
              <a:t>You suspect GAD – what would you do to confirm this?</a:t>
            </a:r>
          </a:p>
          <a:p>
            <a:pPr marL="544513" lvl="1" indent="-282575" eaLnBrk="1" hangingPunct="1">
              <a:lnSpc>
                <a:spcPct val="90000"/>
              </a:lnSpc>
              <a:buFontTx/>
              <a:buNone/>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EAFE1B8B-374A-871F-54D2-AB49181BAF08}"/>
              </a:ext>
            </a:extLst>
          </p:cNvPr>
          <p:cNvSpPr>
            <a:spLocks noGrp="1" noChangeArrowheads="1"/>
          </p:cNvSpPr>
          <p:nvPr>
            <p:ph type="title"/>
          </p:nvPr>
        </p:nvSpPr>
        <p:spPr/>
        <p:txBody>
          <a:bodyPr/>
          <a:lstStyle/>
          <a:p>
            <a:pPr eaLnBrk="1" hangingPunct="1"/>
            <a:r>
              <a:rPr lang="en-GB" altLang="en-US" sz="3200"/>
              <a:t>Case scenario 5 - Jill</a:t>
            </a:r>
          </a:p>
        </p:txBody>
      </p:sp>
      <p:sp>
        <p:nvSpPr>
          <p:cNvPr id="8195" name="Rectangle 5">
            <a:extLst>
              <a:ext uri="{FF2B5EF4-FFF2-40B4-BE49-F238E27FC236}">
                <a16:creationId xmlns:a16="http://schemas.microsoft.com/office/drawing/2014/main" id="{4BF8D990-1705-44F9-83DA-358DE92607AF}"/>
              </a:ext>
            </a:extLst>
          </p:cNvPr>
          <p:cNvSpPr>
            <a:spLocks noGrp="1" noChangeArrowheads="1"/>
          </p:cNvSpPr>
          <p:nvPr>
            <p:ph type="body" idx="1"/>
          </p:nvPr>
        </p:nvSpPr>
        <p:spPr>
          <a:xfrm>
            <a:off x="323850" y="1700213"/>
            <a:ext cx="8569325" cy="4032250"/>
          </a:xfrm>
        </p:spPr>
        <p:txBody>
          <a:bodyPr/>
          <a:lstStyle/>
          <a:p>
            <a:pPr>
              <a:defRPr/>
            </a:pPr>
            <a:r>
              <a:rPr lang="en-GB" sz="2000" b="1" dirty="0"/>
              <a:t>Question: </a:t>
            </a:r>
          </a:p>
          <a:p>
            <a:pPr>
              <a:defRPr/>
            </a:pPr>
            <a:r>
              <a:rPr lang="en-GB" sz="2000" dirty="0"/>
              <a:t>After 15 sessions of CBT, Jill continues to have significant symptoms of anxiety. She is finding it increasingly difficult to manage everyday tasks and is very agitated and frightened a lot of the time. Her family says that she is now unable to be left on her own without threatening to take an overdose and the family is finding this very difficult to deal with. Although Jill denies feeling suicidal when she is seen in the surgery she is worried about the increase in frequency of her suicidal thoughts when she gets very anxious. Her alcohol intake has increased and she is now drinking several glasses of wine each evening. She says she finds it very difficult to put into practice the strategies that she learnt in the CBT sessions.  What would you do next? </a:t>
            </a:r>
          </a:p>
          <a:p>
            <a:pPr marL="216000" indent="0" eaLnBrk="1" hangingPunct="1">
              <a:spcBef>
                <a:spcPts val="0"/>
              </a:spcBef>
              <a:spcAft>
                <a:spcPts val="0"/>
              </a:spcAft>
              <a:defRPr/>
            </a:pPr>
            <a:endParaRPr lang="en-GB" sz="2000" b="1" i="1" dirty="0"/>
          </a:p>
          <a:p>
            <a:pPr eaLnBrk="1" hangingPunct="1">
              <a:defRPr/>
            </a:pPr>
            <a:endParaRPr lang="en-GB" sz="2000" dirty="0"/>
          </a:p>
          <a:p>
            <a:pPr marL="216000" indent="0" eaLnBrk="1" hangingPunct="1">
              <a:spcBef>
                <a:spcPts val="0"/>
              </a:spcBef>
              <a:spcAft>
                <a:spcPts val="0"/>
              </a:spcAft>
              <a:defRPr/>
            </a:pPr>
            <a:endParaRPr lang="en-GB" sz="2000"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993BE0DB-6189-468F-4061-56C1A435AE52}"/>
              </a:ext>
            </a:extLst>
          </p:cNvPr>
          <p:cNvSpPr>
            <a:spLocks noGrp="1" noChangeArrowheads="1"/>
          </p:cNvSpPr>
          <p:nvPr>
            <p:ph type="title"/>
          </p:nvPr>
        </p:nvSpPr>
        <p:spPr/>
        <p:txBody>
          <a:bodyPr/>
          <a:lstStyle/>
          <a:p>
            <a:pPr eaLnBrk="1" hangingPunct="1"/>
            <a:r>
              <a:rPr lang="en-GB" altLang="en-US" sz="3200"/>
              <a:t>Case scenario 5 – Jill</a:t>
            </a:r>
          </a:p>
        </p:txBody>
      </p:sp>
      <p:sp>
        <p:nvSpPr>
          <p:cNvPr id="8195" name="Rectangle 5">
            <a:extLst>
              <a:ext uri="{FF2B5EF4-FFF2-40B4-BE49-F238E27FC236}">
                <a16:creationId xmlns:a16="http://schemas.microsoft.com/office/drawing/2014/main" id="{60879093-B5D8-6768-0049-571040333F6E}"/>
              </a:ext>
            </a:extLst>
          </p:cNvPr>
          <p:cNvSpPr>
            <a:spLocks noGrp="1" noChangeArrowheads="1"/>
          </p:cNvSpPr>
          <p:nvPr>
            <p:ph type="body" idx="1"/>
          </p:nvPr>
        </p:nvSpPr>
        <p:spPr>
          <a:xfrm>
            <a:off x="468313" y="2276475"/>
            <a:ext cx="8208962" cy="4032250"/>
          </a:xfrm>
        </p:spPr>
        <p:txBody>
          <a:bodyPr/>
          <a:lstStyle/>
          <a:p>
            <a:pPr marL="216000" indent="0" eaLnBrk="1" hangingPunct="1">
              <a:spcBef>
                <a:spcPts val="0"/>
              </a:spcBef>
              <a:spcAft>
                <a:spcPts val="0"/>
              </a:spcAft>
              <a:defRPr/>
            </a:pPr>
            <a:r>
              <a:rPr lang="en-GB" sz="2000" b="1" dirty="0"/>
              <a:t>Answer:</a:t>
            </a:r>
          </a:p>
          <a:p>
            <a:pPr marL="216000" indent="0" eaLnBrk="1" hangingPunct="1">
              <a:spcBef>
                <a:spcPts val="0"/>
              </a:spcBef>
              <a:spcAft>
                <a:spcPts val="0"/>
              </a:spcAft>
              <a:defRPr/>
            </a:pPr>
            <a:r>
              <a:rPr lang="en-GB" sz="2000" b="1" i="1" dirty="0"/>
              <a:t> </a:t>
            </a:r>
          </a:p>
          <a:p>
            <a:pPr marL="216000" indent="0" eaLnBrk="1" hangingPunct="1">
              <a:spcBef>
                <a:spcPts val="0"/>
              </a:spcBef>
              <a:spcAft>
                <a:spcPts val="0"/>
              </a:spcAft>
              <a:defRPr/>
            </a:pPr>
            <a:r>
              <a:rPr lang="en-GB" sz="2000" dirty="0"/>
              <a:t>As Jill has not responded to a step 3 intervention, her anxiety is severe, her alcohol intake has increased to harmful levels and she has marked functional impairment and a risk of self-harm, she is offered assessment and treatment at step 4.</a:t>
            </a:r>
          </a:p>
          <a:p>
            <a:pPr marL="216000" indent="0" eaLnBrk="1" hangingPunct="1">
              <a:spcBef>
                <a:spcPts val="0"/>
              </a:spcBef>
              <a:spcAft>
                <a:spcPts val="0"/>
              </a:spcAft>
              <a:defRPr/>
            </a:pPr>
            <a:endParaRPr lang="en-GB" sz="2000" dirty="0"/>
          </a:p>
          <a:p>
            <a:pPr eaLnBrk="1" hangingPunct="1">
              <a:defRPr/>
            </a:pPr>
            <a:endParaRPr lang="en-GB" sz="2000" dirty="0"/>
          </a:p>
          <a:p>
            <a:pPr marL="216000" indent="0" eaLnBrk="1" hangingPunct="1">
              <a:spcBef>
                <a:spcPts val="0"/>
              </a:spcBef>
              <a:spcAft>
                <a:spcPts val="0"/>
              </a:spcAft>
              <a:defRPr/>
            </a:pPr>
            <a:endParaRPr lang="en-GB" sz="2000" dirty="0"/>
          </a:p>
          <a:p>
            <a:pPr eaLnBrk="1" hangingPunct="1">
              <a:defRPr/>
            </a:pPr>
            <a:endParaRPr lang="en-GB" dirty="0"/>
          </a:p>
          <a:p>
            <a:pPr marL="216000" lvl="1" indent="0" eaLnBrk="1" hangingPunct="1">
              <a:spcBef>
                <a:spcPts val="0"/>
              </a:spcBef>
              <a:buFontTx/>
              <a:buNone/>
              <a:defRPr/>
            </a:pPr>
            <a:endParaRPr lang="en-GB"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9135843A-4C9D-65BF-B357-0E3F6B17069A}"/>
              </a:ext>
            </a:extLst>
          </p:cNvPr>
          <p:cNvSpPr>
            <a:spLocks noGrp="1" noChangeArrowheads="1"/>
          </p:cNvSpPr>
          <p:nvPr>
            <p:ph type="title"/>
          </p:nvPr>
        </p:nvSpPr>
        <p:spPr/>
        <p:txBody>
          <a:bodyPr/>
          <a:lstStyle/>
          <a:p>
            <a:pPr eaLnBrk="1" hangingPunct="1"/>
            <a:r>
              <a:rPr lang="en-GB" altLang="en-US"/>
              <a:t>Find out more</a:t>
            </a:r>
          </a:p>
        </p:txBody>
      </p:sp>
      <p:sp>
        <p:nvSpPr>
          <p:cNvPr id="13315" name="Rectangle 3">
            <a:extLst>
              <a:ext uri="{FF2B5EF4-FFF2-40B4-BE49-F238E27FC236}">
                <a16:creationId xmlns:a16="http://schemas.microsoft.com/office/drawing/2014/main" id="{E38FFA0B-2E39-7F6C-1FA2-83F2D26F61AE}"/>
              </a:ext>
            </a:extLst>
          </p:cNvPr>
          <p:cNvSpPr>
            <a:spLocks noGrp="1" noChangeArrowheads="1"/>
          </p:cNvSpPr>
          <p:nvPr>
            <p:ph type="body" idx="1"/>
          </p:nvPr>
        </p:nvSpPr>
        <p:spPr>
          <a:xfrm>
            <a:off x="611188" y="1989138"/>
            <a:ext cx="8208962" cy="5214937"/>
          </a:xfrm>
        </p:spPr>
        <p:txBody>
          <a:bodyPr/>
          <a:lstStyle/>
          <a:p>
            <a:pPr eaLnBrk="1" hangingPunct="1">
              <a:spcBef>
                <a:spcPts val="0"/>
              </a:spcBef>
              <a:spcAft>
                <a:spcPts val="0"/>
              </a:spcAft>
              <a:defRPr/>
            </a:pPr>
            <a:r>
              <a:rPr lang="en-GB" sz="2000" dirty="0"/>
              <a:t>Visit </a:t>
            </a:r>
            <a:r>
              <a:rPr lang="en-GB" sz="2000" dirty="0">
                <a:hlinkClick r:id="rId3"/>
              </a:rPr>
              <a:t>www.nice.org.uk/guidance/CG113</a:t>
            </a:r>
            <a:r>
              <a:rPr lang="en-GB" sz="2000" dirty="0"/>
              <a:t> for:</a:t>
            </a:r>
          </a:p>
          <a:p>
            <a:pPr eaLnBrk="1" hangingPunct="1">
              <a:spcBef>
                <a:spcPts val="0"/>
              </a:spcBef>
              <a:spcAft>
                <a:spcPts val="0"/>
              </a:spcAft>
              <a:defRPr/>
            </a:pPr>
            <a:endParaRPr lang="en-GB" sz="2000" dirty="0"/>
          </a:p>
          <a:p>
            <a:pPr lvl="1" eaLnBrk="1" hangingPunct="1">
              <a:spcBef>
                <a:spcPts val="0"/>
              </a:spcBef>
              <a:defRPr/>
            </a:pPr>
            <a:r>
              <a:rPr lang="en-GB" sz="2000" dirty="0"/>
              <a:t>the guideline </a:t>
            </a:r>
          </a:p>
          <a:p>
            <a:pPr lvl="1" eaLnBrk="1" hangingPunct="1">
              <a:spcBef>
                <a:spcPts val="0"/>
              </a:spcBef>
              <a:defRPr/>
            </a:pPr>
            <a:r>
              <a:rPr lang="en-GB" sz="2000" dirty="0"/>
              <a:t>the quick reference guide</a:t>
            </a:r>
          </a:p>
          <a:p>
            <a:pPr lvl="1" eaLnBrk="1" hangingPunct="1">
              <a:spcBef>
                <a:spcPts val="0"/>
              </a:spcBef>
              <a:defRPr/>
            </a:pPr>
            <a:r>
              <a:rPr lang="en-GB" sz="2000" dirty="0"/>
              <a:t>‘Understanding NICE guidance’</a:t>
            </a:r>
          </a:p>
          <a:p>
            <a:pPr lvl="1" eaLnBrk="1" hangingPunct="1">
              <a:spcBef>
                <a:spcPts val="0"/>
              </a:spcBef>
              <a:defRPr/>
            </a:pPr>
            <a:r>
              <a:rPr lang="en-GB" sz="2000" dirty="0"/>
              <a:t>slide set</a:t>
            </a:r>
          </a:p>
          <a:p>
            <a:pPr lvl="1" eaLnBrk="1" hangingPunct="1">
              <a:spcBef>
                <a:spcPts val="0"/>
              </a:spcBef>
              <a:defRPr/>
            </a:pPr>
            <a:r>
              <a:rPr lang="en-GB" sz="2000" dirty="0"/>
              <a:t>guide to self-help resources</a:t>
            </a:r>
          </a:p>
          <a:p>
            <a:pPr lvl="1" eaLnBrk="1" hangingPunct="1">
              <a:spcBef>
                <a:spcPts val="0"/>
              </a:spcBef>
              <a:defRPr/>
            </a:pPr>
            <a:r>
              <a:rPr lang="en-GB" sz="2000" dirty="0"/>
              <a:t>audit support and baseline assessment tool</a:t>
            </a:r>
          </a:p>
          <a:p>
            <a:pPr lvl="1" eaLnBrk="1" hangingPunct="1">
              <a:spcBef>
                <a:spcPts val="0"/>
              </a:spcBef>
              <a:spcAft>
                <a:spcPts val="1200"/>
              </a:spcAft>
              <a:defRPr/>
            </a:pPr>
            <a:r>
              <a:rPr lang="en-GB" sz="2000" dirty="0"/>
              <a:t>costing statement </a:t>
            </a:r>
          </a:p>
          <a:p>
            <a:pPr lvl="1" eaLnBrk="1" hangingPunct="1">
              <a:spcBef>
                <a:spcPts val="0"/>
              </a:spcBef>
              <a:spcAft>
                <a:spcPts val="1200"/>
              </a:spcAft>
              <a:buFontTx/>
              <a:buNone/>
              <a:defRPr/>
            </a:pPr>
            <a:endParaRPr lang="en-GB" sz="2000" dirty="0"/>
          </a:p>
          <a:p>
            <a:pPr lvl="1" eaLnBrk="1" hangingPunct="1">
              <a:spcBef>
                <a:spcPts val="0"/>
              </a:spcBef>
              <a:spcAft>
                <a:spcPts val="1200"/>
              </a:spcAft>
              <a:buFontTx/>
              <a:buNone/>
              <a:defRPr/>
            </a:pPr>
            <a:endParaRPr lang="en-GB" sz="2000" dirty="0"/>
          </a:p>
          <a:p>
            <a:pPr lvl="1" eaLnBrk="1" hangingPunct="1">
              <a:spcBef>
                <a:spcPts val="0"/>
              </a:spcBef>
              <a:spcAft>
                <a:spcPts val="1200"/>
              </a:spcAft>
              <a:buFontTx/>
              <a:buNone/>
              <a:defRPr/>
            </a:pPr>
            <a:endParaRPr lang="en-GB" dirty="0"/>
          </a:p>
          <a:p>
            <a:pPr marL="0" lvl="1" eaLnBrk="1" hangingPunct="1">
              <a:buFontTx/>
              <a:buNone/>
              <a:defRPr/>
            </a:pPr>
            <a:endParaRPr lang="en-GB" dirty="0"/>
          </a:p>
        </p:txBody>
      </p:sp>
      <p:pic>
        <p:nvPicPr>
          <p:cNvPr id="47108" name="Picture 9">
            <a:extLst>
              <a:ext uri="{FF2B5EF4-FFF2-40B4-BE49-F238E27FC236}">
                <a16:creationId xmlns:a16="http://schemas.microsoft.com/office/drawing/2014/main" id="{5DA83CE5-D80B-EB4C-E642-025D4DB1DCD4}"/>
              </a:ext>
            </a:extLst>
          </p:cNvPr>
          <p:cNvPicPr preferRelativeResize="0">
            <a:picLocks noChangeArrowheads="1"/>
          </p:cNvPicPr>
          <p:nvPr/>
        </p:nvPicPr>
        <p:blipFill>
          <a:blip r:embed="rId4">
            <a:clrChange>
              <a:clrFrom>
                <a:srgbClr val="00ADAD"/>
              </a:clrFrom>
              <a:clrTo>
                <a:srgbClr val="00ADAD">
                  <a:alpha val="0"/>
                </a:srgbClr>
              </a:clrTo>
            </a:clrChange>
            <a:extLst>
              <a:ext uri="{28A0092B-C50C-407E-A947-70E740481C1C}">
                <a14:useLocalDpi xmlns:a14="http://schemas.microsoft.com/office/drawing/2010/main" val="0"/>
              </a:ext>
            </a:extLst>
          </a:blip>
          <a:srcRect/>
          <a:stretch>
            <a:fillRect/>
          </a:stretch>
        </p:blipFill>
        <p:spPr bwMode="auto">
          <a:xfrm>
            <a:off x="8101013" y="5805488"/>
            <a:ext cx="935037"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a:extLst>
              <a:ext uri="{FF2B5EF4-FFF2-40B4-BE49-F238E27FC236}">
                <a16:creationId xmlns:a16="http://schemas.microsoft.com/office/drawing/2014/main" id="{4851F12D-146C-5313-BC13-9EF1DC3DCC7C}"/>
              </a:ext>
            </a:extLst>
          </p:cNvPr>
          <p:cNvSpPr>
            <a:spLocks noChangeArrowheads="1"/>
          </p:cNvSpPr>
          <p:nvPr/>
        </p:nvSpPr>
        <p:spPr bwMode="auto">
          <a:xfrm>
            <a:off x="900113" y="1989138"/>
            <a:ext cx="7191375"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spcAft>
                <a:spcPct val="100000"/>
              </a:spcAft>
              <a:defRPr sz="24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defRPr sz="1600">
                <a:solidFill>
                  <a:schemeClr val="tx1"/>
                </a:solidFill>
                <a:latin typeface="Arial" panose="020B0604020202020204" pitchFamily="34" charset="0"/>
              </a:defRPr>
            </a:lvl3pPr>
            <a:lvl4pPr marL="1600200" indent="-228600">
              <a:spcBef>
                <a:spcPct val="20000"/>
              </a:spcBef>
              <a:defRPr sz="1400">
                <a:solidFill>
                  <a:schemeClr val="tx1"/>
                </a:solidFill>
                <a:latin typeface="Arial" panose="020B0604020202020204" pitchFamily="34" charset="0"/>
              </a:defRPr>
            </a:lvl4pPr>
            <a:lvl5pPr marL="2057400" indent="-22860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a:spcBef>
                <a:spcPct val="0"/>
              </a:spcBef>
              <a:spcAft>
                <a:spcPct val="0"/>
              </a:spcAft>
            </a:pPr>
            <a:r>
              <a:rPr lang="en-GB" altLang="en-US" sz="2000" b="1">
                <a:ea typeface="Times New Roman" panose="02020603050405020304" pitchFamily="18" charset="0"/>
                <a:cs typeface="Arial" panose="020B0604020202020204" pitchFamily="34" charset="0"/>
              </a:rPr>
              <a:t>What do you think?</a:t>
            </a:r>
            <a:endParaRPr lang="en-GB" altLang="en-US" sz="2000">
              <a:ea typeface="Times New Roman" panose="02020603050405020304" pitchFamily="18" charset="0"/>
              <a:cs typeface="Arial" panose="020B0604020202020204" pitchFamily="34" charset="0"/>
            </a:endParaRPr>
          </a:p>
          <a:p>
            <a:pPr>
              <a:spcBef>
                <a:spcPct val="0"/>
              </a:spcBef>
              <a:spcAft>
                <a:spcPct val="0"/>
              </a:spcAft>
            </a:pPr>
            <a:r>
              <a:rPr lang="en-GB" altLang="en-US" sz="2000">
                <a:ea typeface="Times New Roman" panose="02020603050405020304" pitchFamily="18" charset="0"/>
                <a:cs typeface="Arial" panose="020B0604020202020204" pitchFamily="34" charset="0"/>
              </a:rPr>
              <a:t>Has this implementation tool met your requirements, and will </a:t>
            </a:r>
          </a:p>
          <a:p>
            <a:pPr>
              <a:spcBef>
                <a:spcPct val="0"/>
              </a:spcBef>
              <a:spcAft>
                <a:spcPct val="0"/>
              </a:spcAft>
            </a:pPr>
            <a:r>
              <a:rPr lang="en-GB" altLang="en-US" sz="2000">
                <a:ea typeface="Times New Roman" panose="02020603050405020304" pitchFamily="18" charset="0"/>
                <a:cs typeface="Arial" panose="020B0604020202020204" pitchFamily="34" charset="0"/>
              </a:rPr>
              <a:t>it help you to put the NICE guidance into practice? </a:t>
            </a:r>
          </a:p>
          <a:p>
            <a:pPr>
              <a:spcBef>
                <a:spcPct val="0"/>
              </a:spcBef>
              <a:spcAft>
                <a:spcPct val="0"/>
              </a:spcAft>
            </a:pPr>
            <a:r>
              <a:rPr lang="en-GB" altLang="en-US" sz="2000">
                <a:ea typeface="Times New Roman" panose="02020603050405020304" pitchFamily="18" charset="0"/>
                <a:cs typeface="Arial" panose="020B0604020202020204" pitchFamily="34" charset="0"/>
              </a:rPr>
              <a:t>We value your opinion and are looking for ways to improve </a:t>
            </a:r>
          </a:p>
          <a:p>
            <a:pPr>
              <a:spcBef>
                <a:spcPct val="0"/>
              </a:spcBef>
              <a:spcAft>
                <a:spcPct val="0"/>
              </a:spcAft>
            </a:pPr>
            <a:r>
              <a:rPr lang="en-GB" altLang="en-US" sz="2000">
                <a:ea typeface="Times New Roman" panose="02020603050405020304" pitchFamily="18" charset="0"/>
                <a:cs typeface="Arial" panose="020B0604020202020204" pitchFamily="34" charset="0"/>
              </a:rPr>
              <a:t>our implementation tools. </a:t>
            </a:r>
          </a:p>
          <a:p>
            <a:pPr>
              <a:spcBef>
                <a:spcPct val="0"/>
              </a:spcBef>
              <a:spcAft>
                <a:spcPct val="0"/>
              </a:spcAft>
            </a:pPr>
            <a:r>
              <a:rPr lang="en-GB" altLang="en-US" sz="2000">
                <a:ea typeface="Times New Roman" panose="02020603050405020304" pitchFamily="18" charset="0"/>
                <a:cs typeface="Arial" panose="020B0604020202020204" pitchFamily="34" charset="0"/>
              </a:rPr>
              <a:t>Please complete a short evaluation form by clicking </a:t>
            </a:r>
            <a:r>
              <a:rPr lang="en-GB" altLang="en-US" sz="2000">
                <a:ea typeface="Times New Roman" panose="02020603050405020304" pitchFamily="18" charset="0"/>
                <a:cs typeface="Arial" panose="020B0604020202020204" pitchFamily="34" charset="0"/>
                <a:hlinkClick r:id="rId3"/>
              </a:rPr>
              <a:t>here</a:t>
            </a:r>
            <a:r>
              <a:rPr lang="en-GB" altLang="en-US" sz="2000">
                <a:ea typeface="Times New Roman" panose="02020603050405020304" pitchFamily="18" charset="0"/>
                <a:cs typeface="Arial" panose="020B0604020202020204" pitchFamily="34" charset="0"/>
              </a:rPr>
              <a:t>.   </a:t>
            </a:r>
          </a:p>
          <a:p>
            <a:pPr>
              <a:spcBef>
                <a:spcPct val="0"/>
              </a:spcBef>
              <a:spcAft>
                <a:spcPct val="0"/>
              </a:spcAft>
            </a:pPr>
            <a:r>
              <a:rPr lang="en-GB" altLang="en-US" sz="2000">
                <a:ea typeface="Times New Roman" panose="02020603050405020304" pitchFamily="18" charset="0"/>
                <a:cs typeface="Arial" panose="020B0604020202020204" pitchFamily="34" charset="0"/>
              </a:rPr>
              <a:t>If you are experiencing problems accessing or using this tool, </a:t>
            </a:r>
          </a:p>
          <a:p>
            <a:pPr>
              <a:spcBef>
                <a:spcPct val="0"/>
              </a:spcBef>
              <a:spcAft>
                <a:spcPct val="0"/>
              </a:spcAft>
            </a:pPr>
            <a:r>
              <a:rPr lang="en-GB" altLang="en-US" sz="2000">
                <a:ea typeface="Times New Roman" panose="02020603050405020304" pitchFamily="18" charset="0"/>
                <a:cs typeface="Arial" panose="020B0604020202020204" pitchFamily="34" charset="0"/>
              </a:rPr>
              <a:t>please email </a:t>
            </a:r>
            <a:r>
              <a:rPr lang="en-GB" altLang="en-US" sz="2000">
                <a:ea typeface="Times New Roman" panose="02020603050405020304" pitchFamily="18" charset="0"/>
                <a:cs typeface="Arial" panose="020B0604020202020204" pitchFamily="34" charset="0"/>
                <a:hlinkClick r:id="rId4"/>
              </a:rPr>
              <a:t>implementation@nice.org.uk</a:t>
            </a:r>
            <a:endParaRPr lang="en-GB" altLang="en-US" sz="2000">
              <a:ea typeface="Times New Roman" panose="02020603050405020304" pitchFamily="18" charset="0"/>
              <a:cs typeface="Arial" panose="020B0604020202020204" pitchFamily="34" charset="0"/>
            </a:endParaRPr>
          </a:p>
        </p:txBody>
      </p:sp>
      <p:sp>
        <p:nvSpPr>
          <p:cNvPr id="4" name="Rounded Rectangle 3">
            <a:extLst>
              <a:ext uri="{FF2B5EF4-FFF2-40B4-BE49-F238E27FC236}">
                <a16:creationId xmlns:a16="http://schemas.microsoft.com/office/drawing/2014/main" id="{3EC20D57-D83B-6C8F-1D4B-752C820874E2}"/>
              </a:ext>
            </a:extLst>
          </p:cNvPr>
          <p:cNvSpPr/>
          <p:nvPr/>
        </p:nvSpPr>
        <p:spPr>
          <a:xfrm>
            <a:off x="611188" y="5445125"/>
            <a:ext cx="4752975" cy="7921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dirty="0">
                <a:solidFill>
                  <a:schemeClr val="tx1"/>
                </a:solidFill>
              </a:rPr>
              <a:t>To open the links in this slide – right click over the link and choose ‘open hyperlink’.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A664E21-E6F4-B56F-03CB-85028443C030}"/>
              </a:ext>
            </a:extLst>
          </p:cNvPr>
          <p:cNvSpPr>
            <a:spLocks noGrp="1" noChangeArrowheads="1"/>
          </p:cNvSpPr>
          <p:nvPr>
            <p:ph type="title"/>
          </p:nvPr>
        </p:nvSpPr>
        <p:spPr/>
        <p:txBody>
          <a:bodyPr/>
          <a:lstStyle/>
          <a:p>
            <a:pPr eaLnBrk="1" hangingPunct="1"/>
            <a:r>
              <a:rPr lang="en-GB" altLang="en-US" sz="3200"/>
              <a:t>Case scenario 1 - Mary</a:t>
            </a:r>
          </a:p>
        </p:txBody>
      </p:sp>
      <p:sp>
        <p:nvSpPr>
          <p:cNvPr id="8195" name="Rectangle 5">
            <a:extLst>
              <a:ext uri="{FF2B5EF4-FFF2-40B4-BE49-F238E27FC236}">
                <a16:creationId xmlns:a16="http://schemas.microsoft.com/office/drawing/2014/main" id="{BFC903DA-F320-A0EB-6D4B-6E75AF23DDBF}"/>
              </a:ext>
            </a:extLst>
          </p:cNvPr>
          <p:cNvSpPr>
            <a:spLocks noGrp="1" noChangeArrowheads="1"/>
          </p:cNvSpPr>
          <p:nvPr>
            <p:ph type="body" idx="1"/>
          </p:nvPr>
        </p:nvSpPr>
        <p:spPr>
          <a:xfrm>
            <a:off x="395288" y="2349500"/>
            <a:ext cx="8208962" cy="4032250"/>
          </a:xfrm>
        </p:spPr>
        <p:txBody>
          <a:bodyPr/>
          <a:lstStyle/>
          <a:p>
            <a:pPr marL="216000" indent="0" eaLnBrk="1" hangingPunct="1">
              <a:spcBef>
                <a:spcPts val="0"/>
              </a:spcBef>
              <a:spcAft>
                <a:spcPts val="0"/>
              </a:spcAft>
              <a:defRPr/>
            </a:pPr>
            <a:r>
              <a:rPr lang="en-GB" sz="2000" b="1" dirty="0"/>
              <a:t>Answer :  </a:t>
            </a:r>
          </a:p>
          <a:p>
            <a:pPr marL="216000" indent="0" eaLnBrk="1" hangingPunct="1">
              <a:spcBef>
                <a:spcPts val="0"/>
              </a:spcBef>
              <a:spcAft>
                <a:spcPts val="0"/>
              </a:spcAft>
              <a:buFont typeface="Arial" pitchFamily="34" charset="0"/>
              <a:buChar char="•"/>
              <a:defRPr/>
            </a:pPr>
            <a:r>
              <a:rPr lang="en-GB" sz="2000" dirty="0"/>
              <a:t>Conduct a comprehensive assessment</a:t>
            </a:r>
          </a:p>
          <a:p>
            <a:pPr marL="216000" indent="0" eaLnBrk="1" hangingPunct="1">
              <a:spcBef>
                <a:spcPts val="0"/>
              </a:spcBef>
              <a:spcAft>
                <a:spcPts val="0"/>
              </a:spcAft>
              <a:buFont typeface="Arial" pitchFamily="34" charset="0"/>
              <a:buChar char="•"/>
              <a:defRPr/>
            </a:pPr>
            <a:r>
              <a:rPr lang="en-GB" sz="2000" dirty="0"/>
              <a:t>Mary’s complaints of repeated worrying and frequent attendance in primary care suggest GAD</a:t>
            </a:r>
          </a:p>
          <a:p>
            <a:pPr marL="216000" indent="0" eaLnBrk="1" hangingPunct="1">
              <a:spcBef>
                <a:spcPts val="0"/>
              </a:spcBef>
              <a:spcAft>
                <a:spcPts val="0"/>
              </a:spcAft>
              <a:buFont typeface="Arial" pitchFamily="34" charset="0"/>
              <a:buChar char="•"/>
              <a:defRPr/>
            </a:pPr>
            <a:endParaRPr lang="en-GB" sz="2000" dirty="0"/>
          </a:p>
          <a:p>
            <a:pPr marL="216000" indent="0" eaLnBrk="1" hangingPunct="1">
              <a:spcBef>
                <a:spcPts val="0"/>
              </a:spcBef>
              <a:spcAft>
                <a:spcPts val="0"/>
              </a:spcAft>
              <a:defRPr/>
            </a:pPr>
            <a:endParaRPr lang="en-GB" sz="2000" b="1" dirty="0"/>
          </a:p>
          <a:p>
            <a:pPr marL="216000" indent="0" eaLnBrk="1" hangingPunct="1">
              <a:spcBef>
                <a:spcPts val="0"/>
              </a:spcBef>
              <a:spcAft>
                <a:spcPts val="0"/>
              </a:spcAft>
              <a:defRPr/>
            </a:pPr>
            <a:r>
              <a:rPr lang="en-GB" sz="2000" b="1" dirty="0"/>
              <a:t>Question:  </a:t>
            </a:r>
          </a:p>
          <a:p>
            <a:pPr marL="216000" indent="0" eaLnBrk="1" hangingPunct="1">
              <a:spcBef>
                <a:spcPts val="0"/>
              </a:spcBef>
              <a:spcAft>
                <a:spcPts val="0"/>
              </a:spcAft>
              <a:defRPr/>
            </a:pPr>
            <a:r>
              <a:rPr lang="en-GB" sz="2000" dirty="0"/>
              <a:t>You confirm GAD − what would you do next? </a:t>
            </a:r>
          </a:p>
          <a:p>
            <a:pPr eaLnBrk="1" hangingPunct="1">
              <a:defRPr/>
            </a:pPr>
            <a:endParaRPr lang="en-GB" dirty="0"/>
          </a:p>
          <a:p>
            <a:pPr marL="544513" lvl="1" indent="-282575" eaLnBrk="1" hangingPunct="1">
              <a:lnSpc>
                <a:spcPct val="90000"/>
              </a:lnSpc>
              <a:buFontTx/>
              <a:buNone/>
              <a:defRPr/>
            </a:pPr>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6E38C2A-EBC9-A956-219D-F81918DBF855}"/>
              </a:ext>
            </a:extLst>
          </p:cNvPr>
          <p:cNvSpPr>
            <a:spLocks noGrp="1" noChangeArrowheads="1"/>
          </p:cNvSpPr>
          <p:nvPr>
            <p:ph type="title"/>
          </p:nvPr>
        </p:nvSpPr>
        <p:spPr/>
        <p:txBody>
          <a:bodyPr/>
          <a:lstStyle/>
          <a:p>
            <a:pPr eaLnBrk="1" hangingPunct="1"/>
            <a:r>
              <a:rPr lang="en-GB" altLang="en-US" sz="3200"/>
              <a:t>Case scenario 1 - Mary</a:t>
            </a:r>
          </a:p>
        </p:txBody>
      </p:sp>
      <p:sp>
        <p:nvSpPr>
          <p:cNvPr id="10243" name="Rectangle 5">
            <a:extLst>
              <a:ext uri="{FF2B5EF4-FFF2-40B4-BE49-F238E27FC236}">
                <a16:creationId xmlns:a16="http://schemas.microsoft.com/office/drawing/2014/main" id="{F829DF70-B7CF-B9C3-7F1A-BBC499A482B4}"/>
              </a:ext>
            </a:extLst>
          </p:cNvPr>
          <p:cNvSpPr>
            <a:spLocks noGrp="1" noChangeArrowheads="1"/>
          </p:cNvSpPr>
          <p:nvPr>
            <p:ph type="body" idx="1"/>
          </p:nvPr>
        </p:nvSpPr>
        <p:spPr>
          <a:xfrm>
            <a:off x="611188" y="1628775"/>
            <a:ext cx="8208962" cy="4032250"/>
          </a:xfrm>
        </p:spPr>
        <p:txBody>
          <a:bodyPr/>
          <a:lstStyle/>
          <a:p>
            <a:pPr marL="215900" indent="0" eaLnBrk="1" hangingPunct="1">
              <a:spcBef>
                <a:spcPct val="0"/>
              </a:spcBef>
              <a:spcAft>
                <a:spcPct val="0"/>
              </a:spcAft>
            </a:pPr>
            <a:endParaRPr lang="en-GB" altLang="en-US" sz="2000" b="1" i="1"/>
          </a:p>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Start with step 1 interventions:</a:t>
            </a:r>
          </a:p>
          <a:p>
            <a:pPr marL="215900" indent="0" eaLnBrk="1" hangingPunct="1">
              <a:spcBef>
                <a:spcPct val="0"/>
              </a:spcBef>
              <a:spcAft>
                <a:spcPct val="0"/>
              </a:spcAft>
              <a:buFontTx/>
              <a:buChar char="•"/>
            </a:pPr>
            <a:r>
              <a:rPr lang="en-GB" altLang="en-US" sz="2000"/>
              <a:t>Identify and communicate the diagnosis of GAD</a:t>
            </a:r>
          </a:p>
          <a:p>
            <a:pPr marL="215900" indent="0" eaLnBrk="1" hangingPunct="1">
              <a:spcBef>
                <a:spcPct val="0"/>
              </a:spcBef>
              <a:spcAft>
                <a:spcPct val="0"/>
              </a:spcAft>
              <a:buFontTx/>
              <a:buChar char="•"/>
            </a:pPr>
            <a:r>
              <a:rPr lang="en-GB" altLang="en-US" sz="2000"/>
              <a:t>Provide education and monitor symptoms and functioning</a:t>
            </a:r>
          </a:p>
          <a:p>
            <a:pPr marL="215900" indent="0" eaLnBrk="1" hangingPunct="1">
              <a:spcBef>
                <a:spcPct val="0"/>
              </a:spcBef>
              <a:spcAft>
                <a:spcPct val="0"/>
              </a:spcAft>
            </a:pPr>
            <a:endParaRPr lang="en-GB" altLang="en-US" sz="2000" b="1"/>
          </a:p>
          <a:p>
            <a:pPr marL="215900" indent="0" eaLnBrk="1" hangingPunct="1">
              <a:spcBef>
                <a:spcPct val="0"/>
              </a:spcBef>
              <a:spcAft>
                <a:spcPct val="0"/>
              </a:spcAft>
            </a:pPr>
            <a:endParaRPr lang="en-GB" altLang="en-US" sz="2000" b="1"/>
          </a:p>
          <a:p>
            <a:pPr marL="215900" indent="0" eaLnBrk="1" hangingPunct="1">
              <a:spcBef>
                <a:spcPct val="0"/>
              </a:spcBef>
              <a:spcAft>
                <a:spcPct val="0"/>
              </a:spcAft>
            </a:pPr>
            <a:r>
              <a:rPr lang="en-GB" altLang="en-US" sz="2000" b="1"/>
              <a:t>Question:  </a:t>
            </a:r>
          </a:p>
          <a:p>
            <a:pPr marL="215900" indent="0" eaLnBrk="1" hangingPunct="1">
              <a:spcBef>
                <a:spcPct val="0"/>
              </a:spcBef>
              <a:spcAft>
                <a:spcPct val="0"/>
              </a:spcAft>
            </a:pPr>
            <a:r>
              <a:rPr lang="en-GB" altLang="en-US" sz="2000"/>
              <a:t>After 4 weeks of education and active monitoring there is minimal improvement in Mary’s functioning and distress. What are the next steps?</a:t>
            </a:r>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endParaRPr lang="en-GB" alt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68ABEC1-E630-F2D0-267F-29EEE4DC22FF}"/>
              </a:ext>
            </a:extLst>
          </p:cNvPr>
          <p:cNvSpPr>
            <a:spLocks noGrp="1" noChangeArrowheads="1"/>
          </p:cNvSpPr>
          <p:nvPr>
            <p:ph type="title"/>
          </p:nvPr>
        </p:nvSpPr>
        <p:spPr/>
        <p:txBody>
          <a:bodyPr/>
          <a:lstStyle/>
          <a:p>
            <a:pPr eaLnBrk="1" hangingPunct="1"/>
            <a:r>
              <a:rPr lang="en-GB" altLang="en-US" sz="3200"/>
              <a:t>Case scenario 1 - Mary</a:t>
            </a:r>
          </a:p>
        </p:txBody>
      </p:sp>
      <p:sp>
        <p:nvSpPr>
          <p:cNvPr id="9219" name="Rectangle 5">
            <a:extLst>
              <a:ext uri="{FF2B5EF4-FFF2-40B4-BE49-F238E27FC236}">
                <a16:creationId xmlns:a16="http://schemas.microsoft.com/office/drawing/2014/main" id="{358563EE-7278-4DAE-7053-731C19BAAE78}"/>
              </a:ext>
            </a:extLst>
          </p:cNvPr>
          <p:cNvSpPr>
            <a:spLocks noGrp="1" noChangeArrowheads="1"/>
          </p:cNvSpPr>
          <p:nvPr>
            <p:ph type="body" idx="1"/>
          </p:nvPr>
        </p:nvSpPr>
        <p:spPr>
          <a:xfrm>
            <a:off x="503238" y="2060575"/>
            <a:ext cx="8640762" cy="4537075"/>
          </a:xfrm>
        </p:spPr>
        <p:txBody>
          <a:bodyPr/>
          <a:lstStyle/>
          <a:p>
            <a:pPr marL="215900" indent="0" eaLnBrk="1" hangingPunct="1">
              <a:spcBef>
                <a:spcPct val="0"/>
              </a:spcBef>
              <a:spcAft>
                <a:spcPct val="0"/>
              </a:spcAft>
              <a:defRPr/>
            </a:pPr>
            <a:endParaRPr lang="en-GB" sz="2000" b="1" i="1" dirty="0"/>
          </a:p>
          <a:p>
            <a:pPr marL="215900" indent="0" eaLnBrk="1" hangingPunct="1">
              <a:spcBef>
                <a:spcPct val="0"/>
              </a:spcBef>
              <a:spcAft>
                <a:spcPct val="0"/>
              </a:spcAft>
              <a:defRPr/>
            </a:pPr>
            <a:r>
              <a:rPr lang="en-GB" sz="2000" b="1" dirty="0"/>
              <a:t>Answer:  </a:t>
            </a:r>
          </a:p>
          <a:p>
            <a:pPr marL="215900" indent="0" eaLnBrk="1" hangingPunct="1">
              <a:spcBef>
                <a:spcPct val="0"/>
              </a:spcBef>
              <a:spcAft>
                <a:spcPct val="0"/>
              </a:spcAft>
              <a:defRPr/>
            </a:pPr>
            <a:r>
              <a:rPr lang="en-GB" sz="2000" dirty="0"/>
              <a:t>Move up to step 2 interventions and discuss the options with Mary.</a:t>
            </a:r>
          </a:p>
          <a:p>
            <a:pPr marL="215900" indent="0" eaLnBrk="1" hangingPunct="1">
              <a:spcBef>
                <a:spcPct val="0"/>
              </a:spcBef>
              <a:spcAft>
                <a:spcPct val="0"/>
              </a:spcAft>
              <a:defRPr/>
            </a:pPr>
            <a:endParaRPr lang="en-GB" sz="2000" dirty="0"/>
          </a:p>
          <a:p>
            <a:pPr marL="215900" indent="0" eaLnBrk="1" hangingPunct="1">
              <a:spcBef>
                <a:spcPct val="0"/>
              </a:spcBef>
              <a:spcAft>
                <a:spcPct val="0"/>
              </a:spcAft>
              <a:defRPr/>
            </a:pPr>
            <a:r>
              <a:rPr lang="en-GB" sz="2000" dirty="0"/>
              <a:t>Offer one or more of the following:</a:t>
            </a:r>
          </a:p>
          <a:p>
            <a:pPr marL="215900" indent="0" eaLnBrk="1" hangingPunct="1">
              <a:spcBef>
                <a:spcPct val="0"/>
              </a:spcBef>
              <a:spcAft>
                <a:spcPct val="0"/>
              </a:spcAft>
              <a:buFont typeface="Arial" pitchFamily="34" charset="0"/>
              <a:buChar char="•"/>
              <a:defRPr/>
            </a:pPr>
            <a:r>
              <a:rPr lang="en-GB" sz="2000" dirty="0"/>
              <a:t>individual non-facilitated self-help</a:t>
            </a:r>
          </a:p>
          <a:p>
            <a:pPr marL="215900" indent="0" eaLnBrk="1" hangingPunct="1">
              <a:spcBef>
                <a:spcPct val="0"/>
              </a:spcBef>
              <a:spcAft>
                <a:spcPct val="0"/>
              </a:spcAft>
              <a:buFont typeface="Arial" pitchFamily="34" charset="0"/>
              <a:buChar char="•"/>
              <a:defRPr/>
            </a:pPr>
            <a:r>
              <a:rPr lang="en-GB" sz="2000" dirty="0"/>
              <a:t>Individual guided self-help</a:t>
            </a:r>
          </a:p>
          <a:p>
            <a:pPr marL="215900" indent="0" eaLnBrk="1" hangingPunct="1">
              <a:spcBef>
                <a:spcPct val="0"/>
              </a:spcBef>
              <a:spcAft>
                <a:spcPct val="0"/>
              </a:spcAft>
              <a:buFont typeface="Arial" pitchFamily="34" charset="0"/>
              <a:buChar char="•"/>
              <a:defRPr/>
            </a:pPr>
            <a:r>
              <a:rPr lang="en-GB" sz="2000" dirty="0" err="1"/>
              <a:t>psychoeducational</a:t>
            </a:r>
            <a:r>
              <a:rPr lang="en-GB" sz="2000" dirty="0"/>
              <a:t> groups</a:t>
            </a:r>
          </a:p>
          <a:p>
            <a:pPr marL="215900" indent="0" eaLnBrk="1" hangingPunct="1">
              <a:spcBef>
                <a:spcPct val="0"/>
              </a:spcBef>
              <a:spcAft>
                <a:spcPct val="0"/>
              </a:spcAft>
              <a:buFont typeface="Arial" pitchFamily="34" charset="0"/>
              <a:buChar char="•"/>
              <a:defRPr/>
            </a:pPr>
            <a:endParaRPr lang="en-GB" sz="2000" dirty="0"/>
          </a:p>
          <a:p>
            <a:pPr marL="215900" indent="0" eaLnBrk="1" hangingPunct="1">
              <a:spcBef>
                <a:spcPct val="0"/>
              </a:spcBef>
              <a:spcAft>
                <a:spcPct val="0"/>
              </a:spcAft>
              <a:buFont typeface="Arial" pitchFamily="34" charset="0"/>
              <a:buChar char="•"/>
              <a:defRPr/>
            </a:pPr>
            <a:endParaRPr lang="en-GB" sz="2000" dirty="0"/>
          </a:p>
          <a:p>
            <a:pPr eaLnBrk="1" hangingPunct="1">
              <a:buFont typeface="Arial" pitchFamily="34" charset="0"/>
              <a:buChar char="•"/>
              <a:defRPr/>
            </a:pPr>
            <a:endParaRPr lang="en-GB" sz="2000" dirty="0"/>
          </a:p>
          <a:p>
            <a:pPr marL="215900" indent="0" eaLnBrk="1" hangingPunct="1">
              <a:spcBef>
                <a:spcPct val="0"/>
              </a:spcBef>
              <a:spcAft>
                <a:spcPct val="0"/>
              </a:spcAft>
              <a:defRPr/>
            </a:pPr>
            <a:endParaRPr lang="en-GB" sz="2000" b="1" i="1" dirty="0"/>
          </a:p>
          <a:p>
            <a:pPr marL="544513" lvl="1" indent="-282575" eaLnBrk="1" hangingPunct="1">
              <a:lnSpc>
                <a:spcPct val="90000"/>
              </a:lnSpc>
              <a:buFontTx/>
              <a:buNone/>
              <a:defRPr/>
            </a:pPr>
            <a:endParaRPr lang="en-GB"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E71714B-7C05-60BB-7FEF-FA706785A3C7}"/>
              </a:ext>
            </a:extLst>
          </p:cNvPr>
          <p:cNvSpPr>
            <a:spLocks noGrp="1" noChangeArrowheads="1"/>
          </p:cNvSpPr>
          <p:nvPr>
            <p:ph type="title"/>
          </p:nvPr>
        </p:nvSpPr>
        <p:spPr/>
        <p:txBody>
          <a:bodyPr/>
          <a:lstStyle/>
          <a:p>
            <a:pPr eaLnBrk="1" hangingPunct="1"/>
            <a:r>
              <a:rPr lang="en-GB" altLang="en-US" sz="3200"/>
              <a:t>Case scenario 2 - Blossom</a:t>
            </a:r>
          </a:p>
        </p:txBody>
      </p:sp>
      <p:sp>
        <p:nvSpPr>
          <p:cNvPr id="14339" name="Rectangle 5">
            <a:extLst>
              <a:ext uri="{FF2B5EF4-FFF2-40B4-BE49-F238E27FC236}">
                <a16:creationId xmlns:a16="http://schemas.microsoft.com/office/drawing/2014/main" id="{2E4766CD-A144-5E12-5BA7-0E6AD4B233CA}"/>
              </a:ext>
            </a:extLst>
          </p:cNvPr>
          <p:cNvSpPr>
            <a:spLocks noGrp="1" noChangeArrowheads="1"/>
          </p:cNvSpPr>
          <p:nvPr>
            <p:ph type="body" idx="1"/>
          </p:nvPr>
        </p:nvSpPr>
        <p:spPr>
          <a:xfrm>
            <a:off x="684213" y="1844675"/>
            <a:ext cx="8459787" cy="4321175"/>
          </a:xfrm>
        </p:spPr>
        <p:txBody>
          <a:bodyPr/>
          <a:lstStyle/>
          <a:p>
            <a:pPr marL="215900" indent="0" eaLnBrk="1" hangingPunct="1">
              <a:spcBef>
                <a:spcPct val="0"/>
              </a:spcBef>
              <a:spcAft>
                <a:spcPct val="0"/>
              </a:spcAft>
            </a:pPr>
            <a:endParaRPr lang="en-GB" altLang="en-US" sz="2000" b="1"/>
          </a:p>
          <a:p>
            <a:pPr marL="215900" indent="0" eaLnBrk="1" hangingPunct="1">
              <a:spcBef>
                <a:spcPct val="0"/>
              </a:spcBef>
              <a:spcAft>
                <a:spcPct val="0"/>
              </a:spcAft>
            </a:pPr>
            <a:r>
              <a:rPr lang="en-GB" altLang="en-US" sz="2000" b="1"/>
              <a:t>Summary:</a:t>
            </a:r>
          </a:p>
          <a:p>
            <a:pPr marL="215900" indent="0" eaLnBrk="1" hangingPunct="1">
              <a:spcBef>
                <a:spcPct val="0"/>
              </a:spcBef>
              <a:spcAft>
                <a:spcPct val="0"/>
              </a:spcAft>
              <a:buFontTx/>
              <a:buChar char="•"/>
            </a:pPr>
            <a:r>
              <a:rPr lang="en-GB" altLang="en-US" sz="2000"/>
              <a:t>20 years old, in employment </a:t>
            </a:r>
          </a:p>
          <a:p>
            <a:pPr marL="215900" indent="0" eaLnBrk="1" hangingPunct="1">
              <a:spcBef>
                <a:spcPct val="0"/>
              </a:spcBef>
              <a:spcAft>
                <a:spcPct val="0"/>
              </a:spcAft>
              <a:buFontTx/>
              <a:buChar char="•"/>
            </a:pPr>
            <a:r>
              <a:rPr lang="en-GB" altLang="en-US" sz="2000"/>
              <a:t>Feels anxious most of the time, feelings of anxiety started 4 years ago</a:t>
            </a:r>
          </a:p>
          <a:p>
            <a:pPr marL="215900" indent="0" eaLnBrk="1" hangingPunct="1">
              <a:spcBef>
                <a:spcPct val="0"/>
              </a:spcBef>
              <a:spcAft>
                <a:spcPct val="0"/>
              </a:spcAft>
              <a:buFontTx/>
              <a:buChar char="•"/>
            </a:pPr>
            <a:r>
              <a:rPr lang="en-GB" altLang="en-US" sz="2000"/>
              <a:t>Low mood but no suicidal thoughts</a:t>
            </a:r>
          </a:p>
          <a:p>
            <a:pPr marL="215900" indent="0" eaLnBrk="1" hangingPunct="1">
              <a:spcBef>
                <a:spcPct val="0"/>
              </a:spcBef>
              <a:spcAft>
                <a:spcPct val="0"/>
              </a:spcAft>
              <a:buFontTx/>
              <a:buChar char="•"/>
            </a:pPr>
            <a:r>
              <a:rPr lang="en-GB" altLang="en-US" sz="2000"/>
              <a:t>No significant past medical or mental health history</a:t>
            </a:r>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r>
              <a:rPr lang="en-GB" altLang="en-US" sz="2000" b="1"/>
              <a:t>Question:</a:t>
            </a:r>
          </a:p>
          <a:p>
            <a:pPr marL="215900" indent="0" eaLnBrk="1" hangingPunct="1">
              <a:spcBef>
                <a:spcPct val="0"/>
              </a:spcBef>
              <a:spcAft>
                <a:spcPct val="0"/>
              </a:spcAft>
            </a:pPr>
            <a:r>
              <a:rPr lang="en-GB" altLang="en-US" sz="2000"/>
              <a:t>You suspect GAD − what would you do to confirm this?</a:t>
            </a:r>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r>
              <a:rPr lang="en-GB" altLang="en-US" sz="2000"/>
              <a:t> </a:t>
            </a:r>
          </a:p>
          <a:p>
            <a:pPr marL="215900" lvl="1" indent="0" eaLnBrk="1" hangingPunct="1">
              <a:spcBef>
                <a:spcPct val="0"/>
              </a:spcBef>
              <a:buFontTx/>
              <a:buNone/>
            </a:pPr>
            <a:endParaRPr lang="en-GB" alt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85452E7-F651-CB87-FC8B-07B2E2074CF2}"/>
              </a:ext>
            </a:extLst>
          </p:cNvPr>
          <p:cNvSpPr>
            <a:spLocks noGrp="1" noChangeArrowheads="1"/>
          </p:cNvSpPr>
          <p:nvPr>
            <p:ph type="title"/>
          </p:nvPr>
        </p:nvSpPr>
        <p:spPr/>
        <p:txBody>
          <a:bodyPr/>
          <a:lstStyle/>
          <a:p>
            <a:pPr eaLnBrk="1" hangingPunct="1"/>
            <a:r>
              <a:rPr lang="en-GB" altLang="en-US" sz="3200"/>
              <a:t>Case scenario 2 - Blossom</a:t>
            </a:r>
          </a:p>
        </p:txBody>
      </p:sp>
      <p:sp>
        <p:nvSpPr>
          <p:cNvPr id="16387" name="Rectangle 5">
            <a:extLst>
              <a:ext uri="{FF2B5EF4-FFF2-40B4-BE49-F238E27FC236}">
                <a16:creationId xmlns:a16="http://schemas.microsoft.com/office/drawing/2014/main" id="{5DBBCB04-FCAD-A70B-0DBC-447C27BA4E6D}"/>
              </a:ext>
            </a:extLst>
          </p:cNvPr>
          <p:cNvSpPr>
            <a:spLocks noGrp="1" noChangeArrowheads="1"/>
          </p:cNvSpPr>
          <p:nvPr>
            <p:ph type="body" idx="1"/>
          </p:nvPr>
        </p:nvSpPr>
        <p:spPr>
          <a:xfrm>
            <a:off x="611188" y="1989138"/>
            <a:ext cx="8208962" cy="4321175"/>
          </a:xfrm>
        </p:spPr>
        <p:txBody>
          <a:bodyPr/>
          <a:lstStyle/>
          <a:p>
            <a:pPr marL="215900" indent="0" eaLnBrk="1" hangingPunct="1">
              <a:spcBef>
                <a:spcPct val="0"/>
              </a:spcBef>
              <a:spcAft>
                <a:spcPct val="0"/>
              </a:spcAft>
            </a:pPr>
            <a:r>
              <a:rPr lang="en-GB" altLang="en-US" sz="2000" b="1"/>
              <a:t>Answer :  </a:t>
            </a:r>
          </a:p>
          <a:p>
            <a:pPr marL="215900" indent="0" eaLnBrk="1" hangingPunct="1">
              <a:spcBef>
                <a:spcPct val="0"/>
              </a:spcBef>
              <a:spcAft>
                <a:spcPct val="0"/>
              </a:spcAft>
              <a:buFontTx/>
              <a:buChar char="•"/>
            </a:pPr>
            <a:r>
              <a:rPr lang="en-GB" altLang="en-US" sz="2000"/>
              <a:t>Conduct a comprehensive assessment</a:t>
            </a:r>
          </a:p>
          <a:p>
            <a:pPr marL="215900" indent="0" eaLnBrk="1" hangingPunct="1">
              <a:spcBef>
                <a:spcPct val="0"/>
              </a:spcBef>
              <a:spcAft>
                <a:spcPct val="0"/>
              </a:spcAft>
              <a:buFontTx/>
              <a:buChar char="•"/>
            </a:pPr>
            <a:r>
              <a:rPr lang="en-GB" altLang="en-US" sz="2000"/>
              <a:t>Blossom’s complaints of feeling anxious most of the time suggests GAD</a:t>
            </a:r>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endParaRPr lang="en-GB" altLang="en-US" sz="2000"/>
          </a:p>
          <a:p>
            <a:pPr marL="215900" indent="0" eaLnBrk="1" hangingPunct="1">
              <a:spcBef>
                <a:spcPct val="0"/>
              </a:spcBef>
              <a:spcAft>
                <a:spcPct val="0"/>
              </a:spcAft>
            </a:pPr>
            <a:r>
              <a:rPr lang="en-GB" altLang="en-US" sz="2000" b="1"/>
              <a:t>Question:</a:t>
            </a:r>
          </a:p>
          <a:p>
            <a:pPr marL="215900" indent="0" eaLnBrk="1" hangingPunct="1">
              <a:spcBef>
                <a:spcPct val="0"/>
              </a:spcBef>
              <a:spcAft>
                <a:spcPct val="0"/>
              </a:spcAft>
            </a:pPr>
            <a:r>
              <a:rPr lang="en-GB" altLang="en-US" sz="2000"/>
              <a:t>You confirm GAD and moderate depression, with GAD being the more severe condition – what would you do next?</a:t>
            </a:r>
          </a:p>
          <a:p>
            <a:pPr marL="215900" indent="0" eaLnBrk="1" hangingPunct="1">
              <a:spcBef>
                <a:spcPct val="0"/>
              </a:spcBef>
              <a:spcAft>
                <a:spcPct val="0"/>
              </a:spcAft>
            </a:pPr>
            <a:endParaRPr lang="en-GB" altLang="en-US"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5BCEAED-5977-D2A1-8898-57CC576A71C9}"/>
              </a:ext>
            </a:extLst>
          </p:cNvPr>
          <p:cNvSpPr>
            <a:spLocks noGrp="1" noChangeArrowheads="1"/>
          </p:cNvSpPr>
          <p:nvPr>
            <p:ph type="title"/>
          </p:nvPr>
        </p:nvSpPr>
        <p:spPr/>
        <p:txBody>
          <a:bodyPr/>
          <a:lstStyle/>
          <a:p>
            <a:pPr eaLnBrk="1" hangingPunct="1"/>
            <a:r>
              <a:rPr lang="en-GB" altLang="en-US" sz="3200"/>
              <a:t>Case scenario 2 - Blossom</a:t>
            </a:r>
          </a:p>
        </p:txBody>
      </p:sp>
      <p:sp>
        <p:nvSpPr>
          <p:cNvPr id="18435" name="Rectangle 5">
            <a:extLst>
              <a:ext uri="{FF2B5EF4-FFF2-40B4-BE49-F238E27FC236}">
                <a16:creationId xmlns:a16="http://schemas.microsoft.com/office/drawing/2014/main" id="{B58A4E1B-CE36-D3BD-3AD1-6B9C3BA763E3}"/>
              </a:ext>
            </a:extLst>
          </p:cNvPr>
          <p:cNvSpPr>
            <a:spLocks noGrp="1" noChangeArrowheads="1"/>
          </p:cNvSpPr>
          <p:nvPr>
            <p:ph type="body" idx="1"/>
          </p:nvPr>
        </p:nvSpPr>
        <p:spPr>
          <a:xfrm>
            <a:off x="539750" y="2205038"/>
            <a:ext cx="8208963" cy="4032250"/>
          </a:xfrm>
        </p:spPr>
        <p:txBody>
          <a:bodyPr/>
          <a:lstStyle/>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Start with step 1 interventions for GAD as this is the primary disorder.</a:t>
            </a:r>
          </a:p>
          <a:p>
            <a:pPr marL="215900" indent="0" eaLnBrk="1" hangingPunct="1">
              <a:spcBef>
                <a:spcPct val="0"/>
              </a:spcBef>
              <a:spcAft>
                <a:spcPct val="0"/>
              </a:spcAft>
              <a:buFontTx/>
              <a:buChar char="•"/>
            </a:pPr>
            <a:r>
              <a:rPr lang="en-GB" altLang="en-US" sz="2000"/>
              <a:t>Identify and communicate the diagnosis of GAD</a:t>
            </a:r>
          </a:p>
          <a:p>
            <a:pPr marL="215900" indent="0" eaLnBrk="1" hangingPunct="1">
              <a:spcBef>
                <a:spcPct val="0"/>
              </a:spcBef>
              <a:spcAft>
                <a:spcPct val="0"/>
              </a:spcAft>
              <a:buFontTx/>
              <a:buChar char="•"/>
            </a:pPr>
            <a:r>
              <a:rPr lang="en-GB" altLang="en-US" sz="2000"/>
              <a:t>Provide education and monitor symptoms and functioning</a:t>
            </a:r>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endParaRPr lang="en-GB" altLang="en-US" sz="2000" b="1"/>
          </a:p>
          <a:p>
            <a:pPr marL="215900" indent="0" eaLnBrk="1" hangingPunct="1">
              <a:spcBef>
                <a:spcPct val="0"/>
              </a:spcBef>
              <a:spcAft>
                <a:spcPct val="0"/>
              </a:spcAft>
            </a:pPr>
            <a:r>
              <a:rPr lang="en-GB" altLang="en-US" sz="2000" b="1"/>
              <a:t>Question:</a:t>
            </a:r>
          </a:p>
          <a:p>
            <a:pPr marL="215900" indent="0" eaLnBrk="1" hangingPunct="1">
              <a:spcBef>
                <a:spcPct val="0"/>
              </a:spcBef>
              <a:spcAft>
                <a:spcPct val="0"/>
              </a:spcAft>
            </a:pPr>
            <a:r>
              <a:rPr lang="en-GB" altLang="en-US" sz="2000"/>
              <a:t>Blossom’s symptoms have not improved after 4 weeks of active monitoring and education.  What are the next steps?</a:t>
            </a:r>
          </a:p>
          <a:p>
            <a:pPr marL="215900" indent="0" eaLnBrk="1" hangingPunct="1">
              <a:spcBef>
                <a:spcPct val="0"/>
              </a:spcBef>
              <a:spcAft>
                <a:spcPct val="0"/>
              </a:spcAft>
              <a:buFontTx/>
              <a:buChar char="•"/>
            </a:pPr>
            <a:endParaRPr lang="en-GB" altLang="en-US" sz="2000"/>
          </a:p>
          <a:p>
            <a:pPr marL="215900" indent="0" eaLnBrk="1" hangingPunct="1">
              <a:spcBef>
                <a:spcPct val="0"/>
              </a:spcBef>
              <a:spcAft>
                <a:spcPct val="0"/>
              </a:spcAft>
            </a:pPr>
            <a:endParaRPr lang="en-GB" altLang="en-US" sz="2000" b="1" i="1"/>
          </a:p>
          <a:p>
            <a:pPr marL="215900" lvl="1" indent="0" eaLnBrk="1" hangingPunct="1">
              <a:spcBef>
                <a:spcPct val="0"/>
              </a:spcBef>
              <a:buFontTx/>
              <a:buNone/>
            </a:pPr>
            <a:endParaRPr lang="en-GB" alt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3FBFC06-DB77-394C-0423-C4FB4E1ED66F}"/>
              </a:ext>
            </a:extLst>
          </p:cNvPr>
          <p:cNvSpPr>
            <a:spLocks noGrp="1" noChangeArrowheads="1"/>
          </p:cNvSpPr>
          <p:nvPr>
            <p:ph type="title"/>
          </p:nvPr>
        </p:nvSpPr>
        <p:spPr/>
        <p:txBody>
          <a:bodyPr/>
          <a:lstStyle/>
          <a:p>
            <a:pPr eaLnBrk="1" hangingPunct="1"/>
            <a:r>
              <a:rPr lang="en-GB" altLang="en-US" sz="3200"/>
              <a:t>Case scenario 2 - Blossom</a:t>
            </a:r>
          </a:p>
        </p:txBody>
      </p:sp>
      <p:sp>
        <p:nvSpPr>
          <p:cNvPr id="20483" name="Rectangle 5">
            <a:extLst>
              <a:ext uri="{FF2B5EF4-FFF2-40B4-BE49-F238E27FC236}">
                <a16:creationId xmlns:a16="http://schemas.microsoft.com/office/drawing/2014/main" id="{35C7D77B-0EE7-DFA2-4FA5-9C2FF8F87830}"/>
              </a:ext>
            </a:extLst>
          </p:cNvPr>
          <p:cNvSpPr>
            <a:spLocks noGrp="1" noChangeArrowheads="1"/>
          </p:cNvSpPr>
          <p:nvPr>
            <p:ph type="body" idx="1"/>
          </p:nvPr>
        </p:nvSpPr>
        <p:spPr>
          <a:xfrm>
            <a:off x="539750" y="2420938"/>
            <a:ext cx="8208963" cy="2303462"/>
          </a:xfrm>
        </p:spPr>
        <p:txBody>
          <a:bodyPr/>
          <a:lstStyle/>
          <a:p>
            <a:pPr marL="215900" indent="0" eaLnBrk="1" hangingPunct="1">
              <a:spcBef>
                <a:spcPct val="0"/>
              </a:spcBef>
              <a:spcAft>
                <a:spcPct val="0"/>
              </a:spcAft>
            </a:pPr>
            <a:r>
              <a:rPr lang="en-GB" altLang="en-US" sz="2000" b="1"/>
              <a:t>Answer: </a:t>
            </a:r>
          </a:p>
          <a:p>
            <a:pPr marL="215900" indent="0" eaLnBrk="1" hangingPunct="1">
              <a:spcBef>
                <a:spcPct val="0"/>
              </a:spcBef>
              <a:spcAft>
                <a:spcPct val="0"/>
              </a:spcAft>
            </a:pPr>
            <a:r>
              <a:rPr lang="en-GB" altLang="en-US" sz="2000"/>
              <a:t>Discuss the options for step 2 interventions. Offer one or more of the following:</a:t>
            </a:r>
          </a:p>
          <a:p>
            <a:pPr marL="215900" indent="0" eaLnBrk="1" hangingPunct="1">
              <a:spcBef>
                <a:spcPct val="0"/>
              </a:spcBef>
              <a:spcAft>
                <a:spcPct val="0"/>
              </a:spcAft>
              <a:buFontTx/>
              <a:buChar char="•"/>
            </a:pPr>
            <a:r>
              <a:rPr lang="en-GB" altLang="en-US" sz="2000"/>
              <a:t>individual non-facilitated self-help</a:t>
            </a:r>
          </a:p>
          <a:p>
            <a:pPr marL="215900" indent="0" eaLnBrk="1" hangingPunct="1">
              <a:spcBef>
                <a:spcPct val="0"/>
              </a:spcBef>
              <a:spcAft>
                <a:spcPct val="0"/>
              </a:spcAft>
              <a:buFontTx/>
              <a:buChar char="•"/>
            </a:pPr>
            <a:r>
              <a:rPr lang="en-GB" altLang="en-US" sz="2000"/>
              <a:t>Individual guided self-help</a:t>
            </a:r>
          </a:p>
          <a:p>
            <a:pPr marL="215900" indent="0" eaLnBrk="1" hangingPunct="1">
              <a:spcBef>
                <a:spcPct val="0"/>
              </a:spcBef>
              <a:spcAft>
                <a:spcPct val="0"/>
              </a:spcAft>
              <a:buFontTx/>
              <a:buChar char="•"/>
            </a:pPr>
            <a:r>
              <a:rPr lang="en-GB" altLang="en-US" sz="2000"/>
              <a:t>psychoeducational groups </a:t>
            </a:r>
          </a:p>
          <a:p>
            <a:pPr marL="215900" indent="0" eaLnBrk="1" hangingPunct="1">
              <a:spcBef>
                <a:spcPct val="0"/>
              </a:spcBef>
              <a:spcAft>
                <a:spcPct val="0"/>
              </a:spcAft>
            </a:pPr>
            <a:endParaRPr lang="en-GB" altLang="en-US" sz="2000"/>
          </a:p>
          <a:p>
            <a:pPr marL="215900" indent="0" eaLnBrk="1" hangingPunct="1">
              <a:spcBef>
                <a:spcPct val="0"/>
              </a:spcBef>
              <a:spcAft>
                <a:spcPct val="0"/>
              </a:spcAft>
            </a:pPr>
            <a:r>
              <a:rPr lang="en-GB" altLang="en-US" sz="2000"/>
              <a:t>Blossom’s preference is to attend a psychoeducational group as feels she would benefit from meeting people who have similar problems.</a:t>
            </a:r>
          </a:p>
          <a:p>
            <a:pPr marL="215900" indent="0" eaLnBrk="1" hangingPunct="1">
              <a:spcBef>
                <a:spcPct val="0"/>
              </a:spcBef>
              <a:spcAft>
                <a:spcPct val="0"/>
              </a:spcAft>
            </a:pPr>
            <a:endParaRPr lang="en-GB" altLang="en-US" sz="2000" b="1" i="1"/>
          </a:p>
          <a:p>
            <a:pPr marL="215900" indent="0" eaLnBrk="1" hangingPunct="1">
              <a:spcBef>
                <a:spcPct val="0"/>
              </a:spcBef>
              <a:spcAft>
                <a:spcPct val="0"/>
              </a:spcAft>
            </a:pPr>
            <a:endParaRPr lang="en-GB" altLang="en-US" sz="2000" b="1"/>
          </a:p>
          <a:p>
            <a:pPr marL="215900" lvl="1" indent="0" eaLnBrk="1" hangingPunct="1">
              <a:spcBef>
                <a:spcPct val="0"/>
              </a:spcBef>
              <a:buFontTx/>
              <a:buNone/>
            </a:pPr>
            <a:endParaRPr lang="en-GB" altLang="en-US" sz="2000"/>
          </a:p>
        </p:txBody>
      </p:sp>
    </p:spTree>
  </p:cSld>
  <p:clrMapOvr>
    <a:masterClrMapping/>
  </p:clrMapOvr>
</p:sld>
</file>

<file path=ppt/theme/theme1.xml><?xml version="1.0" encoding="utf-8"?>
<a:theme xmlns:a="http://schemas.openxmlformats.org/drawingml/2006/main" name="CG slide set Jul 10">
  <a:themeElements>
    <a:clrScheme name="CG slide set update 2207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G slide set update 2207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G slide set update 2207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G slide set update 2207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G slide set update 2207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G slide set update 2207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G slide set update 2207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G slide set update 2207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G slide set update 2207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G slide set update 2207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G slide set update 2207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G slide set update 2207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G slide set update 2207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G slide set update 2207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CG slide set Jul 10</Template>
  <TotalTime>0</TotalTime>
  <Words>5495</Words>
  <Application>Microsoft Office PowerPoint</Application>
  <PresentationFormat>On-screen Show (4:3)</PresentationFormat>
  <Paragraphs>532</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Times New Roman</vt:lpstr>
      <vt:lpstr>CG slide set Jul 10</vt:lpstr>
      <vt:lpstr>PowerPoint Presentation</vt:lpstr>
      <vt:lpstr>Case scenario 1 - Mary </vt:lpstr>
      <vt:lpstr>Case scenario 1 - Mary</vt:lpstr>
      <vt:lpstr>Case scenario 1 - Mary</vt:lpstr>
      <vt:lpstr>Case scenario 1 - Mary</vt:lpstr>
      <vt:lpstr>Case scenario 2 - Blossom</vt:lpstr>
      <vt:lpstr>Case scenario 2 - Blossom</vt:lpstr>
      <vt:lpstr>Case scenario 2 - Blossom</vt:lpstr>
      <vt:lpstr>Case scenario 2 - Blossom</vt:lpstr>
      <vt:lpstr>Case scenario 3 - Paul</vt:lpstr>
      <vt:lpstr>Case scenario 3 - Paul</vt:lpstr>
      <vt:lpstr>Case scenario 4 - Ashraf</vt:lpstr>
      <vt:lpstr>Case scenario 4 - Ashraf</vt:lpstr>
      <vt:lpstr>Case scenario 4 - Ashraf</vt:lpstr>
      <vt:lpstr>Case scenario 4 - Ashraf</vt:lpstr>
      <vt:lpstr>Case scenario 4 - Ashraf</vt:lpstr>
      <vt:lpstr>Case scenario 4 - Ashraf</vt:lpstr>
      <vt:lpstr>Case scenario 5 - Jill</vt:lpstr>
      <vt:lpstr>Case scenario 5 - Jill</vt:lpstr>
      <vt:lpstr>Case scenario 5 - Jill</vt:lpstr>
      <vt:lpstr>Case scenario 5 – Jill</vt:lpstr>
      <vt:lpstr>Find out more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CG113 Generalised anxiety disorder and panic disorder in adults: management: Clinical case scenario slides 07/05/2024</dc:title>
  <dc:creator/>
  <cp:lastModifiedBy/>
  <cp:revision>1</cp:revision>
  <dcterms:created xsi:type="dcterms:W3CDTF">2024-05-02T10:34:41Z</dcterms:created>
  <dcterms:modified xsi:type="dcterms:W3CDTF">2024-05-02T10:35:06Z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2024-05-02T10:35:06Z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1fbfa6e1-34ac-4981-b0cb-1854a7692dbf</vt:lpwstr>
  </property>
  <property fmtid="{D5CDD505-2E9C-101B-9397-08002B2CF9AE}" pid="8" name="MSIP_Label_c69d85d5-6d9e-4305-a294-1f636ec0f2d6_ContentBits">
    <vt:lpwstr>0</vt:lpwstr>
  </property>
</Properties>
</file>