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4091" r:id="rId4"/>
  </p:sldMasterIdLst>
  <p:notesMasterIdLst>
    <p:notesMasterId r:id="rId41"/>
  </p:notesMasterIdLst>
  <p:handoutMasterIdLst>
    <p:handoutMasterId r:id="rId42"/>
  </p:handoutMasterIdLst>
  <p:sldIdLst>
    <p:sldId id="409" r:id="rId5"/>
    <p:sldId id="1791" r:id="rId6"/>
    <p:sldId id="510" r:id="rId7"/>
    <p:sldId id="404" r:id="rId8"/>
    <p:sldId id="1789" r:id="rId9"/>
    <p:sldId id="1755" r:id="rId10"/>
    <p:sldId id="413" r:id="rId11"/>
    <p:sldId id="417" r:id="rId12"/>
    <p:sldId id="350" r:id="rId13"/>
    <p:sldId id="360" r:id="rId14"/>
    <p:sldId id="431" r:id="rId15"/>
    <p:sldId id="390" r:id="rId16"/>
    <p:sldId id="352" r:id="rId17"/>
    <p:sldId id="1792" r:id="rId18"/>
    <p:sldId id="567" r:id="rId19"/>
    <p:sldId id="1797" r:id="rId20"/>
    <p:sldId id="1787" r:id="rId21"/>
    <p:sldId id="1793" r:id="rId22"/>
    <p:sldId id="508" r:id="rId23"/>
    <p:sldId id="1790" r:id="rId24"/>
    <p:sldId id="1806" r:id="rId25"/>
    <p:sldId id="513" r:id="rId26"/>
    <p:sldId id="1799" r:id="rId27"/>
    <p:sldId id="1804" r:id="rId28"/>
    <p:sldId id="1805" r:id="rId29"/>
    <p:sldId id="1824" r:id="rId30"/>
    <p:sldId id="1823" r:id="rId31"/>
    <p:sldId id="1816" r:id="rId32"/>
    <p:sldId id="1810" r:id="rId33"/>
    <p:sldId id="1814" r:id="rId34"/>
    <p:sldId id="1815" r:id="rId35"/>
    <p:sldId id="1817" r:id="rId36"/>
    <p:sldId id="1822" r:id="rId37"/>
    <p:sldId id="1820" r:id="rId38"/>
    <p:sldId id="1821" r:id="rId39"/>
    <p:sldId id="1813" r:id="rId40"/>
  </p:sldIdLst>
  <p:sldSz cx="12192000" cy="6858000"/>
  <p:notesSz cx="6858000" cy="9144000"/>
  <p:embeddedFontLst>
    <p:embeddedFont>
      <p:font typeface="Inter" panose="02000503000000020004" pitchFamily="2" charset="0"/>
      <p:regular r:id="rId4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F550D6-97F9-1596-559A-FBDBA5F14C14}" name="Emily Leckenby" initials="EL" userId="S::Emily.Leckenby@nice.org.uk::03d584e7-bde4-4db3-86a0-655bc72ade9c" providerId="AD"/>
  <p188:author id="{D7192BEA-CF4B-136D-A517-03294E253AEF}" name="Nigel Gumbleton" initials="NG" userId="S::Nigel.Gumbleton@nice.org.uk::cdbb7ff5-a56f-4d85-97a9-f63cb3d92d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tella O'Brien" initials="S" lastIdx="44" clrIdx="6">
    <p:extLst>
      <p:ext uri="{19B8F6BF-5375-455C-9EA6-DF929625EA0E}">
        <p15:presenceInfo xmlns:p15="http://schemas.microsoft.com/office/powerpoint/2012/main" userId="Stella O'Brien" providerId="None"/>
      </p:ext>
    </p:extLst>
  </p:cmAuthor>
  <p:cmAuthor id="1" name="Kate Scott" initials="KS" lastIdx="1" clrIdx="0"/>
  <p:cmAuthor id="2" name="Charlie Hewitt" initials="CH" lastIdx="68" clrIdx="1">
    <p:extLst>
      <p:ext uri="{19B8F6BF-5375-455C-9EA6-DF929625EA0E}">
        <p15:presenceInfo xmlns:p15="http://schemas.microsoft.com/office/powerpoint/2012/main" userId="S::Charlie.Hewitt@nice.org.uk::02b58234-bd66-4ca2-852b-669d09f951b3" providerId="AD"/>
      </p:ext>
    </p:extLst>
  </p:cmAuthor>
  <p:cmAuthor id="3" name="Alexandra Sampson" initials="AS" lastIdx="8" clrIdx="2">
    <p:extLst>
      <p:ext uri="{19B8F6BF-5375-455C-9EA6-DF929625EA0E}">
        <p15:presenceInfo xmlns:p15="http://schemas.microsoft.com/office/powerpoint/2012/main" userId="S::Alexandra.Sampson@nice.org.uk::5bf57bb1-a65f-4e5e-81b7-701a6cf4a8b7" providerId="AD"/>
      </p:ext>
    </p:extLst>
  </p:cmAuthor>
  <p:cmAuthor id="4" name="Elizabeth Bell" initials="EB" lastIdx="9" clrIdx="3">
    <p:extLst>
      <p:ext uri="{19B8F6BF-5375-455C-9EA6-DF929625EA0E}">
        <p15:presenceInfo xmlns:p15="http://schemas.microsoft.com/office/powerpoint/2012/main" userId="S::Elizabeth.Bell@nice.org.uk::db75d52a-bbc3-4365-b187-451fb7df6c85" providerId="AD"/>
      </p:ext>
    </p:extLst>
  </p:cmAuthor>
  <p:cmAuthor id="5" name="Albany Chandler" initials="AC" lastIdx="3" clrIdx="4">
    <p:extLst>
      <p:ext uri="{19B8F6BF-5375-455C-9EA6-DF929625EA0E}">
        <p15:presenceInfo xmlns:p15="http://schemas.microsoft.com/office/powerpoint/2012/main" userId="S::Albany.Chandler@nice.org.uk::c7eab9cc-0d4b-4e4f-af44-3a7070586937" providerId="AD"/>
      </p:ext>
    </p:extLst>
  </p:cmAuthor>
  <p:cmAuthor id="6" name="Victoria Kelly" initials="VK" lastIdx="39" clrIdx="5">
    <p:extLst>
      <p:ext uri="{19B8F6BF-5375-455C-9EA6-DF929625EA0E}">
        <p15:presenceInfo xmlns:p15="http://schemas.microsoft.com/office/powerpoint/2012/main" userId="S::Victoria.Kelly@nice.org.uk::b3cb38c1-50f8-416d-a7ac-e58820acd6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8096"/>
    <a:srgbClr val="CCD8DD"/>
    <a:srgbClr val="EAD054"/>
    <a:srgbClr val="E7EAEB"/>
    <a:srgbClr val="FBF4EE"/>
    <a:srgbClr val="FFC000"/>
    <a:srgbClr val="00B050"/>
    <a:srgbClr val="C00000"/>
    <a:srgbClr val="00436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3" autoAdjust="0"/>
    <p:restoredTop sz="86503" autoAdjust="0"/>
  </p:normalViewPr>
  <p:slideViewPr>
    <p:cSldViewPr snapToGrid="0" snapToObjects="1">
      <p:cViewPr varScale="1">
        <p:scale>
          <a:sx n="61" d="100"/>
          <a:sy n="61" d="100"/>
        </p:scale>
        <p:origin x="64" y="1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6210"/>
    </p:cViewPr>
  </p:sorterViewPr>
  <p:notesViewPr>
    <p:cSldViewPr snapToGrid="0" snapToObjects="1">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1.fntdata"/><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latin typeface="Arial" panose="020B0604020202020204" pitchFamily="34" charset="0"/>
              </a:rPr>
              <a:t>09/04/2024</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E0D7A42-0977-2147-8194-01C3DBCDFF3E}" type="datetimeFigureOut">
              <a:rPr lang="en-US" smtClean="0"/>
              <a:pPr/>
              <a:t>4/9/2024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92B9AF-1FF3-B64A-A57E-17202D6D58C9}" type="slidenum">
              <a:rPr lang="en-US" smtClean="0"/>
              <a:pPr/>
              <a:t>‹#›</a:t>
            </a:fld>
            <a:endParaRPr lang="en-US" dirty="0"/>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200" dirty="0">
              <a:effectLst/>
              <a:highlight>
                <a:srgbClr val="00FFFF"/>
              </a:highlight>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102C5-6871-1E8A-D827-C8C2991756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CE685E-B802-4C28-4CF5-ACAFC93CFB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C971BF-B42F-A80F-4866-007AFE19AD82}"/>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038FDBE-3AC7-ACA3-A724-D07F3DE47C4C}"/>
              </a:ext>
            </a:extLst>
          </p:cNvPr>
          <p:cNvSpPr>
            <a:spLocks noGrp="1"/>
          </p:cNvSpPr>
          <p:nvPr>
            <p:ph type="sldNum" sz="quarter" idx="5"/>
          </p:nvPr>
        </p:nvSpPr>
        <p:spPr/>
        <p:txBody>
          <a:bodyPr/>
          <a:lstStyle/>
          <a:p>
            <a:fld id="{3D92B9AF-1FF3-B64A-A57E-17202D6D58C9}" type="slidenum">
              <a:rPr lang="en-US" smtClean="0"/>
              <a:pPr/>
              <a:t>16</a:t>
            </a:fld>
            <a:endParaRPr lang="en-US" dirty="0"/>
          </a:p>
        </p:txBody>
      </p:sp>
    </p:spTree>
    <p:extLst>
      <p:ext uri="{BB962C8B-B14F-4D97-AF65-F5344CB8AC3E}">
        <p14:creationId xmlns:p14="http://schemas.microsoft.com/office/powerpoint/2010/main" val="1822548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kern="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pPr/>
              <a:t>18</a:t>
            </a:fld>
            <a:endParaRPr lang="en-US" dirty="0"/>
          </a:p>
        </p:txBody>
      </p:sp>
    </p:spTree>
    <p:extLst>
      <p:ext uri="{BB962C8B-B14F-4D97-AF65-F5344CB8AC3E}">
        <p14:creationId xmlns:p14="http://schemas.microsoft.com/office/powerpoint/2010/main" val="197952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a:t>
            </a:fld>
            <a:endParaRPr lang="en-US" dirty="0"/>
          </a:p>
        </p:txBody>
      </p:sp>
    </p:spTree>
    <p:extLst>
      <p:ext uri="{BB962C8B-B14F-4D97-AF65-F5344CB8AC3E}">
        <p14:creationId xmlns:p14="http://schemas.microsoft.com/office/powerpoint/2010/main" val="681671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a:t>
            </a:fld>
            <a:endParaRPr lang="en-US" dirty="0"/>
          </a:p>
        </p:txBody>
      </p:sp>
    </p:spTree>
    <p:extLst>
      <p:ext uri="{BB962C8B-B14F-4D97-AF65-F5344CB8AC3E}">
        <p14:creationId xmlns:p14="http://schemas.microsoft.com/office/powerpoint/2010/main" val="378456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4</a:t>
            </a:fld>
            <a:endParaRPr lang="en-US" dirty="0"/>
          </a:p>
        </p:txBody>
      </p:sp>
    </p:spTree>
    <p:extLst>
      <p:ext uri="{BB962C8B-B14F-4D97-AF65-F5344CB8AC3E}">
        <p14:creationId xmlns:p14="http://schemas.microsoft.com/office/powerpoint/2010/main" val="681671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5</a:t>
            </a:fld>
            <a:endParaRPr lang="en-US" dirty="0"/>
          </a:p>
        </p:txBody>
      </p:sp>
    </p:spTree>
    <p:extLst>
      <p:ext uri="{BB962C8B-B14F-4D97-AF65-F5344CB8AC3E}">
        <p14:creationId xmlns:p14="http://schemas.microsoft.com/office/powerpoint/2010/main" val="2726428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6</a:t>
            </a:fld>
            <a:endParaRPr lang="en-US" dirty="0"/>
          </a:p>
        </p:txBody>
      </p:sp>
    </p:spTree>
    <p:extLst>
      <p:ext uri="{BB962C8B-B14F-4D97-AF65-F5344CB8AC3E}">
        <p14:creationId xmlns:p14="http://schemas.microsoft.com/office/powerpoint/2010/main" val="4105439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2B9AF-1FF3-B64A-A57E-17202D6D58C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357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9 company submission </a:t>
            </a:r>
          </a:p>
        </p:txBody>
      </p:sp>
      <p:sp>
        <p:nvSpPr>
          <p:cNvPr id="4" name="Slide Number Placeholder 3"/>
          <p:cNvSpPr>
            <a:spLocks noGrp="1"/>
          </p:cNvSpPr>
          <p:nvPr>
            <p:ph type="sldNum" sz="quarter" idx="5"/>
          </p:nvPr>
        </p:nvSpPr>
        <p:spPr/>
        <p:txBody>
          <a:bodyPr/>
          <a:lstStyle/>
          <a:p>
            <a:fld id="{3D92B9AF-1FF3-B64A-A57E-17202D6D58C9}" type="slidenum">
              <a:rPr lang="en-US" smtClean="0"/>
              <a:pPr/>
              <a:t>10</a:t>
            </a:fld>
            <a:endParaRPr lang="en-US" dirty="0"/>
          </a:p>
        </p:txBody>
      </p:sp>
    </p:spTree>
    <p:extLst>
      <p:ext uri="{BB962C8B-B14F-4D97-AF65-F5344CB8AC3E}">
        <p14:creationId xmlns:p14="http://schemas.microsoft.com/office/powerpoint/2010/main" val="397937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15</a:t>
            </a:fld>
            <a:endParaRPr lang="en-US" dirty="0"/>
          </a:p>
        </p:txBody>
      </p:sp>
    </p:spTree>
    <p:extLst>
      <p:ext uri="{BB962C8B-B14F-4D97-AF65-F5344CB8AC3E}">
        <p14:creationId xmlns:p14="http://schemas.microsoft.com/office/powerpoint/2010/main" val="3207842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72840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5" name="Rectangle 4" descr="Marker showing slides are confidential ">
            <a:extLst>
              <a:ext uri="{FF2B5EF4-FFF2-40B4-BE49-F238E27FC236}">
                <a16:creationId xmlns:a16="http://schemas.microsoft.com/office/drawing/2014/main" id="{32A58F66-3E35-CCD6-0FD0-288DC0930A7B}"/>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42086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Arial" panose="020B0604020202020204" pitchFamily="34" charset="0"/>
                <a:ea typeface="Arial" panose="02000503000000020004" pitchFamily="2" charset="0"/>
              </a:defRPr>
            </a:lvl1pPr>
            <a:lvl2pPr>
              <a:lnSpc>
                <a:spcPct val="150000"/>
              </a:lnSpc>
              <a:defRPr sz="1800">
                <a:latin typeface="Arial" panose="020B0604020202020204" pitchFamily="34" charset="0"/>
                <a:ea typeface="Arial" panose="02000503000000020004" pitchFamily="2" charset="0"/>
              </a:defRPr>
            </a:lvl2pPr>
            <a:lvl3pPr>
              <a:lnSpc>
                <a:spcPct val="150000"/>
              </a:lnSpc>
              <a:defRPr sz="1800">
                <a:latin typeface="Arial" panose="020B0604020202020204" pitchFamily="34" charset="0"/>
                <a:ea typeface="Arial" panose="02000503000000020004" pitchFamily="2" charset="0"/>
              </a:defRPr>
            </a:lvl3pPr>
            <a:lvl4pPr>
              <a:lnSpc>
                <a:spcPct val="150000"/>
              </a:lnSpc>
              <a:defRPr sz="1800">
                <a:latin typeface="Arial" panose="020B0604020202020204" pitchFamily="34" charset="0"/>
                <a:ea typeface="Arial" panose="02000503000000020004" pitchFamily="2" charset="0"/>
              </a:defRPr>
            </a:lvl4pPr>
            <a:lvl5pPr>
              <a:lnSpc>
                <a:spcPct val="150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Slide Number Placeholder 3">
            <a:extLst>
              <a:ext uri="{FF2B5EF4-FFF2-40B4-BE49-F238E27FC236}">
                <a16:creationId xmlns:a16="http://schemas.microsoft.com/office/drawing/2014/main" id="{8A6747E8-68B1-FA77-357A-655D549D6FDB}"/>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B23B27A8-588E-90D5-CE93-52FB5E3F695F}"/>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4" name="Slide Number Placeholder 3">
            <a:extLst>
              <a:ext uri="{FF2B5EF4-FFF2-40B4-BE49-F238E27FC236}">
                <a16:creationId xmlns:a16="http://schemas.microsoft.com/office/drawing/2014/main" id="{B04FBC92-CC13-3B0C-B385-715133A008B4}"/>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5" name="Slide Number Placeholder 3">
            <a:extLst>
              <a:ext uri="{FF2B5EF4-FFF2-40B4-BE49-F238E27FC236}">
                <a16:creationId xmlns:a16="http://schemas.microsoft.com/office/drawing/2014/main" id="{F7EAFF5E-9938-DEC3-4280-896E584B1A60}"/>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6B83B70F-018F-C93E-D81F-7E4B85F2FCD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458AB888-9953-BC43-DE70-F0EB521A1AF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E820073A-0C14-5854-E83D-AD3E77CB12B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A57C6E1A-48F4-6571-5003-393051E425B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AF007B79-2E82-606A-6972-F69061BCC8B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0" name="Picture 9">
            <a:extLst>
              <a:ext uri="{FF2B5EF4-FFF2-40B4-BE49-F238E27FC236}">
                <a16:creationId xmlns:a16="http://schemas.microsoft.com/office/drawing/2014/main" id="{4C5A2856-DD81-88ED-A57E-00F8BC576A2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1" name="Slide Number Placeholder 3">
            <a:extLst>
              <a:ext uri="{FF2B5EF4-FFF2-40B4-BE49-F238E27FC236}">
                <a16:creationId xmlns:a16="http://schemas.microsoft.com/office/drawing/2014/main" id="{4221C0E9-D3C6-D87C-94C0-7AA1FD263E3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F16F5F0-0EE6-0F83-998A-29438691FA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C9866267-1C12-D36E-2862-ADA59AD33DE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CAD9E0D-06F8-24BE-8A6C-524E0EF342D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446721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bg1"/>
                </a:solidFill>
                <a:latin typeface="Arial" panose="020B0604020202020204" pitchFamily="34" charset="0"/>
                <a:ea typeface="Arial" panose="02000503000000020004" pitchFamily="2" charset="0"/>
              </a:defRPr>
            </a:lvl2pPr>
            <a:lvl3pPr>
              <a:lnSpc>
                <a:spcPct val="150000"/>
              </a:lnSpc>
              <a:defRPr sz="1800">
                <a:solidFill>
                  <a:schemeClr val="bg1"/>
                </a:solidFill>
                <a:latin typeface="Arial" panose="020B0604020202020204" pitchFamily="34" charset="0"/>
                <a:ea typeface="Arial" panose="02000503000000020004" pitchFamily="2" charset="0"/>
              </a:defRPr>
            </a:lvl3pPr>
            <a:lvl4pPr>
              <a:lnSpc>
                <a:spcPct val="150000"/>
              </a:lnSpc>
              <a:defRPr sz="1800">
                <a:solidFill>
                  <a:schemeClr val="bg1"/>
                </a:solidFill>
                <a:latin typeface="Arial" panose="020B0604020202020204" pitchFamily="34" charset="0"/>
                <a:ea typeface="Arial" panose="02000503000000020004" pitchFamily="2" charset="0"/>
              </a:defRPr>
            </a:lvl4pPr>
            <a:lvl5pPr>
              <a:lnSpc>
                <a:spcPct val="150000"/>
              </a:lnSpc>
              <a:defRPr sz="1800">
                <a:solidFill>
                  <a:schemeClr val="bg1"/>
                </a:solidFill>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 o</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385607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br>
              <a:rPr lang="en-US" dirty="0"/>
            </a:br>
            <a:endParaRPr lang="en-US" dirty="0"/>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bg1"/>
                </a:solidFill>
                <a:latin typeface="Arial" panose="020B0604020202020204" pitchFamily="34" charset="0"/>
                <a:ea typeface="Arial" panose="02000503000000020004" pitchFamily="2" charset="0"/>
              </a:defRPr>
            </a:lvl2pPr>
            <a:lvl3pPr>
              <a:lnSpc>
                <a:spcPct val="150000"/>
              </a:lnSpc>
              <a:defRPr sz="1800">
                <a:solidFill>
                  <a:schemeClr val="bg1"/>
                </a:solidFill>
                <a:latin typeface="Arial" panose="020B0604020202020204" pitchFamily="34" charset="0"/>
                <a:ea typeface="Arial" panose="02000503000000020004" pitchFamily="2" charset="0"/>
              </a:defRPr>
            </a:lvl3pPr>
            <a:lvl4pPr>
              <a:lnSpc>
                <a:spcPct val="150000"/>
              </a:lnSpc>
              <a:defRPr sz="1800">
                <a:solidFill>
                  <a:schemeClr val="bg1"/>
                </a:solidFill>
                <a:latin typeface="Arial" panose="020B0604020202020204" pitchFamily="34" charset="0"/>
                <a:ea typeface="Arial" panose="02000503000000020004" pitchFamily="2" charset="0"/>
              </a:defRPr>
            </a:lvl4pPr>
            <a:lvl5pPr>
              <a:lnSpc>
                <a:spcPct val="150000"/>
              </a:lnSpc>
              <a:defRPr sz="1800">
                <a:solidFill>
                  <a:schemeClr val="bg1"/>
                </a:solidFill>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925022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ne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(1 column)</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2" name="Picture 1">
            <a:extLst>
              <a:ext uri="{FF2B5EF4-FFF2-40B4-BE49-F238E27FC236}">
                <a16:creationId xmlns:a16="http://schemas.microsoft.com/office/drawing/2014/main" id="{F6EE4856-3FAA-1733-34B4-C11E8CBA788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76441F1A-9F7B-AD88-F64F-DABCB47425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006DDF3D-1996-A40C-F1E8-7022834B7CB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8A716449-AAFB-5EEE-FECE-3FBEDFEEF6C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9DA0EE61-3751-7151-24DC-3E3218AA75B4}"/>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C211F72A-577D-3DF0-D9EE-00B2FF796E8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1A6401F2-4FB4-BD34-BC8C-F074FEBB082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670C9F59-0A21-3850-136E-87400D426CF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B99C631F-C34A-3A9E-5BCE-0A4E8AA8792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586BC471-FA65-D5D9-C0A9-F8A6994280D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849441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8" name="Slide Number Placeholder 3">
            <a:extLst>
              <a:ext uri="{FF2B5EF4-FFF2-40B4-BE49-F238E27FC236}">
                <a16:creationId xmlns:a16="http://schemas.microsoft.com/office/drawing/2014/main" id="{736DE81E-4D22-5724-E8E6-41709B8213A8}"/>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D32C529E-1E67-D62F-3D84-70E6AF8A60C9}"/>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82F41CD0-3BF9-779E-55F6-55CE07AC5326}"/>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1" name="Slide Number Placeholder 3">
            <a:extLst>
              <a:ext uri="{FF2B5EF4-FFF2-40B4-BE49-F238E27FC236}">
                <a16:creationId xmlns:a16="http://schemas.microsoft.com/office/drawing/2014/main" id="{6A037A60-3B80-9000-D7FD-772E99273C0A}"/>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4A17D717-4440-67E4-86AF-BA4E5D09B2A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DE935865-CC37-F31B-D80C-9F595BE137B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9B6662D1-FBEE-F4B5-4346-F2B4DF214A9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9A36CCB5-A9A8-587A-9CE0-E9B1AA55CF1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D32991FF-D68B-77AF-86E7-47E089E48C97}"/>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44DA85F1-57B3-C4FD-5F4A-6472F70618D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20EF613F-03AF-BC9A-FA23-E991676B8CB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4788CBBF-0470-AB58-A837-8314478E120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093D2F16-7A89-CDF3-CEAF-ED69AD5FB5E7}"/>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F73090DC-DE05-C1C1-E128-987B8A39A12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1126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One Column (Gre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latin typeface="Arial" panose="020B0604020202020204" pitchFamily="34" charset="0"/>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(1 column)</a:t>
            </a:r>
            <a:br>
              <a:rPr lang="en-US" dirty="0"/>
            </a:br>
            <a:endParaRPr lang="en-US" dirty="0"/>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3011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431267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(2 columns)</a:t>
            </a:r>
            <a:br>
              <a:rPr lang="en-US" dirty="0"/>
            </a:br>
            <a:endParaRPr lang="en-US" dirty="0"/>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sp>
        <p:nvSpPr>
          <p:cNvPr id="14" name="Title 1">
            <a:extLst>
              <a:ext uri="{FF2B5EF4-FFF2-40B4-BE49-F238E27FC236}">
                <a16:creationId xmlns:a16="http://schemas.microsoft.com/office/drawing/2014/main" id="{4A20C810-11A7-12CE-B50A-96B7E975780F}"/>
              </a:ext>
            </a:extLst>
          </p:cNvPr>
          <p:cNvSpPr txBox="1">
            <a:spLocks/>
          </p:cNvSpPr>
          <p:nvPr userDrawn="1"/>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19829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(2 columns)</a:t>
            </a:r>
            <a:br>
              <a:rPr lang="en-US" dirty="0"/>
            </a:br>
            <a:endParaRPr lang="en-US" dirty="0"/>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517909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914282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52315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73121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ree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(3 columns)</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935387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174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616617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sample bulleted text (3 columns)</a:t>
            </a:r>
            <a:br>
              <a:rPr lang="en-US" dirty="0"/>
            </a:br>
            <a:endParaRPr lang="en-US" dirty="0"/>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70052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70880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83936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845524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ample Layout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endParaRPr lang="en-US" dirty="0"/>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3536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6338233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2</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3</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Arial"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9871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ample Layout Page (Purpl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1</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2</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Arial" panose="020B0604020202020204" pitchFamily="34" charset="0"/>
                <a:ea typeface="Lora" charset="0"/>
                <a:cs typeface="Lora" charset="0"/>
              </a:defRPr>
            </a:lvl1pPr>
          </a:lstStyle>
          <a:p>
            <a:pPr lvl="0"/>
            <a:r>
              <a:rPr lang="en-GB" dirty="0"/>
              <a:t>Example 3</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693033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Arial" panose="020B0604020202020204" pitchFamily="34" charset="0"/>
              </a:defRPr>
            </a:lvl1pPr>
          </a:lstStyle>
          <a:p>
            <a:pPr lvl="0"/>
            <a:r>
              <a:rPr lang="en-GB" dirty="0"/>
              <a:t>This is a sample quote layout page</a:t>
            </a:r>
            <a:endParaRPr lang="en-US" dirty="0"/>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11416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Image (Purp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Arial" panose="020B0604020202020204" pitchFamily="34" charset="0"/>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592800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userDrawn="1"/>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3138963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dirty="0">
                <a:solidFill>
                  <a:srgbClr val="0E0E0E"/>
                </a:solidFill>
                <a:latin typeface="Arial"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274727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lvl1pPr>
              <a:defRPr/>
            </a:lvl1pPr>
          </a:lstStyle>
          <a:p>
            <a:r>
              <a:rPr lang="en-US"/>
              <a:t>Click icon to add picture</a:t>
            </a:r>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lvl1pPr>
              <a:defRPr/>
            </a:lvl1pPr>
          </a:lstStyle>
          <a:p>
            <a:r>
              <a:rPr lang="en-US"/>
              <a:t>Click icon to add picture</a:t>
            </a:r>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Arial" panose="020B0604020202020204" pitchFamily="34" charset="0"/>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Use this space for more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Use this space for more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Arial" panose="020B0604020202020204" pitchFamily="34" charset="0"/>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Use this space for more info</a:t>
            </a:r>
            <a:endParaRPr lang="en-US" dirty="0"/>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580237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a typeface="Arial"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userDrawn="1"/>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dirty="0">
                <a:solidFill>
                  <a:schemeClr val="bg1"/>
                </a:solidFill>
                <a:latin typeface="Arial" panose="020B0604020202020204" pitchFamily="34" charset="0"/>
              </a:rPr>
              <a:t>A</a:t>
            </a:r>
            <a:endParaRPr lang="en-US" sz="1600" baseline="0" dirty="0">
              <a:solidFill>
                <a:schemeClr val="bg1"/>
              </a:solidFill>
              <a:latin typeface="Arial" panose="020B0604020202020204" pitchFamily="34" charset="0"/>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69748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Infographics 2">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userDrawn="1"/>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a typeface="Arial"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414097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lvl1pPr>
              <a:defRPr/>
            </a:lvl1pPr>
          </a:lstStyle>
          <a:p>
            <a:r>
              <a:rPr lang="en-US"/>
              <a:t>Click icon to add table</a:t>
            </a:r>
            <a:endParaRPr lang="en-US" dirty="0"/>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lvl1pPr>
              <a:defRPr/>
            </a:lvl1pPr>
          </a:lstStyle>
          <a:p>
            <a:r>
              <a:rPr lang="en-US"/>
              <a:t>Click icon to add table</a:t>
            </a:r>
            <a:endParaRPr lang="en-US" dirty="0"/>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7360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endParaRPr lang="en-US" dirty="0"/>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64976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lvl1pPr>
              <a:defRPr/>
            </a:lvl1pPr>
          </a:lstStyle>
          <a:p>
            <a:r>
              <a:rPr lang="en-US"/>
              <a:t>Click icon to add chart</a:t>
            </a:r>
            <a:endParaRPr lang="en-US" dirty="0"/>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lvl1pPr>
              <a:defRPr/>
            </a:lvl1pPr>
          </a:lstStyle>
          <a:p>
            <a:r>
              <a:rPr lang="en-US"/>
              <a:t>Click icon to add chart</a:t>
            </a:r>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Arial" panose="020B0604020202020204" pitchFamily="34" charset="0"/>
                <a:ea typeface="Arial" panose="02000503000000020004" pitchFamily="2" charset="0"/>
              </a:defRPr>
            </a:lvl1pPr>
          </a:lstStyle>
          <a:p>
            <a:pPr lvl="0"/>
            <a:r>
              <a:rPr lang="en-GB" dirty="0">
                <a:solidFill>
                  <a:srgbClr val="222222"/>
                </a:solidFill>
                <a:latin typeface="Arial" panose="020F0502020204030203" pitchFamily="34" charset="77"/>
              </a:rPr>
              <a:t>Please insert charts according to the style below</a:t>
            </a:r>
            <a:endParaRPr lang="en-US" dirty="0"/>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3949256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Arial" panose="020B0604020202020204" pitchFamily="34" charset="0"/>
              </a:defRPr>
            </a:lvl1pPr>
          </a:lstStyle>
          <a:p>
            <a:r>
              <a:rPr lang="en-US" dirty="0"/>
              <a:t>Thank you.</a:t>
            </a:r>
          </a:p>
        </p:txBody>
      </p:sp>
    </p:spTree>
    <p:extLst>
      <p:ext uri="{BB962C8B-B14F-4D97-AF65-F5344CB8AC3E}">
        <p14:creationId xmlns:p14="http://schemas.microsoft.com/office/powerpoint/2010/main" val="34222056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Arial" panose="020B0604020202020204" pitchFamily="34" charset="0"/>
              </a:defRPr>
            </a:lvl1pPr>
          </a:lstStyle>
          <a:p>
            <a:r>
              <a:rPr lang="en-US" dirty="0"/>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6449407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Arial" panose="020B0604020202020204" pitchFamily="34" charset="0"/>
              </a:defRPr>
            </a:lvl1pPr>
          </a:lstStyle>
          <a:p>
            <a:r>
              <a:rPr lang="en-US" dirty="0"/>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5277614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Arial" panose="020B0604020202020204" pitchFamily="34" charset="0"/>
              </a:defRPr>
            </a:lvl1pPr>
          </a:lstStyle>
          <a:p>
            <a:r>
              <a:rPr lang="en-US" dirty="0"/>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7798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6579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02429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74628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13782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2" name="Rectangle 1" descr="Marker showing slides are confidential ">
            <a:extLst>
              <a:ext uri="{FF2B5EF4-FFF2-40B4-BE49-F238E27FC236}">
                <a16:creationId xmlns:a16="http://schemas.microsoft.com/office/drawing/2014/main" id="{711EDC3E-BC01-F67D-4B57-63A2731328B9}"/>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25570319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Tree>
    <p:extLst>
      <p:ext uri="{BB962C8B-B14F-4D97-AF65-F5344CB8AC3E}">
        <p14:creationId xmlns:p14="http://schemas.microsoft.com/office/powerpoint/2010/main" val="3704599898"/>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133" r:id="rId8"/>
    <p:sldLayoutId id="2147484134" r:id="rId9"/>
    <p:sldLayoutId id="2147484135" r:id="rId10"/>
    <p:sldLayoutId id="2147484099" r:id="rId11"/>
    <p:sldLayoutId id="2147484100" r:id="rId12"/>
    <p:sldLayoutId id="2147484101" r:id="rId13"/>
    <p:sldLayoutId id="2147484102" r:id="rId14"/>
    <p:sldLayoutId id="2147484103" r:id="rId15"/>
    <p:sldLayoutId id="2147484104" r:id="rId16"/>
    <p:sldLayoutId id="2147484105" r:id="rId17"/>
    <p:sldLayoutId id="2147484106" r:id="rId18"/>
    <p:sldLayoutId id="2147484107" r:id="rId19"/>
    <p:sldLayoutId id="2147484108" r:id="rId20"/>
    <p:sldLayoutId id="2147484109" r:id="rId21"/>
    <p:sldLayoutId id="2147484110" r:id="rId22"/>
    <p:sldLayoutId id="2147484111" r:id="rId23"/>
    <p:sldLayoutId id="2147484112" r:id="rId24"/>
    <p:sldLayoutId id="2147484113" r:id="rId25"/>
    <p:sldLayoutId id="2147484114" r:id="rId26"/>
    <p:sldLayoutId id="2147484115" r:id="rId27"/>
    <p:sldLayoutId id="2147484116" r:id="rId28"/>
    <p:sldLayoutId id="2147484117" r:id="rId29"/>
    <p:sldLayoutId id="2147484118" r:id="rId30"/>
    <p:sldLayoutId id="2147484119" r:id="rId31"/>
    <p:sldLayoutId id="2147484120" r:id="rId32"/>
    <p:sldLayoutId id="2147484121" r:id="rId33"/>
    <p:sldLayoutId id="2147484122" r:id="rId34"/>
    <p:sldLayoutId id="2147484123" r:id="rId35"/>
    <p:sldLayoutId id="2147484124" r:id="rId36"/>
    <p:sldLayoutId id="2147484125" r:id="rId37"/>
    <p:sldLayoutId id="2147484126" r:id="rId38"/>
    <p:sldLayoutId id="2147484127" r:id="rId39"/>
    <p:sldLayoutId id="2147484128" r:id="rId40"/>
    <p:sldLayoutId id="2147484129" r:id="rId41"/>
    <p:sldLayoutId id="2147484130" r:id="rId42"/>
    <p:sldLayoutId id="2147484131" r:id="rId43"/>
    <p:sldLayoutId id="2147484132" r:id="rId44"/>
  </p:sldLayoutIdLst>
  <p:hf hd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hyperlink" Target="https://www.nice.org.uk/terms-and-conditions#notice-of-rights" TargetMode="Externa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367430" y="383184"/>
            <a:ext cx="6327481" cy="1276350"/>
          </a:xfrm>
        </p:spPr>
        <p:txBody>
          <a:bodyPr>
            <a:noAutofit/>
          </a:bodyPr>
          <a:lstStyle/>
          <a:p>
            <a:r>
              <a:rPr lang="en-GB" sz="3600" dirty="0">
                <a:latin typeface="Arial" panose="020B0604020202020204" pitchFamily="34" charset="0"/>
                <a:cs typeface="Arial" panose="020B0604020202020204" pitchFamily="34" charset="0"/>
              </a:rPr>
              <a:t>Voxelotor for treating haemolytic anaemia in people with sickle cell disease</a:t>
            </a: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367430" y="2360140"/>
            <a:ext cx="11328186" cy="3498594"/>
          </a:xfrm>
        </p:spPr>
        <p:txBody>
          <a:bodyPr>
            <a:normAutofit lnSpcReduction="10000"/>
          </a:bodyPr>
          <a:lstStyle/>
          <a:p>
            <a:pPr defTabSz="703434">
              <a:spcBef>
                <a:spcPts val="1200"/>
              </a:spcBef>
              <a:defRPr/>
            </a:pPr>
            <a:r>
              <a:rPr lang="en-GB" sz="2000" b="1" dirty="0">
                <a:latin typeface="Arial" panose="020B0604020202020204" pitchFamily="34" charset="0"/>
                <a:cs typeface="Arial" panose="020B0604020202020204" pitchFamily="34" charset="0"/>
              </a:rPr>
              <a:t>Technology appraisal committee D [4 April 2024]</a:t>
            </a:r>
          </a:p>
          <a:p>
            <a:pPr defTabSz="703434">
              <a:spcBef>
                <a:spcPts val="1200"/>
              </a:spcBef>
              <a:defRPr/>
            </a:pPr>
            <a:r>
              <a:rPr lang="en-GB" sz="2000" b="1" dirty="0">
                <a:latin typeface="Arial" panose="020B0604020202020204" pitchFamily="34" charset="0"/>
                <a:cs typeface="Arial" panose="020B0604020202020204" pitchFamily="34" charset="0"/>
              </a:rPr>
              <a:t>4</a:t>
            </a:r>
            <a:r>
              <a:rPr lang="en-GB" sz="2000" b="1" baseline="30000" dirty="0"/>
              <a:t>th</a:t>
            </a:r>
            <a:r>
              <a:rPr lang="en-GB" sz="2000" b="1" dirty="0">
                <a:latin typeface="Arial" panose="020B0604020202020204" pitchFamily="34" charset="0"/>
                <a:cs typeface="Arial" panose="020B0604020202020204" pitchFamily="34" charset="0"/>
              </a:rPr>
              <a:t> </a:t>
            </a:r>
            <a:r>
              <a:rPr lang="en-GB" sz="2000" b="1" dirty="0"/>
              <a:t>Appraisal Committee Meeting – Post appeal</a:t>
            </a:r>
            <a:endParaRPr lang="en-GB" sz="2000" b="1" dirty="0">
              <a:latin typeface="Arial" panose="020B0604020202020204" pitchFamily="34" charset="0"/>
              <a:cs typeface="Arial" panose="020B0604020202020204" pitchFamily="34" charset="0"/>
            </a:endParaRPr>
          </a:p>
          <a:p>
            <a:pPr defTabSz="703434">
              <a:spcBef>
                <a:spcPts val="1200"/>
              </a:spcBef>
              <a:defRPr/>
            </a:pPr>
            <a:r>
              <a:rPr lang="en-GB" sz="2000" b="1" dirty="0">
                <a:latin typeface="Arial" panose="020B0604020202020204" pitchFamily="34" charset="0"/>
                <a:cs typeface="Arial" panose="020B0604020202020204" pitchFamily="34" charset="0"/>
              </a:rPr>
              <a:t>Chair:  </a:t>
            </a:r>
            <a:r>
              <a:rPr lang="en-GB" sz="2000" dirty="0">
                <a:latin typeface="Arial" panose="020B0604020202020204" pitchFamily="34" charset="0"/>
                <a:cs typeface="Arial" panose="020B0604020202020204" pitchFamily="34" charset="0"/>
              </a:rPr>
              <a:t>Dr Megan John</a:t>
            </a:r>
          </a:p>
          <a:p>
            <a:pPr defTabSz="703434">
              <a:spcBef>
                <a:spcPts val="1200"/>
              </a:spcBef>
              <a:defRPr/>
            </a:pPr>
            <a:r>
              <a:rPr lang="en-GB" sz="2000" b="1" dirty="0">
                <a:latin typeface="Arial" panose="020B0604020202020204" pitchFamily="34" charset="0"/>
                <a:cs typeface="Arial" panose="020B0604020202020204" pitchFamily="34" charset="0"/>
              </a:rPr>
              <a:t>Evidence assessment group: </a:t>
            </a:r>
            <a:r>
              <a:rPr lang="en-GB" sz="2000" dirty="0">
                <a:latin typeface="Arial" panose="020B0604020202020204" pitchFamily="34" charset="0"/>
                <a:cs typeface="Arial" panose="020B0604020202020204" pitchFamily="34" charset="0"/>
              </a:rPr>
              <a:t>Liverpool Reviews and Implementation Group  </a:t>
            </a:r>
          </a:p>
          <a:p>
            <a:pPr defTabSz="703434">
              <a:spcBef>
                <a:spcPts val="1200"/>
              </a:spcBef>
              <a:defRPr/>
            </a:pPr>
            <a:r>
              <a:rPr lang="en-GB" sz="2000" b="1" dirty="0">
                <a:latin typeface="Arial" panose="020B0604020202020204" pitchFamily="34" charset="0"/>
                <a:cs typeface="Arial" panose="020B0604020202020204" pitchFamily="34" charset="0"/>
              </a:rPr>
              <a:t>Technical team: </a:t>
            </a:r>
            <a:r>
              <a:rPr lang="en-GB" sz="2000" dirty="0">
                <a:latin typeface="Arial" panose="020B0604020202020204" pitchFamily="34" charset="0"/>
                <a:cs typeface="Arial" panose="020B0604020202020204" pitchFamily="34" charset="0"/>
              </a:rPr>
              <a:t>Emily Leckenby, Nigel Gumbleton, Linda Landells</a:t>
            </a:r>
          </a:p>
          <a:p>
            <a:pPr defTabSz="703434">
              <a:spcBef>
                <a:spcPts val="1200"/>
              </a:spcBef>
              <a:defRPr/>
            </a:pPr>
            <a:r>
              <a:rPr lang="en-GB" sz="2000" b="1" dirty="0">
                <a:latin typeface="Arial" panose="020B0604020202020204" pitchFamily="34" charset="0"/>
                <a:cs typeface="Arial" panose="020B0604020202020204" pitchFamily="34" charset="0"/>
              </a:rPr>
              <a:t>Company: </a:t>
            </a:r>
            <a:r>
              <a:rPr lang="en-GB" sz="2000" dirty="0">
                <a:latin typeface="Arial" panose="020B0604020202020204" pitchFamily="34" charset="0"/>
                <a:cs typeface="Arial" panose="020B0604020202020204" pitchFamily="34" charset="0"/>
              </a:rPr>
              <a:t>Pfizer </a:t>
            </a:r>
          </a:p>
          <a:p>
            <a:pPr>
              <a:spcBef>
                <a:spcPts val="1200"/>
              </a:spcBef>
            </a:pPr>
            <a:endParaRPr lang="en-GB"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79A72F6-6F25-4FD7-939A-E0D4CE27677C}"/>
              </a:ext>
            </a:extLst>
          </p:cNvPr>
          <p:cNvSpPr/>
          <p:nvPr/>
        </p:nvSpPr>
        <p:spPr>
          <a:xfrm>
            <a:off x="7164888" y="516078"/>
            <a:ext cx="4530728" cy="6463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Arial" panose="020B0604020202020204" pitchFamily="34" charset="0"/>
              </a:rPr>
              <a:t>Part 1 slides for public – no confidential information</a:t>
            </a:r>
            <a:endParaRPr lang="en-GB" b="1" u="sng" dirty="0">
              <a:solidFill>
                <a:schemeClr val="tx1"/>
              </a:solidFill>
              <a:highlight>
                <a:srgbClr val="00FF00"/>
              </a:highlight>
              <a:latin typeface="Arial" panose="020B0604020202020204" pitchFamily="34" charset="0"/>
            </a:endParaRPr>
          </a:p>
        </p:txBody>
      </p:sp>
      <p:sp>
        <p:nvSpPr>
          <p:cNvPr id="7" name="Text Placeholder 3">
            <a:extLst>
              <a:ext uri="{FF2B5EF4-FFF2-40B4-BE49-F238E27FC236}">
                <a16:creationId xmlns:a16="http://schemas.microsoft.com/office/drawing/2014/main" id="{2B058ACA-0B66-4077-AB91-60A1F832DEAF}"/>
              </a:ext>
            </a:extLst>
          </p:cNvPr>
          <p:cNvSpPr txBox="1">
            <a:spLocks/>
          </p:cNvSpPr>
          <p:nvPr/>
        </p:nvSpPr>
        <p:spPr>
          <a:xfrm>
            <a:off x="1500554" y="6267655"/>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 NICE 2024. All rights reserved. Subject to </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Notice of rights</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GB" dirty="0">
                <a:solidFill>
                  <a:schemeClr val="tx1"/>
                </a:solidFill>
                <a:latin typeface="Arial" panose="020B0604020202020204" pitchFamily="34" charset="0"/>
                <a:ea typeface="Inter" panose="02000503000000020004" pitchFamily="2" charset="0"/>
                <a:cs typeface="Arial" panose="020B0604020202020204" pitchFamily="34" charset="0"/>
              </a:rPr>
              <a:t> </a:t>
            </a:r>
            <a:endParaRPr lang="en-US" dirty="0">
              <a:solidFill>
                <a:schemeClr val="tx1"/>
              </a:solidFill>
              <a:latin typeface="Arial" panose="020B0604020202020204" pitchFamily="34" charset="0"/>
              <a:ea typeface="Inter" panose="02000503000000020004" pitchFamily="2" charset="0"/>
              <a:cs typeface="Arial" panose="020B0604020202020204" pitchFamily="34" charset="0"/>
            </a:endParaRPr>
          </a:p>
        </p:txBody>
      </p:sp>
    </p:spTree>
    <p:extLst>
      <p:ext uri="{BB962C8B-B14F-4D97-AF65-F5344CB8AC3E}">
        <p14:creationId xmlns:p14="http://schemas.microsoft.com/office/powerpoint/2010/main" val="649762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F7D0720-335D-B8C7-91E0-B11100A24801}"/>
              </a:ext>
            </a:extLst>
          </p:cNvPr>
          <p:cNvSpPr>
            <a:spLocks noGrp="1"/>
          </p:cNvSpPr>
          <p:nvPr>
            <p:ph type="title"/>
          </p:nvPr>
        </p:nvSpPr>
        <p:spPr/>
        <p:txBody>
          <a:bodyPr>
            <a:noAutofit/>
          </a:bodyPr>
          <a:lstStyle/>
          <a:p>
            <a:r>
              <a:rPr lang="en-GB" dirty="0"/>
              <a:t>HOPE trial results</a:t>
            </a:r>
            <a:br>
              <a:rPr lang="en-GB" dirty="0"/>
            </a:br>
            <a:r>
              <a:rPr lang="en-GB" sz="2400" b="0" dirty="0"/>
              <a:t>At week 24, </a:t>
            </a:r>
            <a:r>
              <a:rPr lang="en-GB" sz="2400" b="0" dirty="0" err="1"/>
              <a:t>voxelotor</a:t>
            </a:r>
            <a:r>
              <a:rPr lang="en-GB" sz="2400" b="0" dirty="0"/>
              <a:t> 1500mg* has higher proportion of people with Hb increase of &gt;1g/dL than placebo</a:t>
            </a:r>
          </a:p>
        </p:txBody>
      </p:sp>
      <p:graphicFrame>
        <p:nvGraphicFramePr>
          <p:cNvPr id="2" name="Table 1">
            <a:extLst>
              <a:ext uri="{FF2B5EF4-FFF2-40B4-BE49-F238E27FC236}">
                <a16:creationId xmlns:a16="http://schemas.microsoft.com/office/drawing/2014/main" id="{E32221AB-E6E1-92A7-A3FA-22C5E40A1B9A}"/>
              </a:ext>
            </a:extLst>
          </p:cNvPr>
          <p:cNvGraphicFramePr>
            <a:graphicFrameLocks noGrp="1"/>
          </p:cNvGraphicFramePr>
          <p:nvPr>
            <p:extLst>
              <p:ext uri="{D42A27DB-BD31-4B8C-83A1-F6EECF244321}">
                <p14:modId xmlns:p14="http://schemas.microsoft.com/office/powerpoint/2010/main" val="2975210443"/>
              </p:ext>
            </p:extLst>
          </p:nvPr>
        </p:nvGraphicFramePr>
        <p:xfrm>
          <a:off x="475526" y="1525420"/>
          <a:ext cx="11084128" cy="861060"/>
        </p:xfrm>
        <a:graphic>
          <a:graphicData uri="http://schemas.openxmlformats.org/drawingml/2006/table">
            <a:tbl>
              <a:tblPr firstRow="1" firstCol="1" bandRow="1">
                <a:tableStyleId>{5C22544A-7EE6-4342-B048-85BDC9FD1C3A}</a:tableStyleId>
              </a:tblPr>
              <a:tblGrid>
                <a:gridCol w="1544662">
                  <a:extLst>
                    <a:ext uri="{9D8B030D-6E8A-4147-A177-3AD203B41FA5}">
                      <a16:colId xmlns:a16="http://schemas.microsoft.com/office/drawing/2014/main" val="2441157099"/>
                    </a:ext>
                  </a:extLst>
                </a:gridCol>
                <a:gridCol w="3635255">
                  <a:extLst>
                    <a:ext uri="{9D8B030D-6E8A-4147-A177-3AD203B41FA5}">
                      <a16:colId xmlns:a16="http://schemas.microsoft.com/office/drawing/2014/main" val="3418383686"/>
                    </a:ext>
                  </a:extLst>
                </a:gridCol>
                <a:gridCol w="3612815">
                  <a:extLst>
                    <a:ext uri="{9D8B030D-6E8A-4147-A177-3AD203B41FA5}">
                      <a16:colId xmlns:a16="http://schemas.microsoft.com/office/drawing/2014/main" val="207179206"/>
                    </a:ext>
                  </a:extLst>
                </a:gridCol>
                <a:gridCol w="2291396">
                  <a:extLst>
                    <a:ext uri="{9D8B030D-6E8A-4147-A177-3AD203B41FA5}">
                      <a16:colId xmlns:a16="http://schemas.microsoft.com/office/drawing/2014/main" val="388538527"/>
                    </a:ext>
                  </a:extLst>
                </a:gridCol>
              </a:tblGrid>
              <a:tr h="178659">
                <a:tc>
                  <a:txBody>
                    <a:bodyPr/>
                    <a:lstStyle/>
                    <a:p>
                      <a:pPr>
                        <a:spcAft>
                          <a:spcPts val="300"/>
                        </a:spcAft>
                      </a:pPr>
                      <a:r>
                        <a:rPr lang="en-GB" sz="1800" dirty="0">
                          <a:effectLst/>
                          <a:latin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300"/>
                        </a:spcAft>
                      </a:pPr>
                      <a:r>
                        <a:rPr lang="en-GB" sz="1800" dirty="0">
                          <a:effectLst/>
                          <a:latin typeface="Arial" panose="020B0604020202020204" pitchFamily="34" charset="0"/>
                        </a:rPr>
                        <a:t>Voxelotor 1500mg (N = 90)</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300"/>
                        </a:spcAft>
                      </a:pPr>
                      <a:r>
                        <a:rPr lang="en-GB" sz="1800" dirty="0">
                          <a:effectLst/>
                          <a:latin typeface="Arial" panose="020B0604020202020204" pitchFamily="34" charset="0"/>
                        </a:rPr>
                        <a:t>Voxelotor 900mg* (N = 92)</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300"/>
                        </a:spcAft>
                      </a:pPr>
                      <a:r>
                        <a:rPr lang="en-GB" sz="1800" dirty="0">
                          <a:effectLst/>
                          <a:latin typeface="Arial" panose="020B0604020202020204" pitchFamily="34" charset="0"/>
                        </a:rPr>
                        <a:t>Placebo (N = 92)</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64838045"/>
                  </a:ext>
                </a:extLst>
              </a:tr>
              <a:tr h="382131">
                <a:tc>
                  <a:txBody>
                    <a:bodyPr/>
                    <a:lstStyle/>
                    <a:p>
                      <a:pPr>
                        <a:spcAft>
                          <a:spcPts val="300"/>
                        </a:spcAft>
                      </a:pPr>
                      <a:r>
                        <a:rPr lang="en-GB" sz="1800" dirty="0">
                          <a:effectLst/>
                          <a:latin typeface="Arial" panose="020B0604020202020204" pitchFamily="34" charset="0"/>
                        </a:rPr>
                        <a:t>Response, n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spcAft>
                          <a:spcPts val="300"/>
                        </a:spcAft>
                      </a:pPr>
                      <a:r>
                        <a:rPr lang="en-GB" sz="1800" dirty="0">
                          <a:effectLst/>
                          <a:latin typeface="Arial" panose="020B0604020202020204" pitchFamily="34" charset="0"/>
                        </a:rPr>
                        <a:t>46 (51.1%) </a:t>
                      </a:r>
                    </a:p>
                    <a:p>
                      <a:pPr algn="r">
                        <a:spcAft>
                          <a:spcPts val="300"/>
                        </a:spcAft>
                      </a:pPr>
                      <a:r>
                        <a:rPr lang="en-GB" sz="1800" dirty="0">
                          <a:effectLst/>
                          <a:latin typeface="Arial" panose="020B0604020202020204" pitchFamily="34" charset="0"/>
                        </a:rPr>
                        <a:t>[95% CI: 41, 61]</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spcAft>
                          <a:spcPts val="300"/>
                        </a:spcAft>
                      </a:pPr>
                      <a:r>
                        <a:rPr lang="en-GB" sz="1800" dirty="0">
                          <a:effectLst/>
                          <a:latin typeface="Arial" panose="020B0604020202020204" pitchFamily="34" charset="0"/>
                        </a:rPr>
                        <a:t>30 (32.6%)</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a:spcAft>
                          <a:spcPts val="300"/>
                        </a:spcAft>
                      </a:pPr>
                      <a:r>
                        <a:rPr lang="en-GB" sz="1800" dirty="0">
                          <a:effectLst/>
                          <a:latin typeface="Arial" panose="020B0604020202020204" pitchFamily="34" charset="0"/>
                        </a:rPr>
                        <a:t>6 (6.5%) </a:t>
                      </a:r>
                    </a:p>
                    <a:p>
                      <a:pPr algn="r">
                        <a:spcAft>
                          <a:spcPts val="300"/>
                        </a:spcAft>
                      </a:pPr>
                      <a:r>
                        <a:rPr lang="en-GB" sz="1800" dirty="0">
                          <a:effectLst/>
                          <a:latin typeface="Arial" panose="020B0604020202020204" pitchFamily="34" charset="0"/>
                        </a:rPr>
                        <a:t>[95% CI: 1, 12 ]</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70003305"/>
                  </a:ext>
                </a:extLst>
              </a:tr>
            </a:tbl>
          </a:graphicData>
        </a:graphic>
      </p:graphicFrame>
      <p:sp>
        <p:nvSpPr>
          <p:cNvPr id="5" name="Rectangle 2">
            <a:extLst>
              <a:ext uri="{FF2B5EF4-FFF2-40B4-BE49-F238E27FC236}">
                <a16:creationId xmlns:a16="http://schemas.microsoft.com/office/drawing/2014/main" id="{F076E350-88BB-EB6F-A79D-74BAE68A9EE2}"/>
              </a:ext>
            </a:extLst>
          </p:cNvPr>
          <p:cNvSpPr>
            <a:spLocks noChangeArrowheads="1"/>
          </p:cNvSpPr>
          <p:nvPr/>
        </p:nvSpPr>
        <p:spPr bwMode="auto">
          <a:xfrm>
            <a:off x="466724" y="2479589"/>
            <a:ext cx="7426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Figure 3 </a:t>
            </a:r>
            <a:r>
              <a:rPr kumimoji="0" lang="en-GB" altLang="en-US"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Secondary outcome, Hb change from baseline, ITT population</a:t>
            </a:r>
            <a:endParaRPr kumimoji="0" lang="en-GB" altLang="en-US" i="0" u="none" strike="noStrike" cap="none" normalizeH="0" baseline="0" dirty="0">
              <a:ln>
                <a:noFill/>
              </a:ln>
              <a:solidFill>
                <a:schemeClr val="tx1"/>
              </a:solidFill>
              <a:effectLst/>
              <a:latin typeface="Arial" panose="020B0604020202020204" pitchFamily="34" charset="0"/>
            </a:endParaRPr>
          </a:p>
        </p:txBody>
      </p:sp>
      <p:pic>
        <p:nvPicPr>
          <p:cNvPr id="7" name="Picture 6" descr="Figure showing the change in haemoglobin from baseline in the HOPE trial population in the voxelotor 1500mg arm, voxelotor 900mg arm and placebo arm">
            <a:extLst>
              <a:ext uri="{FF2B5EF4-FFF2-40B4-BE49-F238E27FC236}">
                <a16:creationId xmlns:a16="http://schemas.microsoft.com/office/drawing/2014/main" id="{A91B596F-9A8C-7F02-38CC-A4C8587435D8}"/>
              </a:ext>
            </a:extLst>
          </p:cNvPr>
          <p:cNvPicPr>
            <a:picLocks noChangeAspect="1"/>
          </p:cNvPicPr>
          <p:nvPr/>
        </p:nvPicPr>
        <p:blipFill>
          <a:blip r:embed="rId3"/>
          <a:stretch>
            <a:fillRect/>
          </a:stretch>
        </p:blipFill>
        <p:spPr>
          <a:xfrm>
            <a:off x="2522736" y="2851164"/>
            <a:ext cx="7214589" cy="2431495"/>
          </a:xfrm>
          <a:prstGeom prst="rect">
            <a:avLst/>
          </a:prstGeom>
        </p:spPr>
      </p:pic>
      <p:sp>
        <p:nvSpPr>
          <p:cNvPr id="4" name="TextBox 3">
            <a:extLst>
              <a:ext uri="{FF2B5EF4-FFF2-40B4-BE49-F238E27FC236}">
                <a16:creationId xmlns:a16="http://schemas.microsoft.com/office/drawing/2014/main" id="{F92B79D0-7D2F-9722-885C-98DC5ADF5739}"/>
              </a:ext>
            </a:extLst>
          </p:cNvPr>
          <p:cNvSpPr txBox="1"/>
          <p:nvPr/>
        </p:nvSpPr>
        <p:spPr>
          <a:xfrm>
            <a:off x="993059" y="6560617"/>
            <a:ext cx="10566595"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CI, confidence interval; Hb, haemoglobin; ITT, intention to treat; SCD, sickle cell disease; VOC, </a:t>
            </a:r>
            <a:r>
              <a:rPr lang="en-GB" dirty="0" err="1"/>
              <a:t>vaso</a:t>
            </a:r>
            <a:r>
              <a:rPr lang="en-GB" dirty="0"/>
              <a:t>-occlusive crisis </a:t>
            </a:r>
          </a:p>
        </p:txBody>
      </p:sp>
      <p:sp>
        <p:nvSpPr>
          <p:cNvPr id="11" name="Rectangle: Rounded Corners 10">
            <a:extLst>
              <a:ext uri="{FF2B5EF4-FFF2-40B4-BE49-F238E27FC236}">
                <a16:creationId xmlns:a16="http://schemas.microsoft.com/office/drawing/2014/main" id="{F4AF26E9-1213-6931-0875-258BE8EEDDE6}"/>
              </a:ext>
            </a:extLst>
          </p:cNvPr>
          <p:cNvSpPr/>
          <p:nvPr/>
        </p:nvSpPr>
        <p:spPr>
          <a:xfrm>
            <a:off x="497724" y="5408785"/>
            <a:ext cx="11533854" cy="861060"/>
          </a:xfrm>
          <a:prstGeom prst="roundRect">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To inform the economic model, treatment effect data from </a:t>
            </a:r>
            <a:r>
              <a:rPr lang="en-GB" dirty="0" err="1">
                <a:solidFill>
                  <a:schemeClr val="tx1"/>
                </a:solidFill>
                <a:latin typeface="Arial" panose="020B0604020202020204" pitchFamily="34" charset="0"/>
                <a:cs typeface="Arial" panose="020B0604020202020204" pitchFamily="34" charset="0"/>
              </a:rPr>
              <a:t>voxelotor</a:t>
            </a:r>
            <a:r>
              <a:rPr lang="en-GB" dirty="0">
                <a:solidFill>
                  <a:schemeClr val="tx1"/>
                </a:solidFill>
                <a:latin typeface="Arial" panose="020B0604020202020204" pitchFamily="34" charset="0"/>
                <a:cs typeface="Arial" panose="020B0604020202020204" pitchFamily="34" charset="0"/>
              </a:rPr>
              <a:t> 1500mg arm of HOPE stratified by use of HC. The impact of Hb changes on SCD complications is based on time-to-event analysis using evidence from UK CPRD-HES database</a:t>
            </a:r>
          </a:p>
        </p:txBody>
      </p:sp>
      <p:sp>
        <p:nvSpPr>
          <p:cNvPr id="12" name="TextBox 11">
            <a:extLst>
              <a:ext uri="{FF2B5EF4-FFF2-40B4-BE49-F238E27FC236}">
                <a16:creationId xmlns:a16="http://schemas.microsoft.com/office/drawing/2014/main" id="{DFDD3B3B-4B5A-A663-17A4-E09741139B6B}"/>
              </a:ext>
            </a:extLst>
          </p:cNvPr>
          <p:cNvSpPr txBox="1"/>
          <p:nvPr/>
        </p:nvSpPr>
        <p:spPr>
          <a:xfrm>
            <a:off x="1143907" y="6275527"/>
            <a:ext cx="10566595" cy="338554"/>
          </a:xfrm>
          <a:prstGeom prst="rect">
            <a:avLst/>
          </a:prstGeom>
          <a:noFill/>
        </p:spPr>
        <p:txBody>
          <a:bodyPr wrap="square">
            <a:spAutoFit/>
          </a:bodyPr>
          <a:lstStyle/>
          <a:p>
            <a:pPr algn="ctr"/>
            <a:r>
              <a:rPr lang="en-GB" sz="1600" dirty="0">
                <a:latin typeface="Arial" panose="020B0604020202020204" pitchFamily="34" charset="0"/>
                <a:cs typeface="Arial" panose="020B0604020202020204" pitchFamily="34" charset="0"/>
              </a:rPr>
              <a:t>*1500mg is licensed dose. People on placebo &amp; 900mg switched to 1500mg in OLE extension trial (next slide)</a:t>
            </a:r>
          </a:p>
        </p:txBody>
      </p:sp>
      <p:sp>
        <p:nvSpPr>
          <p:cNvPr id="3" name="Rectangle 2" descr="Marker showing slides are confidential ">
            <a:extLst>
              <a:ext uri="{FF2B5EF4-FFF2-40B4-BE49-F238E27FC236}">
                <a16:creationId xmlns:a16="http://schemas.microsoft.com/office/drawing/2014/main" id="{5C14C927-5C57-BED1-49FE-1524C973924A}"/>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Tree>
    <p:extLst>
      <p:ext uri="{BB962C8B-B14F-4D97-AF65-F5344CB8AC3E}">
        <p14:creationId xmlns:p14="http://schemas.microsoft.com/office/powerpoint/2010/main" val="225823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7">
            <a:extLst>
              <a:ext uri="{FF2B5EF4-FFF2-40B4-BE49-F238E27FC236}">
                <a16:creationId xmlns:a16="http://schemas.microsoft.com/office/drawing/2014/main" id="{217CFAFE-F44E-554A-00D2-D74A43C68300}"/>
              </a:ext>
            </a:extLst>
          </p:cNvPr>
          <p:cNvSpPr>
            <a:spLocks noGrp="1"/>
          </p:cNvSpPr>
          <p:nvPr>
            <p:ph type="title"/>
          </p:nvPr>
        </p:nvSpPr>
        <p:spPr>
          <a:xfrm>
            <a:off x="466724" y="263524"/>
            <a:ext cx="11250785" cy="592817"/>
          </a:xfrm>
        </p:spPr>
        <p:txBody>
          <a:bodyPr/>
          <a:lstStyle/>
          <a:p>
            <a:r>
              <a:rPr lang="en-GB" dirty="0"/>
              <a:t>HOPE trial open-label extension (OLE)</a:t>
            </a:r>
          </a:p>
        </p:txBody>
      </p:sp>
      <p:pic>
        <p:nvPicPr>
          <p:cNvPr id="7" name="Picture 6" descr="figure showing the change in haemoglobin from the HOPE study baseline to the open label extension study week 48 for the voxelotor 1500mg arm, voxelotor 900mg arm and placebo arm">
            <a:extLst>
              <a:ext uri="{FF2B5EF4-FFF2-40B4-BE49-F238E27FC236}">
                <a16:creationId xmlns:a16="http://schemas.microsoft.com/office/drawing/2014/main" id="{A9188456-FEEC-18BB-4218-6B7D1C50BB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65462" y="3045644"/>
            <a:ext cx="5853308" cy="2872843"/>
          </a:xfrm>
          <a:prstGeom prst="rect">
            <a:avLst/>
          </a:prstGeom>
          <a:noFill/>
        </p:spPr>
      </p:pic>
      <p:sp>
        <p:nvSpPr>
          <p:cNvPr id="12" name="TextBox 11">
            <a:extLst>
              <a:ext uri="{FF2B5EF4-FFF2-40B4-BE49-F238E27FC236}">
                <a16:creationId xmlns:a16="http://schemas.microsoft.com/office/drawing/2014/main" id="{ADAC2CC9-F054-D579-7814-AD0EF23EB4DF}"/>
              </a:ext>
            </a:extLst>
          </p:cNvPr>
          <p:cNvSpPr txBox="1"/>
          <p:nvPr/>
        </p:nvSpPr>
        <p:spPr>
          <a:xfrm>
            <a:off x="508665" y="715608"/>
            <a:ext cx="11166902" cy="2031325"/>
          </a:xfrm>
          <a:prstGeom prst="rect">
            <a:avLst/>
          </a:prstGeom>
          <a:noFill/>
        </p:spPr>
        <p:txBody>
          <a:bodyPr wrap="square">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People in placebo and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900mg* arms in HOPE switched to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1500mg in HOPE OLE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Median duration of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exposure in HOPE OLE = 69.9 weeks (range: 1.9-102.0 weeks)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78 people treated for ≥72 weeks. Of these, 52 previously received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in HOPE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People who received placebo in HOPE and subsequently received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1500mg as part of HOPE OLE had a 1.3 g/dL Hb increase from baseline to Week 48 in HOPE OLE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People who received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1500mg in HOPE and in HOPE OLE maintained Hb response until end of OLE</a:t>
            </a:r>
          </a:p>
        </p:txBody>
      </p:sp>
      <p:sp>
        <p:nvSpPr>
          <p:cNvPr id="13" name="Rectangle 2">
            <a:extLst>
              <a:ext uri="{FF2B5EF4-FFF2-40B4-BE49-F238E27FC236}">
                <a16:creationId xmlns:a16="http://schemas.microsoft.com/office/drawing/2014/main" id="{72A8A5D2-72E7-503A-EB3A-66C10962A950}"/>
              </a:ext>
            </a:extLst>
          </p:cNvPr>
          <p:cNvSpPr>
            <a:spLocks noChangeArrowheads="1"/>
          </p:cNvSpPr>
          <p:nvPr/>
        </p:nvSpPr>
        <p:spPr bwMode="auto">
          <a:xfrm>
            <a:off x="466724" y="2701440"/>
            <a:ext cx="86613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Figure 4 </a:t>
            </a:r>
            <a:r>
              <a:rPr kumimoji="0" lang="en-GB" altLang="en-US"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change in Hb response from HOPE study baseline to HOPE OLE week 48</a:t>
            </a:r>
            <a:endParaRPr kumimoji="0" lang="en-GB" altLang="en-US"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5738355D-1E47-7D85-A470-5A97B53B5D03}"/>
              </a:ext>
            </a:extLst>
          </p:cNvPr>
          <p:cNvSpPr txBox="1"/>
          <p:nvPr/>
        </p:nvSpPr>
        <p:spPr>
          <a:xfrm>
            <a:off x="913057" y="6590407"/>
            <a:ext cx="10804452" cy="230832"/>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CPRD, Clinical Practice Research Database; HES, hospital episode statistics; Hb, haemoglobin; OLE, open label extension; SCD, sickle cell disease</a:t>
            </a:r>
          </a:p>
        </p:txBody>
      </p:sp>
      <p:sp>
        <p:nvSpPr>
          <p:cNvPr id="3" name="TextBox 2">
            <a:extLst>
              <a:ext uri="{FF2B5EF4-FFF2-40B4-BE49-F238E27FC236}">
                <a16:creationId xmlns:a16="http://schemas.microsoft.com/office/drawing/2014/main" id="{42731724-408D-09A7-CE15-50DA0406BF33}"/>
              </a:ext>
            </a:extLst>
          </p:cNvPr>
          <p:cNvSpPr txBox="1"/>
          <p:nvPr/>
        </p:nvSpPr>
        <p:spPr>
          <a:xfrm>
            <a:off x="5728447" y="6036470"/>
            <a:ext cx="5982055" cy="369332"/>
          </a:xfrm>
          <a:prstGeom prst="rect">
            <a:avLst/>
          </a:prstGeom>
          <a:noFill/>
        </p:spPr>
        <p:txBody>
          <a:bodyPr wrap="square">
            <a:spAutoFit/>
          </a:bodyPr>
          <a:lstStyle/>
          <a:p>
            <a:pPr algn="ctr"/>
            <a:r>
              <a:rPr lang="en-GB" dirty="0">
                <a:latin typeface="Arial" panose="020B0604020202020204" pitchFamily="34" charset="0"/>
                <a:cs typeface="Arial" panose="020B0604020202020204" pitchFamily="34" charset="0"/>
              </a:rPr>
              <a:t>*900mg </a:t>
            </a:r>
            <a:r>
              <a:rPr lang="en-GB" dirty="0" err="1">
                <a:latin typeface="Arial" panose="020B0604020202020204" pitchFamily="34" charset="0"/>
                <a:cs typeface="Arial" panose="020B0604020202020204" pitchFamily="34" charset="0"/>
              </a:rPr>
              <a:t>voxelotor</a:t>
            </a:r>
            <a:r>
              <a:rPr lang="en-GB" dirty="0">
                <a:latin typeface="Arial" panose="020B0604020202020204" pitchFamily="34" charset="0"/>
                <a:cs typeface="Arial" panose="020B0604020202020204" pitchFamily="34" charset="0"/>
              </a:rPr>
              <a:t> dose is not the licensed dose </a:t>
            </a:r>
          </a:p>
        </p:txBody>
      </p:sp>
      <p:sp>
        <p:nvSpPr>
          <p:cNvPr id="4" name="Rectangle 3" descr="Marker showing slides are confidential ">
            <a:extLst>
              <a:ext uri="{FF2B5EF4-FFF2-40B4-BE49-F238E27FC236}">
                <a16:creationId xmlns:a16="http://schemas.microsoft.com/office/drawing/2014/main" id="{7975FC5D-C75D-FA77-F429-136151984887}"/>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Tree>
    <p:extLst>
      <p:ext uri="{BB962C8B-B14F-4D97-AF65-F5344CB8AC3E}">
        <p14:creationId xmlns:p14="http://schemas.microsoft.com/office/powerpoint/2010/main" val="3280854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ure showing the company model structure ">
            <a:extLst>
              <a:ext uri="{FF2B5EF4-FFF2-40B4-BE49-F238E27FC236}">
                <a16:creationId xmlns:a16="http://schemas.microsoft.com/office/drawing/2014/main" id="{D4D982EE-92C5-D064-F79D-05A29B2655E7}"/>
              </a:ext>
            </a:extLst>
          </p:cNvPr>
          <p:cNvPicPr>
            <a:picLocks noChangeAspect="1"/>
          </p:cNvPicPr>
          <p:nvPr/>
        </p:nvPicPr>
        <p:blipFill>
          <a:blip r:embed="rId2">
            <a:extLst>
              <a:ext uri="{FF2B5EF4-FFF2-40B4-BE49-F238E27FC236}">
                <a16:creationI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el="http://schemas.microsoft.com/office/2019/extlst"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arto="http://schemas.microsoft.com/office/word/2006/arto" xmlns:a16="http://schemas.microsoft.com/office/drawing/2014/main"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id="{9FC9BC19-4A36-4CBC-A8B0-FC9FA5F0D4DB}"/>
              </a:ext>
            </a:extLst>
          </a:blip>
          <a:stretch>
            <a:fillRect/>
          </a:stretch>
        </p:blipFill>
        <p:spPr>
          <a:xfrm>
            <a:off x="268356" y="1389952"/>
            <a:ext cx="6868633" cy="4420813"/>
          </a:xfrm>
          <a:prstGeom prst="rect">
            <a:avLst/>
          </a:prstGeom>
        </p:spPr>
      </p:pic>
      <p:sp>
        <p:nvSpPr>
          <p:cNvPr id="15" name="TextBox 14">
            <a:extLst>
              <a:ext uri="{FF2B5EF4-FFF2-40B4-BE49-F238E27FC236}">
                <a16:creationId xmlns:a16="http://schemas.microsoft.com/office/drawing/2014/main" id="{86B34F39-8E6E-4E58-8B3F-ADD14547DEFF}"/>
              </a:ext>
            </a:extLst>
          </p:cNvPr>
          <p:cNvSpPr txBox="1"/>
          <p:nvPr/>
        </p:nvSpPr>
        <p:spPr>
          <a:xfrm>
            <a:off x="843855" y="876744"/>
            <a:ext cx="3788217" cy="369332"/>
          </a:xfrm>
          <a:prstGeom prst="rect">
            <a:avLst/>
          </a:prstGeom>
          <a:noFill/>
        </p:spPr>
        <p:txBody>
          <a:bodyPr wrap="none" rtlCol="0">
            <a:spAutoFit/>
          </a:bodyPr>
          <a:lstStyle/>
          <a:p>
            <a:r>
              <a:rPr lang="en-GB" b="1" dirty="0">
                <a:latin typeface="Arial" panose="020B0604020202020204" pitchFamily="34" charset="0"/>
              </a:rPr>
              <a:t>Figure 5 </a:t>
            </a:r>
            <a:r>
              <a:rPr lang="en-GB" dirty="0">
                <a:latin typeface="Arial" panose="020B0604020202020204" pitchFamily="34" charset="0"/>
              </a:rPr>
              <a:t>Company model structure</a:t>
            </a:r>
          </a:p>
        </p:txBody>
      </p:sp>
      <p:sp>
        <p:nvSpPr>
          <p:cNvPr id="17" name="Title 16">
            <a:extLst>
              <a:ext uri="{FF2B5EF4-FFF2-40B4-BE49-F238E27FC236}">
                <a16:creationId xmlns:a16="http://schemas.microsoft.com/office/drawing/2014/main" id="{A54012EF-38D3-A5A1-0454-EE063676FD2F}"/>
              </a:ext>
            </a:extLst>
          </p:cNvPr>
          <p:cNvSpPr>
            <a:spLocks noGrp="1"/>
          </p:cNvSpPr>
          <p:nvPr>
            <p:ph type="title"/>
          </p:nvPr>
        </p:nvSpPr>
        <p:spPr/>
        <p:txBody>
          <a:bodyPr>
            <a:noAutofit/>
          </a:bodyPr>
          <a:lstStyle/>
          <a:p>
            <a:r>
              <a:rPr lang="en-GB" dirty="0"/>
              <a:t>Company’s model overview</a:t>
            </a:r>
          </a:p>
        </p:txBody>
      </p:sp>
      <p:sp>
        <p:nvSpPr>
          <p:cNvPr id="12" name="TextBox 11">
            <a:extLst>
              <a:ext uri="{FF2B5EF4-FFF2-40B4-BE49-F238E27FC236}">
                <a16:creationId xmlns:a16="http://schemas.microsoft.com/office/drawing/2014/main" id="{D4C33764-06D6-14B8-83A9-0C8042C33783}"/>
              </a:ext>
            </a:extLst>
          </p:cNvPr>
          <p:cNvSpPr txBox="1"/>
          <p:nvPr/>
        </p:nvSpPr>
        <p:spPr>
          <a:xfrm>
            <a:off x="6868632" y="1061410"/>
            <a:ext cx="4717909" cy="4524315"/>
          </a:xfrm>
          <a:prstGeom prst="rect">
            <a:avLst/>
          </a:prstGeom>
          <a:noFill/>
        </p:spPr>
        <p:txBody>
          <a:bodyPr wrap="square">
            <a:spAutoFit/>
          </a:bodyPr>
          <a:lstStyle/>
          <a:p>
            <a:pPr marL="285750" indent="-285750">
              <a:buFont typeface="Arial" panose="020B0604020202020204" pitchFamily="34" charset="0"/>
              <a:buChar char="•"/>
            </a:pPr>
            <a:r>
              <a:rPr lang="en-GB" dirty="0">
                <a:latin typeface="Arial" panose="020B0604020202020204" pitchFamily="34" charset="0"/>
              </a:rPr>
              <a:t>DES model where possible events are modelled on time to event basis. </a:t>
            </a:r>
          </a:p>
          <a:p>
            <a:pPr marL="285750" indent="-285750">
              <a:buFont typeface="Arial" panose="020B0604020202020204" pitchFamily="34" charset="0"/>
              <a:buChar char="•"/>
            </a:pPr>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Events modelled were SCD-related complications and death, treatment discontinuations</a:t>
            </a:r>
          </a:p>
          <a:p>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Biggest model driver is proportions of people in </a:t>
            </a:r>
            <a:r>
              <a:rPr lang="en-GB" dirty="0" err="1">
                <a:latin typeface="Arial" panose="020B0604020202020204" pitchFamily="34" charset="0"/>
              </a:rPr>
              <a:t>voxelotor</a:t>
            </a:r>
            <a:r>
              <a:rPr lang="en-GB" dirty="0">
                <a:latin typeface="Arial" panose="020B0604020202020204" pitchFamily="34" charset="0"/>
              </a:rPr>
              <a:t> and SoC arms who receive RTT</a:t>
            </a:r>
          </a:p>
          <a:p>
            <a:pPr marL="285750" indent="-285750">
              <a:buFont typeface="Arial" panose="020B0604020202020204" pitchFamily="34" charset="0"/>
              <a:buChar char="•"/>
            </a:pPr>
            <a:endParaRPr lang="en-GB" dirty="0">
              <a:latin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Complications included: ARF, arrythmias, CKD, ESRD, gallstones, heart failure, leg ulcers, osteomyelitis, osteonecrosis, pulmonary hypertension, sepsis, stroke, VOC</a:t>
            </a:r>
          </a:p>
        </p:txBody>
      </p:sp>
      <p:sp>
        <p:nvSpPr>
          <p:cNvPr id="7" name="TextBox 6">
            <a:extLst>
              <a:ext uri="{FF2B5EF4-FFF2-40B4-BE49-F238E27FC236}">
                <a16:creationId xmlns:a16="http://schemas.microsoft.com/office/drawing/2014/main" id="{A6617ECD-2739-26FE-3A2B-EC2FA51BF71A}"/>
              </a:ext>
            </a:extLst>
          </p:cNvPr>
          <p:cNvSpPr txBox="1"/>
          <p:nvPr/>
        </p:nvSpPr>
        <p:spPr>
          <a:xfrm>
            <a:off x="997200" y="6400842"/>
            <a:ext cx="10589341" cy="369332"/>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ARF, acute renal failure; CKD, chronic kidney disease; DES: Discrete Event Simulation; ESRD, end stage renal disease; HC, hydroxycarbamide; RTT, regular transfusion therapy; SCD, sickle cell disease; SoC, standard of care; VOC, </a:t>
            </a:r>
            <a:r>
              <a:rPr lang="en-GB" dirty="0" err="1"/>
              <a:t>vaso</a:t>
            </a:r>
            <a:r>
              <a:rPr lang="en-GB" dirty="0"/>
              <a:t>-occlusive crisis </a:t>
            </a:r>
          </a:p>
        </p:txBody>
      </p:sp>
      <p:sp>
        <p:nvSpPr>
          <p:cNvPr id="3" name="Rectangle 2" descr="Marker showing slides are confidential ">
            <a:extLst>
              <a:ext uri="{FF2B5EF4-FFF2-40B4-BE49-F238E27FC236}">
                <a16:creationId xmlns:a16="http://schemas.microsoft.com/office/drawing/2014/main" id="{2FA0BB9C-FD51-103B-65DE-E35E5D3863A8}"/>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Tree>
    <p:extLst>
      <p:ext uri="{BB962C8B-B14F-4D97-AF65-F5344CB8AC3E}">
        <p14:creationId xmlns:p14="http://schemas.microsoft.com/office/powerpoint/2010/main" val="3200587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p:txBody>
          <a:bodyPr/>
          <a:lstStyle/>
          <a:p>
            <a:r>
              <a:rPr lang="en-GB" dirty="0"/>
              <a:t>Consultation</a:t>
            </a:r>
            <a:br>
              <a:rPr lang="en-GB" dirty="0"/>
            </a:br>
            <a:r>
              <a:rPr lang="en-GB" dirty="0"/>
              <a:t>responses</a:t>
            </a:r>
          </a:p>
        </p:txBody>
      </p:sp>
    </p:spTree>
    <p:extLst>
      <p:ext uri="{BB962C8B-B14F-4D97-AF65-F5344CB8AC3E}">
        <p14:creationId xmlns:p14="http://schemas.microsoft.com/office/powerpoint/2010/main" val="3912302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1A8D5-1829-0A57-56D0-DEDF416C5CDF}"/>
              </a:ext>
            </a:extLst>
          </p:cNvPr>
          <p:cNvSpPr>
            <a:spLocks noGrp="1"/>
          </p:cNvSpPr>
          <p:nvPr>
            <p:ph type="title"/>
          </p:nvPr>
        </p:nvSpPr>
        <p:spPr/>
        <p:txBody>
          <a:bodyPr/>
          <a:lstStyle/>
          <a:p>
            <a:r>
              <a:rPr lang="en-GB" dirty="0"/>
              <a:t>Consultation responses to draft guidance </a:t>
            </a:r>
          </a:p>
        </p:txBody>
      </p:sp>
      <p:sp>
        <p:nvSpPr>
          <p:cNvPr id="3" name="Text Placeholder 2">
            <a:extLst>
              <a:ext uri="{FF2B5EF4-FFF2-40B4-BE49-F238E27FC236}">
                <a16:creationId xmlns:a16="http://schemas.microsoft.com/office/drawing/2014/main" id="{661772E6-D221-5374-9D9B-BA9C5198ED04}"/>
              </a:ext>
            </a:extLst>
          </p:cNvPr>
          <p:cNvSpPr>
            <a:spLocks noGrp="1"/>
          </p:cNvSpPr>
          <p:nvPr>
            <p:ph type="body" sz="quarter" idx="12"/>
          </p:nvPr>
        </p:nvSpPr>
        <p:spPr>
          <a:xfrm>
            <a:off x="466724" y="983422"/>
            <a:ext cx="11250785" cy="3442664"/>
          </a:xfrm>
        </p:spPr>
        <p:txBody>
          <a:bodyPr/>
          <a:lstStyle/>
          <a:p>
            <a:r>
              <a:rPr lang="en-GB" sz="2000" b="1" dirty="0"/>
              <a:t>Comments received from:</a:t>
            </a:r>
          </a:p>
          <a:p>
            <a:pPr marL="285750" indent="-285750">
              <a:buFont typeface="Arial" panose="020B0604020202020204" pitchFamily="34" charset="0"/>
              <a:buChar char="•"/>
            </a:pPr>
            <a:r>
              <a:rPr lang="en-GB" sz="2000" b="1" dirty="0"/>
              <a:t>Patient and clinical organisations </a:t>
            </a:r>
          </a:p>
          <a:p>
            <a:pPr marL="971550" lvl="1" indent="-285750"/>
            <a:r>
              <a:rPr lang="en-GB" sz="2000" dirty="0"/>
              <a:t>Sickle Cell Society</a:t>
            </a:r>
          </a:p>
          <a:p>
            <a:pPr marL="971550" lvl="1" indent="-285750"/>
            <a:r>
              <a:rPr lang="en-GB" sz="2000" dirty="0"/>
              <a:t>Anthonia </a:t>
            </a:r>
            <a:r>
              <a:rPr lang="en-GB" sz="2000" dirty="0" err="1"/>
              <a:t>Oyindamola</a:t>
            </a:r>
            <a:r>
              <a:rPr lang="en-GB" sz="2000" dirty="0"/>
              <a:t> </a:t>
            </a:r>
            <a:r>
              <a:rPr lang="en-GB" sz="2000" dirty="0" err="1"/>
              <a:t>Folakemi</a:t>
            </a:r>
            <a:r>
              <a:rPr lang="en-GB" sz="2000" dirty="0"/>
              <a:t> </a:t>
            </a:r>
            <a:r>
              <a:rPr lang="en-GB" sz="2000" dirty="0" err="1"/>
              <a:t>Afelumo</a:t>
            </a:r>
            <a:r>
              <a:rPr lang="en-GB" sz="2000" dirty="0"/>
              <a:t> </a:t>
            </a:r>
            <a:r>
              <a:rPr lang="en-GB" sz="2000" dirty="0" err="1"/>
              <a:t>Coshare</a:t>
            </a:r>
            <a:r>
              <a:rPr lang="en-GB" sz="2000" dirty="0"/>
              <a:t> (AOFAC) Foundation</a:t>
            </a:r>
          </a:p>
          <a:p>
            <a:pPr marL="971550" lvl="1" indent="-285750"/>
            <a:r>
              <a:rPr lang="en-GB" sz="2000" dirty="0"/>
              <a:t>National Haemoglobinopathy Panel, Haemoglobinopathy Coordinating Centres and Specialist Haemoglobinopathy Teams (NHP)</a:t>
            </a:r>
          </a:p>
          <a:p>
            <a:pPr marL="971550" lvl="1" indent="-285750"/>
            <a:r>
              <a:rPr lang="en-GB" sz="2000" dirty="0"/>
              <a:t>UK Forum on Haemoglobin Disorders (UKFHD)</a:t>
            </a:r>
          </a:p>
          <a:p>
            <a:pPr marL="285750" indent="-285750">
              <a:buFont typeface="Arial" panose="020B0604020202020204" pitchFamily="34" charset="0"/>
              <a:buChar char="•"/>
            </a:pPr>
            <a:r>
              <a:rPr lang="en-GB" sz="2000" b="1" dirty="0"/>
              <a:t>Company</a:t>
            </a:r>
          </a:p>
          <a:p>
            <a:pPr marL="971550" lvl="1" indent="-285750"/>
            <a:r>
              <a:rPr lang="en-GB" sz="2000" dirty="0"/>
              <a:t>Pfizer</a:t>
            </a:r>
          </a:p>
          <a:p>
            <a:pPr marL="285750" indent="-285750">
              <a:buFont typeface="Arial" panose="020B0604020202020204" pitchFamily="34" charset="0"/>
              <a:buChar char="•"/>
            </a:pPr>
            <a:r>
              <a:rPr lang="en-GB" sz="2000" b="1" dirty="0"/>
              <a:t>Web comments (4)</a:t>
            </a:r>
          </a:p>
          <a:p>
            <a:pPr marL="285750" indent="-285750">
              <a:buFont typeface="Arial" panose="020B0604020202020204" pitchFamily="34" charset="0"/>
              <a:buChar char="•"/>
            </a:pPr>
            <a:endParaRPr lang="en-GB" sz="2000" dirty="0"/>
          </a:p>
          <a:p>
            <a:endParaRPr lang="en-GB" dirty="0"/>
          </a:p>
        </p:txBody>
      </p:sp>
    </p:spTree>
    <p:extLst>
      <p:ext uri="{BB962C8B-B14F-4D97-AF65-F5344CB8AC3E}">
        <p14:creationId xmlns:p14="http://schemas.microsoft.com/office/powerpoint/2010/main" val="3423219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EEB7-8B78-5349-C0F9-104191F9BD47}"/>
              </a:ext>
            </a:extLst>
          </p:cNvPr>
          <p:cNvSpPr>
            <a:spLocks noGrp="1"/>
          </p:cNvSpPr>
          <p:nvPr>
            <p:ph type="title"/>
          </p:nvPr>
        </p:nvSpPr>
        <p:spPr>
          <a:xfrm>
            <a:off x="64566" y="47019"/>
            <a:ext cx="11250785" cy="592817"/>
          </a:xfrm>
        </p:spPr>
        <p:txBody>
          <a:bodyPr>
            <a:normAutofit/>
          </a:bodyPr>
          <a:lstStyle/>
          <a:p>
            <a:r>
              <a:rPr lang="en-GB" dirty="0"/>
              <a:t>Response themes: clinical and patient organisations</a:t>
            </a:r>
          </a:p>
        </p:txBody>
      </p:sp>
      <p:sp>
        <p:nvSpPr>
          <p:cNvPr id="5" name="Rectangle 4">
            <a:extLst>
              <a:ext uri="{FF2B5EF4-FFF2-40B4-BE49-F238E27FC236}">
                <a16:creationId xmlns:a16="http://schemas.microsoft.com/office/drawing/2014/main" id="{7C7A62B6-9877-1AF4-D58F-DD9E17F272E7}"/>
              </a:ext>
            </a:extLst>
          </p:cNvPr>
          <p:cNvSpPr/>
          <p:nvPr/>
        </p:nvSpPr>
        <p:spPr>
          <a:xfrm>
            <a:off x="64566" y="6256421"/>
            <a:ext cx="848491" cy="69002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a:extLst>
              <a:ext uri="{FF2B5EF4-FFF2-40B4-BE49-F238E27FC236}">
                <a16:creationId xmlns:a16="http://schemas.microsoft.com/office/drawing/2014/main" id="{B30CDE27-920B-C225-7C81-12458A3345A8}"/>
              </a:ext>
            </a:extLst>
          </p:cNvPr>
          <p:cNvSpPr>
            <a:spLocks noGrp="1"/>
          </p:cNvSpPr>
          <p:nvPr>
            <p:ph type="body" sz="quarter" idx="12"/>
          </p:nvPr>
        </p:nvSpPr>
        <p:spPr>
          <a:xfrm>
            <a:off x="224986" y="443245"/>
            <a:ext cx="11967014" cy="5971510"/>
          </a:xfrm>
        </p:spPr>
        <p:txBody>
          <a:bodyPr/>
          <a:lstStyle/>
          <a:p>
            <a:r>
              <a:rPr lang="en-GB" b="1" dirty="0"/>
              <a:t>Consideration of evidence (RWE)</a:t>
            </a:r>
          </a:p>
          <a:p>
            <a:pPr marL="285750" indent="-285750">
              <a:lnSpc>
                <a:spcPct val="100000"/>
              </a:lnSpc>
              <a:buFont typeface="Arial" panose="020B0604020202020204" pitchFamily="34" charset="0"/>
              <a:buChar char="•"/>
            </a:pPr>
            <a:r>
              <a:rPr lang="en-GB" dirty="0">
                <a:ea typeface="Arial" panose="020B0604020202020204" pitchFamily="34" charset="0"/>
              </a:rPr>
              <a:t>Not all relevant evidence has been taken into account</a:t>
            </a:r>
          </a:p>
          <a:p>
            <a:pPr marL="971550" lvl="1" indent="-285750">
              <a:lnSpc>
                <a:spcPct val="100000"/>
              </a:lnSpc>
            </a:pPr>
            <a:r>
              <a:rPr lang="en-GB" dirty="0">
                <a:ea typeface="Arial" panose="020B0604020202020204" pitchFamily="34" charset="0"/>
              </a:rPr>
              <a:t>Summaries of clinical effectiveness not a reasonable interpretation of evidence</a:t>
            </a:r>
          </a:p>
          <a:p>
            <a:pPr marL="285750" indent="-285750">
              <a:lnSpc>
                <a:spcPct val="100000"/>
              </a:lnSpc>
              <a:buFont typeface="Arial" panose="020B0604020202020204" pitchFamily="34" charset="0"/>
              <a:buChar char="•"/>
            </a:pPr>
            <a:r>
              <a:rPr lang="en-GB" dirty="0">
                <a:ea typeface="Arial" panose="020B0604020202020204" pitchFamily="34" charset="0"/>
              </a:rPr>
              <a:t>Recommendation does not consider RWE for the use of voxelotor in clinical practice</a:t>
            </a:r>
          </a:p>
          <a:p>
            <a:pPr marL="971550" lvl="1" indent="-285750">
              <a:lnSpc>
                <a:spcPct val="100000"/>
              </a:lnSpc>
            </a:pPr>
            <a:r>
              <a:rPr lang="en-GB" dirty="0">
                <a:ea typeface="Arial" panose="020B0604020202020204" pitchFamily="34" charset="0"/>
              </a:rPr>
              <a:t>Confirm results from HOPE, and show reduction in mean transfusion rates </a:t>
            </a:r>
          </a:p>
          <a:p>
            <a:r>
              <a:rPr lang="en-GB" b="1" dirty="0"/>
              <a:t>Representation of clinical practice</a:t>
            </a:r>
            <a:endParaRPr lang="en-GB" b="1" dirty="0">
              <a:solidFill>
                <a:schemeClr val="tx1"/>
              </a:solidFill>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dirty="0"/>
              <a:t>Recommendation does not recognise standard clinical practice in the UK - </a:t>
            </a:r>
            <a:r>
              <a:rPr lang="en-GB" dirty="0">
                <a:ea typeface="Times New Roman" panose="02020603050405020304" pitchFamily="18" charset="0"/>
                <a:cs typeface="Times New Roman" panose="02020603050405020304" pitchFamily="18" charset="0"/>
              </a:rPr>
              <a:t>Hydroxycarbamide offered to any eligible patient; positioning voxelotor second line reflects practice</a:t>
            </a:r>
          </a:p>
          <a:p>
            <a:r>
              <a:rPr lang="en-GB" b="1" dirty="0">
                <a:ea typeface="Times New Roman" panose="02020603050405020304" pitchFamily="18" charset="0"/>
              </a:rPr>
              <a:t>Unmet need for treatments</a:t>
            </a:r>
          </a:p>
          <a:p>
            <a:pPr marL="342900" indent="-342900">
              <a:lnSpc>
                <a:spcPct val="100000"/>
              </a:lnSpc>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Times New Roman" panose="02020603050405020304" pitchFamily="18" charset="0"/>
              </a:rPr>
              <a:t>Large u</a:t>
            </a:r>
            <a:r>
              <a:rPr lang="en-GB" dirty="0">
                <a:ea typeface="Times New Roman" panose="02020603050405020304" pitchFamily="18" charset="0"/>
                <a:cs typeface="Times New Roman" panose="02020603050405020304" pitchFamily="18" charset="0"/>
              </a:rPr>
              <a:t>nmet need for those for whom hydroxycarbamide becomes ineffective/intolerable</a:t>
            </a:r>
          </a:p>
          <a:p>
            <a:pPr marL="1028700" lvl="1" indent="-342900">
              <a:lnSpc>
                <a:spcPct val="100000"/>
              </a:lnSpc>
            </a:pPr>
            <a:r>
              <a:rPr lang="en-GB" dirty="0">
                <a:ea typeface="Times New Roman" panose="02020603050405020304" pitchFamily="18" charset="0"/>
              </a:rPr>
              <a:t>Improving Hb levels has immediate benefit for people with SCD</a:t>
            </a:r>
          </a:p>
          <a:p>
            <a:pPr marL="1028700" lvl="1" indent="-342900">
              <a:lnSpc>
                <a:spcPct val="100000"/>
              </a:lnSpc>
            </a:pPr>
            <a:r>
              <a:rPr lang="en-GB" dirty="0">
                <a:ea typeface="Times New Roman" panose="02020603050405020304" pitchFamily="18" charset="0"/>
              </a:rPr>
              <a:t>Reduced utility of hydroxycarbamide in aging people, and people with other comorbidities</a:t>
            </a:r>
          </a:p>
          <a:p>
            <a:pPr marL="1028700" lvl="1" indent="-342900">
              <a:lnSpc>
                <a:spcPct val="100000"/>
              </a:lnSpc>
            </a:pPr>
            <a:r>
              <a:rPr lang="en-GB" dirty="0">
                <a:ea typeface="Times New Roman" panose="02020603050405020304" pitchFamily="18" charset="0"/>
              </a:rPr>
              <a:t>Transfusion also limited in some individuals (age, </a:t>
            </a:r>
            <a:r>
              <a:rPr lang="en-GB" dirty="0" err="1">
                <a:ea typeface="Times New Roman" panose="02020603050405020304" pitchFamily="18" charset="0"/>
              </a:rPr>
              <a:t>allo</a:t>
            </a:r>
            <a:r>
              <a:rPr lang="en-GB" dirty="0">
                <a:ea typeface="Times New Roman" panose="02020603050405020304" pitchFamily="18" charset="0"/>
              </a:rPr>
              <a:t>-immunisation, refuse blood on religious grounds)</a:t>
            </a:r>
          </a:p>
          <a:p>
            <a:pPr marL="342900" indent="-342900">
              <a:lnSpc>
                <a:spcPct val="100000"/>
              </a:lnSpc>
              <a:buFont typeface="Arial" panose="020B0604020202020204" pitchFamily="34" charset="0"/>
              <a:buChar char="•"/>
            </a:pPr>
            <a:r>
              <a:rPr lang="en-GB" dirty="0">
                <a:ea typeface="Times New Roman" panose="02020603050405020304" pitchFamily="18" charset="0"/>
              </a:rPr>
              <a:t>EQ-5D inadequate at assessing QOL for SCD; fatigue, chronic pain, mental health burden, hospital attendances</a:t>
            </a:r>
          </a:p>
          <a:p>
            <a:pPr marL="342900" indent="-342900">
              <a:lnSpc>
                <a:spcPct val="100000"/>
              </a:lnSpc>
              <a:buFont typeface="Arial" panose="020B0604020202020204" pitchFamily="34" charset="0"/>
              <a:buChar char="•"/>
            </a:pPr>
            <a:r>
              <a:rPr lang="en-GB" dirty="0">
                <a:ea typeface="Times New Roman" panose="02020603050405020304" pitchFamily="18" charset="0"/>
              </a:rPr>
              <a:t>SCD affects mostly people of Black ethnic group – recommendation widens health inequalities and unmet need</a:t>
            </a:r>
          </a:p>
          <a:p>
            <a:pPr marL="342900" indent="-342900">
              <a:lnSpc>
                <a:spcPct val="100000"/>
              </a:lnSpc>
              <a:buFont typeface="Arial" panose="020B0604020202020204" pitchFamily="34" charset="0"/>
              <a:buChar char="•"/>
            </a:pPr>
            <a:r>
              <a:rPr lang="en-GB" dirty="0">
                <a:ea typeface="Times New Roman" panose="02020603050405020304" pitchFamily="18" charset="0"/>
              </a:rPr>
              <a:t>Little innovation in SCD means comprehensive cost-effectiveness data is lacking, and isn’t easily modelled</a:t>
            </a:r>
          </a:p>
          <a:p>
            <a:pPr marL="1028700" lvl="1" indent="-342900"/>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b="1" dirty="0"/>
          </a:p>
          <a:p>
            <a:endParaRPr lang="en-GB" dirty="0"/>
          </a:p>
          <a:p>
            <a:pPr marL="285750" indent="-285750">
              <a:buFont typeface="Arial" panose="020B0604020202020204" pitchFamily="34" charset="0"/>
              <a:buChar char="•"/>
            </a:pPr>
            <a:endParaRPr lang="en-GB"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GB" b="1" dirty="0">
              <a:solidFill>
                <a:schemeClr val="tx1"/>
              </a:solidFill>
              <a:latin typeface="Arial" panose="020B0604020202020204" pitchFamily="34" charset="0"/>
              <a:cs typeface="Arial" panose="020B0604020202020204" pitchFamily="34" charset="0"/>
            </a:endParaRPr>
          </a:p>
          <a:p>
            <a:endParaRPr lang="en-GB" dirty="0"/>
          </a:p>
        </p:txBody>
      </p:sp>
      <p:sp>
        <p:nvSpPr>
          <p:cNvPr id="4" name="TextBox 3">
            <a:extLst>
              <a:ext uri="{FF2B5EF4-FFF2-40B4-BE49-F238E27FC236}">
                <a16:creationId xmlns:a16="http://schemas.microsoft.com/office/drawing/2014/main" id="{167457FE-A571-3D69-6644-C5F7A6C9E3CC}"/>
              </a:ext>
            </a:extLst>
          </p:cNvPr>
          <p:cNvSpPr txBox="1"/>
          <p:nvPr/>
        </p:nvSpPr>
        <p:spPr>
          <a:xfrm>
            <a:off x="913057" y="6550223"/>
            <a:ext cx="10804452"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Hb, haemoglobin; HI, health inequalities; QOL, quality of life; RWE, real world evidence, SCD, sickle cell disease</a:t>
            </a:r>
          </a:p>
        </p:txBody>
      </p:sp>
    </p:spTree>
    <p:extLst>
      <p:ext uri="{BB962C8B-B14F-4D97-AF65-F5344CB8AC3E}">
        <p14:creationId xmlns:p14="http://schemas.microsoft.com/office/powerpoint/2010/main" val="3396201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0940F-0D05-E6AD-02C4-1BA6F89246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E52100-1E40-2FA1-8F39-E4E59CA72436}"/>
              </a:ext>
            </a:extLst>
          </p:cNvPr>
          <p:cNvSpPr>
            <a:spLocks noGrp="1"/>
          </p:cNvSpPr>
          <p:nvPr>
            <p:ph type="title"/>
          </p:nvPr>
        </p:nvSpPr>
        <p:spPr/>
        <p:txBody>
          <a:bodyPr>
            <a:normAutofit/>
          </a:bodyPr>
          <a:lstStyle/>
          <a:p>
            <a:r>
              <a:rPr lang="en-GB" dirty="0"/>
              <a:t>Response themes: web comments</a:t>
            </a:r>
          </a:p>
        </p:txBody>
      </p:sp>
      <p:sp>
        <p:nvSpPr>
          <p:cNvPr id="3" name="Text Placeholder 2">
            <a:extLst>
              <a:ext uri="{FF2B5EF4-FFF2-40B4-BE49-F238E27FC236}">
                <a16:creationId xmlns:a16="http://schemas.microsoft.com/office/drawing/2014/main" id="{770E7C20-EA21-EEE1-DE09-0F46E165E5DF}"/>
              </a:ext>
            </a:extLst>
          </p:cNvPr>
          <p:cNvSpPr>
            <a:spLocks noGrp="1"/>
          </p:cNvSpPr>
          <p:nvPr>
            <p:ph type="body" sz="quarter" idx="12"/>
          </p:nvPr>
        </p:nvSpPr>
        <p:spPr>
          <a:xfrm>
            <a:off x="299987" y="830366"/>
            <a:ext cx="11541046" cy="5971510"/>
          </a:xfrm>
        </p:spPr>
        <p:txBody>
          <a:bodyPr/>
          <a:lstStyle/>
          <a:p>
            <a:r>
              <a:rPr lang="en-GB" sz="2000" b="1" dirty="0"/>
              <a:t>Patient experiences</a:t>
            </a:r>
          </a:p>
          <a:p>
            <a:pPr marL="285750" indent="-285750">
              <a:buFont typeface="Arial" panose="020B0604020202020204" pitchFamily="34" charset="0"/>
              <a:buChar char="•"/>
            </a:pPr>
            <a:r>
              <a:rPr lang="en-GB" dirty="0">
                <a:ea typeface="Arial" panose="020B0604020202020204" pitchFamily="34" charset="0"/>
              </a:rPr>
              <a:t>Individuals taking voxelotor report less fatigue and fewer crises, and less pain overall</a:t>
            </a:r>
          </a:p>
          <a:p>
            <a:pPr marL="285750" indent="-285750">
              <a:buFont typeface="Arial" panose="020B0604020202020204" pitchFamily="34" charset="0"/>
              <a:buChar char="•"/>
            </a:pPr>
            <a:r>
              <a:rPr lang="en-GB" dirty="0">
                <a:ea typeface="Arial" panose="020B0604020202020204" pitchFamily="34" charset="0"/>
              </a:rPr>
              <a:t>They feel more able to contribute towards tasks e.g. cleaning, childcare</a:t>
            </a:r>
          </a:p>
          <a:p>
            <a:pPr marL="285750" indent="-285750">
              <a:buFont typeface="Arial" panose="020B0604020202020204" pitchFamily="34" charset="0"/>
              <a:buChar char="•"/>
            </a:pPr>
            <a:r>
              <a:rPr lang="en-GB" dirty="0">
                <a:ea typeface="Arial" panose="020B0604020202020204" pitchFamily="34" charset="0"/>
              </a:rPr>
              <a:t>Many are increasingly dissatisfied with current treatments and would welcome an alternative</a:t>
            </a:r>
          </a:p>
          <a:p>
            <a:pPr marL="971550" lvl="1" indent="-285750"/>
            <a:r>
              <a:rPr lang="en-GB" dirty="0">
                <a:ea typeface="Arial" panose="020B0604020202020204" pitchFamily="34" charset="0"/>
              </a:rPr>
              <a:t>Voxelotor shown to provide benefit in HOPE and in real world experiences</a:t>
            </a:r>
          </a:p>
          <a:p>
            <a:pPr marL="285750" indent="-285750">
              <a:buFont typeface="Arial" panose="020B0604020202020204" pitchFamily="34" charset="0"/>
              <a:buChar char="•"/>
            </a:pPr>
            <a:r>
              <a:rPr lang="en-GB" dirty="0">
                <a:ea typeface="Arial" panose="020B0604020202020204" pitchFamily="34" charset="0"/>
              </a:rPr>
              <a:t>Without voxelotor, need for frequent hospital attendance which can impact quality of life</a:t>
            </a:r>
          </a:p>
          <a:p>
            <a:r>
              <a:rPr lang="en-GB" sz="2000" b="1" dirty="0">
                <a:ea typeface="Times New Roman" panose="02020603050405020304" pitchFamily="18" charset="0"/>
              </a:rPr>
              <a:t>Disadvantaged group</a:t>
            </a:r>
          </a:p>
          <a:p>
            <a:pPr marL="342900" indent="-342900">
              <a:buFont typeface="Arial" panose="020B0604020202020204" pitchFamily="34" charset="0"/>
              <a:buChar char="•"/>
            </a:pPr>
            <a:r>
              <a:rPr lang="en-GB" dirty="0">
                <a:ea typeface="Times New Roman" panose="02020603050405020304" pitchFamily="18" charset="0"/>
                <a:cs typeface="Times New Roman" panose="02020603050405020304" pitchFamily="18" charset="0"/>
              </a:rPr>
              <a:t>Underfunding of services have disadvantaged people with SCD</a:t>
            </a:r>
          </a:p>
          <a:p>
            <a:pPr marL="1028700" lvl="1" indent="-342900"/>
            <a:r>
              <a:rPr lang="en-GB" dirty="0">
                <a:ea typeface="Times New Roman" panose="02020603050405020304" pitchFamily="18" charset="0"/>
                <a:cs typeface="Times New Roman" panose="02020603050405020304" pitchFamily="18" charset="0"/>
              </a:rPr>
              <a:t>May lack confidence when advocating for themselves and how SCD impacts their lives</a:t>
            </a:r>
          </a:p>
          <a:p>
            <a:pPr marL="1028700" lvl="1" indent="-342900"/>
            <a:r>
              <a:rPr lang="en-GB" dirty="0">
                <a:ea typeface="Times New Roman" panose="02020603050405020304" pitchFamily="18" charset="0"/>
                <a:cs typeface="Times New Roman" panose="02020603050405020304" pitchFamily="18" charset="0"/>
              </a:rPr>
              <a:t>Advocacy is often taken on by the clinicians working in ethnic minority services</a:t>
            </a:r>
          </a:p>
          <a:p>
            <a:pPr marL="1028700" lvl="1" indent="-342900"/>
            <a:r>
              <a:rPr lang="en-GB" dirty="0">
                <a:ea typeface="Times New Roman" panose="02020603050405020304" pitchFamily="18" charset="0"/>
                <a:cs typeface="Times New Roman" panose="02020603050405020304" pitchFamily="18" charset="0"/>
              </a:rPr>
              <a:t>Feel SCD is underprioritised, underestimated and neglected</a:t>
            </a:r>
          </a:p>
          <a:p>
            <a:pPr marL="342900" indent="-342900">
              <a:buFont typeface="Arial" panose="020B0604020202020204" pitchFamily="34" charset="0"/>
              <a:buChar char="•"/>
            </a:pPr>
            <a:r>
              <a:rPr lang="en-GB" dirty="0">
                <a:ea typeface="Times New Roman" panose="02020603050405020304" pitchFamily="18" charset="0"/>
                <a:cs typeface="Times New Roman" panose="02020603050405020304" pitchFamily="18" charset="0"/>
              </a:rPr>
              <a:t>Recommendation fails to recognise overwhelming, urgent unmet need for new treatments for those with SCD</a:t>
            </a:r>
          </a:p>
          <a:p>
            <a:pPr marL="342900" indent="-342900">
              <a:buFont typeface="Arial" panose="020B0604020202020204" pitchFamily="34" charset="0"/>
              <a:buChar char="•"/>
            </a:pPr>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sz="1600" b="1" dirty="0"/>
          </a:p>
          <a:p>
            <a:endParaRPr lang="en-GB" sz="1600" dirty="0"/>
          </a:p>
          <a:p>
            <a:pPr marL="285750" indent="-285750">
              <a:buFont typeface="Arial" panose="020B0604020202020204" pitchFamily="34" charset="0"/>
              <a:buChar char="•"/>
            </a:pP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GB" sz="1600" b="1" dirty="0">
              <a:solidFill>
                <a:schemeClr val="tx1"/>
              </a:solidFill>
              <a:latin typeface="Arial" panose="020B0604020202020204" pitchFamily="34" charset="0"/>
              <a:cs typeface="Arial" panose="020B0604020202020204" pitchFamily="34" charset="0"/>
            </a:endParaRPr>
          </a:p>
          <a:p>
            <a:endParaRPr lang="en-GB" sz="1600" dirty="0"/>
          </a:p>
        </p:txBody>
      </p:sp>
      <p:sp>
        <p:nvSpPr>
          <p:cNvPr id="4" name="TextBox 3">
            <a:extLst>
              <a:ext uri="{FF2B5EF4-FFF2-40B4-BE49-F238E27FC236}">
                <a16:creationId xmlns:a16="http://schemas.microsoft.com/office/drawing/2014/main" id="{26EAC9B3-E033-4523-2BC5-28767A5C394E}"/>
              </a:ext>
            </a:extLst>
          </p:cNvPr>
          <p:cNvSpPr txBox="1"/>
          <p:nvPr/>
        </p:nvSpPr>
        <p:spPr>
          <a:xfrm>
            <a:off x="913057" y="6434807"/>
            <a:ext cx="10804452" cy="230832"/>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SCD, sickle cell disease</a:t>
            </a:r>
          </a:p>
        </p:txBody>
      </p:sp>
    </p:spTree>
    <p:extLst>
      <p:ext uri="{BB962C8B-B14F-4D97-AF65-F5344CB8AC3E}">
        <p14:creationId xmlns:p14="http://schemas.microsoft.com/office/powerpoint/2010/main" val="2186568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a:xfrm>
            <a:off x="724988" y="722208"/>
            <a:ext cx="4120710" cy="1748276"/>
          </a:xfrm>
        </p:spPr>
        <p:txBody>
          <a:bodyPr>
            <a:normAutofit/>
          </a:bodyPr>
          <a:lstStyle/>
          <a:p>
            <a:r>
              <a:rPr lang="en-GB" dirty="0"/>
              <a:t>Company response and EAG critique</a:t>
            </a:r>
          </a:p>
        </p:txBody>
      </p:sp>
    </p:spTree>
    <p:extLst>
      <p:ext uri="{BB962C8B-B14F-4D97-AF65-F5344CB8AC3E}">
        <p14:creationId xmlns:p14="http://schemas.microsoft.com/office/powerpoint/2010/main" val="279808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a:xfrm>
            <a:off x="466724" y="174675"/>
            <a:ext cx="11250785" cy="592817"/>
          </a:xfrm>
        </p:spPr>
        <p:txBody>
          <a:bodyPr>
            <a:normAutofit/>
          </a:bodyPr>
          <a:lstStyle/>
          <a:p>
            <a:r>
              <a:rPr lang="en-GB" dirty="0">
                <a:ea typeface="Inter" panose="02000503000000020004" pitchFamily="2" charset="0"/>
              </a:rPr>
              <a:t>Company response overview re: key issues at ACM3</a:t>
            </a:r>
            <a:endParaRPr lang="en-GB" dirty="0"/>
          </a:p>
        </p:txBody>
      </p:sp>
      <p:sp>
        <p:nvSpPr>
          <p:cNvPr id="4" name="Text Placeholder 14">
            <a:extLst>
              <a:ext uri="{FF2B5EF4-FFF2-40B4-BE49-F238E27FC236}">
                <a16:creationId xmlns:a16="http://schemas.microsoft.com/office/drawing/2014/main" id="{14CBA48B-459D-E939-7DB9-5451A220E2C7}"/>
              </a:ext>
            </a:extLst>
          </p:cNvPr>
          <p:cNvSpPr txBox="1">
            <a:spLocks/>
          </p:cNvSpPr>
          <p:nvPr/>
        </p:nvSpPr>
        <p:spPr>
          <a:xfrm>
            <a:off x="503065" y="670208"/>
            <a:ext cx="11250786" cy="5208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7" name="Table 7">
            <a:extLst>
              <a:ext uri="{FF2B5EF4-FFF2-40B4-BE49-F238E27FC236}">
                <a16:creationId xmlns:a16="http://schemas.microsoft.com/office/drawing/2014/main" id="{0D39A53C-0A38-A184-8646-A13856A55E40}"/>
              </a:ext>
            </a:extLst>
          </p:cNvPr>
          <p:cNvGraphicFramePr>
            <a:graphicFrameLocks noGrp="1"/>
          </p:cNvGraphicFramePr>
          <p:nvPr>
            <p:extLst>
              <p:ext uri="{D42A27DB-BD31-4B8C-83A1-F6EECF244321}">
                <p14:modId xmlns:p14="http://schemas.microsoft.com/office/powerpoint/2010/main" val="1790722455"/>
              </p:ext>
            </p:extLst>
          </p:nvPr>
        </p:nvGraphicFramePr>
        <p:xfrm>
          <a:off x="315053" y="670208"/>
          <a:ext cx="11626810" cy="5884929"/>
        </p:xfrm>
        <a:graphic>
          <a:graphicData uri="http://schemas.openxmlformats.org/drawingml/2006/table">
            <a:tbl>
              <a:tblPr firstRow="1" firstCol="1" bandRow="1">
                <a:tableStyleId>{5C22544A-7EE6-4342-B048-85BDC9FD1C3A}</a:tableStyleId>
              </a:tblPr>
              <a:tblGrid>
                <a:gridCol w="1390363">
                  <a:extLst>
                    <a:ext uri="{9D8B030D-6E8A-4147-A177-3AD203B41FA5}">
                      <a16:colId xmlns:a16="http://schemas.microsoft.com/office/drawing/2014/main" val="3920331235"/>
                    </a:ext>
                  </a:extLst>
                </a:gridCol>
                <a:gridCol w="3582007">
                  <a:extLst>
                    <a:ext uri="{9D8B030D-6E8A-4147-A177-3AD203B41FA5}">
                      <a16:colId xmlns:a16="http://schemas.microsoft.com/office/drawing/2014/main" val="3626748462"/>
                    </a:ext>
                  </a:extLst>
                </a:gridCol>
                <a:gridCol w="3478102">
                  <a:extLst>
                    <a:ext uri="{9D8B030D-6E8A-4147-A177-3AD203B41FA5}">
                      <a16:colId xmlns:a16="http://schemas.microsoft.com/office/drawing/2014/main" val="3651386447"/>
                    </a:ext>
                  </a:extLst>
                </a:gridCol>
                <a:gridCol w="3176338">
                  <a:extLst>
                    <a:ext uri="{9D8B030D-6E8A-4147-A177-3AD203B41FA5}">
                      <a16:colId xmlns:a16="http://schemas.microsoft.com/office/drawing/2014/main" val="1314949027"/>
                    </a:ext>
                  </a:extLst>
                </a:gridCol>
              </a:tblGrid>
              <a:tr h="240331">
                <a:tc>
                  <a:txBody>
                    <a:bodyPr/>
                    <a:lstStyle/>
                    <a:p>
                      <a:r>
                        <a:rPr lang="en-GB" sz="1700" dirty="0">
                          <a:latin typeface="+mn-lt"/>
                          <a:cs typeface="Arial" panose="020B0604020202020204" pitchFamily="34" charset="0"/>
                        </a:rPr>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700" dirty="0">
                          <a:latin typeface="+mn-lt"/>
                          <a:cs typeface="Arial" panose="020B0604020202020204" pitchFamily="34" charset="0"/>
                        </a:rPr>
                        <a:t>Committee conclusion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700" dirty="0">
                          <a:latin typeface="+mn-lt"/>
                          <a:cs typeface="Arial" panose="020B0604020202020204" pitchFamily="34" charset="0"/>
                        </a:rPr>
                        <a:t>Company DG2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700" dirty="0">
                          <a:latin typeface="+mn-lt"/>
                          <a:cs typeface="Arial" panose="020B0604020202020204" pitchFamily="34" charset="0"/>
                        </a:rPr>
                        <a:t>EAG critique of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5678999"/>
                  </a:ext>
                </a:extLst>
              </a:tr>
              <a:tr h="2852169">
                <a:tc>
                  <a:txBody>
                    <a:bodyPr/>
                    <a:lstStyle/>
                    <a:p>
                      <a:r>
                        <a:rPr lang="en-GB" sz="1700" dirty="0">
                          <a:solidFill>
                            <a:schemeClr val="bg1"/>
                          </a:solidFill>
                          <a:latin typeface="+mn-lt"/>
                        </a:rPr>
                        <a:t>Positioning of voxelotor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342900" indent="-342900">
                        <a:lnSpc>
                          <a:spcPct val="100000"/>
                        </a:lnSpc>
                        <a:spcBef>
                          <a:spcPts val="600"/>
                        </a:spcBef>
                        <a:buFont typeface="Arial" panose="020B0604020202020204" pitchFamily="34" charset="0"/>
                        <a:buChar char="•"/>
                      </a:pPr>
                      <a:r>
                        <a:rPr lang="en-GB" sz="1700" dirty="0">
                          <a:latin typeface="+mn-lt"/>
                        </a:rPr>
                        <a:t>Further clinical input on appropriateness of positioning of voxelotor would be helpful</a:t>
                      </a:r>
                    </a:p>
                    <a:p>
                      <a:pPr marL="342900" indent="-342900">
                        <a:lnSpc>
                          <a:spcPct val="100000"/>
                        </a:lnSpc>
                        <a:spcBef>
                          <a:spcPts val="600"/>
                        </a:spcBef>
                        <a:buFont typeface="Arial" panose="020B0604020202020204" pitchFamily="34" charset="0"/>
                        <a:buChar char="•"/>
                      </a:pPr>
                      <a:r>
                        <a:rPr lang="en-GB" sz="1700" dirty="0">
                          <a:latin typeface="+mn-lt"/>
                        </a:rPr>
                        <a:t>Acknowledged health inequalities associated with SCD; willing to appraise voxelotor in line with company’s chosen positioning, while remaining mindful of large level of uncertainty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700" dirty="0">
                          <a:solidFill>
                            <a:schemeClr val="tx1"/>
                          </a:solidFill>
                          <a:latin typeface="+mn-lt"/>
                          <a:cs typeface="Arial" panose="020B0604020202020204" pitchFamily="34" charset="0"/>
                        </a:rPr>
                        <a:t>Second line is not exact and is open for interpretation in the context of SCD, position has been widely supported by clinical experts</a:t>
                      </a:r>
                    </a:p>
                    <a:p>
                      <a:pPr marL="285750" indent="-285750">
                        <a:buFont typeface="Arial" panose="020B0604020202020204" pitchFamily="34" charset="0"/>
                        <a:buChar char="•"/>
                      </a:pPr>
                      <a:r>
                        <a:rPr lang="en-GB" sz="1700" dirty="0">
                          <a:solidFill>
                            <a:schemeClr val="tx1"/>
                          </a:solidFill>
                          <a:latin typeface="+mn-lt"/>
                          <a:cs typeface="Arial" panose="020B0604020202020204" pitchFamily="34" charset="0"/>
                        </a:rPr>
                        <a:t>All patients with SCD should be offered hydroxycarbamide; reflected in numerous guidelines including the British Society of Haematology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700" dirty="0">
                          <a:solidFill>
                            <a:schemeClr val="tx1"/>
                          </a:solidFill>
                          <a:latin typeface="+mn-lt"/>
                          <a:cs typeface="Arial" panose="020B0604020202020204" pitchFamily="34" charset="0"/>
                        </a:rPr>
                        <a:t>Key aspect of positioning of voxelotor is where it sits in treatment pathway in relation to people who require RTT</a:t>
                      </a:r>
                    </a:p>
                    <a:p>
                      <a:pPr marL="285750" indent="-285750">
                        <a:buFont typeface="Arial" panose="020B0604020202020204" pitchFamily="34" charset="0"/>
                        <a:buChar char="•"/>
                      </a:pPr>
                      <a:r>
                        <a:rPr lang="en-GB" sz="1700" dirty="0">
                          <a:solidFill>
                            <a:schemeClr val="tx1"/>
                          </a:solidFill>
                          <a:latin typeface="+mn-lt"/>
                          <a:cs typeface="Arial" panose="020B0604020202020204" pitchFamily="34" charset="0"/>
                        </a:rPr>
                        <a:t>HOPE trial excluded people who received RTT, so information is missing relating to people who require RTT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8421326"/>
                  </a:ext>
                </a:extLst>
              </a:tr>
              <a:tr h="1996518">
                <a:tc>
                  <a:txBody>
                    <a:bodyPr/>
                    <a:lstStyle/>
                    <a:p>
                      <a:r>
                        <a:rPr lang="en-GB" sz="1700" dirty="0">
                          <a:solidFill>
                            <a:schemeClr val="bg1"/>
                          </a:solidFill>
                          <a:latin typeface="+mn-lt"/>
                        </a:rPr>
                        <a:t>RTT rate for voxelotor arm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285750" indent="-285750">
                        <a:buFont typeface="Arial" panose="020B0604020202020204" pitchFamily="34" charset="0"/>
                        <a:buChar char="•"/>
                      </a:pPr>
                      <a:r>
                        <a:rPr lang="en-GB" sz="1700" dirty="0">
                          <a:solidFill>
                            <a:schemeClr val="tx1"/>
                          </a:solidFill>
                          <a:latin typeface="+mn-lt"/>
                          <a:cs typeface="Arial" panose="020B0604020202020204" pitchFamily="34" charset="0"/>
                        </a:rPr>
                        <a:t>RTT with voxelotor equal to SoC from modified Delphi panel (</a:t>
                      </a:r>
                      <a:r>
                        <a:rPr lang="en-GB" sz="1800" dirty="0">
                          <a:highlight>
                            <a:srgbClr val="000000"/>
                          </a:highlight>
                        </a:rPr>
                        <a:t>***</a:t>
                      </a:r>
                      <a:r>
                        <a:rPr lang="en-GB" sz="1700" dirty="0">
                          <a:solidFill>
                            <a:schemeClr val="tx1"/>
                          </a:solidFill>
                          <a:latin typeface="+mn-lt"/>
                          <a:cs typeface="Arial" panose="020B0604020202020204" pitchFamily="34" charset="0"/>
                        </a:rPr>
                        <a:t>%); </a:t>
                      </a:r>
                      <a:r>
                        <a:rPr lang="en-GB" sz="1700" b="1" dirty="0">
                          <a:solidFill>
                            <a:schemeClr val="tx1"/>
                          </a:solidFill>
                          <a:latin typeface="+mn-lt"/>
                          <a:cs typeface="Arial" panose="020B0604020202020204" pitchFamily="34" charset="0"/>
                        </a:rPr>
                        <a:t>no reduction</a:t>
                      </a:r>
                    </a:p>
                    <a:p>
                      <a:pPr marL="285750" indent="-285750">
                        <a:buFont typeface="Arial" panose="020B0604020202020204" pitchFamily="34" charset="0"/>
                        <a:buChar char="•"/>
                      </a:pPr>
                      <a:r>
                        <a:rPr lang="en-GB" sz="1700" dirty="0">
                          <a:solidFill>
                            <a:schemeClr val="tx1"/>
                          </a:solidFill>
                          <a:latin typeface="+mn-lt"/>
                          <a:cs typeface="Arial" panose="020B0604020202020204" pitchFamily="34" charset="0"/>
                        </a:rPr>
                        <a:t>Welcome scenario analyses from company that estimate rates of RTT with standard care and voxelotor based on RWE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solidFill>
                            <a:schemeClr val="tx1"/>
                          </a:solidFill>
                          <a:latin typeface="+mn-lt"/>
                          <a:cs typeface="Arial" panose="020B0604020202020204" pitchFamily="34" charset="0"/>
                        </a:rPr>
                        <a:t>People requiring RTT in voxelotor arm would not remain at </a:t>
                      </a:r>
                      <a:r>
                        <a:rPr lang="en-GB" sz="1600" dirty="0">
                          <a:highlight>
                            <a:srgbClr val="000000"/>
                          </a:highlight>
                        </a:rPr>
                        <a:t>***</a:t>
                      </a:r>
                      <a:r>
                        <a:rPr lang="en-GB" sz="1700" dirty="0">
                          <a:solidFill>
                            <a:schemeClr val="tx1"/>
                          </a:solidFill>
                          <a:latin typeface="+mn-lt"/>
                          <a:cs typeface="Arial" panose="020B0604020202020204" pitchFamily="34" charset="0"/>
                        </a:rPr>
                        <a:t>% after initiation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solidFill>
                            <a:schemeClr val="tx1"/>
                          </a:solidFill>
                          <a:latin typeface="+mn-lt"/>
                          <a:cs typeface="Arial" panose="020B0604020202020204" pitchFamily="34" charset="0"/>
                        </a:rPr>
                        <a:t>RETRO shows </a:t>
                      </a:r>
                      <a:r>
                        <a:rPr lang="en-GB" sz="1600" dirty="0">
                          <a:highlight>
                            <a:srgbClr val="000000"/>
                          </a:highlight>
                        </a:rPr>
                        <a:t>***</a:t>
                      </a:r>
                      <a:r>
                        <a:rPr lang="en-GB" sz="1700" dirty="0">
                          <a:solidFill>
                            <a:schemeClr val="tx1"/>
                          </a:solidFill>
                          <a:latin typeface="+mn-lt"/>
                          <a:cs typeface="Arial" panose="020B0604020202020204" pitchFamily="34" charset="0"/>
                        </a:rPr>
                        <a:t>% relative reduction in people requiring RTT on voxelotor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solidFill>
                            <a:schemeClr val="tx1"/>
                          </a:solidFill>
                          <a:latin typeface="+mn-lt"/>
                          <a:cs typeface="Arial" panose="020B0604020202020204" pitchFamily="34" charset="0"/>
                        </a:rPr>
                        <a:t>Incorporated rate of people requiring RTT on voxelotor into base case (</a:t>
                      </a:r>
                      <a:r>
                        <a:rPr lang="en-GB" sz="1600" dirty="0">
                          <a:highlight>
                            <a:srgbClr val="000000"/>
                          </a:highlight>
                        </a:rPr>
                        <a:t>***</a:t>
                      </a:r>
                      <a:r>
                        <a:rPr lang="en-GB" sz="1700" dirty="0">
                          <a:solidFill>
                            <a:schemeClr val="tx1"/>
                          </a:solidFill>
                          <a:latin typeface="+mn-lt"/>
                          <a:cs typeface="Arial" panose="020B0604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solidFill>
                            <a:schemeClr val="tx1"/>
                          </a:solidFill>
                          <a:latin typeface="+mn-lt"/>
                          <a:cs typeface="Arial" panose="020B0604020202020204" pitchFamily="34" charset="0"/>
                        </a:rPr>
                        <a:t>No evidence reduction in transfusions attributed to treatment with voxelotor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dirty="0">
                          <a:solidFill>
                            <a:schemeClr val="tx1"/>
                          </a:solidFill>
                          <a:latin typeface="+mn-lt"/>
                          <a:cs typeface="Arial" panose="020B0604020202020204" pitchFamily="34" charset="0"/>
                        </a:rPr>
                        <a:t>RETRO should be used to estimate rate of people requiring RTT with SoC (</a:t>
                      </a:r>
                      <a:r>
                        <a:rPr lang="en-GB" sz="1600" dirty="0">
                          <a:highlight>
                            <a:srgbClr val="000000"/>
                          </a:highlight>
                        </a:rPr>
                        <a:t>***</a:t>
                      </a:r>
                      <a:r>
                        <a:rPr lang="en-GB" sz="1700" dirty="0">
                          <a:solidFill>
                            <a:schemeClr val="tx1"/>
                          </a:solidFill>
                          <a:latin typeface="+mn-lt"/>
                          <a:cs typeface="Arial" panose="020B0604020202020204" pitchFamily="34" charset="0"/>
                        </a:rPr>
                        <a:t>%) and voxelotor (</a:t>
                      </a:r>
                      <a:r>
                        <a:rPr lang="en-GB" sz="1600" dirty="0">
                          <a:highlight>
                            <a:srgbClr val="000000"/>
                          </a:highlight>
                        </a:rPr>
                        <a:t>***</a:t>
                      </a:r>
                      <a:r>
                        <a:rPr lang="en-GB" sz="1700" dirty="0">
                          <a:solidFill>
                            <a:schemeClr val="tx1"/>
                          </a:solidFill>
                          <a:latin typeface="+mn-lt"/>
                          <a:cs typeface="Arial" panose="020B0604020202020204" pitchFamily="34" charset="0"/>
                        </a:rPr>
                        <a:t>%), and annual transfusion rate prior to start of treatment (</a:t>
                      </a:r>
                      <a:r>
                        <a:rPr lang="en-GB" sz="1600" dirty="0">
                          <a:highlight>
                            <a:srgbClr val="000000"/>
                          </a:highlight>
                        </a:rPr>
                        <a:t>***</a:t>
                      </a:r>
                      <a:r>
                        <a:rPr lang="en-GB" sz="1700" dirty="0">
                          <a:solidFill>
                            <a:schemeClr val="tx1"/>
                          </a:solidFill>
                          <a:latin typeface="+mn-lt"/>
                          <a:cs typeface="Arial" panose="020B0604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5815242"/>
                  </a:ext>
                </a:extLst>
              </a:tr>
            </a:tbl>
          </a:graphicData>
        </a:graphic>
      </p:graphicFrame>
      <p:sp>
        <p:nvSpPr>
          <p:cNvPr id="3" name="TextBox 2">
            <a:extLst>
              <a:ext uri="{FF2B5EF4-FFF2-40B4-BE49-F238E27FC236}">
                <a16:creationId xmlns:a16="http://schemas.microsoft.com/office/drawing/2014/main" id="{4FEBCDB6-2AE6-FE0E-531C-D35F4528EE67}"/>
              </a:ext>
            </a:extLst>
          </p:cNvPr>
          <p:cNvSpPr txBox="1"/>
          <p:nvPr/>
        </p:nvSpPr>
        <p:spPr>
          <a:xfrm>
            <a:off x="256673" y="6594871"/>
            <a:ext cx="11935327" cy="523220"/>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DG, draft guidance; RBC, red blood cell; RTT, regular transfusion therapy; RWE, real world evidence; SCD, sickle cell disease; SoC, standard of care; VOC, </a:t>
            </a:r>
            <a:r>
              <a:rPr lang="en-GB" dirty="0" err="1"/>
              <a:t>vaso</a:t>
            </a:r>
            <a:r>
              <a:rPr lang="en-GB" dirty="0"/>
              <a:t>-occlusive crisis</a:t>
            </a:r>
          </a:p>
        </p:txBody>
      </p:sp>
      <p:sp>
        <p:nvSpPr>
          <p:cNvPr id="5" name="Rectangle 4" descr="Marker showing slides are confidential ">
            <a:extLst>
              <a:ext uri="{FF2B5EF4-FFF2-40B4-BE49-F238E27FC236}">
                <a16:creationId xmlns:a16="http://schemas.microsoft.com/office/drawing/2014/main" id="{E71A600C-DEB6-42EE-8054-BD47B26157AA}"/>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790779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8937837-B8B0-751B-15AD-345B2D47B6AC}"/>
              </a:ext>
            </a:extLst>
          </p:cNvPr>
          <p:cNvSpPr>
            <a:spLocks noGrp="1"/>
          </p:cNvSpPr>
          <p:nvPr>
            <p:ph type="title"/>
          </p:nvPr>
        </p:nvSpPr>
        <p:spPr>
          <a:xfrm>
            <a:off x="466724" y="298234"/>
            <a:ext cx="11250785" cy="592817"/>
          </a:xfrm>
        </p:spPr>
        <p:txBody>
          <a:bodyPr>
            <a:normAutofit/>
          </a:bodyPr>
          <a:lstStyle/>
          <a:p>
            <a:r>
              <a:rPr lang="en-GB" sz="3200" dirty="0">
                <a:ea typeface="Arial" panose="02000503000000020004" pitchFamily="2" charset="0"/>
              </a:rPr>
              <a:t>Positioning of voxelotor</a:t>
            </a:r>
            <a:endParaRPr lang="en-GB" dirty="0"/>
          </a:p>
        </p:txBody>
      </p:sp>
      <p:sp>
        <p:nvSpPr>
          <p:cNvPr id="5" name="Text Placeholder 3">
            <a:extLst>
              <a:ext uri="{FF2B5EF4-FFF2-40B4-BE49-F238E27FC236}">
                <a16:creationId xmlns:a16="http://schemas.microsoft.com/office/drawing/2014/main" id="{F35B659E-AC22-5B01-936B-C292E20064A7}"/>
              </a:ext>
            </a:extLst>
          </p:cNvPr>
          <p:cNvSpPr>
            <a:spLocks noGrp="1"/>
          </p:cNvSpPr>
          <p:nvPr>
            <p:ph type="body" sz="quarter" idx="12"/>
          </p:nvPr>
        </p:nvSpPr>
        <p:spPr>
          <a:xfrm>
            <a:off x="377686" y="1262647"/>
            <a:ext cx="11551555" cy="3770837"/>
          </a:xfrm>
        </p:spPr>
        <p:txBody>
          <a:bodyPr/>
          <a:lstStyle/>
          <a:p>
            <a:pPr>
              <a:lnSpc>
                <a:spcPct val="100000"/>
              </a:lnSpc>
              <a:spcBef>
                <a:spcPts val="600"/>
              </a:spcBef>
            </a:pPr>
            <a:r>
              <a:rPr lang="en-GB" sz="2000" dirty="0"/>
              <a:t>177. “Overall, the panel concluded that the view from clinical experts throughout the appraisal was that Pfizer’s proposed positioning of voxelotor was appropriate in reflecting likely clinical practice.”</a:t>
            </a:r>
          </a:p>
          <a:p>
            <a:pPr>
              <a:lnSpc>
                <a:spcPct val="100000"/>
              </a:lnSpc>
              <a:spcBef>
                <a:spcPts val="600"/>
              </a:spcBef>
            </a:pPr>
            <a:r>
              <a:rPr lang="en-GB" sz="2000" dirty="0"/>
              <a:t>179. “Taking together the clinical expert views with the need for particular flexibility in this appraisal, the panel judged that it was unreasonable, in light of the evidence provided to it, for the committee to have placed such substantial weight on its concerns regarding Pfizer’s proposed positioning.” </a:t>
            </a:r>
            <a:endParaRPr lang="en-GB" sz="2000" dirty="0">
              <a:ea typeface="Arial" panose="020B0604020202020204" pitchFamily="34" charset="0"/>
            </a:endParaRPr>
          </a:p>
          <a:p>
            <a:pPr>
              <a:lnSpc>
                <a:spcPct val="100000"/>
              </a:lnSpc>
              <a:spcBef>
                <a:spcPts val="600"/>
              </a:spcBef>
            </a:pPr>
            <a:r>
              <a:rPr lang="en-GB" sz="2000" spc="-5" dirty="0">
                <a:effectLst/>
                <a:latin typeface="Arial" panose="020B0604020202020204" pitchFamily="34" charset="0"/>
                <a:ea typeface="Arial" panose="020B0604020202020204" pitchFamily="34" charset="0"/>
              </a:rPr>
              <a:t>181. </a:t>
            </a:r>
            <a:r>
              <a:rPr lang="en-US" sz="2000" b="1" spc="-5" dirty="0">
                <a:effectLst/>
                <a:latin typeface="Arial" panose="020B0604020202020204" pitchFamily="34" charset="0"/>
                <a:ea typeface="Arial" panose="020B0604020202020204" pitchFamily="34" charset="0"/>
              </a:rPr>
              <a:t>“The</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panel</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noted</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it</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would</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expect</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NICE</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to</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reconsider</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the</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degree</a:t>
            </a:r>
            <a:r>
              <a:rPr lang="en-US" sz="2000" b="1" spc="-20" dirty="0">
                <a:effectLst/>
                <a:latin typeface="Arial" panose="020B0604020202020204" pitchFamily="34" charset="0"/>
                <a:ea typeface="Arial" panose="020B0604020202020204" pitchFamily="34" charset="0"/>
              </a:rPr>
              <a:t> </a:t>
            </a:r>
            <a:r>
              <a:rPr lang="en-US" sz="2000" b="1" spc="-5" dirty="0">
                <a:effectLst/>
                <a:latin typeface="Arial" panose="020B0604020202020204" pitchFamily="34" charset="0"/>
                <a:ea typeface="Arial" panose="020B0604020202020204" pitchFamily="34" charset="0"/>
              </a:rPr>
              <a:t>of weight it placed on concerns about the positioning of voxelotor.”</a:t>
            </a:r>
            <a:endParaRPr lang="en-GB" sz="2000" b="1" spc="-5" dirty="0">
              <a:effectLst/>
              <a:latin typeface="Arial" panose="020B0604020202020204" pitchFamily="34" charset="0"/>
              <a:ea typeface="Arial" panose="020B0604020202020204" pitchFamily="34" charset="0"/>
            </a:endParaRPr>
          </a:p>
        </p:txBody>
      </p:sp>
      <p:sp>
        <p:nvSpPr>
          <p:cNvPr id="6" name="Rectangle 5">
            <a:extLst>
              <a:ext uri="{FF2B5EF4-FFF2-40B4-BE49-F238E27FC236}">
                <a16:creationId xmlns:a16="http://schemas.microsoft.com/office/drawing/2014/main" id="{59A01B93-26B4-7870-5014-6FEC2986FAB8}"/>
              </a:ext>
            </a:extLst>
          </p:cNvPr>
          <p:cNvSpPr/>
          <p:nvPr/>
        </p:nvSpPr>
        <p:spPr>
          <a:xfrm>
            <a:off x="377687" y="836621"/>
            <a:ext cx="11467588" cy="3601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200" b="1" dirty="0"/>
              <a:t>Appeal panel conclusion</a:t>
            </a:r>
          </a:p>
        </p:txBody>
      </p:sp>
      <p:sp>
        <p:nvSpPr>
          <p:cNvPr id="2" name="Rectangle 1" descr="Marker showing slides are confidential ">
            <a:extLst>
              <a:ext uri="{FF2B5EF4-FFF2-40B4-BE49-F238E27FC236}">
                <a16:creationId xmlns:a16="http://schemas.microsoft.com/office/drawing/2014/main" id="{00884415-69A7-2412-B3C2-094952F271AD}"/>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
        <p:nvSpPr>
          <p:cNvPr id="4" name="Text Placeholder 3">
            <a:extLst>
              <a:ext uri="{FF2B5EF4-FFF2-40B4-BE49-F238E27FC236}">
                <a16:creationId xmlns:a16="http://schemas.microsoft.com/office/drawing/2014/main" id="{871C808C-3C10-5E11-538D-003C1830F587}"/>
              </a:ext>
            </a:extLst>
          </p:cNvPr>
          <p:cNvSpPr txBox="1">
            <a:spLocks/>
          </p:cNvSpPr>
          <p:nvPr/>
        </p:nvSpPr>
        <p:spPr>
          <a:xfrm>
            <a:off x="377687" y="4382425"/>
            <a:ext cx="11688418" cy="1388677"/>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Arial" panose="020B0604020202020204" pitchFamily="34" charset="0"/>
              <a:buChar char="•"/>
            </a:pPr>
            <a:r>
              <a:rPr lang="en-GB" sz="2000" dirty="0"/>
              <a:t>Further clinical input on appropriateness of company’s positioning of </a:t>
            </a:r>
            <a:r>
              <a:rPr lang="en-GB" sz="2000" dirty="0" err="1"/>
              <a:t>voxelotor</a:t>
            </a:r>
            <a:r>
              <a:rPr lang="en-GB" sz="2000" dirty="0"/>
              <a:t> would be helpful</a:t>
            </a:r>
          </a:p>
          <a:p>
            <a:pPr marL="342900" indent="-342900">
              <a:lnSpc>
                <a:spcPct val="100000"/>
              </a:lnSpc>
              <a:spcBef>
                <a:spcPts val="600"/>
              </a:spcBef>
              <a:buFont typeface="Arial" panose="020B0604020202020204" pitchFamily="34" charset="0"/>
              <a:buChar char="•"/>
            </a:pPr>
            <a:r>
              <a:rPr lang="en-GB" sz="2000" dirty="0"/>
              <a:t>Acknowledged health inequalities associated with SCD and was willing to appraise </a:t>
            </a:r>
            <a:r>
              <a:rPr lang="en-GB" sz="2000" dirty="0" err="1"/>
              <a:t>voxelotor</a:t>
            </a:r>
            <a:r>
              <a:rPr lang="en-GB" sz="2000" dirty="0"/>
              <a:t> in line with the company’s chosen positioning, while remaining mindful of the large level of uncertainty. </a:t>
            </a:r>
          </a:p>
          <a:p>
            <a:pPr marL="342900" indent="-342900">
              <a:lnSpc>
                <a:spcPct val="100000"/>
              </a:lnSpc>
              <a:spcBef>
                <a:spcPts val="600"/>
              </a:spcBef>
              <a:buFont typeface="Arial" panose="020B0604020202020204" pitchFamily="34" charset="0"/>
              <a:buChar char="•"/>
            </a:pPr>
            <a:r>
              <a:rPr lang="en-GB" sz="2000" dirty="0"/>
              <a:t>This uncertainty could be reduced with further clinical expert input gained through consultation</a:t>
            </a:r>
          </a:p>
        </p:txBody>
      </p:sp>
      <p:sp>
        <p:nvSpPr>
          <p:cNvPr id="7" name="Rectangle 6">
            <a:extLst>
              <a:ext uri="{FF2B5EF4-FFF2-40B4-BE49-F238E27FC236}">
                <a16:creationId xmlns:a16="http://schemas.microsoft.com/office/drawing/2014/main" id="{95DD8B77-C790-CC09-29BB-3EA2DF73DDC1}"/>
              </a:ext>
            </a:extLst>
          </p:cNvPr>
          <p:cNvSpPr/>
          <p:nvPr/>
        </p:nvSpPr>
        <p:spPr>
          <a:xfrm>
            <a:off x="346726" y="3897709"/>
            <a:ext cx="11467588" cy="3601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200" b="1" dirty="0">
                <a:solidFill>
                  <a:schemeClr val="bg1"/>
                </a:solidFill>
              </a:rPr>
              <a:t>Committee conclusion in DG2</a:t>
            </a:r>
          </a:p>
        </p:txBody>
      </p:sp>
      <p:sp>
        <p:nvSpPr>
          <p:cNvPr id="8" name="TextBox 7">
            <a:extLst>
              <a:ext uri="{FF2B5EF4-FFF2-40B4-BE49-F238E27FC236}">
                <a16:creationId xmlns:a16="http://schemas.microsoft.com/office/drawing/2014/main" id="{5C45B1DF-0F71-561D-4061-ACC4AE00E975}"/>
              </a:ext>
            </a:extLst>
          </p:cNvPr>
          <p:cNvSpPr txBox="1"/>
          <p:nvPr/>
        </p:nvSpPr>
        <p:spPr>
          <a:xfrm>
            <a:off x="913057" y="6550223"/>
            <a:ext cx="10804452"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SCD, sickle cell disease</a:t>
            </a:r>
          </a:p>
        </p:txBody>
      </p:sp>
    </p:spTree>
    <p:extLst>
      <p:ext uri="{BB962C8B-B14F-4D97-AF65-F5344CB8AC3E}">
        <p14:creationId xmlns:p14="http://schemas.microsoft.com/office/powerpoint/2010/main" val="157424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p:txBody>
          <a:bodyPr>
            <a:normAutofit/>
          </a:bodyPr>
          <a:lstStyle/>
          <a:p>
            <a:r>
              <a:rPr lang="en-GB" sz="3200" dirty="0">
                <a:ea typeface="Arial" panose="02000503000000020004" pitchFamily="2" charset="0"/>
              </a:rPr>
              <a:t>Appraisal history </a:t>
            </a:r>
            <a:endParaRPr lang="en-GB" dirty="0"/>
          </a:p>
        </p:txBody>
      </p:sp>
      <p:sp>
        <p:nvSpPr>
          <p:cNvPr id="11" name="Rectangle: Rounded Corners 10">
            <a:extLst>
              <a:ext uri="{FF2B5EF4-FFF2-40B4-BE49-F238E27FC236}">
                <a16:creationId xmlns:a16="http://schemas.microsoft.com/office/drawing/2014/main" id="{581B1025-9E09-05DC-7B99-546A739B175B}"/>
              </a:ext>
            </a:extLst>
          </p:cNvPr>
          <p:cNvSpPr/>
          <p:nvPr/>
        </p:nvSpPr>
        <p:spPr>
          <a:xfrm>
            <a:off x="555476" y="1062835"/>
            <a:ext cx="10887342" cy="104258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Voxelotor with or without hydroxycarbamide is not recommended, within its marketing authorisation, for treating haemolytic anaemia caused by sickle cell disease in people 12 years and over</a:t>
            </a:r>
          </a:p>
        </p:txBody>
      </p:sp>
      <p:sp>
        <p:nvSpPr>
          <p:cNvPr id="12" name="Rectangle: Rounded Corners 11">
            <a:extLst>
              <a:ext uri="{FF2B5EF4-FFF2-40B4-BE49-F238E27FC236}">
                <a16:creationId xmlns:a16="http://schemas.microsoft.com/office/drawing/2014/main" id="{B7080E71-D0B6-304A-D100-05ED383A58BB}"/>
              </a:ext>
            </a:extLst>
          </p:cNvPr>
          <p:cNvSpPr/>
          <p:nvPr/>
        </p:nvSpPr>
        <p:spPr>
          <a:xfrm>
            <a:off x="555476" y="2691923"/>
            <a:ext cx="2059536" cy="9314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December 2022</a:t>
            </a:r>
          </a:p>
        </p:txBody>
      </p:sp>
      <p:sp>
        <p:nvSpPr>
          <p:cNvPr id="13" name="Rectangle: Rounded Corners 12">
            <a:extLst>
              <a:ext uri="{FF2B5EF4-FFF2-40B4-BE49-F238E27FC236}">
                <a16:creationId xmlns:a16="http://schemas.microsoft.com/office/drawing/2014/main" id="{E703B28A-5696-46CA-49AA-F8840F3A6577}"/>
              </a:ext>
            </a:extLst>
          </p:cNvPr>
          <p:cNvSpPr/>
          <p:nvPr/>
        </p:nvSpPr>
        <p:spPr>
          <a:xfrm>
            <a:off x="2776425" y="2691923"/>
            <a:ext cx="2059536" cy="9314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June 2023</a:t>
            </a:r>
          </a:p>
        </p:txBody>
      </p:sp>
      <p:sp>
        <p:nvSpPr>
          <p:cNvPr id="14" name="Rectangle: Rounded Corners 13">
            <a:extLst>
              <a:ext uri="{FF2B5EF4-FFF2-40B4-BE49-F238E27FC236}">
                <a16:creationId xmlns:a16="http://schemas.microsoft.com/office/drawing/2014/main" id="{B17E28EA-82AD-D4FC-4D47-0DF404A22079}"/>
              </a:ext>
            </a:extLst>
          </p:cNvPr>
          <p:cNvSpPr/>
          <p:nvPr/>
        </p:nvSpPr>
        <p:spPr>
          <a:xfrm>
            <a:off x="4981330" y="2703955"/>
            <a:ext cx="2059536" cy="93149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October 2023</a:t>
            </a:r>
          </a:p>
        </p:txBody>
      </p:sp>
      <p:sp>
        <p:nvSpPr>
          <p:cNvPr id="15" name="Rectangle: Rounded Corners 14">
            <a:extLst>
              <a:ext uri="{FF2B5EF4-FFF2-40B4-BE49-F238E27FC236}">
                <a16:creationId xmlns:a16="http://schemas.microsoft.com/office/drawing/2014/main" id="{7DAFF4A8-7576-22F6-4CAF-9999DCF2FE01}"/>
              </a:ext>
            </a:extLst>
          </p:cNvPr>
          <p:cNvSpPr/>
          <p:nvPr/>
        </p:nvSpPr>
        <p:spPr>
          <a:xfrm>
            <a:off x="7218319" y="2703955"/>
            <a:ext cx="2059536" cy="9314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February 2024</a:t>
            </a:r>
          </a:p>
        </p:txBody>
      </p:sp>
      <p:sp>
        <p:nvSpPr>
          <p:cNvPr id="16" name="TextBox 15">
            <a:extLst>
              <a:ext uri="{FF2B5EF4-FFF2-40B4-BE49-F238E27FC236}">
                <a16:creationId xmlns:a16="http://schemas.microsoft.com/office/drawing/2014/main" id="{F1BEE010-3575-91FA-65E4-220BFB6DEAA6}"/>
              </a:ext>
            </a:extLst>
          </p:cNvPr>
          <p:cNvSpPr txBox="1"/>
          <p:nvPr/>
        </p:nvSpPr>
        <p:spPr>
          <a:xfrm>
            <a:off x="555477" y="4074758"/>
            <a:ext cx="2059536" cy="646331"/>
          </a:xfrm>
          <a:prstGeom prst="rect">
            <a:avLst/>
          </a:prstGeom>
          <a:noFill/>
        </p:spPr>
        <p:txBody>
          <a:bodyPr wrap="square" rtlCol="0">
            <a:spAutoFit/>
          </a:bodyPr>
          <a:lstStyle/>
          <a:p>
            <a:pPr algn="ctr"/>
            <a:r>
              <a:rPr lang="en-GB" dirty="0"/>
              <a:t>ACM1 </a:t>
            </a:r>
            <a:r>
              <a:rPr lang="en-GB" dirty="0">
                <a:sym typeface="Wingdings" panose="05000000000000000000" pitchFamily="2" charset="2"/>
              </a:rPr>
              <a:t> </a:t>
            </a:r>
          </a:p>
          <a:p>
            <a:pPr algn="ctr"/>
            <a:r>
              <a:rPr lang="en-GB" dirty="0">
                <a:sym typeface="Wingdings" panose="05000000000000000000" pitchFamily="2" charset="2"/>
              </a:rPr>
              <a:t>DG issued</a:t>
            </a:r>
            <a:endParaRPr lang="en-GB" dirty="0"/>
          </a:p>
        </p:txBody>
      </p:sp>
      <p:sp>
        <p:nvSpPr>
          <p:cNvPr id="17" name="TextBox 16">
            <a:extLst>
              <a:ext uri="{FF2B5EF4-FFF2-40B4-BE49-F238E27FC236}">
                <a16:creationId xmlns:a16="http://schemas.microsoft.com/office/drawing/2014/main" id="{0E1AB40E-8E6C-A5B1-27DF-49826A0E61CE}"/>
              </a:ext>
            </a:extLst>
          </p:cNvPr>
          <p:cNvSpPr txBox="1"/>
          <p:nvPr/>
        </p:nvSpPr>
        <p:spPr>
          <a:xfrm>
            <a:off x="2776425" y="4074757"/>
            <a:ext cx="2059535" cy="646331"/>
          </a:xfrm>
          <a:prstGeom prst="rect">
            <a:avLst/>
          </a:prstGeom>
          <a:noFill/>
        </p:spPr>
        <p:txBody>
          <a:bodyPr wrap="square" rtlCol="0">
            <a:spAutoFit/>
          </a:bodyPr>
          <a:lstStyle/>
          <a:p>
            <a:pPr algn="ctr"/>
            <a:r>
              <a:rPr lang="en-GB" dirty="0"/>
              <a:t>ACM2 </a:t>
            </a:r>
            <a:r>
              <a:rPr lang="en-GB" dirty="0">
                <a:sym typeface="Wingdings" panose="05000000000000000000" pitchFamily="2" charset="2"/>
              </a:rPr>
              <a:t> </a:t>
            </a:r>
          </a:p>
          <a:p>
            <a:pPr algn="ctr"/>
            <a:r>
              <a:rPr lang="en-GB" dirty="0">
                <a:sym typeface="Wingdings" panose="05000000000000000000" pitchFamily="2" charset="2"/>
              </a:rPr>
              <a:t>FDG issued</a:t>
            </a:r>
            <a:endParaRPr lang="en-GB" dirty="0"/>
          </a:p>
        </p:txBody>
      </p:sp>
      <p:sp>
        <p:nvSpPr>
          <p:cNvPr id="18" name="TextBox 17">
            <a:extLst>
              <a:ext uri="{FF2B5EF4-FFF2-40B4-BE49-F238E27FC236}">
                <a16:creationId xmlns:a16="http://schemas.microsoft.com/office/drawing/2014/main" id="{006445F9-E4CB-7306-A584-80E5C0D82DC9}"/>
              </a:ext>
            </a:extLst>
          </p:cNvPr>
          <p:cNvSpPr txBox="1"/>
          <p:nvPr/>
        </p:nvSpPr>
        <p:spPr>
          <a:xfrm>
            <a:off x="4981330" y="4086788"/>
            <a:ext cx="2059535" cy="369332"/>
          </a:xfrm>
          <a:prstGeom prst="rect">
            <a:avLst/>
          </a:prstGeom>
          <a:noFill/>
        </p:spPr>
        <p:txBody>
          <a:bodyPr wrap="square" rtlCol="0">
            <a:spAutoFit/>
          </a:bodyPr>
          <a:lstStyle/>
          <a:p>
            <a:pPr algn="ctr"/>
            <a:r>
              <a:rPr lang="en-GB" dirty="0"/>
              <a:t>Appeal</a:t>
            </a:r>
          </a:p>
        </p:txBody>
      </p:sp>
      <p:sp>
        <p:nvSpPr>
          <p:cNvPr id="19" name="TextBox 18">
            <a:extLst>
              <a:ext uri="{FF2B5EF4-FFF2-40B4-BE49-F238E27FC236}">
                <a16:creationId xmlns:a16="http://schemas.microsoft.com/office/drawing/2014/main" id="{746BF365-E12A-6CD3-BB9D-E5A5BA3FB3C7}"/>
              </a:ext>
            </a:extLst>
          </p:cNvPr>
          <p:cNvSpPr txBox="1"/>
          <p:nvPr/>
        </p:nvSpPr>
        <p:spPr>
          <a:xfrm>
            <a:off x="7295232" y="4086788"/>
            <a:ext cx="1982624" cy="1200329"/>
          </a:xfrm>
          <a:prstGeom prst="rect">
            <a:avLst/>
          </a:prstGeom>
          <a:noFill/>
        </p:spPr>
        <p:txBody>
          <a:bodyPr wrap="square" rtlCol="0">
            <a:spAutoFit/>
          </a:bodyPr>
          <a:lstStyle/>
          <a:p>
            <a:pPr algn="ctr"/>
            <a:r>
              <a:rPr lang="en-GB" dirty="0"/>
              <a:t>ACM3 </a:t>
            </a:r>
            <a:r>
              <a:rPr lang="en-GB" dirty="0">
                <a:sym typeface="Wingdings" panose="05000000000000000000" pitchFamily="2" charset="2"/>
              </a:rPr>
              <a:t> </a:t>
            </a:r>
            <a:br>
              <a:rPr lang="en-GB" dirty="0">
                <a:sym typeface="Wingdings" panose="05000000000000000000" pitchFamily="2" charset="2"/>
              </a:rPr>
            </a:br>
            <a:r>
              <a:rPr lang="en-GB" dirty="0">
                <a:sym typeface="Wingdings" panose="05000000000000000000" pitchFamily="2" charset="2"/>
              </a:rPr>
              <a:t>appeal outcome considered</a:t>
            </a:r>
          </a:p>
          <a:p>
            <a:pPr algn="ctr"/>
            <a:r>
              <a:rPr lang="en-GB" dirty="0">
                <a:sym typeface="Wingdings" panose="05000000000000000000" pitchFamily="2" charset="2"/>
              </a:rPr>
              <a:t>DG2 issued</a:t>
            </a:r>
            <a:endParaRPr lang="en-GB" dirty="0"/>
          </a:p>
        </p:txBody>
      </p:sp>
      <p:sp>
        <p:nvSpPr>
          <p:cNvPr id="20" name="Rectangle 19">
            <a:extLst>
              <a:ext uri="{FF2B5EF4-FFF2-40B4-BE49-F238E27FC236}">
                <a16:creationId xmlns:a16="http://schemas.microsoft.com/office/drawing/2014/main" id="{AEC4152E-72D0-7B09-35A2-052747BFC5AC}"/>
              </a:ext>
            </a:extLst>
          </p:cNvPr>
          <p:cNvSpPr/>
          <p:nvPr/>
        </p:nvSpPr>
        <p:spPr>
          <a:xfrm>
            <a:off x="9335366" y="2636740"/>
            <a:ext cx="2317976" cy="2682461"/>
          </a:xfrm>
          <a:prstGeom prst="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4A7EAE6D-2732-339D-683C-BAC7CC94823C}"/>
              </a:ext>
            </a:extLst>
          </p:cNvPr>
          <p:cNvSpPr/>
          <p:nvPr/>
        </p:nvSpPr>
        <p:spPr>
          <a:xfrm>
            <a:off x="9455308" y="2703954"/>
            <a:ext cx="2059536" cy="9314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April 2024</a:t>
            </a:r>
          </a:p>
        </p:txBody>
      </p:sp>
      <p:sp>
        <p:nvSpPr>
          <p:cNvPr id="4" name="TextBox 3">
            <a:extLst>
              <a:ext uri="{FF2B5EF4-FFF2-40B4-BE49-F238E27FC236}">
                <a16:creationId xmlns:a16="http://schemas.microsoft.com/office/drawing/2014/main" id="{CCDF1364-9719-34C9-65FE-429CF49C7376}"/>
              </a:ext>
            </a:extLst>
          </p:cNvPr>
          <p:cNvSpPr txBox="1"/>
          <p:nvPr/>
        </p:nvSpPr>
        <p:spPr>
          <a:xfrm>
            <a:off x="9455308" y="4086788"/>
            <a:ext cx="1982624" cy="1200329"/>
          </a:xfrm>
          <a:prstGeom prst="rect">
            <a:avLst/>
          </a:prstGeom>
          <a:noFill/>
        </p:spPr>
        <p:txBody>
          <a:bodyPr wrap="square" rtlCol="0">
            <a:spAutoFit/>
          </a:bodyPr>
          <a:lstStyle/>
          <a:p>
            <a:pPr algn="ctr"/>
            <a:r>
              <a:rPr lang="en-GB" dirty="0"/>
              <a:t>ACM4 </a:t>
            </a:r>
            <a:r>
              <a:rPr lang="en-GB" dirty="0">
                <a:sym typeface="Wingdings" panose="05000000000000000000" pitchFamily="2" charset="2"/>
              </a:rPr>
              <a:t> consider consultation responses</a:t>
            </a:r>
            <a:endParaRPr lang="en-GB" dirty="0"/>
          </a:p>
        </p:txBody>
      </p:sp>
    </p:spTree>
    <p:extLst>
      <p:ext uri="{BB962C8B-B14F-4D97-AF65-F5344CB8AC3E}">
        <p14:creationId xmlns:p14="http://schemas.microsoft.com/office/powerpoint/2010/main" val="191409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80D03-3532-1D06-DE40-1F10AA8B8F10}"/>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C723AADB-DD7E-7C7F-B0FE-6B51A299D712}"/>
              </a:ext>
            </a:extLst>
          </p:cNvPr>
          <p:cNvSpPr>
            <a:spLocks noGrp="1"/>
          </p:cNvSpPr>
          <p:nvPr>
            <p:ph type="title"/>
          </p:nvPr>
        </p:nvSpPr>
        <p:spPr>
          <a:xfrm>
            <a:off x="305814" y="200030"/>
            <a:ext cx="11250785" cy="592817"/>
          </a:xfrm>
        </p:spPr>
        <p:txBody>
          <a:bodyPr>
            <a:normAutofit/>
          </a:bodyPr>
          <a:lstStyle/>
          <a:p>
            <a:r>
              <a:rPr lang="en-GB" sz="3200" dirty="0">
                <a:ea typeface="Arial" panose="02000503000000020004" pitchFamily="2" charset="0"/>
              </a:rPr>
              <a:t>Positioning of voxelotor</a:t>
            </a:r>
            <a:endParaRPr lang="en-GB" dirty="0"/>
          </a:p>
        </p:txBody>
      </p:sp>
      <p:sp>
        <p:nvSpPr>
          <p:cNvPr id="9" name="Rectangle 8">
            <a:extLst>
              <a:ext uri="{FF2B5EF4-FFF2-40B4-BE49-F238E27FC236}">
                <a16:creationId xmlns:a16="http://schemas.microsoft.com/office/drawing/2014/main" id="{0C5CDF11-D29F-AA1F-1F02-FD3D4B9B647B}"/>
              </a:ext>
            </a:extLst>
          </p:cNvPr>
          <p:cNvSpPr/>
          <p:nvPr/>
        </p:nvSpPr>
        <p:spPr>
          <a:xfrm>
            <a:off x="305814" y="790163"/>
            <a:ext cx="11467588" cy="26388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ct val="100000"/>
              </a:lnSpc>
              <a:spcBef>
                <a:spcPts val="0"/>
              </a:spcBef>
              <a:spcAft>
                <a:spcPts val="0"/>
              </a:spcAft>
              <a:buClrTx/>
              <a:buSzTx/>
              <a:tabLst/>
              <a:defRPr/>
            </a:pPr>
            <a:r>
              <a:rPr kumimoji="0" lang="en-GB"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Company </a:t>
            </a:r>
            <a:r>
              <a:rPr kumimoji="0" lang="en-GB"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consultation response</a:t>
            </a:r>
          </a:p>
          <a:p>
            <a:pPr marL="285750"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International consensus that all patients with SCD should be offered HC</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Reflected in numerous guidelines including the British Society of Haematology </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Likely people not taking HC</a:t>
            </a:r>
            <a:r>
              <a:rPr lang="en-GB" dirty="0">
                <a:solidFill>
                  <a:schemeClr val="tx1"/>
                </a:solidFill>
                <a:latin typeface="Arial" panose="020B0604020202020204" pitchFamily="34" charset="0"/>
              </a:rPr>
              <a:t> in HOPE were previously</a:t>
            </a: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considered for HC and was not suitable or had been used in the past </a:t>
            </a:r>
          </a:p>
          <a:p>
            <a:pPr marL="285750"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At appeal, clinical experts said proposed position was appropriate in reflecting likely clinical practice</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People would not take part in a trial if disease had been adequately controlled with HC, therefore HOPE included people who would otherwise have been eligible for RTT</a:t>
            </a:r>
          </a:p>
          <a:p>
            <a:pPr marL="285750" indent="-285750">
              <a:buFont typeface="Arial" panose="020B0604020202020204" pitchFamily="34" charset="0"/>
              <a:buChar char="•"/>
              <a:defRPr/>
            </a:pPr>
            <a:r>
              <a:rPr lang="en-GB" dirty="0">
                <a:solidFill>
                  <a:schemeClr val="tx1"/>
                </a:solidFill>
                <a:effectLst/>
                <a:latin typeface="Arial" panose="020B0604020202020204" pitchFamily="34" charset="0"/>
                <a:ea typeface="Times New Roman" panose="02020603050405020304" pitchFamily="18" charset="0"/>
              </a:rPr>
              <a:t>HOPE trial is representative of patients who will use voxelotor in the NHS</a:t>
            </a: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285750" indent="-285750">
              <a:buFont typeface="Arial" panose="020B0604020202020204" pitchFamily="34" charset="0"/>
              <a:buChar char="•"/>
              <a:defRPr/>
            </a:pPr>
            <a:endPar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 name="Rectangle 3">
            <a:extLst>
              <a:ext uri="{FF2B5EF4-FFF2-40B4-BE49-F238E27FC236}">
                <a16:creationId xmlns:a16="http://schemas.microsoft.com/office/drawing/2014/main" id="{202D432C-709C-EB25-B402-6BEEDC570041}"/>
              </a:ext>
            </a:extLst>
          </p:cNvPr>
          <p:cNvSpPr/>
          <p:nvPr/>
        </p:nvSpPr>
        <p:spPr>
          <a:xfrm>
            <a:off x="302570" y="3531874"/>
            <a:ext cx="11464344" cy="263883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ct val="100000"/>
              </a:lnSpc>
              <a:spcBef>
                <a:spcPts val="0"/>
              </a:spcBef>
              <a:spcAft>
                <a:spcPts val="0"/>
              </a:spcAft>
              <a:buClrTx/>
              <a:buSzTx/>
              <a:tabLst/>
              <a:defRPr/>
            </a:pPr>
            <a:r>
              <a:rPr kumimoji="0" lang="en-GB"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Professional groups consultation response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Standard pr</a:t>
            </a:r>
            <a:r>
              <a:rPr lang="en-GB" dirty="0" err="1">
                <a:solidFill>
                  <a:schemeClr val="tx1"/>
                </a:solidFill>
                <a:latin typeface="Arial" panose="020B0604020202020204" pitchFamily="34" charset="0"/>
              </a:rPr>
              <a:t>actice</a:t>
            </a:r>
            <a:r>
              <a:rPr lang="en-GB" dirty="0">
                <a:solidFill>
                  <a:schemeClr val="tx1"/>
                </a:solidFill>
                <a:latin typeface="Arial" panose="020B0604020202020204" pitchFamily="34" charset="0"/>
              </a:rPr>
              <a:t> for all children with SCD is to be offered HC</a:t>
            </a:r>
          </a:p>
          <a:p>
            <a:pPr marL="800100" lvl="1" indent="-342900">
              <a:buFont typeface="Arial" panose="020B0604020202020204" pitchFamily="34" charset="0"/>
              <a:buChar char="•"/>
              <a:defRPr/>
            </a:pPr>
            <a:r>
              <a:rPr kumimoji="0" lang="en-GB"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Similar pr</a:t>
            </a:r>
            <a:r>
              <a:rPr lang="en-GB" dirty="0" err="1">
                <a:solidFill>
                  <a:schemeClr val="tx1"/>
                </a:solidFill>
                <a:latin typeface="Arial" panose="020B0604020202020204" pitchFamily="34" charset="0"/>
              </a:rPr>
              <a:t>actice</a:t>
            </a:r>
            <a:r>
              <a:rPr lang="en-GB" dirty="0">
                <a:solidFill>
                  <a:schemeClr val="tx1"/>
                </a:solidFill>
                <a:latin typeface="Arial" panose="020B0604020202020204" pitchFamily="34" charset="0"/>
              </a:rPr>
              <a:t> undertaken in adult services; HC offered to anyone eligible</a:t>
            </a:r>
          </a:p>
          <a:p>
            <a:pPr marL="342900" indent="-342900">
              <a:buFont typeface="Arial" panose="020B0604020202020204" pitchFamily="34" charset="0"/>
              <a:buChar char="•"/>
              <a:defRPr/>
            </a:pPr>
            <a:r>
              <a:rPr lang="en-GB" dirty="0">
                <a:solidFill>
                  <a:schemeClr val="tx1"/>
                </a:solidFill>
                <a:latin typeface="Arial" panose="020B0604020202020204" pitchFamily="34" charset="0"/>
              </a:rPr>
              <a:t>While offered to people with SCD, only 20-40% of eligible adults are on regular HC therapy</a:t>
            </a:r>
          </a:p>
          <a:p>
            <a:pPr marL="800100" lvl="1" indent="-342900">
              <a:buFont typeface="Arial" panose="020B0604020202020204" pitchFamily="34" charset="0"/>
              <a:buChar char="•"/>
              <a:defRPr/>
            </a:pPr>
            <a:r>
              <a:rPr lang="en-GB" dirty="0">
                <a:solidFill>
                  <a:schemeClr val="tx1"/>
                </a:solidFill>
                <a:latin typeface="Arial" panose="020B0604020202020204" pitchFamily="34" charset="0"/>
              </a:rPr>
              <a:t>Large unmet need for those where HC has become ineffective/intolerable</a:t>
            </a:r>
          </a:p>
          <a:p>
            <a:pPr marL="800100" lvl="1" indent="-342900">
              <a:buFont typeface="Arial" panose="020B0604020202020204" pitchFamily="34" charset="0"/>
              <a:buChar char="•"/>
              <a:defRPr/>
            </a:pPr>
            <a:r>
              <a:rPr lang="en-GB" dirty="0">
                <a:solidFill>
                  <a:schemeClr val="tx1"/>
                </a:solidFill>
                <a:latin typeface="Arial" panose="020B0604020202020204" pitchFamily="34" charset="0"/>
              </a:rPr>
              <a:t>Voxelotor offers an alternative to these individuals</a:t>
            </a:r>
          </a:p>
          <a:p>
            <a:pPr marL="342900" indent="-342900">
              <a:buFont typeface="Arial" panose="020B0604020202020204" pitchFamily="34" charset="0"/>
              <a:buChar char="•"/>
              <a:defRPr/>
            </a:pPr>
            <a:r>
              <a:rPr lang="en-GB" dirty="0">
                <a:solidFill>
                  <a:schemeClr val="tx1"/>
                </a:solidFill>
                <a:latin typeface="Arial" panose="020B0604020202020204" pitchFamily="34" charset="0"/>
              </a:rPr>
              <a:t>Small cohort of individuals who are difficult to transfuse due to alloimmunisation</a:t>
            </a:r>
          </a:p>
          <a:p>
            <a:pPr marL="800100" lvl="1" indent="-342900">
              <a:buFont typeface="Arial" panose="020B0604020202020204" pitchFamily="34" charset="0"/>
              <a:buChar char="•"/>
              <a:defRPr/>
            </a:pPr>
            <a:r>
              <a:rPr lang="en-GB" dirty="0">
                <a:solidFill>
                  <a:schemeClr val="tx1"/>
                </a:solidFill>
                <a:latin typeface="Arial" panose="020B0604020202020204" pitchFamily="34" charset="0"/>
              </a:rPr>
              <a:t>Voxelotor would be very impactful to this group</a:t>
            </a:r>
          </a:p>
          <a:p>
            <a:pPr marL="342900" indent="-342900">
              <a:buFont typeface="Arial" panose="020B0604020202020204" pitchFamily="34" charset="0"/>
              <a:buChar char="•"/>
              <a:defRPr/>
            </a:pPr>
            <a:r>
              <a:rPr kumimoji="0" lang="en-GB"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Positioning voxelotor as second line therapy reflects standard practice in the UK</a:t>
            </a:r>
          </a:p>
        </p:txBody>
      </p:sp>
      <p:sp>
        <p:nvSpPr>
          <p:cNvPr id="2" name="TextBox 1">
            <a:extLst>
              <a:ext uri="{FF2B5EF4-FFF2-40B4-BE49-F238E27FC236}">
                <a16:creationId xmlns:a16="http://schemas.microsoft.com/office/drawing/2014/main" id="{60668295-8774-9F4B-C22A-2B8B4A90DB87}"/>
              </a:ext>
            </a:extLst>
          </p:cNvPr>
          <p:cNvSpPr txBox="1"/>
          <p:nvPr/>
        </p:nvSpPr>
        <p:spPr>
          <a:xfrm>
            <a:off x="913057" y="6550223"/>
            <a:ext cx="10804452"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HC, hydroxycarbamide; RTT, regular transfusion therapy</a:t>
            </a:r>
          </a:p>
        </p:txBody>
      </p:sp>
    </p:spTree>
    <p:extLst>
      <p:ext uri="{BB962C8B-B14F-4D97-AF65-F5344CB8AC3E}">
        <p14:creationId xmlns:p14="http://schemas.microsoft.com/office/powerpoint/2010/main" val="1845811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A6434-4550-996C-2D97-831A72BEEAB2}"/>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BA3BCA1C-B62F-FAA6-5A38-AF0EA7AC4C69}"/>
              </a:ext>
            </a:extLst>
          </p:cNvPr>
          <p:cNvSpPr>
            <a:spLocks noGrp="1"/>
          </p:cNvSpPr>
          <p:nvPr>
            <p:ph type="title"/>
          </p:nvPr>
        </p:nvSpPr>
        <p:spPr>
          <a:xfrm>
            <a:off x="305814" y="200030"/>
            <a:ext cx="11250785" cy="592817"/>
          </a:xfrm>
        </p:spPr>
        <p:txBody>
          <a:bodyPr>
            <a:normAutofit/>
          </a:bodyPr>
          <a:lstStyle/>
          <a:p>
            <a:r>
              <a:rPr lang="en-GB" sz="3200" dirty="0">
                <a:ea typeface="Arial" panose="02000503000000020004" pitchFamily="2" charset="0"/>
              </a:rPr>
              <a:t>Positioning of voxelotor</a:t>
            </a:r>
            <a:endParaRPr lang="en-GB" dirty="0"/>
          </a:p>
        </p:txBody>
      </p:sp>
      <p:sp>
        <p:nvSpPr>
          <p:cNvPr id="2" name="Rectangle 1">
            <a:extLst>
              <a:ext uri="{FF2B5EF4-FFF2-40B4-BE49-F238E27FC236}">
                <a16:creationId xmlns:a16="http://schemas.microsoft.com/office/drawing/2014/main" id="{9D364A62-4638-C3C4-A93F-28D83A7C77CB}"/>
              </a:ext>
            </a:extLst>
          </p:cNvPr>
          <p:cNvSpPr/>
          <p:nvPr/>
        </p:nvSpPr>
        <p:spPr>
          <a:xfrm>
            <a:off x="466724" y="899468"/>
            <a:ext cx="11467588" cy="262615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EAG comments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Key aspects of the positioning of voxelotor is where voxelotor sits in the treatment pathway in relation to people who require RTT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The HOPE trial excluded patients who received RTT and so the trial provides no information about the proportion of patients who:</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were receiving RTT prior to treatment with voxelotor</a:t>
            </a:r>
          </a:p>
          <a:p>
            <a:pPr marL="742950" lvl="1" indent="-285750">
              <a:buFont typeface="Arial" panose="020B0604020202020204" pitchFamily="34" charset="0"/>
              <a:buChar char="•"/>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would have received RTT if they had not started treatment with voxelotor</a:t>
            </a:r>
          </a:p>
          <a:p>
            <a:pPr marL="742950" lvl="1" indent="-285750">
              <a:buFont typeface="Arial" panose="020B0604020202020204" pitchFamily="34" charset="0"/>
              <a:buChar char="•"/>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would not, or no longer, receive RTT due to treatment with voxelotor</a:t>
            </a:r>
          </a:p>
          <a:p>
            <a:pPr marL="285750"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These issues are central to understanding the cost effectiveness of voxelotor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
        <p:nvSpPr>
          <p:cNvPr id="5" name="Rectangle 4" descr="Question to committee">
            <a:extLst>
              <a:ext uri="{FF2B5EF4-FFF2-40B4-BE49-F238E27FC236}">
                <a16:creationId xmlns:a16="http://schemas.microsoft.com/office/drawing/2014/main" id="{DF8E0612-C0A3-4FB4-ED0A-1AF61703769C}"/>
              </a:ext>
            </a:extLst>
          </p:cNvPr>
          <p:cNvSpPr/>
          <p:nvPr/>
        </p:nvSpPr>
        <p:spPr>
          <a:xfrm>
            <a:off x="1201406" y="4555304"/>
            <a:ext cx="9789188" cy="12840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Following consultation, has any evidence been provided that allows the committee to reconsider the degree of weight placed on the positioning of voxelotor?</a:t>
            </a:r>
          </a:p>
        </p:txBody>
      </p:sp>
      <p:sp>
        <p:nvSpPr>
          <p:cNvPr id="4" name="Text Placeholder 10">
            <a:extLst>
              <a:ext uri="{FF2B5EF4-FFF2-40B4-BE49-F238E27FC236}">
                <a16:creationId xmlns:a16="http://schemas.microsoft.com/office/drawing/2014/main" id="{31AF66C4-7F57-28A5-291D-277E2337BDA1}"/>
              </a:ext>
            </a:extLst>
          </p:cNvPr>
          <p:cNvSpPr txBox="1">
            <a:spLocks/>
          </p:cNvSpPr>
          <p:nvPr/>
        </p:nvSpPr>
        <p:spPr>
          <a:xfrm>
            <a:off x="1015133"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RTT, regular transfusion therapy</a:t>
            </a:r>
          </a:p>
        </p:txBody>
      </p:sp>
    </p:spTree>
    <p:extLst>
      <p:ext uri="{BB962C8B-B14F-4D97-AF65-F5344CB8AC3E}">
        <p14:creationId xmlns:p14="http://schemas.microsoft.com/office/powerpoint/2010/main" val="1236238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0">
            <a:extLst>
              <a:ext uri="{FF2B5EF4-FFF2-40B4-BE49-F238E27FC236}">
                <a16:creationId xmlns:a16="http://schemas.microsoft.com/office/drawing/2014/main" id="{3CF07D79-B1CE-75E4-D133-58F15EA07DED}"/>
              </a:ext>
            </a:extLst>
          </p:cNvPr>
          <p:cNvSpPr txBox="1">
            <a:spLocks/>
          </p:cNvSpPr>
          <p:nvPr/>
        </p:nvSpPr>
        <p:spPr>
          <a:xfrm>
            <a:off x="937384" y="6473085"/>
            <a:ext cx="10562473" cy="365125"/>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ICER, incremental cost effectiveness ratio; RTT, regular transfusion therapy; SCD, sickle cell disease</a:t>
            </a:r>
          </a:p>
        </p:txBody>
      </p:sp>
      <p:sp>
        <p:nvSpPr>
          <p:cNvPr id="3" name="Title 1">
            <a:extLst>
              <a:ext uri="{FF2B5EF4-FFF2-40B4-BE49-F238E27FC236}">
                <a16:creationId xmlns:a16="http://schemas.microsoft.com/office/drawing/2014/main" id="{E8937837-B8B0-751B-15AD-345B2D47B6AC}"/>
              </a:ext>
            </a:extLst>
          </p:cNvPr>
          <p:cNvSpPr>
            <a:spLocks noGrp="1"/>
          </p:cNvSpPr>
          <p:nvPr>
            <p:ph type="title"/>
          </p:nvPr>
        </p:nvSpPr>
        <p:spPr>
          <a:xfrm>
            <a:off x="249072" y="185098"/>
            <a:ext cx="11250785" cy="592817"/>
          </a:xfrm>
        </p:spPr>
        <p:txBody>
          <a:bodyPr>
            <a:normAutofit/>
          </a:bodyPr>
          <a:lstStyle/>
          <a:p>
            <a:r>
              <a:rPr lang="en-GB" sz="3200" dirty="0">
                <a:ea typeface="Arial" panose="02000503000000020004" pitchFamily="2" charset="0"/>
              </a:rPr>
              <a:t>RTT rates</a:t>
            </a:r>
            <a:endParaRPr lang="en-GB" dirty="0"/>
          </a:p>
        </p:txBody>
      </p:sp>
      <p:sp>
        <p:nvSpPr>
          <p:cNvPr id="5" name="Text Placeholder 3">
            <a:extLst>
              <a:ext uri="{FF2B5EF4-FFF2-40B4-BE49-F238E27FC236}">
                <a16:creationId xmlns:a16="http://schemas.microsoft.com/office/drawing/2014/main" id="{F35B659E-AC22-5B01-936B-C292E20064A7}"/>
              </a:ext>
            </a:extLst>
          </p:cNvPr>
          <p:cNvSpPr>
            <a:spLocks noGrp="1"/>
          </p:cNvSpPr>
          <p:nvPr>
            <p:ph type="body" sz="quarter" idx="12"/>
          </p:nvPr>
        </p:nvSpPr>
        <p:spPr>
          <a:xfrm>
            <a:off x="321861" y="1114681"/>
            <a:ext cx="11688418" cy="3474411"/>
          </a:xfrm>
        </p:spPr>
        <p:txBody>
          <a:bodyPr/>
          <a:lstStyle/>
          <a:p>
            <a:pPr marR="99060" lvl="0">
              <a:lnSpc>
                <a:spcPct val="125000"/>
              </a:lnSpc>
              <a:buSzPts val="1200"/>
              <a:tabLst>
                <a:tab pos="616585" algn="l"/>
              </a:tabLst>
            </a:pPr>
            <a:r>
              <a:rPr lang="en-GB" sz="2000" spc="-5" dirty="0">
                <a:effectLst/>
                <a:latin typeface="Arial" panose="020B0604020202020204" pitchFamily="34" charset="0"/>
                <a:ea typeface="Arial" panose="020B0604020202020204" pitchFamily="34" charset="0"/>
              </a:rPr>
              <a:t>39. </a:t>
            </a:r>
            <a:r>
              <a:rPr lang="en-US" sz="2000" spc="-5" dirty="0">
                <a:effectLst/>
                <a:latin typeface="Arial" panose="020B0604020202020204" pitchFamily="34" charset="0"/>
                <a:ea typeface="Arial" panose="020B0604020202020204" pitchFamily="34" charset="0"/>
              </a:rPr>
              <a:t>In the FDG, the committee state that “any plausible ICER was highly uncertain but likely to be substantially above the range NICE considers an acceptable use of NHS resources”, suggesting that the committee had ICERs they considered plausible in mind.</a:t>
            </a:r>
            <a:r>
              <a:rPr lang="en-US" sz="2000" spc="200" dirty="0">
                <a:effectLst/>
                <a:latin typeface="Arial" panose="020B0604020202020204" pitchFamily="34" charset="0"/>
                <a:ea typeface="Arial" panose="020B0604020202020204" pitchFamily="34" charset="0"/>
              </a:rPr>
              <a:t> </a:t>
            </a:r>
          </a:p>
          <a:p>
            <a:pPr marR="99060" lvl="0">
              <a:lnSpc>
                <a:spcPct val="125000"/>
              </a:lnSpc>
              <a:buSzPts val="1200"/>
              <a:tabLst>
                <a:tab pos="616585" algn="l"/>
              </a:tabLst>
            </a:pPr>
            <a:r>
              <a:rPr lang="en-US" sz="2000" spc="-5" dirty="0">
                <a:effectLst/>
                <a:latin typeface="Arial" panose="020B0604020202020204" pitchFamily="34" charset="0"/>
                <a:ea typeface="Arial" panose="020B0604020202020204" pitchFamily="34" charset="0"/>
              </a:rPr>
              <a:t>During the hearing, the NICE committee quoted a range of ICERs that they considered in their deliberations.</a:t>
            </a:r>
            <a:r>
              <a:rPr lang="en-US" sz="2000" spc="200" dirty="0">
                <a:effectLst/>
                <a:latin typeface="Arial" panose="020B0604020202020204" pitchFamily="34" charset="0"/>
                <a:ea typeface="Arial" panose="020B0604020202020204" pitchFamily="34" charset="0"/>
              </a:rPr>
              <a:t> </a:t>
            </a:r>
            <a:r>
              <a:rPr lang="en-US" sz="2000" spc="-5" dirty="0">
                <a:effectLst/>
                <a:latin typeface="Arial" panose="020B0604020202020204" pitchFamily="34" charset="0"/>
                <a:ea typeface="Arial" panose="020B0604020202020204" pitchFamily="34" charset="0"/>
              </a:rPr>
              <a:t>In particular, they gave a range of ICERs based on a </a:t>
            </a:r>
            <a:r>
              <a:rPr lang="en-US" sz="2000" b="1" spc="-5" dirty="0">
                <a:effectLst/>
                <a:latin typeface="Arial" panose="020B0604020202020204" pitchFamily="34" charset="0"/>
                <a:ea typeface="Arial" panose="020B0604020202020204" pitchFamily="34" charset="0"/>
              </a:rPr>
              <a:t>range of RTT rates that they described as</a:t>
            </a:r>
            <a:r>
              <a:rPr lang="en-GB" sz="2000" b="1" spc="-5" dirty="0">
                <a:ea typeface="Arial" panose="020B0604020202020204" pitchFamily="34" charset="0"/>
              </a:rPr>
              <a:t> </a:t>
            </a:r>
            <a:r>
              <a:rPr lang="en-US" sz="2000" b="1" dirty="0">
                <a:effectLst/>
                <a:latin typeface="Arial" panose="020B0604020202020204" pitchFamily="34" charset="0"/>
                <a:ea typeface="Arial" panose="020B0604020202020204" pitchFamily="34" charset="0"/>
              </a:rPr>
              <a:t>“plausible”</a:t>
            </a:r>
            <a:r>
              <a:rPr lang="en-US" sz="2000" dirty="0">
                <a:effectLst/>
                <a:latin typeface="Arial" panose="020B0604020202020204" pitchFamily="34" charset="0"/>
                <a:ea typeface="Arial" panose="020B0604020202020204" pitchFamily="34" charset="0"/>
              </a:rPr>
              <a:t>,</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albeit</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that</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this</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range</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was</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wide.</a:t>
            </a:r>
            <a:r>
              <a:rPr lang="en-US" sz="2000" spc="200" dirty="0">
                <a:effectLst/>
                <a:latin typeface="Arial" panose="020B0604020202020204" pitchFamily="34" charset="0"/>
                <a:ea typeface="Arial" panose="020B0604020202020204" pitchFamily="34" charset="0"/>
              </a:rPr>
              <a:t> </a:t>
            </a:r>
          </a:p>
          <a:p>
            <a:pPr marR="99060" lvl="0">
              <a:lnSpc>
                <a:spcPct val="125000"/>
              </a:lnSpc>
              <a:buSzPts val="1200"/>
              <a:tabLst>
                <a:tab pos="616585" algn="l"/>
              </a:tabLst>
            </a:pPr>
            <a:r>
              <a:rPr lang="en-US" sz="2000" dirty="0">
                <a:effectLst/>
                <a:latin typeface="Arial" panose="020B0604020202020204" pitchFamily="34" charset="0"/>
                <a:ea typeface="Arial" panose="020B0604020202020204" pitchFamily="34" charset="0"/>
              </a:rPr>
              <a:t>The</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panel</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concluded</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that the</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NICE</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committee</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did</a:t>
            </a:r>
            <a:r>
              <a:rPr lang="en-US" sz="2000" spc="-1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have</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a</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range</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of</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ICERs</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in</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mind</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that</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informed their decision making.</a:t>
            </a:r>
            <a:r>
              <a:rPr lang="en-US" sz="2000" spc="20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The panel therefore judged that </a:t>
            </a:r>
            <a:r>
              <a:rPr lang="en-US" sz="2000" b="1" dirty="0">
                <a:effectLst/>
                <a:latin typeface="Arial" panose="020B0604020202020204" pitchFamily="34" charset="0"/>
                <a:ea typeface="Arial" panose="020B0604020202020204" pitchFamily="34" charset="0"/>
              </a:rPr>
              <a:t>fairness required that these ICERs should be provided to stakeholders (with</a:t>
            </a:r>
            <a:r>
              <a:rPr lang="en-US" sz="2000" b="1" spc="-20" dirty="0">
                <a:effectLst/>
                <a:latin typeface="Arial" panose="020B0604020202020204" pitchFamily="34" charset="0"/>
                <a:ea typeface="Arial" panose="020B0604020202020204" pitchFamily="34" charset="0"/>
              </a:rPr>
              <a:t> </a:t>
            </a:r>
            <a:r>
              <a:rPr lang="en-US" sz="2000" b="1" dirty="0">
                <a:effectLst/>
                <a:latin typeface="Arial" panose="020B0604020202020204" pitchFamily="34" charset="0"/>
                <a:ea typeface="Arial" panose="020B0604020202020204" pitchFamily="34" charset="0"/>
              </a:rPr>
              <a:t>caveats</a:t>
            </a:r>
            <a:r>
              <a:rPr lang="en-US" sz="2000" b="1" spc="-20" dirty="0">
                <a:effectLst/>
                <a:latin typeface="Arial" panose="020B0604020202020204" pitchFamily="34" charset="0"/>
                <a:ea typeface="Arial" panose="020B0604020202020204" pitchFamily="34" charset="0"/>
              </a:rPr>
              <a:t> </a:t>
            </a:r>
            <a:r>
              <a:rPr lang="en-US" sz="2000" b="1" dirty="0">
                <a:effectLst/>
                <a:latin typeface="Arial" panose="020B0604020202020204" pitchFamily="34" charset="0"/>
                <a:ea typeface="Arial" panose="020B0604020202020204" pitchFamily="34" charset="0"/>
              </a:rPr>
              <a:t>about</a:t>
            </a:r>
            <a:r>
              <a:rPr lang="en-US" sz="2000" b="1" spc="-20" dirty="0">
                <a:effectLst/>
                <a:latin typeface="Arial" panose="020B0604020202020204" pitchFamily="34" charset="0"/>
                <a:ea typeface="Arial" panose="020B0604020202020204" pitchFamily="34" charset="0"/>
              </a:rPr>
              <a:t> </a:t>
            </a:r>
            <a:r>
              <a:rPr lang="en-US" sz="2000" b="1" dirty="0">
                <a:effectLst/>
                <a:latin typeface="Arial" panose="020B0604020202020204" pitchFamily="34" charset="0"/>
                <a:ea typeface="Arial" panose="020B0604020202020204" pitchFamily="34" charset="0"/>
              </a:rPr>
              <a:t>degree</a:t>
            </a:r>
            <a:r>
              <a:rPr lang="en-US" sz="2000" b="1" spc="-20" dirty="0">
                <a:effectLst/>
                <a:latin typeface="Arial" panose="020B0604020202020204" pitchFamily="34" charset="0"/>
                <a:ea typeface="Arial" panose="020B0604020202020204" pitchFamily="34" charset="0"/>
              </a:rPr>
              <a:t> </a:t>
            </a:r>
            <a:r>
              <a:rPr lang="en-US" sz="2000" b="1" dirty="0">
                <a:effectLst/>
                <a:latin typeface="Arial" panose="020B0604020202020204" pitchFamily="34" charset="0"/>
                <a:ea typeface="Arial" panose="020B0604020202020204" pitchFamily="34" charset="0"/>
              </a:rPr>
              <a:t>of</a:t>
            </a:r>
            <a:r>
              <a:rPr lang="en-US" sz="2000" b="1" spc="-20" dirty="0">
                <a:effectLst/>
                <a:latin typeface="Arial" panose="020B0604020202020204" pitchFamily="34" charset="0"/>
                <a:ea typeface="Arial" panose="020B0604020202020204" pitchFamily="34" charset="0"/>
              </a:rPr>
              <a:t> </a:t>
            </a:r>
            <a:r>
              <a:rPr lang="en-US" sz="2000" b="1" dirty="0">
                <a:effectLst/>
                <a:latin typeface="Arial" panose="020B0604020202020204" pitchFamily="34" charset="0"/>
                <a:ea typeface="Arial" panose="020B0604020202020204" pitchFamily="34" charset="0"/>
              </a:rPr>
              <a:t>uncertainty).</a:t>
            </a:r>
            <a:r>
              <a:rPr lang="en-US" sz="2000" b="1" spc="200" dirty="0">
                <a:effectLst/>
                <a:latin typeface="Arial" panose="020B0604020202020204" pitchFamily="34" charset="0"/>
                <a:ea typeface="Arial" panose="020B0604020202020204" pitchFamily="34" charset="0"/>
              </a:rPr>
              <a:t> </a:t>
            </a:r>
            <a:endParaRPr lang="en-GB" sz="2000" b="1" spc="-5" dirty="0">
              <a:effectLst/>
              <a:latin typeface="Arial" panose="020B0604020202020204" pitchFamily="34" charset="0"/>
              <a:ea typeface="Arial" panose="020B0604020202020204" pitchFamily="34" charset="0"/>
            </a:endParaRPr>
          </a:p>
        </p:txBody>
      </p:sp>
      <p:sp>
        <p:nvSpPr>
          <p:cNvPr id="6" name="Rectangle 5">
            <a:extLst>
              <a:ext uri="{FF2B5EF4-FFF2-40B4-BE49-F238E27FC236}">
                <a16:creationId xmlns:a16="http://schemas.microsoft.com/office/drawing/2014/main" id="{59A01B93-26B4-7870-5014-6FEC2986FAB8}"/>
              </a:ext>
            </a:extLst>
          </p:cNvPr>
          <p:cNvSpPr/>
          <p:nvPr/>
        </p:nvSpPr>
        <p:spPr>
          <a:xfrm>
            <a:off x="325137" y="754992"/>
            <a:ext cx="11467588" cy="3601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200" b="1" dirty="0"/>
              <a:t>Appeal panel conclusion</a:t>
            </a:r>
          </a:p>
        </p:txBody>
      </p:sp>
      <p:sp>
        <p:nvSpPr>
          <p:cNvPr id="2" name="Rectangle 1" descr="Marker showing slides are confidential ">
            <a:extLst>
              <a:ext uri="{FF2B5EF4-FFF2-40B4-BE49-F238E27FC236}">
                <a16:creationId xmlns:a16="http://schemas.microsoft.com/office/drawing/2014/main" id="{55EAF775-6AB6-9A90-AFBA-A15F3AB41F26}"/>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Tree>
    <p:extLst>
      <p:ext uri="{BB962C8B-B14F-4D97-AF65-F5344CB8AC3E}">
        <p14:creationId xmlns:p14="http://schemas.microsoft.com/office/powerpoint/2010/main" val="404082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88672-1B2B-34E4-63CE-32D5C5ED7FE7}"/>
            </a:ext>
          </a:extLst>
        </p:cNvPr>
        <p:cNvGrpSpPr/>
        <p:nvPr/>
      </p:nvGrpSpPr>
      <p:grpSpPr>
        <a:xfrm>
          <a:off x="0" y="0"/>
          <a:ext cx="0" cy="0"/>
          <a:chOff x="0" y="0"/>
          <a:chExt cx="0" cy="0"/>
        </a:xfrm>
      </p:grpSpPr>
      <p:sp>
        <p:nvSpPr>
          <p:cNvPr id="22" name="Text Placeholder 10">
            <a:extLst>
              <a:ext uri="{FF2B5EF4-FFF2-40B4-BE49-F238E27FC236}">
                <a16:creationId xmlns:a16="http://schemas.microsoft.com/office/drawing/2014/main" id="{9D124A34-DF38-547A-A10F-B9A3FBA5632B}"/>
              </a:ext>
            </a:extLst>
          </p:cNvPr>
          <p:cNvSpPr txBox="1">
            <a:spLocks/>
          </p:cNvSpPr>
          <p:nvPr/>
        </p:nvSpPr>
        <p:spPr>
          <a:xfrm>
            <a:off x="937384" y="6473085"/>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MA, marketing authorisation; RTT, regular transfusion therapy; RWE, real-world evidence</a:t>
            </a:r>
          </a:p>
        </p:txBody>
      </p:sp>
      <p:sp>
        <p:nvSpPr>
          <p:cNvPr id="3" name="Title 1">
            <a:extLst>
              <a:ext uri="{FF2B5EF4-FFF2-40B4-BE49-F238E27FC236}">
                <a16:creationId xmlns:a16="http://schemas.microsoft.com/office/drawing/2014/main" id="{A953FB80-B19C-2134-A7EB-AE923DA107AD}"/>
              </a:ext>
            </a:extLst>
          </p:cNvPr>
          <p:cNvSpPr>
            <a:spLocks noGrp="1"/>
          </p:cNvSpPr>
          <p:nvPr>
            <p:ph type="title"/>
          </p:nvPr>
        </p:nvSpPr>
        <p:spPr>
          <a:xfrm>
            <a:off x="249072" y="185098"/>
            <a:ext cx="11250785" cy="592817"/>
          </a:xfrm>
        </p:spPr>
        <p:txBody>
          <a:bodyPr>
            <a:normAutofit/>
          </a:bodyPr>
          <a:lstStyle/>
          <a:p>
            <a:r>
              <a:rPr lang="en-GB" sz="3200" dirty="0">
                <a:ea typeface="Arial" panose="02000503000000020004" pitchFamily="2" charset="0"/>
              </a:rPr>
              <a:t>RTT rates</a:t>
            </a:r>
            <a:endParaRPr lang="en-GB" dirty="0"/>
          </a:p>
        </p:txBody>
      </p:sp>
      <p:sp>
        <p:nvSpPr>
          <p:cNvPr id="6" name="Rectangle 5">
            <a:extLst>
              <a:ext uri="{FF2B5EF4-FFF2-40B4-BE49-F238E27FC236}">
                <a16:creationId xmlns:a16="http://schemas.microsoft.com/office/drawing/2014/main" id="{8483841E-F759-7148-ED6B-EDAE26D368C1}"/>
              </a:ext>
            </a:extLst>
          </p:cNvPr>
          <p:cNvSpPr/>
          <p:nvPr/>
        </p:nvSpPr>
        <p:spPr>
          <a:xfrm>
            <a:off x="325137" y="754992"/>
            <a:ext cx="11467588" cy="3601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200" b="1" dirty="0">
                <a:solidFill>
                  <a:schemeClr val="bg1"/>
                </a:solidFill>
              </a:rPr>
              <a:t>Committee conclusion in DG2</a:t>
            </a:r>
          </a:p>
        </p:txBody>
      </p:sp>
      <p:sp>
        <p:nvSpPr>
          <p:cNvPr id="2" name="Rectangle 1" descr="Marker showing slides are confidential ">
            <a:extLst>
              <a:ext uri="{FF2B5EF4-FFF2-40B4-BE49-F238E27FC236}">
                <a16:creationId xmlns:a16="http://schemas.microsoft.com/office/drawing/2014/main" id="{67F89ADB-CE98-748C-D666-ED6DA4B97588}"/>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
        <p:nvSpPr>
          <p:cNvPr id="7" name="Text Placeholder 3">
            <a:extLst>
              <a:ext uri="{FF2B5EF4-FFF2-40B4-BE49-F238E27FC236}">
                <a16:creationId xmlns:a16="http://schemas.microsoft.com/office/drawing/2014/main" id="{82104AEC-673D-D5DF-3A05-20FF28CEC37F}"/>
              </a:ext>
            </a:extLst>
          </p:cNvPr>
          <p:cNvSpPr txBox="1">
            <a:spLocks/>
          </p:cNvSpPr>
          <p:nvPr/>
        </p:nvSpPr>
        <p:spPr>
          <a:xfrm>
            <a:off x="251791" y="1155018"/>
            <a:ext cx="11688418" cy="2556356"/>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Arial" panose="020B0604020202020204" pitchFamily="34" charset="0"/>
              <a:buChar char="•"/>
            </a:pPr>
            <a:r>
              <a:rPr lang="en-GB" sz="2000" dirty="0"/>
              <a:t>In the absence of further evidence, it should be assumed that the rate of RTT with voxelotor is equal to the rate with standard care from the modified Delphi panel (</a:t>
            </a:r>
            <a:r>
              <a:rPr lang="en-GB" sz="2000" dirty="0">
                <a:highlight>
                  <a:srgbClr val="000000"/>
                </a:highlight>
              </a:rPr>
              <a:t>***</a:t>
            </a:r>
            <a:r>
              <a:rPr lang="en-GB" sz="2000" dirty="0"/>
              <a:t>%)</a:t>
            </a:r>
          </a:p>
          <a:p>
            <a:pPr marL="342900" indent="-342900">
              <a:lnSpc>
                <a:spcPct val="100000"/>
              </a:lnSpc>
              <a:spcBef>
                <a:spcPts val="600"/>
              </a:spcBef>
              <a:buFont typeface="Arial" panose="020B0604020202020204" pitchFamily="34" charset="0"/>
              <a:buChar char="•"/>
            </a:pPr>
            <a:r>
              <a:rPr lang="en-GB" sz="2000" dirty="0"/>
              <a:t>Welcome scenario analyses from company that estimate rates of RTT with standard care and voxelotor based on RWE</a:t>
            </a:r>
          </a:p>
          <a:p>
            <a:pPr marL="1028700" lvl="1" indent="-342900">
              <a:lnSpc>
                <a:spcPct val="100000"/>
              </a:lnSpc>
              <a:spcBef>
                <a:spcPts val="600"/>
              </a:spcBef>
            </a:pPr>
            <a:r>
              <a:rPr lang="en-GB" sz="2000" dirty="0"/>
              <a:t>Ideally categorised into different possible reasons for people having RTT, focusing on where people receive it to treat haemolytic anaemia alone in line with MA </a:t>
            </a:r>
          </a:p>
          <a:p>
            <a:pPr marL="342900" indent="-342900">
              <a:lnSpc>
                <a:spcPct val="100000"/>
              </a:lnSpc>
              <a:spcBef>
                <a:spcPts val="600"/>
              </a:spcBef>
              <a:buFont typeface="Arial" panose="020B0604020202020204" pitchFamily="34" charset="0"/>
              <a:buChar char="•"/>
            </a:pPr>
            <a:r>
              <a:rPr lang="en-GB" sz="2000" dirty="0"/>
              <a:t>Would be willing to consider voxelotor’s suitability for managed access if a proposal was submitted with details on how evidence relating to rates of RTT would be collected</a:t>
            </a:r>
          </a:p>
        </p:txBody>
      </p:sp>
      <p:sp>
        <p:nvSpPr>
          <p:cNvPr id="5" name="Rectangle 4" descr="Marker showing slides are confidential ">
            <a:extLst>
              <a:ext uri="{FF2B5EF4-FFF2-40B4-BE49-F238E27FC236}">
                <a16:creationId xmlns:a16="http://schemas.microsoft.com/office/drawing/2014/main" id="{E926319F-7902-2111-C676-48F26EC6D697}"/>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767987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95329E-0AED-A7F8-F4B4-8EE83E7C79DE}"/>
            </a:ext>
          </a:extLst>
        </p:cNvPr>
        <p:cNvGrpSpPr/>
        <p:nvPr/>
      </p:nvGrpSpPr>
      <p:grpSpPr>
        <a:xfrm>
          <a:off x="0" y="0"/>
          <a:ext cx="0" cy="0"/>
          <a:chOff x="0" y="0"/>
          <a:chExt cx="0" cy="0"/>
        </a:xfrm>
      </p:grpSpPr>
      <p:sp>
        <p:nvSpPr>
          <p:cNvPr id="22" name="Text Placeholder 10">
            <a:extLst>
              <a:ext uri="{FF2B5EF4-FFF2-40B4-BE49-F238E27FC236}">
                <a16:creationId xmlns:a16="http://schemas.microsoft.com/office/drawing/2014/main" id="{BC0856A6-8B3E-72AD-21D6-D50837EDBDFC}"/>
              </a:ext>
            </a:extLst>
          </p:cNvPr>
          <p:cNvSpPr txBox="1">
            <a:spLocks/>
          </p:cNvSpPr>
          <p:nvPr/>
        </p:nvSpPr>
        <p:spPr>
          <a:xfrm>
            <a:off x="937384" y="6473085"/>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RTT, regular transfusion therapy; RBC, red blood cell; SD, standard deviation</a:t>
            </a:r>
          </a:p>
        </p:txBody>
      </p:sp>
      <p:sp>
        <p:nvSpPr>
          <p:cNvPr id="3" name="Title 1">
            <a:extLst>
              <a:ext uri="{FF2B5EF4-FFF2-40B4-BE49-F238E27FC236}">
                <a16:creationId xmlns:a16="http://schemas.microsoft.com/office/drawing/2014/main" id="{19D7B131-E073-708E-0187-D02486DE581C}"/>
              </a:ext>
            </a:extLst>
          </p:cNvPr>
          <p:cNvSpPr>
            <a:spLocks noGrp="1"/>
          </p:cNvSpPr>
          <p:nvPr>
            <p:ph type="title"/>
          </p:nvPr>
        </p:nvSpPr>
        <p:spPr>
          <a:xfrm>
            <a:off x="249072" y="185098"/>
            <a:ext cx="11250785" cy="592817"/>
          </a:xfrm>
        </p:spPr>
        <p:txBody>
          <a:bodyPr>
            <a:normAutofit/>
          </a:bodyPr>
          <a:lstStyle/>
          <a:p>
            <a:r>
              <a:rPr lang="en-GB" sz="3200" dirty="0">
                <a:ea typeface="Arial" panose="02000503000000020004" pitchFamily="2" charset="0"/>
              </a:rPr>
              <a:t>RTT rates</a:t>
            </a:r>
            <a:endParaRPr lang="en-GB" dirty="0"/>
          </a:p>
        </p:txBody>
      </p:sp>
      <p:sp>
        <p:nvSpPr>
          <p:cNvPr id="8" name="Rectangle 7">
            <a:extLst>
              <a:ext uri="{FF2B5EF4-FFF2-40B4-BE49-F238E27FC236}">
                <a16:creationId xmlns:a16="http://schemas.microsoft.com/office/drawing/2014/main" id="{10A4851B-9A7E-88C1-BD62-995ECE6AE1FC}"/>
              </a:ext>
            </a:extLst>
          </p:cNvPr>
          <p:cNvSpPr/>
          <p:nvPr/>
        </p:nvSpPr>
        <p:spPr>
          <a:xfrm>
            <a:off x="322038" y="660285"/>
            <a:ext cx="11467588" cy="572342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ct val="100000"/>
              </a:lnSpc>
              <a:spcBef>
                <a:spcPts val="0"/>
              </a:spcBef>
              <a:spcAft>
                <a:spcPts val="0"/>
              </a:spcAft>
              <a:buClrTx/>
              <a:buSzTx/>
              <a:tabLst/>
              <a:defRPr/>
            </a:pPr>
            <a:r>
              <a:rPr kumimoji="0" lang="en-GB"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Company consultation response </a:t>
            </a:r>
          </a:p>
          <a:p>
            <a:pPr marL="285750" indent="-285750">
              <a:buFont typeface="Arial" panose="020B0604020202020204" pitchFamily="34" charset="0"/>
              <a:buChar char="•"/>
              <a:defRPr/>
            </a:pPr>
            <a:r>
              <a:rPr lang="en-GB" dirty="0">
                <a:solidFill>
                  <a:schemeClr val="tx1"/>
                </a:solidFill>
                <a:latin typeface="Arial" panose="020B0604020202020204" pitchFamily="34" charset="0"/>
              </a:rPr>
              <a:t>Do not believe that people on RTT in voxelotor arm would remain at </a:t>
            </a:r>
            <a:r>
              <a:rPr lang="en-GB" u="sng" dirty="0">
                <a:solidFill>
                  <a:schemeClr val="tx1"/>
                </a:solidFill>
                <a:highlight>
                  <a:srgbClr val="000000"/>
                </a:highlight>
                <a:latin typeface="Arial" panose="020B0604020202020204" pitchFamily="34" charset="0"/>
              </a:rPr>
              <a:t>***</a:t>
            </a:r>
            <a:r>
              <a:rPr lang="en-GB" dirty="0">
                <a:solidFill>
                  <a:schemeClr val="tx1"/>
                </a:solidFill>
                <a:latin typeface="Arial" panose="020B0604020202020204" pitchFamily="34" charset="0"/>
              </a:rPr>
              <a:t>% once voxelotor initiated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latin typeface="Arial" panose="020B0604020202020204" pitchFamily="34" charset="0"/>
              </a:rPr>
              <a:t>New evidence from RETRO, multicentre, retrospective, observational study conducted at 9 sites in US</a:t>
            </a:r>
          </a:p>
          <a:p>
            <a:pPr marL="285750" lvl="0" indent="-285750">
              <a:buFont typeface="Arial" panose="020B0604020202020204" pitchFamily="34" charset="0"/>
              <a:buChar char="•"/>
              <a:defRPr/>
            </a:pPr>
            <a:r>
              <a:rPr lang="en-GB" dirty="0">
                <a:solidFill>
                  <a:schemeClr val="tx1"/>
                </a:solidFill>
                <a:latin typeface="Arial" panose="020B0604020202020204" pitchFamily="34" charset="0"/>
              </a:rPr>
              <a:t>Reduction of </a:t>
            </a:r>
            <a:r>
              <a:rPr lang="en-GB" u="sng" dirty="0">
                <a:solidFill>
                  <a:schemeClr val="tx1"/>
                </a:solidFill>
                <a:highlight>
                  <a:srgbClr val="000000"/>
                </a:highlight>
                <a:latin typeface="Arial" panose="020B0604020202020204" pitchFamily="34" charset="0"/>
              </a:rPr>
              <a:t>***</a:t>
            </a:r>
            <a:r>
              <a:rPr lang="en-GB" dirty="0">
                <a:solidFill>
                  <a:schemeClr val="tx1"/>
                </a:solidFill>
                <a:latin typeface="Arial" panose="020B0604020202020204" pitchFamily="34" charset="0"/>
              </a:rPr>
              <a:t>% in RTT with voxelotor compared to standard care in subgroup with ≥6 prior RBC transfusions (aligned to definition of RTT in model)</a:t>
            </a:r>
          </a:p>
          <a:p>
            <a:pPr marL="285750" lvl="0" indent="-285750">
              <a:buFont typeface="Arial" panose="020B0604020202020204" pitchFamily="34" charset="0"/>
              <a:buChar char="•"/>
              <a:defRPr/>
            </a:pPr>
            <a:r>
              <a:rPr lang="en-GB" dirty="0">
                <a:solidFill>
                  <a:schemeClr val="tx1"/>
                </a:solidFill>
                <a:latin typeface="Arial" panose="020B0604020202020204" pitchFamily="34" charset="0"/>
              </a:rPr>
              <a:t>U</a:t>
            </a:r>
            <a:r>
              <a:rPr kumimoji="0" lang="en-GB" sz="1800" b="0" i="0" u="none" strike="noStrike" kern="1200" cap="none" spc="0" normalizeH="0" baseline="0" noProof="0" dirty="0" err="1">
                <a:ln>
                  <a:noFill/>
                </a:ln>
                <a:solidFill>
                  <a:schemeClr val="tx1"/>
                </a:solidFill>
                <a:effectLst/>
                <a:uLnTx/>
                <a:uFillTx/>
                <a:latin typeface="Arial" panose="020B0604020202020204" pitchFamily="34" charset="0"/>
                <a:ea typeface="Times New Roman" panose="02020603050405020304" pitchFamily="18" charset="0"/>
                <a:cs typeface="Times New Roman" panose="02020603050405020304" pitchFamily="18" charset="0"/>
              </a:rPr>
              <a:t>sed</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Times New Roman" panose="02020603050405020304" pitchFamily="18" charset="0"/>
              </a:rPr>
              <a:t> to determine new RTT rate for voxelotor (</a:t>
            </a:r>
            <a:r>
              <a:rPr lang="en-GB" u="sng" dirty="0">
                <a:solidFill>
                  <a:schemeClr val="tx1"/>
                </a:solidFill>
                <a:highlight>
                  <a:srgbClr val="000000"/>
                </a:highlight>
                <a:latin typeface="Arial" panose="020B0604020202020204" pitchFamily="34" charset="0"/>
              </a:rPr>
              <a:t>************************</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Times New Roman" panose="02020603050405020304" pitchFamily="18" charset="0"/>
              </a:rPr>
              <a:t>), which has been applied in updated company base-case</a:t>
            </a:r>
            <a:endParaRPr lang="en-GB" dirty="0">
              <a:solidFill>
                <a:schemeClr val="tx1"/>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marL="285750" indent="-285750">
              <a:buFont typeface="Arial" panose="020B0604020202020204" pitchFamily="34" charset="0"/>
              <a:buChar char="•"/>
              <a:defRPr/>
            </a:pPr>
            <a:endParaRPr lang="en-GB" dirty="0">
              <a:solidFill>
                <a:srgbClr val="000000"/>
              </a:solidFill>
              <a:latin typeface="Arial" panose="020B0604020202020204" pitchFamily="34" charset="0"/>
            </a:endParaRPr>
          </a:p>
          <a:p>
            <a:pPr marL="285750" indent="-285750">
              <a:buFont typeface="Arial" panose="020B0604020202020204" pitchFamily="34" charset="0"/>
              <a:buChar char="•"/>
              <a:defRPr/>
            </a:pPr>
            <a:endParaRPr lang="en-GB" dirty="0">
              <a:solidFill>
                <a:srgbClr val="000000"/>
              </a:solidFill>
              <a:latin typeface="Arial" panose="020B0604020202020204" pitchFamily="34" charset="0"/>
            </a:endParaRPr>
          </a:p>
          <a:p>
            <a:pPr marL="285750" indent="-285750">
              <a:buFont typeface="Arial" panose="020B0604020202020204" pitchFamily="34" charset="0"/>
              <a:buChar char="•"/>
              <a:defRPr/>
            </a:pPr>
            <a:endParaRPr lang="en-GB" dirty="0">
              <a:solidFill>
                <a:srgbClr val="000000"/>
              </a:solidFill>
              <a:latin typeface="Arial" panose="020B0604020202020204" pitchFamily="34" charset="0"/>
            </a:endParaRPr>
          </a:p>
          <a:p>
            <a:pPr marL="285750" indent="-285750">
              <a:buFont typeface="Arial" panose="020B0604020202020204" pitchFamily="34" charset="0"/>
              <a:buChar cha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marL="285750" indent="-285750">
              <a:buFont typeface="Arial" panose="020B0604020202020204" pitchFamily="34" charset="0"/>
              <a:buChar char="•"/>
              <a:defRPr/>
            </a:pPr>
            <a:endParaRPr lang="en-GB" sz="1200" dirty="0">
              <a:solidFill>
                <a:srgbClr val="000000"/>
              </a:solidFill>
              <a:latin typeface="Arial" panose="020B0604020202020204" pitchFamily="34" charset="0"/>
            </a:endParaRPr>
          </a:p>
          <a:p>
            <a:pPr>
              <a:defRPr/>
            </a:pPr>
            <a:endParaRPr lang="en-GB" dirty="0">
              <a:solidFill>
                <a:srgbClr val="000000"/>
              </a:solidFill>
            </a:endParaRPr>
          </a:p>
          <a:p>
            <a:pPr>
              <a:defRPr/>
            </a:pPr>
            <a:endParaRPr lang="en-GB" dirty="0">
              <a:solidFill>
                <a:schemeClr val="tx1"/>
              </a:solidFill>
            </a:endParaRPr>
          </a:p>
          <a:p>
            <a:pPr marL="285750" indent="-285750">
              <a:buFont typeface="Arial" panose="020B0604020202020204" pitchFamily="34" charset="0"/>
              <a:buChar char="•"/>
              <a:defRPr/>
            </a:pPr>
            <a:r>
              <a:rPr lang="en-GB" dirty="0">
                <a:solidFill>
                  <a:schemeClr val="tx1"/>
                </a:solidFill>
              </a:rPr>
              <a:t>Provided scenario analyses using </a:t>
            </a:r>
            <a:r>
              <a:rPr lang="en-GB" u="sng" dirty="0">
                <a:solidFill>
                  <a:schemeClr val="tx1"/>
                </a:solidFill>
                <a:highlight>
                  <a:srgbClr val="000000"/>
                </a:highlight>
                <a:latin typeface="Arial" panose="020B0604020202020204" pitchFamily="34" charset="0"/>
              </a:rPr>
              <a:t>***</a:t>
            </a:r>
            <a:r>
              <a:rPr lang="en-GB" dirty="0">
                <a:solidFill>
                  <a:schemeClr val="tx1"/>
                </a:solidFill>
              </a:rPr>
              <a:t>% RTT rate with voxelotor at baseline and </a:t>
            </a:r>
            <a:r>
              <a:rPr lang="en-GB" sz="1800" dirty="0">
                <a:solidFill>
                  <a:schemeClr val="tx1"/>
                </a:solidFill>
                <a:effectLst/>
                <a:ea typeface="Times New Roman" panose="02020603050405020304" pitchFamily="18" charset="0"/>
                <a:cs typeface="Arial" panose="020B0604020202020204" pitchFamily="34" charset="0"/>
              </a:rPr>
              <a:t>applying the relative reduction in RTT of </a:t>
            </a:r>
            <a:r>
              <a:rPr lang="en-GB" u="sng" dirty="0">
                <a:solidFill>
                  <a:schemeClr val="tx1"/>
                </a:solidFill>
                <a:highlight>
                  <a:srgbClr val="000000"/>
                </a:highlight>
                <a:latin typeface="Arial" panose="020B0604020202020204" pitchFamily="34" charset="0"/>
              </a:rPr>
              <a:t>***</a:t>
            </a:r>
            <a:r>
              <a:rPr lang="en-GB" sz="1800" dirty="0">
                <a:solidFill>
                  <a:schemeClr val="tx1"/>
                </a:solidFill>
                <a:effectLst/>
                <a:ea typeface="Times New Roman" panose="02020603050405020304" pitchFamily="18" charset="0"/>
                <a:cs typeface="Arial" panose="020B0604020202020204" pitchFamily="34" charset="0"/>
              </a:rPr>
              <a:t>% resulting in a rate of RTT with voxelotor of </a:t>
            </a:r>
            <a:r>
              <a:rPr lang="en-GB" u="sng" dirty="0">
                <a:solidFill>
                  <a:schemeClr val="tx1"/>
                </a:solidFill>
                <a:highlight>
                  <a:srgbClr val="000000"/>
                </a:highlight>
                <a:latin typeface="Arial" panose="020B0604020202020204" pitchFamily="34" charset="0"/>
              </a:rPr>
              <a:t>***</a:t>
            </a:r>
            <a:r>
              <a:rPr lang="en-GB" sz="1800" dirty="0">
                <a:solidFill>
                  <a:schemeClr val="tx1"/>
                </a:solidFill>
                <a:effectLst/>
                <a:ea typeface="Times New Roman" panose="02020603050405020304" pitchFamily="18" charset="0"/>
                <a:cs typeface="Arial" panose="020B0604020202020204" pitchFamily="34" charset="0"/>
              </a:rPr>
              <a:t>% after 1 and 2 years </a:t>
            </a:r>
            <a:endParaRPr lang="en-GB" dirty="0">
              <a:solidFill>
                <a:schemeClr val="tx1"/>
              </a:solidFill>
            </a:endParaRPr>
          </a:p>
        </p:txBody>
      </p:sp>
      <p:graphicFrame>
        <p:nvGraphicFramePr>
          <p:cNvPr id="2" name="Table 1">
            <a:extLst>
              <a:ext uri="{FF2B5EF4-FFF2-40B4-BE49-F238E27FC236}">
                <a16:creationId xmlns:a16="http://schemas.microsoft.com/office/drawing/2014/main" id="{FFE395F3-A02E-2745-A6C2-D6DFC092583A}"/>
              </a:ext>
            </a:extLst>
          </p:cNvPr>
          <p:cNvGraphicFramePr>
            <a:graphicFrameLocks noGrp="1"/>
          </p:cNvGraphicFramePr>
          <p:nvPr>
            <p:extLst>
              <p:ext uri="{D42A27DB-BD31-4B8C-83A1-F6EECF244321}">
                <p14:modId xmlns:p14="http://schemas.microsoft.com/office/powerpoint/2010/main" val="1560368364"/>
              </p:ext>
            </p:extLst>
          </p:nvPr>
        </p:nvGraphicFramePr>
        <p:xfrm>
          <a:off x="360656" y="2935420"/>
          <a:ext cx="11390351" cy="2814574"/>
        </p:xfrm>
        <a:graphic>
          <a:graphicData uri="http://schemas.openxmlformats.org/drawingml/2006/table">
            <a:tbl>
              <a:tblPr firstRow="1" firstCol="1" bandRow="1">
                <a:tableStyleId>{5C22544A-7EE6-4342-B048-85BDC9FD1C3A}</a:tableStyleId>
              </a:tblPr>
              <a:tblGrid>
                <a:gridCol w="3839439">
                  <a:extLst>
                    <a:ext uri="{9D8B030D-6E8A-4147-A177-3AD203B41FA5}">
                      <a16:colId xmlns:a16="http://schemas.microsoft.com/office/drawing/2014/main" val="3657344111"/>
                    </a:ext>
                  </a:extLst>
                </a:gridCol>
                <a:gridCol w="1239140">
                  <a:extLst>
                    <a:ext uri="{9D8B030D-6E8A-4147-A177-3AD203B41FA5}">
                      <a16:colId xmlns:a16="http://schemas.microsoft.com/office/drawing/2014/main" val="2456269141"/>
                    </a:ext>
                  </a:extLst>
                </a:gridCol>
                <a:gridCol w="1153682">
                  <a:extLst>
                    <a:ext uri="{9D8B030D-6E8A-4147-A177-3AD203B41FA5}">
                      <a16:colId xmlns:a16="http://schemas.microsoft.com/office/drawing/2014/main" val="214199622"/>
                    </a:ext>
                  </a:extLst>
                </a:gridCol>
                <a:gridCol w="1256232">
                  <a:extLst>
                    <a:ext uri="{9D8B030D-6E8A-4147-A177-3AD203B41FA5}">
                      <a16:colId xmlns:a16="http://schemas.microsoft.com/office/drawing/2014/main" val="1693501893"/>
                    </a:ext>
                  </a:extLst>
                </a:gridCol>
                <a:gridCol w="1213503">
                  <a:extLst>
                    <a:ext uri="{9D8B030D-6E8A-4147-A177-3AD203B41FA5}">
                      <a16:colId xmlns:a16="http://schemas.microsoft.com/office/drawing/2014/main" val="3425469369"/>
                    </a:ext>
                  </a:extLst>
                </a:gridCol>
                <a:gridCol w="1410056">
                  <a:extLst>
                    <a:ext uri="{9D8B030D-6E8A-4147-A177-3AD203B41FA5}">
                      <a16:colId xmlns:a16="http://schemas.microsoft.com/office/drawing/2014/main" val="11872387"/>
                    </a:ext>
                  </a:extLst>
                </a:gridCol>
                <a:gridCol w="1278299">
                  <a:extLst>
                    <a:ext uri="{9D8B030D-6E8A-4147-A177-3AD203B41FA5}">
                      <a16:colId xmlns:a16="http://schemas.microsoft.com/office/drawing/2014/main" val="3305587451"/>
                    </a:ext>
                  </a:extLst>
                </a:gridCol>
              </a:tblGrid>
              <a:tr h="298187">
                <a:tc>
                  <a:txBody>
                    <a:bodyPr/>
                    <a:lstStyle/>
                    <a:p>
                      <a:pPr>
                        <a:lnSpc>
                          <a:spcPct val="107000"/>
                        </a:lnSpc>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gridSpan="2">
                  <a:txBody>
                    <a:bodyPr/>
                    <a:lstStyle/>
                    <a:p>
                      <a:pPr algn="ctr">
                        <a:lnSpc>
                          <a:spcPct val="107000"/>
                        </a:lnSpc>
                      </a:pPr>
                      <a:r>
                        <a:rPr lang="en-GB" sz="1800" dirty="0">
                          <a:effectLst/>
                        </a:rPr>
                        <a:t>Overall population (n=</a:t>
                      </a:r>
                      <a:r>
                        <a:rPr lang="en-GB" sz="1800" u="none" dirty="0">
                          <a:solidFill>
                            <a:schemeClr val="tx1"/>
                          </a:solidFill>
                          <a:effectLst/>
                          <a:highlight>
                            <a:srgbClr val="000000"/>
                          </a:highlight>
                        </a:rPr>
                        <a:t>***</a:t>
                      </a:r>
                      <a:r>
                        <a:rPr lang="en-GB" sz="1800" dirty="0">
                          <a:effectLst/>
                        </a:rPr>
                        <a:t>)</a:t>
                      </a:r>
                    </a:p>
                  </a:txBody>
                  <a:tcPr marL="15191" marR="15191" marT="0" marB="0"/>
                </a:tc>
                <a:tc hMerge="1">
                  <a:txBody>
                    <a:bodyPr/>
                    <a:lstStyle/>
                    <a:p>
                      <a:endParaRPr lang="en-GB"/>
                    </a:p>
                  </a:txBody>
                  <a:tcPr/>
                </a:tc>
                <a:tc gridSpan="2">
                  <a:txBody>
                    <a:bodyPr/>
                    <a:lstStyle/>
                    <a:p>
                      <a:pPr algn="ctr">
                        <a:lnSpc>
                          <a:spcPct val="107000"/>
                        </a:lnSpc>
                      </a:pPr>
                      <a:r>
                        <a:rPr lang="en-GB" sz="1800" dirty="0">
                          <a:effectLst/>
                        </a:rPr>
                        <a:t>≥2 prior RBC Transfusions (n=</a:t>
                      </a:r>
                      <a:r>
                        <a:rPr lang="en-GB" sz="1800" u="none" dirty="0">
                          <a:solidFill>
                            <a:schemeClr val="tx1"/>
                          </a:solidFill>
                          <a:effectLst/>
                          <a:highlight>
                            <a:srgbClr val="000000"/>
                          </a:highlight>
                        </a:rPr>
                        <a:t>**</a:t>
                      </a: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nchor="ctr"/>
                </a:tc>
                <a:tc hMerge="1">
                  <a:txBody>
                    <a:bodyPr/>
                    <a:lstStyle/>
                    <a:p>
                      <a:endParaRPr lang="en-GB"/>
                    </a:p>
                  </a:txBody>
                  <a:tcPr/>
                </a:tc>
                <a:tc gridSpan="2">
                  <a:txBody>
                    <a:bodyPr/>
                    <a:lstStyle/>
                    <a:p>
                      <a:pPr algn="ctr">
                        <a:lnSpc>
                          <a:spcPct val="107000"/>
                        </a:lnSpc>
                      </a:pPr>
                      <a:r>
                        <a:rPr lang="en-GB" sz="1800" dirty="0">
                          <a:effectLst/>
                        </a:rPr>
                        <a:t>≥6 prior RBC Transfusion (n=</a:t>
                      </a:r>
                      <a:r>
                        <a:rPr lang="en-GB" sz="1800" u="sng" dirty="0">
                          <a:solidFill>
                            <a:schemeClr val="tx1"/>
                          </a:solidFill>
                          <a:effectLst/>
                          <a:highlight>
                            <a:srgbClr val="000000"/>
                          </a:highlight>
                        </a:rPr>
                        <a:t>**</a:t>
                      </a:r>
                      <a:r>
                        <a:rPr lang="en-GB" sz="1800" dirty="0">
                          <a:effectLst/>
                        </a:rPr>
                        <a:t>) </a:t>
                      </a:r>
                      <a:endParaRPr lang="en-GB" sz="1800" dirty="0">
                        <a:effectLst/>
                        <a:latin typeface="Times New Roman" panose="02020603050405020304" pitchFamily="18" charset="0"/>
                        <a:cs typeface="Times New Roman" panose="02020603050405020304" pitchFamily="18" charset="0"/>
                      </a:endParaRPr>
                    </a:p>
                  </a:txBody>
                  <a:tcPr marL="15191" marR="15191" marT="0" marB="0" anchor="ctr"/>
                </a:tc>
                <a:tc hMerge="1">
                  <a:txBody>
                    <a:bodyPr/>
                    <a:lstStyle/>
                    <a:p>
                      <a:endParaRPr lang="en-GB"/>
                    </a:p>
                  </a:txBody>
                  <a:tcPr/>
                </a:tc>
                <a:extLst>
                  <a:ext uri="{0D108BD9-81ED-4DB2-BD59-A6C34878D82A}">
                    <a16:rowId xmlns:a16="http://schemas.microsoft.com/office/drawing/2014/main" val="3125364028"/>
                  </a:ext>
                </a:extLst>
              </a:tr>
              <a:tr h="143817">
                <a:tc>
                  <a:txBody>
                    <a:bodyPr/>
                    <a:lstStyle/>
                    <a:p>
                      <a:pPr>
                        <a:lnSpc>
                          <a:spcPct val="107000"/>
                        </a:lnSpc>
                      </a:pPr>
                      <a:r>
                        <a:rPr lang="en-GB" sz="1800" dirty="0">
                          <a:effectLst/>
                        </a:rPr>
                        <a:t>Measure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lang="en-GB" sz="1800" dirty="0">
                          <a:effectLst/>
                        </a:rPr>
                        <a:t>Before vox</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lang="en-GB" sz="1800" dirty="0">
                          <a:effectLst/>
                        </a:rPr>
                        <a:t>After vox</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lang="en-GB" sz="1800" dirty="0">
                          <a:effectLst/>
                        </a:rPr>
                        <a:t>Before vox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lang="en-GB" sz="1800">
                          <a:effectLst/>
                        </a:rPr>
                        <a:t>After vox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lang="en-GB" sz="1800" dirty="0">
                          <a:effectLst/>
                        </a:rPr>
                        <a:t>Before vox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lang="en-GB" sz="1800" dirty="0">
                          <a:effectLst/>
                        </a:rPr>
                        <a:t>After vox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extLst>
                  <a:ext uri="{0D108BD9-81ED-4DB2-BD59-A6C34878D82A}">
                    <a16:rowId xmlns:a16="http://schemas.microsoft.com/office/drawing/2014/main" val="4184183082"/>
                  </a:ext>
                </a:extLst>
              </a:tr>
              <a:tr h="143817">
                <a:tc>
                  <a:txBody>
                    <a:bodyPr/>
                    <a:lstStyle/>
                    <a:p>
                      <a:pPr>
                        <a:lnSpc>
                          <a:spcPct val="107000"/>
                        </a:lnSpc>
                      </a:pPr>
                      <a:r>
                        <a:rPr lang="en-GB" sz="1800" dirty="0">
                          <a:effectLst/>
                        </a:rPr>
                        <a:t>RBC Transfusion Count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mn-cs"/>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mn-cs"/>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mn-cs"/>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mn-cs"/>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mn-cs"/>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extLst>
                  <a:ext uri="{0D108BD9-81ED-4DB2-BD59-A6C34878D82A}">
                    <a16:rowId xmlns:a16="http://schemas.microsoft.com/office/drawing/2014/main" val="1437365695"/>
                  </a:ext>
                </a:extLst>
              </a:tr>
              <a:tr h="298187">
                <a:tc>
                  <a:txBody>
                    <a:bodyPr/>
                    <a:lstStyle/>
                    <a:p>
                      <a:pPr>
                        <a:lnSpc>
                          <a:spcPct val="107000"/>
                        </a:lnSpc>
                      </a:pPr>
                      <a:r>
                        <a:rPr lang="en-GB" sz="1800" dirty="0">
                          <a:effectLst/>
                        </a:rPr>
                        <a:t>RBC Transfusion Rate per-person-per-year (SD)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extLst>
                  <a:ext uri="{0D108BD9-81ED-4DB2-BD59-A6C34878D82A}">
                    <a16:rowId xmlns:a16="http://schemas.microsoft.com/office/drawing/2014/main" val="4281092115"/>
                  </a:ext>
                </a:extLst>
              </a:tr>
              <a:tr h="298187">
                <a:tc>
                  <a:txBody>
                    <a:bodyPr/>
                    <a:lstStyle/>
                    <a:p>
                      <a:pPr>
                        <a:lnSpc>
                          <a:spcPct val="107000"/>
                        </a:lnSpc>
                      </a:pPr>
                      <a:r>
                        <a:rPr lang="en-GB" sz="1800" dirty="0">
                          <a:effectLst/>
                        </a:rPr>
                        <a:t>Mean absolute change in RBC transfusion rate (SD)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gridSpan="2">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hMerge="1">
                  <a:txBody>
                    <a:bodyPr/>
                    <a:lstStyle/>
                    <a:p>
                      <a:endParaRPr lang="en-GB"/>
                    </a:p>
                  </a:txBody>
                  <a:tcPr/>
                </a:tc>
                <a:tc gridSpan="2">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hMerge="1">
                  <a:txBody>
                    <a:bodyPr/>
                    <a:lstStyle/>
                    <a:p>
                      <a:endParaRPr lang="en-GB"/>
                    </a:p>
                  </a:txBody>
                  <a:tcPr/>
                </a:tc>
                <a:tc gridSpan="2">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hMerge="1">
                  <a:txBody>
                    <a:bodyPr/>
                    <a:lstStyle/>
                    <a:p>
                      <a:endParaRPr lang="en-GB"/>
                    </a:p>
                  </a:txBody>
                  <a:tcPr/>
                </a:tc>
                <a:extLst>
                  <a:ext uri="{0D108BD9-81ED-4DB2-BD59-A6C34878D82A}">
                    <a16:rowId xmlns:a16="http://schemas.microsoft.com/office/drawing/2014/main" val="2670437556"/>
                  </a:ext>
                </a:extLst>
              </a:tr>
              <a:tr h="298187">
                <a:tc>
                  <a:txBody>
                    <a:bodyPr/>
                    <a:lstStyle/>
                    <a:p>
                      <a:pPr>
                        <a:lnSpc>
                          <a:spcPct val="107000"/>
                        </a:lnSpc>
                      </a:pPr>
                      <a:r>
                        <a:rPr lang="en-GB" sz="1800" dirty="0">
                          <a:effectLst/>
                        </a:rPr>
                        <a:t>Mean percentage change in per-person RBC transfusions (SD)</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gridSpan="2">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hMerge="1">
                  <a:txBody>
                    <a:bodyPr/>
                    <a:lstStyle/>
                    <a:p>
                      <a:endParaRPr lang="en-GB"/>
                    </a:p>
                  </a:txBody>
                  <a:tcPr/>
                </a:tc>
                <a:tc gridSpan="2">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hMerge="1">
                  <a:txBody>
                    <a:bodyPr/>
                    <a:lstStyle/>
                    <a:p>
                      <a:endParaRPr lang="en-GB"/>
                    </a:p>
                  </a:txBody>
                  <a:tcPr/>
                </a:tc>
                <a:tc gridSpan="2">
                  <a:txBody>
                    <a:bodyPr/>
                    <a:lstStyle/>
                    <a:p>
                      <a:pPr algn="ctr">
                        <a:lnSpc>
                          <a:spcPct val="107000"/>
                        </a:lnSpc>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a:t>
                      </a:r>
                      <a:r>
                        <a:rPr lang="en-GB" u="sng" dirty="0">
                          <a:solidFill>
                            <a:schemeClr val="tx1"/>
                          </a:solidFill>
                          <a:highlight>
                            <a:srgbClr val="000000"/>
                          </a:highlight>
                          <a:latin typeface="Arial" panose="020B0604020202020204" pitchFamily="34" charset="0"/>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5191" marR="15191" marT="0" marB="0"/>
                </a:tc>
                <a:tc hMerge="1">
                  <a:txBody>
                    <a:bodyPr/>
                    <a:lstStyle/>
                    <a:p>
                      <a:endParaRPr lang="en-GB"/>
                    </a:p>
                  </a:txBody>
                  <a:tcPr/>
                </a:tc>
                <a:extLst>
                  <a:ext uri="{0D108BD9-81ED-4DB2-BD59-A6C34878D82A}">
                    <a16:rowId xmlns:a16="http://schemas.microsoft.com/office/drawing/2014/main" val="3201596585"/>
                  </a:ext>
                </a:extLst>
              </a:tr>
            </a:tbl>
          </a:graphicData>
        </a:graphic>
      </p:graphicFrame>
      <p:sp>
        <p:nvSpPr>
          <p:cNvPr id="5" name="Rectangle 4">
            <a:extLst>
              <a:ext uri="{FF2B5EF4-FFF2-40B4-BE49-F238E27FC236}">
                <a16:creationId xmlns:a16="http://schemas.microsoft.com/office/drawing/2014/main" id="{59F5915C-613B-31A3-B47A-8270DF42F722}"/>
              </a:ext>
            </a:extLst>
          </p:cNvPr>
          <p:cNvSpPr/>
          <p:nvPr/>
        </p:nvSpPr>
        <p:spPr>
          <a:xfrm>
            <a:off x="9448351" y="5117175"/>
            <a:ext cx="1974680" cy="51411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8F1DDD5E-4CCC-D810-1A65-972DE44AF46D}"/>
              </a:ext>
            </a:extLst>
          </p:cNvPr>
          <p:cNvSpPr txBox="1"/>
          <p:nvPr/>
        </p:nvSpPr>
        <p:spPr>
          <a:xfrm>
            <a:off x="360656" y="2629965"/>
            <a:ext cx="4161802" cy="369332"/>
          </a:xfrm>
          <a:prstGeom prst="rect">
            <a:avLst/>
          </a:prstGeom>
          <a:noFill/>
        </p:spPr>
        <p:txBody>
          <a:bodyPr wrap="square" rtlCol="0">
            <a:spAutoFit/>
          </a:bodyPr>
          <a:lstStyle/>
          <a:p>
            <a:r>
              <a:rPr lang="en-GB" b="1" dirty="0"/>
              <a:t>Results from RETRO study</a:t>
            </a:r>
          </a:p>
        </p:txBody>
      </p:sp>
      <p:sp>
        <p:nvSpPr>
          <p:cNvPr id="6" name="Rectangle 5" descr="Marker showing slides are confidential ">
            <a:extLst>
              <a:ext uri="{FF2B5EF4-FFF2-40B4-BE49-F238E27FC236}">
                <a16:creationId xmlns:a16="http://schemas.microsoft.com/office/drawing/2014/main" id="{DDC432FB-239D-09B1-2290-6EA35608993F}"/>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58608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B97AC-C1ED-D153-FD13-21B38544B771}"/>
            </a:ext>
          </a:extLst>
        </p:cNvPr>
        <p:cNvGrpSpPr/>
        <p:nvPr/>
      </p:nvGrpSpPr>
      <p:grpSpPr>
        <a:xfrm>
          <a:off x="0" y="0"/>
          <a:ext cx="0" cy="0"/>
          <a:chOff x="0" y="0"/>
          <a:chExt cx="0" cy="0"/>
        </a:xfrm>
      </p:grpSpPr>
      <p:sp>
        <p:nvSpPr>
          <p:cNvPr id="22" name="Text Placeholder 10">
            <a:extLst>
              <a:ext uri="{FF2B5EF4-FFF2-40B4-BE49-F238E27FC236}">
                <a16:creationId xmlns:a16="http://schemas.microsoft.com/office/drawing/2014/main" id="{AE075A95-81E9-C3A1-C06C-FCF5D3949ED2}"/>
              </a:ext>
            </a:extLst>
          </p:cNvPr>
          <p:cNvSpPr txBox="1">
            <a:spLocks/>
          </p:cNvSpPr>
          <p:nvPr/>
        </p:nvSpPr>
        <p:spPr>
          <a:xfrm>
            <a:off x="937384" y="6473085"/>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CI, confidence interval; RTT, regular transfusion therapy; RWE, real-world evidence; SCD, sickle cell disease; SoC, standard of care</a:t>
            </a:r>
          </a:p>
        </p:txBody>
      </p:sp>
      <p:sp>
        <p:nvSpPr>
          <p:cNvPr id="3" name="Title 1">
            <a:extLst>
              <a:ext uri="{FF2B5EF4-FFF2-40B4-BE49-F238E27FC236}">
                <a16:creationId xmlns:a16="http://schemas.microsoft.com/office/drawing/2014/main" id="{7FDF3265-6507-1B42-10E3-CCDB297AAA5E}"/>
              </a:ext>
            </a:extLst>
          </p:cNvPr>
          <p:cNvSpPr>
            <a:spLocks noGrp="1"/>
          </p:cNvSpPr>
          <p:nvPr>
            <p:ph type="title"/>
          </p:nvPr>
        </p:nvSpPr>
        <p:spPr>
          <a:xfrm>
            <a:off x="249072" y="185098"/>
            <a:ext cx="11250785" cy="592817"/>
          </a:xfrm>
        </p:spPr>
        <p:txBody>
          <a:bodyPr>
            <a:normAutofit/>
          </a:bodyPr>
          <a:lstStyle/>
          <a:p>
            <a:r>
              <a:rPr lang="en-GB" sz="3200" dirty="0">
                <a:ea typeface="Arial" panose="02000503000000020004" pitchFamily="2" charset="0"/>
              </a:rPr>
              <a:t>RTT rates</a:t>
            </a:r>
            <a:endParaRPr lang="en-GB" dirty="0"/>
          </a:p>
        </p:txBody>
      </p:sp>
      <p:sp>
        <p:nvSpPr>
          <p:cNvPr id="2" name="Rectangle 1">
            <a:extLst>
              <a:ext uri="{FF2B5EF4-FFF2-40B4-BE49-F238E27FC236}">
                <a16:creationId xmlns:a16="http://schemas.microsoft.com/office/drawing/2014/main" id="{A26EF517-5FEB-0DB3-22B8-AAEE0E43F2E4}"/>
              </a:ext>
            </a:extLst>
          </p:cNvPr>
          <p:cNvSpPr/>
          <p:nvPr/>
        </p:nvSpPr>
        <p:spPr>
          <a:xfrm>
            <a:off x="325136" y="4955801"/>
            <a:ext cx="11467588" cy="12037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Professional groups consultation response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Concern that recommendation doesn’t consider accumulating RWE on the use of voxelotor</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Real world evidence has shown a reduction in transfusions – Shah et al. reported a 52% reduction in mean transfusion rate per year</a:t>
            </a:r>
          </a:p>
          <a:p>
            <a:pPr marL="285750" indent="-285750">
              <a:buFont typeface="Arial" panose="020B0604020202020204" pitchFamily="34" charset="0"/>
              <a:buChar char="•"/>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
        <p:nvSpPr>
          <p:cNvPr id="10" name="Rectangle 9">
            <a:extLst>
              <a:ext uri="{FF2B5EF4-FFF2-40B4-BE49-F238E27FC236}">
                <a16:creationId xmlns:a16="http://schemas.microsoft.com/office/drawing/2014/main" id="{7133ADEA-7932-D669-EF3B-ABC784DF9153}"/>
              </a:ext>
            </a:extLst>
          </p:cNvPr>
          <p:cNvSpPr/>
          <p:nvPr/>
        </p:nvSpPr>
        <p:spPr>
          <a:xfrm>
            <a:off x="325136" y="736778"/>
            <a:ext cx="11467588" cy="39833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0" lvl="0" algn="l" defTabSz="914400" rtl="0" eaLnBrk="1" fontAlgn="auto" latinLnBrk="0" hangingPunct="1">
              <a:lnSpc>
                <a:spcPct val="100000"/>
              </a:lnSpc>
              <a:spcBef>
                <a:spcPts val="0"/>
              </a:spcBef>
              <a:spcAft>
                <a:spcPts val="0"/>
              </a:spcAft>
              <a:buClrTx/>
              <a:buSzTx/>
              <a:tabLst/>
              <a:defRPr/>
            </a:pPr>
            <a:r>
              <a:rPr kumimoji="0" lang="en-GB"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Company consultation response</a:t>
            </a:r>
            <a:endPar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Further evidence also provided from: </a:t>
            </a:r>
          </a:p>
          <a:p>
            <a:pPr marL="742950" lvl="1" indent="-285750">
              <a:buFont typeface="Arial" panose="020B0604020202020204" pitchFamily="34" charset="0"/>
              <a:buChar char="•"/>
              <a:defRPr/>
            </a:pP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Shah 2022, retrospective analysis of people with SCD from Symphony Database - mean annualised transfusion rate decreased from 7.0 (95% CI, 6.4–7.5) to 3.3 (95% CI, 2.6–4.1) (-52%,P &lt; 0.001)</a:t>
            </a:r>
          </a:p>
          <a:p>
            <a:pPr marL="742950" lvl="1" indent="-285750">
              <a:buFont typeface="Arial" panose="020B0604020202020204" pitchFamily="34" charset="0"/>
              <a:buChar char="•"/>
              <a:defRPr/>
            </a:pPr>
            <a:r>
              <a:rPr kumimoji="0" lang="en-GB"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Sanius</a:t>
            </a: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Health UK RWE study of </a:t>
            </a:r>
            <a:r>
              <a:rPr lang="en-GB" sz="1800" u="none" dirty="0">
                <a:solidFill>
                  <a:schemeClr val="tx1"/>
                </a:solidFill>
                <a:effectLst/>
                <a:highlight>
                  <a:srgbClr val="000000"/>
                </a:highlight>
              </a:rPr>
              <a:t>***</a:t>
            </a:r>
            <a:r>
              <a:rPr kumimoji="0" lang="en-GB"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people with SCD. Prior to voxelotor, </a:t>
            </a:r>
            <a:r>
              <a:rPr lang="en-GB" sz="1800" u="none" dirty="0">
                <a:solidFill>
                  <a:schemeClr val="tx1"/>
                </a:solidFill>
                <a:effectLst/>
                <a:highlight>
                  <a:srgbClr val="000000"/>
                </a:highlight>
              </a:rPr>
              <a:t>**</a:t>
            </a: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required transfusion, with </a:t>
            </a:r>
            <a:r>
              <a:rPr lang="en-GB" sz="1800" u="none" dirty="0">
                <a:solidFill>
                  <a:schemeClr val="tx1"/>
                </a:solidFill>
                <a:effectLst/>
                <a:highlight>
                  <a:srgbClr val="000000"/>
                </a:highlight>
              </a:rPr>
              <a:t>**</a:t>
            </a: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requiring RTT; </a:t>
            </a:r>
            <a:r>
              <a:rPr lang="en-GB" sz="1800" u="none" dirty="0">
                <a:solidFill>
                  <a:schemeClr val="tx1"/>
                </a:solidFill>
                <a:effectLst/>
                <a:highlight>
                  <a:srgbClr val="000000"/>
                </a:highlight>
              </a:rPr>
              <a:t>**</a:t>
            </a: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required any transfusion after voxelotor</a:t>
            </a:r>
          </a:p>
          <a:p>
            <a:pPr marL="742950" lvl="1" indent="-285750">
              <a:buFont typeface="Arial" panose="020B0604020202020204" pitchFamily="34" charset="0"/>
              <a:buChar char="•"/>
              <a:defRPr/>
            </a:pPr>
            <a:r>
              <a:rPr kumimoji="0" lang="en-GB"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Evidence supplemented by a number of single centre and case studies</a:t>
            </a:r>
          </a:p>
          <a:p>
            <a:pPr marR="0" lvl="0" algn="l" defTabSz="914400" rtl="0" eaLnBrk="1" fontAlgn="auto" latinLnBrk="0" hangingPunct="1">
              <a:lnSpc>
                <a:spcPct val="100000"/>
              </a:lnSpc>
              <a:spcBef>
                <a:spcPts val="0"/>
              </a:spcBef>
              <a:spcAft>
                <a:spcPts val="0"/>
              </a:spcAft>
              <a:buClrTx/>
              <a:buSzTx/>
              <a:tabLst/>
              <a:defRPr/>
            </a:pPr>
            <a:r>
              <a:rPr kumimoji="0" lang="en-GB"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Company consultation response – clinical expert </a:t>
            </a:r>
            <a:r>
              <a:rPr lang="en-GB" b="1" dirty="0">
                <a:solidFill>
                  <a:schemeClr val="tx1"/>
                </a:solidFill>
                <a:latin typeface="Arial" panose="020B0604020202020204" pitchFamily="34" charset="0"/>
              </a:rPr>
              <a:t>opinion</a:t>
            </a:r>
            <a:endParaRPr kumimoji="0" lang="en-GB"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Assumption on rates of RTT for </a:t>
            </a:r>
            <a:r>
              <a:rPr kumimoji="0" lang="en-GB"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and SoC being equal doesn’t reflect advice from clinical experts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‘Most clinicians would not use </a:t>
            </a:r>
            <a:r>
              <a:rPr kumimoji="0" lang="en-GB"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and chronic transfusion as a combination therapy’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Since </a:t>
            </a:r>
            <a:r>
              <a:rPr kumimoji="0" lang="en-GB"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would be used as an alternative to chronic transfusion, reasonable to expect fewer RTT in </a:t>
            </a:r>
            <a:r>
              <a:rPr kumimoji="0" lang="en-GB"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arm of the model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Conducted advisory board with </a:t>
            </a:r>
            <a:r>
              <a:rPr lang="en-GB" sz="1800" u="none" dirty="0">
                <a:solidFill>
                  <a:schemeClr val="tx1"/>
                </a:solidFill>
                <a:effectLst/>
                <a:highlight>
                  <a:srgbClr val="000000"/>
                </a:highlight>
              </a:rPr>
              <a:t>**</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haematologists; </a:t>
            </a:r>
            <a:r>
              <a:rPr lang="en-GB" sz="1800" u="none" dirty="0">
                <a:solidFill>
                  <a:schemeClr val="tx1"/>
                </a:solidFill>
                <a:effectLst/>
                <a:highlight>
                  <a:srgbClr val="000000"/>
                </a:highlight>
              </a:rPr>
              <a:t>**</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believed voxelotor would decrease RTT in SCD, </a:t>
            </a:r>
            <a:r>
              <a:rPr lang="en-GB" sz="1800" u="none" dirty="0">
                <a:solidFill>
                  <a:schemeClr val="tx1"/>
                </a:solidFill>
                <a:effectLst/>
                <a:highlight>
                  <a:srgbClr val="000000"/>
                </a:highlight>
              </a:rPr>
              <a:t>**</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believed there would be no change, </a:t>
            </a:r>
            <a:r>
              <a:rPr lang="en-GB" sz="1800" u="none" dirty="0">
                <a:solidFill>
                  <a:schemeClr val="tx1"/>
                </a:solidFill>
                <a:effectLst/>
                <a:highlight>
                  <a:srgbClr val="000000"/>
                </a:highlight>
              </a:rPr>
              <a:t>**</a:t>
            </a:r>
            <a:r>
              <a:rPr kumimoji="0" lang="en-GB"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did not respond.</a:t>
            </a:r>
          </a:p>
        </p:txBody>
      </p:sp>
      <p:sp>
        <p:nvSpPr>
          <p:cNvPr id="5" name="Rectangle 4" descr="Marker showing slides are confidential ">
            <a:extLst>
              <a:ext uri="{FF2B5EF4-FFF2-40B4-BE49-F238E27FC236}">
                <a16:creationId xmlns:a16="http://schemas.microsoft.com/office/drawing/2014/main" id="{CA66D78C-92FB-3DAD-3785-CFDE43F7B848}"/>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924743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DE247-FC31-E0B7-8FDB-10C76F6BCD0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22B9E340-8432-415F-F154-26E3C55FDB82}"/>
              </a:ext>
            </a:extLst>
          </p:cNvPr>
          <p:cNvSpPr>
            <a:spLocks noGrp="1"/>
          </p:cNvSpPr>
          <p:nvPr>
            <p:ph type="title"/>
          </p:nvPr>
        </p:nvSpPr>
        <p:spPr>
          <a:xfrm>
            <a:off x="249072" y="185098"/>
            <a:ext cx="11250785" cy="592817"/>
          </a:xfrm>
        </p:spPr>
        <p:txBody>
          <a:bodyPr>
            <a:normAutofit/>
          </a:bodyPr>
          <a:lstStyle/>
          <a:p>
            <a:r>
              <a:rPr lang="en-GB" sz="3200" dirty="0">
                <a:ea typeface="Arial" panose="02000503000000020004" pitchFamily="2" charset="0"/>
              </a:rPr>
              <a:t>RTT rates</a:t>
            </a:r>
            <a:endParaRPr lang="en-GB" dirty="0"/>
          </a:p>
        </p:txBody>
      </p:sp>
      <p:sp>
        <p:nvSpPr>
          <p:cNvPr id="6" name="Rectangle 5">
            <a:extLst>
              <a:ext uri="{FF2B5EF4-FFF2-40B4-BE49-F238E27FC236}">
                <a16:creationId xmlns:a16="http://schemas.microsoft.com/office/drawing/2014/main" id="{877E240E-C291-5EC9-704B-7726578DCFA0}"/>
              </a:ext>
            </a:extLst>
          </p:cNvPr>
          <p:cNvSpPr/>
          <p:nvPr/>
        </p:nvSpPr>
        <p:spPr>
          <a:xfrm>
            <a:off x="325136" y="669585"/>
            <a:ext cx="11467588" cy="55602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EAG comments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latin typeface="Arial" panose="020B0604020202020204" pitchFamily="34" charset="0"/>
              </a:rPr>
              <a:t>Agree RWE evidence presented demonstrates people treated with </a:t>
            </a:r>
            <a:r>
              <a:rPr lang="en-GB" dirty="0" err="1">
                <a:solidFill>
                  <a:schemeClr val="tx1"/>
                </a:solidFill>
                <a:latin typeface="Arial" panose="020B0604020202020204" pitchFamily="34" charset="0"/>
              </a:rPr>
              <a:t>voxelotor</a:t>
            </a:r>
            <a:r>
              <a:rPr lang="en-GB" dirty="0">
                <a:solidFill>
                  <a:schemeClr val="tx1"/>
                </a:solidFill>
                <a:latin typeface="Arial" panose="020B0604020202020204" pitchFamily="34" charset="0"/>
              </a:rPr>
              <a:t> experienced a reduction in annual transfusion rates, however:</a:t>
            </a:r>
          </a:p>
          <a:p>
            <a:pPr marL="742950" lvl="1" indent="-285750">
              <a:buFont typeface="Arial" panose="020B0604020202020204" pitchFamily="34" charset="0"/>
              <a:buChar char="•"/>
              <a:defRPr/>
            </a:pPr>
            <a:r>
              <a:rPr lang="en-GB" dirty="0">
                <a:solidFill>
                  <a:schemeClr val="tx1"/>
                </a:solidFill>
                <a:latin typeface="Arial" panose="020B0604020202020204" pitchFamily="34" charset="0"/>
              </a:rPr>
              <a:t>Data were not comparative - no evidence to show whether any (or all) reductions in transfusion rates can be attributed to treatment with </a:t>
            </a:r>
            <a:r>
              <a:rPr lang="en-GB" dirty="0" err="1">
                <a:solidFill>
                  <a:schemeClr val="tx1"/>
                </a:solidFill>
                <a:latin typeface="Arial" panose="020B0604020202020204" pitchFamily="34" charset="0"/>
              </a:rPr>
              <a:t>voxelotor</a:t>
            </a:r>
            <a:endParaRPr lang="en-GB" dirty="0">
              <a:solidFill>
                <a:schemeClr val="tx1"/>
              </a:solidFill>
              <a:latin typeface="Arial" panose="020B0604020202020204" pitchFamily="34" charset="0"/>
            </a:endParaRPr>
          </a:p>
          <a:p>
            <a:pPr marL="742950" lvl="1" indent="-285750">
              <a:buFont typeface="Arial" panose="020B0604020202020204" pitchFamily="34" charset="0"/>
              <a:buChar char="•"/>
              <a:defRPr/>
            </a:pPr>
            <a:r>
              <a:rPr lang="en-GB" dirty="0">
                <a:solidFill>
                  <a:schemeClr val="tx1"/>
                </a:solidFill>
                <a:latin typeface="Arial" panose="020B0604020202020204" pitchFamily="34" charset="0"/>
              </a:rPr>
              <a:t>Not possible to estimate proportion who were not receiving RTT prior to treatment with </a:t>
            </a:r>
            <a:r>
              <a:rPr lang="en-GB" dirty="0" err="1">
                <a:solidFill>
                  <a:schemeClr val="tx1"/>
                </a:solidFill>
                <a:latin typeface="Arial" panose="020B0604020202020204" pitchFamily="34" charset="0"/>
              </a:rPr>
              <a:t>voxelotor</a:t>
            </a:r>
            <a:r>
              <a:rPr lang="en-GB" dirty="0">
                <a:solidFill>
                  <a:schemeClr val="tx1"/>
                </a:solidFill>
                <a:latin typeface="Arial" panose="020B0604020202020204" pitchFamily="34" charset="0"/>
              </a:rPr>
              <a:t> who would have received RTT if they had not been treated with </a:t>
            </a:r>
            <a:r>
              <a:rPr lang="en-GB" dirty="0" err="1">
                <a:solidFill>
                  <a:schemeClr val="tx1"/>
                </a:solidFill>
                <a:latin typeface="Arial" panose="020B0604020202020204" pitchFamily="34" charset="0"/>
              </a:rPr>
              <a:t>voxelotor</a:t>
            </a:r>
            <a:endParaRPr lang="en-GB" dirty="0">
              <a:solidFill>
                <a:schemeClr val="tx1"/>
              </a:solidFill>
              <a:latin typeface="Arial" panose="020B0604020202020204" pitchFamily="34" charset="0"/>
            </a:endParaRPr>
          </a:p>
          <a:p>
            <a:pPr marL="742950" lvl="1" indent="-285750">
              <a:buFont typeface="Arial" panose="020B0604020202020204" pitchFamily="34" charset="0"/>
              <a:buChar char="•"/>
              <a:defRPr/>
            </a:pPr>
            <a:r>
              <a:rPr lang="en-GB" dirty="0">
                <a:solidFill>
                  <a:schemeClr val="tx1"/>
                </a:solidFill>
                <a:latin typeface="Arial" panose="020B0604020202020204" pitchFamily="34" charset="0"/>
              </a:rPr>
              <a:t>Reduction in proportion of people receiving RTT based on only </a:t>
            </a:r>
            <a:r>
              <a:rPr lang="en-GB" sz="1800" u="none" dirty="0">
                <a:solidFill>
                  <a:schemeClr val="tx1"/>
                </a:solidFill>
                <a:effectLst/>
                <a:highlight>
                  <a:srgbClr val="000000"/>
                </a:highlight>
              </a:rPr>
              <a:t>**</a:t>
            </a:r>
            <a:r>
              <a:rPr lang="en-GB" dirty="0">
                <a:solidFill>
                  <a:schemeClr val="tx1"/>
                </a:solidFill>
                <a:latin typeface="Arial" panose="020B0604020202020204" pitchFamily="34" charset="0"/>
              </a:rPr>
              <a:t> patients who were receiving RTT prior to starting treatment with voxelotor</a:t>
            </a:r>
          </a:p>
        </p:txBody>
      </p:sp>
      <p:sp>
        <p:nvSpPr>
          <p:cNvPr id="2" name="Rectangle 1" descr="Marker showing slides are confidential ">
            <a:extLst>
              <a:ext uri="{FF2B5EF4-FFF2-40B4-BE49-F238E27FC236}">
                <a16:creationId xmlns:a16="http://schemas.microsoft.com/office/drawing/2014/main" id="{3B38E04D-5525-514D-02A5-7ACE229BCAD2}"/>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4" name="Text Placeholder 10">
            <a:extLst>
              <a:ext uri="{FF2B5EF4-FFF2-40B4-BE49-F238E27FC236}">
                <a16:creationId xmlns:a16="http://schemas.microsoft.com/office/drawing/2014/main" id="{0BE3B8D6-801E-22A5-3B5B-5D1EA2B823C2}"/>
              </a:ext>
            </a:extLst>
          </p:cNvPr>
          <p:cNvSpPr txBox="1">
            <a:spLocks/>
          </p:cNvSpPr>
          <p:nvPr/>
        </p:nvSpPr>
        <p:spPr>
          <a:xfrm>
            <a:off x="937384" y="6623563"/>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RTT, regular transfusion therapy; RWE, real-world evidence </a:t>
            </a:r>
          </a:p>
        </p:txBody>
      </p:sp>
      <p:graphicFrame>
        <p:nvGraphicFramePr>
          <p:cNvPr id="7" name="Table 6">
            <a:extLst>
              <a:ext uri="{FF2B5EF4-FFF2-40B4-BE49-F238E27FC236}">
                <a16:creationId xmlns:a16="http://schemas.microsoft.com/office/drawing/2014/main" id="{0BCBC7EB-B5F5-11AC-FEB3-59D6F0504EA3}"/>
              </a:ext>
            </a:extLst>
          </p:cNvPr>
          <p:cNvGraphicFramePr>
            <a:graphicFrameLocks noGrp="1"/>
          </p:cNvGraphicFramePr>
          <p:nvPr>
            <p:extLst>
              <p:ext uri="{D42A27DB-BD31-4B8C-83A1-F6EECF244321}">
                <p14:modId xmlns:p14="http://schemas.microsoft.com/office/powerpoint/2010/main" val="2223621488"/>
              </p:ext>
            </p:extLst>
          </p:nvPr>
        </p:nvGraphicFramePr>
        <p:xfrm>
          <a:off x="525395" y="3659970"/>
          <a:ext cx="10897385" cy="2468880"/>
        </p:xfrm>
        <a:graphic>
          <a:graphicData uri="http://schemas.openxmlformats.org/drawingml/2006/table">
            <a:tbl>
              <a:tblPr firstRow="1" bandRow="1">
                <a:tableStyleId>{5C22544A-7EE6-4342-B048-85BDC9FD1C3A}</a:tableStyleId>
              </a:tblPr>
              <a:tblGrid>
                <a:gridCol w="2238138">
                  <a:extLst>
                    <a:ext uri="{9D8B030D-6E8A-4147-A177-3AD203B41FA5}">
                      <a16:colId xmlns:a16="http://schemas.microsoft.com/office/drawing/2014/main" val="129922178"/>
                    </a:ext>
                  </a:extLst>
                </a:gridCol>
                <a:gridCol w="1300899">
                  <a:extLst>
                    <a:ext uri="{9D8B030D-6E8A-4147-A177-3AD203B41FA5}">
                      <a16:colId xmlns:a16="http://schemas.microsoft.com/office/drawing/2014/main" val="2972843711"/>
                    </a:ext>
                  </a:extLst>
                </a:gridCol>
                <a:gridCol w="3195687">
                  <a:extLst>
                    <a:ext uri="{9D8B030D-6E8A-4147-A177-3AD203B41FA5}">
                      <a16:colId xmlns:a16="http://schemas.microsoft.com/office/drawing/2014/main" val="3469979947"/>
                    </a:ext>
                  </a:extLst>
                </a:gridCol>
                <a:gridCol w="857839">
                  <a:extLst>
                    <a:ext uri="{9D8B030D-6E8A-4147-A177-3AD203B41FA5}">
                      <a16:colId xmlns:a16="http://schemas.microsoft.com/office/drawing/2014/main" val="1067950904"/>
                    </a:ext>
                  </a:extLst>
                </a:gridCol>
                <a:gridCol w="3304822">
                  <a:extLst>
                    <a:ext uri="{9D8B030D-6E8A-4147-A177-3AD203B41FA5}">
                      <a16:colId xmlns:a16="http://schemas.microsoft.com/office/drawing/2014/main" val="2000565092"/>
                    </a:ext>
                  </a:extLst>
                </a:gridCol>
              </a:tblGrid>
              <a:tr h="249731">
                <a:tc>
                  <a:txBody>
                    <a:bodyPr/>
                    <a:lstStyle/>
                    <a:p>
                      <a:endParaRPr lang="en-GB" dirty="0"/>
                    </a:p>
                  </a:txBody>
                  <a:tcPr/>
                </a:tc>
                <a:tc>
                  <a:txBody>
                    <a:bodyPr/>
                    <a:lstStyle/>
                    <a:p>
                      <a:r>
                        <a:rPr lang="en-GB" dirty="0"/>
                        <a:t>Company</a:t>
                      </a:r>
                    </a:p>
                  </a:txBody>
                  <a:tcPr/>
                </a:tc>
                <a:tc>
                  <a:txBody>
                    <a:bodyPr/>
                    <a:lstStyle/>
                    <a:p>
                      <a:r>
                        <a:rPr lang="en-GB" dirty="0"/>
                        <a:t>Source</a:t>
                      </a:r>
                    </a:p>
                  </a:txBody>
                  <a:tcPr/>
                </a:tc>
                <a:tc>
                  <a:txBody>
                    <a:bodyPr/>
                    <a:lstStyle/>
                    <a:p>
                      <a:r>
                        <a:rPr lang="en-GB" dirty="0"/>
                        <a:t>EAG</a:t>
                      </a:r>
                    </a:p>
                  </a:txBody>
                  <a:tcPr/>
                </a:tc>
                <a:tc>
                  <a:txBody>
                    <a:bodyPr/>
                    <a:lstStyle/>
                    <a:p>
                      <a:r>
                        <a:rPr lang="en-GB" dirty="0"/>
                        <a:t>Source</a:t>
                      </a:r>
                    </a:p>
                  </a:txBody>
                  <a:tcPr/>
                </a:tc>
                <a:extLst>
                  <a:ext uri="{0D108BD9-81ED-4DB2-BD59-A6C34878D82A}">
                    <a16:rowId xmlns:a16="http://schemas.microsoft.com/office/drawing/2014/main" val="2419682888"/>
                  </a:ext>
                </a:extLst>
              </a:tr>
              <a:tr h="0">
                <a:tc>
                  <a:txBody>
                    <a:bodyPr/>
                    <a:lstStyle/>
                    <a:p>
                      <a:r>
                        <a:rPr lang="en-GB" b="1" dirty="0"/>
                        <a:t>Proportion of people receiving RTT with SoC</a:t>
                      </a:r>
                    </a:p>
                  </a:txBody>
                  <a:tcPr/>
                </a:tc>
                <a:tc>
                  <a:txBody>
                    <a:bodyPr/>
                    <a:lstStyle/>
                    <a:p>
                      <a:r>
                        <a:rPr lang="en-GB" sz="1800" u="none" dirty="0">
                          <a:solidFill>
                            <a:schemeClr val="tx1"/>
                          </a:solidFill>
                          <a:effectLst/>
                          <a:highlight>
                            <a:srgbClr val="000000"/>
                          </a:highlight>
                        </a:rPr>
                        <a:t>***</a:t>
                      </a:r>
                      <a:r>
                        <a:rPr lang="en-GB" dirty="0"/>
                        <a:t>%</a:t>
                      </a:r>
                    </a:p>
                  </a:txBody>
                  <a:tcPr/>
                </a:tc>
                <a:tc>
                  <a:txBody>
                    <a:bodyPr/>
                    <a:lstStyle/>
                    <a:p>
                      <a:r>
                        <a:rPr lang="en-GB" dirty="0"/>
                        <a:t>Delphi panel</a:t>
                      </a:r>
                    </a:p>
                  </a:txBody>
                  <a:tcPr/>
                </a:tc>
                <a:tc>
                  <a:txBody>
                    <a:bodyPr/>
                    <a:lstStyle/>
                    <a:p>
                      <a:r>
                        <a:rPr lang="en-GB" sz="1800" u="none" dirty="0">
                          <a:solidFill>
                            <a:schemeClr val="tx1"/>
                          </a:solidFill>
                          <a:effectLst/>
                          <a:highlight>
                            <a:srgbClr val="000000"/>
                          </a:highlight>
                        </a:rPr>
                        <a:t>***</a:t>
                      </a:r>
                      <a:r>
                        <a:rPr lang="en-GB" dirty="0"/>
                        <a:t>%</a:t>
                      </a:r>
                    </a:p>
                  </a:txBody>
                  <a:tcPr/>
                </a:tc>
                <a:tc>
                  <a:txBody>
                    <a:bodyPr/>
                    <a:lstStyle/>
                    <a:p>
                      <a:r>
                        <a:rPr lang="en-GB" dirty="0"/>
                        <a:t>% of people in RETRO received ≥6 RBC transfusions prior to voxelotor treatment </a:t>
                      </a:r>
                    </a:p>
                  </a:txBody>
                  <a:tcPr/>
                </a:tc>
                <a:extLst>
                  <a:ext uri="{0D108BD9-81ED-4DB2-BD59-A6C34878D82A}">
                    <a16:rowId xmlns:a16="http://schemas.microsoft.com/office/drawing/2014/main" val="2776834915"/>
                  </a:ext>
                </a:extLst>
              </a:tr>
              <a:tr h="1094230">
                <a:tc>
                  <a:txBody>
                    <a:bodyPr/>
                    <a:lstStyle/>
                    <a:p>
                      <a:r>
                        <a:rPr lang="en-GB" b="1" dirty="0"/>
                        <a:t>Proportion of people receiving RTT with </a:t>
                      </a:r>
                      <a:r>
                        <a:rPr lang="en-GB" b="1" dirty="0" err="1"/>
                        <a:t>voxelotor</a:t>
                      </a:r>
                      <a:endParaRPr lang="en-GB" b="1" dirty="0"/>
                    </a:p>
                  </a:txBody>
                  <a:tcPr/>
                </a:tc>
                <a:tc>
                  <a:txBody>
                    <a:bodyPr/>
                    <a:lstStyle/>
                    <a:p>
                      <a:r>
                        <a:rPr lang="en-GB" sz="1800" u="none" dirty="0">
                          <a:solidFill>
                            <a:schemeClr val="tx1"/>
                          </a:solidFill>
                          <a:effectLst/>
                          <a:highlight>
                            <a:srgbClr val="000000"/>
                          </a:highlight>
                        </a:rPr>
                        <a:t>***</a:t>
                      </a:r>
                      <a:r>
                        <a:rPr lang="en-GB" sz="1800" u="none" dirty="0">
                          <a:solidFill>
                            <a:schemeClr val="tx1"/>
                          </a:solidFill>
                          <a:effectLst/>
                        </a:rPr>
                        <a:t>%</a:t>
                      </a:r>
                      <a:endParaRPr lang="en-GB" dirty="0"/>
                    </a:p>
                  </a:txBody>
                  <a:tcPr/>
                </a:tc>
                <a:tc>
                  <a:txBody>
                    <a:bodyPr/>
                    <a:lstStyle/>
                    <a:p>
                      <a:r>
                        <a:rPr lang="en-GB" sz="1800" u="none" dirty="0">
                          <a:solidFill>
                            <a:schemeClr val="tx1"/>
                          </a:solidFill>
                          <a:effectLst/>
                          <a:highlight>
                            <a:srgbClr val="000000"/>
                          </a:highlight>
                        </a:rPr>
                        <a:t>***</a:t>
                      </a:r>
                      <a:r>
                        <a:rPr lang="en-GB" dirty="0"/>
                        <a:t>% reduction in RTT with voxelotor from RETRO (using </a:t>
                      </a:r>
                      <a:r>
                        <a:rPr lang="en-GB" sz="1800" u="none" dirty="0">
                          <a:solidFill>
                            <a:schemeClr val="tx1"/>
                          </a:solidFill>
                          <a:effectLst/>
                          <a:highlight>
                            <a:srgbClr val="000000"/>
                          </a:highlight>
                        </a:rPr>
                        <a:t>***</a:t>
                      </a:r>
                      <a:r>
                        <a:rPr lang="en-GB" dirty="0"/>
                        <a:t> as annual transfusion rate for people who receive RTT)</a:t>
                      </a:r>
                    </a:p>
                  </a:txBody>
                  <a:tcPr/>
                </a:tc>
                <a:tc>
                  <a:txBody>
                    <a:bodyPr/>
                    <a:lstStyle/>
                    <a:p>
                      <a:r>
                        <a:rPr lang="en-GB" sz="1800" u="none" dirty="0">
                          <a:solidFill>
                            <a:schemeClr val="tx1"/>
                          </a:solidFill>
                          <a:effectLst/>
                          <a:highlight>
                            <a:srgbClr val="000000"/>
                          </a:highlight>
                        </a:rPr>
                        <a:t>***</a:t>
                      </a:r>
                      <a:r>
                        <a:rPr lang="en-GB"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dirty="0">
                          <a:solidFill>
                            <a:schemeClr val="tx1"/>
                          </a:solidFill>
                          <a:effectLst/>
                          <a:highlight>
                            <a:srgbClr val="000000"/>
                          </a:highlight>
                        </a:rPr>
                        <a:t>***</a:t>
                      </a:r>
                      <a:r>
                        <a:rPr lang="en-GB" dirty="0"/>
                        <a:t>%</a:t>
                      </a:r>
                      <a:r>
                        <a:rPr kumimoji="0" lang="en-GB" sz="1800" b="0" i="0" u="none" strike="noStrike" kern="1200" cap="none" spc="0" normalizeH="0" baseline="0" noProof="0" dirty="0">
                          <a:ln>
                            <a:noFill/>
                          </a:ln>
                          <a:solidFill>
                            <a:srgbClr val="000000"/>
                          </a:solidFill>
                          <a:effectLst/>
                          <a:uLnTx/>
                          <a:uFillTx/>
                          <a:latin typeface="+mn-lt"/>
                          <a:ea typeface="+mn-ea"/>
                          <a:cs typeface="+mn-cs"/>
                        </a:rPr>
                        <a:t> reduction in RTT with voxelotor from RETRO (using </a:t>
                      </a:r>
                      <a:r>
                        <a:rPr lang="en-GB" sz="1800" u="none" dirty="0">
                          <a:solidFill>
                            <a:schemeClr val="tx1"/>
                          </a:solidFill>
                          <a:effectLst/>
                          <a:highlight>
                            <a:srgbClr val="000000"/>
                          </a:highlight>
                        </a:rPr>
                        <a:t>***</a:t>
                      </a:r>
                      <a:r>
                        <a:rPr kumimoji="0" lang="en-GB" sz="1800" b="0" i="0" u="none" strike="noStrike" kern="1200" cap="none" spc="0" normalizeH="0" baseline="0" noProof="0" dirty="0">
                          <a:ln>
                            <a:noFill/>
                          </a:ln>
                          <a:solidFill>
                            <a:srgbClr val="000000"/>
                          </a:solidFill>
                          <a:effectLst/>
                          <a:uLnTx/>
                          <a:uFillTx/>
                          <a:latin typeface="+mn-lt"/>
                          <a:ea typeface="+mn-ea"/>
                          <a:cs typeface="+mn-cs"/>
                        </a:rPr>
                        <a:t> as annual transfusion rate for people who receive RTT)</a:t>
                      </a:r>
                    </a:p>
                  </a:txBody>
                  <a:tcPr/>
                </a:tc>
                <a:extLst>
                  <a:ext uri="{0D108BD9-81ED-4DB2-BD59-A6C34878D82A}">
                    <a16:rowId xmlns:a16="http://schemas.microsoft.com/office/drawing/2014/main" val="737938259"/>
                  </a:ext>
                </a:extLst>
              </a:tr>
            </a:tbl>
          </a:graphicData>
        </a:graphic>
      </p:graphicFrame>
      <p:sp>
        <p:nvSpPr>
          <p:cNvPr id="8" name="TextBox 7">
            <a:extLst>
              <a:ext uri="{FF2B5EF4-FFF2-40B4-BE49-F238E27FC236}">
                <a16:creationId xmlns:a16="http://schemas.microsoft.com/office/drawing/2014/main" id="{FCC5CF11-62CA-FD4D-ED98-DEDEAE71470F}"/>
              </a:ext>
            </a:extLst>
          </p:cNvPr>
          <p:cNvSpPr txBox="1"/>
          <p:nvPr/>
        </p:nvSpPr>
        <p:spPr>
          <a:xfrm>
            <a:off x="603314" y="3290638"/>
            <a:ext cx="10030121" cy="369332"/>
          </a:xfrm>
          <a:prstGeom prst="rect">
            <a:avLst/>
          </a:prstGeom>
          <a:noFill/>
        </p:spPr>
        <p:txBody>
          <a:bodyPr wrap="square" rtlCol="0">
            <a:spAutoFit/>
          </a:bodyPr>
          <a:lstStyle/>
          <a:p>
            <a:r>
              <a:rPr lang="en-GB" b="1" dirty="0"/>
              <a:t>Company and EAG preferred proportion of people receiving RTT with SoC and </a:t>
            </a:r>
            <a:r>
              <a:rPr lang="en-GB" b="1" dirty="0" err="1"/>
              <a:t>voxelotor</a:t>
            </a:r>
            <a:r>
              <a:rPr lang="en-GB" b="1" dirty="0"/>
              <a:t> </a:t>
            </a:r>
          </a:p>
        </p:txBody>
      </p:sp>
    </p:spTree>
    <p:extLst>
      <p:ext uri="{BB962C8B-B14F-4D97-AF65-F5344CB8AC3E}">
        <p14:creationId xmlns:p14="http://schemas.microsoft.com/office/powerpoint/2010/main" val="2777235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0A06F-7A17-8203-3108-D150C0680AEC}"/>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40AA1849-52C1-2072-360D-DC84D5EDAF8D}"/>
              </a:ext>
            </a:extLst>
          </p:cNvPr>
          <p:cNvSpPr>
            <a:spLocks noGrp="1"/>
          </p:cNvSpPr>
          <p:nvPr>
            <p:ph type="title"/>
          </p:nvPr>
        </p:nvSpPr>
        <p:spPr>
          <a:xfrm>
            <a:off x="249072" y="185098"/>
            <a:ext cx="11250785" cy="592817"/>
          </a:xfrm>
        </p:spPr>
        <p:txBody>
          <a:bodyPr>
            <a:normAutofit/>
          </a:bodyPr>
          <a:lstStyle/>
          <a:p>
            <a:r>
              <a:rPr lang="en-GB" sz="3200" dirty="0">
                <a:ea typeface="Arial" panose="02000503000000020004" pitchFamily="2" charset="0"/>
              </a:rPr>
              <a:t>RTT rates</a:t>
            </a:r>
            <a:endParaRPr lang="en-GB" dirty="0"/>
          </a:p>
        </p:txBody>
      </p:sp>
      <p:sp>
        <p:nvSpPr>
          <p:cNvPr id="5" name="Rectangle 4" descr="Question to committee">
            <a:extLst>
              <a:ext uri="{FF2B5EF4-FFF2-40B4-BE49-F238E27FC236}">
                <a16:creationId xmlns:a16="http://schemas.microsoft.com/office/drawing/2014/main" id="{5A608094-C325-86EA-8A50-214A4CD21D99}"/>
              </a:ext>
            </a:extLst>
          </p:cNvPr>
          <p:cNvSpPr/>
          <p:nvPr/>
        </p:nvSpPr>
        <p:spPr>
          <a:xfrm>
            <a:off x="1155031" y="5869762"/>
            <a:ext cx="10176617" cy="6172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Which RTT rate in the standard of care and </a:t>
            </a:r>
            <a:r>
              <a:rPr kumimoji="0" lang="en-GB" sz="20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arms is most plausible?</a:t>
            </a:r>
          </a:p>
        </p:txBody>
      </p:sp>
      <p:sp>
        <p:nvSpPr>
          <p:cNvPr id="6" name="Rectangle 5">
            <a:extLst>
              <a:ext uri="{FF2B5EF4-FFF2-40B4-BE49-F238E27FC236}">
                <a16:creationId xmlns:a16="http://schemas.microsoft.com/office/drawing/2014/main" id="{44A1CA70-E264-3558-1FC6-DAE347D25A49}"/>
              </a:ext>
            </a:extLst>
          </p:cNvPr>
          <p:cNvSpPr/>
          <p:nvPr/>
        </p:nvSpPr>
        <p:spPr>
          <a:xfrm>
            <a:off x="325136" y="669585"/>
            <a:ext cx="11467588" cy="481681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EAG comments</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RTT is binary variable in model; company approach inappropriate as applies a reduction in a continuous variable as a reduction to a binary variable; has overestimated reduction in annual transfusion rate in the model vs RETRO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RETRO does not provide estimates of people who did not receive RTT prior to 2</a:t>
            </a:r>
            <a:r>
              <a:rPr kumimoji="0" lang="en-GB" sz="1800" b="0"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nd</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line treatment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Shah Symphony database analysis (n=3,109) estimates proportion of people receiving RTT prior to 2</a:t>
            </a:r>
            <a:r>
              <a:rPr kumimoji="0" lang="en-GB" sz="1800" b="0"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nd</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line treatment lies between 2% and 6.1%, whereas RETRO estimates this to be </a:t>
            </a:r>
            <a:r>
              <a:rPr lang="en-GB" sz="1800" u="none" dirty="0">
                <a:solidFill>
                  <a:schemeClr val="tx1"/>
                </a:solidFill>
                <a:effectLst/>
                <a:highlight>
                  <a:srgbClr val="000000"/>
                </a:highlight>
              </a:rPr>
              <a:t>***</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HOPE trial CSR data shows that during first 72 weeks of trial, </a:t>
            </a:r>
            <a:r>
              <a:rPr kumimoji="0" lang="en-GB" sz="1800" b="0" i="0"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mn-ea"/>
                <a:cs typeface="+mn-cs"/>
              </a:rPr>
              <a:t>***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in placebo arm received ≥6 transfusions (the company definition of RTT)</a:t>
            </a:r>
            <a:endParaRPr lang="en-GB" dirty="0">
              <a:solidFill>
                <a:srgbClr val="000000"/>
              </a:solidFill>
              <a:latin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000000"/>
                </a:solidFill>
                <a:latin typeface="Arial" panose="020B0604020202020204" pitchFamily="34" charset="0"/>
              </a:rPr>
              <a:t>Consider </a:t>
            </a:r>
            <a:r>
              <a:rPr lang="en-GB" sz="1800" u="none" dirty="0">
                <a:solidFill>
                  <a:schemeClr val="tx1"/>
                </a:solidFill>
                <a:effectLst/>
                <a:highlight>
                  <a:srgbClr val="000000"/>
                </a:highlight>
              </a:rPr>
              <a:t>***</a:t>
            </a:r>
            <a:r>
              <a:rPr lang="en-GB" dirty="0">
                <a:solidFill>
                  <a:srgbClr val="000000"/>
                </a:solidFill>
                <a:latin typeface="Arial" panose="020B0604020202020204" pitchFamily="34" charset="0"/>
              </a:rPr>
              <a:t>% as proportion of people in whole SoC arm receiving RTT is likely an overestimate </a:t>
            </a:r>
            <a:endPar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ICER sensitive to timing in </a:t>
            </a:r>
            <a:r>
              <a:rPr kumimoji="0" lang="en-GB" sz="1800"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reducti</a:t>
            </a:r>
            <a:r>
              <a:rPr lang="en-GB" dirty="0">
                <a:solidFill>
                  <a:schemeClr val="tx1"/>
                </a:solidFill>
                <a:latin typeface="Arial" panose="020B0604020202020204" pitchFamily="34" charset="0"/>
              </a:rPr>
              <a:t>on of proportion of people receiving RTT as a result of voxelotor; company base case assumes impact of voxelotor on RTT occurs as soon as treatment commences</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Any delay in </a:t>
            </a:r>
            <a:r>
              <a:rPr lang="en-GB" dirty="0">
                <a:solidFill>
                  <a:schemeClr val="tx1"/>
                </a:solidFill>
                <a:latin typeface="Arial" panose="020B0604020202020204" pitchFamily="34" charset="0"/>
              </a:rPr>
              <a:t>impact of treatment with voxelotor on RTT; company base case ICER would increase</a:t>
            </a:r>
          </a:p>
          <a:p>
            <a:pPr marL="742950" lvl="1" indent="-285750">
              <a:buFont typeface="Arial" panose="020B0604020202020204" pitchFamily="34" charset="0"/>
              <a:buChar char="•"/>
              <a:defRPr/>
            </a:pP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HOPE shows, compared with placebo, treatment with </a:t>
            </a:r>
            <a:r>
              <a:rPr kumimoji="0" lang="en-GB" b="0" i="0" u="none" strike="noStrike" kern="1200" cap="none" spc="0" normalizeH="0" baseline="0" noProof="0" dirty="0" err="1">
                <a:ln>
                  <a:noFill/>
                </a:ln>
                <a:solidFill>
                  <a:schemeClr val="tx1"/>
                </a:solidFill>
                <a:effectLst/>
                <a:uLnTx/>
                <a:uFillTx/>
                <a:latin typeface="Arial" panose="020B0604020202020204" pitchFamily="34" charset="0"/>
                <a:ea typeface="+mn-ea"/>
                <a:cs typeface="+mn-cs"/>
              </a:rPr>
              <a:t>voxelotor</a:t>
            </a:r>
            <a:r>
              <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had no impact on transfusion rate over first 72 weeks (albeit in a non-RTT population)</a:t>
            </a:r>
          </a:p>
          <a:p>
            <a:pPr marL="742950" lvl="1" indent="-285750">
              <a:buFont typeface="Arial" panose="020B0604020202020204" pitchFamily="34" charset="0"/>
              <a:buChar char="•"/>
              <a:defRPr/>
            </a:pPr>
            <a:r>
              <a:rPr lang="en-GB" dirty="0">
                <a:solidFill>
                  <a:schemeClr val="tx1"/>
                </a:solidFill>
                <a:latin typeface="Arial" panose="020B0604020202020204" pitchFamily="34" charset="0"/>
              </a:rPr>
              <a:t>True ICER likely to lie between </a:t>
            </a:r>
            <a:r>
              <a:rPr lang="en-GB" dirty="0" err="1">
                <a:solidFill>
                  <a:schemeClr val="tx1"/>
                </a:solidFill>
                <a:latin typeface="Arial" panose="020B0604020202020204" pitchFamily="34" charset="0"/>
              </a:rPr>
              <a:t>voxelotor</a:t>
            </a:r>
            <a:r>
              <a:rPr lang="en-GB" dirty="0">
                <a:solidFill>
                  <a:schemeClr val="tx1"/>
                </a:solidFill>
                <a:latin typeface="Arial" panose="020B0604020202020204" pitchFamily="34" charset="0"/>
              </a:rPr>
              <a:t> having an immediate impact on reducing proportion of people receiving RTT and the reduction taking 12 months</a:t>
            </a: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
        <p:nvSpPr>
          <p:cNvPr id="2" name="Rectangle 1" descr="Marker showing slides are confidential ">
            <a:extLst>
              <a:ext uri="{FF2B5EF4-FFF2-40B4-BE49-F238E27FC236}">
                <a16:creationId xmlns:a16="http://schemas.microsoft.com/office/drawing/2014/main" id="{3DF46B8D-0601-4467-CB8D-3AD50F47FA11}"/>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4" name="Text Placeholder 10">
            <a:extLst>
              <a:ext uri="{FF2B5EF4-FFF2-40B4-BE49-F238E27FC236}">
                <a16:creationId xmlns:a16="http://schemas.microsoft.com/office/drawing/2014/main" id="{03CD2AF4-763A-54A8-191E-C70226F8FCC8}"/>
              </a:ext>
            </a:extLst>
          </p:cNvPr>
          <p:cNvSpPr txBox="1">
            <a:spLocks/>
          </p:cNvSpPr>
          <p:nvPr/>
        </p:nvSpPr>
        <p:spPr>
          <a:xfrm>
            <a:off x="937384" y="6623563"/>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RTT, regular transfusion therapy; RWE, real-world evidence </a:t>
            </a:r>
          </a:p>
        </p:txBody>
      </p:sp>
    </p:spTree>
    <p:extLst>
      <p:ext uri="{BB962C8B-B14F-4D97-AF65-F5344CB8AC3E}">
        <p14:creationId xmlns:p14="http://schemas.microsoft.com/office/powerpoint/2010/main" val="1172541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168E1-0D04-0F29-6383-834A8A4478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BBC6F6-B856-5C86-F30A-406E0464CB1D}"/>
              </a:ext>
            </a:extLst>
          </p:cNvPr>
          <p:cNvSpPr>
            <a:spLocks noGrp="1"/>
          </p:cNvSpPr>
          <p:nvPr>
            <p:ph type="ctrTitle"/>
          </p:nvPr>
        </p:nvSpPr>
        <p:spPr>
          <a:xfrm>
            <a:off x="724987" y="722207"/>
            <a:ext cx="5457152" cy="1881845"/>
          </a:xfrm>
        </p:spPr>
        <p:txBody>
          <a:bodyPr>
            <a:normAutofit/>
          </a:bodyPr>
          <a:lstStyle/>
          <a:p>
            <a:r>
              <a:rPr lang="en-GB" dirty="0"/>
              <a:t>Cost-effectiveness results</a:t>
            </a:r>
          </a:p>
        </p:txBody>
      </p:sp>
      <p:sp>
        <p:nvSpPr>
          <p:cNvPr id="3" name="Rectangle 2">
            <a:extLst>
              <a:ext uri="{FF2B5EF4-FFF2-40B4-BE49-F238E27FC236}">
                <a16:creationId xmlns:a16="http://schemas.microsoft.com/office/drawing/2014/main" id="{A3934F64-F667-EC6E-8C05-66ACED792A46}"/>
              </a:ext>
            </a:extLst>
          </p:cNvPr>
          <p:cNvSpPr/>
          <p:nvPr/>
        </p:nvSpPr>
        <p:spPr>
          <a:xfrm>
            <a:off x="1132134" y="2182450"/>
            <a:ext cx="9927731" cy="2764074"/>
          </a:xfrm>
          <a:prstGeom prst="rect">
            <a:avLst/>
          </a:prstGeom>
          <a:solidFill>
            <a:srgbClr val="228096"/>
          </a:solidFill>
          <a:ln>
            <a:solidFill>
              <a:srgbClr val="2280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Arial" panose="020B0604020202020204" pitchFamily="34" charset="0"/>
              </a:rPr>
              <a:t>Cost effectiveness results will be discussed in Part 2 as they contain confidential commercial discounts</a:t>
            </a:r>
          </a:p>
        </p:txBody>
      </p:sp>
    </p:spTree>
    <p:extLst>
      <p:ext uri="{BB962C8B-B14F-4D97-AF65-F5344CB8AC3E}">
        <p14:creationId xmlns:p14="http://schemas.microsoft.com/office/powerpoint/2010/main" val="953180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40A334-BDBC-1B32-B9CD-814F1567728C}"/>
            </a:ext>
          </a:extLst>
        </p:cNvPr>
        <p:cNvGrpSpPr/>
        <p:nvPr/>
      </p:nvGrpSpPr>
      <p:grpSpPr>
        <a:xfrm>
          <a:off x="0" y="0"/>
          <a:ext cx="0" cy="0"/>
          <a:chOff x="0" y="0"/>
          <a:chExt cx="0" cy="0"/>
        </a:xfrm>
      </p:grpSpPr>
      <p:sp>
        <p:nvSpPr>
          <p:cNvPr id="22" name="Text Placeholder 10">
            <a:extLst>
              <a:ext uri="{FF2B5EF4-FFF2-40B4-BE49-F238E27FC236}">
                <a16:creationId xmlns:a16="http://schemas.microsoft.com/office/drawing/2014/main" id="{9A9C26A7-33B7-9DBF-DEAC-FF32EBEC6E42}"/>
              </a:ext>
            </a:extLst>
          </p:cNvPr>
          <p:cNvSpPr txBox="1">
            <a:spLocks/>
          </p:cNvSpPr>
          <p:nvPr/>
        </p:nvSpPr>
        <p:spPr>
          <a:xfrm>
            <a:off x="937384" y="6473085"/>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Hb, haemoglobin; HES-CPRD, Hospital Episode Statistics-Clinical Practice Research Database;  OLE, open-label extension; PAS, patient access scheme; RTT, regular transfusion therapy; SCD, sickle cell disease; SOC, standard of care; TTE, time to event; vox, voxelotor; VOC, </a:t>
            </a:r>
            <a:r>
              <a:rPr lang="en-GB" sz="1000" dirty="0" err="1"/>
              <a:t>vaso</a:t>
            </a:r>
            <a:r>
              <a:rPr lang="en-GB" sz="1000" dirty="0"/>
              <a:t>-occlusive crisis</a:t>
            </a:r>
          </a:p>
        </p:txBody>
      </p:sp>
      <p:sp>
        <p:nvSpPr>
          <p:cNvPr id="2" name="Rectangle 1" descr="Marker showing slides are confidential ">
            <a:extLst>
              <a:ext uri="{FF2B5EF4-FFF2-40B4-BE49-F238E27FC236}">
                <a16:creationId xmlns:a16="http://schemas.microsoft.com/office/drawing/2014/main" id="{C1970CA0-CB3B-9888-00FE-946F674934A1}"/>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3" name="Title 1">
            <a:extLst>
              <a:ext uri="{FF2B5EF4-FFF2-40B4-BE49-F238E27FC236}">
                <a16:creationId xmlns:a16="http://schemas.microsoft.com/office/drawing/2014/main" id="{E3934F54-1A46-6AD3-B874-057749520EBE}"/>
              </a:ext>
            </a:extLst>
          </p:cNvPr>
          <p:cNvSpPr>
            <a:spLocks noGrp="1"/>
          </p:cNvSpPr>
          <p:nvPr>
            <p:ph type="title"/>
          </p:nvPr>
        </p:nvSpPr>
        <p:spPr>
          <a:xfrm>
            <a:off x="403224" y="180474"/>
            <a:ext cx="11250785" cy="592817"/>
          </a:xfrm>
        </p:spPr>
        <p:txBody>
          <a:bodyPr>
            <a:normAutofit/>
          </a:bodyPr>
          <a:lstStyle/>
          <a:p>
            <a:r>
              <a:rPr lang="en-GB" dirty="0"/>
              <a:t>Company’s updated cost-effectiveness analyses</a:t>
            </a:r>
          </a:p>
        </p:txBody>
      </p:sp>
      <p:graphicFrame>
        <p:nvGraphicFramePr>
          <p:cNvPr id="4" name="Table 7">
            <a:extLst>
              <a:ext uri="{FF2B5EF4-FFF2-40B4-BE49-F238E27FC236}">
                <a16:creationId xmlns:a16="http://schemas.microsoft.com/office/drawing/2014/main" id="{6AD0CEF7-53B2-84EC-565E-3E6B4AAECE59}"/>
              </a:ext>
            </a:extLst>
          </p:cNvPr>
          <p:cNvGraphicFramePr>
            <a:graphicFrameLocks noGrp="1"/>
          </p:cNvGraphicFramePr>
          <p:nvPr>
            <p:extLst>
              <p:ext uri="{D42A27DB-BD31-4B8C-83A1-F6EECF244321}">
                <p14:modId xmlns:p14="http://schemas.microsoft.com/office/powerpoint/2010/main" val="284060434"/>
              </p:ext>
            </p:extLst>
          </p:nvPr>
        </p:nvGraphicFramePr>
        <p:xfrm>
          <a:off x="176461" y="919530"/>
          <a:ext cx="11839075" cy="3474720"/>
        </p:xfrm>
        <a:graphic>
          <a:graphicData uri="http://schemas.openxmlformats.org/drawingml/2006/table">
            <a:tbl>
              <a:tblPr firstRow="1" firstCol="1" bandRow="1">
                <a:tableStyleId>{5C22544A-7EE6-4342-B048-85BDC9FD1C3A}</a:tableStyleId>
              </a:tblPr>
              <a:tblGrid>
                <a:gridCol w="1896441">
                  <a:extLst>
                    <a:ext uri="{9D8B030D-6E8A-4147-A177-3AD203B41FA5}">
                      <a16:colId xmlns:a16="http://schemas.microsoft.com/office/drawing/2014/main" val="3920331235"/>
                    </a:ext>
                  </a:extLst>
                </a:gridCol>
                <a:gridCol w="3038622">
                  <a:extLst>
                    <a:ext uri="{9D8B030D-6E8A-4147-A177-3AD203B41FA5}">
                      <a16:colId xmlns:a16="http://schemas.microsoft.com/office/drawing/2014/main" val="3626748462"/>
                    </a:ext>
                  </a:extLst>
                </a:gridCol>
                <a:gridCol w="3452006">
                  <a:extLst>
                    <a:ext uri="{9D8B030D-6E8A-4147-A177-3AD203B41FA5}">
                      <a16:colId xmlns:a16="http://schemas.microsoft.com/office/drawing/2014/main" val="3651386447"/>
                    </a:ext>
                  </a:extLst>
                </a:gridCol>
                <a:gridCol w="3452006">
                  <a:extLst>
                    <a:ext uri="{9D8B030D-6E8A-4147-A177-3AD203B41FA5}">
                      <a16:colId xmlns:a16="http://schemas.microsoft.com/office/drawing/2014/main" val="3345854977"/>
                    </a:ext>
                  </a:extLst>
                </a:gridCol>
              </a:tblGrid>
              <a:tr h="265528">
                <a:tc>
                  <a:txBody>
                    <a:bodyPr/>
                    <a:lstStyle/>
                    <a:p>
                      <a:r>
                        <a:rPr lang="en-GB" sz="1800" dirty="0">
                          <a:latin typeface="+mn-lt"/>
                          <a:cs typeface="Arial" panose="020B0604020202020204" pitchFamily="34" charset="0"/>
                        </a:rPr>
                        <a:t>Model input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dirty="0">
                          <a:latin typeface="+mn-lt"/>
                          <a:cs typeface="Arial" panose="020B0604020202020204" pitchFamily="34" charset="0"/>
                        </a:rPr>
                        <a:t>Committee preferred assumptions, ACM3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dirty="0">
                          <a:latin typeface="+mn-lt"/>
                          <a:cs typeface="Arial" panose="020B0604020202020204" pitchFamily="34" charset="0"/>
                        </a:rPr>
                        <a:t>Company’s base case assumptions, ACM4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dirty="0">
                          <a:latin typeface="+mn-lt"/>
                          <a:cs typeface="Arial" panose="020B0604020202020204" pitchFamily="34" charset="0"/>
                        </a:rPr>
                        <a:t>EAG base case assumptions, ACM4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5678999"/>
                  </a:ext>
                </a:extLst>
              </a:tr>
              <a:tr h="182094">
                <a:tc>
                  <a:txBody>
                    <a:bodyPr/>
                    <a:lstStyle/>
                    <a:p>
                      <a:r>
                        <a:rPr lang="en-GB" sz="1800" dirty="0">
                          <a:solidFill>
                            <a:schemeClr val="bg1"/>
                          </a:solidFill>
                          <a:latin typeface="+mn-lt"/>
                        </a:rPr>
                        <a:t>RTT rate, vox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indent="0" algn="ctr">
                        <a:lnSpc>
                          <a:spcPct val="100000"/>
                        </a:lnSpc>
                        <a:spcBef>
                          <a:spcPts val="600"/>
                        </a:spcBef>
                        <a:buFont typeface="Arial" panose="020B0604020202020204" pitchFamily="34" charset="0"/>
                        <a:buNone/>
                      </a:pPr>
                      <a:r>
                        <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a:t>
                      </a:r>
                      <a:r>
                        <a:rPr lang="en-GB" sz="1800" u="none" dirty="0">
                          <a:solidFill>
                            <a:schemeClr val="tx1"/>
                          </a:solidFill>
                          <a:effectLst/>
                          <a:highlight>
                            <a:srgbClr val="000000"/>
                          </a:highlight>
                        </a:rPr>
                        <a:t>***</a:t>
                      </a:r>
                      <a:endParaRPr lang="en-GB" sz="1800" u="sng" dirty="0">
                        <a:highlight>
                          <a:srgbClr val="FFFF00"/>
                        </a:highligh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a:t>
                      </a:r>
                      <a:r>
                        <a:rPr lang="en-GB" sz="1800" u="none" dirty="0">
                          <a:solidFill>
                            <a:schemeClr val="tx1"/>
                          </a:solidFill>
                          <a:effectLst/>
                          <a:highlight>
                            <a:srgbClr val="000000"/>
                          </a:highlight>
                        </a:rPr>
                        <a:t>***</a:t>
                      </a:r>
                      <a:endParaRPr lang="en-GB" sz="1800" u="sng" dirty="0">
                        <a:solidFill>
                          <a:schemeClr val="tx1"/>
                        </a:solidFill>
                        <a:highlight>
                          <a:srgbClr val="FFFF00"/>
                        </a:highligh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a:t>
                      </a:r>
                      <a:r>
                        <a:rPr lang="en-GB" sz="1800" u="none" dirty="0">
                          <a:solidFill>
                            <a:schemeClr val="tx1"/>
                          </a:solidFill>
                          <a:effectLst/>
                          <a:highlight>
                            <a:srgbClr val="000000"/>
                          </a:highlight>
                        </a:rPr>
                        <a:t>***</a:t>
                      </a:r>
                      <a:endParaRPr lang="en-GB" sz="1800" u="sng" dirty="0">
                        <a:solidFill>
                          <a:schemeClr val="tx1"/>
                        </a:solidFill>
                        <a:highlight>
                          <a:srgbClr val="FFFF00"/>
                        </a:highligh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8421326"/>
                  </a:ext>
                </a:extLst>
              </a:tr>
              <a:tr h="213310">
                <a:tc>
                  <a:txBody>
                    <a:bodyPr/>
                    <a:lstStyle/>
                    <a:p>
                      <a:r>
                        <a:rPr lang="en-GB" sz="1800" dirty="0">
                          <a:solidFill>
                            <a:schemeClr val="bg1"/>
                          </a:solidFill>
                          <a:latin typeface="+mn-lt"/>
                        </a:rPr>
                        <a:t>RTT rate, SoC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2">
                  <a:txBody>
                    <a:bodyPr/>
                    <a:lstStyle/>
                    <a:p>
                      <a:pPr marL="0" indent="0" algn="ctr">
                        <a:buFont typeface="Arial" panose="020B0604020202020204" pitchFamily="34" charset="0"/>
                        <a:buNone/>
                      </a:pPr>
                      <a:r>
                        <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a:t>
                      </a:r>
                      <a:r>
                        <a:rPr lang="en-GB" sz="1800" u="none" dirty="0">
                          <a:solidFill>
                            <a:schemeClr val="tx1"/>
                          </a:solidFill>
                          <a:effectLst/>
                          <a:highlight>
                            <a:srgbClr val="000000"/>
                          </a:highlight>
                        </a:rPr>
                        <a:t>***</a:t>
                      </a:r>
                      <a:endParaRPr lang="en-GB" sz="1800" u="sng" dirty="0">
                        <a:solidFill>
                          <a:schemeClr val="tx1"/>
                        </a:solidFill>
                        <a:highlight>
                          <a:srgbClr val="FFFF00"/>
                        </a:highligh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7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a:t>
                      </a:r>
                      <a:r>
                        <a:rPr lang="en-GB" sz="1800" u="none" dirty="0">
                          <a:solidFill>
                            <a:schemeClr val="tx1"/>
                          </a:solidFill>
                          <a:effectLst/>
                          <a:highlight>
                            <a:srgbClr val="000000"/>
                          </a:highlight>
                        </a:rPr>
                        <a:t>***</a:t>
                      </a:r>
                      <a:endParaRPr lang="en-GB" sz="1800" u="sng" dirty="0">
                        <a:solidFill>
                          <a:schemeClr val="tx1"/>
                        </a:solidFill>
                        <a:highlight>
                          <a:srgbClr val="FFFF00"/>
                        </a:highligh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5815242"/>
                  </a:ext>
                </a:extLst>
              </a:tr>
              <a:tr h="213310">
                <a:tc>
                  <a:txBody>
                    <a:bodyPr/>
                    <a:lstStyle/>
                    <a:p>
                      <a:r>
                        <a:rPr lang="en-GB" sz="1800" dirty="0">
                          <a:solidFill>
                            <a:schemeClr val="bg1"/>
                          </a:solidFill>
                          <a:latin typeface="+mn-lt"/>
                        </a:rPr>
                        <a:t>Utility increment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marL="0" indent="0" algn="ctr">
                        <a:buFont typeface="Arial" panose="020B0604020202020204" pitchFamily="34" charset="0"/>
                        <a:buNone/>
                      </a:pPr>
                      <a:r>
                        <a:rPr lang="en-GB" sz="1800" u="none" dirty="0">
                          <a:solidFill>
                            <a:schemeClr val="tx1"/>
                          </a:solidFill>
                          <a:effectLst/>
                          <a:highlight>
                            <a:srgbClr val="000000"/>
                          </a:highlight>
                        </a:rPr>
                        <a:t>****</a:t>
                      </a:r>
                      <a:r>
                        <a:rPr lang="en-GB" sz="1800" dirty="0">
                          <a:solidFill>
                            <a:schemeClr val="tx1"/>
                          </a:solidFill>
                          <a:latin typeface="+mn-lt"/>
                          <a:cs typeface="Arial" panose="020B0604020202020204" pitchFamily="34" charset="0"/>
                        </a:rPr>
                        <a:t> per 1g/dL increase in Hb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7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 typeface="Arial" panose="020B0604020202020204" pitchFamily="34" charset="0"/>
                        <a:buNone/>
                      </a:pPr>
                      <a:endParaRPr lang="en-GB" sz="18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8896239"/>
                  </a:ext>
                </a:extLst>
              </a:tr>
              <a:tr h="213310">
                <a:tc>
                  <a:txBody>
                    <a:bodyPr/>
                    <a:lstStyle/>
                    <a:p>
                      <a:r>
                        <a:rPr lang="en-GB" sz="1800" dirty="0">
                          <a:solidFill>
                            <a:schemeClr val="bg1"/>
                          </a:solidFill>
                          <a:latin typeface="+mn-lt"/>
                        </a:rPr>
                        <a:t>Increase in Hb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marL="0" indent="0" algn="ctr">
                        <a:buFont typeface="Arial" panose="020B0604020202020204" pitchFamily="34" charset="0"/>
                        <a:buNone/>
                      </a:pPr>
                      <a:r>
                        <a:rPr lang="en-GB" sz="1800" dirty="0">
                          <a:solidFill>
                            <a:schemeClr val="tx1"/>
                          </a:solidFill>
                          <a:latin typeface="+mn-lt"/>
                          <a:cs typeface="Arial" panose="020B0604020202020204" pitchFamily="34" charset="0"/>
                        </a:rPr>
                        <a:t>Increase in Hb with RTT of </a:t>
                      </a:r>
                      <a:r>
                        <a:rPr lang="en-GB" sz="1800" u="none" dirty="0">
                          <a:solidFill>
                            <a:schemeClr val="tx1"/>
                          </a:solidFill>
                          <a:effectLst/>
                          <a:highlight>
                            <a:srgbClr val="000000"/>
                          </a:highlight>
                        </a:rPr>
                        <a:t>***</a:t>
                      </a:r>
                      <a:r>
                        <a:rPr lang="en-GB" sz="1800" dirty="0">
                          <a:solidFill>
                            <a:schemeClr val="tx1"/>
                          </a:solidFill>
                          <a:latin typeface="+mn-lt"/>
                          <a:cs typeface="Arial" panose="020B0604020202020204" pitchFamily="34" charset="0"/>
                        </a:rPr>
                        <a:t>g/dL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7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 typeface="Arial" panose="020B0604020202020204" pitchFamily="34" charset="0"/>
                        <a:buNone/>
                      </a:pPr>
                      <a:endParaRPr lang="en-GB" sz="18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803296"/>
                  </a:ext>
                </a:extLst>
              </a:tr>
              <a:tr h="213310">
                <a:tc>
                  <a:txBody>
                    <a:bodyPr/>
                    <a:lstStyle/>
                    <a:p>
                      <a:r>
                        <a:rPr lang="en-GB" sz="1800" dirty="0">
                          <a:solidFill>
                            <a:schemeClr val="bg1"/>
                          </a:solidFill>
                          <a:latin typeface="+mn-lt"/>
                        </a:rPr>
                        <a:t>Complications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marL="0" indent="0" algn="ctr">
                        <a:buFont typeface="Arial" panose="020B0604020202020204" pitchFamily="34" charset="0"/>
                        <a:buNone/>
                      </a:pPr>
                      <a:r>
                        <a:rPr lang="en-GB" sz="1800" dirty="0">
                          <a:solidFill>
                            <a:schemeClr val="tx1"/>
                          </a:solidFill>
                          <a:latin typeface="+mn-lt"/>
                          <a:cs typeface="Arial" panose="020B0604020202020204" pitchFamily="34" charset="0"/>
                        </a:rPr>
                        <a:t>Multiplicative utility values for SCD complications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7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 typeface="Arial" panose="020B0604020202020204" pitchFamily="34" charset="0"/>
                        <a:buNone/>
                      </a:pPr>
                      <a:endParaRPr lang="en-GB" sz="18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736628"/>
                  </a:ext>
                </a:extLst>
              </a:tr>
              <a:tr h="213310">
                <a:tc>
                  <a:txBody>
                    <a:bodyPr/>
                    <a:lstStyle/>
                    <a:p>
                      <a:r>
                        <a:rPr lang="en-GB" sz="1800" dirty="0">
                          <a:solidFill>
                            <a:schemeClr val="bg1"/>
                          </a:solidFill>
                          <a:latin typeface="+mn-lt"/>
                        </a:rPr>
                        <a:t>TTE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marL="0" indent="0" algn="ctr">
                        <a:buFont typeface="Arial" panose="020B0604020202020204" pitchFamily="34" charset="0"/>
                        <a:buNone/>
                      </a:pPr>
                      <a:r>
                        <a:rPr lang="en-GB" sz="1800" dirty="0">
                          <a:solidFill>
                            <a:schemeClr val="tx1"/>
                          </a:solidFill>
                          <a:latin typeface="+mn-lt"/>
                          <a:cs typeface="Arial" panose="020B0604020202020204" pitchFamily="34" charset="0"/>
                        </a:rPr>
                        <a:t>From HES-CPRD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7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 typeface="Arial" panose="020B0604020202020204" pitchFamily="34" charset="0"/>
                        <a:buNone/>
                      </a:pPr>
                      <a:endParaRPr lang="en-GB" sz="18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7782346"/>
                  </a:ext>
                </a:extLst>
              </a:tr>
              <a:tr h="213310">
                <a:tc>
                  <a:txBody>
                    <a:bodyPr/>
                    <a:lstStyle/>
                    <a:p>
                      <a:r>
                        <a:rPr lang="en-GB" sz="1800" dirty="0">
                          <a:solidFill>
                            <a:schemeClr val="bg1"/>
                          </a:solidFill>
                          <a:latin typeface="+mn-lt"/>
                        </a:rPr>
                        <a:t>Hb evaluation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3">
                  <a:txBody>
                    <a:bodyPr/>
                    <a:lstStyle/>
                    <a:p>
                      <a:pPr marL="0" indent="0" algn="ctr">
                        <a:buFont typeface="Arial" panose="020B0604020202020204" pitchFamily="34" charset="0"/>
                        <a:buNone/>
                      </a:pPr>
                      <a:r>
                        <a:rPr lang="en-GB" sz="1800" dirty="0">
                          <a:solidFill>
                            <a:schemeClr val="tx1"/>
                          </a:solidFill>
                          <a:latin typeface="+mn-lt"/>
                          <a:cs typeface="Arial" panose="020B0604020202020204" pitchFamily="34" charset="0"/>
                        </a:rPr>
                        <a:t>24 weeks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7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buFont typeface="Arial" panose="020B0604020202020204" pitchFamily="34" charset="0"/>
                        <a:buNone/>
                      </a:pPr>
                      <a:endParaRPr lang="en-GB" sz="180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01624"/>
                  </a:ext>
                </a:extLst>
              </a:tr>
            </a:tbl>
          </a:graphicData>
        </a:graphic>
      </p:graphicFrame>
      <p:sp>
        <p:nvSpPr>
          <p:cNvPr id="5" name="Rectangle 4" descr="Question to committee">
            <a:extLst>
              <a:ext uri="{FF2B5EF4-FFF2-40B4-BE49-F238E27FC236}">
                <a16:creationId xmlns:a16="http://schemas.microsoft.com/office/drawing/2014/main" id="{9A00E266-504F-BF6A-8216-57AEF871ADD0}"/>
              </a:ext>
            </a:extLst>
          </p:cNvPr>
          <p:cNvSpPr/>
          <p:nvPr/>
        </p:nvSpPr>
        <p:spPr>
          <a:xfrm>
            <a:off x="176461" y="4555521"/>
            <a:ext cx="11839074" cy="50097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252000" rtlCol="0" anchor="ctr"/>
          <a:lstStyle/>
          <a:p>
            <a:pPr marR="0" lvl="0" algn="ctr" defTabSz="914400" rtl="0" eaLnBrk="1" fontAlgn="auto" latinLnBrk="0" hangingPunct="1">
              <a:lnSpc>
                <a:spcPct val="100000"/>
              </a:lnSpc>
              <a:spcBef>
                <a:spcPts val="0"/>
              </a:spcBef>
              <a:spcAft>
                <a:spcPts val="0"/>
              </a:spcAft>
              <a:buClrTx/>
              <a:buSzTx/>
              <a:tabLst/>
              <a:defRPr/>
            </a:pPr>
            <a:r>
              <a:rPr lang="en-GB" sz="2000" b="1" dirty="0">
                <a:solidFill>
                  <a:schemeClr val="bg1"/>
                </a:solidFill>
                <a:latin typeface="Arial" panose="020B0604020202020204" pitchFamily="34" charset="0"/>
              </a:rPr>
              <a:t>An updated PAS discount has been provided</a:t>
            </a:r>
            <a:endParaRPr kumimoji="0" lang="en-GB" sz="2000" b="1" i="0" u="none" strike="sng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1FA28515-7D60-8BA8-DEC5-8DB6B5FDC191}"/>
              </a:ext>
            </a:extLst>
          </p:cNvPr>
          <p:cNvSpPr txBox="1"/>
          <p:nvPr/>
        </p:nvSpPr>
        <p:spPr>
          <a:xfrm>
            <a:off x="176461" y="5177883"/>
            <a:ext cx="11839075" cy="923330"/>
          </a:xfrm>
          <a:prstGeom prst="rect">
            <a:avLst/>
          </a:prstGeom>
          <a:noFill/>
        </p:spPr>
        <p:txBody>
          <a:bodyPr wrap="square">
            <a:spAutoFit/>
          </a:bodyPr>
          <a:lstStyle/>
          <a:p>
            <a:pPr marL="285750" indent="-285750" algn="ctr">
              <a:buFont typeface="Arial" panose="020B0604020202020204" pitchFamily="34" charset="0"/>
              <a:buChar char="•"/>
            </a:pPr>
            <a:r>
              <a:rPr lang="en-GB" dirty="0">
                <a:latin typeface="Arial" panose="020B0604020202020204" pitchFamily="34" charset="0"/>
              </a:rPr>
              <a:t>Committee preferred ICER ACM3 </a:t>
            </a:r>
            <a:r>
              <a:rPr lang="en-GB" b="1" dirty="0">
                <a:latin typeface="Arial" panose="020B0604020202020204" pitchFamily="34" charset="0"/>
              </a:rPr>
              <a:t>&gt; £30,000/QALY </a:t>
            </a:r>
          </a:p>
          <a:p>
            <a:pPr marL="285750" indent="-285750" algn="ctr">
              <a:buFont typeface="Arial" panose="020B0604020202020204" pitchFamily="34" charset="0"/>
              <a:buChar char="•"/>
            </a:pPr>
            <a:r>
              <a:rPr lang="en-GB" dirty="0">
                <a:latin typeface="Arial" panose="020B0604020202020204" pitchFamily="34" charset="0"/>
              </a:rPr>
              <a:t>Company base case ICER ACM4 </a:t>
            </a:r>
            <a:r>
              <a:rPr lang="en-GB" b="1" dirty="0">
                <a:latin typeface="Arial" panose="020B0604020202020204" pitchFamily="34" charset="0"/>
              </a:rPr>
              <a:t>&lt; £30,000/QALY</a:t>
            </a:r>
          </a:p>
          <a:p>
            <a:pPr marL="285750" indent="-285750" algn="ctr">
              <a:buFont typeface="Arial" panose="020B0604020202020204" pitchFamily="34" charset="0"/>
              <a:buChar char="•"/>
            </a:pPr>
            <a:r>
              <a:rPr lang="en-GB" dirty="0">
                <a:latin typeface="Arial" panose="020B0604020202020204" pitchFamily="34" charset="0"/>
              </a:rPr>
              <a:t>EAG base case ICER ACM4 </a:t>
            </a:r>
            <a:r>
              <a:rPr lang="en-GB" b="1" dirty="0">
                <a:latin typeface="Arial" panose="020B0604020202020204" pitchFamily="34" charset="0"/>
              </a:rPr>
              <a:t>&gt; £30,000/QALY </a:t>
            </a:r>
          </a:p>
        </p:txBody>
      </p:sp>
    </p:spTree>
    <p:extLst>
      <p:ext uri="{BB962C8B-B14F-4D97-AF65-F5344CB8AC3E}">
        <p14:creationId xmlns:p14="http://schemas.microsoft.com/office/powerpoint/2010/main" val="119571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a:xfrm>
            <a:off x="377685" y="151781"/>
            <a:ext cx="11250785" cy="592817"/>
          </a:xfrm>
        </p:spPr>
        <p:txBody>
          <a:bodyPr>
            <a:normAutofit/>
          </a:bodyPr>
          <a:lstStyle/>
          <a:p>
            <a:r>
              <a:rPr lang="en-GB" sz="3200" dirty="0">
                <a:ea typeface="Arial" panose="02000503000000020004" pitchFamily="2" charset="0"/>
              </a:rPr>
              <a:t>Upheld appeal points</a:t>
            </a:r>
            <a:endParaRPr lang="en-GB" dirty="0"/>
          </a:p>
        </p:txBody>
      </p:sp>
      <p:sp>
        <p:nvSpPr>
          <p:cNvPr id="5" name="Text Placeholder 3">
            <a:extLst>
              <a:ext uri="{FF2B5EF4-FFF2-40B4-BE49-F238E27FC236}">
                <a16:creationId xmlns:a16="http://schemas.microsoft.com/office/drawing/2014/main" id="{7BCDF4EC-635B-ACD1-415E-2B1779B69626}"/>
              </a:ext>
            </a:extLst>
          </p:cNvPr>
          <p:cNvSpPr>
            <a:spLocks noGrp="1"/>
          </p:cNvSpPr>
          <p:nvPr>
            <p:ph type="body" sz="quarter" idx="12"/>
          </p:nvPr>
        </p:nvSpPr>
        <p:spPr>
          <a:xfrm>
            <a:off x="377685" y="1041007"/>
            <a:ext cx="11688418" cy="5351247"/>
          </a:xfrm>
        </p:spPr>
        <p:txBody>
          <a:bodyPr/>
          <a:lstStyle/>
          <a:p>
            <a:pPr>
              <a:lnSpc>
                <a:spcPct val="100000"/>
              </a:lnSpc>
              <a:spcBef>
                <a:spcPts val="600"/>
              </a:spcBef>
            </a:pPr>
            <a:r>
              <a:rPr lang="en-GB" sz="2200" b="1" dirty="0"/>
              <a:t>Ground 1a: In making the assessment that preceded the recommendation, NICE has failed to act fairly</a:t>
            </a:r>
          </a:p>
          <a:p>
            <a:pPr marL="342900" indent="-342900">
              <a:lnSpc>
                <a:spcPct val="100000"/>
              </a:lnSpc>
              <a:spcBef>
                <a:spcPts val="600"/>
              </a:spcBef>
              <a:buFont typeface="Arial" panose="020B0604020202020204" pitchFamily="34" charset="0"/>
              <a:buChar char="•"/>
            </a:pPr>
            <a:r>
              <a:rPr lang="en-GB" sz="2200" dirty="0"/>
              <a:t>Unfair to not give any indication of what it considered as plausible cost-effectiveness</a:t>
            </a:r>
          </a:p>
          <a:p>
            <a:pPr marL="342900" indent="-342900">
              <a:lnSpc>
                <a:spcPct val="100000"/>
              </a:lnSpc>
              <a:spcBef>
                <a:spcPts val="600"/>
              </a:spcBef>
              <a:spcAft>
                <a:spcPts val="600"/>
              </a:spcAft>
              <a:buFont typeface="Arial" panose="020B0604020202020204" pitchFamily="34" charset="0"/>
              <a:buChar char="•"/>
            </a:pPr>
            <a:r>
              <a:rPr lang="en-GB" sz="2200" dirty="0"/>
              <a:t>Unfair to not inform Pfizer in sufficient time in advance of ACM2, of the estimates generated by EAG’s exploratory scenario analyses</a:t>
            </a:r>
          </a:p>
          <a:p>
            <a:pPr>
              <a:lnSpc>
                <a:spcPct val="100000"/>
              </a:lnSpc>
              <a:spcBef>
                <a:spcPts val="600"/>
              </a:spcBef>
            </a:pPr>
            <a:r>
              <a:rPr lang="en-GB" sz="2200" b="1" dirty="0"/>
              <a:t>Ground 1b: In making the assessment that preceded the recommendation, NICE has exceeded its powers</a:t>
            </a:r>
          </a:p>
          <a:p>
            <a:pPr marL="342900" indent="-342900">
              <a:lnSpc>
                <a:spcPct val="100000"/>
              </a:lnSpc>
              <a:spcBef>
                <a:spcPts val="600"/>
              </a:spcBef>
              <a:buFont typeface="Arial" panose="020B0604020202020204" pitchFamily="34" charset="0"/>
              <a:buChar char="•"/>
            </a:pPr>
            <a:r>
              <a:rPr lang="en-GB" sz="2200" dirty="0"/>
              <a:t>Adjustment made by committee to reflect HIs in SCD welcome, but inadequate</a:t>
            </a:r>
          </a:p>
          <a:p>
            <a:pPr marL="342900" indent="-342900">
              <a:lnSpc>
                <a:spcPct val="100000"/>
              </a:lnSpc>
              <a:spcBef>
                <a:spcPts val="600"/>
              </a:spcBef>
              <a:spcAft>
                <a:spcPts val="600"/>
              </a:spcAft>
              <a:buFont typeface="Arial" panose="020B0604020202020204" pitchFamily="34" charset="0"/>
              <a:buChar char="•"/>
            </a:pPr>
            <a:r>
              <a:rPr lang="en-GB" sz="2200" dirty="0"/>
              <a:t>Committee failed to recognise barriers to access/take into account HIs in SCD</a:t>
            </a:r>
            <a:endParaRPr lang="en-GB" sz="2200" b="1" dirty="0"/>
          </a:p>
          <a:p>
            <a:pPr>
              <a:lnSpc>
                <a:spcPct val="100000"/>
              </a:lnSpc>
              <a:spcBef>
                <a:spcPts val="600"/>
              </a:spcBef>
            </a:pPr>
            <a:r>
              <a:rPr lang="en-GB" sz="2200" b="1" dirty="0"/>
              <a:t>Ground 2: The recommendation is unreasonable in light of the evidence submitted to NICE</a:t>
            </a:r>
          </a:p>
          <a:p>
            <a:pPr marL="342900" indent="-342900">
              <a:lnSpc>
                <a:spcPct val="100000"/>
              </a:lnSpc>
              <a:spcBef>
                <a:spcPts val="600"/>
              </a:spcBef>
              <a:buFont typeface="Arial" panose="020B0604020202020204" pitchFamily="34" charset="0"/>
              <a:buChar char="•"/>
            </a:pPr>
            <a:r>
              <a:rPr lang="en-GB" sz="2200" dirty="0"/>
              <a:t>Committee’s conclusion of ‘too much uncertainty’ to assess cost-effectiveness irrational</a:t>
            </a:r>
          </a:p>
          <a:p>
            <a:pPr marL="342900" indent="-342900">
              <a:lnSpc>
                <a:spcPct val="100000"/>
              </a:lnSpc>
              <a:spcBef>
                <a:spcPts val="600"/>
              </a:spcBef>
              <a:buFont typeface="Arial" panose="020B0604020202020204" pitchFamily="34" charset="0"/>
              <a:buChar char="•"/>
            </a:pPr>
            <a:r>
              <a:rPr lang="en-GB" sz="2200" dirty="0"/>
              <a:t>Committee misunderstood relationship between proposed positioning/NHS population</a:t>
            </a:r>
          </a:p>
        </p:txBody>
      </p:sp>
      <p:sp>
        <p:nvSpPr>
          <p:cNvPr id="6" name="Rectangle 5">
            <a:extLst>
              <a:ext uri="{FF2B5EF4-FFF2-40B4-BE49-F238E27FC236}">
                <a16:creationId xmlns:a16="http://schemas.microsoft.com/office/drawing/2014/main" id="{5D928026-4C0D-5FD7-3B7F-14FADF106881}"/>
              </a:ext>
            </a:extLst>
          </p:cNvPr>
          <p:cNvSpPr/>
          <p:nvPr/>
        </p:nvSpPr>
        <p:spPr>
          <a:xfrm>
            <a:off x="377686" y="680846"/>
            <a:ext cx="11467588" cy="36016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200" b="1" dirty="0"/>
              <a:t>Themes of upheld appeal points</a:t>
            </a:r>
          </a:p>
        </p:txBody>
      </p:sp>
      <p:sp>
        <p:nvSpPr>
          <p:cNvPr id="7" name="Text Placeholder 10">
            <a:extLst>
              <a:ext uri="{FF2B5EF4-FFF2-40B4-BE49-F238E27FC236}">
                <a16:creationId xmlns:a16="http://schemas.microsoft.com/office/drawing/2014/main" id="{11E3A336-731D-CDDD-E89F-C2500C7DE717}"/>
              </a:ext>
            </a:extLst>
          </p:cNvPr>
          <p:cNvSpPr txBox="1">
            <a:spLocks/>
          </p:cNvSpPr>
          <p:nvPr/>
        </p:nvSpPr>
        <p:spPr>
          <a:xfrm>
            <a:off x="937384" y="6473085"/>
            <a:ext cx="1056247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HI, health inequalities; SCD, sickle cell disease</a:t>
            </a:r>
          </a:p>
        </p:txBody>
      </p:sp>
      <p:sp>
        <p:nvSpPr>
          <p:cNvPr id="3" name="TextBox 2">
            <a:extLst>
              <a:ext uri="{FF2B5EF4-FFF2-40B4-BE49-F238E27FC236}">
                <a16:creationId xmlns:a16="http://schemas.microsoft.com/office/drawing/2014/main" id="{841DA2D4-CD0E-3421-E7DC-85C57DF83BCB}"/>
              </a:ext>
            </a:extLst>
          </p:cNvPr>
          <p:cNvSpPr txBox="1"/>
          <p:nvPr/>
        </p:nvSpPr>
        <p:spPr>
          <a:xfrm>
            <a:off x="7951305" y="54054"/>
            <a:ext cx="4154834" cy="369332"/>
          </a:xfrm>
          <a:prstGeom prst="rect">
            <a:avLst/>
          </a:prstGeom>
          <a:noFill/>
        </p:spPr>
        <p:txBody>
          <a:bodyPr wrap="square" rtlCol="0">
            <a:spAutoFit/>
          </a:bodyPr>
          <a:lstStyle/>
          <a:p>
            <a:pPr algn="r"/>
            <a:r>
              <a:rPr lang="en-GB" dirty="0">
                <a:hlinkClick r:id="" action="ppaction://noaction"/>
              </a:rPr>
              <a:t>Link to details of upheld appeal points</a:t>
            </a:r>
            <a:endParaRPr lang="en-GB" dirty="0"/>
          </a:p>
        </p:txBody>
      </p:sp>
    </p:spTree>
    <p:extLst>
      <p:ext uri="{BB962C8B-B14F-4D97-AF65-F5344CB8AC3E}">
        <p14:creationId xmlns:p14="http://schemas.microsoft.com/office/powerpoint/2010/main" val="3301944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a:xfrm>
            <a:off x="724988" y="722208"/>
            <a:ext cx="4120710" cy="1901722"/>
          </a:xfrm>
        </p:spPr>
        <p:txBody>
          <a:bodyPr>
            <a:normAutofit/>
          </a:bodyPr>
          <a:lstStyle/>
          <a:p>
            <a:r>
              <a:rPr lang="en-GB" dirty="0"/>
              <a:t>Feasibility of managed access</a:t>
            </a:r>
          </a:p>
        </p:txBody>
      </p:sp>
    </p:spTree>
    <p:extLst>
      <p:ext uri="{BB962C8B-B14F-4D97-AF65-F5344CB8AC3E}">
        <p14:creationId xmlns:p14="http://schemas.microsoft.com/office/powerpoint/2010/main" val="2379775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152C0DC3-B000-1FCD-74EC-4D03E651A219}"/>
              </a:ext>
            </a:extLst>
          </p:cNvPr>
          <p:cNvSpPr txBox="1">
            <a:spLocks/>
          </p:cNvSpPr>
          <p:nvPr/>
        </p:nvSpPr>
        <p:spPr>
          <a:xfrm>
            <a:off x="474491" y="705752"/>
            <a:ext cx="11021643" cy="3692172"/>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Company has engaged with registry and NICE to research its managed access proposal</a:t>
            </a:r>
          </a:p>
          <a:p>
            <a:pPr marL="285750" indent="-285750">
              <a:buFont typeface="Arial" panose="020B0604020202020204" pitchFamily="34" charset="0"/>
              <a:buChar char="•"/>
            </a:pPr>
            <a:r>
              <a:rPr lang="en-GB" dirty="0">
                <a:ea typeface="Arial" panose="020B0604020202020204" pitchFamily="34" charset="0"/>
              </a:rPr>
              <a:t>Data collection is possible but requires:</a:t>
            </a:r>
          </a:p>
          <a:p>
            <a:pPr marL="971550" lvl="1" indent="-285750"/>
            <a:r>
              <a:rPr lang="en-GB" dirty="0"/>
              <a:t>Extensive staff and resource recruitment</a:t>
            </a:r>
          </a:p>
          <a:p>
            <a:pPr marL="971550" lvl="1" indent="-285750"/>
            <a:r>
              <a:rPr lang="en-GB" dirty="0"/>
              <a:t>Extensive (unknown) time to initiate</a:t>
            </a:r>
          </a:p>
          <a:p>
            <a:pPr marL="285750" indent="-285750">
              <a:buFont typeface="Arial" panose="020B0604020202020204" pitchFamily="34" charset="0"/>
              <a:buChar char="•"/>
            </a:pPr>
            <a:r>
              <a:rPr lang="en-GB" dirty="0"/>
              <a:t>Data collection may not be useful because:</a:t>
            </a:r>
          </a:p>
          <a:p>
            <a:pPr marL="971550" lvl="1" indent="-285750"/>
            <a:r>
              <a:rPr lang="en-GB" dirty="0"/>
              <a:t>Missing data adds bias</a:t>
            </a:r>
          </a:p>
          <a:p>
            <a:pPr marL="971550" lvl="1" indent="-285750"/>
            <a:r>
              <a:rPr lang="en-GB" dirty="0"/>
              <a:t>Additional company evidence for this meeting reduces need for data collection</a:t>
            </a:r>
          </a:p>
          <a:p>
            <a:pPr marL="285750" indent="-285750">
              <a:buFont typeface="Arial" panose="020B0604020202020204" pitchFamily="34" charset="0"/>
              <a:buChar char="•"/>
            </a:pPr>
            <a:r>
              <a:rPr lang="en-GB" dirty="0"/>
              <a:t>Managed access is rated not feasible overall because of the above, and:</a:t>
            </a:r>
          </a:p>
          <a:p>
            <a:pPr marL="971550" lvl="1" indent="-285750"/>
            <a:r>
              <a:rPr lang="en-GB" dirty="0"/>
              <a:t>Added burden to patients and system</a:t>
            </a:r>
          </a:p>
          <a:p>
            <a:pPr marL="285750" indent="-285750">
              <a:buFont typeface="Arial" panose="020B0604020202020204" pitchFamily="34" charset="0"/>
              <a:buChar char="•"/>
            </a:pPr>
            <a:endParaRPr lang="en-GB" dirty="0"/>
          </a:p>
          <a:p>
            <a:endParaRPr lang="en-GB" sz="1600" dirty="0"/>
          </a:p>
          <a:p>
            <a:pPr marL="285750" indent="-285750">
              <a:buFont typeface="Arial" panose="020B0604020202020204" pitchFamily="34" charset="0"/>
              <a:buChar char="•"/>
            </a:pPr>
            <a:endParaRPr lang="en-GB" sz="1600" dirty="0">
              <a:ea typeface="Times New Roman" panose="02020603050405020304" pitchFamily="18" charset="0"/>
            </a:endParaRPr>
          </a:p>
          <a:p>
            <a:pPr marL="285750" indent="-285750">
              <a:buFont typeface="Arial" panose="020B0604020202020204" pitchFamily="34" charset="0"/>
              <a:buChar char="•"/>
            </a:pPr>
            <a:endParaRPr lang="en-GB" sz="1600" b="1" dirty="0"/>
          </a:p>
          <a:p>
            <a:endParaRPr lang="en-GB" sz="1600" dirty="0"/>
          </a:p>
        </p:txBody>
      </p:sp>
      <p:sp>
        <p:nvSpPr>
          <p:cNvPr id="2" name="Title 1">
            <a:extLst>
              <a:ext uri="{FF2B5EF4-FFF2-40B4-BE49-F238E27FC236}">
                <a16:creationId xmlns:a16="http://schemas.microsoft.com/office/drawing/2014/main" id="{0A81A8D5-1829-0A57-56D0-DEDF416C5CDF}"/>
              </a:ext>
            </a:extLst>
          </p:cNvPr>
          <p:cNvSpPr>
            <a:spLocks noGrp="1"/>
          </p:cNvSpPr>
          <p:nvPr>
            <p:ph type="title"/>
          </p:nvPr>
        </p:nvSpPr>
        <p:spPr/>
        <p:txBody>
          <a:bodyPr/>
          <a:lstStyle/>
          <a:p>
            <a:r>
              <a:rPr lang="en-GB" dirty="0"/>
              <a:t>Summary of managed access feasibility assessment</a:t>
            </a:r>
          </a:p>
        </p:txBody>
      </p:sp>
      <p:graphicFrame>
        <p:nvGraphicFramePr>
          <p:cNvPr id="4" name="Table 3">
            <a:extLst>
              <a:ext uri="{FF2B5EF4-FFF2-40B4-BE49-F238E27FC236}">
                <a16:creationId xmlns:a16="http://schemas.microsoft.com/office/drawing/2014/main" id="{CF3BC793-A3EF-B076-13C0-C4A6D11A78D6}"/>
              </a:ext>
            </a:extLst>
          </p:cNvPr>
          <p:cNvGraphicFramePr>
            <a:graphicFrameLocks noGrp="1"/>
          </p:cNvGraphicFramePr>
          <p:nvPr>
            <p:extLst>
              <p:ext uri="{D42A27DB-BD31-4B8C-83A1-F6EECF244321}">
                <p14:modId xmlns:p14="http://schemas.microsoft.com/office/powerpoint/2010/main" val="128647149"/>
              </p:ext>
            </p:extLst>
          </p:nvPr>
        </p:nvGraphicFramePr>
        <p:xfrm>
          <a:off x="248194" y="4376200"/>
          <a:ext cx="11756572" cy="1987863"/>
        </p:xfrm>
        <a:graphic>
          <a:graphicData uri="http://schemas.openxmlformats.org/drawingml/2006/table">
            <a:tbl>
              <a:tblPr/>
              <a:tblGrid>
                <a:gridCol w="9457509">
                  <a:extLst>
                    <a:ext uri="{9D8B030D-6E8A-4147-A177-3AD203B41FA5}">
                      <a16:colId xmlns:a16="http://schemas.microsoft.com/office/drawing/2014/main" val="1049658610"/>
                    </a:ext>
                  </a:extLst>
                </a:gridCol>
                <a:gridCol w="2299063">
                  <a:extLst>
                    <a:ext uri="{9D8B030D-6E8A-4147-A177-3AD203B41FA5}">
                      <a16:colId xmlns:a16="http://schemas.microsoft.com/office/drawing/2014/main" val="80359143"/>
                    </a:ext>
                  </a:extLst>
                </a:gridCol>
              </a:tblGrid>
              <a:tr h="38549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the technology considered a potential candidate for managed access?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Yes</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8827417"/>
                  </a:ext>
                </a:extLst>
              </a:tr>
              <a:tr h="717583">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it feasible to collect data that could sufficiently resolve key uncertainties?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Unclear</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19692525"/>
                  </a:ext>
                </a:extLst>
              </a:tr>
              <a:tr h="411042">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Can data collection be completed without undue burden on patients or the NHS system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No</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97982516"/>
                  </a:ext>
                </a:extLst>
              </a:tr>
              <a:tr h="47374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Are there any other substantive issues (excluding price) that are a barrier to a MAA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Yes - Major</a:t>
                      </a:r>
                    </a:p>
                  </a:txBody>
                  <a:tcPr marL="3153" marR="3153" marT="3153" marB="227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70292531"/>
                  </a:ext>
                </a:extLst>
              </a:tr>
            </a:tbl>
          </a:graphicData>
        </a:graphic>
      </p:graphicFrame>
      <p:sp>
        <p:nvSpPr>
          <p:cNvPr id="3" name="Text Placeholder 10">
            <a:extLst>
              <a:ext uri="{FF2B5EF4-FFF2-40B4-BE49-F238E27FC236}">
                <a16:creationId xmlns:a16="http://schemas.microsoft.com/office/drawing/2014/main" id="{90B0D880-1657-CA50-1DD2-7AB1E3BD5932}"/>
              </a:ext>
            </a:extLst>
          </p:cNvPr>
          <p:cNvSpPr txBox="1">
            <a:spLocks/>
          </p:cNvSpPr>
          <p:nvPr/>
        </p:nvSpPr>
        <p:spPr>
          <a:xfrm>
            <a:off x="870754"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MAA, managed access agreement</a:t>
            </a:r>
          </a:p>
        </p:txBody>
      </p:sp>
    </p:spTree>
    <p:extLst>
      <p:ext uri="{BB962C8B-B14F-4D97-AF65-F5344CB8AC3E}">
        <p14:creationId xmlns:p14="http://schemas.microsoft.com/office/powerpoint/2010/main" val="2448715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FD8E9-82E0-9014-37DF-F4AD20B524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949817-3A67-AE6C-065B-B986539E9B6B}"/>
              </a:ext>
            </a:extLst>
          </p:cNvPr>
          <p:cNvSpPr>
            <a:spLocks noGrp="1"/>
          </p:cNvSpPr>
          <p:nvPr>
            <p:ph type="title"/>
          </p:nvPr>
        </p:nvSpPr>
        <p:spPr>
          <a:xfrm>
            <a:off x="466724" y="197528"/>
            <a:ext cx="11250785" cy="592817"/>
          </a:xfrm>
        </p:spPr>
        <p:txBody>
          <a:bodyPr/>
          <a:lstStyle/>
          <a:p>
            <a:r>
              <a:rPr lang="en-GB" dirty="0"/>
              <a:t>Summary of managed access feasibility assessment (2)</a:t>
            </a:r>
          </a:p>
        </p:txBody>
      </p:sp>
      <p:graphicFrame>
        <p:nvGraphicFramePr>
          <p:cNvPr id="4" name="Table 3">
            <a:extLst>
              <a:ext uri="{FF2B5EF4-FFF2-40B4-BE49-F238E27FC236}">
                <a16:creationId xmlns:a16="http://schemas.microsoft.com/office/drawing/2014/main" id="{E1757A39-EA0F-8B9F-8805-990E2B0C47D4}"/>
              </a:ext>
            </a:extLst>
          </p:cNvPr>
          <p:cNvGraphicFramePr>
            <a:graphicFrameLocks noGrp="1"/>
          </p:cNvGraphicFramePr>
          <p:nvPr>
            <p:extLst>
              <p:ext uri="{D42A27DB-BD31-4B8C-83A1-F6EECF244321}">
                <p14:modId xmlns:p14="http://schemas.microsoft.com/office/powerpoint/2010/main" val="4093041507"/>
              </p:ext>
            </p:extLst>
          </p:nvPr>
        </p:nvGraphicFramePr>
        <p:xfrm>
          <a:off x="213830" y="851219"/>
          <a:ext cx="11756572" cy="1987863"/>
        </p:xfrm>
        <a:graphic>
          <a:graphicData uri="http://schemas.openxmlformats.org/drawingml/2006/table">
            <a:tbl>
              <a:tblPr/>
              <a:tblGrid>
                <a:gridCol w="9457509">
                  <a:extLst>
                    <a:ext uri="{9D8B030D-6E8A-4147-A177-3AD203B41FA5}">
                      <a16:colId xmlns:a16="http://schemas.microsoft.com/office/drawing/2014/main" val="1049658610"/>
                    </a:ext>
                  </a:extLst>
                </a:gridCol>
                <a:gridCol w="2299063">
                  <a:extLst>
                    <a:ext uri="{9D8B030D-6E8A-4147-A177-3AD203B41FA5}">
                      <a16:colId xmlns:a16="http://schemas.microsoft.com/office/drawing/2014/main" val="80359143"/>
                    </a:ext>
                  </a:extLst>
                </a:gridCol>
              </a:tblGrid>
              <a:tr h="38549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the technology considered a potential candidate for managed access?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Yes</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8827417"/>
                  </a:ext>
                </a:extLst>
              </a:tr>
              <a:tr h="717583">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it feasible to collect data that could sufficiently resolve key uncertainties?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Unclear</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19692525"/>
                  </a:ext>
                </a:extLst>
              </a:tr>
              <a:tr h="411042">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Can data collection be completed without undue burden on patients or the NHS system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No</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97982516"/>
                  </a:ext>
                </a:extLst>
              </a:tr>
              <a:tr h="47374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Are there any other substantive issues (excluding price) that are a barrier to a MAA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Yes - Major</a:t>
                      </a:r>
                    </a:p>
                  </a:txBody>
                  <a:tcPr marL="3153" marR="3153" marT="3153" marB="227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70292531"/>
                  </a:ext>
                </a:extLst>
              </a:tr>
            </a:tbl>
          </a:graphicData>
        </a:graphic>
      </p:graphicFrame>
      <p:sp>
        <p:nvSpPr>
          <p:cNvPr id="3" name="Rectangle 2">
            <a:extLst>
              <a:ext uri="{FF2B5EF4-FFF2-40B4-BE49-F238E27FC236}">
                <a16:creationId xmlns:a16="http://schemas.microsoft.com/office/drawing/2014/main" id="{684F8A18-8372-F660-65DA-ECD4D3B7B63B}"/>
              </a:ext>
            </a:extLst>
          </p:cNvPr>
          <p:cNvSpPr/>
          <p:nvPr/>
        </p:nvSpPr>
        <p:spPr>
          <a:xfrm>
            <a:off x="205556" y="838471"/>
            <a:ext cx="11756572" cy="412816"/>
          </a:xfrm>
          <a:prstGeom prst="rect">
            <a:avLst/>
          </a:prstGeom>
          <a:no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60000"/>
                  <a:lumOff val="40000"/>
                </a:schemeClr>
              </a:solidFill>
            </a:endParaRPr>
          </a:p>
        </p:txBody>
      </p:sp>
      <p:sp>
        <p:nvSpPr>
          <p:cNvPr id="6" name="Text Placeholder 2">
            <a:extLst>
              <a:ext uri="{FF2B5EF4-FFF2-40B4-BE49-F238E27FC236}">
                <a16:creationId xmlns:a16="http://schemas.microsoft.com/office/drawing/2014/main" id="{47D34E27-BED7-4110-D483-634075277929}"/>
              </a:ext>
            </a:extLst>
          </p:cNvPr>
          <p:cNvSpPr txBox="1">
            <a:spLocks/>
          </p:cNvSpPr>
          <p:nvPr/>
        </p:nvSpPr>
        <p:spPr>
          <a:xfrm>
            <a:off x="213830" y="3018813"/>
            <a:ext cx="11748298" cy="3692172"/>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New, effective treatment for SCD at any line would be welcomed – level of unmet need</a:t>
            </a:r>
          </a:p>
          <a:p>
            <a:pPr marL="971550" lvl="1" indent="-285750"/>
            <a:r>
              <a:rPr lang="en-GB" dirty="0"/>
              <a:t>Access to 2</a:t>
            </a:r>
            <a:r>
              <a:rPr lang="en-GB" baseline="30000" dirty="0"/>
              <a:t>nd</a:t>
            </a:r>
            <a:r>
              <a:rPr lang="en-GB" dirty="0"/>
              <a:t> line effective treatment step-change for people with SCD and their clinicians</a:t>
            </a:r>
          </a:p>
          <a:p>
            <a:pPr marL="971550" lvl="1" indent="-285750"/>
            <a:r>
              <a:rPr lang="en-GB" dirty="0"/>
              <a:t>New evidence could resolve some uncertainties; level of success in gathering sufficient data to resolve uncertainties is unclear</a:t>
            </a:r>
          </a:p>
          <a:p>
            <a:endParaRPr lang="en-GB" sz="1600" dirty="0"/>
          </a:p>
          <a:p>
            <a:pPr marL="285750" indent="-285750">
              <a:buFont typeface="Arial" panose="020B0604020202020204" pitchFamily="34" charset="0"/>
              <a:buChar char="•"/>
            </a:pPr>
            <a:endParaRPr lang="en-GB" sz="1600" dirty="0">
              <a:ea typeface="Times New Roman" panose="02020603050405020304" pitchFamily="18" charset="0"/>
            </a:endParaRPr>
          </a:p>
          <a:p>
            <a:pPr marL="285750" indent="-285750">
              <a:buFont typeface="Arial" panose="020B0604020202020204" pitchFamily="34" charset="0"/>
              <a:buChar char="•"/>
            </a:pPr>
            <a:endParaRPr lang="en-GB" sz="1600" b="1" dirty="0"/>
          </a:p>
          <a:p>
            <a:endParaRPr lang="en-GB" sz="1600" dirty="0"/>
          </a:p>
        </p:txBody>
      </p:sp>
      <p:sp>
        <p:nvSpPr>
          <p:cNvPr id="7" name="Text Placeholder 10">
            <a:extLst>
              <a:ext uri="{FF2B5EF4-FFF2-40B4-BE49-F238E27FC236}">
                <a16:creationId xmlns:a16="http://schemas.microsoft.com/office/drawing/2014/main" id="{AE3AB8EF-7089-01BE-D43F-4DEFC252F306}"/>
              </a:ext>
            </a:extLst>
          </p:cNvPr>
          <p:cNvSpPr txBox="1">
            <a:spLocks/>
          </p:cNvSpPr>
          <p:nvPr/>
        </p:nvSpPr>
        <p:spPr>
          <a:xfrm>
            <a:off x="870754"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MAA, managed access agreement; SCD, sickle cell disease</a:t>
            </a:r>
          </a:p>
        </p:txBody>
      </p:sp>
    </p:spTree>
    <p:extLst>
      <p:ext uri="{BB962C8B-B14F-4D97-AF65-F5344CB8AC3E}">
        <p14:creationId xmlns:p14="http://schemas.microsoft.com/office/powerpoint/2010/main" val="4033772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8631A8-1ED3-A773-AE6E-3E62126F45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7DD6A5-F0A0-F2C2-53AA-0AB206FA7136}"/>
              </a:ext>
            </a:extLst>
          </p:cNvPr>
          <p:cNvSpPr>
            <a:spLocks noGrp="1"/>
          </p:cNvSpPr>
          <p:nvPr>
            <p:ph type="title"/>
          </p:nvPr>
        </p:nvSpPr>
        <p:spPr>
          <a:xfrm>
            <a:off x="466724" y="197528"/>
            <a:ext cx="11250785" cy="592817"/>
          </a:xfrm>
        </p:spPr>
        <p:txBody>
          <a:bodyPr/>
          <a:lstStyle/>
          <a:p>
            <a:r>
              <a:rPr lang="en-GB" dirty="0"/>
              <a:t>Summary of managed access feasibility assessment (3)</a:t>
            </a:r>
          </a:p>
        </p:txBody>
      </p:sp>
      <p:graphicFrame>
        <p:nvGraphicFramePr>
          <p:cNvPr id="4" name="Table 3">
            <a:extLst>
              <a:ext uri="{FF2B5EF4-FFF2-40B4-BE49-F238E27FC236}">
                <a16:creationId xmlns:a16="http://schemas.microsoft.com/office/drawing/2014/main" id="{8A8C90AD-D747-644C-631D-784CDF82EE77}"/>
              </a:ext>
            </a:extLst>
          </p:cNvPr>
          <p:cNvGraphicFramePr>
            <a:graphicFrameLocks noGrp="1"/>
          </p:cNvGraphicFramePr>
          <p:nvPr/>
        </p:nvGraphicFramePr>
        <p:xfrm>
          <a:off x="213830" y="851219"/>
          <a:ext cx="11756572" cy="1987863"/>
        </p:xfrm>
        <a:graphic>
          <a:graphicData uri="http://schemas.openxmlformats.org/drawingml/2006/table">
            <a:tbl>
              <a:tblPr/>
              <a:tblGrid>
                <a:gridCol w="9457509">
                  <a:extLst>
                    <a:ext uri="{9D8B030D-6E8A-4147-A177-3AD203B41FA5}">
                      <a16:colId xmlns:a16="http://schemas.microsoft.com/office/drawing/2014/main" val="1049658610"/>
                    </a:ext>
                  </a:extLst>
                </a:gridCol>
                <a:gridCol w="2299063">
                  <a:extLst>
                    <a:ext uri="{9D8B030D-6E8A-4147-A177-3AD203B41FA5}">
                      <a16:colId xmlns:a16="http://schemas.microsoft.com/office/drawing/2014/main" val="80359143"/>
                    </a:ext>
                  </a:extLst>
                </a:gridCol>
              </a:tblGrid>
              <a:tr h="38549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the technology considered a potential candidate for managed access?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Yes</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8827417"/>
                  </a:ext>
                </a:extLst>
              </a:tr>
              <a:tr h="717583">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it feasible to collect data that could sufficiently resolve key uncertainties?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Unclear</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19692525"/>
                  </a:ext>
                </a:extLst>
              </a:tr>
              <a:tr h="411042">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Can data collection be completed without undue burden on patients or the NHS system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No</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97982516"/>
                  </a:ext>
                </a:extLst>
              </a:tr>
              <a:tr h="47374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Are there any other substantive issues (excluding price) that are a barrier to a MAA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Yes - Major</a:t>
                      </a:r>
                    </a:p>
                  </a:txBody>
                  <a:tcPr marL="3153" marR="3153" marT="3153" marB="227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70292531"/>
                  </a:ext>
                </a:extLst>
              </a:tr>
            </a:tbl>
          </a:graphicData>
        </a:graphic>
      </p:graphicFrame>
      <p:sp>
        <p:nvSpPr>
          <p:cNvPr id="3" name="Rectangle 2">
            <a:extLst>
              <a:ext uri="{FF2B5EF4-FFF2-40B4-BE49-F238E27FC236}">
                <a16:creationId xmlns:a16="http://schemas.microsoft.com/office/drawing/2014/main" id="{E7183325-E70B-EA88-D929-E783CB37EDB4}"/>
              </a:ext>
            </a:extLst>
          </p:cNvPr>
          <p:cNvSpPr/>
          <p:nvPr/>
        </p:nvSpPr>
        <p:spPr>
          <a:xfrm>
            <a:off x="205556" y="1235242"/>
            <a:ext cx="11756572" cy="705853"/>
          </a:xfrm>
          <a:prstGeom prst="rect">
            <a:avLst/>
          </a:prstGeom>
          <a:no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60000"/>
                  <a:lumOff val="40000"/>
                </a:schemeClr>
              </a:solidFill>
            </a:endParaRPr>
          </a:p>
        </p:txBody>
      </p:sp>
      <p:sp>
        <p:nvSpPr>
          <p:cNvPr id="6" name="Text Placeholder 2">
            <a:extLst>
              <a:ext uri="{FF2B5EF4-FFF2-40B4-BE49-F238E27FC236}">
                <a16:creationId xmlns:a16="http://schemas.microsoft.com/office/drawing/2014/main" id="{0C498542-0850-64BE-B4CC-EFFFD3D3BBCA}"/>
              </a:ext>
            </a:extLst>
          </p:cNvPr>
          <p:cNvSpPr txBox="1">
            <a:spLocks/>
          </p:cNvSpPr>
          <p:nvPr/>
        </p:nvSpPr>
        <p:spPr>
          <a:xfrm>
            <a:off x="213830" y="3018813"/>
            <a:ext cx="11748298" cy="3692172"/>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Some uncertainty can be resolved with data collection, but not all</a:t>
            </a:r>
          </a:p>
          <a:p>
            <a:pPr marL="971550" lvl="1" indent="-285750"/>
            <a:r>
              <a:rPr lang="en-GB" dirty="0"/>
              <a:t>Further data collection will not address uncertainties relating to the positioning of voxelotor</a:t>
            </a:r>
          </a:p>
          <a:p>
            <a:pPr marL="285750" indent="-285750">
              <a:buFont typeface="Arial" panose="020B0604020202020204" pitchFamily="34" charset="0"/>
              <a:buChar char="•"/>
            </a:pPr>
            <a:r>
              <a:rPr lang="en-GB" dirty="0"/>
              <a:t>Large datasets would be needed to determine the risk of RTT in both arms, and outside of a specifically designed trial setting, this would pose ethical problems</a:t>
            </a:r>
          </a:p>
          <a:p>
            <a:pPr marL="971550" lvl="1" indent="-285750"/>
            <a:r>
              <a:rPr lang="en-GB" dirty="0"/>
              <a:t>Flagged by committee as one of areas where managed access may help, particularly in voxelotor arm</a:t>
            </a:r>
          </a:p>
          <a:p>
            <a:endParaRPr lang="en-GB" sz="1600" dirty="0"/>
          </a:p>
          <a:p>
            <a:pPr marL="285750" indent="-285750">
              <a:buFont typeface="Arial" panose="020B0604020202020204" pitchFamily="34" charset="0"/>
              <a:buChar char="•"/>
            </a:pPr>
            <a:endParaRPr lang="en-GB" sz="1600" dirty="0">
              <a:ea typeface="Times New Roman" panose="02020603050405020304" pitchFamily="18" charset="0"/>
            </a:endParaRPr>
          </a:p>
          <a:p>
            <a:pPr marL="285750" indent="-285750">
              <a:buFont typeface="Arial" panose="020B0604020202020204" pitchFamily="34" charset="0"/>
              <a:buChar char="•"/>
            </a:pPr>
            <a:endParaRPr lang="en-GB" sz="1600" b="1" dirty="0"/>
          </a:p>
          <a:p>
            <a:endParaRPr lang="en-GB" sz="1600" dirty="0"/>
          </a:p>
        </p:txBody>
      </p:sp>
      <p:sp>
        <p:nvSpPr>
          <p:cNvPr id="5" name="Text Placeholder 10">
            <a:extLst>
              <a:ext uri="{FF2B5EF4-FFF2-40B4-BE49-F238E27FC236}">
                <a16:creationId xmlns:a16="http://schemas.microsoft.com/office/drawing/2014/main" id="{C7462CC2-4D8E-78BD-25AF-6FD9A2BBBF92}"/>
              </a:ext>
            </a:extLst>
          </p:cNvPr>
          <p:cNvSpPr txBox="1">
            <a:spLocks/>
          </p:cNvSpPr>
          <p:nvPr/>
        </p:nvSpPr>
        <p:spPr>
          <a:xfrm>
            <a:off x="870754"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MAA, managed access agreement; RTT, regular transfusion therapy</a:t>
            </a:r>
          </a:p>
        </p:txBody>
      </p:sp>
    </p:spTree>
    <p:extLst>
      <p:ext uri="{BB962C8B-B14F-4D97-AF65-F5344CB8AC3E}">
        <p14:creationId xmlns:p14="http://schemas.microsoft.com/office/powerpoint/2010/main" val="2295819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D49E19-7AEF-8A6E-1007-5C35CE99C1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712E58-FC5D-9CE9-151F-FA5D87540C36}"/>
              </a:ext>
            </a:extLst>
          </p:cNvPr>
          <p:cNvSpPr>
            <a:spLocks noGrp="1"/>
          </p:cNvSpPr>
          <p:nvPr>
            <p:ph type="title"/>
          </p:nvPr>
        </p:nvSpPr>
        <p:spPr>
          <a:xfrm>
            <a:off x="466724" y="197528"/>
            <a:ext cx="11250785" cy="592817"/>
          </a:xfrm>
        </p:spPr>
        <p:txBody>
          <a:bodyPr/>
          <a:lstStyle/>
          <a:p>
            <a:r>
              <a:rPr lang="en-GB" dirty="0"/>
              <a:t>Summary of managed access feasibility assessment (4)</a:t>
            </a:r>
          </a:p>
        </p:txBody>
      </p:sp>
      <p:graphicFrame>
        <p:nvGraphicFramePr>
          <p:cNvPr id="4" name="Table 3">
            <a:extLst>
              <a:ext uri="{FF2B5EF4-FFF2-40B4-BE49-F238E27FC236}">
                <a16:creationId xmlns:a16="http://schemas.microsoft.com/office/drawing/2014/main" id="{D4A05699-2313-CDEF-9FB2-C5047636ECB5}"/>
              </a:ext>
            </a:extLst>
          </p:cNvPr>
          <p:cNvGraphicFramePr>
            <a:graphicFrameLocks noGrp="1"/>
          </p:cNvGraphicFramePr>
          <p:nvPr/>
        </p:nvGraphicFramePr>
        <p:xfrm>
          <a:off x="213830" y="851219"/>
          <a:ext cx="11756572" cy="1987863"/>
        </p:xfrm>
        <a:graphic>
          <a:graphicData uri="http://schemas.openxmlformats.org/drawingml/2006/table">
            <a:tbl>
              <a:tblPr/>
              <a:tblGrid>
                <a:gridCol w="9457509">
                  <a:extLst>
                    <a:ext uri="{9D8B030D-6E8A-4147-A177-3AD203B41FA5}">
                      <a16:colId xmlns:a16="http://schemas.microsoft.com/office/drawing/2014/main" val="1049658610"/>
                    </a:ext>
                  </a:extLst>
                </a:gridCol>
                <a:gridCol w="2299063">
                  <a:extLst>
                    <a:ext uri="{9D8B030D-6E8A-4147-A177-3AD203B41FA5}">
                      <a16:colId xmlns:a16="http://schemas.microsoft.com/office/drawing/2014/main" val="80359143"/>
                    </a:ext>
                  </a:extLst>
                </a:gridCol>
              </a:tblGrid>
              <a:tr h="38549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the technology considered a potential candidate for managed access?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Yes</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8827417"/>
                  </a:ext>
                </a:extLst>
              </a:tr>
              <a:tr h="717583">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it feasible to collect data that could sufficiently resolve key uncertainties?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Unclear</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19692525"/>
                  </a:ext>
                </a:extLst>
              </a:tr>
              <a:tr h="411042">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Can data collection be completed without undue burden on patients or the NHS system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No</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97982516"/>
                  </a:ext>
                </a:extLst>
              </a:tr>
              <a:tr h="47374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Are there any other substantive issues (excluding price) that are a barrier to a MAA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Yes - Major</a:t>
                      </a:r>
                    </a:p>
                  </a:txBody>
                  <a:tcPr marL="3153" marR="3153" marT="3153" marB="227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70292531"/>
                  </a:ext>
                </a:extLst>
              </a:tr>
            </a:tbl>
          </a:graphicData>
        </a:graphic>
      </p:graphicFrame>
      <p:sp>
        <p:nvSpPr>
          <p:cNvPr id="3" name="Rectangle 2">
            <a:extLst>
              <a:ext uri="{FF2B5EF4-FFF2-40B4-BE49-F238E27FC236}">
                <a16:creationId xmlns:a16="http://schemas.microsoft.com/office/drawing/2014/main" id="{C7748FCB-2CB3-AD66-B7B7-08FCA3B2C381}"/>
              </a:ext>
            </a:extLst>
          </p:cNvPr>
          <p:cNvSpPr/>
          <p:nvPr/>
        </p:nvSpPr>
        <p:spPr>
          <a:xfrm>
            <a:off x="205556" y="1957138"/>
            <a:ext cx="11756572" cy="401052"/>
          </a:xfrm>
          <a:prstGeom prst="rect">
            <a:avLst/>
          </a:prstGeom>
          <a:no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60000"/>
                  <a:lumOff val="40000"/>
                </a:schemeClr>
              </a:solidFill>
            </a:endParaRPr>
          </a:p>
        </p:txBody>
      </p:sp>
      <p:sp>
        <p:nvSpPr>
          <p:cNvPr id="6" name="Text Placeholder 2">
            <a:extLst>
              <a:ext uri="{FF2B5EF4-FFF2-40B4-BE49-F238E27FC236}">
                <a16:creationId xmlns:a16="http://schemas.microsoft.com/office/drawing/2014/main" id="{3AB88471-98CB-582C-CC0C-8D0BAF8054E6}"/>
              </a:ext>
            </a:extLst>
          </p:cNvPr>
          <p:cNvSpPr txBox="1">
            <a:spLocks/>
          </p:cNvSpPr>
          <p:nvPr/>
        </p:nvSpPr>
        <p:spPr>
          <a:xfrm>
            <a:off x="213830" y="3018813"/>
            <a:ext cx="11748298" cy="3692172"/>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Some trial data will continue to be available from the trial open label extension; however main trial has been complete for many years – little more data is expected beyond ACM4</a:t>
            </a:r>
          </a:p>
          <a:p>
            <a:pPr marL="285750" indent="-285750">
              <a:buFont typeface="Arial" panose="020B0604020202020204" pitchFamily="34" charset="0"/>
              <a:buChar char="•"/>
            </a:pPr>
            <a:r>
              <a:rPr lang="en-GB" dirty="0"/>
              <a:t>Data collection would be through the NHR combined with </a:t>
            </a:r>
            <a:r>
              <a:rPr lang="en-GB" dirty="0" err="1"/>
              <a:t>Blueteq</a:t>
            </a:r>
            <a:endParaRPr lang="en-GB" dirty="0"/>
          </a:p>
          <a:p>
            <a:pPr marL="971550" lvl="1" indent="-285750"/>
            <a:r>
              <a:rPr lang="en-GB" dirty="0"/>
              <a:t>NHR, given sufficient resource, would be able to support MAA for voxelotor</a:t>
            </a:r>
          </a:p>
          <a:p>
            <a:pPr marL="285750" indent="-285750">
              <a:buFont typeface="Arial" panose="020B0604020202020204" pitchFamily="34" charset="0"/>
              <a:buChar char="•"/>
            </a:pPr>
            <a:r>
              <a:rPr lang="en-GB" dirty="0"/>
              <a:t>Limitations around retrieving baseline data</a:t>
            </a:r>
          </a:p>
          <a:p>
            <a:pPr marL="971550" lvl="1" indent="-285750"/>
            <a:r>
              <a:rPr lang="en-GB" dirty="0"/>
              <a:t>Major issues are increased burden on the system, especially clinicians, and need for NHR to significantly expand its resource level to perform its role</a:t>
            </a:r>
          </a:p>
          <a:p>
            <a:pPr marL="1428750" lvl="2" indent="-285750"/>
            <a:r>
              <a:rPr lang="en-GB" dirty="0"/>
              <a:t>Increasing resource may delay initiating managed access</a:t>
            </a:r>
          </a:p>
          <a:p>
            <a:endParaRPr lang="en-GB" sz="1600" dirty="0"/>
          </a:p>
          <a:p>
            <a:pPr marL="285750" indent="-285750">
              <a:buFont typeface="Arial" panose="020B0604020202020204" pitchFamily="34" charset="0"/>
              <a:buChar char="•"/>
            </a:pPr>
            <a:endParaRPr lang="en-GB" sz="1600" dirty="0">
              <a:ea typeface="Times New Roman" panose="02020603050405020304" pitchFamily="18" charset="0"/>
            </a:endParaRPr>
          </a:p>
          <a:p>
            <a:pPr marL="285750" indent="-285750">
              <a:buFont typeface="Arial" panose="020B0604020202020204" pitchFamily="34" charset="0"/>
              <a:buChar char="•"/>
            </a:pPr>
            <a:endParaRPr lang="en-GB" sz="1600" b="1" dirty="0"/>
          </a:p>
          <a:p>
            <a:endParaRPr lang="en-GB" sz="1600" dirty="0"/>
          </a:p>
        </p:txBody>
      </p:sp>
      <p:sp>
        <p:nvSpPr>
          <p:cNvPr id="5" name="Text Placeholder 10">
            <a:extLst>
              <a:ext uri="{FF2B5EF4-FFF2-40B4-BE49-F238E27FC236}">
                <a16:creationId xmlns:a16="http://schemas.microsoft.com/office/drawing/2014/main" id="{E9760FE1-C58F-D9F8-761D-054AABE277BF}"/>
              </a:ext>
            </a:extLst>
          </p:cNvPr>
          <p:cNvSpPr txBox="1">
            <a:spLocks/>
          </p:cNvSpPr>
          <p:nvPr/>
        </p:nvSpPr>
        <p:spPr>
          <a:xfrm>
            <a:off x="870754"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MAA, managed access agreement</a:t>
            </a:r>
          </a:p>
        </p:txBody>
      </p:sp>
    </p:spTree>
    <p:extLst>
      <p:ext uri="{BB962C8B-B14F-4D97-AF65-F5344CB8AC3E}">
        <p14:creationId xmlns:p14="http://schemas.microsoft.com/office/powerpoint/2010/main" val="1847183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9BCF93-C0E7-18F5-C334-B13B3FADE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340A78-B8D6-22AA-4E83-ADBCBD8A7ADE}"/>
              </a:ext>
            </a:extLst>
          </p:cNvPr>
          <p:cNvSpPr>
            <a:spLocks noGrp="1"/>
          </p:cNvSpPr>
          <p:nvPr>
            <p:ph type="title"/>
          </p:nvPr>
        </p:nvSpPr>
        <p:spPr>
          <a:xfrm>
            <a:off x="466724" y="197528"/>
            <a:ext cx="11250785" cy="592817"/>
          </a:xfrm>
        </p:spPr>
        <p:txBody>
          <a:bodyPr/>
          <a:lstStyle/>
          <a:p>
            <a:r>
              <a:rPr lang="en-GB" dirty="0"/>
              <a:t>Summary of managed access feasibility assessment (5)</a:t>
            </a:r>
          </a:p>
        </p:txBody>
      </p:sp>
      <p:graphicFrame>
        <p:nvGraphicFramePr>
          <p:cNvPr id="4" name="Table 3">
            <a:extLst>
              <a:ext uri="{FF2B5EF4-FFF2-40B4-BE49-F238E27FC236}">
                <a16:creationId xmlns:a16="http://schemas.microsoft.com/office/drawing/2014/main" id="{6FA08265-E6AC-6AB9-E888-ADBA963BEDCA}"/>
              </a:ext>
            </a:extLst>
          </p:cNvPr>
          <p:cNvGraphicFramePr>
            <a:graphicFrameLocks noGrp="1"/>
          </p:cNvGraphicFramePr>
          <p:nvPr>
            <p:extLst>
              <p:ext uri="{D42A27DB-BD31-4B8C-83A1-F6EECF244321}">
                <p14:modId xmlns:p14="http://schemas.microsoft.com/office/powerpoint/2010/main" val="579949603"/>
              </p:ext>
            </p:extLst>
          </p:nvPr>
        </p:nvGraphicFramePr>
        <p:xfrm>
          <a:off x="213830" y="851219"/>
          <a:ext cx="11756572" cy="1987863"/>
        </p:xfrm>
        <a:graphic>
          <a:graphicData uri="http://schemas.openxmlformats.org/drawingml/2006/table">
            <a:tbl>
              <a:tblPr/>
              <a:tblGrid>
                <a:gridCol w="9457509">
                  <a:extLst>
                    <a:ext uri="{9D8B030D-6E8A-4147-A177-3AD203B41FA5}">
                      <a16:colId xmlns:a16="http://schemas.microsoft.com/office/drawing/2014/main" val="1049658610"/>
                    </a:ext>
                  </a:extLst>
                </a:gridCol>
                <a:gridCol w="2299063">
                  <a:extLst>
                    <a:ext uri="{9D8B030D-6E8A-4147-A177-3AD203B41FA5}">
                      <a16:colId xmlns:a16="http://schemas.microsoft.com/office/drawing/2014/main" val="80359143"/>
                    </a:ext>
                  </a:extLst>
                </a:gridCol>
              </a:tblGrid>
              <a:tr h="38549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the technology considered a potential candidate for managed access?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Yes</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8827417"/>
                  </a:ext>
                </a:extLst>
              </a:tr>
              <a:tr h="717583">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Is it feasible to collect data that could sufficiently resolve key uncertainties?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Unclear</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19692525"/>
                  </a:ext>
                </a:extLst>
              </a:tr>
              <a:tr h="411042">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Can data collection be completed without undue burden on patients or the NHS system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a:solidFill>
                            <a:srgbClr val="000000"/>
                          </a:solidFill>
                          <a:effectLst/>
                          <a:latin typeface="Arial" panose="020B0604020202020204" pitchFamily="34" charset="0"/>
                          <a:cs typeface="Arial" panose="020B0604020202020204" pitchFamily="34" charset="0"/>
                        </a:rPr>
                        <a:t>No</a:t>
                      </a:r>
                    </a:p>
                  </a:txBody>
                  <a:tcPr marL="3153" marR="3153" marT="3153" marB="22702"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97982516"/>
                  </a:ext>
                </a:extLst>
              </a:tr>
              <a:tr h="473744">
                <a:tc>
                  <a:txBody>
                    <a:bodyPr/>
                    <a:lstStyle/>
                    <a:p>
                      <a:pPr algn="l" fontAlgn="ctr"/>
                      <a:r>
                        <a:rPr lang="en-GB" sz="1700" b="0" i="0" u="none" strike="noStrike" dirty="0">
                          <a:solidFill>
                            <a:srgbClr val="000000"/>
                          </a:solidFill>
                          <a:effectLst/>
                          <a:latin typeface="Arial" panose="020B0604020202020204" pitchFamily="34" charset="0"/>
                          <a:cs typeface="Arial" panose="020B0604020202020204" pitchFamily="34" charset="0"/>
                        </a:rPr>
                        <a:t>Are there any other substantive issues (excluding price) that are a barrier to a MAA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700" b="0" i="0" u="none" strike="noStrike" dirty="0">
                          <a:solidFill>
                            <a:srgbClr val="000000"/>
                          </a:solidFill>
                          <a:effectLst/>
                          <a:latin typeface="Arial" panose="020B0604020202020204" pitchFamily="34" charset="0"/>
                          <a:cs typeface="Arial" panose="020B0604020202020204" pitchFamily="34" charset="0"/>
                        </a:rPr>
                        <a:t>Yes - Major</a:t>
                      </a:r>
                    </a:p>
                  </a:txBody>
                  <a:tcPr marL="3153" marR="3153" marT="3153" marB="227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70292531"/>
                  </a:ext>
                </a:extLst>
              </a:tr>
            </a:tbl>
          </a:graphicData>
        </a:graphic>
      </p:graphicFrame>
      <p:sp>
        <p:nvSpPr>
          <p:cNvPr id="3" name="Rectangle 2">
            <a:extLst>
              <a:ext uri="{FF2B5EF4-FFF2-40B4-BE49-F238E27FC236}">
                <a16:creationId xmlns:a16="http://schemas.microsoft.com/office/drawing/2014/main" id="{B4656774-42B8-0B27-AF55-156AC3E82071}"/>
              </a:ext>
            </a:extLst>
          </p:cNvPr>
          <p:cNvSpPr/>
          <p:nvPr/>
        </p:nvSpPr>
        <p:spPr>
          <a:xfrm>
            <a:off x="205556" y="2382203"/>
            <a:ext cx="11756572" cy="446940"/>
          </a:xfrm>
          <a:prstGeom prst="rect">
            <a:avLst/>
          </a:prstGeom>
          <a:no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60000"/>
                  <a:lumOff val="40000"/>
                </a:schemeClr>
              </a:solidFill>
            </a:endParaRPr>
          </a:p>
        </p:txBody>
      </p:sp>
      <p:sp>
        <p:nvSpPr>
          <p:cNvPr id="6" name="Text Placeholder 2">
            <a:extLst>
              <a:ext uri="{FF2B5EF4-FFF2-40B4-BE49-F238E27FC236}">
                <a16:creationId xmlns:a16="http://schemas.microsoft.com/office/drawing/2014/main" id="{9C9DEE35-88AC-5EE5-C349-2E7669DC1203}"/>
              </a:ext>
            </a:extLst>
          </p:cNvPr>
          <p:cNvSpPr txBox="1">
            <a:spLocks/>
          </p:cNvSpPr>
          <p:nvPr/>
        </p:nvSpPr>
        <p:spPr>
          <a:xfrm>
            <a:off x="94757" y="2934937"/>
            <a:ext cx="11978170" cy="3692172"/>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Several issues remain requiring resolution during the implementation phase of MAA</a:t>
            </a:r>
          </a:p>
          <a:p>
            <a:pPr marL="285750" indent="-285750">
              <a:buFont typeface="Arial" panose="020B0604020202020204" pitchFamily="34" charset="0"/>
              <a:buChar char="•"/>
            </a:pPr>
            <a:r>
              <a:rPr lang="en-GB" dirty="0"/>
              <a:t>Clinicians would gain substantial work from the need to gather data</a:t>
            </a:r>
          </a:p>
          <a:p>
            <a:pPr marL="285750" indent="-285750">
              <a:buFont typeface="Arial" panose="020B0604020202020204" pitchFamily="34" charset="0"/>
              <a:buChar char="•"/>
            </a:pPr>
            <a:r>
              <a:rPr lang="en-GB" dirty="0"/>
              <a:t>Unclear if:</a:t>
            </a:r>
          </a:p>
          <a:p>
            <a:pPr marL="971550" lvl="1" indent="-285750"/>
            <a:r>
              <a:rPr lang="en-GB" dirty="0"/>
              <a:t>Existing patients able to continue to use voxelotor in the event of negative NICE guidance following MAA</a:t>
            </a:r>
          </a:p>
          <a:p>
            <a:pPr marL="971550" lvl="1" indent="-285750"/>
            <a:r>
              <a:rPr lang="en-GB" dirty="0"/>
              <a:t>Implementation would subject the NHS to irrecoverable costs, and if there is an existing service specification that would cover voxelotor</a:t>
            </a:r>
          </a:p>
          <a:p>
            <a:pPr marL="971550" lvl="1" indent="-285750"/>
            <a:r>
              <a:rPr lang="en-GB" dirty="0"/>
              <a:t>There is a plan to monitor patient safety/if any additional patient safety monitoring processes are required</a:t>
            </a:r>
          </a:p>
          <a:p>
            <a:pPr marL="285750" indent="-285750">
              <a:buFont typeface="Arial" panose="020B0604020202020204" pitchFamily="34" charset="0"/>
              <a:buChar char="•"/>
            </a:pPr>
            <a:r>
              <a:rPr lang="en-GB" dirty="0"/>
              <a:t>Issues of access are often raised for conditions relating to SCD as there are specific groups disproportionally affected that can be additionally, disproportionally, impoverished</a:t>
            </a:r>
          </a:p>
          <a:p>
            <a:pPr lvl="1" indent="0">
              <a:buNone/>
            </a:pPr>
            <a:endParaRPr lang="en-GB" dirty="0"/>
          </a:p>
          <a:p>
            <a:endParaRPr lang="en-GB" sz="1600" dirty="0"/>
          </a:p>
          <a:p>
            <a:pPr marL="285750" indent="-285750">
              <a:buFont typeface="Arial" panose="020B0604020202020204" pitchFamily="34" charset="0"/>
              <a:buChar char="•"/>
            </a:pPr>
            <a:endParaRPr lang="en-GB" sz="1600" dirty="0">
              <a:ea typeface="Times New Roman" panose="02020603050405020304" pitchFamily="18" charset="0"/>
            </a:endParaRPr>
          </a:p>
          <a:p>
            <a:pPr marL="285750" indent="-285750">
              <a:buFont typeface="Arial" panose="020B0604020202020204" pitchFamily="34" charset="0"/>
              <a:buChar char="•"/>
            </a:pPr>
            <a:endParaRPr lang="en-GB" sz="1600" b="1" dirty="0"/>
          </a:p>
          <a:p>
            <a:endParaRPr lang="en-GB" sz="1600" dirty="0"/>
          </a:p>
        </p:txBody>
      </p:sp>
      <p:sp>
        <p:nvSpPr>
          <p:cNvPr id="5" name="Text Placeholder 10">
            <a:extLst>
              <a:ext uri="{FF2B5EF4-FFF2-40B4-BE49-F238E27FC236}">
                <a16:creationId xmlns:a16="http://schemas.microsoft.com/office/drawing/2014/main" id="{C1946805-7228-08D4-DF34-336AE6C8B12F}"/>
              </a:ext>
            </a:extLst>
          </p:cNvPr>
          <p:cNvSpPr txBox="1">
            <a:spLocks/>
          </p:cNvSpPr>
          <p:nvPr/>
        </p:nvSpPr>
        <p:spPr>
          <a:xfrm>
            <a:off x="870754"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MAA, managed access agreement; SCD, sickle cell disease</a:t>
            </a:r>
          </a:p>
        </p:txBody>
      </p:sp>
    </p:spTree>
    <p:extLst>
      <p:ext uri="{BB962C8B-B14F-4D97-AF65-F5344CB8AC3E}">
        <p14:creationId xmlns:p14="http://schemas.microsoft.com/office/powerpoint/2010/main" val="3040665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D1F8C-F30E-CDCD-B7F4-E541FCEC6D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8B3AF3-B60A-D687-84B9-52934FBE4CAE}"/>
              </a:ext>
            </a:extLst>
          </p:cNvPr>
          <p:cNvSpPr>
            <a:spLocks noGrp="1"/>
          </p:cNvSpPr>
          <p:nvPr>
            <p:ph type="ctrTitle"/>
          </p:nvPr>
        </p:nvSpPr>
        <p:spPr/>
        <p:txBody>
          <a:bodyPr/>
          <a:lstStyle/>
          <a:p>
            <a:r>
              <a:rPr lang="en-GB" dirty="0"/>
              <a:t>Thank you. </a:t>
            </a:r>
          </a:p>
        </p:txBody>
      </p:sp>
      <p:sp>
        <p:nvSpPr>
          <p:cNvPr id="4" name="Text Placeholder 3">
            <a:extLst>
              <a:ext uri="{FF2B5EF4-FFF2-40B4-BE49-F238E27FC236}">
                <a16:creationId xmlns:a16="http://schemas.microsoft.com/office/drawing/2014/main" id="{D7D4A3B6-6BCF-DE83-61C0-F9185F92988A}"/>
              </a:ext>
            </a:extLst>
          </p:cNvPr>
          <p:cNvSpPr txBox="1">
            <a:spLocks/>
          </p:cNvSpPr>
          <p:nvPr/>
        </p:nvSpPr>
        <p:spPr>
          <a:xfrm>
            <a:off x="548396" y="5996978"/>
            <a:ext cx="7713662" cy="477838"/>
          </a:xfrm>
          <a:prstGeom prst="rect">
            <a:avLst/>
          </a:prstGeom>
        </p:spPr>
        <p:txBody>
          <a:bodyP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ea typeface="Times New Roman" panose="02020603050405020304" pitchFamily="18" charset="0"/>
                <a:cs typeface="Arial" panose="020B0604020202020204" pitchFamily="34" charset="0"/>
              </a:rPr>
              <a:t>© NICE 2024. All rights reserved. Subject to </a:t>
            </a:r>
            <a:r>
              <a:rPr lang="en-GB" dirty="0">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Notice of rights</a:t>
            </a:r>
            <a:r>
              <a:rPr lang="en-GB" dirty="0">
                <a:latin typeface="Arial" panose="020B0604020202020204" pitchFamily="34" charset="0"/>
                <a:ea typeface="Times New Roman" panose="02020603050405020304" pitchFamily="18" charset="0"/>
                <a:cs typeface="Arial" panose="020B0604020202020204" pitchFamily="34" charset="0"/>
              </a:rPr>
              <a:t>.</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308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a:xfrm>
            <a:off x="429016" y="188108"/>
            <a:ext cx="11250785" cy="592817"/>
          </a:xfrm>
        </p:spPr>
        <p:txBody>
          <a:bodyPr>
            <a:normAutofit/>
          </a:bodyPr>
          <a:lstStyle/>
          <a:p>
            <a:r>
              <a:rPr lang="en-GB" sz="3200" dirty="0">
                <a:ea typeface="Arial" panose="02000503000000020004" pitchFamily="2" charset="0"/>
              </a:rPr>
              <a:t>ACM3 meeting outcomes</a:t>
            </a:r>
            <a:endParaRPr lang="en-GB" dirty="0"/>
          </a:p>
        </p:txBody>
      </p:sp>
      <p:sp>
        <p:nvSpPr>
          <p:cNvPr id="3" name="Rectangle 2" descr="Question to committee">
            <a:extLst>
              <a:ext uri="{FF2B5EF4-FFF2-40B4-BE49-F238E27FC236}">
                <a16:creationId xmlns:a16="http://schemas.microsoft.com/office/drawing/2014/main" id="{A3287148-883A-15E7-FDCE-303E0645AC93}"/>
              </a:ext>
            </a:extLst>
          </p:cNvPr>
          <p:cNvSpPr/>
          <p:nvPr/>
        </p:nvSpPr>
        <p:spPr>
          <a:xfrm>
            <a:off x="112295" y="776643"/>
            <a:ext cx="11953808" cy="4583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rgbClr val="000000"/>
                </a:solidFill>
                <a:latin typeface="Arial" panose="020B0604020202020204" pitchFamily="34" charset="0"/>
              </a:rPr>
              <a:t>C</a:t>
            </a:r>
            <a:r>
              <a:rPr kumimoji="0" lang="en-GB" sz="20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ompany’s</a:t>
            </a: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positioning of v</a:t>
            </a:r>
            <a:r>
              <a:rPr lang="en-GB" sz="2000" b="1" dirty="0" err="1">
                <a:solidFill>
                  <a:srgbClr val="000000"/>
                </a:solidFill>
                <a:latin typeface="Arial" panose="020B0604020202020204" pitchFamily="34" charset="0"/>
              </a:rPr>
              <a:t>oxelotor</a:t>
            </a:r>
            <a:r>
              <a:rPr lang="en-GB" sz="2000" b="1" dirty="0">
                <a:solidFill>
                  <a:srgbClr val="000000"/>
                </a:solidFill>
                <a:latin typeface="Arial" panose="020B0604020202020204" pitchFamily="34" charset="0"/>
              </a:rPr>
              <a:t> (DG2 3.3)</a:t>
            </a:r>
            <a:endPar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 name="Rectangle 3" descr="Question to committee">
            <a:extLst>
              <a:ext uri="{FF2B5EF4-FFF2-40B4-BE49-F238E27FC236}">
                <a16:creationId xmlns:a16="http://schemas.microsoft.com/office/drawing/2014/main" id="{E296605E-3EEF-D450-D865-F4C6CAF16EAF}"/>
              </a:ext>
            </a:extLst>
          </p:cNvPr>
          <p:cNvSpPr/>
          <p:nvPr/>
        </p:nvSpPr>
        <p:spPr>
          <a:xfrm>
            <a:off x="112295" y="3081951"/>
            <a:ext cx="11953808" cy="4583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marR="0" lvl="0" algn="ctr" defTabSz="914400" rtl="0" eaLnBrk="1" fontAlgn="auto" latinLnBrk="0" hangingPunct="1">
              <a:lnSpc>
                <a:spcPct val="100000"/>
              </a:lnSpc>
              <a:spcBef>
                <a:spcPts val="0"/>
              </a:spcBef>
              <a:spcAft>
                <a:spcPts val="0"/>
              </a:spcAft>
              <a:buClrTx/>
              <a:buSzTx/>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Rate of RTT with voxelotor (DG2 3.11)</a:t>
            </a:r>
            <a:r>
              <a:rPr kumimoji="0" lang="en-GB" sz="2000" b="1" i="0" u="none" strike="sngStrike" kern="1200" cap="none" spc="0" normalizeH="0" baseline="0" noProof="0" dirty="0">
                <a:ln>
                  <a:noFill/>
                </a:ln>
                <a:solidFill>
                  <a:srgbClr val="FF0000"/>
                </a:solidFill>
                <a:effectLst/>
                <a:uLnTx/>
                <a:uFillTx/>
                <a:latin typeface="Arial" panose="020B0604020202020204" pitchFamily="34" charset="0"/>
                <a:ea typeface="+mn-ea"/>
                <a:cs typeface="+mn-cs"/>
              </a:rPr>
              <a:t> </a:t>
            </a:r>
          </a:p>
        </p:txBody>
      </p:sp>
      <p:sp>
        <p:nvSpPr>
          <p:cNvPr id="7" name="Text Placeholder 3">
            <a:extLst>
              <a:ext uri="{FF2B5EF4-FFF2-40B4-BE49-F238E27FC236}">
                <a16:creationId xmlns:a16="http://schemas.microsoft.com/office/drawing/2014/main" id="{35315C8D-AAE0-BFEF-2C37-872AD28EB193}"/>
              </a:ext>
            </a:extLst>
          </p:cNvPr>
          <p:cNvSpPr>
            <a:spLocks noGrp="1"/>
          </p:cNvSpPr>
          <p:nvPr>
            <p:ph type="body" sz="quarter" idx="12"/>
          </p:nvPr>
        </p:nvSpPr>
        <p:spPr>
          <a:xfrm>
            <a:off x="377685" y="1243540"/>
            <a:ext cx="11688418" cy="1388677"/>
          </a:xfrm>
        </p:spPr>
        <p:txBody>
          <a:bodyPr/>
          <a:lstStyle/>
          <a:p>
            <a:pPr marL="342900" indent="-342900">
              <a:lnSpc>
                <a:spcPct val="100000"/>
              </a:lnSpc>
              <a:spcBef>
                <a:spcPts val="600"/>
              </a:spcBef>
              <a:buFont typeface="Arial" panose="020B0604020202020204" pitchFamily="34" charset="0"/>
              <a:buChar char="•"/>
            </a:pPr>
            <a:r>
              <a:rPr lang="en-GB" sz="2000" dirty="0"/>
              <a:t>Further clinical input on appropriateness of company’s positioning of voxelotor would be helpful</a:t>
            </a:r>
          </a:p>
          <a:p>
            <a:pPr marL="342900" indent="-342900">
              <a:lnSpc>
                <a:spcPct val="100000"/>
              </a:lnSpc>
              <a:spcBef>
                <a:spcPts val="600"/>
              </a:spcBef>
              <a:buFont typeface="Arial" panose="020B0604020202020204" pitchFamily="34" charset="0"/>
              <a:buChar char="•"/>
            </a:pPr>
            <a:r>
              <a:rPr lang="en-GB" sz="2000" dirty="0"/>
              <a:t>Acknowledged health inequalities associated with SCD and was willing to appraise voxelotor in line with the company’s chosen positioning, while remaining mindful of the large level of uncertainty. </a:t>
            </a:r>
          </a:p>
          <a:p>
            <a:pPr marL="342900" indent="-342900">
              <a:lnSpc>
                <a:spcPct val="100000"/>
              </a:lnSpc>
              <a:spcBef>
                <a:spcPts val="600"/>
              </a:spcBef>
              <a:buFont typeface="Arial" panose="020B0604020202020204" pitchFamily="34" charset="0"/>
              <a:buChar char="•"/>
            </a:pPr>
            <a:r>
              <a:rPr lang="en-GB" sz="2000" dirty="0"/>
              <a:t>This uncertainty could be reduced with further clinical expert input gained through consultation</a:t>
            </a:r>
          </a:p>
        </p:txBody>
      </p:sp>
      <p:sp>
        <p:nvSpPr>
          <p:cNvPr id="8" name="Text Placeholder 3">
            <a:extLst>
              <a:ext uri="{FF2B5EF4-FFF2-40B4-BE49-F238E27FC236}">
                <a16:creationId xmlns:a16="http://schemas.microsoft.com/office/drawing/2014/main" id="{AB9D547E-B3C5-EA9B-92BA-38A46368C668}"/>
              </a:ext>
            </a:extLst>
          </p:cNvPr>
          <p:cNvSpPr txBox="1">
            <a:spLocks/>
          </p:cNvSpPr>
          <p:nvPr/>
        </p:nvSpPr>
        <p:spPr>
          <a:xfrm>
            <a:off x="377685" y="3616966"/>
            <a:ext cx="11688418" cy="2556356"/>
          </a:xfrm>
          <a:prstGeom prst="rect">
            <a:avLst/>
          </a:prstGeom>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600"/>
              </a:spcBef>
              <a:buFont typeface="Arial" panose="020B0604020202020204" pitchFamily="34" charset="0"/>
              <a:buChar char="•"/>
            </a:pPr>
            <a:r>
              <a:rPr lang="en-GB" sz="2000" dirty="0"/>
              <a:t>In the absence of further evidence, it should be assumed that the rate of RTT with voxelotor is equal to the rate with standard care from the modified Delphi panel (</a:t>
            </a:r>
            <a:r>
              <a:rPr lang="en-GB" sz="2000" dirty="0">
                <a:highlight>
                  <a:srgbClr val="000000"/>
                </a:highlight>
              </a:rPr>
              <a:t>***</a:t>
            </a:r>
            <a:r>
              <a:rPr lang="en-GB" sz="2000" dirty="0"/>
              <a:t>%)</a:t>
            </a:r>
          </a:p>
          <a:p>
            <a:pPr marL="342900" indent="-342900">
              <a:lnSpc>
                <a:spcPct val="100000"/>
              </a:lnSpc>
              <a:spcBef>
                <a:spcPts val="600"/>
              </a:spcBef>
              <a:buFont typeface="Arial" panose="020B0604020202020204" pitchFamily="34" charset="0"/>
              <a:buChar char="•"/>
            </a:pPr>
            <a:r>
              <a:rPr lang="en-GB" sz="2000" dirty="0"/>
              <a:t>Welcome scenario analyses from company that estimate rates of RTT with standard care and voxelotor based on RWE</a:t>
            </a:r>
          </a:p>
          <a:p>
            <a:pPr marL="1028700" lvl="1" indent="-342900">
              <a:lnSpc>
                <a:spcPct val="100000"/>
              </a:lnSpc>
              <a:spcBef>
                <a:spcPts val="600"/>
              </a:spcBef>
            </a:pPr>
            <a:r>
              <a:rPr lang="en-GB" sz="2000" dirty="0"/>
              <a:t>Ideally categorised into different possible reasons for people having RTT, focusing on where people receive it to treat haemolytic anaemia alone in line with MA </a:t>
            </a:r>
          </a:p>
          <a:p>
            <a:pPr marL="342900" indent="-342900">
              <a:lnSpc>
                <a:spcPct val="100000"/>
              </a:lnSpc>
              <a:spcBef>
                <a:spcPts val="600"/>
              </a:spcBef>
              <a:buFont typeface="Arial" panose="020B0604020202020204" pitchFamily="34" charset="0"/>
              <a:buChar char="•"/>
            </a:pPr>
            <a:r>
              <a:rPr lang="en-GB" sz="2000" dirty="0"/>
              <a:t>Would be willing to consider voxelotor’s suitability for managed access if a proposal was submitted with details on how evidence relating to rates of RTT would be collected</a:t>
            </a:r>
          </a:p>
        </p:txBody>
      </p:sp>
      <p:sp>
        <p:nvSpPr>
          <p:cNvPr id="9" name="Text Placeholder 10">
            <a:extLst>
              <a:ext uri="{FF2B5EF4-FFF2-40B4-BE49-F238E27FC236}">
                <a16:creationId xmlns:a16="http://schemas.microsoft.com/office/drawing/2014/main" id="{F66B5088-327A-D860-9E45-78799B44F99C}"/>
              </a:ext>
            </a:extLst>
          </p:cNvPr>
          <p:cNvSpPr txBox="1">
            <a:spLocks/>
          </p:cNvSpPr>
          <p:nvPr/>
        </p:nvSpPr>
        <p:spPr>
          <a:xfrm>
            <a:off x="870754" y="6479161"/>
            <a:ext cx="945494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00" dirty="0"/>
              <a:t>Abbreviations: DG, draft guidance; MA, marketing authorisation; RTT, regular transfusion therapy; RWE, real world evidence; SCD, sickle cell disease</a:t>
            </a:r>
          </a:p>
        </p:txBody>
      </p:sp>
      <p:sp>
        <p:nvSpPr>
          <p:cNvPr id="5" name="Rectangle 4" descr="Marker showing slides are confidential ">
            <a:extLst>
              <a:ext uri="{FF2B5EF4-FFF2-40B4-BE49-F238E27FC236}">
                <a16:creationId xmlns:a16="http://schemas.microsoft.com/office/drawing/2014/main" id="{69FEAB00-1FD2-2621-75E7-70A4817714C7}"/>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43755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a:xfrm>
            <a:off x="405209" y="204259"/>
            <a:ext cx="11250785" cy="592817"/>
          </a:xfrm>
        </p:spPr>
        <p:txBody>
          <a:bodyPr vert="horz" lIns="91440" tIns="45720" rIns="91440" bIns="45720" rtlCol="0" anchor="t">
            <a:normAutofit/>
          </a:bodyPr>
          <a:lstStyle/>
          <a:p>
            <a:r>
              <a:rPr lang="en-GB" dirty="0"/>
              <a:t>DG2 recommendation</a:t>
            </a:r>
          </a:p>
        </p:txBody>
      </p:sp>
      <p:sp>
        <p:nvSpPr>
          <p:cNvPr id="8" name="Rectangle: Rounded Corners 7">
            <a:extLst>
              <a:ext uri="{FF2B5EF4-FFF2-40B4-BE49-F238E27FC236}">
                <a16:creationId xmlns:a16="http://schemas.microsoft.com/office/drawing/2014/main" id="{24B38B32-4B83-7F2C-F2F4-E6A46275A87A}"/>
              </a:ext>
            </a:extLst>
          </p:cNvPr>
          <p:cNvSpPr/>
          <p:nvPr/>
        </p:nvSpPr>
        <p:spPr>
          <a:xfrm>
            <a:off x="252413" y="899389"/>
            <a:ext cx="11556378" cy="1291610"/>
          </a:xfrm>
          <a:prstGeom prst="round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sz="2400"/>
          </a:p>
        </p:txBody>
      </p:sp>
      <p:sp>
        <p:nvSpPr>
          <p:cNvPr id="6" name="TextBox 5">
            <a:extLst>
              <a:ext uri="{FF2B5EF4-FFF2-40B4-BE49-F238E27FC236}">
                <a16:creationId xmlns:a16="http://schemas.microsoft.com/office/drawing/2014/main" id="{0E1F06F3-D2A8-B01D-C593-4CE0298F4535}"/>
              </a:ext>
            </a:extLst>
          </p:cNvPr>
          <p:cNvSpPr txBox="1"/>
          <p:nvPr/>
        </p:nvSpPr>
        <p:spPr>
          <a:xfrm>
            <a:off x="77615" y="797076"/>
            <a:ext cx="11556379" cy="1385059"/>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pPr lvl="1" algn="ctr">
              <a:lnSpc>
                <a:spcPts val="3500"/>
              </a:lnSpc>
              <a:spcAft>
                <a:spcPts val="1200"/>
              </a:spcAft>
            </a:pPr>
            <a:r>
              <a:rPr lang="en-GB"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Voxelotor with or without hydroxycarbamide is not recommended, within its marketing authorisation, for treating haemolytic anaemia caused by sickle cell disease in people </a:t>
            </a:r>
            <a:br>
              <a:rPr lang="en-GB"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GB"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12 years and over</a:t>
            </a:r>
          </a:p>
        </p:txBody>
      </p:sp>
      <p:sp>
        <p:nvSpPr>
          <p:cNvPr id="14" name="TextBox 13">
            <a:extLst>
              <a:ext uri="{FF2B5EF4-FFF2-40B4-BE49-F238E27FC236}">
                <a16:creationId xmlns:a16="http://schemas.microsoft.com/office/drawing/2014/main" id="{A8087916-34B8-3D4D-DD5D-5AE04C325605}"/>
              </a:ext>
            </a:extLst>
          </p:cNvPr>
          <p:cNvSpPr txBox="1"/>
          <p:nvPr/>
        </p:nvSpPr>
        <p:spPr>
          <a:xfrm>
            <a:off x="252413" y="2284448"/>
            <a:ext cx="11556378" cy="3858875"/>
          </a:xfrm>
          <a:prstGeom prst="roundRect">
            <a:avLst>
              <a:gd name="adj" fmla="val 4719"/>
            </a:avLst>
          </a:prstGeom>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GB" sz="2000" b="1" dirty="0">
                <a:solidFill>
                  <a:schemeClr val="tx1"/>
                </a:solidFill>
                <a:latin typeface="Arial" panose="020B0604020202020204" pitchFamily="34" charset="0"/>
                <a:cs typeface="Arial" panose="020B0604020202020204" pitchFamily="34" charset="0"/>
              </a:rPr>
              <a:t>Consultation responses received from:</a:t>
            </a:r>
          </a:p>
          <a:p>
            <a:pPr marL="285750" indent="-285750" algn="ctr">
              <a:lnSpc>
                <a:spcPct val="150000"/>
              </a:lnSpc>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Pfizer (company) – </a:t>
            </a:r>
            <a:r>
              <a:rPr lang="en-GB" sz="2000" b="1" dirty="0">
                <a:solidFill>
                  <a:schemeClr val="tx1"/>
                </a:solidFill>
                <a:latin typeface="Arial" panose="020B0604020202020204" pitchFamily="34" charset="0"/>
                <a:cs typeface="Arial" panose="020B0604020202020204" pitchFamily="34" charset="0"/>
              </a:rPr>
              <a:t>new evidence and base case provided</a:t>
            </a:r>
            <a:br>
              <a:rPr lang="en-GB" sz="2000" b="1" dirty="0">
                <a:solidFill>
                  <a:schemeClr val="tx1"/>
                </a:solidFill>
                <a:latin typeface="Arial" panose="020B0604020202020204" pitchFamily="34" charset="0"/>
                <a:cs typeface="Arial" panose="020B0604020202020204" pitchFamily="34" charset="0"/>
              </a:rPr>
            </a:br>
            <a:endParaRPr lang="en-GB" sz="2000" b="1" dirty="0">
              <a:solidFill>
                <a:schemeClr val="tx1"/>
              </a:solidFill>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GB" sz="2000" b="1" dirty="0">
                <a:solidFill>
                  <a:schemeClr val="tx1"/>
                </a:solidFill>
                <a:latin typeface="Arial" panose="020B0604020202020204" pitchFamily="34" charset="0"/>
                <a:cs typeface="Arial" panose="020B0604020202020204" pitchFamily="34" charset="0"/>
              </a:rPr>
              <a:t>Patient and clinical organisations</a:t>
            </a:r>
            <a:r>
              <a:rPr lang="en-GB" sz="2000" dirty="0">
                <a:solidFill>
                  <a:schemeClr val="tx1"/>
                </a:solidFill>
                <a:latin typeface="Arial" panose="020B0604020202020204" pitchFamily="34" charset="0"/>
                <a:cs typeface="Arial" panose="020B0604020202020204" pitchFamily="34" charset="0"/>
              </a:rPr>
              <a:t>:</a:t>
            </a:r>
          </a:p>
          <a:p>
            <a:pPr marL="285750" indent="-285750" algn="ct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Sickle Cell Society</a:t>
            </a:r>
          </a:p>
          <a:p>
            <a:pPr marL="285750" indent="-285750" algn="ctr">
              <a:buFont typeface="Arial" panose="020B0604020202020204" pitchFamily="34" charset="0"/>
              <a:buChar char="•"/>
            </a:pPr>
            <a:r>
              <a:rPr lang="en-GB" sz="2000" dirty="0">
                <a:solidFill>
                  <a:schemeClr val="tx1"/>
                </a:solidFill>
              </a:rPr>
              <a:t>Anthonia </a:t>
            </a:r>
            <a:r>
              <a:rPr lang="en-GB" sz="2000" dirty="0" err="1">
                <a:solidFill>
                  <a:schemeClr val="tx1"/>
                </a:solidFill>
              </a:rPr>
              <a:t>Oyindamola</a:t>
            </a:r>
            <a:r>
              <a:rPr lang="en-GB" sz="2000" dirty="0">
                <a:solidFill>
                  <a:schemeClr val="tx1"/>
                </a:solidFill>
              </a:rPr>
              <a:t> </a:t>
            </a:r>
            <a:r>
              <a:rPr lang="en-GB" sz="2000" dirty="0" err="1">
                <a:solidFill>
                  <a:schemeClr val="tx1"/>
                </a:solidFill>
              </a:rPr>
              <a:t>Folakemi</a:t>
            </a:r>
            <a:r>
              <a:rPr lang="en-GB" sz="2000" dirty="0">
                <a:solidFill>
                  <a:schemeClr val="tx1"/>
                </a:solidFill>
              </a:rPr>
              <a:t> </a:t>
            </a:r>
            <a:r>
              <a:rPr lang="en-GB" sz="2000" dirty="0" err="1">
                <a:solidFill>
                  <a:schemeClr val="tx1"/>
                </a:solidFill>
              </a:rPr>
              <a:t>Afelumo</a:t>
            </a:r>
            <a:r>
              <a:rPr lang="en-GB" sz="2000" dirty="0">
                <a:solidFill>
                  <a:schemeClr val="tx1"/>
                </a:solidFill>
              </a:rPr>
              <a:t> </a:t>
            </a:r>
            <a:r>
              <a:rPr lang="en-GB" sz="2000" dirty="0" err="1">
                <a:solidFill>
                  <a:schemeClr val="tx1"/>
                </a:solidFill>
              </a:rPr>
              <a:t>Coshare</a:t>
            </a:r>
            <a:r>
              <a:rPr lang="en-GB" sz="2000" dirty="0">
                <a:solidFill>
                  <a:schemeClr val="tx1"/>
                </a:solidFill>
              </a:rPr>
              <a:t> (AOFAC) Foundation</a:t>
            </a:r>
          </a:p>
          <a:p>
            <a:pPr marL="285750" indent="-285750" algn="ctr">
              <a:buFont typeface="Arial" panose="020B0604020202020204" pitchFamily="34" charset="0"/>
              <a:buChar char="•"/>
            </a:pPr>
            <a:r>
              <a:rPr lang="en-GB" sz="2000" dirty="0">
                <a:solidFill>
                  <a:schemeClr val="tx1"/>
                </a:solidFill>
              </a:rPr>
              <a:t>National Haemoglobinopathy Panel, Haemoglobinopathy Coordinating Centres </a:t>
            </a:r>
            <a:br>
              <a:rPr lang="en-GB" sz="2000" dirty="0">
                <a:solidFill>
                  <a:schemeClr val="tx1"/>
                </a:solidFill>
              </a:rPr>
            </a:br>
            <a:r>
              <a:rPr lang="en-GB" sz="2000" dirty="0">
                <a:solidFill>
                  <a:schemeClr val="tx1"/>
                </a:solidFill>
              </a:rPr>
              <a:t>and Specialist Haemoglobinopathy Teams (NHP)</a:t>
            </a:r>
          </a:p>
          <a:p>
            <a:pPr marL="285750" indent="-285750" algn="ctr">
              <a:buFont typeface="Arial" panose="020B0604020202020204" pitchFamily="34" charset="0"/>
              <a:buChar char="•"/>
            </a:pPr>
            <a:r>
              <a:rPr lang="en-GB" sz="2000" dirty="0">
                <a:solidFill>
                  <a:schemeClr val="tx1"/>
                </a:solidFill>
              </a:rPr>
              <a:t>UK Forum on Haemoglobin Disorders (UKFHD)</a:t>
            </a:r>
            <a:br>
              <a:rPr lang="en-GB" sz="2000" dirty="0">
                <a:solidFill>
                  <a:schemeClr val="tx1"/>
                </a:solidFill>
              </a:rPr>
            </a:br>
            <a:endParaRPr lang="en-GB" sz="2000" dirty="0">
              <a:solidFill>
                <a:schemeClr val="tx1"/>
              </a:solidFill>
            </a:endParaRPr>
          </a:p>
          <a:p>
            <a:pPr marL="285750" indent="-285750" algn="ctr">
              <a:buFont typeface="Arial" panose="020B0604020202020204" pitchFamily="34" charset="0"/>
              <a:buChar char="•"/>
            </a:pPr>
            <a:r>
              <a:rPr lang="en-GB" sz="2000" b="1" dirty="0">
                <a:solidFill>
                  <a:schemeClr val="tx1"/>
                </a:solidFill>
              </a:rPr>
              <a:t>Web comments (n=4)</a:t>
            </a:r>
          </a:p>
        </p:txBody>
      </p:sp>
    </p:spTree>
    <p:extLst>
      <p:ext uri="{BB962C8B-B14F-4D97-AF65-F5344CB8AC3E}">
        <p14:creationId xmlns:p14="http://schemas.microsoft.com/office/powerpoint/2010/main" val="211633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1536998169"/>
              </p:ext>
            </p:extLst>
          </p:nvPr>
        </p:nvGraphicFramePr>
        <p:xfrm>
          <a:off x="577109" y="1622159"/>
          <a:ext cx="10796744" cy="1584960"/>
        </p:xfrm>
        <a:graphic>
          <a:graphicData uri="http://schemas.openxmlformats.org/drawingml/2006/table">
            <a:tbl>
              <a:tblPr firstRow="1" bandRow="1">
                <a:tableStyleId>{5C22544A-7EE6-4342-B048-85BDC9FD1C3A}</a:tableStyleId>
              </a:tblPr>
              <a:tblGrid>
                <a:gridCol w="8749453">
                  <a:extLst>
                    <a:ext uri="{9D8B030D-6E8A-4147-A177-3AD203B41FA5}">
                      <a16:colId xmlns:a16="http://schemas.microsoft.com/office/drawing/2014/main" val="3322847139"/>
                    </a:ext>
                  </a:extLst>
                </a:gridCol>
                <a:gridCol w="2047291">
                  <a:extLst>
                    <a:ext uri="{9D8B030D-6E8A-4147-A177-3AD203B41FA5}">
                      <a16:colId xmlns:a16="http://schemas.microsoft.com/office/drawing/2014/main" val="354127724"/>
                    </a:ext>
                  </a:extLst>
                </a:gridCol>
              </a:tblGrid>
              <a:tr h="370840">
                <a:tc>
                  <a:txBody>
                    <a:bodyPr/>
                    <a:lstStyle/>
                    <a:p>
                      <a:r>
                        <a:rPr lang="en-GB" sz="2000" dirty="0">
                          <a:latin typeface="Arial" panose="020B0604020202020204" pitchFamily="34" charset="0"/>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a:latin typeface="Arial" panose="020B0604020202020204" pitchFamily="34" charset="0"/>
                        </a:rPr>
                        <a:t>ICER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7452487"/>
                  </a:ext>
                </a:extLst>
              </a:tr>
              <a:tr h="370840">
                <a:tc gridSpan="2">
                  <a:txBody>
                    <a:bodyPr/>
                    <a:lstStyle/>
                    <a:p>
                      <a:r>
                        <a:rPr lang="en-GB" sz="2000" b="1" kern="1200" dirty="0">
                          <a:solidFill>
                            <a:schemeClr val="bg1"/>
                          </a:solidFill>
                          <a:latin typeface="Arial" panose="020B0604020202020204" pitchFamily="34" charset="0"/>
                          <a:ea typeface="+mn-ea"/>
                          <a:cs typeface="+mn-cs"/>
                        </a:rPr>
                        <a:t>Key issues identified and discussed at appeal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b="0" dirty="0">
                        <a:latin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335285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kern="1200" dirty="0">
                          <a:solidFill>
                            <a:schemeClr val="dk1"/>
                          </a:solidFill>
                          <a:effectLst/>
                          <a:latin typeface="Arial" panose="020B0604020202020204" pitchFamily="34" charset="0"/>
                          <a:ea typeface="+mn-ea"/>
                          <a:cs typeface="+mn-cs"/>
                        </a:rPr>
                        <a:t>Positioning of voxelotor</a:t>
                      </a:r>
                      <a:endParaRPr lang="en-GB" sz="2000" b="0" dirty="0">
                        <a:latin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000" b="0" dirty="0">
                          <a:latin typeface="Arial" panose="020B0604020202020204" pitchFamily="34" charset="0"/>
                        </a:rPr>
                        <a:t>Large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04630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latin typeface="Arial" panose="020B0604020202020204" pitchFamily="34" charset="0"/>
                        </a:rPr>
                        <a:t>RTT rates for voxelotor arm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000" b="0" dirty="0">
                          <a:latin typeface="Arial" panose="020B0604020202020204" pitchFamily="34" charset="0"/>
                        </a:rPr>
                        <a:t>Large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4347665"/>
                  </a:ext>
                </a:extLst>
              </a:tr>
            </a:tbl>
          </a:graphicData>
        </a:graphic>
      </p:graphicFrame>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lstStyle/>
          <a:p>
            <a:r>
              <a:rPr lang="en-GB" dirty="0"/>
              <a:t>Key issues</a:t>
            </a:r>
          </a:p>
        </p:txBody>
      </p:sp>
      <p:sp>
        <p:nvSpPr>
          <p:cNvPr id="15" name="Text Placeholder 14">
            <a:extLst>
              <a:ext uri="{FF2B5EF4-FFF2-40B4-BE49-F238E27FC236}">
                <a16:creationId xmlns:a16="http://schemas.microsoft.com/office/drawing/2014/main" id="{B6FEFE86-1917-D103-EC98-7BEB56CA8824}"/>
              </a:ext>
            </a:extLst>
          </p:cNvPr>
          <p:cNvSpPr>
            <a:spLocks noGrp="1"/>
          </p:cNvSpPr>
          <p:nvPr>
            <p:ph type="body" sz="quarter" idx="14"/>
          </p:nvPr>
        </p:nvSpPr>
        <p:spPr>
          <a:xfrm>
            <a:off x="466724" y="739377"/>
            <a:ext cx="11420476" cy="520838"/>
          </a:xfrm>
        </p:spPr>
        <p:txBody>
          <a:bodyPr/>
          <a:lstStyle/>
          <a:p>
            <a:r>
              <a:rPr lang="en-GB" dirty="0"/>
              <a:t>There are 2 outstanding issues to discuss, related to voxelotor’s positioning and RTT rates</a:t>
            </a:r>
          </a:p>
        </p:txBody>
      </p:sp>
      <p:pic>
        <p:nvPicPr>
          <p:cNvPr id="4" name="Picture 3">
            <a:extLst>
              <a:ext uri="{FF2B5EF4-FFF2-40B4-BE49-F238E27FC236}">
                <a16:creationId xmlns:a16="http://schemas.microsoft.com/office/drawing/2014/main" id="{9B3DFEA8-2151-9654-2FC8-9669D9ECFF66}"/>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895256" y="2852235"/>
            <a:ext cx="324000" cy="324000"/>
          </a:xfrm>
          <a:prstGeom prst="rect">
            <a:avLst/>
          </a:prstGeom>
        </p:spPr>
      </p:pic>
      <p:pic>
        <p:nvPicPr>
          <p:cNvPr id="10" name="Picture 9">
            <a:extLst>
              <a:ext uri="{FF2B5EF4-FFF2-40B4-BE49-F238E27FC236}">
                <a16:creationId xmlns:a16="http://schemas.microsoft.com/office/drawing/2014/main" id="{5579792F-7D9A-2BA1-BCDE-A61B96D13547}"/>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891209" y="2428173"/>
            <a:ext cx="324000" cy="324000"/>
          </a:xfrm>
          <a:prstGeom prst="rect">
            <a:avLst/>
          </a:prstGeom>
        </p:spPr>
      </p:pic>
      <p:sp>
        <p:nvSpPr>
          <p:cNvPr id="7" name="TextBox 6">
            <a:extLst>
              <a:ext uri="{FF2B5EF4-FFF2-40B4-BE49-F238E27FC236}">
                <a16:creationId xmlns:a16="http://schemas.microsoft.com/office/drawing/2014/main" id="{C22E5CD0-16C3-77D8-76D2-5F58208ECA09}"/>
              </a:ext>
            </a:extLst>
          </p:cNvPr>
          <p:cNvSpPr txBox="1"/>
          <p:nvPr/>
        </p:nvSpPr>
        <p:spPr>
          <a:xfrm>
            <a:off x="957899" y="6519446"/>
            <a:ext cx="10796745"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RTT; regular transfusion therapy</a:t>
            </a:r>
          </a:p>
        </p:txBody>
      </p:sp>
      <p:graphicFrame>
        <p:nvGraphicFramePr>
          <p:cNvPr id="5" name="Table 4">
            <a:extLst>
              <a:ext uri="{FF2B5EF4-FFF2-40B4-BE49-F238E27FC236}">
                <a16:creationId xmlns:a16="http://schemas.microsoft.com/office/drawing/2014/main" id="{1D8C8A14-B2BA-B101-A4A0-38E5ECBB457B}"/>
              </a:ext>
            </a:extLst>
          </p:cNvPr>
          <p:cNvGraphicFramePr>
            <a:graphicFrameLocks noGrp="1"/>
          </p:cNvGraphicFramePr>
          <p:nvPr>
            <p:extLst>
              <p:ext uri="{D42A27DB-BD31-4B8C-83A1-F6EECF244321}">
                <p14:modId xmlns:p14="http://schemas.microsoft.com/office/powerpoint/2010/main" val="1857725975"/>
              </p:ext>
            </p:extLst>
          </p:nvPr>
        </p:nvGraphicFramePr>
        <p:xfrm>
          <a:off x="577109" y="3843364"/>
          <a:ext cx="10796744" cy="1188720"/>
        </p:xfrm>
        <a:graphic>
          <a:graphicData uri="http://schemas.openxmlformats.org/drawingml/2006/table">
            <a:tbl>
              <a:tblPr firstRow="1" bandRow="1">
                <a:tableStyleId>{5C22544A-7EE6-4342-B048-85BDC9FD1C3A}</a:tableStyleId>
              </a:tblPr>
              <a:tblGrid>
                <a:gridCol w="8749453">
                  <a:extLst>
                    <a:ext uri="{9D8B030D-6E8A-4147-A177-3AD203B41FA5}">
                      <a16:colId xmlns:a16="http://schemas.microsoft.com/office/drawing/2014/main" val="3000351779"/>
                    </a:ext>
                  </a:extLst>
                </a:gridCol>
                <a:gridCol w="2047291">
                  <a:extLst>
                    <a:ext uri="{9D8B030D-6E8A-4147-A177-3AD203B41FA5}">
                      <a16:colId xmlns:a16="http://schemas.microsoft.com/office/drawing/2014/main" val="3764299021"/>
                    </a:ext>
                  </a:extLst>
                </a:gridCol>
              </a:tblGrid>
              <a:tr h="370840">
                <a:tc>
                  <a:txBody>
                    <a:bodyPr/>
                    <a:lstStyle/>
                    <a:p>
                      <a:r>
                        <a:rPr lang="en-GB" sz="2000" dirty="0">
                          <a:latin typeface="Arial" panose="020B0604020202020204" pitchFamily="34" charset="0"/>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a:latin typeface="Arial" panose="020B0604020202020204" pitchFamily="34" charset="0"/>
                        </a:rPr>
                        <a:t>ICER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3718245"/>
                  </a:ext>
                </a:extLst>
              </a:tr>
              <a:tr h="370840">
                <a:tc gridSpan="2">
                  <a:txBody>
                    <a:bodyPr/>
                    <a:lstStyle/>
                    <a:p>
                      <a:r>
                        <a:rPr lang="en-GB" sz="2000" b="1" kern="1200" dirty="0">
                          <a:solidFill>
                            <a:schemeClr val="bg1"/>
                          </a:solidFill>
                          <a:latin typeface="Arial" panose="020B0604020202020204" pitchFamily="34" charset="0"/>
                          <a:ea typeface="+mn-ea"/>
                          <a:cs typeface="+mn-cs"/>
                        </a:rPr>
                        <a:t>Key issues identified, but not discussed at appeal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GB" b="0" dirty="0">
                        <a:latin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265807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tx1"/>
                          </a:solidFill>
                          <a:latin typeface="Arial" panose="020B0604020202020204" pitchFamily="34" charset="0"/>
                        </a:rPr>
                        <a:t>Long-term complications*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000" b="0" dirty="0">
                          <a:solidFill>
                            <a:schemeClr val="tx1"/>
                          </a:solidFill>
                          <a:latin typeface="Arial" panose="020B0604020202020204" pitchFamily="34" charset="0"/>
                        </a:rPr>
                        <a:t>Unknown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4457185"/>
                  </a:ext>
                </a:extLst>
              </a:tr>
            </a:tbl>
          </a:graphicData>
        </a:graphic>
      </p:graphicFrame>
      <p:sp>
        <p:nvSpPr>
          <p:cNvPr id="8" name="Text Placeholder 14">
            <a:extLst>
              <a:ext uri="{FF2B5EF4-FFF2-40B4-BE49-F238E27FC236}">
                <a16:creationId xmlns:a16="http://schemas.microsoft.com/office/drawing/2014/main" id="{BF87F088-CD84-EC30-B218-A6EB91BA8BB9}"/>
              </a:ext>
            </a:extLst>
          </p:cNvPr>
          <p:cNvSpPr txBox="1">
            <a:spLocks/>
          </p:cNvSpPr>
          <p:nvPr/>
        </p:nvSpPr>
        <p:spPr>
          <a:xfrm>
            <a:off x="577109" y="5254927"/>
            <a:ext cx="10907129" cy="5208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*The issue associated with long-term complications was not discussed at appeal, so is not relevant to today’s meeting. It will therefore not be discussed further</a:t>
            </a:r>
          </a:p>
        </p:txBody>
      </p:sp>
    </p:spTree>
    <p:extLst>
      <p:ext uri="{BB962C8B-B14F-4D97-AF65-F5344CB8AC3E}">
        <p14:creationId xmlns:p14="http://schemas.microsoft.com/office/powerpoint/2010/main" val="225709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2834972626"/>
              </p:ext>
            </p:extLst>
          </p:nvPr>
        </p:nvGraphicFramePr>
        <p:xfrm>
          <a:off x="466724" y="1519591"/>
          <a:ext cx="11479661" cy="4053840"/>
        </p:xfrm>
        <a:graphic>
          <a:graphicData uri="http://schemas.openxmlformats.org/drawingml/2006/table">
            <a:tbl>
              <a:tblPr firstCol="1" bandRow="1">
                <a:tableStyleId>{5C22544A-7EE6-4342-B048-85BDC9FD1C3A}</a:tableStyleId>
              </a:tblPr>
              <a:tblGrid>
                <a:gridCol w="2216393">
                  <a:extLst>
                    <a:ext uri="{9D8B030D-6E8A-4147-A177-3AD203B41FA5}">
                      <a16:colId xmlns:a16="http://schemas.microsoft.com/office/drawing/2014/main" val="748657784"/>
                    </a:ext>
                  </a:extLst>
                </a:gridCol>
                <a:gridCol w="9263268">
                  <a:extLst>
                    <a:ext uri="{9D8B030D-6E8A-4147-A177-3AD203B41FA5}">
                      <a16:colId xmlns:a16="http://schemas.microsoft.com/office/drawing/2014/main" val="3173266189"/>
                    </a:ext>
                  </a:extLst>
                </a:gridCol>
              </a:tblGrid>
              <a:tr h="790537">
                <a:tc>
                  <a:txBody>
                    <a:bodyPr/>
                    <a:lstStyle/>
                    <a:p>
                      <a:r>
                        <a:rPr lang="en-GB" sz="2200" dirty="0">
                          <a:solidFill>
                            <a:schemeClr val="bg1"/>
                          </a:solidFill>
                          <a:latin typeface="Arial" panose="020B0604020202020204" pitchFamily="34" charset="0"/>
                        </a:rPr>
                        <a:t>Marketing authorisation</a:t>
                      </a:r>
                    </a:p>
                  </a:txBody>
                  <a:tcPr/>
                </a:tc>
                <a:tc>
                  <a:txBody>
                    <a:bodyPr/>
                    <a:lstStyle/>
                    <a:p>
                      <a:pPr marL="285750" indent="-285750">
                        <a:buFont typeface="Arial" panose="020B0604020202020204" pitchFamily="34" charset="0"/>
                        <a:buChar char="•"/>
                      </a:pPr>
                      <a:r>
                        <a:rPr lang="en-GB" sz="2200" dirty="0">
                          <a:latin typeface="Arial" panose="020B0604020202020204" pitchFamily="34" charset="0"/>
                        </a:rPr>
                        <a:t>Treatment of haemolytic anaemia due to sickle cell disease (SCD) in adults and paediatric patients 12 years of age and older as monotherapy or in combination with HC</a:t>
                      </a:r>
                    </a:p>
                  </a:txBody>
                  <a:tcPr/>
                </a:tc>
                <a:extLst>
                  <a:ext uri="{0D108BD9-81ED-4DB2-BD59-A6C34878D82A}">
                    <a16:rowId xmlns:a16="http://schemas.microsoft.com/office/drawing/2014/main" val="3751016788"/>
                  </a:ext>
                </a:extLst>
              </a:tr>
              <a:tr h="553376">
                <a:tc>
                  <a:txBody>
                    <a:bodyPr/>
                    <a:lstStyle/>
                    <a:p>
                      <a:r>
                        <a:rPr lang="en-GB" sz="2200" dirty="0">
                          <a:solidFill>
                            <a:schemeClr val="bg1"/>
                          </a:solidFill>
                          <a:latin typeface="Arial" panose="020B0604020202020204" pitchFamily="34" charset="0"/>
                        </a:rPr>
                        <a:t>Mechanism of action</a:t>
                      </a:r>
                    </a:p>
                  </a:txBody>
                  <a:tcPr/>
                </a:tc>
                <a:tc>
                  <a:txBody>
                    <a:bodyPr/>
                    <a:lstStyle/>
                    <a:p>
                      <a:pPr marL="285750" indent="-285750">
                        <a:buFont typeface="Arial" panose="020B0604020202020204" pitchFamily="34" charset="0"/>
                        <a:buChar char="•"/>
                      </a:pPr>
                      <a:r>
                        <a:rPr lang="en-GB" sz="2200" dirty="0">
                          <a:latin typeface="Arial" panose="020B0604020202020204" pitchFamily="34" charset="0"/>
                        </a:rPr>
                        <a:t>Voxelotor is a haemoglobin S (</a:t>
                      </a:r>
                      <a:r>
                        <a:rPr lang="en-GB" sz="2200" dirty="0" err="1">
                          <a:latin typeface="Arial" panose="020B0604020202020204" pitchFamily="34" charset="0"/>
                        </a:rPr>
                        <a:t>HbS</a:t>
                      </a:r>
                      <a:r>
                        <a:rPr lang="en-GB" sz="2200" dirty="0">
                          <a:latin typeface="Arial" panose="020B0604020202020204" pitchFamily="34" charset="0"/>
                        </a:rPr>
                        <a:t>) polymerisation inhibitor increasing the affinity of Hb for oxygen. Voxelotor inhibits RBC sickling and improves RBC deformability. </a:t>
                      </a:r>
                    </a:p>
                  </a:txBody>
                  <a:tcPr/>
                </a:tc>
                <a:extLst>
                  <a:ext uri="{0D108BD9-81ED-4DB2-BD59-A6C34878D82A}">
                    <a16:rowId xmlns:a16="http://schemas.microsoft.com/office/drawing/2014/main" val="984656975"/>
                  </a:ext>
                </a:extLst>
              </a:tr>
              <a:tr h="553376">
                <a:tc>
                  <a:txBody>
                    <a:bodyPr/>
                    <a:lstStyle/>
                    <a:p>
                      <a:r>
                        <a:rPr lang="en-GB" sz="2200" dirty="0">
                          <a:solidFill>
                            <a:schemeClr val="bg1"/>
                          </a:solidFill>
                          <a:latin typeface="Arial" panose="020B0604020202020204" pitchFamily="34" charset="0"/>
                        </a:rPr>
                        <a:t>Administration</a:t>
                      </a:r>
                    </a:p>
                  </a:txBody>
                  <a:tcPr/>
                </a:tc>
                <a:tc>
                  <a:txBody>
                    <a:bodyPr/>
                    <a:lstStyle/>
                    <a:p>
                      <a:pPr marL="285750" indent="-285750">
                        <a:buFont typeface="Arial" panose="020B0604020202020204" pitchFamily="34" charset="0"/>
                        <a:buChar char="•"/>
                      </a:pPr>
                      <a:r>
                        <a:rPr lang="en-GB" sz="2200" dirty="0">
                          <a:latin typeface="Arial" panose="020B0604020202020204" pitchFamily="34" charset="0"/>
                        </a:rPr>
                        <a:t>Recommended dosage of voxelotor is 3 x 500mg film-coated tablets taken orally once daily with or without food</a:t>
                      </a:r>
                    </a:p>
                  </a:txBody>
                  <a:tcPr/>
                </a:tc>
                <a:extLst>
                  <a:ext uri="{0D108BD9-81ED-4DB2-BD59-A6C34878D82A}">
                    <a16:rowId xmlns:a16="http://schemas.microsoft.com/office/drawing/2014/main" val="2152176351"/>
                  </a:ext>
                </a:extLst>
              </a:tr>
              <a:tr h="889994">
                <a:tc>
                  <a:txBody>
                    <a:bodyPr/>
                    <a:lstStyle/>
                    <a:p>
                      <a:r>
                        <a:rPr lang="en-GB" sz="2200" dirty="0">
                          <a:solidFill>
                            <a:schemeClr val="bg1"/>
                          </a:solidFill>
                          <a:latin typeface="Arial" panose="020B0604020202020204" pitchFamily="34" charset="0"/>
                        </a:rPr>
                        <a:t>Price</a:t>
                      </a:r>
                    </a:p>
                  </a:txBody>
                  <a:tcPr/>
                </a:tc>
                <a:tc>
                  <a:txBody>
                    <a:bodyPr/>
                    <a:lstStyle/>
                    <a:p>
                      <a:pPr marL="285750" indent="-285750">
                        <a:buFont typeface="Arial" panose="020B0604020202020204" pitchFamily="34" charset="0"/>
                        <a:buChar char="•"/>
                      </a:pPr>
                      <a:r>
                        <a:rPr lang="en-GB" sz="2200" dirty="0">
                          <a:latin typeface="Arial" panose="020B0604020202020204" pitchFamily="34" charset="0"/>
                        </a:rPr>
                        <a:t>List price 90 x 500mg tablets: £5,917.81 (BNF)</a:t>
                      </a:r>
                      <a:endParaRPr lang="en-GB" sz="2200" u="sng" dirty="0">
                        <a:highlight>
                          <a:srgbClr val="00FFFF"/>
                        </a:highlight>
                        <a:latin typeface="Arial" panose="020B0604020202020204" pitchFamily="34" charset="0"/>
                      </a:endParaRPr>
                    </a:p>
                    <a:p>
                      <a:pPr marL="285750" indent="-285750">
                        <a:buFont typeface="Arial" panose="020B0604020202020204" pitchFamily="34" charset="0"/>
                        <a:buChar char="•"/>
                      </a:pPr>
                      <a:r>
                        <a:rPr lang="en-GB" sz="2200" u="none" dirty="0">
                          <a:effectLst/>
                          <a:latin typeface="Arial" panose="020B0604020202020204" pitchFamily="34" charset="0"/>
                        </a:rPr>
                        <a:t>An </a:t>
                      </a:r>
                      <a:r>
                        <a:rPr lang="en-GB" sz="2200" u="none" dirty="0">
                          <a:solidFill>
                            <a:schemeClr val="tx1"/>
                          </a:solidFill>
                          <a:effectLst/>
                          <a:latin typeface="Arial" panose="020B0604020202020204" pitchFamily="34" charset="0"/>
                        </a:rPr>
                        <a:t>updated</a:t>
                      </a:r>
                      <a:r>
                        <a:rPr lang="en-GB" sz="2200" u="none" dirty="0">
                          <a:effectLst/>
                          <a:latin typeface="Arial" panose="020B0604020202020204" pitchFamily="34" charset="0"/>
                        </a:rPr>
                        <a:t> confidential patient access scheme in the form of a simple discount has been submitted and approved by NHS England</a:t>
                      </a:r>
                      <a:endParaRPr lang="en-GB" sz="2200" u="none" dirty="0">
                        <a:latin typeface="Arial" panose="020B0604020202020204" pitchFamily="34" charset="0"/>
                      </a:endParaRPr>
                    </a:p>
                  </a:txBody>
                  <a:tcPr/>
                </a:tc>
                <a:extLst>
                  <a:ext uri="{0D108BD9-81ED-4DB2-BD59-A6C34878D82A}">
                    <a16:rowId xmlns:a16="http://schemas.microsoft.com/office/drawing/2014/main" val="3201822029"/>
                  </a:ext>
                </a:extLst>
              </a:tr>
            </a:tbl>
          </a:graphicData>
        </a:graphic>
      </p:graphicFrame>
      <p:sp>
        <p:nvSpPr>
          <p:cNvPr id="4" name="Title 3">
            <a:extLst>
              <a:ext uri="{FF2B5EF4-FFF2-40B4-BE49-F238E27FC236}">
                <a16:creationId xmlns:a16="http://schemas.microsoft.com/office/drawing/2014/main" id="{23AB92F7-556C-2C33-1A32-C7D5A738931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Voxelotor (</a:t>
            </a:r>
            <a:r>
              <a:rPr lang="en-GB" dirty="0" err="1">
                <a:latin typeface="Arial" panose="020B0604020202020204" pitchFamily="34" charset="0"/>
                <a:cs typeface="Arial" panose="020B0604020202020204" pitchFamily="34" charset="0"/>
              </a:rPr>
              <a:t>Oxbryta</a:t>
            </a:r>
            <a:r>
              <a:rPr lang="en-GB" dirty="0">
                <a:latin typeface="Arial" panose="020B0604020202020204" pitchFamily="34" charset="0"/>
                <a:cs typeface="Arial" panose="020B0604020202020204" pitchFamily="34" charset="0"/>
              </a:rPr>
              <a:t>, Pfizer)</a:t>
            </a:r>
          </a:p>
        </p:txBody>
      </p:sp>
      <p:sp>
        <p:nvSpPr>
          <p:cNvPr id="6" name="TextBox 5">
            <a:extLst>
              <a:ext uri="{FF2B5EF4-FFF2-40B4-BE49-F238E27FC236}">
                <a16:creationId xmlns:a16="http://schemas.microsoft.com/office/drawing/2014/main" id="{3550BDA2-5885-464B-3E92-EC0BB32BE5A6}"/>
              </a:ext>
            </a:extLst>
          </p:cNvPr>
          <p:cNvSpPr txBox="1"/>
          <p:nvPr/>
        </p:nvSpPr>
        <p:spPr>
          <a:xfrm>
            <a:off x="957899" y="6519446"/>
            <a:ext cx="10796745"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BNF, British National Formulary; HC, hydroxycarbamide; RBC, red blood cell; SCD, sickle cell disease </a:t>
            </a:r>
          </a:p>
        </p:txBody>
      </p:sp>
      <p:sp>
        <p:nvSpPr>
          <p:cNvPr id="7" name="TextBox 6">
            <a:extLst>
              <a:ext uri="{FF2B5EF4-FFF2-40B4-BE49-F238E27FC236}">
                <a16:creationId xmlns:a16="http://schemas.microsoft.com/office/drawing/2014/main" id="{040D46F0-0016-DD43-E9F6-F4909BA2A9CA}"/>
              </a:ext>
            </a:extLst>
          </p:cNvPr>
          <p:cNvSpPr txBox="1"/>
          <p:nvPr/>
        </p:nvSpPr>
        <p:spPr>
          <a:xfrm>
            <a:off x="437356" y="1108805"/>
            <a:ext cx="3948838" cy="430887"/>
          </a:xfrm>
          <a:prstGeom prst="rect">
            <a:avLst/>
          </a:prstGeom>
          <a:noFill/>
        </p:spPr>
        <p:txBody>
          <a:bodyPr wrap="none" rtlCol="0">
            <a:spAutoFit/>
          </a:bodyPr>
          <a:lstStyle/>
          <a:p>
            <a:r>
              <a:rPr lang="en-GB" sz="2200" b="1" dirty="0">
                <a:latin typeface="Arial" panose="020B0604020202020204" pitchFamily="34" charset="0"/>
                <a:cs typeface="Arial" panose="020B0604020202020204" pitchFamily="34" charset="0"/>
              </a:rPr>
              <a:t>Table 1. </a:t>
            </a:r>
            <a:r>
              <a:rPr lang="en-GB" sz="2200" dirty="0">
                <a:latin typeface="Arial" panose="020B0604020202020204" pitchFamily="34" charset="0"/>
                <a:cs typeface="Arial" panose="020B0604020202020204" pitchFamily="34" charset="0"/>
              </a:rPr>
              <a:t>Voxelotor information</a:t>
            </a:r>
          </a:p>
        </p:txBody>
      </p:sp>
    </p:spTree>
    <p:extLst>
      <p:ext uri="{BB962C8B-B14F-4D97-AF65-F5344CB8AC3E}">
        <p14:creationId xmlns:p14="http://schemas.microsoft.com/office/powerpoint/2010/main" val="3350859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descr="Figure showing the treatment pathway for haemolytic anaemia in sickle cell disease. &#10;">
            <a:extLst>
              <a:ext uri="{FF2B5EF4-FFF2-40B4-BE49-F238E27FC236}">
                <a16:creationId xmlns:a16="http://schemas.microsoft.com/office/drawing/2014/main" id="{C4BA705C-255A-2A79-1576-796D22998F9F}"/>
              </a:ext>
            </a:extLst>
          </p:cNvPr>
          <p:cNvSpPr txBox="1"/>
          <p:nvPr/>
        </p:nvSpPr>
        <p:spPr>
          <a:xfrm>
            <a:off x="920984" y="1512499"/>
            <a:ext cx="8308441"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Supportive care</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lifestyle advice (adequate hydration, body temperature regulation), infection prevention and pain management (paracetamol, NSAIDs, opioids)</a:t>
            </a:r>
          </a:p>
        </p:txBody>
      </p:sp>
      <p:sp>
        <p:nvSpPr>
          <p:cNvPr id="48" name="Title 1">
            <a:extLst>
              <a:ext uri="{FF2B5EF4-FFF2-40B4-BE49-F238E27FC236}">
                <a16:creationId xmlns:a16="http://schemas.microsoft.com/office/drawing/2014/main" id="{C23383BD-7A1F-B504-B659-600E32482230}"/>
              </a:ext>
            </a:extLst>
          </p:cNvPr>
          <p:cNvSpPr txBox="1">
            <a:spLocks/>
          </p:cNvSpPr>
          <p:nvPr/>
        </p:nvSpPr>
        <p:spPr>
          <a:xfrm>
            <a:off x="466723" y="268494"/>
            <a:ext cx="11250785" cy="59281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1" kern="1200">
                <a:solidFill>
                  <a:schemeClr val="tx1"/>
                </a:solidFill>
                <a:latin typeface="+mj-lt"/>
                <a:ea typeface="Lora SemiBold" charset="0"/>
                <a:cs typeface="Lora SemiBold"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Treatment pathway</a:t>
            </a:r>
          </a:p>
        </p:txBody>
      </p:sp>
      <p:sp>
        <p:nvSpPr>
          <p:cNvPr id="6" name="Rectangle 5" descr="Figure showing the treatment pathway for haemolytic anaemia in sickle cell disease. &#10;">
            <a:extLst>
              <a:ext uri="{FF2B5EF4-FFF2-40B4-BE49-F238E27FC236}">
                <a16:creationId xmlns:a16="http://schemas.microsoft.com/office/drawing/2014/main" id="{75DB053F-0D89-44F0-A3DE-55ED6EE0D28F}"/>
              </a:ext>
            </a:extLst>
          </p:cNvPr>
          <p:cNvSpPr/>
          <p:nvPr/>
        </p:nvSpPr>
        <p:spPr>
          <a:xfrm>
            <a:off x="1513100" y="1218301"/>
            <a:ext cx="7179377" cy="315825"/>
          </a:xfrm>
          <a:prstGeom prst="rect">
            <a:avLst/>
          </a:prstGeom>
          <a:solidFill>
            <a:schemeClr val="bg1">
              <a:lumMod val="5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Haemolytic anaemia in sickle cell disease </a:t>
            </a:r>
          </a:p>
        </p:txBody>
      </p:sp>
      <p:sp>
        <p:nvSpPr>
          <p:cNvPr id="9" name="Rectangle 8" descr="Figure showing the treatment pathway for haemolytic anaemia in sickle cell disease. &#10;">
            <a:extLst>
              <a:ext uri="{FF2B5EF4-FFF2-40B4-BE49-F238E27FC236}">
                <a16:creationId xmlns:a16="http://schemas.microsoft.com/office/drawing/2014/main" id="{F232E751-7147-0276-6082-B6A8E5918438}"/>
              </a:ext>
            </a:extLst>
          </p:cNvPr>
          <p:cNvSpPr/>
          <p:nvPr/>
        </p:nvSpPr>
        <p:spPr>
          <a:xfrm>
            <a:off x="1531427" y="2191600"/>
            <a:ext cx="7161050" cy="452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HC</a:t>
            </a:r>
          </a:p>
        </p:txBody>
      </p:sp>
      <p:sp>
        <p:nvSpPr>
          <p:cNvPr id="12" name="Rectangle 11" descr="Figure showing the treatment pathway for haemolytic anaemia in sickle cell disease. &#10;">
            <a:extLst>
              <a:ext uri="{FF2B5EF4-FFF2-40B4-BE49-F238E27FC236}">
                <a16:creationId xmlns:a16="http://schemas.microsoft.com/office/drawing/2014/main" id="{2A068852-95A9-E6BE-4FA5-DA556F3F4474}"/>
              </a:ext>
            </a:extLst>
          </p:cNvPr>
          <p:cNvSpPr/>
          <p:nvPr/>
        </p:nvSpPr>
        <p:spPr>
          <a:xfrm>
            <a:off x="1513100" y="4223639"/>
            <a:ext cx="3160547" cy="630202"/>
          </a:xfrm>
          <a:prstGeom prst="rect">
            <a:avLst/>
          </a:prstGeom>
          <a:solidFill>
            <a:srgbClr val="CAEBF3"/>
          </a:solidFill>
          <a:ln w="57150">
            <a:solidFill>
              <a:srgbClr val="22809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HC</a:t>
            </a:r>
          </a:p>
        </p:txBody>
      </p:sp>
      <p:sp>
        <p:nvSpPr>
          <p:cNvPr id="13" name="Rectangle 12" descr="Figure showing the treatment pathway for haemolytic anaemia in sickle cell disease. &#10;">
            <a:extLst>
              <a:ext uri="{FF2B5EF4-FFF2-40B4-BE49-F238E27FC236}">
                <a16:creationId xmlns:a16="http://schemas.microsoft.com/office/drawing/2014/main" id="{A4DBBE36-20E8-8F6C-CA49-D98BCBE102DB}"/>
              </a:ext>
            </a:extLst>
          </p:cNvPr>
          <p:cNvSpPr/>
          <p:nvPr/>
        </p:nvSpPr>
        <p:spPr>
          <a:xfrm>
            <a:off x="5496128" y="4218361"/>
            <a:ext cx="3160546" cy="628896"/>
          </a:xfrm>
          <a:prstGeom prst="rect">
            <a:avLst/>
          </a:prstGeom>
          <a:solidFill>
            <a:srgbClr val="CAE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Regular blood transfusions</a:t>
            </a:r>
          </a:p>
        </p:txBody>
      </p:sp>
      <p:sp>
        <p:nvSpPr>
          <p:cNvPr id="15" name="Rectangle 14" descr="Figure showing the treatment pathway for haemolytic anaemia in sickle cell disease. &#10;">
            <a:extLst>
              <a:ext uri="{FF2B5EF4-FFF2-40B4-BE49-F238E27FC236}">
                <a16:creationId xmlns:a16="http://schemas.microsoft.com/office/drawing/2014/main" id="{85E2E226-8143-3771-5219-C346F1AE16DB}"/>
              </a:ext>
            </a:extLst>
          </p:cNvPr>
          <p:cNvSpPr/>
          <p:nvPr/>
        </p:nvSpPr>
        <p:spPr>
          <a:xfrm>
            <a:off x="1528477" y="5398351"/>
            <a:ext cx="7128197" cy="607208"/>
          </a:xfrm>
          <a:prstGeom prst="rect">
            <a:avLst/>
          </a:prstGeom>
          <a:solidFill>
            <a:srgbClr val="CAE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Allogeneic stem cell transplant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(Severe SCD not responding to other therapies)</a:t>
            </a:r>
          </a:p>
        </p:txBody>
      </p:sp>
      <p:sp>
        <p:nvSpPr>
          <p:cNvPr id="16" name="Rectangle 15" descr="Figure showing the treatment pathway for haemolytic anaemia in sickle cell disease. &#10;">
            <a:extLst>
              <a:ext uri="{FF2B5EF4-FFF2-40B4-BE49-F238E27FC236}">
                <a16:creationId xmlns:a16="http://schemas.microsoft.com/office/drawing/2014/main" id="{F4144223-85F7-5552-A464-14D73F1FD6F4}"/>
              </a:ext>
            </a:extLst>
          </p:cNvPr>
          <p:cNvSpPr/>
          <p:nvPr/>
        </p:nvSpPr>
        <p:spPr>
          <a:xfrm>
            <a:off x="1494680" y="3013621"/>
            <a:ext cx="7161051" cy="61239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Hydroxycarbamide ineligible, intolerant, inadequate efficacy</a:t>
            </a:r>
          </a:p>
        </p:txBody>
      </p:sp>
      <p:sp>
        <p:nvSpPr>
          <p:cNvPr id="17" name="Rectangle: Rounded Corners 16" descr="Figure showing the treatment pathway for haemolytic anaemia in sickle cell disease. &#10;">
            <a:extLst>
              <a:ext uri="{FF2B5EF4-FFF2-40B4-BE49-F238E27FC236}">
                <a16:creationId xmlns:a16="http://schemas.microsoft.com/office/drawing/2014/main" id="{8A27B002-11E4-BDD6-9CDD-32DE24134984}"/>
              </a:ext>
            </a:extLst>
          </p:cNvPr>
          <p:cNvSpPr/>
          <p:nvPr/>
        </p:nvSpPr>
        <p:spPr>
          <a:xfrm>
            <a:off x="615676" y="2121558"/>
            <a:ext cx="648396" cy="59281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1</a:t>
            </a:r>
            <a:r>
              <a:rPr kumimoji="0" lang="en-GB" sz="1800" b="1" i="0" u="none" strike="noStrike" kern="1200" cap="none" spc="0" normalizeH="0" baseline="30000" noProof="0" dirty="0">
                <a:ln>
                  <a:noFill/>
                </a:ln>
                <a:solidFill>
                  <a:srgbClr val="FFFFFF"/>
                </a:solidFill>
                <a:effectLst/>
                <a:uLnTx/>
                <a:uFillTx/>
                <a:latin typeface="Arial" panose="020B0604020202020204" pitchFamily="34" charset="0"/>
                <a:ea typeface="+mn-ea"/>
                <a:cs typeface="+mn-cs"/>
              </a:rPr>
              <a:t>st</a:t>
            </a: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line </a:t>
            </a:r>
          </a:p>
        </p:txBody>
      </p:sp>
      <p:sp>
        <p:nvSpPr>
          <p:cNvPr id="18" name="Rectangle: Rounded Corners 17" descr="Figure showing the treatment pathway for haemolytic anaemia in sickle cell disease. &#10;">
            <a:extLst>
              <a:ext uri="{FF2B5EF4-FFF2-40B4-BE49-F238E27FC236}">
                <a16:creationId xmlns:a16="http://schemas.microsoft.com/office/drawing/2014/main" id="{1B5A2F79-634F-4749-84A2-A08CCD7426B3}"/>
              </a:ext>
            </a:extLst>
          </p:cNvPr>
          <p:cNvSpPr/>
          <p:nvPr/>
        </p:nvSpPr>
        <p:spPr>
          <a:xfrm>
            <a:off x="615676" y="4218361"/>
            <a:ext cx="648396" cy="62570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2</a:t>
            </a:r>
            <a:r>
              <a:rPr kumimoji="0" lang="en-GB" sz="1800" b="1" i="0" u="none" strike="noStrike" kern="1200" cap="none" spc="0" normalizeH="0" baseline="30000" noProof="0" dirty="0">
                <a:ln>
                  <a:noFill/>
                </a:ln>
                <a:solidFill>
                  <a:srgbClr val="FFFFFF"/>
                </a:solidFill>
                <a:effectLst/>
                <a:uLnTx/>
                <a:uFillTx/>
                <a:latin typeface="Arial" panose="020B0604020202020204" pitchFamily="34" charset="0"/>
                <a:ea typeface="+mn-ea"/>
                <a:cs typeface="+mn-cs"/>
              </a:rPr>
              <a:t>nd</a:t>
            </a: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line </a:t>
            </a:r>
          </a:p>
        </p:txBody>
      </p:sp>
      <p:sp>
        <p:nvSpPr>
          <p:cNvPr id="23" name="Rectangle 22" descr="Figure showing the treatment pathway for haemolytic anaemia in sickle cell disease. &#10;">
            <a:extLst>
              <a:ext uri="{FF2B5EF4-FFF2-40B4-BE49-F238E27FC236}">
                <a16:creationId xmlns:a16="http://schemas.microsoft.com/office/drawing/2014/main" id="{55524BB8-5284-5685-F216-C5E6FADE7230}"/>
              </a:ext>
            </a:extLst>
          </p:cNvPr>
          <p:cNvSpPr/>
          <p:nvPr/>
        </p:nvSpPr>
        <p:spPr>
          <a:xfrm>
            <a:off x="8871627" y="4244093"/>
            <a:ext cx="2896881" cy="628897"/>
          </a:xfrm>
          <a:prstGeom prst="rect">
            <a:avLst/>
          </a:prstGeom>
          <a:solidFill>
            <a:schemeClr val="bg1"/>
          </a:solidFill>
          <a:ln w="57150">
            <a:solidFill>
              <a:srgbClr val="22809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Company proposed positioning of </a:t>
            </a:r>
            <a:r>
              <a:rPr kumimoji="0" lang="en-GB" sz="1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TextBox 28">
            <a:extLst>
              <a:ext uri="{FF2B5EF4-FFF2-40B4-BE49-F238E27FC236}">
                <a16:creationId xmlns:a16="http://schemas.microsoft.com/office/drawing/2014/main" id="{49A7C42A-8E5C-8856-BF2B-C261E225979D}"/>
              </a:ext>
            </a:extLst>
          </p:cNvPr>
          <p:cNvSpPr txBox="1"/>
          <p:nvPr/>
        </p:nvSpPr>
        <p:spPr>
          <a:xfrm>
            <a:off x="1090002" y="6510537"/>
            <a:ext cx="10329727" cy="307777"/>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HC, hydroxycarbamide; NSAIDs, non-steroidal anti-inflammatory drugs; SCD, sickle cell disease </a:t>
            </a:r>
          </a:p>
        </p:txBody>
      </p:sp>
      <p:sp>
        <p:nvSpPr>
          <p:cNvPr id="2" name="TextBox 1">
            <a:extLst>
              <a:ext uri="{FF2B5EF4-FFF2-40B4-BE49-F238E27FC236}">
                <a16:creationId xmlns:a16="http://schemas.microsoft.com/office/drawing/2014/main" id="{CD4182FA-F546-04B3-C2E0-E725C3D45957}"/>
              </a:ext>
            </a:extLst>
          </p:cNvPr>
          <p:cNvSpPr txBox="1"/>
          <p:nvPr/>
        </p:nvSpPr>
        <p:spPr>
          <a:xfrm>
            <a:off x="317964" y="800573"/>
            <a:ext cx="7716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Figure 1.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Treatment pathway for haemolytic anaemia in sickle cell disease</a:t>
            </a:r>
          </a:p>
        </p:txBody>
      </p:sp>
      <p:cxnSp>
        <p:nvCxnSpPr>
          <p:cNvPr id="22" name="Straight Arrow Connector 21">
            <a:extLst>
              <a:ext uri="{FF2B5EF4-FFF2-40B4-BE49-F238E27FC236}">
                <a16:creationId xmlns:a16="http://schemas.microsoft.com/office/drawing/2014/main" id="{F9A42F9D-FDE7-3E95-5671-FE5CD9BCE55E}"/>
              </a:ext>
            </a:extLst>
          </p:cNvPr>
          <p:cNvCxnSpPr>
            <a:cxnSpLocks/>
            <a:stCxn id="12" idx="2"/>
          </p:cNvCxnSpPr>
          <p:nvPr/>
        </p:nvCxnSpPr>
        <p:spPr>
          <a:xfrm flipH="1">
            <a:off x="3093373" y="4853841"/>
            <a:ext cx="1" cy="5049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F514CE5-C7B3-3A6F-AA8C-37B92191AB51}"/>
              </a:ext>
            </a:extLst>
          </p:cNvPr>
          <p:cNvCxnSpPr>
            <a:cxnSpLocks/>
            <a:stCxn id="13" idx="2"/>
          </p:cNvCxnSpPr>
          <p:nvPr/>
        </p:nvCxnSpPr>
        <p:spPr>
          <a:xfrm flipH="1">
            <a:off x="7075457" y="4847257"/>
            <a:ext cx="944" cy="498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09B1BC9-9B25-F029-1BA4-E984D6D67107}"/>
              </a:ext>
            </a:extLst>
          </p:cNvPr>
          <p:cNvCxnSpPr>
            <a:cxnSpLocks/>
            <a:endCxn id="12" idx="0"/>
          </p:cNvCxnSpPr>
          <p:nvPr/>
        </p:nvCxnSpPr>
        <p:spPr>
          <a:xfrm>
            <a:off x="3093374" y="3626013"/>
            <a:ext cx="0" cy="5976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27F4678-A09B-A757-8F68-91381BBA6B48}"/>
              </a:ext>
            </a:extLst>
          </p:cNvPr>
          <p:cNvCxnSpPr>
            <a:cxnSpLocks/>
            <a:endCxn id="13" idx="0"/>
          </p:cNvCxnSpPr>
          <p:nvPr/>
        </p:nvCxnSpPr>
        <p:spPr>
          <a:xfrm>
            <a:off x="7076401" y="3636241"/>
            <a:ext cx="0" cy="5821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AD96170-1754-A18F-AE9D-D6A18358E312}"/>
              </a:ext>
            </a:extLst>
          </p:cNvPr>
          <p:cNvCxnSpPr/>
          <p:nvPr/>
        </p:nvCxnSpPr>
        <p:spPr>
          <a:xfrm>
            <a:off x="5102788" y="2661345"/>
            <a:ext cx="0" cy="343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descr="Figure showing the treatment pathway for haemolytic anaemia in sickle cell disease. &#10;">
            <a:extLst>
              <a:ext uri="{FF2B5EF4-FFF2-40B4-BE49-F238E27FC236}">
                <a16:creationId xmlns:a16="http://schemas.microsoft.com/office/drawing/2014/main" id="{51A81360-19DC-8784-4D5E-BC8D7F13E90B}"/>
              </a:ext>
            </a:extLst>
          </p:cNvPr>
          <p:cNvSpPr/>
          <p:nvPr/>
        </p:nvSpPr>
        <p:spPr>
          <a:xfrm>
            <a:off x="8871628" y="2150643"/>
            <a:ext cx="2896880" cy="651188"/>
          </a:xfrm>
          <a:prstGeom prst="rect">
            <a:avLst/>
          </a:prstGeom>
          <a:solidFill>
            <a:schemeClr val="bg1"/>
          </a:solidFill>
          <a:ln w="57150">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Voxelotor</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not</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company preferred)</a:t>
            </a:r>
          </a:p>
        </p:txBody>
      </p:sp>
      <p:sp>
        <p:nvSpPr>
          <p:cNvPr id="4" name="Rectangle 3" descr="Marker showing slides are confidential ">
            <a:extLst>
              <a:ext uri="{FF2B5EF4-FFF2-40B4-BE49-F238E27FC236}">
                <a16:creationId xmlns:a16="http://schemas.microsoft.com/office/drawing/2014/main" id="{E28A863C-6C13-2580-009C-2CF083A5BB5F}"/>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Tree>
    <p:extLst>
      <p:ext uri="{BB962C8B-B14F-4D97-AF65-F5344CB8AC3E}">
        <p14:creationId xmlns:p14="http://schemas.microsoft.com/office/powerpoint/2010/main" val="478368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DD43959-1CB7-7F6B-B74B-673194F1B093}"/>
              </a:ext>
            </a:extLst>
          </p:cNvPr>
          <p:cNvSpPr>
            <a:spLocks noGrp="1"/>
          </p:cNvSpPr>
          <p:nvPr>
            <p:ph type="title"/>
          </p:nvPr>
        </p:nvSpPr>
        <p:spPr/>
        <p:txBody>
          <a:bodyPr/>
          <a:lstStyle/>
          <a:p>
            <a:r>
              <a:rPr lang="en-GB" dirty="0"/>
              <a:t>Key clinical trial - HOPE</a:t>
            </a:r>
          </a:p>
        </p:txBody>
      </p:sp>
      <p:sp>
        <p:nvSpPr>
          <p:cNvPr id="2" name="TextBox 1">
            <a:extLst>
              <a:ext uri="{FF2B5EF4-FFF2-40B4-BE49-F238E27FC236}">
                <a16:creationId xmlns:a16="http://schemas.microsoft.com/office/drawing/2014/main" id="{4F2B0C0D-FCFC-FA6C-0060-17771786A90F}"/>
              </a:ext>
            </a:extLst>
          </p:cNvPr>
          <p:cNvSpPr txBox="1"/>
          <p:nvPr/>
        </p:nvSpPr>
        <p:spPr>
          <a:xfrm>
            <a:off x="322915" y="1623250"/>
            <a:ext cx="3159839" cy="369332"/>
          </a:xfrm>
          <a:prstGeom prst="rect">
            <a:avLst/>
          </a:prstGeom>
          <a:noFill/>
        </p:spPr>
        <p:txBody>
          <a:bodyPr wrap="none" rtlCol="0">
            <a:spAutoFit/>
          </a:bodyPr>
          <a:lstStyle/>
          <a:p>
            <a:r>
              <a:rPr lang="en-GB" b="1" dirty="0">
                <a:latin typeface="Arial" panose="020B0604020202020204" pitchFamily="34" charset="0"/>
              </a:rPr>
              <a:t>Figure 2 </a:t>
            </a:r>
            <a:r>
              <a:rPr lang="en-GB" dirty="0">
                <a:latin typeface="Arial" panose="020B0604020202020204" pitchFamily="34" charset="0"/>
              </a:rPr>
              <a:t>HOPE study design</a:t>
            </a:r>
          </a:p>
        </p:txBody>
      </p:sp>
      <p:sp>
        <p:nvSpPr>
          <p:cNvPr id="3" name="Rectangle: Rounded Corners 2" descr="Figure showing the clinical trial design of the HOPE trial&#10;">
            <a:extLst>
              <a:ext uri="{FF2B5EF4-FFF2-40B4-BE49-F238E27FC236}">
                <a16:creationId xmlns:a16="http://schemas.microsoft.com/office/drawing/2014/main" id="{DC46E4A8-EE06-DB0A-FD17-F0EEEBA204C1}"/>
              </a:ext>
            </a:extLst>
          </p:cNvPr>
          <p:cNvSpPr/>
          <p:nvPr/>
        </p:nvSpPr>
        <p:spPr>
          <a:xfrm>
            <a:off x="298444" y="1992582"/>
            <a:ext cx="4054481" cy="269524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rPr>
              <a:t>Population (n=274)</a:t>
            </a:r>
          </a:p>
          <a:p>
            <a:pPr marL="285750" indent="-285750" algn="ctr">
              <a:buFont typeface="Arial" panose="020B0604020202020204" pitchFamily="34" charset="0"/>
              <a:buChar char="•"/>
            </a:pPr>
            <a:r>
              <a:rPr lang="en-GB" dirty="0">
                <a:solidFill>
                  <a:schemeClr val="tx1"/>
                </a:solidFill>
                <a:latin typeface="Arial" panose="020B0604020202020204" pitchFamily="34" charset="0"/>
              </a:rPr>
              <a:t>Aged 12 to 65 years with confirmed sickle cell disease</a:t>
            </a:r>
          </a:p>
          <a:p>
            <a:pPr marL="285750" indent="-285750" algn="ctr">
              <a:buFont typeface="Arial" panose="020B0604020202020204" pitchFamily="34" charset="0"/>
              <a:buChar char="•"/>
            </a:pPr>
            <a:r>
              <a:rPr lang="en-GB" dirty="0">
                <a:solidFill>
                  <a:schemeClr val="tx1"/>
                </a:solidFill>
                <a:latin typeface="Arial" panose="020B0604020202020204" pitchFamily="34" charset="0"/>
              </a:rPr>
              <a:t>Had a Hb level between 5.5 and 10.5 g/dL during screening</a:t>
            </a:r>
          </a:p>
          <a:p>
            <a:pPr marL="285750" indent="-285750" algn="ctr">
              <a:buFont typeface="Arial" panose="020B0604020202020204" pitchFamily="34" charset="0"/>
              <a:buChar char="•"/>
            </a:pPr>
            <a:r>
              <a:rPr lang="en-GB" dirty="0">
                <a:solidFill>
                  <a:schemeClr val="tx1"/>
                </a:solidFill>
                <a:latin typeface="Arial" panose="020B0604020202020204" pitchFamily="34" charset="0"/>
              </a:rPr>
              <a:t>Had between 1 to 10 VOCs in the past 12 months</a:t>
            </a:r>
          </a:p>
          <a:p>
            <a:pPr marL="285750" indent="-285750" algn="ctr">
              <a:buFont typeface="Arial" panose="020B0604020202020204" pitchFamily="34" charset="0"/>
              <a:buChar char="•"/>
            </a:pPr>
            <a:r>
              <a:rPr lang="en-GB" dirty="0">
                <a:solidFill>
                  <a:schemeClr val="tx1"/>
                </a:solidFill>
                <a:latin typeface="Arial" panose="020B0604020202020204" pitchFamily="34" charset="0"/>
              </a:rPr>
              <a:t>Participants taking HC must be on stable dose for at least 3 months prior</a:t>
            </a:r>
          </a:p>
        </p:txBody>
      </p:sp>
      <p:sp>
        <p:nvSpPr>
          <p:cNvPr id="4" name="Rectangle 3" descr="Figure showing the clinical trial design of the HOPE trial&#10;">
            <a:extLst>
              <a:ext uri="{FF2B5EF4-FFF2-40B4-BE49-F238E27FC236}">
                <a16:creationId xmlns:a16="http://schemas.microsoft.com/office/drawing/2014/main" id="{BE6C3323-C4A2-38C2-689D-8D20E29957D7}"/>
              </a:ext>
            </a:extLst>
          </p:cNvPr>
          <p:cNvSpPr/>
          <p:nvPr/>
        </p:nvSpPr>
        <p:spPr>
          <a:xfrm>
            <a:off x="4644657" y="1992582"/>
            <a:ext cx="1742439" cy="1943752"/>
          </a:xfrm>
          <a:prstGeom prst="rect">
            <a:avLst/>
          </a:prstGeom>
          <a:solidFill>
            <a:srgbClr val="D6DCE5"/>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a:solidFill>
                  <a:schemeClr val="tx1"/>
                </a:solidFill>
                <a:latin typeface="Arial" panose="020B0604020202020204" pitchFamily="34" charset="0"/>
              </a:rPr>
              <a:t>Randomised 1:1:1</a:t>
            </a:r>
          </a:p>
        </p:txBody>
      </p:sp>
      <p:sp>
        <p:nvSpPr>
          <p:cNvPr id="5" name="Rectangle: Rounded Corners 4" descr="Figure showing the clinical trial design of the HOPE trial&#10;">
            <a:extLst>
              <a:ext uri="{FF2B5EF4-FFF2-40B4-BE49-F238E27FC236}">
                <a16:creationId xmlns:a16="http://schemas.microsoft.com/office/drawing/2014/main" id="{31B4351F-7F02-56F3-9CCC-2AE1ECF5C14D}"/>
              </a:ext>
            </a:extLst>
          </p:cNvPr>
          <p:cNvSpPr/>
          <p:nvPr/>
        </p:nvSpPr>
        <p:spPr>
          <a:xfrm>
            <a:off x="6674698" y="2088922"/>
            <a:ext cx="3068274" cy="35925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Voxelotor 1500mg (n=90)</a:t>
            </a:r>
          </a:p>
        </p:txBody>
      </p:sp>
      <p:sp>
        <p:nvSpPr>
          <p:cNvPr id="6" name="Rectangle: Rounded Corners 5" descr="Figure showing the clinical trial design of the HOPE trial&#10;">
            <a:extLst>
              <a:ext uri="{FF2B5EF4-FFF2-40B4-BE49-F238E27FC236}">
                <a16:creationId xmlns:a16="http://schemas.microsoft.com/office/drawing/2014/main" id="{7B25738B-B312-D926-2486-E5AEAB16BD81}"/>
              </a:ext>
            </a:extLst>
          </p:cNvPr>
          <p:cNvSpPr/>
          <p:nvPr/>
        </p:nvSpPr>
        <p:spPr>
          <a:xfrm>
            <a:off x="6678828" y="2573165"/>
            <a:ext cx="3064143" cy="359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Voxelotor 900mg (n=92)</a:t>
            </a:r>
          </a:p>
        </p:txBody>
      </p:sp>
      <p:sp>
        <p:nvSpPr>
          <p:cNvPr id="7" name="Rectangle: Rounded Corners 6" descr="Figure showing the clinical trial design of the HOPE trial&#10;">
            <a:extLst>
              <a:ext uri="{FF2B5EF4-FFF2-40B4-BE49-F238E27FC236}">
                <a16:creationId xmlns:a16="http://schemas.microsoft.com/office/drawing/2014/main" id="{8419DA8D-68A3-FC7D-41A4-13C3AB04BE18}"/>
              </a:ext>
            </a:extLst>
          </p:cNvPr>
          <p:cNvSpPr/>
          <p:nvPr/>
        </p:nvSpPr>
        <p:spPr>
          <a:xfrm>
            <a:off x="6678828" y="3057408"/>
            <a:ext cx="3064143" cy="35925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Placebo (n=92)</a:t>
            </a:r>
          </a:p>
        </p:txBody>
      </p:sp>
      <p:sp>
        <p:nvSpPr>
          <p:cNvPr id="12" name="Rectangle: Rounded Corners 11" descr="Figure showing the clinical trial design of the HOPE trial&#10;">
            <a:extLst>
              <a:ext uri="{FF2B5EF4-FFF2-40B4-BE49-F238E27FC236}">
                <a16:creationId xmlns:a16="http://schemas.microsoft.com/office/drawing/2014/main" id="{90644063-7E98-F6DD-B72A-8A1ABB859FE2}"/>
              </a:ext>
            </a:extLst>
          </p:cNvPr>
          <p:cNvSpPr/>
          <p:nvPr/>
        </p:nvSpPr>
        <p:spPr>
          <a:xfrm>
            <a:off x="2110297" y="4756666"/>
            <a:ext cx="7963638" cy="163365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rPr>
              <a:t>Primary endpoint:</a:t>
            </a:r>
          </a:p>
          <a:p>
            <a:pPr marL="285750" indent="-285750" algn="ctr">
              <a:buFont typeface="Arial" panose="020B0604020202020204" pitchFamily="34" charset="0"/>
              <a:buChar char="•"/>
            </a:pPr>
            <a:r>
              <a:rPr lang="en-GB" dirty="0">
                <a:solidFill>
                  <a:schemeClr val="bg1"/>
                </a:solidFill>
                <a:latin typeface="Arial" panose="020B0604020202020204" pitchFamily="34" charset="0"/>
              </a:rPr>
              <a:t>Hb response rate, % of people with &gt; 1.0g/dL increase at 24 weeks</a:t>
            </a:r>
          </a:p>
          <a:p>
            <a:pPr algn="ctr"/>
            <a:r>
              <a:rPr lang="en-GB" b="1" dirty="0">
                <a:solidFill>
                  <a:schemeClr val="bg1"/>
                </a:solidFill>
                <a:latin typeface="Arial" panose="020B0604020202020204" pitchFamily="34" charset="0"/>
              </a:rPr>
              <a:t>Key secondary endpoints:</a:t>
            </a:r>
          </a:p>
          <a:p>
            <a:pPr marL="285750" indent="-285750" algn="ctr">
              <a:buFont typeface="Arial" panose="020B0604020202020204" pitchFamily="34" charset="0"/>
              <a:buChar char="•"/>
            </a:pPr>
            <a:r>
              <a:rPr lang="en-GB" dirty="0">
                <a:solidFill>
                  <a:schemeClr val="bg1"/>
                </a:solidFill>
                <a:latin typeface="Arial" panose="020B0604020202020204" pitchFamily="34" charset="0"/>
              </a:rPr>
              <a:t>Haemolysis markers, change from baseline to week 24</a:t>
            </a:r>
          </a:p>
          <a:p>
            <a:pPr marL="285750" indent="-285750" algn="ctr">
              <a:buFont typeface="Arial" panose="020B0604020202020204" pitchFamily="34" charset="0"/>
              <a:buChar char="•"/>
            </a:pPr>
            <a:r>
              <a:rPr lang="en-GB" dirty="0">
                <a:solidFill>
                  <a:schemeClr val="bg1"/>
                </a:solidFill>
                <a:latin typeface="Arial" panose="020B0604020202020204" pitchFamily="34" charset="0"/>
              </a:rPr>
              <a:t>Hb level, change from baseline to week 24 </a:t>
            </a:r>
          </a:p>
          <a:p>
            <a:pPr marL="285750" indent="-285750" algn="ctr">
              <a:buFont typeface="Arial" panose="020B0604020202020204" pitchFamily="34" charset="0"/>
              <a:buChar char="•"/>
            </a:pPr>
            <a:r>
              <a:rPr lang="en-GB" dirty="0">
                <a:solidFill>
                  <a:schemeClr val="bg1"/>
                </a:solidFill>
                <a:latin typeface="Arial" panose="020B0604020202020204" pitchFamily="34" charset="0"/>
              </a:rPr>
              <a:t>Annualised incidence of VOCs, final analysis at 72 weeks</a:t>
            </a:r>
          </a:p>
        </p:txBody>
      </p:sp>
      <p:cxnSp>
        <p:nvCxnSpPr>
          <p:cNvPr id="13" name="Straight Arrow Connector 12" descr="Figure showing the clinical trial design of the HOPE trial&#10;">
            <a:extLst>
              <a:ext uri="{FF2B5EF4-FFF2-40B4-BE49-F238E27FC236}">
                <a16:creationId xmlns:a16="http://schemas.microsoft.com/office/drawing/2014/main" id="{C4901FBE-CC5A-17A9-51F7-C0ECA398507C}"/>
              </a:ext>
            </a:extLst>
          </p:cNvPr>
          <p:cNvCxnSpPr>
            <a:cxnSpLocks/>
          </p:cNvCxnSpPr>
          <p:nvPr/>
        </p:nvCxnSpPr>
        <p:spPr>
          <a:xfrm>
            <a:off x="6749032" y="3805259"/>
            <a:ext cx="13219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descr="Figure showing the clinical trial design of the HOPE trial&#10;">
            <a:extLst>
              <a:ext uri="{FF2B5EF4-FFF2-40B4-BE49-F238E27FC236}">
                <a16:creationId xmlns:a16="http://schemas.microsoft.com/office/drawing/2014/main" id="{42F22D9F-FCE4-2989-CA37-83A470B2DEC9}"/>
              </a:ext>
            </a:extLst>
          </p:cNvPr>
          <p:cNvCxnSpPr>
            <a:cxnSpLocks/>
          </p:cNvCxnSpPr>
          <p:nvPr/>
        </p:nvCxnSpPr>
        <p:spPr>
          <a:xfrm>
            <a:off x="8071026" y="3805259"/>
            <a:ext cx="1959548" cy="0"/>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9" name="TextBox 18" descr="Figure showing the clinical trial design of the HOPE trial&#10;">
            <a:extLst>
              <a:ext uri="{FF2B5EF4-FFF2-40B4-BE49-F238E27FC236}">
                <a16:creationId xmlns:a16="http://schemas.microsoft.com/office/drawing/2014/main" id="{5D284DB8-5EF4-3DA8-6EC7-9A273283223C}"/>
              </a:ext>
            </a:extLst>
          </p:cNvPr>
          <p:cNvSpPr txBox="1"/>
          <p:nvPr/>
        </p:nvSpPr>
        <p:spPr>
          <a:xfrm>
            <a:off x="6948585" y="4041492"/>
            <a:ext cx="2149416" cy="646331"/>
          </a:xfrm>
          <a:prstGeom prst="rect">
            <a:avLst/>
          </a:prstGeom>
          <a:noFill/>
        </p:spPr>
        <p:txBody>
          <a:bodyPr wrap="square">
            <a:spAutoFit/>
          </a:bodyPr>
          <a:lstStyle/>
          <a:p>
            <a:r>
              <a:rPr lang="en-GB" b="1" dirty="0">
                <a:latin typeface="Arial" panose="020B0604020202020204" pitchFamily="34" charset="0"/>
              </a:rPr>
              <a:t>Primary endpoint at week 24</a:t>
            </a:r>
          </a:p>
        </p:txBody>
      </p:sp>
      <p:sp>
        <p:nvSpPr>
          <p:cNvPr id="9" name="TextBox 8" descr="Figure showing the clinical trial design of the HOPE trial&#10;">
            <a:extLst>
              <a:ext uri="{FF2B5EF4-FFF2-40B4-BE49-F238E27FC236}">
                <a16:creationId xmlns:a16="http://schemas.microsoft.com/office/drawing/2014/main" id="{C97C9C13-9B8B-2CB8-D6EE-5CE8BC3ECD1F}"/>
              </a:ext>
            </a:extLst>
          </p:cNvPr>
          <p:cNvSpPr txBox="1"/>
          <p:nvPr/>
        </p:nvSpPr>
        <p:spPr>
          <a:xfrm>
            <a:off x="7056929" y="3418147"/>
            <a:ext cx="3461287" cy="369332"/>
          </a:xfrm>
          <a:prstGeom prst="rect">
            <a:avLst/>
          </a:prstGeom>
          <a:noFill/>
        </p:spPr>
        <p:txBody>
          <a:bodyPr wrap="square">
            <a:spAutoFit/>
          </a:bodyPr>
          <a:lstStyle/>
          <a:p>
            <a:r>
              <a:rPr lang="en-GB" b="1" dirty="0">
                <a:latin typeface="Arial" panose="020B0604020202020204" pitchFamily="34" charset="0"/>
              </a:rPr>
              <a:t>72-week treatment-period</a:t>
            </a:r>
          </a:p>
        </p:txBody>
      </p:sp>
      <p:cxnSp>
        <p:nvCxnSpPr>
          <p:cNvPr id="26" name="Straight Arrow Connector 25" descr="Figure showing the clinical trial design of the HOPE trial&#10;">
            <a:extLst>
              <a:ext uri="{FF2B5EF4-FFF2-40B4-BE49-F238E27FC236}">
                <a16:creationId xmlns:a16="http://schemas.microsoft.com/office/drawing/2014/main" id="{E627E78F-C9F9-A8FE-A55E-A851079A65AE}"/>
              </a:ext>
            </a:extLst>
          </p:cNvPr>
          <p:cNvCxnSpPr>
            <a:cxnSpLocks/>
          </p:cNvCxnSpPr>
          <p:nvPr/>
        </p:nvCxnSpPr>
        <p:spPr>
          <a:xfrm>
            <a:off x="7887485" y="3805259"/>
            <a:ext cx="0" cy="2957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descr="Figure showing the clinical trial design of the HOPE trial&#10;">
            <a:extLst>
              <a:ext uri="{FF2B5EF4-FFF2-40B4-BE49-F238E27FC236}">
                <a16:creationId xmlns:a16="http://schemas.microsoft.com/office/drawing/2014/main" id="{F0382AAF-FD25-B39E-A17A-19BD70B3CC72}"/>
              </a:ext>
            </a:extLst>
          </p:cNvPr>
          <p:cNvSpPr txBox="1"/>
          <p:nvPr/>
        </p:nvSpPr>
        <p:spPr>
          <a:xfrm>
            <a:off x="10122427" y="3343594"/>
            <a:ext cx="1347795"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GB" b="1" dirty="0">
                <a:latin typeface="Arial" panose="020B0604020202020204" pitchFamily="34" charset="0"/>
              </a:rPr>
              <a:t>HOPE OLE trial (n=178)</a:t>
            </a:r>
          </a:p>
        </p:txBody>
      </p:sp>
      <p:cxnSp>
        <p:nvCxnSpPr>
          <p:cNvPr id="30" name="Straight Arrow Connector 29" descr="Figure showing the clinical trial design of the HOPE trial&#10;">
            <a:extLst>
              <a:ext uri="{FF2B5EF4-FFF2-40B4-BE49-F238E27FC236}">
                <a16:creationId xmlns:a16="http://schemas.microsoft.com/office/drawing/2014/main" id="{E9FECE02-27EB-1957-2EFF-91146025602A}"/>
              </a:ext>
            </a:extLst>
          </p:cNvPr>
          <p:cNvCxnSpPr>
            <a:cxnSpLocks/>
            <a:endCxn id="4" idx="1"/>
          </p:cNvCxnSpPr>
          <p:nvPr/>
        </p:nvCxnSpPr>
        <p:spPr>
          <a:xfrm>
            <a:off x="4352925" y="2959715"/>
            <a:ext cx="291732" cy="47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descr="Figure showing the clinical trial design of the HOPE trial&#10;">
            <a:extLst>
              <a:ext uri="{FF2B5EF4-FFF2-40B4-BE49-F238E27FC236}">
                <a16:creationId xmlns:a16="http://schemas.microsoft.com/office/drawing/2014/main" id="{3DB6F2D3-2E96-5F3F-CA43-D8892F4A96B8}"/>
              </a:ext>
            </a:extLst>
          </p:cNvPr>
          <p:cNvCxnSpPr>
            <a:cxnSpLocks/>
            <a:endCxn id="5" idx="1"/>
          </p:cNvCxnSpPr>
          <p:nvPr/>
        </p:nvCxnSpPr>
        <p:spPr>
          <a:xfrm>
            <a:off x="6380781" y="2268551"/>
            <a:ext cx="2939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descr="Figure showing the clinical trial design of the HOPE trial&#10;">
            <a:extLst>
              <a:ext uri="{FF2B5EF4-FFF2-40B4-BE49-F238E27FC236}">
                <a16:creationId xmlns:a16="http://schemas.microsoft.com/office/drawing/2014/main" id="{F4F37D46-BF85-6451-596B-BB7BD353B96D}"/>
              </a:ext>
            </a:extLst>
          </p:cNvPr>
          <p:cNvCxnSpPr>
            <a:cxnSpLocks/>
            <a:endCxn id="6" idx="1"/>
          </p:cNvCxnSpPr>
          <p:nvPr/>
        </p:nvCxnSpPr>
        <p:spPr>
          <a:xfrm>
            <a:off x="6380781" y="2752064"/>
            <a:ext cx="298047" cy="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descr="Figure showing the clinical trial design of the HOPE trial&#10;">
            <a:extLst>
              <a:ext uri="{FF2B5EF4-FFF2-40B4-BE49-F238E27FC236}">
                <a16:creationId xmlns:a16="http://schemas.microsoft.com/office/drawing/2014/main" id="{9612C77A-7344-4C60-E001-ADF1DFA1E630}"/>
              </a:ext>
            </a:extLst>
          </p:cNvPr>
          <p:cNvCxnSpPr>
            <a:cxnSpLocks/>
            <a:endCxn id="7" idx="1"/>
          </p:cNvCxnSpPr>
          <p:nvPr/>
        </p:nvCxnSpPr>
        <p:spPr>
          <a:xfrm>
            <a:off x="6387096" y="3237037"/>
            <a:ext cx="2917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919533E-BD9F-80D4-3C27-D58ACF964FE7}"/>
              </a:ext>
            </a:extLst>
          </p:cNvPr>
          <p:cNvSpPr txBox="1"/>
          <p:nvPr/>
        </p:nvSpPr>
        <p:spPr>
          <a:xfrm>
            <a:off x="376521" y="744916"/>
            <a:ext cx="11384078" cy="923330"/>
          </a:xfrm>
          <a:prstGeom prst="rect">
            <a:avLst/>
          </a:prstGeom>
          <a:noFill/>
        </p:spPr>
        <p:txBody>
          <a:bodyPr wrap="square">
            <a:spAutoFit/>
          </a:bodyPr>
          <a:lstStyle/>
          <a:p>
            <a:pPr marL="285750" indent="-285750">
              <a:buFont typeface="Arial" panose="020B0604020202020204" pitchFamily="34" charset="0"/>
              <a:buChar char="•"/>
            </a:pPr>
            <a:r>
              <a:rPr lang="en-GB" dirty="0">
                <a:latin typeface="Arial" panose="020B0604020202020204" pitchFamily="34" charset="0"/>
              </a:rPr>
              <a:t>Phase 3, multicentre, double-blind, placebo-controlled RCT</a:t>
            </a:r>
          </a:p>
          <a:p>
            <a:pPr marL="285750" indent="-285750">
              <a:buFont typeface="Arial" panose="020B0604020202020204" pitchFamily="34" charset="0"/>
              <a:buChar char="•"/>
            </a:pPr>
            <a:r>
              <a:rPr lang="en-GB" dirty="0">
                <a:latin typeface="Arial" panose="020B0604020202020204" pitchFamily="34" charset="0"/>
              </a:rPr>
              <a:t>60 sites in 12 countries (UK, Canada, USA, France, Italy, Netherlands, Turkey, Egypt, Lebanon, Oman, Kenya and Jamaica) </a:t>
            </a:r>
          </a:p>
        </p:txBody>
      </p:sp>
      <p:sp>
        <p:nvSpPr>
          <p:cNvPr id="11" name="TextBox 10">
            <a:extLst>
              <a:ext uri="{FF2B5EF4-FFF2-40B4-BE49-F238E27FC236}">
                <a16:creationId xmlns:a16="http://schemas.microsoft.com/office/drawing/2014/main" id="{46DA08CD-299C-49E3-69CB-7D4149862D1B}"/>
              </a:ext>
            </a:extLst>
          </p:cNvPr>
          <p:cNvSpPr txBox="1"/>
          <p:nvPr/>
        </p:nvSpPr>
        <p:spPr>
          <a:xfrm>
            <a:off x="905612" y="6593183"/>
            <a:ext cx="10962967" cy="230832"/>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1000">
                <a:latin typeface="Arial" panose="020B0604020202020204" pitchFamily="34" charset="0"/>
                <a:ea typeface="Arial"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Abbreviations: Hb, haemoglobin; HC, hydroxycarbamide; OLE, open-label extension; RCT, randomised controlled trial; SCD, sickle cell disease; VOC, </a:t>
            </a:r>
            <a:r>
              <a:rPr lang="en-GB" dirty="0" err="1"/>
              <a:t>vaso</a:t>
            </a:r>
            <a:r>
              <a:rPr lang="en-GB" dirty="0"/>
              <a:t>-occlusive crisis </a:t>
            </a:r>
          </a:p>
        </p:txBody>
      </p:sp>
      <p:cxnSp>
        <p:nvCxnSpPr>
          <p:cNvPr id="18" name="Straight Arrow Connector 17">
            <a:extLst>
              <a:ext uri="{FF2B5EF4-FFF2-40B4-BE49-F238E27FC236}">
                <a16:creationId xmlns:a16="http://schemas.microsoft.com/office/drawing/2014/main" id="{94E249C5-AE0B-DBAD-AB42-5238328EFCEE}"/>
              </a:ext>
            </a:extLst>
          </p:cNvPr>
          <p:cNvCxnSpPr>
            <a:cxnSpLocks/>
            <a:stCxn id="5" idx="3"/>
          </p:cNvCxnSpPr>
          <p:nvPr/>
        </p:nvCxnSpPr>
        <p:spPr>
          <a:xfrm flipV="1">
            <a:off x="9742972" y="2268550"/>
            <a:ext cx="287602" cy="1"/>
          </a:xfrm>
          <a:prstGeom prst="straightConnector1">
            <a:avLst/>
          </a:prstGeom>
          <a:ln w="12700">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BC0F96D3-8B68-5B0B-8A10-67DB0ADA0762}"/>
              </a:ext>
            </a:extLst>
          </p:cNvPr>
          <p:cNvSpPr/>
          <p:nvPr/>
        </p:nvSpPr>
        <p:spPr>
          <a:xfrm>
            <a:off x="10030574" y="2088922"/>
            <a:ext cx="2020646" cy="389693"/>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Licensed dose </a:t>
            </a:r>
          </a:p>
        </p:txBody>
      </p:sp>
      <p:sp>
        <p:nvSpPr>
          <p:cNvPr id="44" name="Rectangle: Rounded Corners 43">
            <a:extLst>
              <a:ext uri="{FF2B5EF4-FFF2-40B4-BE49-F238E27FC236}">
                <a16:creationId xmlns:a16="http://schemas.microsoft.com/office/drawing/2014/main" id="{299FE9F0-225B-E8BC-8B67-7BBDCC96463A}"/>
              </a:ext>
            </a:extLst>
          </p:cNvPr>
          <p:cNvSpPr/>
          <p:nvPr/>
        </p:nvSpPr>
        <p:spPr>
          <a:xfrm>
            <a:off x="10032809" y="2575350"/>
            <a:ext cx="2020646" cy="476662"/>
          </a:xfrm>
          <a:prstGeom prst="roundRect">
            <a:avLst/>
          </a:prstGeom>
          <a:solidFill>
            <a:schemeClr val="bg1"/>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Not the licensed dose </a:t>
            </a:r>
          </a:p>
        </p:txBody>
      </p:sp>
      <p:cxnSp>
        <p:nvCxnSpPr>
          <p:cNvPr id="45" name="Straight Arrow Connector 44">
            <a:extLst>
              <a:ext uri="{FF2B5EF4-FFF2-40B4-BE49-F238E27FC236}">
                <a16:creationId xmlns:a16="http://schemas.microsoft.com/office/drawing/2014/main" id="{B3CE2A7B-B0EA-D950-C577-204B34E55F36}"/>
              </a:ext>
            </a:extLst>
          </p:cNvPr>
          <p:cNvCxnSpPr>
            <a:cxnSpLocks/>
          </p:cNvCxnSpPr>
          <p:nvPr/>
        </p:nvCxnSpPr>
        <p:spPr>
          <a:xfrm flipV="1">
            <a:off x="9742971" y="2755885"/>
            <a:ext cx="287602" cy="1"/>
          </a:xfrm>
          <a:prstGeom prst="straightConnector1">
            <a:avLst/>
          </a:prstGeom>
          <a:ln w="12700">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Rectangle 9" descr="Marker showing slides are confidential ">
            <a:extLst>
              <a:ext uri="{FF2B5EF4-FFF2-40B4-BE49-F238E27FC236}">
                <a16:creationId xmlns:a16="http://schemas.microsoft.com/office/drawing/2014/main" id="{A0479802-C1E7-76A7-E29D-668B7A3FC1B8}"/>
              </a:ext>
              <a:ext uri="{C183D7F6-B498-43B3-948B-1728B52AA6E4}">
                <adec:decorative xmlns:adec="http://schemas.microsoft.com/office/drawing/2017/decorative" val="0"/>
              </a:ext>
            </a:extLst>
          </p:cNvPr>
          <p:cNvSpPr/>
          <p:nvPr/>
        </p:nvSpPr>
        <p:spPr>
          <a:xfrm>
            <a:off x="11116019" y="208"/>
            <a:ext cx="1075981" cy="3776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RECAP</a:t>
            </a:r>
            <a:endParaRPr lang="en-GB" sz="1400" b="1" dirty="0"/>
          </a:p>
        </p:txBody>
      </p:sp>
    </p:spTree>
    <p:extLst>
      <p:ext uri="{BB962C8B-B14F-4D97-AF65-F5344CB8AC3E}">
        <p14:creationId xmlns:p14="http://schemas.microsoft.com/office/powerpoint/2010/main" val="3811387527"/>
      </p:ext>
    </p:extLst>
  </p:cSld>
  <p:clrMapOvr>
    <a:masterClrMapping/>
  </p:clrMapOvr>
</p:sld>
</file>

<file path=ppt/theme/theme1.xml><?xml version="1.0" encoding="utf-8"?>
<a:theme xmlns:a="http://schemas.openxmlformats.org/drawingml/2006/main" name="NIC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Committee Slide Template - Arial version.potx" id="{700D2C4A-20AD-41EC-82CA-349B7EA76903}" vid="{078C9B7B-375C-4977-BC7C-7EF4D8B626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b886931-1db8-4cca-bb44-3d6d3d10cd2f" xsi:nil="true"/>
    <lcf76f155ced4ddcb4097134ff3c332f xmlns="8c1955fd-d5f4-4fc5-9767-38c9a50e1d9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E078F31AA3DF46952883A1E136BA34" ma:contentTypeVersion="13" ma:contentTypeDescription="Create a new document." ma:contentTypeScope="" ma:versionID="6260d471e5b3ec4b8acae5ebb09d8f93">
  <xsd:schema xmlns:xsd="http://www.w3.org/2001/XMLSchema" xmlns:xs="http://www.w3.org/2001/XMLSchema" xmlns:p="http://schemas.microsoft.com/office/2006/metadata/properties" xmlns:ns2="7b886931-1db8-4cca-bb44-3d6d3d10cd2f" xmlns:ns3="8c1955fd-d5f4-4fc5-9767-38c9a50e1d94" targetNamespace="http://schemas.microsoft.com/office/2006/metadata/properties" ma:root="true" ma:fieldsID="433aa9722b8b64bcc7c91fdcf56dce81" ns2:_="" ns3:_="">
    <xsd:import namespace="7b886931-1db8-4cca-bb44-3d6d3d10cd2f"/>
    <xsd:import namespace="8c1955fd-d5f4-4fc5-9767-38c9a50e1d9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ObjectDetectorVersions"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886931-1db8-4cca-bb44-3d6d3d10cd2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7c44dc65-fed5-4fe5-8bef-e4f6390b52d1}" ma:internalName="TaxCatchAll" ma:showField="CatchAllData" ma:web="7b886931-1db8-4cca-bb44-3d6d3d10cd2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c1955fd-d5f4-4fc5-9767-38c9a50e1d9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abb4586-6e39-4769-a9e9-e64cee0e77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D4A81-9AA7-4839-9F7C-49A81BAA6B43}">
  <ds:schemaRefs>
    <ds:schemaRef ds:uri="8c1955fd-d5f4-4fc5-9767-38c9a50e1d94"/>
    <ds:schemaRef ds:uri="http://www.w3.org/XML/1998/namespace"/>
    <ds:schemaRef ds:uri="7b886931-1db8-4cca-bb44-3d6d3d10cd2f"/>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FC282AFF-6549-4F52-9BC3-76C3A6214A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886931-1db8-4cca-bb44-3d6d3d10cd2f"/>
    <ds:schemaRef ds:uri="8c1955fd-d5f4-4fc5-9767-38c9a50e1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1EC78B-BD21-4F7D-A745-F4837912BC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17779</TotalTime>
  <Words>5166</Words>
  <Application>Microsoft Office PowerPoint</Application>
  <PresentationFormat>Widescreen</PresentationFormat>
  <Paragraphs>538</Paragraphs>
  <Slides>36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Inter</vt:lpstr>
      <vt:lpstr>Wingdings</vt:lpstr>
      <vt:lpstr>Times New Roman</vt:lpstr>
      <vt:lpstr>Arial</vt:lpstr>
      <vt:lpstr>NICE</vt:lpstr>
      <vt:lpstr>Voxelotor for treating haemolytic anaemia in people with sickle cell disease</vt:lpstr>
      <vt:lpstr>Appraisal history </vt:lpstr>
      <vt:lpstr>Upheld appeal points</vt:lpstr>
      <vt:lpstr>ACM3 meeting outcomes</vt:lpstr>
      <vt:lpstr>DG2 recommendation</vt:lpstr>
      <vt:lpstr>Key issues</vt:lpstr>
      <vt:lpstr>Voxelotor (Oxbryta, Pfizer)</vt:lpstr>
      <vt:lpstr>PowerPoint Presentation</vt:lpstr>
      <vt:lpstr>Key clinical trial - HOPE</vt:lpstr>
      <vt:lpstr>HOPE trial results At week 24, voxelotor 1500mg* has higher proportion of people with Hb increase of &gt;1g/dL than placebo</vt:lpstr>
      <vt:lpstr>HOPE trial open-label extension (OLE)</vt:lpstr>
      <vt:lpstr>Company’s model overview</vt:lpstr>
      <vt:lpstr>Consultation responses</vt:lpstr>
      <vt:lpstr>Consultation responses to draft guidance </vt:lpstr>
      <vt:lpstr>Response themes: clinical and patient organisations</vt:lpstr>
      <vt:lpstr>Response themes: web comments</vt:lpstr>
      <vt:lpstr>Company response and EAG critique</vt:lpstr>
      <vt:lpstr>Company response overview re: key issues at ACM3</vt:lpstr>
      <vt:lpstr>Positioning of voxelotor</vt:lpstr>
      <vt:lpstr>Positioning of voxelotor</vt:lpstr>
      <vt:lpstr>Positioning of voxelotor</vt:lpstr>
      <vt:lpstr>RTT rates</vt:lpstr>
      <vt:lpstr>RTT rates</vt:lpstr>
      <vt:lpstr>RTT rates</vt:lpstr>
      <vt:lpstr>RTT rates</vt:lpstr>
      <vt:lpstr>RTT rates</vt:lpstr>
      <vt:lpstr>RTT rates</vt:lpstr>
      <vt:lpstr>Cost-effectiveness results</vt:lpstr>
      <vt:lpstr>Company’s updated cost-effectiveness analyses</vt:lpstr>
      <vt:lpstr>Feasibility of managed access</vt:lpstr>
      <vt:lpstr>Summary of managed access feasibility assessment</vt:lpstr>
      <vt:lpstr>Summary of managed access feasibility assessment (2)</vt:lpstr>
      <vt:lpstr>Summary of managed access feasibility assessment (3)</vt:lpstr>
      <vt:lpstr>Summary of managed access feasibility assessment (4)</vt:lpstr>
      <vt:lpstr>Summary of managed access feasibility assessment (5)</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PowerPoint template</dc:title>
  <dc:creator>Victoria Kelly</dc:creator>
  <cp:lastModifiedBy>Emily Leckenby</cp:lastModifiedBy>
  <cp:revision>89</cp:revision>
  <dcterms:created xsi:type="dcterms:W3CDTF">2023-11-01T13:24:03Z</dcterms:created>
  <dcterms:modified xsi:type="dcterms:W3CDTF">2024-04-09T15:23:28Z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2023-06-06T08:52:22Z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3592bedb-0887-4889-a00b-955ebe06d3f5</vt:lpwstr>
  </property>
  <property fmtid="{D5CDD505-2E9C-101B-9397-08002B2CF9AE}" pid="8" name="MSIP_Label_c69d85d5-6d9e-4305-a294-1f636ec0f2d6_ContentBits">
    <vt:lpwstr>0</vt:lpwstr>
  </property>
  <property fmtid="{D5CDD505-2E9C-101B-9397-08002B2CF9AE}" pid="9" name="ContentTypeId">
    <vt:lpwstr>0x01010085E078F31AA3DF46952883A1E136BA34</vt:lpwstr>
  </property>
</Properties>
</file>