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309" r:id="rId3"/>
    <p:sldId id="308" r:id="rId4"/>
    <p:sldId id="319" r:id="rId5"/>
    <p:sldId id="313" r:id="rId6"/>
    <p:sldId id="327" r:id="rId7"/>
    <p:sldId id="330" r:id="rId8"/>
    <p:sldId id="328" r:id="rId9"/>
    <p:sldId id="332" r:id="rId10"/>
    <p:sldId id="334" r:id="rId11"/>
    <p:sldId id="322" r:id="rId12"/>
    <p:sldId id="331" r:id="rId13"/>
    <p:sldId id="325" r:id="rId14"/>
  </p:sldIdLst>
  <p:sldSz cx="10693400" cy="7561263"/>
  <p:notesSz cx="6858000" cy="9144000"/>
  <p:defaultText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07ADD0F-B62A-DBC1-4450-74A5433EAE92}" name="Victoria Kelly" initials="VK" userId="S::Victoria.Kelly@nice.org.uk::b3cb38c1-50f8-416d-a7ac-e58820acd664" providerId="AD"/>
  <p188:author id="{AF819556-7772-981F-D255-00D1043059B4}" name="Fatima Chunara" initials="FC" userId="S::Fatima.Chunara@nice.org.uk::9439ce29-2dc0-41cd-9f28-37716e815aa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elinda Goodall" initials="MG" lastIdx="25" clrIdx="0">
    <p:extLst>
      <p:ext uri="{19B8F6BF-5375-455C-9EA6-DF929625EA0E}">
        <p15:presenceInfo xmlns:p15="http://schemas.microsoft.com/office/powerpoint/2012/main" userId="S-1-5-21-2135317788-1047624253-925700815-19721" providerId="AD"/>
      </p:ext>
    </p:extLst>
  </p:cmAuthor>
  <p:cmAuthor id="2" name="Kirsty Pitt" initials="KP" lastIdx="67" clrIdx="1">
    <p:extLst>
      <p:ext uri="{19B8F6BF-5375-455C-9EA6-DF929625EA0E}">
        <p15:presenceInfo xmlns:p15="http://schemas.microsoft.com/office/powerpoint/2012/main" userId="S-1-5-21-2135317788-1047624253-925700815-23121" providerId="AD"/>
      </p:ext>
    </p:extLst>
  </p:cmAuthor>
  <p:cmAuthor id="3" name="Lucy Beggs" initials="LB" lastIdx="15" clrIdx="2">
    <p:extLst>
      <p:ext uri="{19B8F6BF-5375-455C-9EA6-DF929625EA0E}">
        <p15:presenceInfo xmlns:p15="http://schemas.microsoft.com/office/powerpoint/2012/main" userId="S-1-5-21-2135317788-1047624253-925700815-28172" providerId="AD"/>
      </p:ext>
    </p:extLst>
  </p:cmAuthor>
  <p:cmAuthor id="4" name="Ross Dent" initials="RD" lastIdx="13" clrIdx="3">
    <p:extLst>
      <p:ext uri="{19B8F6BF-5375-455C-9EA6-DF929625EA0E}">
        <p15:presenceInfo xmlns:p15="http://schemas.microsoft.com/office/powerpoint/2012/main" userId="S-1-5-21-2135317788-1047624253-925700815-26610" providerId="AD"/>
      </p:ext>
    </p:extLst>
  </p:cmAuthor>
  <p:cmAuthor id="5" name="Zoe Charles" initials="ZC" lastIdx="1" clrIdx="4">
    <p:extLst>
      <p:ext uri="{19B8F6BF-5375-455C-9EA6-DF929625EA0E}">
        <p15:presenceInfo xmlns:p15="http://schemas.microsoft.com/office/powerpoint/2012/main" userId="S::Zoe.Charles@nice.org.uk::c135eabb-d70c-4ebe-9405-64402c662e6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A2BDC1"/>
    <a:srgbClr val="18646E"/>
    <a:srgbClr val="393938"/>
    <a:srgbClr val="4D4D4D"/>
    <a:srgbClr val="00506A"/>
    <a:srgbClr val="222222"/>
    <a:srgbClr val="DEDEDE"/>
    <a:srgbClr val="195962"/>
    <a:srgbClr val="366D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496" autoAdjust="0"/>
    <p:restoredTop sz="71563" autoAdjust="0"/>
  </p:normalViewPr>
  <p:slideViewPr>
    <p:cSldViewPr snapToGrid="0" showGuides="1">
      <p:cViewPr varScale="1">
        <p:scale>
          <a:sx n="74" d="100"/>
          <a:sy n="74" d="100"/>
        </p:scale>
        <p:origin x="1740" y="66"/>
      </p:cViewPr>
      <p:guideLst>
        <p:guide orient="horz"/>
        <p:guide/>
      </p:guideLst>
    </p:cSldViewPr>
  </p:slideViewPr>
  <p:notesTextViewPr>
    <p:cViewPr>
      <p:scale>
        <a:sx n="1" d="1"/>
        <a:sy n="1" d="1"/>
      </p:scale>
      <p:origin x="0" y="0"/>
    </p:cViewPr>
  </p:notesTextViewPr>
  <p:notesViewPr>
    <p:cSldViewPr snapToGrid="0" showGuides="1">
      <p:cViewPr varScale="1">
        <p:scale>
          <a:sx n="98" d="100"/>
          <a:sy n="98" d="100"/>
        </p:scale>
        <p:origin x="-63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004888" y="685800"/>
            <a:ext cx="4848225"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011677" y="4343400"/>
            <a:ext cx="4844374"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8686800"/>
            <a:ext cx="835124" cy="457200"/>
          </a:xfrm>
          <a:prstGeom prst="rect">
            <a:avLst/>
          </a:prstGeom>
        </p:spPr>
        <p:txBody>
          <a:bodyPr vert="horz" lIns="91440" tIns="45720" rIns="91440" bIns="45720" rtlCol="0" anchor="b"/>
          <a:lstStyle>
            <a:lvl1pPr algn="r">
              <a:defRPr sz="1200">
                <a:latin typeface="Lato" panose="020F0502020204030203" pitchFamily="34" charset="0"/>
                <a:ea typeface="Lato" panose="020F0502020204030203" pitchFamily="34" charset="0"/>
                <a:cs typeface="Lato" panose="020F0502020204030203"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1043056" rtl="0" eaLnBrk="1" latinLnBrk="0" hangingPunct="1">
      <a:spcAft>
        <a:spcPts val="450"/>
      </a:spcAft>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17462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2pPr>
    <a:lvl3pPr marL="44767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3pPr>
    <a:lvl4pPr marL="622300"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4pPr>
    <a:lvl5pPr marL="808038" indent="-185738"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5pPr>
    <a:lvl6pPr marL="2607640" algn="l" defTabSz="1043056" rtl="0" eaLnBrk="1" latinLnBrk="0" hangingPunct="1">
      <a:defRPr sz="1400" kern="1200">
        <a:solidFill>
          <a:schemeClr val="tx1"/>
        </a:solidFill>
        <a:latin typeface="+mn-lt"/>
        <a:ea typeface="+mn-ea"/>
        <a:cs typeface="+mn-cs"/>
      </a:defRPr>
    </a:lvl6pPr>
    <a:lvl7pPr marL="3129168" algn="l" defTabSz="1043056" rtl="0" eaLnBrk="1" latinLnBrk="0" hangingPunct="1">
      <a:defRPr sz="1400" kern="1200">
        <a:solidFill>
          <a:schemeClr val="tx1"/>
        </a:solidFill>
        <a:latin typeface="+mn-lt"/>
        <a:ea typeface="+mn-ea"/>
        <a:cs typeface="+mn-cs"/>
      </a:defRPr>
    </a:lvl7pPr>
    <a:lvl8pPr marL="3650696" algn="l" defTabSz="1043056" rtl="0" eaLnBrk="1" latinLnBrk="0" hangingPunct="1">
      <a:defRPr sz="1400" kern="1200">
        <a:solidFill>
          <a:schemeClr val="tx1"/>
        </a:solidFill>
        <a:latin typeface="+mn-lt"/>
        <a:ea typeface="+mn-ea"/>
        <a:cs typeface="+mn-cs"/>
      </a:defRPr>
    </a:lvl8pPr>
    <a:lvl9pPr marL="4172224" algn="l" defTabSz="1043056"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5</a:t>
            </a:fld>
            <a:endParaRPr lang="en-GB" dirty="0"/>
          </a:p>
        </p:txBody>
      </p:sp>
    </p:spTree>
    <p:extLst>
      <p:ext uri="{BB962C8B-B14F-4D97-AF65-F5344CB8AC3E}">
        <p14:creationId xmlns:p14="http://schemas.microsoft.com/office/powerpoint/2010/main" val="1992385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7</a:t>
            </a:fld>
            <a:endParaRPr lang="en-GB" dirty="0"/>
          </a:p>
        </p:txBody>
      </p:sp>
    </p:spTree>
    <p:extLst>
      <p:ext uri="{BB962C8B-B14F-4D97-AF65-F5344CB8AC3E}">
        <p14:creationId xmlns:p14="http://schemas.microsoft.com/office/powerpoint/2010/main" val="1470028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10</a:t>
            </a:fld>
            <a:endParaRPr lang="en-GB" dirty="0"/>
          </a:p>
        </p:txBody>
      </p:sp>
    </p:spTree>
    <p:extLst>
      <p:ext uri="{BB962C8B-B14F-4D97-AF65-F5344CB8AC3E}">
        <p14:creationId xmlns:p14="http://schemas.microsoft.com/office/powerpoint/2010/main" val="2400745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11</a:t>
            </a:fld>
            <a:endParaRPr lang="en-GB" dirty="0"/>
          </a:p>
        </p:txBody>
      </p:sp>
    </p:spTree>
    <p:extLst>
      <p:ext uri="{BB962C8B-B14F-4D97-AF65-F5344CB8AC3E}">
        <p14:creationId xmlns:p14="http://schemas.microsoft.com/office/powerpoint/2010/main" val="3017742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9DD4D23-C98A-435E-AE88-9061F8349B02}" type="slidenum">
              <a:rPr lang="en-GB" smtClean="0"/>
              <a:pPr/>
              <a:t>12</a:t>
            </a:fld>
            <a:endParaRPr lang="en-GB" dirty="0"/>
          </a:p>
        </p:txBody>
      </p:sp>
    </p:spTree>
    <p:extLst>
      <p:ext uri="{BB962C8B-B14F-4D97-AF65-F5344CB8AC3E}">
        <p14:creationId xmlns:p14="http://schemas.microsoft.com/office/powerpoint/2010/main" val="31769096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8000" y="3670195"/>
            <a:ext cx="9383395" cy="702589"/>
          </a:xfrm>
        </p:spPr>
        <p:txBody>
          <a:bodyPr/>
          <a:lstStyle>
            <a:lvl1pPr algn="l">
              <a:lnSpc>
                <a:spcPts val="5600"/>
              </a:lnSpc>
              <a:defRPr sz="4800" b="1"/>
            </a:lvl1pPr>
          </a:lstStyle>
          <a:p>
            <a:r>
              <a:rPr lang="en-US"/>
              <a:t>Click to edit Master title style</a:t>
            </a:r>
            <a:endParaRPr lang="en-GB" dirty="0"/>
          </a:p>
        </p:txBody>
      </p:sp>
      <p:sp>
        <p:nvSpPr>
          <p:cNvPr id="3" name="Subtitle 2"/>
          <p:cNvSpPr>
            <a:spLocks noGrp="1"/>
          </p:cNvSpPr>
          <p:nvPr>
            <p:ph type="subTitle" idx="1"/>
          </p:nvPr>
        </p:nvSpPr>
        <p:spPr>
          <a:xfrm>
            <a:off x="508000" y="4392907"/>
            <a:ext cx="7781290" cy="819150"/>
          </a:xfrm>
        </p:spPr>
        <p:txBody>
          <a:bodyPr/>
          <a:lstStyle>
            <a:lvl1pPr marL="0" indent="0" algn="l">
              <a:lnSpc>
                <a:spcPts val="4600"/>
              </a:lnSpc>
              <a:spcBef>
                <a:spcPts val="0"/>
              </a:spcBef>
              <a:buNone/>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0875" y="369240"/>
            <a:ext cx="3412800" cy="662083"/>
          </a:xfrm>
          <a:prstGeom prst="rect">
            <a:avLst/>
          </a:prstGeom>
        </p:spPr>
      </p:pic>
      <p:sp>
        <p:nvSpPr>
          <p:cNvPr id="8" name="TextBox 7"/>
          <p:cNvSpPr txBox="1"/>
          <p:nvPr userDrawn="1"/>
        </p:nvSpPr>
        <p:spPr>
          <a:xfrm>
            <a:off x="532522" y="6872289"/>
            <a:ext cx="9358873" cy="430887"/>
          </a:xfrm>
          <a:prstGeom prst="rect">
            <a:avLst/>
          </a:prstGeom>
          <a:noFill/>
        </p:spPr>
        <p:txBody>
          <a:bodyPr wrap="square" lIns="0" tIns="0" rIns="0" bIns="0" rtlCol="0">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400" spc="0" baseline="0" dirty="0">
                <a:solidFill>
                  <a:srgbClr val="757474"/>
                </a:solidFill>
                <a:latin typeface="Arial" panose="020B0604020202020204" pitchFamily="34" charset="0"/>
                <a:cs typeface="Arial" panose="020B0604020202020204" pitchFamily="34" charset="0"/>
              </a:rPr>
              <a:t>© NICE 2022. All rights reserved. Subject to notice of rights. The content in this publication is owned by multiple parties and may not be re-used without the permission of the relevant copyright owner. </a:t>
            </a:r>
            <a:endParaRPr lang="en-US" sz="1400" spc="0" baseline="0" dirty="0">
              <a:solidFill>
                <a:srgbClr val="757474"/>
              </a:solidFill>
              <a:latin typeface="Arial" panose="020B0604020202020204" pitchFamily="34" charset="0"/>
              <a:cs typeface="Arial" panose="020B0604020202020204" pitchFamily="34" charset="0"/>
            </a:endParaRPr>
          </a:p>
        </p:txBody>
      </p:sp>
      <p:sp>
        <p:nvSpPr>
          <p:cNvPr id="10" name="Text Placeholder 9"/>
          <p:cNvSpPr>
            <a:spLocks noGrp="1"/>
          </p:cNvSpPr>
          <p:nvPr>
            <p:ph type="body" sz="quarter" idx="13"/>
          </p:nvPr>
        </p:nvSpPr>
        <p:spPr>
          <a:xfrm>
            <a:off x="498277" y="2941409"/>
            <a:ext cx="8271760" cy="697044"/>
          </a:xfrm>
        </p:spPr>
        <p:txBody>
          <a:bodyPr/>
          <a:lstStyle>
            <a:lvl1pPr marL="0" indent="0">
              <a:lnSpc>
                <a:spcPts val="5600"/>
              </a:lnSpc>
              <a:defRPr sz="48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533279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2893102"/>
            <a:ext cx="8980488" cy="1469036"/>
          </a:xfrm>
        </p:spPr>
        <p:txBody>
          <a:bodyPr anchor="b" anchorCtr="0"/>
          <a:lstStyle>
            <a:lvl1pPr>
              <a:lnSpc>
                <a:spcPts val="5600"/>
              </a:lnSpc>
              <a:spcBef>
                <a:spcPts val="0"/>
              </a:spcBef>
              <a:defRPr sz="4800" b="1">
                <a:solidFill>
                  <a:schemeClr val="bg2"/>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6" name="Text Placeholder 5"/>
          <p:cNvSpPr>
            <a:spLocks noGrp="1"/>
          </p:cNvSpPr>
          <p:nvPr>
            <p:ph type="body" sz="quarter" idx="14"/>
          </p:nvPr>
        </p:nvSpPr>
        <p:spPr>
          <a:xfrm>
            <a:off x="508000" y="4359981"/>
            <a:ext cx="9010754" cy="689677"/>
          </a:xfrm>
        </p:spPr>
        <p:txBody>
          <a:bodyPr/>
          <a:lstStyle>
            <a:lvl1pPr>
              <a:lnSpc>
                <a:spcPts val="4600"/>
              </a:lnSpc>
              <a:spcBef>
                <a:spcPts val="0"/>
              </a:spcBef>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452789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rge Statement or Quote">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1295400"/>
            <a:ext cx="7734300" cy="4946650"/>
          </a:xfrm>
        </p:spPr>
        <p:txBody>
          <a:bodyPr/>
          <a:lstStyle>
            <a:lvl1pPr>
              <a:lnSpc>
                <a:spcPts val="4200"/>
              </a:lnSpc>
              <a:spcBef>
                <a:spcPts val="1134"/>
              </a:spcBef>
              <a:defRPr sz="3600"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447362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ing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marL="237600">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Heading and 2 Column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6400" y="1306800"/>
            <a:ext cx="7197725" cy="1106189"/>
          </a:xfrm>
        </p:spPr>
        <p:txBody>
          <a:bodyPr anchor="t" anchorCtr="0"/>
          <a:lstStyle/>
          <a:p>
            <a:r>
              <a:rPr lang="en-US"/>
              <a:t>Click to edit Master title style</a:t>
            </a:r>
            <a:endParaRPr lang="en-GB"/>
          </a:p>
        </p:txBody>
      </p:sp>
      <p:sp>
        <p:nvSpPr>
          <p:cNvPr id="3" name="Content Placeholder 2"/>
          <p:cNvSpPr>
            <a:spLocks noGrp="1"/>
          </p:cNvSpPr>
          <p:nvPr>
            <p:ph idx="1"/>
          </p:nvPr>
        </p:nvSpPr>
        <p:spPr>
          <a:xfrm>
            <a:off x="1110812" y="2701823"/>
            <a:ext cx="8618976" cy="3756127"/>
          </a:xfrm>
        </p:spPr>
        <p:txBody>
          <a:bodyPr numCol="2" spcCol="162000"/>
          <a:lstStyle>
            <a:lvl1pPr marL="237600">
              <a:lnSpc>
                <a:spcPts val="2400"/>
              </a:lnSpc>
              <a:spcBef>
                <a:spcPts val="850"/>
              </a:spcBef>
              <a:defRPr sz="2000">
                <a:solidFill>
                  <a:schemeClr val="tx1"/>
                </a:solidFill>
                <a:latin typeface="Arial" panose="020B0604020202020204" pitchFamily="34" charset="0"/>
                <a:cs typeface="Arial" panose="020B0604020202020204" pitchFamily="34" charset="0"/>
              </a:defRPr>
            </a:lvl1pPr>
            <a:lvl2pPr>
              <a:lnSpc>
                <a:spcPts val="2400"/>
              </a:lnSpc>
              <a:spcBef>
                <a:spcPts val="567"/>
              </a:spcBef>
              <a:buClr>
                <a:schemeClr val="tx1"/>
              </a:buClr>
              <a:defRPr sz="2000">
                <a:solidFill>
                  <a:schemeClr val="tx1"/>
                </a:solidFill>
              </a:defRPr>
            </a:lvl2pPr>
            <a:lvl3pPr>
              <a:lnSpc>
                <a:spcPts val="2400"/>
              </a:lnSpc>
              <a:defRPr sz="2000">
                <a:solidFill>
                  <a:schemeClr val="bg1"/>
                </a:solidFill>
              </a:defRPr>
            </a:lvl3pPr>
            <a:lvl4pPr>
              <a:lnSpc>
                <a:spcPts val="2400"/>
              </a:lnSpc>
              <a:defRPr sz="2000">
                <a:solidFill>
                  <a:schemeClr val="bg1"/>
                </a:solidFill>
              </a:defRPr>
            </a:lvl4pPr>
            <a:lvl5pPr>
              <a:lnSpc>
                <a:spcPts val="2400"/>
              </a:lnSpc>
              <a:defRPr sz="2000">
                <a:solidFill>
                  <a:schemeClr val="bg1"/>
                </a:solidFill>
              </a:defRPr>
            </a:lvl5pPr>
          </a:lstStyle>
          <a:p>
            <a:pPr lvl="0"/>
            <a:r>
              <a:rPr lang="en-US"/>
              <a:t>Click to edit Master text styles</a:t>
            </a:r>
          </a:p>
          <a:p>
            <a:pPr lvl="1"/>
            <a:r>
              <a:rPr lang="en-US"/>
              <a:t>Second level</a:t>
            </a:r>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3545709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316840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extBox 6"/>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2222880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mp; graphic">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atin typeface="Lato" panose="020F0502020204030203" pitchFamily="34" charset="0"/>
                <a:ea typeface="Lato" panose="020F0502020204030203" pitchFamily="34" charset="0"/>
                <a:cs typeface="Lato" panose="020F0502020204030203" pitchFamily="34" charset="0"/>
              </a:defRPr>
            </a:lvl1pPr>
            <a:lvl2pPr>
              <a:defRPr>
                <a:latin typeface="Lato" panose="020F0502020204030203" pitchFamily="34" charset="0"/>
                <a:ea typeface="Lato" panose="020F0502020204030203" pitchFamily="34" charset="0"/>
                <a:cs typeface="Lato" panose="020F0502020204030203" pitchFamily="34" charset="0"/>
              </a:defRPr>
            </a:lvl2pPr>
            <a:lvl3pPr>
              <a:defRPr>
                <a:latin typeface="Lato" panose="020F0502020204030203" pitchFamily="34" charset="0"/>
                <a:ea typeface="Lato" panose="020F0502020204030203" pitchFamily="34" charset="0"/>
                <a:cs typeface="Lato" panose="020F0502020204030203" pitchFamily="34" charset="0"/>
              </a:defRPr>
            </a:lvl3pPr>
            <a:lvl4pPr>
              <a:defRPr>
                <a:latin typeface="Lato" panose="020F0502020204030203" pitchFamily="34" charset="0"/>
                <a:ea typeface="Lato" panose="020F0502020204030203" pitchFamily="34" charset="0"/>
                <a:cs typeface="Lato" panose="020F0502020204030203" pitchFamily="34"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Tree>
    <p:extLst>
      <p:ext uri="{BB962C8B-B14F-4D97-AF65-F5344CB8AC3E}">
        <p14:creationId xmlns:p14="http://schemas.microsoft.com/office/powerpoint/2010/main" val="263032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mp; graphic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b="1">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
        <p:nvSpPr>
          <p:cNvPr id="8" name="TextBox 7"/>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340477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46400" y="1306800"/>
            <a:ext cx="7197725" cy="1101426"/>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1110812" y="2996927"/>
            <a:ext cx="7433113" cy="2756173"/>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9677400" y="6930281"/>
            <a:ext cx="500380" cy="333663"/>
          </a:xfrm>
          <a:prstGeom prst="rect">
            <a:avLst/>
          </a:prstGeom>
        </p:spPr>
        <p:txBody>
          <a:bodyPr vert="horz" lIns="0" tIns="0" rIns="0" bIns="0" rtlCol="0" anchor="b" anchorCtr="0"/>
          <a:lstStyle>
            <a:lvl1pPr algn="r">
              <a:defRPr sz="1400" b="1">
                <a:solidFill>
                  <a:schemeClr val="tx1"/>
                </a:solidFill>
                <a:latin typeface="Arial" panose="020B0604020202020204" pitchFamily="34" charset="0"/>
                <a:cs typeface="Arial" panose="020B0604020202020204" pitchFamily="34" charset="0"/>
              </a:defRPr>
            </a:lvl1pPr>
          </a:lstStyle>
          <a:p>
            <a:fld id="{DDBE135E-2566-4748-853C-8A3B78F0FB00}" type="slidenum">
              <a:rPr lang="en-GB" smtClean="0"/>
              <a:pPr/>
              <a:t>‹#›</a:t>
            </a:fld>
            <a:endParaRPr lang="en-GB" dirty="0"/>
          </a:p>
        </p:txBody>
      </p:sp>
      <p:pic>
        <p:nvPicPr>
          <p:cNvPr id="9" name="Picture 8"/>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537717" y="6987026"/>
            <a:ext cx="664464" cy="222504"/>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62" r:id="rId5"/>
    <p:sldLayoutId id="2147483670" r:id="rId6"/>
    <p:sldLayoutId id="2147483671" r:id="rId7"/>
    <p:sldLayoutId id="2147483672" r:id="rId8"/>
    <p:sldLayoutId id="2147483673" r:id="rId9"/>
  </p:sldLayoutIdLst>
  <p:hf hdr="0" ftr="0" dt="0"/>
  <p:txStyles>
    <p:titleStyle>
      <a:lvl1pPr algn="l" defTabSz="1043056" rtl="0" eaLnBrk="1" latinLnBrk="0" hangingPunct="1">
        <a:lnSpc>
          <a:spcPts val="4200"/>
        </a:lnSpc>
        <a:spcBef>
          <a:spcPct val="0"/>
        </a:spcBef>
        <a:buNone/>
        <a:defRPr sz="3600" b="1" kern="1200">
          <a:solidFill>
            <a:schemeClr val="bg2"/>
          </a:solidFill>
          <a:latin typeface="Arial" panose="020B0604020202020204" pitchFamily="34" charset="0"/>
          <a:ea typeface="+mj-ea"/>
          <a:cs typeface="Arial" panose="020B0604020202020204" pitchFamily="34" charset="0"/>
        </a:defRPr>
      </a:lvl1pPr>
    </p:titleStyle>
    <p:bodyStyle>
      <a:lvl1pPr marL="4763" indent="0" algn="l" defTabSz="1043056" rtl="0" eaLnBrk="1" latinLnBrk="0" hangingPunct="1">
        <a:lnSpc>
          <a:spcPct val="100000"/>
        </a:lnSpc>
        <a:spcBef>
          <a:spcPts val="850"/>
        </a:spcBef>
        <a:buClr>
          <a:schemeClr val="tx1"/>
        </a:buClr>
        <a:buFont typeface="Arial"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81" userDrawn="1">
          <p15:clr>
            <a:srgbClr val="F26B43"/>
          </p15:clr>
        </p15:guide>
        <p15:guide id="2" pos="336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6.xml"/><Relationship Id="rId5" Type="http://schemas.openxmlformats.org/officeDocument/2006/relationships/image" Target="../media/image6.sv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6750" y="2954956"/>
            <a:ext cx="9383395" cy="702589"/>
          </a:xfrm>
        </p:spPr>
        <p:txBody>
          <a:bodyPr/>
          <a:lstStyle/>
          <a:p>
            <a:r>
              <a:rPr lang="en-US" b="1" dirty="0"/>
              <a:t>Stakeholder engagement workshop</a:t>
            </a:r>
          </a:p>
        </p:txBody>
      </p:sp>
      <p:sp>
        <p:nvSpPr>
          <p:cNvPr id="3" name="Subtitle 2"/>
          <p:cNvSpPr>
            <a:spLocks noGrp="1"/>
          </p:cNvSpPr>
          <p:nvPr>
            <p:ph type="subTitle" idx="1"/>
          </p:nvPr>
        </p:nvSpPr>
        <p:spPr>
          <a:xfrm>
            <a:off x="516749" y="4743449"/>
            <a:ext cx="9031511" cy="1955733"/>
          </a:xfrm>
        </p:spPr>
        <p:txBody>
          <a:bodyPr/>
          <a:lstStyle/>
          <a:p>
            <a:r>
              <a:rPr lang="en-US" dirty="0"/>
              <a:t>8</a:t>
            </a:r>
            <a:r>
              <a:rPr lang="en-US" baseline="30000" dirty="0"/>
              <a:t>th</a:t>
            </a:r>
            <a:r>
              <a:rPr lang="en-US" dirty="0"/>
              <a:t> February 2022</a:t>
            </a:r>
          </a:p>
        </p:txBody>
      </p:sp>
      <p:sp>
        <p:nvSpPr>
          <p:cNvPr id="4" name="Text Placeholder 3"/>
          <p:cNvSpPr>
            <a:spLocks noGrp="1"/>
          </p:cNvSpPr>
          <p:nvPr>
            <p:ph type="body" sz="quarter" idx="13"/>
          </p:nvPr>
        </p:nvSpPr>
        <p:spPr>
          <a:xfrm>
            <a:off x="449371" y="1491786"/>
            <a:ext cx="9166265" cy="653545"/>
          </a:xfrm>
        </p:spPr>
        <p:txBody>
          <a:bodyPr/>
          <a:lstStyle/>
          <a:p>
            <a:pPr>
              <a:lnSpc>
                <a:spcPct val="100000"/>
              </a:lnSpc>
            </a:pPr>
            <a:r>
              <a:rPr lang="en-GB" sz="3600" dirty="0"/>
              <a:t>Afamelanotide for treating erythropoietic protoporphyria [ID927]</a:t>
            </a:r>
            <a:r>
              <a:rPr lang="en-US" sz="3600" dirty="0"/>
              <a:t> </a:t>
            </a:r>
          </a:p>
        </p:txBody>
      </p:sp>
    </p:spTree>
    <p:extLst>
      <p:ext uri="{BB962C8B-B14F-4D97-AF65-F5344CB8AC3E}">
        <p14:creationId xmlns:p14="http://schemas.microsoft.com/office/powerpoint/2010/main" val="1974795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1B8DA-4225-44C0-AF42-4CD5AD338BC5}"/>
              </a:ext>
            </a:extLst>
          </p:cNvPr>
          <p:cNvSpPr>
            <a:spLocks noGrp="1"/>
          </p:cNvSpPr>
          <p:nvPr>
            <p:ph type="title"/>
          </p:nvPr>
        </p:nvSpPr>
        <p:spPr/>
        <p:txBody>
          <a:bodyPr/>
          <a:lstStyle/>
          <a:p>
            <a:r>
              <a:rPr lang="en-GB" dirty="0"/>
              <a:t>Potential routes to address the uncertainty </a:t>
            </a:r>
          </a:p>
        </p:txBody>
      </p:sp>
      <p:sp>
        <p:nvSpPr>
          <p:cNvPr id="3" name="Slide Number Placeholder 2">
            <a:extLst>
              <a:ext uri="{FF2B5EF4-FFF2-40B4-BE49-F238E27FC236}">
                <a16:creationId xmlns:a16="http://schemas.microsoft.com/office/drawing/2014/main" id="{7D65A0BB-4DB3-4A08-9E9B-E36D20B1DFE0}"/>
              </a:ext>
            </a:extLst>
          </p:cNvPr>
          <p:cNvSpPr>
            <a:spLocks noGrp="1"/>
          </p:cNvSpPr>
          <p:nvPr>
            <p:ph type="sldNum" sz="quarter" idx="12"/>
          </p:nvPr>
        </p:nvSpPr>
        <p:spPr/>
        <p:txBody>
          <a:bodyPr/>
          <a:lstStyle/>
          <a:p>
            <a:fld id="{DDBE135E-2566-4748-853C-8A3B78F0FB00}" type="slidenum">
              <a:rPr lang="en-GB" smtClean="0"/>
              <a:t>10</a:t>
            </a:fld>
            <a:endParaRPr lang="en-GB" dirty="0"/>
          </a:p>
        </p:txBody>
      </p:sp>
      <p:graphicFrame>
        <p:nvGraphicFramePr>
          <p:cNvPr id="5" name="Table 5">
            <a:extLst>
              <a:ext uri="{FF2B5EF4-FFF2-40B4-BE49-F238E27FC236}">
                <a16:creationId xmlns:a16="http://schemas.microsoft.com/office/drawing/2014/main" id="{A5037DBD-CB64-4CD9-A324-1C992057D0C3}"/>
              </a:ext>
            </a:extLst>
          </p:cNvPr>
          <p:cNvGraphicFramePr>
            <a:graphicFrameLocks noGrp="1"/>
          </p:cNvGraphicFramePr>
          <p:nvPr>
            <p:ph sz="quarter" idx="10"/>
            <p:extLst>
              <p:ext uri="{D42A27DB-BD31-4B8C-83A1-F6EECF244321}">
                <p14:modId xmlns:p14="http://schemas.microsoft.com/office/powerpoint/2010/main" val="57424546"/>
              </p:ext>
            </p:extLst>
          </p:nvPr>
        </p:nvGraphicFramePr>
        <p:xfrm>
          <a:off x="511969" y="2521848"/>
          <a:ext cx="9669462" cy="4245777"/>
        </p:xfrm>
        <a:graphic>
          <a:graphicData uri="http://schemas.openxmlformats.org/drawingml/2006/table">
            <a:tbl>
              <a:tblPr firstRow="1" bandRow="1">
                <a:tableStyleId>{F5AB1C69-6EDB-4FF4-983F-18BD219EF322}</a:tableStyleId>
              </a:tblPr>
              <a:tblGrid>
                <a:gridCol w="1534477">
                  <a:extLst>
                    <a:ext uri="{9D8B030D-6E8A-4147-A177-3AD203B41FA5}">
                      <a16:colId xmlns:a16="http://schemas.microsoft.com/office/drawing/2014/main" val="322288943"/>
                    </a:ext>
                  </a:extLst>
                </a:gridCol>
                <a:gridCol w="8134985">
                  <a:extLst>
                    <a:ext uri="{9D8B030D-6E8A-4147-A177-3AD203B41FA5}">
                      <a16:colId xmlns:a16="http://schemas.microsoft.com/office/drawing/2014/main" val="3174322212"/>
                    </a:ext>
                  </a:extLst>
                </a:gridCol>
              </a:tblGrid>
              <a:tr h="832017">
                <a:tc>
                  <a:txBody>
                    <a:bodyPr/>
                    <a:lstStyle/>
                    <a:p>
                      <a:r>
                        <a:rPr lang="en-GB" sz="1800" b="1" dirty="0">
                          <a:solidFill>
                            <a:schemeClr val="bg1"/>
                          </a:solidFill>
                        </a:rPr>
                        <a:t>DSU report</a:t>
                      </a:r>
                    </a:p>
                  </a:txBody>
                  <a:tcPr anchor="ctr">
                    <a:lnT w="12700" cap="flat" cmpd="sng" algn="ctr">
                      <a:solidFill>
                        <a:schemeClr val="bg2"/>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solidFill>
                  </a:tcPr>
                </a:tc>
                <a:tc>
                  <a:txBody>
                    <a:bodyPr/>
                    <a:lstStyle/>
                    <a:p>
                      <a:pPr marL="285750" indent="-285750">
                        <a:buFont typeface="Arial" panose="020B0604020202020204" pitchFamily="34" charset="0"/>
                        <a:buChar char="•"/>
                      </a:pPr>
                      <a:r>
                        <a:rPr lang="en-GB" sz="1800" b="0" dirty="0">
                          <a:solidFill>
                            <a:schemeClr val="tx1"/>
                          </a:solidFill>
                        </a:rPr>
                        <a:t>The report summarises NICE methods guidance for alternative methods used to generate health state utility values </a:t>
                      </a:r>
                    </a:p>
                  </a:txBody>
                  <a:tcPr>
                    <a:lnT w="127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2713788770"/>
                  </a:ext>
                </a:extLst>
              </a:tr>
              <a:tr h="2116876">
                <a:tc>
                  <a:txBody>
                    <a:bodyPr/>
                    <a:lstStyle/>
                    <a:p>
                      <a:r>
                        <a:rPr lang="en-GB" sz="1800" b="1" dirty="0">
                          <a:solidFill>
                            <a:schemeClr val="bg1"/>
                          </a:solidFill>
                        </a:rPr>
                        <a:t>Use of vignettes</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solidFill>
                  </a:tcPr>
                </a:tc>
                <a:tc>
                  <a:txBody>
                    <a:bodyPr/>
                    <a:lstStyle/>
                    <a:p>
                      <a:pPr marL="285750" indent="-285750">
                        <a:spcAft>
                          <a:spcPts val="800"/>
                        </a:spcAft>
                        <a:buFont typeface="Arial" panose="020B0604020202020204" pitchFamily="34" charset="0"/>
                        <a:buChar char="•"/>
                      </a:pPr>
                      <a:r>
                        <a:rPr lang="en-GB" sz="1800" b="0" dirty="0">
                          <a:solidFill>
                            <a:schemeClr val="tx1"/>
                          </a:solidFill>
                        </a:rPr>
                        <a:t>This approach involves constructing a vignette or scenario to describe each of the frequently occurring states associated with a condition and its treatment for respondents to value in the usual way.</a:t>
                      </a:r>
                    </a:p>
                    <a:p>
                      <a:pPr marL="285750" indent="-285750">
                        <a:spcAft>
                          <a:spcPts val="800"/>
                        </a:spcAft>
                        <a:buFont typeface="Arial" panose="020B0604020202020204" pitchFamily="34" charset="0"/>
                        <a:buChar char="•"/>
                      </a:pPr>
                      <a:r>
                        <a:rPr lang="en-GB" sz="1800" b="0" dirty="0">
                          <a:solidFill>
                            <a:schemeClr val="tx1"/>
                          </a:solidFill>
                        </a:rPr>
                        <a:t>The vignettes are usually based on interviews with patients and professionals. They can incorporate a range of information about the impact of the condition and its treatment.</a:t>
                      </a:r>
                    </a:p>
                    <a:p>
                      <a:pPr marL="285750" indent="-285750">
                        <a:spcAft>
                          <a:spcPts val="800"/>
                        </a:spcAft>
                        <a:buFont typeface="Arial" panose="020B0604020202020204" pitchFamily="34" charset="0"/>
                        <a:buChar char="•"/>
                      </a:pPr>
                      <a:r>
                        <a:rPr lang="en-GB" sz="1800" b="0" dirty="0">
                          <a:solidFill>
                            <a:schemeClr val="tx1"/>
                          </a:solidFill>
                        </a:rPr>
                        <a:t>Vignettes can take the form of a text narrative or more structured descriptions using a bullet point format in a similar way to the generic measures</a:t>
                      </a:r>
                    </a:p>
                    <a:p>
                      <a:pPr marL="285750" indent="-285750">
                        <a:spcAft>
                          <a:spcPts val="800"/>
                        </a:spcAft>
                        <a:buFont typeface="Arial" panose="020B0604020202020204" pitchFamily="34" charset="0"/>
                        <a:buChar char="•"/>
                      </a:pPr>
                      <a:r>
                        <a:rPr lang="en-GB" sz="1800" b="0" dirty="0">
                          <a:solidFill>
                            <a:schemeClr val="tx1"/>
                          </a:solidFill>
                        </a:rPr>
                        <a:t>Have the advantage of being comparatively easy and quick to prepare, and can be prepared with little or no patient level data</a:t>
                      </a:r>
                    </a:p>
                  </a:txBody>
                  <a:tcPr>
                    <a:lnT w="381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4144914490"/>
                  </a:ext>
                </a:extLst>
              </a:tr>
            </a:tbl>
          </a:graphicData>
        </a:graphic>
      </p:graphicFrame>
      <p:sp>
        <p:nvSpPr>
          <p:cNvPr id="6" name="Rectangle 5">
            <a:extLst>
              <a:ext uri="{FF2B5EF4-FFF2-40B4-BE49-F238E27FC236}">
                <a16:creationId xmlns:a16="http://schemas.microsoft.com/office/drawing/2014/main" id="{DB9E2217-0766-4145-BFD4-8582323E72A4}"/>
              </a:ext>
            </a:extLst>
          </p:cNvPr>
          <p:cNvSpPr/>
          <p:nvPr/>
        </p:nvSpPr>
        <p:spPr>
          <a:xfrm>
            <a:off x="508000" y="1147284"/>
            <a:ext cx="9669461" cy="1115625"/>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solidFill>
                  <a:schemeClr val="bg1"/>
                </a:solidFill>
              </a:rPr>
              <a:t>Some of the challenges with the economic modelling were influenced by the challenges of measuring the effects of the condition and treatment, and as such it would be reasonable to consider alternative methods to capture the benefits. The NICE DSU TSD11 “Alternatives to EQ-5D for generating health state utility values” outlines options</a:t>
            </a:r>
          </a:p>
        </p:txBody>
      </p:sp>
      <p:sp>
        <p:nvSpPr>
          <p:cNvPr id="8" name="Rectangle 7">
            <a:extLst>
              <a:ext uri="{FF2B5EF4-FFF2-40B4-BE49-F238E27FC236}">
                <a16:creationId xmlns:a16="http://schemas.microsoft.com/office/drawing/2014/main" id="{32A5CA4D-CEDC-47B0-834F-47ADC56B34D2}"/>
              </a:ext>
            </a:extLst>
          </p:cNvPr>
          <p:cNvSpPr/>
          <p:nvPr/>
        </p:nvSpPr>
        <p:spPr>
          <a:xfrm>
            <a:off x="359262" y="7120963"/>
            <a:ext cx="8439150" cy="504815"/>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rPr>
              <a:t>DSU: Decision support unit; EQ-5D: </a:t>
            </a:r>
            <a:r>
              <a:rPr lang="en-GB" sz="1200" dirty="0" err="1">
                <a:solidFill>
                  <a:schemeClr val="tx1"/>
                </a:solidFill>
              </a:rPr>
              <a:t>EuroQol</a:t>
            </a:r>
            <a:r>
              <a:rPr lang="en-GB" sz="1200" dirty="0">
                <a:solidFill>
                  <a:schemeClr val="tx1"/>
                </a:solidFill>
              </a:rPr>
              <a:t> 5-dimension health related quality of life measure </a:t>
            </a:r>
          </a:p>
        </p:txBody>
      </p:sp>
    </p:spTree>
    <p:extLst>
      <p:ext uri="{BB962C8B-B14F-4D97-AF65-F5344CB8AC3E}">
        <p14:creationId xmlns:p14="http://schemas.microsoft.com/office/powerpoint/2010/main" val="3426332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BD7F31F-613F-4037-A118-6C7141B04DCD}"/>
              </a:ext>
            </a:extLst>
          </p:cNvPr>
          <p:cNvSpPr/>
          <p:nvPr/>
        </p:nvSpPr>
        <p:spPr>
          <a:xfrm>
            <a:off x="254239" y="1664614"/>
            <a:ext cx="2397522" cy="5599329"/>
          </a:xfrm>
          <a:prstGeom prst="rect">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549230AA-C1AB-4970-8706-BA3AB0F011E6}"/>
              </a:ext>
            </a:extLst>
          </p:cNvPr>
          <p:cNvSpPr>
            <a:spLocks noGrp="1"/>
          </p:cNvSpPr>
          <p:nvPr>
            <p:ph type="title"/>
          </p:nvPr>
        </p:nvSpPr>
        <p:spPr/>
        <p:txBody>
          <a:bodyPr/>
          <a:lstStyle/>
          <a:p>
            <a:r>
              <a:rPr lang="en-GB" dirty="0"/>
              <a:t>Addressing uncertainty: Constructing a vignette study</a:t>
            </a:r>
          </a:p>
        </p:txBody>
      </p:sp>
      <p:sp>
        <p:nvSpPr>
          <p:cNvPr id="3" name="Slide Number Placeholder 2">
            <a:extLst>
              <a:ext uri="{FF2B5EF4-FFF2-40B4-BE49-F238E27FC236}">
                <a16:creationId xmlns:a16="http://schemas.microsoft.com/office/drawing/2014/main" id="{980EA825-748A-4F11-812E-7AB57713B4D9}"/>
              </a:ext>
            </a:extLst>
          </p:cNvPr>
          <p:cNvSpPr>
            <a:spLocks noGrp="1"/>
          </p:cNvSpPr>
          <p:nvPr>
            <p:ph type="sldNum" sz="quarter" idx="12"/>
          </p:nvPr>
        </p:nvSpPr>
        <p:spPr/>
        <p:txBody>
          <a:bodyPr/>
          <a:lstStyle/>
          <a:p>
            <a:fld id="{DDBE135E-2566-4748-853C-8A3B78F0FB00}" type="slidenum">
              <a:rPr lang="en-GB" smtClean="0"/>
              <a:t>11</a:t>
            </a:fld>
            <a:endParaRPr lang="en-GB" dirty="0"/>
          </a:p>
        </p:txBody>
      </p:sp>
      <p:sp>
        <p:nvSpPr>
          <p:cNvPr id="8" name="Rectangle 7">
            <a:extLst>
              <a:ext uri="{FF2B5EF4-FFF2-40B4-BE49-F238E27FC236}">
                <a16:creationId xmlns:a16="http://schemas.microsoft.com/office/drawing/2014/main" id="{B4702A31-B415-4F25-B37D-EDA72931E9F0}"/>
              </a:ext>
            </a:extLst>
          </p:cNvPr>
          <p:cNvSpPr/>
          <p:nvPr/>
        </p:nvSpPr>
        <p:spPr>
          <a:xfrm>
            <a:off x="254238" y="2296888"/>
            <a:ext cx="2397523" cy="1572419"/>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solidFill>
                  <a:schemeClr val="tx1"/>
                </a:solidFill>
              </a:rPr>
              <a:t>Collect patient and expert experiences to form a detailed, qualitative description of each health state (a ‘vignette’)</a:t>
            </a:r>
          </a:p>
        </p:txBody>
      </p:sp>
      <p:sp>
        <p:nvSpPr>
          <p:cNvPr id="9" name="Rectangle 8">
            <a:extLst>
              <a:ext uri="{FF2B5EF4-FFF2-40B4-BE49-F238E27FC236}">
                <a16:creationId xmlns:a16="http://schemas.microsoft.com/office/drawing/2014/main" id="{B82FBDF5-668A-4668-ACF1-B7B7784666D3}"/>
              </a:ext>
            </a:extLst>
          </p:cNvPr>
          <p:cNvSpPr/>
          <p:nvPr/>
        </p:nvSpPr>
        <p:spPr>
          <a:xfrm>
            <a:off x="154723" y="5285581"/>
            <a:ext cx="2549923" cy="1572419"/>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solidFill>
                  <a:schemeClr val="tx1"/>
                </a:solidFill>
              </a:rPr>
              <a:t>Quantify quality of life associated with each vignette (using established methods, preferably by general population or by clinical experts)</a:t>
            </a:r>
          </a:p>
        </p:txBody>
      </p:sp>
      <p:sp>
        <p:nvSpPr>
          <p:cNvPr id="14" name="Arrow: Down 13">
            <a:extLst>
              <a:ext uri="{FF2B5EF4-FFF2-40B4-BE49-F238E27FC236}">
                <a16:creationId xmlns:a16="http://schemas.microsoft.com/office/drawing/2014/main" id="{FD483AE6-E79E-4BF5-92C0-35D06DC9A568}"/>
              </a:ext>
            </a:extLst>
          </p:cNvPr>
          <p:cNvSpPr/>
          <p:nvPr/>
        </p:nvSpPr>
        <p:spPr>
          <a:xfrm>
            <a:off x="888685" y="4106325"/>
            <a:ext cx="1252933" cy="540147"/>
          </a:xfrm>
          <a:prstGeom prst="downArrow">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ight Brace 17">
            <a:extLst>
              <a:ext uri="{FF2B5EF4-FFF2-40B4-BE49-F238E27FC236}">
                <a16:creationId xmlns:a16="http://schemas.microsoft.com/office/drawing/2014/main" id="{074664E7-5279-4E80-BE58-23479EE23060}"/>
              </a:ext>
            </a:extLst>
          </p:cNvPr>
          <p:cNvSpPr/>
          <p:nvPr/>
        </p:nvSpPr>
        <p:spPr>
          <a:xfrm>
            <a:off x="2723158" y="1664614"/>
            <a:ext cx="357585" cy="5442950"/>
          </a:xfrm>
          <a:prstGeom prst="rightBrace">
            <a:avLst>
              <a:gd name="adj1" fmla="val 0"/>
              <a:gd name="adj2" fmla="val 50000"/>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19" name="Rectangle 18">
            <a:extLst>
              <a:ext uri="{FF2B5EF4-FFF2-40B4-BE49-F238E27FC236}">
                <a16:creationId xmlns:a16="http://schemas.microsoft.com/office/drawing/2014/main" id="{85BAC7E0-FA36-4152-A4AE-C897631E7335}"/>
              </a:ext>
            </a:extLst>
          </p:cNvPr>
          <p:cNvSpPr/>
          <p:nvPr/>
        </p:nvSpPr>
        <p:spPr>
          <a:xfrm>
            <a:off x="2901950" y="2441475"/>
            <a:ext cx="7437751" cy="5193385"/>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spcBef>
                <a:spcPts val="300"/>
              </a:spcBef>
              <a:spcAft>
                <a:spcPts val="300"/>
              </a:spcAft>
              <a:buFont typeface="Arial" panose="020B0604020202020204" pitchFamily="34" charset="0"/>
              <a:buChar char="•"/>
            </a:pPr>
            <a:r>
              <a:rPr lang="en-GB" sz="1800" dirty="0">
                <a:solidFill>
                  <a:schemeClr val="tx1"/>
                </a:solidFill>
              </a:rPr>
              <a:t>Consider impact of </a:t>
            </a:r>
            <a:r>
              <a:rPr lang="en-GB" sz="1800" b="1" dirty="0">
                <a:solidFill>
                  <a:schemeClr val="tx1"/>
                </a:solidFill>
              </a:rPr>
              <a:t>all</a:t>
            </a:r>
            <a:r>
              <a:rPr lang="en-GB" sz="1800" dirty="0">
                <a:solidFill>
                  <a:schemeClr val="tx1"/>
                </a:solidFill>
              </a:rPr>
              <a:t> EPP aspects and treatment benefits</a:t>
            </a:r>
          </a:p>
          <a:p>
            <a:pPr marL="864428" lvl="1" indent="-342900">
              <a:spcAft>
                <a:spcPts val="600"/>
              </a:spcAft>
              <a:buFont typeface="Arial" panose="020B0604020202020204" pitchFamily="34" charset="0"/>
              <a:buChar char="•"/>
            </a:pPr>
            <a:r>
              <a:rPr lang="en-GB" sz="1800" dirty="0">
                <a:solidFill>
                  <a:schemeClr val="tx1"/>
                </a:solidFill>
              </a:rPr>
              <a:t>EPP-QoL instrument developed by the company could be used as basis for the descriptors </a:t>
            </a:r>
          </a:p>
          <a:p>
            <a:pPr marL="864428" lvl="1" indent="-342900">
              <a:spcAft>
                <a:spcPts val="600"/>
              </a:spcAft>
              <a:buFont typeface="Arial" panose="020B0604020202020204" pitchFamily="34" charset="0"/>
              <a:buChar char="•"/>
            </a:pPr>
            <a:r>
              <a:rPr lang="en-GB" sz="1800" dirty="0">
                <a:solidFill>
                  <a:schemeClr val="tx1"/>
                </a:solidFill>
              </a:rPr>
              <a:t>Based on patient testimonies, the ability to work and study and pain were important dimensions of the disease and should be included </a:t>
            </a:r>
          </a:p>
          <a:p>
            <a:pPr marL="864428" lvl="1" indent="-342900">
              <a:spcAft>
                <a:spcPts val="600"/>
              </a:spcAft>
              <a:buFont typeface="Arial" panose="020B0604020202020204" pitchFamily="34" charset="0"/>
              <a:buChar char="•"/>
            </a:pPr>
            <a:r>
              <a:rPr lang="en-GB" sz="1800" dirty="0">
                <a:solidFill>
                  <a:schemeClr val="tx1"/>
                </a:solidFill>
              </a:rPr>
              <a:t>Alternatively, vignettes could be developed directly from issues that impact patients’ quality of life (e.g. through a literature review or from qualitative evidence). </a:t>
            </a:r>
          </a:p>
          <a:p>
            <a:pPr marL="864428" lvl="1" indent="-342900">
              <a:spcAft>
                <a:spcPts val="600"/>
              </a:spcAft>
              <a:buFont typeface="Arial" panose="020B0604020202020204" pitchFamily="34" charset="0"/>
              <a:buChar char="•"/>
            </a:pPr>
            <a:r>
              <a:rPr lang="en-GB" sz="1800" dirty="0">
                <a:solidFill>
                  <a:schemeClr val="tx1"/>
                </a:solidFill>
              </a:rPr>
              <a:t>Sense check of the vignettes with clinical and patient experts is required prior to valuation, ensure they are aligned with health states in the economic model</a:t>
            </a:r>
          </a:p>
          <a:p>
            <a:pPr marL="342900" indent="-342900">
              <a:spcAft>
                <a:spcPts val="600"/>
              </a:spcAft>
              <a:buFont typeface="Arial" panose="020B0604020202020204" pitchFamily="34" charset="0"/>
              <a:buChar char="•"/>
            </a:pPr>
            <a:r>
              <a:rPr lang="en-GB" sz="1800" b="1" dirty="0">
                <a:solidFill>
                  <a:schemeClr val="tx1"/>
                </a:solidFill>
              </a:rPr>
              <a:t>Valuation</a:t>
            </a:r>
            <a:r>
              <a:rPr lang="en-GB" sz="1800" dirty="0">
                <a:solidFill>
                  <a:schemeClr val="tx1"/>
                </a:solidFill>
              </a:rPr>
              <a:t>: The health-related quality of life for each vignette is quantified (or ‘valued’) to give a utility. Approaches include:</a:t>
            </a:r>
          </a:p>
          <a:p>
            <a:pPr marL="864428" lvl="1" indent="-342900">
              <a:spcAft>
                <a:spcPts val="600"/>
              </a:spcAft>
              <a:buFont typeface="Arial" panose="020B0604020202020204" pitchFamily="34" charset="0"/>
              <a:buChar char="•"/>
            </a:pPr>
            <a:r>
              <a:rPr lang="en-GB" sz="1800" dirty="0">
                <a:solidFill>
                  <a:schemeClr val="tx1"/>
                </a:solidFill>
              </a:rPr>
              <a:t>Completion of EQ-5D or alternative preference-based measure, by members of the general public (preferably), patients or experts</a:t>
            </a:r>
          </a:p>
          <a:p>
            <a:pPr marL="864428" lvl="1" indent="-342900">
              <a:spcAft>
                <a:spcPts val="600"/>
              </a:spcAft>
              <a:buFont typeface="Arial" panose="020B0604020202020204" pitchFamily="34" charset="0"/>
              <a:buChar char="•"/>
            </a:pPr>
            <a:r>
              <a:rPr lang="en-GB" sz="1800" dirty="0">
                <a:solidFill>
                  <a:schemeClr val="tx1"/>
                </a:solidFill>
              </a:rPr>
              <a:t>Direct preference-based valuation – for example, using time trade-off; again, by the general public, patients or experts</a:t>
            </a:r>
          </a:p>
          <a:p>
            <a:pPr marL="864428" lvl="1" indent="-342900">
              <a:spcAft>
                <a:spcPts val="600"/>
              </a:spcAft>
              <a:buFont typeface="Arial" panose="020B0604020202020204" pitchFamily="34" charset="0"/>
              <a:buChar char="•"/>
            </a:pPr>
            <a:endParaRPr lang="en-GB" sz="1800" dirty="0">
              <a:solidFill>
                <a:schemeClr val="tx1"/>
              </a:solidFill>
            </a:endParaRPr>
          </a:p>
          <a:p>
            <a:pPr marL="864428" lvl="1" indent="-342900">
              <a:spcAft>
                <a:spcPts val="600"/>
              </a:spcAft>
              <a:buFont typeface="Arial" panose="020B0604020202020204" pitchFamily="34" charset="0"/>
              <a:buChar char="•"/>
            </a:pPr>
            <a:endParaRPr lang="en-GB" sz="1800" dirty="0">
              <a:solidFill>
                <a:schemeClr val="tx1"/>
              </a:solidFill>
            </a:endParaRPr>
          </a:p>
          <a:p>
            <a:pPr marL="864428" lvl="1" indent="-342900">
              <a:spcAft>
                <a:spcPts val="600"/>
              </a:spcAft>
              <a:buFont typeface="Arial" panose="020B0604020202020204" pitchFamily="34" charset="0"/>
              <a:buChar char="•"/>
            </a:pPr>
            <a:endParaRPr lang="en-GB" sz="1800" dirty="0">
              <a:solidFill>
                <a:schemeClr val="tx1"/>
              </a:solidFill>
            </a:endParaRPr>
          </a:p>
        </p:txBody>
      </p:sp>
      <p:sp>
        <p:nvSpPr>
          <p:cNvPr id="12" name="Rectangle 11">
            <a:extLst>
              <a:ext uri="{FF2B5EF4-FFF2-40B4-BE49-F238E27FC236}">
                <a16:creationId xmlns:a16="http://schemas.microsoft.com/office/drawing/2014/main" id="{672239CA-E43A-4772-A33B-4C3F74A91FA6}"/>
              </a:ext>
            </a:extLst>
          </p:cNvPr>
          <p:cNvSpPr/>
          <p:nvPr/>
        </p:nvSpPr>
        <p:spPr>
          <a:xfrm>
            <a:off x="254238" y="7130045"/>
            <a:ext cx="8439150" cy="504815"/>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rPr>
              <a:t>EPP: </a:t>
            </a:r>
            <a:r>
              <a:rPr lang="en-GB" sz="1200" dirty="0">
                <a:solidFill>
                  <a:srgbClr val="202124"/>
                </a:solidFill>
                <a:latin typeface="arial" panose="020B0604020202020204" pitchFamily="34" charset="0"/>
              </a:rPr>
              <a:t>e</a:t>
            </a:r>
            <a:r>
              <a:rPr lang="en-GB" sz="1200" b="0" i="0" dirty="0">
                <a:solidFill>
                  <a:srgbClr val="202124"/>
                </a:solidFill>
                <a:effectLst/>
                <a:latin typeface="arial" panose="020B0604020202020204" pitchFamily="34" charset="0"/>
              </a:rPr>
              <a:t>rythropoietic protoporphyria</a:t>
            </a:r>
            <a:endParaRPr lang="en-GB" sz="1200" dirty="0">
              <a:solidFill>
                <a:schemeClr val="tx1"/>
              </a:solidFill>
            </a:endParaRPr>
          </a:p>
        </p:txBody>
      </p:sp>
    </p:spTree>
    <p:extLst>
      <p:ext uri="{BB962C8B-B14F-4D97-AF65-F5344CB8AC3E}">
        <p14:creationId xmlns:p14="http://schemas.microsoft.com/office/powerpoint/2010/main" val="3844121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3EDD5-298E-4898-8078-435348C02E86}"/>
              </a:ext>
            </a:extLst>
          </p:cNvPr>
          <p:cNvSpPr>
            <a:spLocks noGrp="1"/>
          </p:cNvSpPr>
          <p:nvPr>
            <p:ph type="title"/>
          </p:nvPr>
        </p:nvSpPr>
        <p:spPr/>
        <p:txBody>
          <a:bodyPr/>
          <a:lstStyle/>
          <a:p>
            <a:r>
              <a:rPr lang="en-GB" dirty="0"/>
              <a:t>Additional factors to consider</a:t>
            </a:r>
          </a:p>
        </p:txBody>
      </p:sp>
      <p:sp>
        <p:nvSpPr>
          <p:cNvPr id="3" name="Slide Number Placeholder 2">
            <a:extLst>
              <a:ext uri="{FF2B5EF4-FFF2-40B4-BE49-F238E27FC236}">
                <a16:creationId xmlns:a16="http://schemas.microsoft.com/office/drawing/2014/main" id="{E37EA479-771C-4755-9B02-D9C7E2502BC0}"/>
              </a:ext>
            </a:extLst>
          </p:cNvPr>
          <p:cNvSpPr>
            <a:spLocks noGrp="1"/>
          </p:cNvSpPr>
          <p:nvPr>
            <p:ph type="sldNum" sz="quarter" idx="12"/>
          </p:nvPr>
        </p:nvSpPr>
        <p:spPr/>
        <p:txBody>
          <a:bodyPr/>
          <a:lstStyle/>
          <a:p>
            <a:fld id="{DDBE135E-2566-4748-853C-8A3B78F0FB00}" type="slidenum">
              <a:rPr lang="en-GB" smtClean="0"/>
              <a:t>12</a:t>
            </a:fld>
            <a:endParaRPr lang="en-GB" dirty="0"/>
          </a:p>
        </p:txBody>
      </p:sp>
      <p:sp>
        <p:nvSpPr>
          <p:cNvPr id="4" name="Content Placeholder 3">
            <a:extLst>
              <a:ext uri="{FF2B5EF4-FFF2-40B4-BE49-F238E27FC236}">
                <a16:creationId xmlns:a16="http://schemas.microsoft.com/office/drawing/2014/main" id="{D0426217-B4E2-4097-B778-C993B6663DAD}"/>
              </a:ext>
            </a:extLst>
          </p:cNvPr>
          <p:cNvSpPr>
            <a:spLocks noGrp="1"/>
          </p:cNvSpPr>
          <p:nvPr>
            <p:ph sz="quarter" idx="10"/>
          </p:nvPr>
        </p:nvSpPr>
        <p:spPr>
          <a:xfrm>
            <a:off x="856792" y="967573"/>
            <a:ext cx="9669780" cy="6139991"/>
          </a:xfrm>
        </p:spPr>
        <p:txBody>
          <a:bodyPr/>
          <a:lstStyle/>
          <a:p>
            <a:r>
              <a:rPr lang="en-GB" sz="1800" b="1" dirty="0">
                <a:latin typeface="+mn-lt"/>
              </a:rPr>
              <a:t>Managed access arrangements (MAA)</a:t>
            </a:r>
            <a:r>
              <a:rPr lang="en-GB" sz="1800" dirty="0">
                <a:latin typeface="+mn-lt"/>
              </a:rPr>
              <a:t>:</a:t>
            </a:r>
          </a:p>
          <a:p>
            <a:pPr lvl="1"/>
            <a:r>
              <a:rPr lang="en-GB" sz="1800" dirty="0">
                <a:effectLst/>
                <a:latin typeface="+mn-lt"/>
                <a:ea typeface="Times New Roman" panose="02020603050405020304" pitchFamily="18" charset="0"/>
              </a:rPr>
              <a:t>an MAA can only be considered when there is plausible potential for the technology to be considered value for money</a:t>
            </a:r>
          </a:p>
          <a:p>
            <a:pPr lvl="1"/>
            <a:r>
              <a:rPr lang="en-GB" sz="1800" dirty="0">
                <a:effectLst/>
                <a:latin typeface="+mn-lt"/>
                <a:ea typeface="Times New Roman" panose="02020603050405020304" pitchFamily="18" charset="0"/>
              </a:rPr>
              <a:t>The committee considered several potential options for an MAA to address risks and uncertainties in the evaluation:</a:t>
            </a:r>
            <a:endParaRPr lang="en-GB" sz="1800" dirty="0">
              <a:latin typeface="+mn-lt"/>
              <a:ea typeface="Times New Roman" panose="02020603050405020304" pitchFamily="18" charset="0"/>
            </a:endParaRPr>
          </a:p>
          <a:p>
            <a:pPr lvl="2"/>
            <a:r>
              <a:rPr lang="en-GB" sz="1800" dirty="0">
                <a:effectLst/>
                <a:latin typeface="+mn-lt"/>
                <a:ea typeface="Times New Roman" panose="02020603050405020304" pitchFamily="18" charset="0"/>
              </a:rPr>
              <a:t>the key uncertainties related to quantifying the effect of the condition and treatment on patients for the economic analysis </a:t>
            </a:r>
          </a:p>
          <a:p>
            <a:pPr lvl="2"/>
            <a:r>
              <a:rPr lang="en-GB" sz="1800" dirty="0">
                <a:effectLst/>
                <a:latin typeface="+mn-lt"/>
                <a:ea typeface="Times New Roman" panose="02020603050405020304" pitchFamily="18" charset="0"/>
              </a:rPr>
              <a:t>An MAA could illuminate the longer-term changes in conditioned behaviour and capture benefits associated with that</a:t>
            </a:r>
          </a:p>
          <a:p>
            <a:pPr lvl="2"/>
            <a:r>
              <a:rPr lang="en-GB" sz="1800" dirty="0">
                <a:latin typeface="+mn-lt"/>
                <a:ea typeface="Times New Roman" panose="02020603050405020304" pitchFamily="18" charset="0"/>
              </a:rPr>
              <a:t>an MAA could generate UK-specific data on injection frequency (another key variable in the model) because this depends on local weather</a:t>
            </a:r>
          </a:p>
          <a:p>
            <a:pPr lvl="1"/>
            <a:r>
              <a:rPr lang="en-GB" sz="1800" dirty="0">
                <a:latin typeface="+mn-lt"/>
              </a:rPr>
              <a:t>However a vignette study </a:t>
            </a:r>
            <a:r>
              <a:rPr lang="en-GB" sz="1800" dirty="0">
                <a:effectLst/>
                <a:latin typeface="+mn-lt"/>
                <a:ea typeface="Times New Roman" panose="02020603050405020304" pitchFamily="18" charset="0"/>
              </a:rPr>
              <a:t>to help quantify the benefits of afamelanotide in terms of QALYs </a:t>
            </a:r>
            <a:r>
              <a:rPr lang="en-GB" sz="1800" dirty="0">
                <a:latin typeface="+mn-lt"/>
              </a:rPr>
              <a:t>would be required before any MAA could be agreed in order to improve the value for money estimates </a:t>
            </a:r>
          </a:p>
          <a:p>
            <a:r>
              <a:rPr lang="en-GB" sz="1800" b="1" dirty="0">
                <a:latin typeface="+mn-lt"/>
              </a:rPr>
              <a:t>Treatment costs:</a:t>
            </a:r>
          </a:p>
          <a:p>
            <a:pPr lvl="1"/>
            <a:r>
              <a:rPr lang="en-GB" sz="1800" dirty="0">
                <a:latin typeface="+mn-lt"/>
              </a:rPr>
              <a:t>However the list price of the treatment remains high. Even with improved quality of life measures it might not be enough to demonstrate value for money. The company will need to consider if any commercial deals could be viable to improve the value for money estimates. </a:t>
            </a:r>
          </a:p>
        </p:txBody>
      </p:sp>
    </p:spTree>
    <p:extLst>
      <p:ext uri="{BB962C8B-B14F-4D97-AF65-F5344CB8AC3E}">
        <p14:creationId xmlns:p14="http://schemas.microsoft.com/office/powerpoint/2010/main" val="37212934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3B511161-8FB4-4FB5-B00D-E713296AF2E1}"/>
              </a:ext>
            </a:extLst>
          </p:cNvPr>
          <p:cNvSpPr/>
          <p:nvPr/>
        </p:nvSpPr>
        <p:spPr>
          <a:xfrm>
            <a:off x="597536" y="1943100"/>
            <a:ext cx="2291079" cy="4476750"/>
          </a:xfrm>
          <a:prstGeom prst="rect">
            <a:avLst/>
          </a:prstGeom>
          <a:solidFill>
            <a:schemeClr val="bg1">
              <a:lumMod val="95000"/>
            </a:schemeClr>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0" lang="en-GB" sz="21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2" name="Title 1">
            <a:extLst>
              <a:ext uri="{FF2B5EF4-FFF2-40B4-BE49-F238E27FC236}">
                <a16:creationId xmlns:a16="http://schemas.microsoft.com/office/drawing/2014/main" id="{98E199A6-72F2-4632-8020-E2B7F7B1E2F5}"/>
              </a:ext>
            </a:extLst>
          </p:cNvPr>
          <p:cNvSpPr>
            <a:spLocks noGrp="1"/>
          </p:cNvSpPr>
          <p:nvPr>
            <p:ph type="title"/>
          </p:nvPr>
        </p:nvSpPr>
        <p:spPr/>
        <p:txBody>
          <a:bodyPr/>
          <a:lstStyle/>
          <a:p>
            <a:r>
              <a:rPr lang="en-GB" dirty="0"/>
              <a:t>Next steps</a:t>
            </a:r>
          </a:p>
        </p:txBody>
      </p:sp>
      <p:sp>
        <p:nvSpPr>
          <p:cNvPr id="3" name="Slide Number Placeholder 2">
            <a:extLst>
              <a:ext uri="{FF2B5EF4-FFF2-40B4-BE49-F238E27FC236}">
                <a16:creationId xmlns:a16="http://schemas.microsoft.com/office/drawing/2014/main" id="{D23C8555-054A-4C50-84AD-B8E87F66C3D0}"/>
              </a:ext>
            </a:extLst>
          </p:cNvPr>
          <p:cNvSpPr>
            <a:spLocks noGrp="1"/>
          </p:cNvSpPr>
          <p:nvPr>
            <p:ph type="sldNum" sz="quarter" idx="12"/>
          </p:nvPr>
        </p:nvSpPr>
        <p:spPr/>
        <p:txBody>
          <a:bodyPr/>
          <a:lstStyle/>
          <a:p>
            <a:pPr marL="0" marR="0" lvl="0" indent="0" algn="r" defTabSz="1043056" rtl="0" eaLnBrk="1" fontAlgn="auto" latinLnBrk="0" hangingPunct="1">
              <a:lnSpc>
                <a:spcPct val="100000"/>
              </a:lnSpc>
              <a:spcBef>
                <a:spcPts val="0"/>
              </a:spcBef>
              <a:spcAft>
                <a:spcPts val="0"/>
              </a:spcAft>
              <a:buClrTx/>
              <a:buSzTx/>
              <a:buFontTx/>
              <a:buNone/>
              <a:tabLst/>
              <a:defRPr/>
            </a:pPr>
            <a:fld id="{DDBE135E-2566-4748-853C-8A3B78F0FB00}" type="slidenum">
              <a:rPr kumimoji="0" lang="en-GB" sz="1400" b="1" i="0" u="none" strike="noStrike" kern="1200" cap="none" spc="0" normalizeH="0" baseline="0" noProof="0" smtClean="0">
                <a:ln>
                  <a:noFill/>
                </a:ln>
                <a:solidFill>
                  <a:srgbClr val="393938"/>
                </a:solidFill>
                <a:effectLst/>
                <a:uLnTx/>
                <a:uFillTx/>
                <a:latin typeface="Arial" panose="020B0604020202020204" pitchFamily="34" charset="0"/>
                <a:ea typeface="+mn-ea"/>
                <a:cs typeface="Arial" panose="020B0604020202020204" pitchFamily="34" charset="0"/>
              </a:rPr>
              <a:pPr marL="0" marR="0" lvl="0" indent="0" algn="r" defTabSz="1043056" rtl="0" eaLnBrk="1" fontAlgn="auto" latinLnBrk="0" hangingPunct="1">
                <a:lnSpc>
                  <a:spcPct val="100000"/>
                </a:lnSpc>
                <a:spcBef>
                  <a:spcPts val="0"/>
                </a:spcBef>
                <a:spcAft>
                  <a:spcPts val="0"/>
                </a:spcAft>
                <a:buClrTx/>
                <a:buSzTx/>
                <a:buFontTx/>
                <a:buNone/>
                <a:tabLst/>
                <a:defRPr/>
              </a:pPr>
              <a:t>13</a:t>
            </a:fld>
            <a:endParaRPr kumimoji="0" lang="en-GB" sz="1400" b="1" i="0" u="none" strike="noStrike" kern="1200" cap="none" spc="0" normalizeH="0" baseline="0" noProof="0" dirty="0">
              <a:ln>
                <a:noFill/>
              </a:ln>
              <a:solidFill>
                <a:srgbClr val="393938"/>
              </a:solidFill>
              <a:effectLst/>
              <a:uLnTx/>
              <a:uFillTx/>
              <a:latin typeface="Arial" panose="020B0604020202020204" pitchFamily="34" charset="0"/>
              <a:ea typeface="+mn-ea"/>
              <a:cs typeface="Arial" panose="020B0604020202020204" pitchFamily="34" charset="0"/>
            </a:endParaRPr>
          </a:p>
        </p:txBody>
      </p:sp>
      <p:sp>
        <p:nvSpPr>
          <p:cNvPr id="7" name="Rectangle 6">
            <a:extLst>
              <a:ext uri="{FF2B5EF4-FFF2-40B4-BE49-F238E27FC236}">
                <a16:creationId xmlns:a16="http://schemas.microsoft.com/office/drawing/2014/main" id="{EECBDFAF-32E4-4057-9EFC-9C60AAD7EE11}"/>
              </a:ext>
            </a:extLst>
          </p:cNvPr>
          <p:cNvSpPr/>
          <p:nvPr/>
        </p:nvSpPr>
        <p:spPr>
          <a:xfrm>
            <a:off x="440055" y="2556420"/>
            <a:ext cx="9677400" cy="167233"/>
          </a:xfrm>
          <a:prstGeom prst="rect">
            <a:avLst/>
          </a:prstGeom>
          <a:solidFill>
            <a:schemeClr val="accent1"/>
          </a:solid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0" lang="en-GB" sz="21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8" name="Arrow: Chevron 7">
            <a:extLst>
              <a:ext uri="{FF2B5EF4-FFF2-40B4-BE49-F238E27FC236}">
                <a16:creationId xmlns:a16="http://schemas.microsoft.com/office/drawing/2014/main" id="{0109F9E6-7688-44D7-8C81-3E6772ECFB31}"/>
              </a:ext>
            </a:extLst>
          </p:cNvPr>
          <p:cNvSpPr/>
          <p:nvPr/>
        </p:nvSpPr>
        <p:spPr>
          <a:xfrm>
            <a:off x="9927590" y="2078565"/>
            <a:ext cx="375920" cy="1122939"/>
          </a:xfrm>
          <a:prstGeom prst="chevron">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0" lang="en-GB" sz="2100" b="0" i="0" u="none" strike="noStrike" kern="1200" cap="none" spc="0" normalizeH="0" baseline="0" noProof="0" dirty="0">
              <a:ln>
                <a:noFill/>
              </a:ln>
              <a:solidFill>
                <a:srgbClr val="393938"/>
              </a:solidFill>
              <a:effectLst/>
              <a:uLnTx/>
              <a:uFillTx/>
              <a:latin typeface="Arial" panose="020B0604020202020204"/>
              <a:ea typeface="+mn-ea"/>
              <a:cs typeface="+mn-cs"/>
            </a:endParaRPr>
          </a:p>
        </p:txBody>
      </p:sp>
      <p:sp>
        <p:nvSpPr>
          <p:cNvPr id="9" name="Oval 8">
            <a:extLst>
              <a:ext uri="{FF2B5EF4-FFF2-40B4-BE49-F238E27FC236}">
                <a16:creationId xmlns:a16="http://schemas.microsoft.com/office/drawing/2014/main" id="{C0A6B8CA-A2C7-4104-8EFE-1BCEDEC46503}"/>
              </a:ext>
            </a:extLst>
          </p:cNvPr>
          <p:cNvSpPr/>
          <p:nvPr/>
        </p:nvSpPr>
        <p:spPr>
          <a:xfrm>
            <a:off x="1268730" y="2275427"/>
            <a:ext cx="914400" cy="914399"/>
          </a:xfrm>
          <a:prstGeom prst="ellipse">
            <a:avLst/>
          </a:prstGeom>
          <a:solidFill>
            <a:schemeClr val="bg2"/>
          </a:solidFill>
          <a:ln w="285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0" lang="en-GB" sz="21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pic>
        <p:nvPicPr>
          <p:cNvPr id="6" name="Content Placeholder 5" descr="Group brainstorm with solid fill">
            <a:extLst>
              <a:ext uri="{FF2B5EF4-FFF2-40B4-BE49-F238E27FC236}">
                <a16:creationId xmlns:a16="http://schemas.microsoft.com/office/drawing/2014/main" id="{5B9233D6-E995-47C6-9E59-F375414572A1}"/>
              </a:ext>
            </a:extLst>
          </p:cNvPr>
          <p:cNvPicPr>
            <a:picLocks noGrp="1" noChangeAspect="1"/>
          </p:cNvPicPr>
          <p:nvPr>
            <p:ph sz="quarter" idx="10"/>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68730" y="2275427"/>
            <a:ext cx="914400" cy="914400"/>
          </a:xfrm>
        </p:spPr>
      </p:pic>
      <p:sp>
        <p:nvSpPr>
          <p:cNvPr id="13" name="Oval 12">
            <a:extLst>
              <a:ext uri="{FF2B5EF4-FFF2-40B4-BE49-F238E27FC236}">
                <a16:creationId xmlns:a16="http://schemas.microsoft.com/office/drawing/2014/main" id="{3D82AA31-321F-4C95-92A7-8D398552871C}"/>
              </a:ext>
            </a:extLst>
          </p:cNvPr>
          <p:cNvSpPr/>
          <p:nvPr/>
        </p:nvSpPr>
        <p:spPr>
          <a:xfrm>
            <a:off x="4821555" y="2182834"/>
            <a:ext cx="914400" cy="914399"/>
          </a:xfrm>
          <a:prstGeom prst="ellipse">
            <a:avLst/>
          </a:prstGeom>
          <a:solidFill>
            <a:schemeClr val="bg1"/>
          </a:solidFill>
          <a:ln w="285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0" lang="en-GB" sz="21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pic>
        <p:nvPicPr>
          <p:cNvPr id="11" name="Graphic 10" descr="Paper with solid fill">
            <a:extLst>
              <a:ext uri="{FF2B5EF4-FFF2-40B4-BE49-F238E27FC236}">
                <a16:creationId xmlns:a16="http://schemas.microsoft.com/office/drawing/2014/main" id="{0AA373F2-7546-4A27-B000-2EFC42835D2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956175" y="2309833"/>
            <a:ext cx="660400" cy="660400"/>
          </a:xfrm>
          <a:prstGeom prst="rect">
            <a:avLst/>
          </a:prstGeom>
        </p:spPr>
      </p:pic>
      <p:sp>
        <p:nvSpPr>
          <p:cNvPr id="14" name="Oval 13">
            <a:extLst>
              <a:ext uri="{FF2B5EF4-FFF2-40B4-BE49-F238E27FC236}">
                <a16:creationId xmlns:a16="http://schemas.microsoft.com/office/drawing/2014/main" id="{E7148350-0D85-4085-9C76-250CFAB2E001}"/>
              </a:ext>
            </a:extLst>
          </p:cNvPr>
          <p:cNvSpPr/>
          <p:nvPr/>
        </p:nvSpPr>
        <p:spPr>
          <a:xfrm>
            <a:off x="8460105" y="2182834"/>
            <a:ext cx="914400" cy="914399"/>
          </a:xfrm>
          <a:prstGeom prst="ellipse">
            <a:avLst/>
          </a:prstGeom>
          <a:solidFill>
            <a:schemeClr val="bg1"/>
          </a:solidFill>
          <a:ln w="285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393938"/>
              </a:solidFill>
              <a:effectLst/>
              <a:uLnTx/>
              <a:uFillTx/>
              <a:latin typeface="Arial" panose="020B0604020202020204"/>
              <a:ea typeface="+mn-ea"/>
              <a:cs typeface="+mn-cs"/>
            </a:endParaRPr>
          </a:p>
        </p:txBody>
      </p:sp>
      <p:sp>
        <p:nvSpPr>
          <p:cNvPr id="15" name="Rectangle 14">
            <a:extLst>
              <a:ext uri="{FF2B5EF4-FFF2-40B4-BE49-F238E27FC236}">
                <a16:creationId xmlns:a16="http://schemas.microsoft.com/office/drawing/2014/main" id="{6DF3B988-708E-4997-A719-BCD6D4FC8874}"/>
              </a:ext>
            </a:extLst>
          </p:cNvPr>
          <p:cNvSpPr/>
          <p:nvPr/>
        </p:nvSpPr>
        <p:spPr>
          <a:xfrm>
            <a:off x="8374380" y="2445072"/>
            <a:ext cx="1085850" cy="43815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2100" b="1" i="0" u="none" strike="noStrike" kern="1200" cap="none" spc="0" normalizeH="0" baseline="0" noProof="0" dirty="0">
                <a:ln>
                  <a:noFill/>
                </a:ln>
                <a:solidFill>
                  <a:srgbClr val="18646E"/>
                </a:solidFill>
                <a:effectLst/>
                <a:uLnTx/>
                <a:uFillTx/>
                <a:latin typeface="Arial" panose="020B0604020202020204"/>
                <a:ea typeface="+mn-ea"/>
                <a:cs typeface="+mn-cs"/>
              </a:rPr>
              <a:t>ECM4</a:t>
            </a:r>
          </a:p>
        </p:txBody>
      </p:sp>
      <p:sp>
        <p:nvSpPr>
          <p:cNvPr id="16" name="Rectangle 15">
            <a:extLst>
              <a:ext uri="{FF2B5EF4-FFF2-40B4-BE49-F238E27FC236}">
                <a16:creationId xmlns:a16="http://schemas.microsoft.com/office/drawing/2014/main" id="{34EF9F32-35C6-4698-879B-01895AA93995}"/>
              </a:ext>
            </a:extLst>
          </p:cNvPr>
          <p:cNvSpPr/>
          <p:nvPr/>
        </p:nvSpPr>
        <p:spPr>
          <a:xfrm>
            <a:off x="821056" y="3264318"/>
            <a:ext cx="1809748" cy="571396"/>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393938"/>
                </a:solidFill>
                <a:effectLst/>
                <a:uLnTx/>
                <a:uFillTx/>
                <a:latin typeface="Arial" panose="020B0604020202020204"/>
                <a:ea typeface="+mn-ea"/>
                <a:cs typeface="+mn-cs"/>
              </a:rPr>
              <a:t>Stakeholder workshop</a:t>
            </a:r>
          </a:p>
        </p:txBody>
      </p:sp>
      <p:sp>
        <p:nvSpPr>
          <p:cNvPr id="18" name="Rectangle 17">
            <a:extLst>
              <a:ext uri="{FF2B5EF4-FFF2-40B4-BE49-F238E27FC236}">
                <a16:creationId xmlns:a16="http://schemas.microsoft.com/office/drawing/2014/main" id="{84915D73-2A30-44B0-9ECB-D99C917DA9CB}"/>
              </a:ext>
            </a:extLst>
          </p:cNvPr>
          <p:cNvSpPr/>
          <p:nvPr/>
        </p:nvSpPr>
        <p:spPr>
          <a:xfrm>
            <a:off x="4287233" y="3289390"/>
            <a:ext cx="1809748" cy="571396"/>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393938"/>
                </a:solidFill>
                <a:effectLst/>
                <a:uLnTx/>
                <a:uFillTx/>
                <a:latin typeface="Arial" panose="020B0604020202020204"/>
                <a:ea typeface="+mn-ea"/>
                <a:cs typeface="+mn-cs"/>
              </a:rPr>
              <a:t>Consultation – </a:t>
            </a:r>
            <a:r>
              <a:rPr kumimoji="0" lang="en-GB" sz="1800" b="1" i="0" u="none" strike="noStrike" kern="1200" cap="none" spc="0" normalizeH="0" baseline="0" noProof="0" dirty="0">
                <a:ln>
                  <a:noFill/>
                </a:ln>
                <a:solidFill>
                  <a:schemeClr val="bg2"/>
                </a:solidFill>
                <a:effectLst/>
                <a:uLnTx/>
                <a:uFillTx/>
                <a:latin typeface="Arial" panose="020B0604020202020204"/>
                <a:ea typeface="+mn-ea"/>
                <a:cs typeface="+mn-cs"/>
              </a:rPr>
              <a:t>3</a:t>
            </a:r>
            <a:r>
              <a:rPr kumimoji="0" lang="en-GB" sz="1800" b="1" i="0" u="none" strike="noStrike" kern="1200" cap="none" spc="0" normalizeH="0" baseline="30000" noProof="0" dirty="0">
                <a:ln>
                  <a:noFill/>
                </a:ln>
                <a:solidFill>
                  <a:schemeClr val="bg2"/>
                </a:solidFill>
                <a:effectLst/>
                <a:uLnTx/>
                <a:uFillTx/>
                <a:latin typeface="Arial" panose="020B0604020202020204"/>
                <a:ea typeface="+mn-ea"/>
                <a:cs typeface="+mn-cs"/>
              </a:rPr>
              <a:t>rd</a:t>
            </a:r>
            <a:r>
              <a:rPr kumimoji="0" lang="en-GB" sz="1800" b="1" i="0" u="none" strike="noStrike" kern="1200" cap="none" spc="0" normalizeH="0" baseline="0" noProof="0" dirty="0">
                <a:ln>
                  <a:noFill/>
                </a:ln>
                <a:solidFill>
                  <a:schemeClr val="bg2"/>
                </a:solidFill>
                <a:effectLst/>
                <a:uLnTx/>
                <a:uFillTx/>
                <a:latin typeface="Arial" panose="020B0604020202020204"/>
                <a:ea typeface="+mn-ea"/>
                <a:cs typeface="+mn-cs"/>
              </a:rPr>
              <a:t> February to 17 March 2022</a:t>
            </a:r>
          </a:p>
        </p:txBody>
      </p:sp>
      <p:sp>
        <p:nvSpPr>
          <p:cNvPr id="19" name="Rectangle 18">
            <a:extLst>
              <a:ext uri="{FF2B5EF4-FFF2-40B4-BE49-F238E27FC236}">
                <a16:creationId xmlns:a16="http://schemas.microsoft.com/office/drawing/2014/main" id="{72A32ECE-F1D0-402C-BCE4-6570F1649145}"/>
              </a:ext>
            </a:extLst>
          </p:cNvPr>
          <p:cNvSpPr/>
          <p:nvPr/>
        </p:nvSpPr>
        <p:spPr>
          <a:xfrm>
            <a:off x="8012431" y="3201504"/>
            <a:ext cx="1809748" cy="571396"/>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393938"/>
                </a:solidFill>
                <a:effectLst/>
                <a:uLnTx/>
                <a:uFillTx/>
                <a:latin typeface="Arial" panose="020B0604020202020204"/>
                <a:ea typeface="+mn-ea"/>
                <a:cs typeface="+mn-cs"/>
              </a:rPr>
              <a:t>TBD</a:t>
            </a:r>
            <a:endParaRPr kumimoji="0" lang="en-GB" sz="1800" b="1" i="0" u="none" strike="noStrike" kern="1200" cap="none" spc="0" normalizeH="0" baseline="0" noProof="0" dirty="0">
              <a:ln>
                <a:noFill/>
              </a:ln>
              <a:solidFill>
                <a:srgbClr val="FF0000"/>
              </a:solidFill>
              <a:effectLst/>
              <a:uLnTx/>
              <a:uFillTx/>
              <a:latin typeface="Arial" panose="020B0604020202020204"/>
              <a:ea typeface="+mn-ea"/>
              <a:cs typeface="+mn-cs"/>
            </a:endParaRPr>
          </a:p>
        </p:txBody>
      </p:sp>
      <p:sp>
        <p:nvSpPr>
          <p:cNvPr id="20" name="Rectangle 19">
            <a:extLst>
              <a:ext uri="{FF2B5EF4-FFF2-40B4-BE49-F238E27FC236}">
                <a16:creationId xmlns:a16="http://schemas.microsoft.com/office/drawing/2014/main" id="{E449BA4D-B9D0-480A-A770-154EF744F8CB}"/>
              </a:ext>
            </a:extLst>
          </p:cNvPr>
          <p:cNvSpPr/>
          <p:nvPr/>
        </p:nvSpPr>
        <p:spPr>
          <a:xfrm>
            <a:off x="597536" y="3803146"/>
            <a:ext cx="2291079" cy="2148619"/>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marR="0" lvl="0" indent="0" algn="l" defTabSz="1043056"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393938"/>
              </a:solidFill>
              <a:effectLst/>
              <a:uLnTx/>
              <a:uFillTx/>
              <a:latin typeface="Arial" panose="020B0604020202020204"/>
              <a:ea typeface="Calibri" panose="020F0502020204030204" pitchFamily="34" charset="0"/>
              <a:cs typeface="+mn-cs"/>
            </a:endParaRPr>
          </a:p>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393938"/>
                </a:solidFill>
                <a:effectLst/>
                <a:uLnTx/>
                <a:uFillTx/>
                <a:latin typeface="Arial" panose="020B0604020202020204"/>
                <a:ea typeface="Calibri" panose="020F0502020204030204" pitchFamily="34" charset="0"/>
                <a:cs typeface="+mn-cs"/>
              </a:rPr>
              <a:t>To help stakeholders understand how remaining uncertainties may be addressed and mitigated to enable the committee to reconsider the topic</a:t>
            </a:r>
          </a:p>
        </p:txBody>
      </p:sp>
      <p:sp>
        <p:nvSpPr>
          <p:cNvPr id="22" name="Rectangle 21">
            <a:extLst>
              <a:ext uri="{FF2B5EF4-FFF2-40B4-BE49-F238E27FC236}">
                <a16:creationId xmlns:a16="http://schemas.microsoft.com/office/drawing/2014/main" id="{3ED3BD28-F063-4E32-A0A0-B7E9EE4605ED}"/>
              </a:ext>
            </a:extLst>
          </p:cNvPr>
          <p:cNvSpPr/>
          <p:nvPr/>
        </p:nvSpPr>
        <p:spPr>
          <a:xfrm>
            <a:off x="838201" y="1444359"/>
            <a:ext cx="1809748" cy="571396"/>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0" lang="en-GB" sz="1800" b="1" i="1" u="none" strike="noStrike" kern="1200" cap="none" spc="0" normalizeH="0" baseline="0" noProof="0" dirty="0">
                <a:ln>
                  <a:noFill/>
                </a:ln>
                <a:solidFill>
                  <a:srgbClr val="393938"/>
                </a:solidFill>
                <a:effectLst/>
                <a:uLnTx/>
                <a:uFillTx/>
                <a:latin typeface="Arial" panose="020B0604020202020204"/>
                <a:ea typeface="+mn-ea"/>
                <a:cs typeface="+mn-cs"/>
              </a:rPr>
              <a:t>Current stage</a:t>
            </a:r>
          </a:p>
        </p:txBody>
      </p:sp>
    </p:spTree>
    <p:extLst>
      <p:ext uri="{BB962C8B-B14F-4D97-AF65-F5344CB8AC3E}">
        <p14:creationId xmlns:p14="http://schemas.microsoft.com/office/powerpoint/2010/main" val="3901789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A6B866A-775C-45E1-A9AE-E7BB3DA6E084}"/>
              </a:ext>
            </a:extLst>
          </p:cNvPr>
          <p:cNvSpPr>
            <a:spLocks noGrp="1"/>
          </p:cNvSpPr>
          <p:nvPr>
            <p:ph type="title"/>
          </p:nvPr>
        </p:nvSpPr>
        <p:spPr/>
        <p:txBody>
          <a:bodyPr/>
          <a:lstStyle/>
          <a:p>
            <a:r>
              <a:rPr lang="en-GB" dirty="0"/>
              <a:t>Agenda</a:t>
            </a:r>
          </a:p>
        </p:txBody>
      </p:sp>
      <p:sp>
        <p:nvSpPr>
          <p:cNvPr id="2" name="Slide Number Placeholder 1">
            <a:extLst>
              <a:ext uri="{FF2B5EF4-FFF2-40B4-BE49-F238E27FC236}">
                <a16:creationId xmlns:a16="http://schemas.microsoft.com/office/drawing/2014/main" id="{8ED6E58C-0376-4354-B937-8EE28BFFAB40}"/>
              </a:ext>
            </a:extLst>
          </p:cNvPr>
          <p:cNvSpPr>
            <a:spLocks noGrp="1"/>
          </p:cNvSpPr>
          <p:nvPr>
            <p:ph type="sldNum" sz="quarter" idx="12"/>
          </p:nvPr>
        </p:nvSpPr>
        <p:spPr/>
        <p:txBody>
          <a:bodyPr/>
          <a:lstStyle/>
          <a:p>
            <a:fld id="{DDBE135E-2566-4748-853C-8A3B78F0FB00}" type="slidenum">
              <a:rPr lang="en-GB" smtClean="0"/>
              <a:t>2</a:t>
            </a:fld>
            <a:endParaRPr lang="en-GB" dirty="0"/>
          </a:p>
        </p:txBody>
      </p:sp>
      <p:sp>
        <p:nvSpPr>
          <p:cNvPr id="6" name="Content Placeholder 5">
            <a:extLst>
              <a:ext uri="{FF2B5EF4-FFF2-40B4-BE49-F238E27FC236}">
                <a16:creationId xmlns:a16="http://schemas.microsoft.com/office/drawing/2014/main" id="{8856F89E-7F66-4D2D-898D-7115B448EF8D}"/>
              </a:ext>
            </a:extLst>
          </p:cNvPr>
          <p:cNvSpPr>
            <a:spLocks noGrp="1"/>
          </p:cNvSpPr>
          <p:nvPr>
            <p:ph sz="quarter" idx="10"/>
          </p:nvPr>
        </p:nvSpPr>
        <p:spPr/>
        <p:txBody>
          <a:bodyPr/>
          <a:lstStyle/>
          <a:p>
            <a:r>
              <a:rPr lang="en-GB" dirty="0"/>
              <a:t>Introduction </a:t>
            </a:r>
          </a:p>
          <a:p>
            <a:r>
              <a:rPr lang="en-GB" dirty="0"/>
              <a:t>History of appraisal</a:t>
            </a:r>
          </a:p>
          <a:p>
            <a:r>
              <a:rPr lang="en-GB" dirty="0"/>
              <a:t>Summary of committee conclusions and recommendations</a:t>
            </a:r>
          </a:p>
          <a:p>
            <a:r>
              <a:rPr lang="en-GB" dirty="0"/>
              <a:t>Alternative methods for deriving utility values </a:t>
            </a:r>
          </a:p>
          <a:p>
            <a:r>
              <a:rPr lang="en-GB" dirty="0"/>
              <a:t>Additional factors for consideration </a:t>
            </a:r>
          </a:p>
          <a:p>
            <a:r>
              <a:rPr lang="en-GB" dirty="0"/>
              <a:t>Next steps</a:t>
            </a:r>
          </a:p>
          <a:p>
            <a:pPr marL="361950" lvl="1" indent="0">
              <a:buNone/>
            </a:pPr>
            <a:endParaRPr lang="en-GB" dirty="0"/>
          </a:p>
        </p:txBody>
      </p:sp>
      <p:sp>
        <p:nvSpPr>
          <p:cNvPr id="4" name="Rectangle 3">
            <a:extLst>
              <a:ext uri="{FF2B5EF4-FFF2-40B4-BE49-F238E27FC236}">
                <a16:creationId xmlns:a16="http://schemas.microsoft.com/office/drawing/2014/main" id="{6EF33354-13E1-458B-8BF7-4337D32CFC18}"/>
              </a:ext>
            </a:extLst>
          </p:cNvPr>
          <p:cNvSpPr/>
          <p:nvPr/>
        </p:nvSpPr>
        <p:spPr>
          <a:xfrm>
            <a:off x="1252047" y="4369986"/>
            <a:ext cx="8425353" cy="1576460"/>
          </a:xfrm>
          <a:prstGeom prst="rect">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1"/>
                </a:solidFill>
              </a:rPr>
              <a:t>The aim of the workshop is to discuss the remaining uncertainties and further help stakeholders understand how they might be addressed and mitigated to enable the committee to reconsider the topic. </a:t>
            </a:r>
          </a:p>
        </p:txBody>
      </p:sp>
    </p:spTree>
    <p:extLst>
      <p:ext uri="{BB962C8B-B14F-4D97-AF65-F5344CB8AC3E}">
        <p14:creationId xmlns:p14="http://schemas.microsoft.com/office/powerpoint/2010/main" val="1747288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01764-82E4-4786-AE8A-31F556662978}"/>
              </a:ext>
            </a:extLst>
          </p:cNvPr>
          <p:cNvSpPr>
            <a:spLocks noGrp="1"/>
          </p:cNvSpPr>
          <p:nvPr>
            <p:ph type="title"/>
          </p:nvPr>
        </p:nvSpPr>
        <p:spPr/>
        <p:txBody>
          <a:bodyPr/>
          <a:lstStyle/>
          <a:p>
            <a:r>
              <a:rPr lang="en-GB" dirty="0"/>
              <a:t>History of appraisal </a:t>
            </a:r>
          </a:p>
        </p:txBody>
      </p:sp>
      <p:sp>
        <p:nvSpPr>
          <p:cNvPr id="3" name="Slide Number Placeholder 2">
            <a:extLst>
              <a:ext uri="{FF2B5EF4-FFF2-40B4-BE49-F238E27FC236}">
                <a16:creationId xmlns:a16="http://schemas.microsoft.com/office/drawing/2014/main" id="{D15B1F27-9219-425F-BCD9-0EA634D9D3C5}"/>
              </a:ext>
            </a:extLst>
          </p:cNvPr>
          <p:cNvSpPr>
            <a:spLocks noGrp="1"/>
          </p:cNvSpPr>
          <p:nvPr>
            <p:ph type="sldNum" sz="quarter" idx="12"/>
          </p:nvPr>
        </p:nvSpPr>
        <p:spPr/>
        <p:txBody>
          <a:bodyPr/>
          <a:lstStyle/>
          <a:p>
            <a:fld id="{DDBE135E-2566-4748-853C-8A3B78F0FB00}" type="slidenum">
              <a:rPr lang="en-GB" smtClean="0"/>
              <a:t>3</a:t>
            </a:fld>
            <a:endParaRPr lang="en-GB" dirty="0"/>
          </a:p>
        </p:txBody>
      </p:sp>
      <p:sp>
        <p:nvSpPr>
          <p:cNvPr id="14" name="Rectangle 13">
            <a:extLst>
              <a:ext uri="{FF2B5EF4-FFF2-40B4-BE49-F238E27FC236}">
                <a16:creationId xmlns:a16="http://schemas.microsoft.com/office/drawing/2014/main" id="{02A2F138-8225-4D47-A66C-198B324C0234}"/>
              </a:ext>
            </a:extLst>
          </p:cNvPr>
          <p:cNvSpPr/>
          <p:nvPr/>
        </p:nvSpPr>
        <p:spPr>
          <a:xfrm>
            <a:off x="500380" y="3309391"/>
            <a:ext cx="9677400" cy="167233"/>
          </a:xfrm>
          <a:prstGeom prst="rect">
            <a:avLst/>
          </a:prstGeom>
          <a:solidFill>
            <a:schemeClr val="accent1"/>
          </a:solid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Rectangle 16">
            <a:extLst>
              <a:ext uri="{FF2B5EF4-FFF2-40B4-BE49-F238E27FC236}">
                <a16:creationId xmlns:a16="http://schemas.microsoft.com/office/drawing/2014/main" id="{2E997945-FAB5-45BF-AB76-4097F352BCA4}"/>
              </a:ext>
            </a:extLst>
          </p:cNvPr>
          <p:cNvSpPr/>
          <p:nvPr/>
        </p:nvSpPr>
        <p:spPr>
          <a:xfrm>
            <a:off x="878205" y="1792964"/>
            <a:ext cx="3135439" cy="942975"/>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u="sng" dirty="0">
                <a:solidFill>
                  <a:schemeClr val="tx1"/>
                </a:solidFill>
              </a:rPr>
              <a:t>Not recommended </a:t>
            </a:r>
            <a:r>
              <a:rPr lang="en-GB" sz="1800" dirty="0">
                <a:solidFill>
                  <a:schemeClr val="tx1"/>
                </a:solidFill>
              </a:rPr>
              <a:t>Committee preferred ICERs: £1.3-1.8 million</a:t>
            </a:r>
          </a:p>
        </p:txBody>
      </p:sp>
      <p:sp>
        <p:nvSpPr>
          <p:cNvPr id="4" name="Rectangle 3">
            <a:extLst>
              <a:ext uri="{FF2B5EF4-FFF2-40B4-BE49-F238E27FC236}">
                <a16:creationId xmlns:a16="http://schemas.microsoft.com/office/drawing/2014/main" id="{D6DC1286-E364-4388-977F-FC6C90A7CB43}"/>
              </a:ext>
            </a:extLst>
          </p:cNvPr>
          <p:cNvSpPr/>
          <p:nvPr/>
        </p:nvSpPr>
        <p:spPr>
          <a:xfrm>
            <a:off x="878205" y="3071264"/>
            <a:ext cx="1264920" cy="653009"/>
          </a:xfrm>
          <a:prstGeom prst="rect">
            <a:avLst/>
          </a:prstGeom>
          <a:solidFill>
            <a:schemeClr val="bg1"/>
          </a:solid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dirty="0">
                <a:solidFill>
                  <a:schemeClr val="tx1"/>
                </a:solidFill>
              </a:rPr>
              <a:t>ECM1</a:t>
            </a:r>
          </a:p>
          <a:p>
            <a:pPr algn="ctr"/>
            <a:r>
              <a:rPr lang="en-GB" sz="1800" dirty="0">
                <a:solidFill>
                  <a:schemeClr val="tx1"/>
                </a:solidFill>
              </a:rPr>
              <a:t>Nov 2017</a:t>
            </a:r>
          </a:p>
        </p:txBody>
      </p:sp>
      <p:sp>
        <p:nvSpPr>
          <p:cNvPr id="10" name="Rectangle 9">
            <a:extLst>
              <a:ext uri="{FF2B5EF4-FFF2-40B4-BE49-F238E27FC236}">
                <a16:creationId xmlns:a16="http://schemas.microsoft.com/office/drawing/2014/main" id="{1EE0B89D-CFA3-4801-8273-6E9A1300E326}"/>
              </a:ext>
            </a:extLst>
          </p:cNvPr>
          <p:cNvSpPr/>
          <p:nvPr/>
        </p:nvSpPr>
        <p:spPr>
          <a:xfrm>
            <a:off x="2566035" y="3066502"/>
            <a:ext cx="1264920" cy="653009"/>
          </a:xfrm>
          <a:prstGeom prst="rect">
            <a:avLst/>
          </a:prstGeom>
          <a:solidFill>
            <a:schemeClr val="bg1"/>
          </a:solid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dirty="0">
                <a:solidFill>
                  <a:schemeClr val="tx1"/>
                </a:solidFill>
              </a:rPr>
              <a:t>ECM2</a:t>
            </a:r>
          </a:p>
          <a:p>
            <a:pPr algn="ctr"/>
            <a:r>
              <a:rPr lang="en-GB" sz="1800" dirty="0">
                <a:solidFill>
                  <a:schemeClr val="tx1"/>
                </a:solidFill>
              </a:rPr>
              <a:t>Feb 2018</a:t>
            </a:r>
          </a:p>
        </p:txBody>
      </p:sp>
      <p:sp>
        <p:nvSpPr>
          <p:cNvPr id="5" name="Right Brace 4">
            <a:extLst>
              <a:ext uri="{FF2B5EF4-FFF2-40B4-BE49-F238E27FC236}">
                <a16:creationId xmlns:a16="http://schemas.microsoft.com/office/drawing/2014/main" id="{7845B757-4A15-4B51-A30A-4D6A767ECBCD}"/>
              </a:ext>
            </a:extLst>
          </p:cNvPr>
          <p:cNvSpPr/>
          <p:nvPr/>
        </p:nvSpPr>
        <p:spPr>
          <a:xfrm rot="16200000">
            <a:off x="2240937" y="1859989"/>
            <a:ext cx="257572" cy="2114547"/>
          </a:xfrm>
          <a:prstGeom prst="rightBrace">
            <a:avLst>
              <a:gd name="adj1" fmla="val 43817"/>
              <a:gd name="adj2" fmla="val 50897"/>
            </a:avLst>
          </a:prstGeom>
          <a:ln w="28575">
            <a:solidFill>
              <a:schemeClr val="bg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18" name="Rectangle 17">
            <a:extLst>
              <a:ext uri="{FF2B5EF4-FFF2-40B4-BE49-F238E27FC236}">
                <a16:creationId xmlns:a16="http://schemas.microsoft.com/office/drawing/2014/main" id="{22CCAD16-37B9-4243-B65D-E9AC4F543E54}"/>
              </a:ext>
            </a:extLst>
          </p:cNvPr>
          <p:cNvSpPr/>
          <p:nvPr/>
        </p:nvSpPr>
        <p:spPr>
          <a:xfrm>
            <a:off x="4253865" y="3066502"/>
            <a:ext cx="1264920" cy="653009"/>
          </a:xfrm>
          <a:prstGeom prst="rect">
            <a:avLst/>
          </a:prstGeom>
          <a:solidFill>
            <a:schemeClr val="bg1"/>
          </a:solid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dirty="0">
                <a:solidFill>
                  <a:schemeClr val="tx1"/>
                </a:solidFill>
              </a:rPr>
              <a:t>Appeal </a:t>
            </a:r>
          </a:p>
          <a:p>
            <a:pPr algn="ctr"/>
            <a:r>
              <a:rPr lang="en-GB" sz="1800" dirty="0">
                <a:solidFill>
                  <a:schemeClr val="tx1"/>
                </a:solidFill>
              </a:rPr>
              <a:t>July 2018</a:t>
            </a:r>
          </a:p>
        </p:txBody>
      </p:sp>
      <p:sp>
        <p:nvSpPr>
          <p:cNvPr id="19" name="Rectangle 18">
            <a:extLst>
              <a:ext uri="{FF2B5EF4-FFF2-40B4-BE49-F238E27FC236}">
                <a16:creationId xmlns:a16="http://schemas.microsoft.com/office/drawing/2014/main" id="{E815D8FC-DA82-4E0D-8F9C-7175C4041F45}"/>
              </a:ext>
            </a:extLst>
          </p:cNvPr>
          <p:cNvSpPr/>
          <p:nvPr/>
        </p:nvSpPr>
        <p:spPr>
          <a:xfrm>
            <a:off x="602710" y="4469820"/>
            <a:ext cx="3686428" cy="1953038"/>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u="sng" dirty="0">
                <a:solidFill>
                  <a:schemeClr val="tx1"/>
                </a:solidFill>
              </a:rPr>
              <a:t>3 appeal points upheld:</a:t>
            </a:r>
          </a:p>
          <a:p>
            <a:pPr marL="285750" indent="-285750">
              <a:buFont typeface="Arial" panose="020B0604020202020204" pitchFamily="34" charset="0"/>
              <a:buChar char="•"/>
            </a:pPr>
            <a:r>
              <a:rPr lang="en-GB" sz="1800" dirty="0">
                <a:solidFill>
                  <a:schemeClr val="tx1"/>
                </a:solidFill>
              </a:rPr>
              <a:t>Failure to include IPPN at ECM2</a:t>
            </a:r>
          </a:p>
          <a:p>
            <a:pPr marL="285750" indent="-285750">
              <a:buFont typeface="Arial" panose="020B0604020202020204" pitchFamily="34" charset="0"/>
              <a:buChar char="•"/>
            </a:pPr>
            <a:r>
              <a:rPr lang="en-GB" sz="1800" dirty="0">
                <a:solidFill>
                  <a:schemeClr val="tx1"/>
                </a:solidFill>
              </a:rPr>
              <a:t>Failure to adequately consider duties under Equality Act</a:t>
            </a:r>
          </a:p>
          <a:p>
            <a:pPr marL="285750" indent="-285750">
              <a:buFont typeface="Arial" panose="020B0604020202020204" pitchFamily="34" charset="0"/>
              <a:buChar char="•"/>
            </a:pPr>
            <a:r>
              <a:rPr lang="en-GB" sz="1800" dirty="0">
                <a:solidFill>
                  <a:schemeClr val="tx1"/>
                </a:solidFill>
              </a:rPr>
              <a:t>Unreasonable to state that trial results showed small benefits</a:t>
            </a:r>
          </a:p>
        </p:txBody>
      </p:sp>
      <p:cxnSp>
        <p:nvCxnSpPr>
          <p:cNvPr id="7" name="Connector: Elbow 6">
            <a:extLst>
              <a:ext uri="{FF2B5EF4-FFF2-40B4-BE49-F238E27FC236}">
                <a16:creationId xmlns:a16="http://schemas.microsoft.com/office/drawing/2014/main" id="{6E69D5DC-8168-475D-B428-AB58678E7484}"/>
              </a:ext>
            </a:extLst>
          </p:cNvPr>
          <p:cNvCxnSpPr>
            <a:stCxn id="18" idx="2"/>
            <a:endCxn id="19" idx="3"/>
          </p:cNvCxnSpPr>
          <p:nvPr/>
        </p:nvCxnSpPr>
        <p:spPr>
          <a:xfrm rot="5400000">
            <a:off x="3724318" y="4284332"/>
            <a:ext cx="1726828" cy="597187"/>
          </a:xfrm>
          <a:prstGeom prst="bentConnector2">
            <a:avLst/>
          </a:prstGeom>
          <a:ln w="57150">
            <a:solidFill>
              <a:schemeClr val="bg2"/>
            </a:solidFill>
            <a:tailEnd type="triangle"/>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7848D35B-2300-4652-9DE4-A93E6BA03F6B}"/>
              </a:ext>
            </a:extLst>
          </p:cNvPr>
          <p:cNvSpPr/>
          <p:nvPr/>
        </p:nvSpPr>
        <p:spPr>
          <a:xfrm>
            <a:off x="6504067" y="3039882"/>
            <a:ext cx="1264920" cy="653009"/>
          </a:xfrm>
          <a:prstGeom prst="rect">
            <a:avLst/>
          </a:prstGeom>
          <a:solidFill>
            <a:schemeClr val="bg1"/>
          </a:solid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dirty="0">
                <a:solidFill>
                  <a:schemeClr val="tx1"/>
                </a:solidFill>
              </a:rPr>
              <a:t>ECM3</a:t>
            </a:r>
          </a:p>
          <a:p>
            <a:pPr algn="ctr"/>
            <a:r>
              <a:rPr lang="en-GB" sz="1800" dirty="0">
                <a:solidFill>
                  <a:schemeClr val="tx1"/>
                </a:solidFill>
              </a:rPr>
              <a:t>Mar 2019</a:t>
            </a:r>
          </a:p>
        </p:txBody>
      </p:sp>
      <p:sp>
        <p:nvSpPr>
          <p:cNvPr id="21" name="Rectangle 20">
            <a:extLst>
              <a:ext uri="{FF2B5EF4-FFF2-40B4-BE49-F238E27FC236}">
                <a16:creationId xmlns:a16="http://schemas.microsoft.com/office/drawing/2014/main" id="{352D3E07-A94C-45A8-BFAA-7EEC679986ED}"/>
              </a:ext>
            </a:extLst>
          </p:cNvPr>
          <p:cNvSpPr/>
          <p:nvPr/>
        </p:nvSpPr>
        <p:spPr>
          <a:xfrm>
            <a:off x="8662670" y="3056123"/>
            <a:ext cx="1264920" cy="653009"/>
          </a:xfrm>
          <a:prstGeom prst="rect">
            <a:avLst/>
          </a:prstGeom>
          <a:solidFill>
            <a:schemeClr val="bg1"/>
          </a:solid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dirty="0">
                <a:solidFill>
                  <a:schemeClr val="tx1"/>
                </a:solidFill>
              </a:rPr>
              <a:t>DSU TSD</a:t>
            </a:r>
          </a:p>
          <a:p>
            <a:pPr algn="ctr"/>
            <a:r>
              <a:rPr lang="en-GB" sz="1800" dirty="0">
                <a:solidFill>
                  <a:schemeClr val="tx1"/>
                </a:solidFill>
              </a:rPr>
              <a:t>2020</a:t>
            </a:r>
          </a:p>
        </p:txBody>
      </p:sp>
      <p:sp>
        <p:nvSpPr>
          <p:cNvPr id="8" name="Arrow: Chevron 7">
            <a:extLst>
              <a:ext uri="{FF2B5EF4-FFF2-40B4-BE49-F238E27FC236}">
                <a16:creationId xmlns:a16="http://schemas.microsoft.com/office/drawing/2014/main" id="{2A9381E8-9293-4F14-B2CB-67737176112A}"/>
              </a:ext>
            </a:extLst>
          </p:cNvPr>
          <p:cNvSpPr/>
          <p:nvPr/>
        </p:nvSpPr>
        <p:spPr>
          <a:xfrm>
            <a:off x="9987915" y="2831536"/>
            <a:ext cx="375920" cy="1122939"/>
          </a:xfrm>
          <a:prstGeom prst="chevron">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2" name="Rectangle 21">
            <a:extLst>
              <a:ext uri="{FF2B5EF4-FFF2-40B4-BE49-F238E27FC236}">
                <a16:creationId xmlns:a16="http://schemas.microsoft.com/office/drawing/2014/main" id="{3FCEA139-BD49-4D7F-BAA0-3265911DF90E}"/>
              </a:ext>
            </a:extLst>
          </p:cNvPr>
          <p:cNvSpPr/>
          <p:nvPr/>
        </p:nvSpPr>
        <p:spPr>
          <a:xfrm>
            <a:off x="5382625" y="4195006"/>
            <a:ext cx="4708065" cy="2584871"/>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800" dirty="0">
                <a:solidFill>
                  <a:schemeClr val="tx1"/>
                </a:solidFill>
              </a:rPr>
              <a:t>Appeal points addressed (IPPN included, additional equalities considerations and benefits reconsidered)</a:t>
            </a:r>
          </a:p>
          <a:p>
            <a:pPr marL="285750" indent="-285750">
              <a:buFont typeface="Arial" panose="020B0604020202020204" pitchFamily="34" charset="0"/>
              <a:buChar char="•"/>
            </a:pPr>
            <a:r>
              <a:rPr lang="en-GB" sz="1800" dirty="0">
                <a:solidFill>
                  <a:schemeClr val="tx1"/>
                </a:solidFill>
              </a:rPr>
              <a:t>Committee preferred ICERs remained &gt;£1 million </a:t>
            </a:r>
          </a:p>
          <a:p>
            <a:pPr marL="285750" indent="-285750">
              <a:buFont typeface="Arial" panose="020B0604020202020204" pitchFamily="34" charset="0"/>
              <a:buChar char="•"/>
            </a:pPr>
            <a:r>
              <a:rPr lang="en-GB" sz="1800" b="1" dirty="0">
                <a:solidFill>
                  <a:schemeClr val="tx1"/>
                </a:solidFill>
              </a:rPr>
              <a:t>Outcome</a:t>
            </a:r>
            <a:r>
              <a:rPr lang="en-GB" sz="1800" dirty="0">
                <a:solidFill>
                  <a:schemeClr val="tx1"/>
                </a:solidFill>
              </a:rPr>
              <a:t>: not recommended. Appraisal paused to give stakeholders an opportunity to explore further ways to obtain evidence </a:t>
            </a:r>
          </a:p>
        </p:txBody>
      </p:sp>
      <p:cxnSp>
        <p:nvCxnSpPr>
          <p:cNvPr id="23" name="Straight Arrow Connector 22">
            <a:extLst>
              <a:ext uri="{FF2B5EF4-FFF2-40B4-BE49-F238E27FC236}">
                <a16:creationId xmlns:a16="http://schemas.microsoft.com/office/drawing/2014/main" id="{83C9019D-3928-43EA-887F-82DEBF0DFE98}"/>
              </a:ext>
            </a:extLst>
          </p:cNvPr>
          <p:cNvCxnSpPr>
            <a:cxnSpLocks/>
            <a:stCxn id="20" idx="2"/>
          </p:cNvCxnSpPr>
          <p:nvPr/>
        </p:nvCxnSpPr>
        <p:spPr>
          <a:xfrm>
            <a:off x="7136527" y="3692891"/>
            <a:ext cx="0" cy="564784"/>
          </a:xfrm>
          <a:prstGeom prst="straightConnector1">
            <a:avLst/>
          </a:prstGeom>
          <a:ln w="57150">
            <a:solidFill>
              <a:schemeClr val="bg2"/>
            </a:soli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63FA8985-CDBB-467D-898E-D8340299F311}"/>
              </a:ext>
            </a:extLst>
          </p:cNvPr>
          <p:cNvSpPr/>
          <p:nvPr/>
        </p:nvSpPr>
        <p:spPr>
          <a:xfrm>
            <a:off x="6222762" y="1401335"/>
            <a:ext cx="3592433" cy="1219385"/>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solidFill>
                  <a:schemeClr val="tx1"/>
                </a:solidFill>
              </a:rPr>
              <a:t>DSU guidance on ‘Measuring and valuing health-related quality of life when sufficient EQ-5D data is not available’ published. </a:t>
            </a:r>
          </a:p>
        </p:txBody>
      </p:sp>
      <p:cxnSp>
        <p:nvCxnSpPr>
          <p:cNvPr id="9" name="Connector: Elbow 8">
            <a:extLst>
              <a:ext uri="{FF2B5EF4-FFF2-40B4-BE49-F238E27FC236}">
                <a16:creationId xmlns:a16="http://schemas.microsoft.com/office/drawing/2014/main" id="{7595A116-B3DC-47CF-86B3-9372081FC1C7}"/>
              </a:ext>
            </a:extLst>
          </p:cNvPr>
          <p:cNvCxnSpPr>
            <a:stCxn id="21" idx="0"/>
            <a:endCxn id="24" idx="2"/>
          </p:cNvCxnSpPr>
          <p:nvPr/>
        </p:nvCxnSpPr>
        <p:spPr>
          <a:xfrm rot="16200000" flipV="1">
            <a:off x="8439354" y="2200346"/>
            <a:ext cx="435403" cy="1276151"/>
          </a:xfrm>
          <a:prstGeom prst="bentConnector3">
            <a:avLst/>
          </a:prstGeom>
          <a:ln w="57150">
            <a:solidFill>
              <a:schemeClr val="bg2"/>
            </a:solidFill>
            <a:tailEnd type="triangle"/>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4D05AAFA-00B1-4011-9F0E-0C8E3E079A72}"/>
              </a:ext>
            </a:extLst>
          </p:cNvPr>
          <p:cNvSpPr/>
          <p:nvPr/>
        </p:nvSpPr>
        <p:spPr>
          <a:xfrm>
            <a:off x="1238250" y="6858000"/>
            <a:ext cx="8439150" cy="504815"/>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rPr>
              <a:t>ECM: Evaluation Committee Meeting; ICER: incremental cost-effectiveness ratio; IPPN: International Porphyria Patient Network</a:t>
            </a:r>
          </a:p>
        </p:txBody>
      </p:sp>
    </p:spTree>
    <p:extLst>
      <p:ext uri="{BB962C8B-B14F-4D97-AF65-F5344CB8AC3E}">
        <p14:creationId xmlns:p14="http://schemas.microsoft.com/office/powerpoint/2010/main" val="4129205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F20E659-F0C6-451B-ACFC-B71CF50F77AC}"/>
              </a:ext>
            </a:extLst>
          </p:cNvPr>
          <p:cNvSpPr>
            <a:spLocks noGrp="1"/>
          </p:cNvSpPr>
          <p:nvPr>
            <p:ph type="sldNum" sz="quarter" idx="12"/>
          </p:nvPr>
        </p:nvSpPr>
        <p:spPr/>
        <p:txBody>
          <a:bodyPr/>
          <a:lstStyle/>
          <a:p>
            <a:fld id="{DDBE135E-2566-4748-853C-8A3B78F0FB00}" type="slidenum">
              <a:rPr lang="en-GB" smtClean="0"/>
              <a:t>4</a:t>
            </a:fld>
            <a:endParaRPr lang="en-GB" dirty="0"/>
          </a:p>
        </p:txBody>
      </p:sp>
      <p:sp>
        <p:nvSpPr>
          <p:cNvPr id="3" name="Text Placeholder 2">
            <a:extLst>
              <a:ext uri="{FF2B5EF4-FFF2-40B4-BE49-F238E27FC236}">
                <a16:creationId xmlns:a16="http://schemas.microsoft.com/office/drawing/2014/main" id="{E6FE7922-4759-49D1-B31C-C19D7C7F5937}"/>
              </a:ext>
            </a:extLst>
          </p:cNvPr>
          <p:cNvSpPr>
            <a:spLocks noGrp="1"/>
          </p:cNvSpPr>
          <p:nvPr>
            <p:ph type="body" sz="quarter" idx="13"/>
          </p:nvPr>
        </p:nvSpPr>
        <p:spPr/>
        <p:txBody>
          <a:bodyPr/>
          <a:lstStyle/>
          <a:p>
            <a:r>
              <a:rPr lang="en-GB" dirty="0"/>
              <a:t>Committee conclusions </a:t>
            </a:r>
          </a:p>
        </p:txBody>
      </p:sp>
      <p:sp>
        <p:nvSpPr>
          <p:cNvPr id="4" name="Text Placeholder 3">
            <a:extLst>
              <a:ext uri="{FF2B5EF4-FFF2-40B4-BE49-F238E27FC236}">
                <a16:creationId xmlns:a16="http://schemas.microsoft.com/office/drawing/2014/main" id="{BAE505C9-8FE9-482F-A6E4-731298716E42}"/>
              </a:ext>
            </a:extLst>
          </p:cNvPr>
          <p:cNvSpPr>
            <a:spLocks noGrp="1"/>
          </p:cNvSpPr>
          <p:nvPr>
            <p:ph type="body" sz="quarter" idx="14"/>
          </p:nvPr>
        </p:nvSpPr>
        <p:spPr/>
        <p:txBody>
          <a:bodyPr/>
          <a:lstStyle/>
          <a:p>
            <a:r>
              <a:rPr lang="en-GB" dirty="0"/>
              <a:t>Recap from ECM3</a:t>
            </a:r>
          </a:p>
        </p:txBody>
      </p:sp>
    </p:spTree>
    <p:extLst>
      <p:ext uri="{BB962C8B-B14F-4D97-AF65-F5344CB8AC3E}">
        <p14:creationId xmlns:p14="http://schemas.microsoft.com/office/powerpoint/2010/main" val="2666917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1B8DA-4225-44C0-AF42-4CD5AD338BC5}"/>
              </a:ext>
            </a:extLst>
          </p:cNvPr>
          <p:cNvSpPr>
            <a:spLocks noGrp="1"/>
          </p:cNvSpPr>
          <p:nvPr>
            <p:ph type="title"/>
          </p:nvPr>
        </p:nvSpPr>
        <p:spPr/>
        <p:txBody>
          <a:bodyPr/>
          <a:lstStyle/>
          <a:p>
            <a:r>
              <a:rPr lang="en-GB" dirty="0"/>
              <a:t>Nature of the condition and benefits of treatment</a:t>
            </a:r>
          </a:p>
        </p:txBody>
      </p:sp>
      <p:sp>
        <p:nvSpPr>
          <p:cNvPr id="3" name="Slide Number Placeholder 2">
            <a:extLst>
              <a:ext uri="{FF2B5EF4-FFF2-40B4-BE49-F238E27FC236}">
                <a16:creationId xmlns:a16="http://schemas.microsoft.com/office/drawing/2014/main" id="{7D65A0BB-4DB3-4A08-9E9B-E36D20B1DFE0}"/>
              </a:ext>
            </a:extLst>
          </p:cNvPr>
          <p:cNvSpPr>
            <a:spLocks noGrp="1"/>
          </p:cNvSpPr>
          <p:nvPr>
            <p:ph type="sldNum" sz="quarter" idx="12"/>
          </p:nvPr>
        </p:nvSpPr>
        <p:spPr/>
        <p:txBody>
          <a:bodyPr/>
          <a:lstStyle/>
          <a:p>
            <a:fld id="{DDBE135E-2566-4748-853C-8A3B78F0FB00}" type="slidenum">
              <a:rPr lang="en-GB" smtClean="0"/>
              <a:t>5</a:t>
            </a:fld>
            <a:endParaRPr lang="en-GB" dirty="0"/>
          </a:p>
        </p:txBody>
      </p:sp>
      <p:graphicFrame>
        <p:nvGraphicFramePr>
          <p:cNvPr id="5" name="Table 5">
            <a:extLst>
              <a:ext uri="{FF2B5EF4-FFF2-40B4-BE49-F238E27FC236}">
                <a16:creationId xmlns:a16="http://schemas.microsoft.com/office/drawing/2014/main" id="{A5037DBD-CB64-4CD9-A324-1C992057D0C3}"/>
              </a:ext>
            </a:extLst>
          </p:cNvPr>
          <p:cNvGraphicFramePr>
            <a:graphicFrameLocks noGrp="1"/>
          </p:cNvGraphicFramePr>
          <p:nvPr>
            <p:ph sz="quarter" idx="10"/>
            <p:extLst>
              <p:ext uri="{D42A27DB-BD31-4B8C-83A1-F6EECF244321}">
                <p14:modId xmlns:p14="http://schemas.microsoft.com/office/powerpoint/2010/main" val="3425346800"/>
              </p:ext>
            </p:extLst>
          </p:nvPr>
        </p:nvGraphicFramePr>
        <p:xfrm>
          <a:off x="515620" y="2539256"/>
          <a:ext cx="9669462" cy="4418497"/>
        </p:xfrm>
        <a:graphic>
          <a:graphicData uri="http://schemas.openxmlformats.org/drawingml/2006/table">
            <a:tbl>
              <a:tblPr firstRow="1" bandRow="1">
                <a:tableStyleId>{F5AB1C69-6EDB-4FF4-983F-18BD219EF322}</a:tableStyleId>
              </a:tblPr>
              <a:tblGrid>
                <a:gridCol w="1534477">
                  <a:extLst>
                    <a:ext uri="{9D8B030D-6E8A-4147-A177-3AD203B41FA5}">
                      <a16:colId xmlns:a16="http://schemas.microsoft.com/office/drawing/2014/main" val="322288943"/>
                    </a:ext>
                  </a:extLst>
                </a:gridCol>
                <a:gridCol w="8134985">
                  <a:extLst>
                    <a:ext uri="{9D8B030D-6E8A-4147-A177-3AD203B41FA5}">
                      <a16:colId xmlns:a16="http://schemas.microsoft.com/office/drawing/2014/main" val="3174322212"/>
                    </a:ext>
                  </a:extLst>
                </a:gridCol>
              </a:tblGrid>
              <a:tr h="832017">
                <a:tc>
                  <a:txBody>
                    <a:bodyPr/>
                    <a:lstStyle/>
                    <a:p>
                      <a:r>
                        <a:rPr lang="en-GB" sz="1800" b="1" dirty="0">
                          <a:solidFill>
                            <a:schemeClr val="bg1"/>
                          </a:solidFill>
                        </a:rPr>
                        <a:t>Treatment benefit</a:t>
                      </a:r>
                    </a:p>
                  </a:txBody>
                  <a:tcPr anchor="ctr">
                    <a:lnT w="12700" cap="flat" cmpd="sng" algn="ctr">
                      <a:solidFill>
                        <a:schemeClr val="bg2"/>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solidFill>
                  </a:tcPr>
                </a:tc>
                <a:tc>
                  <a:txBody>
                    <a:bodyPr/>
                    <a:lstStyle/>
                    <a:p>
                      <a:pPr marL="285750" indent="-285750">
                        <a:buFont typeface="Arial" panose="020B0604020202020204" pitchFamily="34" charset="0"/>
                        <a:buChar char="•"/>
                      </a:pPr>
                      <a:r>
                        <a:rPr lang="en-GB" sz="1800" b="0" dirty="0">
                          <a:solidFill>
                            <a:schemeClr val="tx1"/>
                          </a:solidFill>
                        </a:rPr>
                        <a:t>Afamelanotide is an effective medicine that provides benefits that would be highly valued by patients. </a:t>
                      </a:r>
                    </a:p>
                  </a:txBody>
                  <a:tcPr anchor="ctr">
                    <a:lnT w="127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2713788770"/>
                  </a:ext>
                </a:extLst>
              </a:tr>
              <a:tr h="3046113">
                <a:tc>
                  <a:txBody>
                    <a:bodyPr/>
                    <a:lstStyle/>
                    <a:p>
                      <a:r>
                        <a:rPr lang="en-GB" sz="1800" b="1" dirty="0">
                          <a:solidFill>
                            <a:schemeClr val="bg1"/>
                          </a:solidFill>
                        </a:rPr>
                        <a:t>Challenges associated with evidence generation in EPP</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solidFill>
                  </a:tcPr>
                </a:tc>
                <a:tc>
                  <a:txBody>
                    <a:bodyPr/>
                    <a:lstStyle/>
                    <a:p>
                      <a:pPr marL="285750" indent="-285750">
                        <a:spcAft>
                          <a:spcPts val="800"/>
                        </a:spcAft>
                        <a:buFont typeface="Arial" panose="020B0604020202020204" pitchFamily="34" charset="0"/>
                        <a:buChar char="•"/>
                      </a:pPr>
                      <a:r>
                        <a:rPr lang="en-GB" sz="1800" b="0" dirty="0">
                          <a:solidFill>
                            <a:schemeClr val="tx1"/>
                          </a:solidFill>
                        </a:rPr>
                        <a:t>Committee recognised the unique challenges associated with EPP, and acknowledged its nature as a disability.</a:t>
                      </a:r>
                    </a:p>
                    <a:p>
                      <a:pPr marL="285750" indent="-285750">
                        <a:buFont typeface="Arial" panose="020B0604020202020204" pitchFamily="34" charset="0"/>
                        <a:buChar char="•"/>
                      </a:pPr>
                      <a:r>
                        <a:rPr lang="en-GB" sz="1800" b="0" dirty="0">
                          <a:solidFill>
                            <a:schemeClr val="tx1"/>
                          </a:solidFill>
                        </a:rPr>
                        <a:t>One of the most prominent features that might affect the need for reasonable adjustments was the specific challenges in measuring the impact of the condition and its treatment on quality of life, including:</a:t>
                      </a:r>
                    </a:p>
                    <a:p>
                      <a:pPr marL="807278" lvl="1" indent="-285750">
                        <a:buFont typeface="Arial" panose="020B0604020202020204" pitchFamily="34" charset="0"/>
                        <a:buChar char="•"/>
                      </a:pPr>
                      <a:r>
                        <a:rPr lang="en-GB" sz="1800" b="0" dirty="0">
                          <a:solidFill>
                            <a:schemeClr val="tx1"/>
                          </a:solidFill>
                        </a:rPr>
                        <a:t>Lack of scientific instruments</a:t>
                      </a:r>
                    </a:p>
                    <a:p>
                      <a:pPr marL="807278" lvl="1" indent="-285750">
                        <a:spcAft>
                          <a:spcPts val="800"/>
                        </a:spcAft>
                        <a:buFont typeface="Arial" panose="020B0604020202020204" pitchFamily="34" charset="0"/>
                        <a:buChar char="•"/>
                      </a:pPr>
                      <a:r>
                        <a:rPr lang="en-GB" sz="1800" b="0" dirty="0">
                          <a:solidFill>
                            <a:schemeClr val="tx1"/>
                          </a:solidFill>
                        </a:rPr>
                        <a:t>Effects of conditioned light avoidance behaviours. </a:t>
                      </a:r>
                    </a:p>
                    <a:p>
                      <a:pPr marL="285750" indent="-285750">
                        <a:buFont typeface="Arial" panose="020B0604020202020204" pitchFamily="34" charset="0"/>
                        <a:buChar char="•"/>
                      </a:pPr>
                      <a:r>
                        <a:rPr lang="en-GB" sz="1800" b="0" dirty="0">
                          <a:solidFill>
                            <a:schemeClr val="tx1"/>
                          </a:solidFill>
                        </a:rPr>
                        <a:t>Challenges of measurement are seen in other conditions encountered in HST evaluations, and are in that sense not unique to EPP, so committee should not deviate </a:t>
                      </a:r>
                      <a:r>
                        <a:rPr lang="en-GB" sz="1800" b="0" u="sng" dirty="0">
                          <a:solidFill>
                            <a:schemeClr val="tx1"/>
                          </a:solidFill>
                        </a:rPr>
                        <a:t>entirely</a:t>
                      </a:r>
                      <a:r>
                        <a:rPr lang="en-GB" sz="1800" b="0" dirty="0">
                          <a:solidFill>
                            <a:schemeClr val="tx1"/>
                          </a:solidFill>
                        </a:rPr>
                        <a:t> from its normal approach. However, given the particular issues associated with EPP, it would nevertheless be appropriate to take these challenges into account.</a:t>
                      </a:r>
                    </a:p>
                  </a:txBody>
                  <a:tcPr anchor="ctr">
                    <a:lnT w="381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4144914490"/>
                  </a:ext>
                </a:extLst>
              </a:tr>
            </a:tbl>
          </a:graphicData>
        </a:graphic>
      </p:graphicFrame>
      <p:sp>
        <p:nvSpPr>
          <p:cNvPr id="6" name="Rectangle 5">
            <a:extLst>
              <a:ext uri="{FF2B5EF4-FFF2-40B4-BE49-F238E27FC236}">
                <a16:creationId xmlns:a16="http://schemas.microsoft.com/office/drawing/2014/main" id="{DB9E2217-0766-4145-BFD4-8582323E72A4}"/>
              </a:ext>
            </a:extLst>
          </p:cNvPr>
          <p:cNvSpPr/>
          <p:nvPr/>
        </p:nvSpPr>
        <p:spPr>
          <a:xfrm>
            <a:off x="508319" y="1607487"/>
            <a:ext cx="9669461" cy="859488"/>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b="1" dirty="0">
                <a:solidFill>
                  <a:schemeClr val="bg1"/>
                </a:solidFill>
              </a:rPr>
              <a:t>EPP is a serious, debilitating and disabling condition with substantial effects on people with the condition and their families.</a:t>
            </a:r>
          </a:p>
        </p:txBody>
      </p:sp>
      <p:sp>
        <p:nvSpPr>
          <p:cNvPr id="8" name="Rectangle 7">
            <a:extLst>
              <a:ext uri="{FF2B5EF4-FFF2-40B4-BE49-F238E27FC236}">
                <a16:creationId xmlns:a16="http://schemas.microsoft.com/office/drawing/2014/main" id="{32A5CA4D-CEDC-47B0-834F-47ADC56B34D2}"/>
              </a:ext>
            </a:extLst>
          </p:cNvPr>
          <p:cNvSpPr/>
          <p:nvPr/>
        </p:nvSpPr>
        <p:spPr>
          <a:xfrm>
            <a:off x="1238250" y="6858000"/>
            <a:ext cx="8439150" cy="504815"/>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rPr>
              <a:t>EPP: </a:t>
            </a:r>
            <a:r>
              <a:rPr lang="en-GB" sz="1200" dirty="0">
                <a:solidFill>
                  <a:srgbClr val="202124"/>
                </a:solidFill>
                <a:latin typeface="arial" panose="020B0604020202020204" pitchFamily="34" charset="0"/>
              </a:rPr>
              <a:t>e</a:t>
            </a:r>
            <a:r>
              <a:rPr lang="en-GB" sz="1200" b="0" i="0" dirty="0">
                <a:solidFill>
                  <a:srgbClr val="202124"/>
                </a:solidFill>
                <a:effectLst/>
                <a:latin typeface="arial" panose="020B0604020202020204" pitchFamily="34" charset="0"/>
              </a:rPr>
              <a:t>rythropoietic protoporphyria</a:t>
            </a:r>
            <a:endParaRPr lang="en-GB" sz="1200" dirty="0">
              <a:solidFill>
                <a:schemeClr val="tx1"/>
              </a:solidFill>
            </a:endParaRPr>
          </a:p>
        </p:txBody>
      </p:sp>
    </p:spTree>
    <p:extLst>
      <p:ext uri="{BB962C8B-B14F-4D97-AF65-F5344CB8AC3E}">
        <p14:creationId xmlns:p14="http://schemas.microsoft.com/office/powerpoint/2010/main" val="720050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1B8DA-4225-44C0-AF42-4CD5AD338BC5}"/>
              </a:ext>
            </a:extLst>
          </p:cNvPr>
          <p:cNvSpPr>
            <a:spLocks noGrp="1"/>
          </p:cNvSpPr>
          <p:nvPr>
            <p:ph type="title"/>
          </p:nvPr>
        </p:nvSpPr>
        <p:spPr/>
        <p:txBody>
          <a:bodyPr/>
          <a:lstStyle/>
          <a:p>
            <a:r>
              <a:rPr lang="en-GB" dirty="0"/>
              <a:t>Cost to the NHS and value for money assessment: Treatment costs</a:t>
            </a:r>
          </a:p>
        </p:txBody>
      </p:sp>
      <p:sp>
        <p:nvSpPr>
          <p:cNvPr id="3" name="Slide Number Placeholder 2">
            <a:extLst>
              <a:ext uri="{FF2B5EF4-FFF2-40B4-BE49-F238E27FC236}">
                <a16:creationId xmlns:a16="http://schemas.microsoft.com/office/drawing/2014/main" id="{7D65A0BB-4DB3-4A08-9E9B-E36D20B1DFE0}"/>
              </a:ext>
            </a:extLst>
          </p:cNvPr>
          <p:cNvSpPr>
            <a:spLocks noGrp="1"/>
          </p:cNvSpPr>
          <p:nvPr>
            <p:ph type="sldNum" sz="quarter" idx="12"/>
          </p:nvPr>
        </p:nvSpPr>
        <p:spPr/>
        <p:txBody>
          <a:bodyPr/>
          <a:lstStyle/>
          <a:p>
            <a:fld id="{DDBE135E-2566-4748-853C-8A3B78F0FB00}" type="slidenum">
              <a:rPr lang="en-GB" smtClean="0"/>
              <a:t>6</a:t>
            </a:fld>
            <a:endParaRPr lang="en-GB" dirty="0"/>
          </a:p>
        </p:txBody>
      </p:sp>
      <p:graphicFrame>
        <p:nvGraphicFramePr>
          <p:cNvPr id="5" name="Table 5">
            <a:extLst>
              <a:ext uri="{FF2B5EF4-FFF2-40B4-BE49-F238E27FC236}">
                <a16:creationId xmlns:a16="http://schemas.microsoft.com/office/drawing/2014/main" id="{A5037DBD-CB64-4CD9-A324-1C992057D0C3}"/>
              </a:ext>
            </a:extLst>
          </p:cNvPr>
          <p:cNvGraphicFramePr>
            <a:graphicFrameLocks noGrp="1"/>
          </p:cNvGraphicFramePr>
          <p:nvPr>
            <p:ph sz="quarter" idx="10"/>
            <p:extLst>
              <p:ext uri="{D42A27DB-BD31-4B8C-83A1-F6EECF244321}">
                <p14:modId xmlns:p14="http://schemas.microsoft.com/office/powerpoint/2010/main" val="2072762120"/>
              </p:ext>
            </p:extLst>
          </p:nvPr>
        </p:nvGraphicFramePr>
        <p:xfrm>
          <a:off x="359262" y="3026663"/>
          <a:ext cx="9669462" cy="2948893"/>
        </p:xfrm>
        <a:graphic>
          <a:graphicData uri="http://schemas.openxmlformats.org/drawingml/2006/table">
            <a:tbl>
              <a:tblPr firstRow="1" bandRow="1">
                <a:tableStyleId>{F5AB1C69-6EDB-4FF4-983F-18BD219EF322}</a:tableStyleId>
              </a:tblPr>
              <a:tblGrid>
                <a:gridCol w="1534477">
                  <a:extLst>
                    <a:ext uri="{9D8B030D-6E8A-4147-A177-3AD203B41FA5}">
                      <a16:colId xmlns:a16="http://schemas.microsoft.com/office/drawing/2014/main" val="322288943"/>
                    </a:ext>
                  </a:extLst>
                </a:gridCol>
                <a:gridCol w="8134985">
                  <a:extLst>
                    <a:ext uri="{9D8B030D-6E8A-4147-A177-3AD203B41FA5}">
                      <a16:colId xmlns:a16="http://schemas.microsoft.com/office/drawing/2014/main" val="3174322212"/>
                    </a:ext>
                  </a:extLst>
                </a:gridCol>
              </a:tblGrid>
              <a:tr h="832017">
                <a:tc>
                  <a:txBody>
                    <a:bodyPr/>
                    <a:lstStyle/>
                    <a:p>
                      <a:r>
                        <a:rPr lang="en-GB" sz="1800" b="1" dirty="0">
                          <a:solidFill>
                            <a:schemeClr val="bg1"/>
                          </a:solidFill>
                        </a:rPr>
                        <a:t>Treatment Cost</a:t>
                      </a:r>
                    </a:p>
                  </a:txBody>
                  <a:tcPr anchor="ctr">
                    <a:lnT w="12700" cap="flat" cmpd="sng" algn="ctr">
                      <a:solidFill>
                        <a:schemeClr val="bg2"/>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solidFill>
                  </a:tcPr>
                </a:tc>
                <a:tc>
                  <a:txBody>
                    <a:bodyPr/>
                    <a:lstStyle/>
                    <a:p>
                      <a:pPr marL="285750" indent="-285750">
                        <a:buFont typeface="Arial" panose="020B0604020202020204" pitchFamily="34" charset="0"/>
                        <a:buChar char="•"/>
                      </a:pPr>
                      <a:r>
                        <a:rPr lang="en-GB" sz="1800" b="0" dirty="0">
                          <a:solidFill>
                            <a:schemeClr val="tx1"/>
                          </a:solidFill>
                        </a:rPr>
                        <a:t>£12,020 per injectable implant; no PAS discount submitted (company do not give discounts on this technology)</a:t>
                      </a:r>
                    </a:p>
                  </a:txBody>
                  <a:tcPr>
                    <a:lnT w="127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2713788770"/>
                  </a:ext>
                </a:extLst>
              </a:tr>
              <a:tr h="2116876">
                <a:tc>
                  <a:txBody>
                    <a:bodyPr/>
                    <a:lstStyle/>
                    <a:p>
                      <a:r>
                        <a:rPr lang="en-GB" sz="1800" b="1" dirty="0">
                          <a:solidFill>
                            <a:schemeClr val="bg1"/>
                          </a:solidFill>
                        </a:rPr>
                        <a:t>Role of ICERs in decision making</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solidFill>
                  </a:tcPr>
                </a:tc>
                <a:tc>
                  <a:txBody>
                    <a:bodyPr/>
                    <a:lstStyle/>
                    <a:p>
                      <a:pPr marL="285750" indent="-285750">
                        <a:spcAft>
                          <a:spcPts val="800"/>
                        </a:spcAft>
                        <a:buFont typeface="Arial" panose="020B0604020202020204" pitchFamily="34" charset="0"/>
                        <a:buChar char="•"/>
                      </a:pPr>
                      <a:r>
                        <a:rPr lang="en-GB" sz="1800" dirty="0">
                          <a:solidFill>
                            <a:schemeClr val="tx1"/>
                          </a:solidFill>
                        </a:rPr>
                        <a:t>Methods for establishing ICERs in this population were not so uncertain as to be unreasonable for them to contribute to decision making, provided those ICERs are considered in the context of the associated challenges, limitations and uncertainties</a:t>
                      </a:r>
                    </a:p>
                    <a:p>
                      <a:pPr marL="285750" indent="-285750">
                        <a:spcAft>
                          <a:spcPts val="800"/>
                        </a:spcAft>
                        <a:buFont typeface="Arial" panose="020B0604020202020204" pitchFamily="34" charset="0"/>
                        <a:buChar char="•"/>
                      </a:pPr>
                      <a:r>
                        <a:rPr lang="en-GB" sz="1800" dirty="0">
                          <a:solidFill>
                            <a:schemeClr val="tx1"/>
                          </a:solidFill>
                        </a:rPr>
                        <a:t>ICERs were not the sole basis for the committee’s assessment of value for money but it believed it would not be justifiable to disregard the ICERs as part of its consideration. </a:t>
                      </a:r>
                      <a:endParaRPr lang="en-GB" sz="1800" b="0" dirty="0">
                        <a:solidFill>
                          <a:schemeClr val="tx1"/>
                        </a:solidFill>
                      </a:endParaRPr>
                    </a:p>
                  </a:txBody>
                  <a:tcPr>
                    <a:lnT w="381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4144914490"/>
                  </a:ext>
                </a:extLst>
              </a:tr>
            </a:tbl>
          </a:graphicData>
        </a:graphic>
      </p:graphicFrame>
      <p:sp>
        <p:nvSpPr>
          <p:cNvPr id="6" name="Rectangle 5">
            <a:extLst>
              <a:ext uri="{FF2B5EF4-FFF2-40B4-BE49-F238E27FC236}">
                <a16:creationId xmlns:a16="http://schemas.microsoft.com/office/drawing/2014/main" id="{DB9E2217-0766-4145-BFD4-8582323E72A4}"/>
              </a:ext>
            </a:extLst>
          </p:cNvPr>
          <p:cNvSpPr/>
          <p:nvPr/>
        </p:nvSpPr>
        <p:spPr>
          <a:xfrm>
            <a:off x="359263" y="1660604"/>
            <a:ext cx="9669461" cy="1026641"/>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solidFill>
                  <a:schemeClr val="bg1"/>
                </a:solidFill>
              </a:rPr>
              <a:t>Given the cost of afamelanotide set by the company, and the effect that cost would have in displacing healthcare elsewhere in the NHS the committee must give consideration to value for money. </a:t>
            </a:r>
          </a:p>
        </p:txBody>
      </p:sp>
      <p:sp>
        <p:nvSpPr>
          <p:cNvPr id="8" name="Rectangle 7">
            <a:extLst>
              <a:ext uri="{FF2B5EF4-FFF2-40B4-BE49-F238E27FC236}">
                <a16:creationId xmlns:a16="http://schemas.microsoft.com/office/drawing/2014/main" id="{32A5CA4D-CEDC-47B0-834F-47ADC56B34D2}"/>
              </a:ext>
            </a:extLst>
          </p:cNvPr>
          <p:cNvSpPr/>
          <p:nvPr/>
        </p:nvSpPr>
        <p:spPr>
          <a:xfrm>
            <a:off x="359262" y="7120963"/>
            <a:ext cx="8439150" cy="504815"/>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rPr>
              <a:t>PAS: patient access scheme; ICER: incremental cost effectiveness ratio</a:t>
            </a:r>
          </a:p>
        </p:txBody>
      </p:sp>
    </p:spTree>
    <p:extLst>
      <p:ext uri="{BB962C8B-B14F-4D97-AF65-F5344CB8AC3E}">
        <p14:creationId xmlns:p14="http://schemas.microsoft.com/office/powerpoint/2010/main" val="1708794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8FFBF-A87E-4656-8C37-825ED624FFFE}"/>
              </a:ext>
            </a:extLst>
          </p:cNvPr>
          <p:cNvSpPr>
            <a:spLocks noGrp="1"/>
          </p:cNvSpPr>
          <p:nvPr>
            <p:ph type="title"/>
          </p:nvPr>
        </p:nvSpPr>
        <p:spPr/>
        <p:txBody>
          <a:bodyPr/>
          <a:lstStyle/>
          <a:p>
            <a:r>
              <a:rPr lang="en-GB" dirty="0"/>
              <a:t>Cost to the NHS and value for money assessment: ICERs</a:t>
            </a:r>
          </a:p>
        </p:txBody>
      </p:sp>
      <p:sp>
        <p:nvSpPr>
          <p:cNvPr id="3" name="Slide Number Placeholder 2">
            <a:extLst>
              <a:ext uri="{FF2B5EF4-FFF2-40B4-BE49-F238E27FC236}">
                <a16:creationId xmlns:a16="http://schemas.microsoft.com/office/drawing/2014/main" id="{5F391E41-5058-4AE2-B233-81100F536930}"/>
              </a:ext>
            </a:extLst>
          </p:cNvPr>
          <p:cNvSpPr>
            <a:spLocks noGrp="1"/>
          </p:cNvSpPr>
          <p:nvPr>
            <p:ph type="sldNum" sz="quarter" idx="12"/>
          </p:nvPr>
        </p:nvSpPr>
        <p:spPr/>
        <p:txBody>
          <a:bodyPr/>
          <a:lstStyle/>
          <a:p>
            <a:fld id="{DDBE135E-2566-4748-853C-8A3B78F0FB00}" type="slidenum">
              <a:rPr lang="en-GB" smtClean="0"/>
              <a:t>7</a:t>
            </a:fld>
            <a:endParaRPr lang="en-GB" dirty="0"/>
          </a:p>
        </p:txBody>
      </p:sp>
      <p:graphicFrame>
        <p:nvGraphicFramePr>
          <p:cNvPr id="5" name="Table 5">
            <a:extLst>
              <a:ext uri="{FF2B5EF4-FFF2-40B4-BE49-F238E27FC236}">
                <a16:creationId xmlns:a16="http://schemas.microsoft.com/office/drawing/2014/main" id="{689F7ED5-4938-49DD-8B9B-908B9AC0502C}"/>
              </a:ext>
            </a:extLst>
          </p:cNvPr>
          <p:cNvGraphicFramePr>
            <a:graphicFrameLocks noGrp="1"/>
          </p:cNvGraphicFramePr>
          <p:nvPr>
            <p:ph sz="quarter" idx="10"/>
            <p:extLst>
              <p:ext uri="{D42A27DB-BD31-4B8C-83A1-F6EECF244321}">
                <p14:modId xmlns:p14="http://schemas.microsoft.com/office/powerpoint/2010/main" val="1307930736"/>
              </p:ext>
            </p:extLst>
          </p:nvPr>
        </p:nvGraphicFramePr>
        <p:xfrm>
          <a:off x="387926" y="2620824"/>
          <a:ext cx="9669462" cy="4663440"/>
        </p:xfrm>
        <a:graphic>
          <a:graphicData uri="http://schemas.openxmlformats.org/drawingml/2006/table">
            <a:tbl>
              <a:tblPr firstRow="1" bandRow="1">
                <a:tableStyleId>{F5AB1C69-6EDB-4FF4-983F-18BD219EF322}</a:tableStyleId>
              </a:tblPr>
              <a:tblGrid>
                <a:gridCol w="1874983">
                  <a:extLst>
                    <a:ext uri="{9D8B030D-6E8A-4147-A177-3AD203B41FA5}">
                      <a16:colId xmlns:a16="http://schemas.microsoft.com/office/drawing/2014/main" val="1417858916"/>
                    </a:ext>
                  </a:extLst>
                </a:gridCol>
                <a:gridCol w="4571325">
                  <a:extLst>
                    <a:ext uri="{9D8B030D-6E8A-4147-A177-3AD203B41FA5}">
                      <a16:colId xmlns:a16="http://schemas.microsoft.com/office/drawing/2014/main" val="612537335"/>
                    </a:ext>
                  </a:extLst>
                </a:gridCol>
                <a:gridCol w="3223154">
                  <a:extLst>
                    <a:ext uri="{9D8B030D-6E8A-4147-A177-3AD203B41FA5}">
                      <a16:colId xmlns:a16="http://schemas.microsoft.com/office/drawing/2014/main" val="2088512975"/>
                    </a:ext>
                  </a:extLst>
                </a:gridCol>
              </a:tblGrid>
              <a:tr h="0">
                <a:tc>
                  <a:txBody>
                    <a:bodyPr/>
                    <a:lstStyle/>
                    <a:p>
                      <a:r>
                        <a:rPr lang="en-GB" sz="1800" dirty="0"/>
                        <a:t>ERG analysis</a:t>
                      </a:r>
                    </a:p>
                  </a:txBody>
                  <a:tcPr/>
                </a:tc>
                <a:tc>
                  <a:txBody>
                    <a:bodyPr/>
                    <a:lstStyle/>
                    <a:p>
                      <a:r>
                        <a:rPr lang="en-GB" sz="1800" dirty="0"/>
                        <a:t>Key assumptions</a:t>
                      </a:r>
                    </a:p>
                  </a:txBody>
                  <a:tcPr/>
                </a:tc>
                <a:tc>
                  <a:txBody>
                    <a:bodyPr/>
                    <a:lstStyle/>
                    <a:p>
                      <a:r>
                        <a:rPr lang="en-GB" sz="1800" dirty="0"/>
                        <a:t>ICER</a:t>
                      </a:r>
                    </a:p>
                  </a:txBody>
                  <a:tcPr/>
                </a:tc>
                <a:extLst>
                  <a:ext uri="{0D108BD9-81ED-4DB2-BD59-A6C34878D82A}">
                    <a16:rowId xmlns:a16="http://schemas.microsoft.com/office/drawing/2014/main" val="3372385017"/>
                  </a:ext>
                </a:extLst>
              </a:tr>
              <a:tr h="370840">
                <a:tc>
                  <a:txBody>
                    <a:bodyPr/>
                    <a:lstStyle/>
                    <a:p>
                      <a:r>
                        <a:rPr lang="en-GB" sz="1800" kern="1200" dirty="0">
                          <a:solidFill>
                            <a:schemeClr val="dk1"/>
                          </a:solidFill>
                          <a:effectLst/>
                          <a:latin typeface="+mn-lt"/>
                          <a:ea typeface="+mn-ea"/>
                          <a:cs typeface="+mn-cs"/>
                        </a:rPr>
                        <a:t>Adaptation of company’s base case</a:t>
                      </a:r>
                      <a:endParaRPr lang="en-GB" sz="1800" dirty="0"/>
                    </a:p>
                  </a:txBody>
                  <a:tcPr/>
                </a:tc>
                <a:tc>
                  <a:txBody>
                    <a:bodyPr/>
                    <a:lstStyle/>
                    <a:p>
                      <a:r>
                        <a:rPr lang="en-GB" sz="1800" dirty="0"/>
                        <a:t>Converting from DALYs to QALYs </a:t>
                      </a:r>
                    </a:p>
                  </a:txBody>
                  <a:tcPr/>
                </a:tc>
                <a:tc>
                  <a:txBody>
                    <a:bodyPr/>
                    <a:lstStyle/>
                    <a:p>
                      <a:r>
                        <a:rPr lang="en-GB" sz="1800" dirty="0"/>
                        <a:t>£278,386 per QALY gained. </a:t>
                      </a:r>
                    </a:p>
                  </a:txBody>
                  <a:tcPr/>
                </a:tc>
                <a:extLst>
                  <a:ext uri="{0D108BD9-81ED-4DB2-BD59-A6C34878D82A}">
                    <a16:rowId xmlns:a16="http://schemas.microsoft.com/office/drawing/2014/main" val="2244114817"/>
                  </a:ext>
                </a:extLst>
              </a:tr>
              <a:tr h="370840">
                <a:tc>
                  <a:txBody>
                    <a:bodyPr/>
                    <a:lstStyle/>
                    <a:p>
                      <a:r>
                        <a:rPr lang="en-GB" sz="1800" dirty="0"/>
                        <a:t>1</a:t>
                      </a:r>
                    </a:p>
                  </a:txBody>
                  <a:tcPr/>
                </a:tc>
                <a:tc>
                  <a:txBody>
                    <a:bodyPr/>
                    <a:lstStyle/>
                    <a:p>
                      <a:r>
                        <a:rPr lang="en-GB" sz="1800" dirty="0"/>
                        <a:t>Using utilities from the literature for the company’s proxy condition</a:t>
                      </a:r>
                    </a:p>
                  </a:txBody>
                  <a:tcPr/>
                </a:tc>
                <a:tc>
                  <a:txBody>
                    <a:bodyPr/>
                    <a:lstStyle/>
                    <a:p>
                      <a:r>
                        <a:rPr lang="en-GB" sz="1800" dirty="0"/>
                        <a:t>£1,726,802 per QALY gained.</a:t>
                      </a:r>
                    </a:p>
                  </a:txBody>
                  <a:tcPr/>
                </a:tc>
                <a:extLst>
                  <a:ext uri="{0D108BD9-81ED-4DB2-BD59-A6C34878D82A}">
                    <a16:rowId xmlns:a16="http://schemas.microsoft.com/office/drawing/2014/main" val="3835724801"/>
                  </a:ext>
                </a:extLst>
              </a:tr>
              <a:tr h="370840">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t>2</a:t>
                      </a:r>
                    </a:p>
                    <a:p>
                      <a:endParaRPr lang="en-GB" sz="1800" dirty="0"/>
                    </a:p>
                  </a:txBody>
                  <a:tcPr/>
                </a:tc>
                <a:tc>
                  <a:txBody>
                    <a:bodyPr/>
                    <a:lstStyle/>
                    <a:p>
                      <a:r>
                        <a:rPr lang="en-GB" sz="1800" dirty="0"/>
                        <a:t>Assuming 3 implants per year and a gradual onset and 2 month attenuation of the relative treatment effect </a:t>
                      </a:r>
                      <a:r>
                        <a:rPr lang="en-GB" sz="1800" i="1" dirty="0"/>
                        <a:t>[ERG preferred]</a:t>
                      </a:r>
                    </a:p>
                  </a:txBody>
                  <a:tcPr/>
                </a:tc>
                <a:tc>
                  <a:txBody>
                    <a:bodyPr/>
                    <a:lstStyle/>
                    <a:p>
                      <a:r>
                        <a:rPr lang="en-GB" sz="1800" dirty="0"/>
                        <a:t>£1,605,478 per QALY gained</a:t>
                      </a:r>
                    </a:p>
                  </a:txBody>
                  <a:tcPr/>
                </a:tc>
                <a:extLst>
                  <a:ext uri="{0D108BD9-81ED-4DB2-BD59-A6C34878D82A}">
                    <a16:rowId xmlns:a16="http://schemas.microsoft.com/office/drawing/2014/main" val="594117637"/>
                  </a:ext>
                </a:extLst>
              </a:tr>
              <a:tr h="370840">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t>3</a:t>
                      </a:r>
                    </a:p>
                    <a:p>
                      <a:endParaRPr lang="en-GB" sz="1800" dirty="0"/>
                    </a:p>
                  </a:txBody>
                  <a:tcPr/>
                </a:tc>
                <a:tc>
                  <a:txBody>
                    <a:bodyPr/>
                    <a:lstStyle/>
                    <a:p>
                      <a:r>
                        <a:rPr lang="en-GB" sz="1800" dirty="0"/>
                        <a:t>Assuming gradual onset and 6 month attenuation of the relative treatment effect [</a:t>
                      </a:r>
                      <a:r>
                        <a:rPr lang="en-GB" sz="1800" i="1" dirty="0"/>
                        <a:t>committee preferred</a:t>
                      </a:r>
                      <a:r>
                        <a:rPr lang="en-GB" sz="1800" dirty="0"/>
                        <a:t>]</a:t>
                      </a:r>
                    </a:p>
                  </a:txBody>
                  <a:tcPr/>
                </a:tc>
                <a:tc>
                  <a:txBody>
                    <a:bodyPr/>
                    <a:lstStyle/>
                    <a:p>
                      <a:r>
                        <a:rPr lang="en-GB" sz="1800" dirty="0"/>
                        <a:t>£1,343,359 per QALY gained</a:t>
                      </a:r>
                    </a:p>
                  </a:txBody>
                  <a:tcPr/>
                </a:tc>
                <a:extLst>
                  <a:ext uri="{0D108BD9-81ED-4DB2-BD59-A6C34878D82A}">
                    <a16:rowId xmlns:a16="http://schemas.microsoft.com/office/drawing/2014/main" val="1708092551"/>
                  </a:ext>
                </a:extLst>
              </a:tr>
              <a:tr h="370840">
                <a:tc>
                  <a:txBody>
                    <a:bodyPr/>
                    <a:lstStyle/>
                    <a:p>
                      <a:r>
                        <a:rPr lang="en-GB" sz="1800" dirty="0"/>
                        <a:t>4</a:t>
                      </a:r>
                    </a:p>
                  </a:txBody>
                  <a:tcPr/>
                </a:tc>
                <a:tc>
                  <a:txBody>
                    <a:bodyPr/>
                    <a:lstStyle/>
                    <a:p>
                      <a:r>
                        <a:rPr lang="en-GB" sz="1800" dirty="0"/>
                        <a:t>Assuming a maximum of 4 implants per year</a:t>
                      </a:r>
                    </a:p>
                  </a:txBody>
                  <a:tcPr/>
                </a:tc>
                <a:tc>
                  <a:txBody>
                    <a:bodyPr/>
                    <a:lstStyle/>
                    <a:p>
                      <a:r>
                        <a:rPr lang="en-GB" sz="1800" dirty="0"/>
                        <a:t>£1,785,957 per QALY gained</a:t>
                      </a:r>
                    </a:p>
                  </a:txBody>
                  <a:tcPr/>
                </a:tc>
                <a:extLst>
                  <a:ext uri="{0D108BD9-81ED-4DB2-BD59-A6C34878D82A}">
                    <a16:rowId xmlns:a16="http://schemas.microsoft.com/office/drawing/2014/main" val="4138614671"/>
                  </a:ext>
                </a:extLst>
              </a:tr>
            </a:tbl>
          </a:graphicData>
        </a:graphic>
      </p:graphicFrame>
      <p:sp>
        <p:nvSpPr>
          <p:cNvPr id="8" name="Rectangle 7">
            <a:extLst>
              <a:ext uri="{FF2B5EF4-FFF2-40B4-BE49-F238E27FC236}">
                <a16:creationId xmlns:a16="http://schemas.microsoft.com/office/drawing/2014/main" id="{0A3BC3BC-DB8C-4094-8444-5A677BF3264F}"/>
              </a:ext>
            </a:extLst>
          </p:cNvPr>
          <p:cNvSpPr/>
          <p:nvPr/>
        </p:nvSpPr>
        <p:spPr>
          <a:xfrm>
            <a:off x="387927" y="1531295"/>
            <a:ext cx="9669461" cy="1026641"/>
          </a:xfrm>
          <a:prstGeom prst="rect">
            <a:avLst/>
          </a:prstGeom>
          <a:solidFill>
            <a:schemeClr val="bg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solidFill>
                  <a:schemeClr val="bg1"/>
                </a:solidFill>
              </a:rPr>
              <a:t>The ICERs based on its preferred methods and assumptions from the evidence it had been presented with were likely to be between £1,343,359 and £1,785,957 per QALY gained.</a:t>
            </a:r>
          </a:p>
        </p:txBody>
      </p:sp>
      <p:sp>
        <p:nvSpPr>
          <p:cNvPr id="13" name="TextBox 12">
            <a:extLst>
              <a:ext uri="{FF2B5EF4-FFF2-40B4-BE49-F238E27FC236}">
                <a16:creationId xmlns:a16="http://schemas.microsoft.com/office/drawing/2014/main" id="{9E949429-F602-44F2-B02C-8694DC2D2CD7}"/>
              </a:ext>
            </a:extLst>
          </p:cNvPr>
          <p:cNvSpPr txBox="1"/>
          <p:nvPr/>
        </p:nvSpPr>
        <p:spPr>
          <a:xfrm>
            <a:off x="387925" y="7284264"/>
            <a:ext cx="10002983" cy="276999"/>
          </a:xfrm>
          <a:prstGeom prst="rect">
            <a:avLst/>
          </a:prstGeom>
          <a:noFill/>
        </p:spPr>
        <p:txBody>
          <a:bodyPr wrap="square">
            <a:spAutoFit/>
          </a:bodyPr>
          <a:lstStyle/>
          <a:p>
            <a:r>
              <a:rPr lang="en-GB" sz="1200" dirty="0">
                <a:solidFill>
                  <a:schemeClr val="tx1"/>
                </a:solidFill>
              </a:rPr>
              <a:t>ERG: Evidence review group; ICER: incremental cost effectiveness ratio; QALY: Quality adjusted life year; DALY: Disability adjusted life years</a:t>
            </a:r>
            <a:endParaRPr lang="en-GB" sz="1200" dirty="0"/>
          </a:p>
        </p:txBody>
      </p:sp>
    </p:spTree>
    <p:extLst>
      <p:ext uri="{BB962C8B-B14F-4D97-AF65-F5344CB8AC3E}">
        <p14:creationId xmlns:p14="http://schemas.microsoft.com/office/powerpoint/2010/main" val="756984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41836-DD89-43F3-89C0-F0A68A1A2B54}"/>
              </a:ext>
            </a:extLst>
          </p:cNvPr>
          <p:cNvSpPr>
            <a:spLocks noGrp="1"/>
          </p:cNvSpPr>
          <p:nvPr>
            <p:ph type="title"/>
          </p:nvPr>
        </p:nvSpPr>
        <p:spPr/>
        <p:txBody>
          <a:bodyPr/>
          <a:lstStyle/>
          <a:p>
            <a:r>
              <a:rPr lang="en-GB" dirty="0"/>
              <a:t>Cost to the NHS and value for money assessment: Conclusions </a:t>
            </a:r>
          </a:p>
        </p:txBody>
      </p:sp>
      <p:sp>
        <p:nvSpPr>
          <p:cNvPr id="3" name="Slide Number Placeholder 2">
            <a:extLst>
              <a:ext uri="{FF2B5EF4-FFF2-40B4-BE49-F238E27FC236}">
                <a16:creationId xmlns:a16="http://schemas.microsoft.com/office/drawing/2014/main" id="{DD6624B1-ECDA-4FDD-98CF-D8B51205A901}"/>
              </a:ext>
            </a:extLst>
          </p:cNvPr>
          <p:cNvSpPr>
            <a:spLocks noGrp="1"/>
          </p:cNvSpPr>
          <p:nvPr>
            <p:ph type="sldNum" sz="quarter" idx="12"/>
          </p:nvPr>
        </p:nvSpPr>
        <p:spPr/>
        <p:txBody>
          <a:bodyPr/>
          <a:lstStyle/>
          <a:p>
            <a:fld id="{DDBE135E-2566-4748-853C-8A3B78F0FB00}" type="slidenum">
              <a:rPr lang="en-GB" smtClean="0"/>
              <a:t>8</a:t>
            </a:fld>
            <a:endParaRPr lang="en-GB" dirty="0"/>
          </a:p>
        </p:txBody>
      </p:sp>
      <p:sp>
        <p:nvSpPr>
          <p:cNvPr id="5" name="Rectangle 4">
            <a:extLst>
              <a:ext uri="{FF2B5EF4-FFF2-40B4-BE49-F238E27FC236}">
                <a16:creationId xmlns:a16="http://schemas.microsoft.com/office/drawing/2014/main" id="{0397F668-96FD-49EE-8C7B-E816B787624D}"/>
              </a:ext>
            </a:extLst>
          </p:cNvPr>
          <p:cNvSpPr/>
          <p:nvPr/>
        </p:nvSpPr>
        <p:spPr>
          <a:xfrm>
            <a:off x="258127" y="1558962"/>
            <a:ext cx="9669779" cy="922932"/>
          </a:xfrm>
          <a:prstGeom prst="rect">
            <a:avLst/>
          </a:prstGeom>
          <a:solidFill>
            <a:schemeClr val="accent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15000"/>
              </a:lnSpc>
              <a:spcAft>
                <a:spcPts val="120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Overall, </a:t>
            </a:r>
            <a:r>
              <a:rPr lang="en-GB" sz="1800" dirty="0">
                <a:latin typeface="Arial" panose="020B0604020202020204" pitchFamily="34" charset="0"/>
                <a:ea typeface="Times New Roman" panose="02020603050405020304" pitchFamily="18" charset="0"/>
                <a:cs typeface="Times New Roman" panose="02020603050405020304" pitchFamily="18" charset="0"/>
              </a:rPr>
              <a:t>a</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famelanotide was not recommended, but the committee further concluded that additional information on how the effects of the condition and benefits and treatment translate into QALYs could be considered.</a:t>
            </a:r>
          </a:p>
        </p:txBody>
      </p:sp>
      <p:graphicFrame>
        <p:nvGraphicFramePr>
          <p:cNvPr id="6" name="Table 5">
            <a:extLst>
              <a:ext uri="{FF2B5EF4-FFF2-40B4-BE49-F238E27FC236}">
                <a16:creationId xmlns:a16="http://schemas.microsoft.com/office/drawing/2014/main" id="{26DCC030-1527-455A-B69B-E9F961E37532}"/>
              </a:ext>
            </a:extLst>
          </p:cNvPr>
          <p:cNvGraphicFramePr>
            <a:graphicFrameLocks/>
          </p:cNvGraphicFramePr>
          <p:nvPr>
            <p:extLst>
              <p:ext uri="{D42A27DB-BD31-4B8C-83A1-F6EECF244321}">
                <p14:modId xmlns:p14="http://schemas.microsoft.com/office/powerpoint/2010/main" val="638230175"/>
              </p:ext>
            </p:extLst>
          </p:nvPr>
        </p:nvGraphicFramePr>
        <p:xfrm>
          <a:off x="258128" y="2609922"/>
          <a:ext cx="9669780" cy="4595916"/>
        </p:xfrm>
        <a:graphic>
          <a:graphicData uri="http://schemas.openxmlformats.org/drawingml/2006/table">
            <a:tbl>
              <a:tblPr firstRow="1" bandRow="1">
                <a:tableStyleId>{F5AB1C69-6EDB-4FF4-983F-18BD219EF322}</a:tableStyleId>
              </a:tblPr>
              <a:tblGrid>
                <a:gridCol w="1534527">
                  <a:extLst>
                    <a:ext uri="{9D8B030D-6E8A-4147-A177-3AD203B41FA5}">
                      <a16:colId xmlns:a16="http://schemas.microsoft.com/office/drawing/2014/main" val="322288943"/>
                    </a:ext>
                  </a:extLst>
                </a:gridCol>
                <a:gridCol w="8135253">
                  <a:extLst>
                    <a:ext uri="{9D8B030D-6E8A-4147-A177-3AD203B41FA5}">
                      <a16:colId xmlns:a16="http://schemas.microsoft.com/office/drawing/2014/main" val="3174322212"/>
                    </a:ext>
                  </a:extLst>
                </a:gridCol>
              </a:tblGrid>
              <a:tr h="982142">
                <a:tc>
                  <a:txBody>
                    <a:bodyPr/>
                    <a:lstStyle/>
                    <a:p>
                      <a:r>
                        <a:rPr lang="en-GB" sz="1800" b="1" dirty="0">
                          <a:solidFill>
                            <a:schemeClr val="bg1"/>
                          </a:solidFill>
                        </a:rPr>
                        <a:t>Applying a QALY weighting</a:t>
                      </a:r>
                    </a:p>
                  </a:txBody>
                  <a:tcPr anchor="ctr">
                    <a:lnT w="12700" cap="flat" cmpd="sng" algn="ctr">
                      <a:solidFill>
                        <a:schemeClr val="bg2"/>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solidFill>
                  </a:tcPr>
                </a:tc>
                <a:tc>
                  <a:txBody>
                    <a:bodyPr/>
                    <a:lstStyle/>
                    <a:p>
                      <a:pPr marL="285750" indent="-285750" algn="l" defTabSz="1043056" rtl="0" eaLnBrk="1" fontAlgn="t" latinLnBrk="0" hangingPunct="1">
                        <a:spcBef>
                          <a:spcPts val="0"/>
                        </a:spcBef>
                        <a:spcAft>
                          <a:spcPts val="800"/>
                        </a:spcAft>
                        <a:buFont typeface="Arial" panose="020B0604020202020204" pitchFamily="34" charset="0"/>
                        <a:buChar char="•"/>
                      </a:pPr>
                      <a:r>
                        <a:rPr lang="en-GB" sz="1800" b="0" i="0" u="none" strike="noStrike" kern="1200" dirty="0">
                          <a:solidFill>
                            <a:srgbClr val="393938"/>
                          </a:solidFill>
                          <a:effectLst/>
                          <a:latin typeface="Arial" panose="020B0604020202020204" pitchFamily="34" charset="0"/>
                          <a:ea typeface="+mn-ea"/>
                          <a:cs typeface="+mn-cs"/>
                        </a:rPr>
                        <a:t>Over the lifetime of a patient, the undiscounted QALYs gained with afamelanotide in the ERG’s exploratory base case were 0.56, and did not exceed 0.8 in the ERG’s sensitivity analyses</a:t>
                      </a:r>
                    </a:p>
                    <a:p>
                      <a:pPr marL="285750" indent="-285750" algn="l" rtl="0" eaLnBrk="1" fontAlgn="t" latinLnBrk="0" hangingPunct="1">
                        <a:spcBef>
                          <a:spcPts val="0"/>
                        </a:spcBef>
                        <a:spcAft>
                          <a:spcPts val="800"/>
                        </a:spcAft>
                        <a:buFont typeface="Arial" panose="020B0604020202020204" pitchFamily="34" charset="0"/>
                        <a:buChar char="•"/>
                      </a:pPr>
                      <a:r>
                        <a:rPr lang="en-GB" sz="1800" b="0" i="0" u="none" strike="noStrike" kern="1200" dirty="0">
                          <a:solidFill>
                            <a:srgbClr val="393938"/>
                          </a:solidFill>
                          <a:effectLst/>
                          <a:latin typeface="Arial" panose="020B0604020202020204" pitchFamily="34" charset="0"/>
                        </a:rPr>
                        <a:t>A QALY weight is applied with compelling evidence of an incremental QALY gain of at least 10.</a:t>
                      </a:r>
                      <a:endParaRPr lang="en-GB" sz="1800" b="0" dirty="0">
                        <a:solidFill>
                          <a:schemeClr val="tx1"/>
                        </a:solidFill>
                      </a:endParaRPr>
                    </a:p>
                  </a:txBody>
                  <a:tcPr>
                    <a:lnT w="127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849759019"/>
                  </a:ext>
                </a:extLst>
              </a:tr>
              <a:tr h="832017">
                <a:tc>
                  <a:txBody>
                    <a:bodyPr/>
                    <a:lstStyle/>
                    <a:p>
                      <a:r>
                        <a:rPr lang="en-GB" sz="1800" b="1" dirty="0">
                          <a:solidFill>
                            <a:schemeClr val="bg1"/>
                          </a:solidFill>
                        </a:rPr>
                        <a:t>Evidence base</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solidFill>
                  </a:tcPr>
                </a:tc>
                <a:tc>
                  <a:txBody>
                    <a:bodyPr/>
                    <a:lstStyle/>
                    <a:p>
                      <a:pPr marL="285750" indent="-285750">
                        <a:buFont typeface="Arial" panose="020B0604020202020204" pitchFamily="34" charset="0"/>
                        <a:buChar char="•"/>
                      </a:pPr>
                      <a:r>
                        <a:rPr lang="en-GB" sz="1800" b="0" dirty="0">
                          <a:solidFill>
                            <a:schemeClr val="tx1"/>
                          </a:solidFill>
                        </a:rPr>
                        <a:t>Taking into account the clinical trial results, observational studies and qualitative evidence, economic evaluations were likely to have fallen short in capturing the full benefits of treatment in the QALY.</a:t>
                      </a:r>
                    </a:p>
                  </a:txBody>
                  <a:tcPr>
                    <a:lnT w="381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2713788770"/>
                  </a:ext>
                </a:extLst>
              </a:tr>
              <a:tr h="2116876">
                <a:tc>
                  <a:txBody>
                    <a:bodyPr/>
                    <a:lstStyle/>
                    <a:p>
                      <a:r>
                        <a:rPr lang="en-GB" sz="1800" b="1" dirty="0">
                          <a:solidFill>
                            <a:schemeClr val="bg1"/>
                          </a:solidFill>
                        </a:rPr>
                        <a:t>Other factors</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solidFill>
                  </a:tcPr>
                </a:tc>
                <a:tc>
                  <a:txBody>
                    <a:bodyPr/>
                    <a:lstStyle/>
                    <a:p>
                      <a:pPr marL="285750" indent="-285750">
                        <a:spcAft>
                          <a:spcPts val="800"/>
                        </a:spcAft>
                        <a:buFont typeface="Arial" panose="020B0604020202020204" pitchFamily="34" charset="0"/>
                        <a:buChar char="•"/>
                      </a:pPr>
                      <a:r>
                        <a:rPr lang="en-GB" sz="1800" dirty="0">
                          <a:solidFill>
                            <a:schemeClr val="tx1"/>
                          </a:solidFill>
                        </a:rPr>
                        <a:t>considered that afamelanotide is innovative and has non-health-related benefits</a:t>
                      </a:r>
                    </a:p>
                    <a:p>
                      <a:pPr marL="285750" indent="-285750">
                        <a:spcAft>
                          <a:spcPts val="800"/>
                        </a:spcAft>
                        <a:buFont typeface="Arial" panose="020B0604020202020204" pitchFamily="34" charset="0"/>
                        <a:buChar char="•"/>
                      </a:pPr>
                      <a:r>
                        <a:rPr lang="en-GB" sz="1800" dirty="0">
                          <a:solidFill>
                            <a:schemeClr val="tx1"/>
                          </a:solidFill>
                        </a:rPr>
                        <a:t>considering the magnitude of the most plausible ICERs, the QALY gains and the significant uncertainties in the economic modelling, it could not conclude that the uncaptured health and non-health benefits would be so great that afamelanotide could be considered value for money.</a:t>
                      </a:r>
                      <a:endParaRPr lang="en-GB" sz="1800" b="0" dirty="0">
                        <a:solidFill>
                          <a:schemeClr val="tx1"/>
                        </a:solidFill>
                      </a:endParaRPr>
                    </a:p>
                  </a:txBody>
                  <a:tcPr>
                    <a:lnT w="38100" cap="flat" cmpd="sng" algn="ctr">
                      <a:solidFill>
                        <a:schemeClr val="bg2"/>
                      </a:solidFill>
                      <a:prstDash val="solid"/>
                      <a:round/>
                      <a:headEnd type="none" w="med" len="med"/>
                      <a:tailEnd type="none" w="med" len="med"/>
                    </a:lnT>
                    <a:lnB w="381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4144914490"/>
                  </a:ext>
                </a:extLst>
              </a:tr>
            </a:tbl>
          </a:graphicData>
        </a:graphic>
      </p:graphicFrame>
      <p:sp>
        <p:nvSpPr>
          <p:cNvPr id="10" name="TextBox 9">
            <a:extLst>
              <a:ext uri="{FF2B5EF4-FFF2-40B4-BE49-F238E27FC236}">
                <a16:creationId xmlns:a16="http://schemas.microsoft.com/office/drawing/2014/main" id="{4BE4CFF9-1C29-4D60-9046-356AB2415F58}"/>
              </a:ext>
            </a:extLst>
          </p:cNvPr>
          <p:cNvSpPr txBox="1"/>
          <p:nvPr/>
        </p:nvSpPr>
        <p:spPr>
          <a:xfrm>
            <a:off x="387925" y="7284264"/>
            <a:ext cx="10002983" cy="276999"/>
          </a:xfrm>
          <a:prstGeom prst="rect">
            <a:avLst/>
          </a:prstGeom>
          <a:noFill/>
        </p:spPr>
        <p:txBody>
          <a:bodyPr wrap="square">
            <a:spAutoFit/>
          </a:bodyPr>
          <a:lstStyle/>
          <a:p>
            <a:r>
              <a:rPr lang="en-GB" sz="1200" dirty="0">
                <a:solidFill>
                  <a:schemeClr val="tx1"/>
                </a:solidFill>
              </a:rPr>
              <a:t>ERG: Evidence review group; ICER: incremental cost effectiveness ratio; QALY: Quality adjusted life year.</a:t>
            </a:r>
            <a:endParaRPr lang="en-GB" sz="1200" dirty="0"/>
          </a:p>
        </p:txBody>
      </p:sp>
    </p:spTree>
    <p:extLst>
      <p:ext uri="{BB962C8B-B14F-4D97-AF65-F5344CB8AC3E}">
        <p14:creationId xmlns:p14="http://schemas.microsoft.com/office/powerpoint/2010/main" val="2212953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41AE36-3DEA-4937-B330-F2FAE80E99AD}"/>
              </a:ext>
            </a:extLst>
          </p:cNvPr>
          <p:cNvSpPr>
            <a:spLocks noGrp="1"/>
          </p:cNvSpPr>
          <p:nvPr>
            <p:ph type="sldNum" sz="quarter" idx="12"/>
          </p:nvPr>
        </p:nvSpPr>
        <p:spPr/>
        <p:txBody>
          <a:bodyPr/>
          <a:lstStyle/>
          <a:p>
            <a:fld id="{DDBE135E-2566-4748-853C-8A3B78F0FB00}" type="slidenum">
              <a:rPr lang="en-GB" smtClean="0"/>
              <a:t>9</a:t>
            </a:fld>
            <a:endParaRPr lang="en-GB" dirty="0"/>
          </a:p>
        </p:txBody>
      </p:sp>
      <p:sp>
        <p:nvSpPr>
          <p:cNvPr id="6" name="Text Placeholder 5">
            <a:extLst>
              <a:ext uri="{FF2B5EF4-FFF2-40B4-BE49-F238E27FC236}">
                <a16:creationId xmlns:a16="http://schemas.microsoft.com/office/drawing/2014/main" id="{C4BC4E23-B46F-45E4-A0CD-CB90A4927E20}"/>
              </a:ext>
            </a:extLst>
          </p:cNvPr>
          <p:cNvSpPr>
            <a:spLocks noGrp="1"/>
          </p:cNvSpPr>
          <p:nvPr>
            <p:ph type="body" sz="quarter" idx="13"/>
          </p:nvPr>
        </p:nvSpPr>
        <p:spPr/>
        <p:txBody>
          <a:bodyPr/>
          <a:lstStyle/>
          <a:p>
            <a:r>
              <a:rPr lang="en-GB" dirty="0"/>
              <a:t>Addressing uncertainty </a:t>
            </a:r>
          </a:p>
        </p:txBody>
      </p:sp>
      <p:sp>
        <p:nvSpPr>
          <p:cNvPr id="7" name="Text Placeholder 6">
            <a:extLst>
              <a:ext uri="{FF2B5EF4-FFF2-40B4-BE49-F238E27FC236}">
                <a16:creationId xmlns:a16="http://schemas.microsoft.com/office/drawing/2014/main" id="{4265979D-6BBE-4689-B7A5-3E872B9FCE3C}"/>
              </a:ext>
            </a:extLst>
          </p:cNvPr>
          <p:cNvSpPr>
            <a:spLocks noGrp="1"/>
          </p:cNvSpPr>
          <p:nvPr>
            <p:ph type="body" sz="quarter" idx="14"/>
          </p:nvPr>
        </p:nvSpPr>
        <p:spPr/>
        <p:txBody>
          <a:bodyPr/>
          <a:lstStyle/>
          <a:p>
            <a:r>
              <a:rPr lang="en-GB" dirty="0"/>
              <a:t>Alternative methods for deriving utility values</a:t>
            </a:r>
          </a:p>
        </p:txBody>
      </p:sp>
    </p:spTree>
    <p:extLst>
      <p:ext uri="{BB962C8B-B14F-4D97-AF65-F5344CB8AC3E}">
        <p14:creationId xmlns:p14="http://schemas.microsoft.com/office/powerpoint/2010/main" val="2742658495"/>
      </p:ext>
    </p:extLst>
  </p:cSld>
  <p:clrMapOvr>
    <a:masterClrMapping/>
  </p:clrMapOvr>
</p:sld>
</file>

<file path=ppt/theme/theme1.xml><?xml version="1.0" encoding="utf-8"?>
<a:theme xmlns:a="http://schemas.openxmlformats.org/drawingml/2006/main" name="NICE">
  <a:themeElements>
    <a:clrScheme name="NICE Wht Background">
      <a:dk1>
        <a:srgbClr val="393938"/>
      </a:dk1>
      <a:lt1>
        <a:sysClr val="window" lastClr="FFFFFF"/>
      </a:lt1>
      <a:dk2>
        <a:srgbClr val="222222"/>
      </a:dk2>
      <a:lt2>
        <a:srgbClr val="18646E"/>
      </a:lt2>
      <a:accent1>
        <a:srgbClr val="573562"/>
      </a:accent1>
      <a:accent2>
        <a:srgbClr val="A28AA8"/>
      </a:accent2>
      <a:accent3>
        <a:srgbClr val="18646E"/>
      </a:accent3>
      <a:accent4>
        <a:srgbClr val="527D83"/>
      </a:accent4>
      <a:accent5>
        <a:srgbClr val="004650"/>
      </a:accent5>
      <a:accent6>
        <a:srgbClr val="A2BDC1"/>
      </a:accent6>
      <a:hlink>
        <a:srgbClr val="393938"/>
      </a:hlink>
      <a:folHlink>
        <a:srgbClr val="39393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800" dirty="0" err="1" smtClean="0">
            <a:solidFill>
              <a:schemeClr val="tx1"/>
            </a:solidFill>
          </a:defRPr>
        </a:defPPr>
      </a:lstStyle>
    </a:txDef>
  </a:objectDefaults>
  <a:extraClrSchemeLst/>
  <a:extLst>
    <a:ext uri="{05A4C25C-085E-4340-85A3-A5531E510DB2}">
      <thm15:themeFamily xmlns:thm15="http://schemas.microsoft.com/office/thememl/2012/main" name="Presentation2" id="{D6233197-BD74-4414-B572-D0E8D12CBDCE}" vid="{B2B9F0E6-0F35-4C90-A615-649404AAA6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Committee slide template Jan 19.pptx</Template>
  <TotalTime>2822</TotalTime>
  <Words>1605</Words>
  <Application>Microsoft Office PowerPoint</Application>
  <PresentationFormat>Custom</PresentationFormat>
  <Paragraphs>145</Paragraphs>
  <Slides>13</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Arial</vt:lpstr>
      <vt:lpstr>Lato</vt:lpstr>
      <vt:lpstr>NICE</vt:lpstr>
      <vt:lpstr>Stakeholder engagement workshop</vt:lpstr>
      <vt:lpstr>Agenda</vt:lpstr>
      <vt:lpstr>History of appraisal </vt:lpstr>
      <vt:lpstr>PowerPoint Presentation</vt:lpstr>
      <vt:lpstr>Nature of the condition and benefits of treatment</vt:lpstr>
      <vt:lpstr>Cost to the NHS and value for money assessment: Treatment costs</vt:lpstr>
      <vt:lpstr>Cost to the NHS and value for money assessment: ICERs</vt:lpstr>
      <vt:lpstr>Cost to the NHS and value for money assessment: Conclusions </vt:lpstr>
      <vt:lpstr>PowerPoint Presentation</vt:lpstr>
      <vt:lpstr>Potential routes to address the uncertainty </vt:lpstr>
      <vt:lpstr>Addressing uncertainty: Constructing a vignette study</vt:lpstr>
      <vt:lpstr>Additional factors to consider</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 team presentation</dc:title>
  <dc:creator>Fatima Chunara</dc:creator>
  <cp:lastModifiedBy>Victoria Kelly</cp:lastModifiedBy>
  <cp:revision>38</cp:revision>
  <dcterms:created xsi:type="dcterms:W3CDTF">2022-01-06T13:40:10Z</dcterms:created>
  <dcterms:modified xsi:type="dcterms:W3CDTF">2022-02-08T18:02:03Z</dcterms:modified>
</cp:coreProperties>
</file>