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2" r:id="rId1"/>
  </p:sldMasterIdLst>
  <p:notesMasterIdLst>
    <p:notesMasterId r:id="rId40"/>
  </p:notesMasterIdLst>
  <p:sldIdLst>
    <p:sldId id="256" r:id="rId2"/>
    <p:sldId id="382" r:id="rId3"/>
    <p:sldId id="292" r:id="rId4"/>
    <p:sldId id="297" r:id="rId5"/>
    <p:sldId id="325" r:id="rId6"/>
    <p:sldId id="295" r:id="rId7"/>
    <p:sldId id="311" r:id="rId8"/>
    <p:sldId id="330" r:id="rId9"/>
    <p:sldId id="331" r:id="rId10"/>
    <p:sldId id="348" r:id="rId11"/>
    <p:sldId id="334" r:id="rId12"/>
    <p:sldId id="340" r:id="rId13"/>
    <p:sldId id="335" r:id="rId14"/>
    <p:sldId id="337" r:id="rId15"/>
    <p:sldId id="350" r:id="rId16"/>
    <p:sldId id="362" r:id="rId17"/>
    <p:sldId id="345" r:id="rId18"/>
    <p:sldId id="357" r:id="rId19"/>
    <p:sldId id="358" r:id="rId20"/>
    <p:sldId id="374" r:id="rId21"/>
    <p:sldId id="366" r:id="rId22"/>
    <p:sldId id="378" r:id="rId23"/>
    <p:sldId id="361" r:id="rId24"/>
    <p:sldId id="363" r:id="rId25"/>
    <p:sldId id="365" r:id="rId26"/>
    <p:sldId id="364" r:id="rId27"/>
    <p:sldId id="367" r:id="rId28"/>
    <p:sldId id="371" r:id="rId29"/>
    <p:sldId id="387" r:id="rId30"/>
    <p:sldId id="370" r:id="rId31"/>
    <p:sldId id="391" r:id="rId32"/>
    <p:sldId id="377" r:id="rId33"/>
    <p:sldId id="372" r:id="rId34"/>
    <p:sldId id="373" r:id="rId35"/>
    <p:sldId id="375" r:id="rId36"/>
    <p:sldId id="388" r:id="rId37"/>
    <p:sldId id="389" r:id="rId38"/>
    <p:sldId id="380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63">
          <p15:clr>
            <a:srgbClr val="A4A3A4"/>
          </p15:clr>
        </p15:guide>
        <p15:guide id="3" pos="2880">
          <p15:clr>
            <a:srgbClr val="A4A3A4"/>
          </p15:clr>
        </p15:guide>
        <p15:guide id="4" pos="476">
          <p15:clr>
            <a:srgbClr val="A4A3A4"/>
          </p15:clr>
        </p15:guide>
        <p15:guide id="5" pos="242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isa Sidhu" initials="RS" lastIdx="1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81" autoAdjust="0"/>
    <p:restoredTop sz="94481" autoAdjust="0"/>
  </p:normalViewPr>
  <p:slideViewPr>
    <p:cSldViewPr>
      <p:cViewPr>
        <p:scale>
          <a:sx n="70" d="100"/>
          <a:sy n="70" d="100"/>
        </p:scale>
        <p:origin x="582" y="156"/>
      </p:cViewPr>
      <p:guideLst>
        <p:guide orient="horz" pos="2160"/>
        <p:guide orient="horz" pos="663"/>
        <p:guide pos="2880"/>
        <p:guide pos="476"/>
        <p:guide pos="242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19CF6-D1C7-4380-AA90-BF4C2A74C9E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A4B47B8-2CDA-4AF3-B35B-3D71EBED7151}">
      <dgm:prSet phldrT="[Text]" custT="1"/>
      <dgm:spPr/>
      <dgm:t>
        <a:bodyPr/>
        <a:lstStyle/>
        <a:p>
          <a:r>
            <a:rPr lang="en-GB" sz="3200" dirty="0" smtClean="0"/>
            <a:t>Sept 2016</a:t>
          </a:r>
          <a:endParaRPr lang="en-GB" sz="3200" dirty="0"/>
        </a:p>
      </dgm:t>
    </dgm:pt>
    <dgm:pt modelId="{838529A7-3387-4B89-921F-541ACE457A8E}" type="parTrans" cxnId="{65C1C0BB-B771-48BD-B650-414E549253E9}">
      <dgm:prSet/>
      <dgm:spPr/>
      <dgm:t>
        <a:bodyPr/>
        <a:lstStyle/>
        <a:p>
          <a:endParaRPr lang="en-GB"/>
        </a:p>
      </dgm:t>
    </dgm:pt>
    <dgm:pt modelId="{33CCA1E3-292F-4915-8221-ED7236A2BB28}" type="sibTrans" cxnId="{65C1C0BB-B771-48BD-B650-414E549253E9}">
      <dgm:prSet/>
      <dgm:spPr/>
      <dgm:t>
        <a:bodyPr/>
        <a:lstStyle/>
        <a:p>
          <a:endParaRPr lang="en-GB"/>
        </a:p>
      </dgm:t>
    </dgm:pt>
    <dgm:pt modelId="{DC6E99E8-3804-4FDC-A8E4-143EA7C21B86}">
      <dgm:prSet phldrT="[Text]" custT="1"/>
      <dgm:spPr/>
      <dgm:t>
        <a:bodyPr/>
        <a:lstStyle/>
        <a:p>
          <a:r>
            <a:rPr lang="en-GB" sz="1800" dirty="0" smtClean="0"/>
            <a:t>1</a:t>
          </a:r>
          <a:r>
            <a:rPr lang="en-GB" sz="1800" baseline="30000" dirty="0" smtClean="0"/>
            <a:t>st</a:t>
          </a:r>
          <a:r>
            <a:rPr lang="en-GB" sz="1800" dirty="0" smtClean="0"/>
            <a:t> committee meeting</a:t>
          </a:r>
          <a:endParaRPr lang="en-GB" sz="1800" dirty="0"/>
        </a:p>
      </dgm:t>
    </dgm:pt>
    <dgm:pt modelId="{28910AD3-A612-4A96-937D-FDFA0AD7F7EE}" type="parTrans" cxnId="{F1D3F165-6F4E-44F4-8B00-F7A2EC677F23}">
      <dgm:prSet/>
      <dgm:spPr/>
      <dgm:t>
        <a:bodyPr/>
        <a:lstStyle/>
        <a:p>
          <a:endParaRPr lang="en-GB"/>
        </a:p>
      </dgm:t>
    </dgm:pt>
    <dgm:pt modelId="{A81D41CC-C65B-4067-991A-2F6BDF5D56DD}" type="sibTrans" cxnId="{F1D3F165-6F4E-44F4-8B00-F7A2EC677F23}">
      <dgm:prSet/>
      <dgm:spPr/>
      <dgm:t>
        <a:bodyPr/>
        <a:lstStyle/>
        <a:p>
          <a:endParaRPr lang="en-GB"/>
        </a:p>
      </dgm:t>
    </dgm:pt>
    <dgm:pt modelId="{B1876482-68B5-41D2-A634-EFEA28A00DE8}">
      <dgm:prSet phldrT="[Text]" custT="1"/>
      <dgm:spPr/>
      <dgm:t>
        <a:bodyPr/>
        <a:lstStyle/>
        <a:p>
          <a:r>
            <a:rPr lang="en-GB" sz="1800" dirty="0" smtClean="0"/>
            <a:t>ECD drafted</a:t>
          </a:r>
          <a:endParaRPr lang="en-GB" sz="1800" dirty="0"/>
        </a:p>
      </dgm:t>
    </dgm:pt>
    <dgm:pt modelId="{D4C20357-D0AC-427D-8134-B00734A50837}" type="parTrans" cxnId="{66CEA716-023D-475E-8797-B74225865FE7}">
      <dgm:prSet/>
      <dgm:spPr/>
      <dgm:t>
        <a:bodyPr/>
        <a:lstStyle/>
        <a:p>
          <a:endParaRPr lang="en-GB"/>
        </a:p>
      </dgm:t>
    </dgm:pt>
    <dgm:pt modelId="{5DE05DFA-3FA6-46B6-BE6E-D5E7FFF19088}" type="sibTrans" cxnId="{66CEA716-023D-475E-8797-B74225865FE7}">
      <dgm:prSet/>
      <dgm:spPr/>
      <dgm:t>
        <a:bodyPr/>
        <a:lstStyle/>
        <a:p>
          <a:endParaRPr lang="en-GB"/>
        </a:p>
      </dgm:t>
    </dgm:pt>
    <dgm:pt modelId="{E186B402-D012-4590-8B57-2144D8FC255F}">
      <dgm:prSet phldrT="[Text]" custT="1"/>
      <dgm:spPr/>
      <dgm:t>
        <a:bodyPr/>
        <a:lstStyle/>
        <a:p>
          <a:r>
            <a:rPr lang="en-GB" sz="3200" dirty="0" smtClean="0"/>
            <a:t>Oct 2016</a:t>
          </a:r>
          <a:endParaRPr lang="en-GB" sz="3200" dirty="0"/>
        </a:p>
      </dgm:t>
    </dgm:pt>
    <dgm:pt modelId="{90DB14F6-BB44-4342-8B8B-96ACA5BFE8B5}" type="parTrans" cxnId="{7F76ABDE-9329-4CDB-9FBC-07BEE8BC74F7}">
      <dgm:prSet/>
      <dgm:spPr/>
      <dgm:t>
        <a:bodyPr/>
        <a:lstStyle/>
        <a:p>
          <a:endParaRPr lang="en-GB"/>
        </a:p>
      </dgm:t>
    </dgm:pt>
    <dgm:pt modelId="{14B4E93C-FA2F-4698-9782-E354C3B25DCD}" type="sibTrans" cxnId="{7F76ABDE-9329-4CDB-9FBC-07BEE8BC74F7}">
      <dgm:prSet/>
      <dgm:spPr/>
      <dgm:t>
        <a:bodyPr/>
        <a:lstStyle/>
        <a:p>
          <a:endParaRPr lang="en-GB"/>
        </a:p>
      </dgm:t>
    </dgm:pt>
    <dgm:pt modelId="{E325D236-D793-4CFC-B76C-C838F3C906DF}">
      <dgm:prSet phldrT="[Text]" custT="1"/>
      <dgm:spPr/>
      <dgm:t>
        <a:bodyPr/>
        <a:lstStyle/>
        <a:p>
          <a:r>
            <a:rPr lang="en-GB" sz="1800" dirty="0" smtClean="0"/>
            <a:t>2</a:t>
          </a:r>
          <a:r>
            <a:rPr lang="en-GB" sz="1800" baseline="30000" dirty="0" smtClean="0"/>
            <a:t>nd</a:t>
          </a:r>
          <a:r>
            <a:rPr lang="en-GB" sz="1800" dirty="0" smtClean="0"/>
            <a:t> committee meeting</a:t>
          </a:r>
          <a:endParaRPr lang="en-GB" sz="1800" dirty="0"/>
        </a:p>
      </dgm:t>
    </dgm:pt>
    <dgm:pt modelId="{14006952-ADC8-40C4-8E49-A24CAF16C16D}" type="parTrans" cxnId="{5B393252-9800-45A9-9485-BCA7E9CDA6FE}">
      <dgm:prSet/>
      <dgm:spPr/>
      <dgm:t>
        <a:bodyPr/>
        <a:lstStyle/>
        <a:p>
          <a:endParaRPr lang="en-GB"/>
        </a:p>
      </dgm:t>
    </dgm:pt>
    <dgm:pt modelId="{E5DC1CF6-194E-4AA1-A202-0FA9D8B176CA}" type="sibTrans" cxnId="{5B393252-9800-45A9-9485-BCA7E9CDA6FE}">
      <dgm:prSet/>
      <dgm:spPr/>
      <dgm:t>
        <a:bodyPr/>
        <a:lstStyle/>
        <a:p>
          <a:endParaRPr lang="en-GB"/>
        </a:p>
      </dgm:t>
    </dgm:pt>
    <dgm:pt modelId="{B2E3A828-23CF-4FFB-BD10-2C6FA562E70B}">
      <dgm:prSet phldrT="[Text]" custT="1"/>
      <dgm:spPr/>
      <dgm:t>
        <a:bodyPr/>
        <a:lstStyle/>
        <a:p>
          <a:r>
            <a:rPr lang="en-GB" sz="3200" dirty="0" smtClean="0"/>
            <a:t>Nov/Dec 2016</a:t>
          </a:r>
          <a:endParaRPr lang="en-GB" sz="3200" dirty="0"/>
        </a:p>
      </dgm:t>
    </dgm:pt>
    <dgm:pt modelId="{3E823288-5D05-4BEF-BC60-3145547C04A8}" type="parTrans" cxnId="{FBFF9678-D47A-48A4-ABB6-8A5727EC5472}">
      <dgm:prSet/>
      <dgm:spPr/>
      <dgm:t>
        <a:bodyPr/>
        <a:lstStyle/>
        <a:p>
          <a:endParaRPr lang="en-GB"/>
        </a:p>
      </dgm:t>
    </dgm:pt>
    <dgm:pt modelId="{9A62136B-58F3-4316-B993-551E38AF5743}" type="sibTrans" cxnId="{FBFF9678-D47A-48A4-ABB6-8A5727EC5472}">
      <dgm:prSet/>
      <dgm:spPr/>
      <dgm:t>
        <a:bodyPr/>
        <a:lstStyle/>
        <a:p>
          <a:endParaRPr lang="en-GB"/>
        </a:p>
      </dgm:t>
    </dgm:pt>
    <dgm:pt modelId="{79179F5F-2BA4-4354-9F11-10CD1D3991FD}">
      <dgm:prSet custT="1"/>
      <dgm:spPr/>
      <dgm:t>
        <a:bodyPr/>
        <a:lstStyle/>
        <a:p>
          <a:r>
            <a:rPr lang="en-GB" sz="1800" dirty="0" smtClean="0"/>
            <a:t>Company advises of revised list price and PAS application</a:t>
          </a:r>
          <a:endParaRPr lang="en-GB" sz="1800" dirty="0"/>
        </a:p>
      </dgm:t>
    </dgm:pt>
    <dgm:pt modelId="{5B53EC31-FB25-4C5B-9430-33C3C9B029BA}" type="parTrans" cxnId="{53C8C741-3199-4CC2-A6E6-224F6A06C240}">
      <dgm:prSet/>
      <dgm:spPr/>
      <dgm:t>
        <a:bodyPr/>
        <a:lstStyle/>
        <a:p>
          <a:endParaRPr lang="en-GB"/>
        </a:p>
      </dgm:t>
    </dgm:pt>
    <dgm:pt modelId="{E53FD6BA-8991-4F30-B0B4-7D922F9072F1}" type="sibTrans" cxnId="{53C8C741-3199-4CC2-A6E6-224F6A06C240}">
      <dgm:prSet/>
      <dgm:spPr/>
      <dgm:t>
        <a:bodyPr/>
        <a:lstStyle/>
        <a:p>
          <a:endParaRPr lang="en-GB"/>
        </a:p>
      </dgm:t>
    </dgm:pt>
    <dgm:pt modelId="{B6B60E13-1D4D-40D4-8FC3-0F486509BA83}">
      <dgm:prSet custT="1"/>
      <dgm:spPr/>
      <dgm:t>
        <a:bodyPr/>
        <a:lstStyle/>
        <a:p>
          <a:r>
            <a:rPr lang="en-GB" sz="1800" dirty="0" smtClean="0"/>
            <a:t>ECD on hold</a:t>
          </a:r>
          <a:endParaRPr lang="en-GB" sz="1800" dirty="0"/>
        </a:p>
      </dgm:t>
    </dgm:pt>
    <dgm:pt modelId="{DEE96AAA-AD79-4C62-AA4A-E5498B36185D}" type="parTrans" cxnId="{181DAA25-EBF9-4356-B400-41CC49CADA41}">
      <dgm:prSet/>
      <dgm:spPr/>
      <dgm:t>
        <a:bodyPr/>
        <a:lstStyle/>
        <a:p>
          <a:endParaRPr lang="en-GB"/>
        </a:p>
      </dgm:t>
    </dgm:pt>
    <dgm:pt modelId="{A8029378-433F-4433-8547-CCFB9580955D}" type="sibTrans" cxnId="{181DAA25-EBF9-4356-B400-41CC49CADA41}">
      <dgm:prSet/>
      <dgm:spPr/>
      <dgm:t>
        <a:bodyPr/>
        <a:lstStyle/>
        <a:p>
          <a:endParaRPr lang="en-GB"/>
        </a:p>
      </dgm:t>
    </dgm:pt>
    <dgm:pt modelId="{D792338F-ACB5-4105-8FA2-41BC112526F7}">
      <dgm:prSet phldrT="[Text]" custT="1"/>
      <dgm:spPr/>
      <dgm:t>
        <a:bodyPr/>
        <a:lstStyle/>
        <a:p>
          <a:r>
            <a:rPr lang="en-GB" sz="3200" dirty="0" smtClean="0"/>
            <a:t>Jan 2017</a:t>
          </a:r>
          <a:endParaRPr lang="en-GB" sz="3200" dirty="0"/>
        </a:p>
      </dgm:t>
    </dgm:pt>
    <dgm:pt modelId="{6A6C5502-14D8-4238-8609-65BDD7B89C1B}" type="parTrans" cxnId="{BB6F590C-9CBB-4EC5-A01A-59E27EFDAD4F}">
      <dgm:prSet/>
      <dgm:spPr/>
      <dgm:t>
        <a:bodyPr/>
        <a:lstStyle/>
        <a:p>
          <a:endParaRPr lang="en-GB"/>
        </a:p>
      </dgm:t>
    </dgm:pt>
    <dgm:pt modelId="{D5613A2F-E5DB-495F-88E0-A721D4A3A85E}" type="sibTrans" cxnId="{BB6F590C-9CBB-4EC5-A01A-59E27EFDAD4F}">
      <dgm:prSet/>
      <dgm:spPr/>
      <dgm:t>
        <a:bodyPr/>
        <a:lstStyle/>
        <a:p>
          <a:endParaRPr lang="en-GB"/>
        </a:p>
      </dgm:t>
    </dgm:pt>
    <dgm:pt modelId="{91CCB217-33CA-4BBB-B55C-9D5FE9CD2034}">
      <dgm:prSet custT="1"/>
      <dgm:spPr/>
      <dgm:t>
        <a:bodyPr/>
        <a:lstStyle/>
        <a:p>
          <a:r>
            <a:rPr lang="en-GB" sz="1800" dirty="0" smtClean="0"/>
            <a:t>Company submits analyses; ERG prepares critique</a:t>
          </a:r>
          <a:endParaRPr lang="en-GB" sz="1800" dirty="0"/>
        </a:p>
      </dgm:t>
    </dgm:pt>
    <dgm:pt modelId="{168D996E-DCC3-4FCC-9BBF-48D981188D9C}" type="parTrans" cxnId="{013AFE4C-2694-487E-B119-B44503341E38}">
      <dgm:prSet/>
      <dgm:spPr/>
      <dgm:t>
        <a:bodyPr/>
        <a:lstStyle/>
        <a:p>
          <a:endParaRPr lang="en-GB"/>
        </a:p>
      </dgm:t>
    </dgm:pt>
    <dgm:pt modelId="{B6D89217-3C58-46D0-B552-F6D9DD51F527}" type="sibTrans" cxnId="{013AFE4C-2694-487E-B119-B44503341E38}">
      <dgm:prSet/>
      <dgm:spPr/>
      <dgm:t>
        <a:bodyPr/>
        <a:lstStyle/>
        <a:p>
          <a:endParaRPr lang="en-GB"/>
        </a:p>
      </dgm:t>
    </dgm:pt>
    <dgm:pt modelId="{C14A38DE-6FFA-41C4-9055-1D3CF6D96D79}">
      <dgm:prSet phldrT="[Text]" custT="1"/>
      <dgm:spPr/>
      <dgm:t>
        <a:bodyPr/>
        <a:lstStyle/>
        <a:p>
          <a:r>
            <a:rPr lang="en-GB" sz="3200" dirty="0" smtClean="0"/>
            <a:t>Feb 2017</a:t>
          </a:r>
          <a:endParaRPr lang="en-GB" sz="3200" dirty="0"/>
        </a:p>
      </dgm:t>
    </dgm:pt>
    <dgm:pt modelId="{22BAA995-09BD-4F60-8C2E-899324B415FD}" type="parTrans" cxnId="{2F0F06D8-5667-4DA9-89B8-7965DB06755D}">
      <dgm:prSet/>
      <dgm:spPr/>
      <dgm:t>
        <a:bodyPr/>
        <a:lstStyle/>
        <a:p>
          <a:endParaRPr lang="en-GB"/>
        </a:p>
      </dgm:t>
    </dgm:pt>
    <dgm:pt modelId="{D12F82C5-DEA8-42EB-906C-24BF0A1997EA}" type="sibTrans" cxnId="{2F0F06D8-5667-4DA9-89B8-7965DB06755D}">
      <dgm:prSet/>
      <dgm:spPr/>
      <dgm:t>
        <a:bodyPr/>
        <a:lstStyle/>
        <a:p>
          <a:endParaRPr lang="en-GB"/>
        </a:p>
      </dgm:t>
    </dgm:pt>
    <dgm:pt modelId="{D8D09193-35E7-4BBC-8E88-DF70DF8E9C85}">
      <dgm:prSet custT="1"/>
      <dgm:spPr/>
      <dgm:t>
        <a:bodyPr/>
        <a:lstStyle/>
        <a:p>
          <a:r>
            <a:rPr lang="en-GB" sz="1800" dirty="0" smtClean="0"/>
            <a:t> Committee meeting planned but issues with </a:t>
          </a:r>
          <a:r>
            <a:rPr lang="en-GB" sz="1800" dirty="0" err="1" smtClean="0"/>
            <a:t>quoracy</a:t>
          </a:r>
          <a:r>
            <a:rPr lang="en-GB" sz="1800" dirty="0" smtClean="0"/>
            <a:t>; rescheduled for earliest next availability</a:t>
          </a:r>
          <a:endParaRPr lang="en-GB" sz="1800" dirty="0"/>
        </a:p>
      </dgm:t>
    </dgm:pt>
    <dgm:pt modelId="{657E7930-E57A-45F7-98FE-779BEC0660E0}" type="parTrans" cxnId="{99E48CDD-C45E-4B42-90A5-82F3C626404C}">
      <dgm:prSet/>
      <dgm:spPr/>
      <dgm:t>
        <a:bodyPr/>
        <a:lstStyle/>
        <a:p>
          <a:endParaRPr lang="en-GB"/>
        </a:p>
      </dgm:t>
    </dgm:pt>
    <dgm:pt modelId="{6BF4159F-E826-487D-A992-D4A2B2A7DA1D}" type="sibTrans" cxnId="{99E48CDD-C45E-4B42-90A5-82F3C626404C}">
      <dgm:prSet/>
      <dgm:spPr/>
      <dgm:t>
        <a:bodyPr/>
        <a:lstStyle/>
        <a:p>
          <a:endParaRPr lang="en-GB"/>
        </a:p>
      </dgm:t>
    </dgm:pt>
    <dgm:pt modelId="{F11B6D27-0743-4CB8-9548-F56F9A55F4E1}">
      <dgm:prSet phldrT="[Text]" custT="1"/>
      <dgm:spPr/>
      <dgm:t>
        <a:bodyPr/>
        <a:lstStyle/>
        <a:p>
          <a:r>
            <a:rPr lang="en-GB" sz="1800" dirty="0" smtClean="0"/>
            <a:t>ECD published for consultation in March</a:t>
          </a:r>
          <a:endParaRPr lang="en-GB" sz="1800" dirty="0"/>
        </a:p>
      </dgm:t>
    </dgm:pt>
    <dgm:pt modelId="{ECC89BBF-FFC5-4C19-83BF-5B3EF511D544}" type="parTrans" cxnId="{8E8B3D6C-DD2C-46A7-ACFD-2D632A56B27E}">
      <dgm:prSet/>
      <dgm:spPr/>
      <dgm:t>
        <a:bodyPr/>
        <a:lstStyle/>
        <a:p>
          <a:endParaRPr lang="en-GB"/>
        </a:p>
      </dgm:t>
    </dgm:pt>
    <dgm:pt modelId="{5649D9DD-6C86-45AF-B7DA-A3EF9609BA0D}" type="sibTrans" cxnId="{8E8B3D6C-DD2C-46A7-ACFD-2D632A56B27E}">
      <dgm:prSet/>
      <dgm:spPr/>
      <dgm:t>
        <a:bodyPr/>
        <a:lstStyle/>
        <a:p>
          <a:endParaRPr lang="en-GB"/>
        </a:p>
      </dgm:t>
    </dgm:pt>
    <dgm:pt modelId="{3598B6F5-EFFD-4CC6-AB92-D8CECA41234D}" type="pres">
      <dgm:prSet presAssocID="{5B019CF6-D1C7-4380-AA90-BF4C2A74C9E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1D636A9F-499C-4332-B20E-8B5AADC1EEB6}" type="pres">
      <dgm:prSet presAssocID="{5A4B47B8-2CDA-4AF3-B35B-3D71EBED7151}" presName="linNode" presStyleCnt="0"/>
      <dgm:spPr/>
    </dgm:pt>
    <dgm:pt modelId="{FABDAFE5-AF4F-4393-8581-A3BEB0B944FC}" type="pres">
      <dgm:prSet presAssocID="{5A4B47B8-2CDA-4AF3-B35B-3D71EBED7151}" presName="parent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1539D23-C75A-45CE-A3E9-D722872895F6}" type="pres">
      <dgm:prSet presAssocID="{5A4B47B8-2CDA-4AF3-B35B-3D71EBED7151}" presName="childShp" presStyleLbl="bgAccFollowNode1" presStyleIdx="0" presStyleCnt="5" custScaleY="1074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8AF2055-8EDC-4F6C-9361-3B442D34C0E9}" type="pres">
      <dgm:prSet presAssocID="{33CCA1E3-292F-4915-8221-ED7236A2BB28}" presName="spacing" presStyleCnt="0"/>
      <dgm:spPr/>
    </dgm:pt>
    <dgm:pt modelId="{D0E9D1F1-9202-4B9E-AC6C-76E87997B9DB}" type="pres">
      <dgm:prSet presAssocID="{E186B402-D012-4590-8B57-2144D8FC255F}" presName="linNode" presStyleCnt="0"/>
      <dgm:spPr/>
    </dgm:pt>
    <dgm:pt modelId="{71891D84-F686-467F-83CC-682109C50A11}" type="pres">
      <dgm:prSet presAssocID="{E186B402-D012-4590-8B57-2144D8FC255F}" presName="parent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DCA960-70CA-48FE-9AB4-A8B6E6A6875E}" type="pres">
      <dgm:prSet presAssocID="{E186B402-D012-4590-8B57-2144D8FC255F}" presName="childShp" presStyleLbl="bgAccFollowNode1" presStyleIdx="1" presStyleCnt="5" custScaleY="12811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52EE12-E45F-46BB-8C27-22E1B43C45DC}" type="pres">
      <dgm:prSet presAssocID="{14B4E93C-FA2F-4698-9782-E354C3B25DCD}" presName="spacing" presStyleCnt="0"/>
      <dgm:spPr/>
    </dgm:pt>
    <dgm:pt modelId="{5EAA17C4-B391-42F9-9049-285366AEA1AA}" type="pres">
      <dgm:prSet presAssocID="{B2E3A828-23CF-4FFB-BD10-2C6FA562E70B}" presName="linNode" presStyleCnt="0"/>
      <dgm:spPr/>
    </dgm:pt>
    <dgm:pt modelId="{F865DCB0-B0B0-4F47-A5F4-51808F3710FD}" type="pres">
      <dgm:prSet presAssocID="{B2E3A828-23CF-4FFB-BD10-2C6FA562E70B}" presName="parentShp" presStyleLbl="node1" presStyleIdx="2" presStyleCnt="5" custScaleY="1140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9BEE98-7E3B-4051-9E4F-A59D1405CC7B}" type="pres">
      <dgm:prSet presAssocID="{B2E3A828-23CF-4FFB-BD10-2C6FA562E70B}" presName="childShp" presStyleLbl="bgAccFollowNode1" presStyleIdx="2" presStyleCnt="5" custScaleY="1143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600663-2D8B-4F80-8F38-A4C4555F0A33}" type="pres">
      <dgm:prSet presAssocID="{9A62136B-58F3-4316-B993-551E38AF5743}" presName="spacing" presStyleCnt="0"/>
      <dgm:spPr/>
    </dgm:pt>
    <dgm:pt modelId="{8F0CC0F8-CFD5-41B4-AF5B-8D242169CAD2}" type="pres">
      <dgm:prSet presAssocID="{D792338F-ACB5-4105-8FA2-41BC112526F7}" presName="linNode" presStyleCnt="0"/>
      <dgm:spPr/>
    </dgm:pt>
    <dgm:pt modelId="{BE2BA99A-6E51-4E95-BFD7-3EFE6A110AA7}" type="pres">
      <dgm:prSet presAssocID="{D792338F-ACB5-4105-8FA2-41BC112526F7}" presName="parentShp" presStyleLbl="node1" presStyleIdx="3" presStyleCnt="5" custScaleY="11957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F82E77A-C1A9-46E8-AD92-29C411FCF0BA}" type="pres">
      <dgm:prSet presAssocID="{D792338F-ACB5-4105-8FA2-41BC112526F7}" presName="childShp" presStyleLbl="bgAccFollowNode1" presStyleIdx="3" presStyleCnt="5" custScaleY="140003" custLinFactNeighborY="1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E8AD19D-7B34-4AB8-B8D1-D0B0912726B6}" type="pres">
      <dgm:prSet presAssocID="{D5613A2F-E5DB-495F-88E0-A721D4A3A85E}" presName="spacing" presStyleCnt="0"/>
      <dgm:spPr/>
    </dgm:pt>
    <dgm:pt modelId="{489D394A-3CA0-48A0-B30E-22D467C41836}" type="pres">
      <dgm:prSet presAssocID="{C14A38DE-6FFA-41C4-9055-1D3CF6D96D79}" presName="linNode" presStyleCnt="0"/>
      <dgm:spPr/>
    </dgm:pt>
    <dgm:pt modelId="{5098A652-B183-4CB8-A924-4EBC0594B831}" type="pres">
      <dgm:prSet presAssocID="{C14A38DE-6FFA-41C4-9055-1D3CF6D96D79}" presName="parent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02497B3-18C6-4E86-9D89-D7173FDF4E1C}" type="pres">
      <dgm:prSet presAssocID="{C14A38DE-6FFA-41C4-9055-1D3CF6D96D79}" presName="childShp" presStyleLbl="bgAccFollowNode1" presStyleIdx="4" presStyleCnt="5" custScaleY="10412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5E012A3-1C01-45A8-B200-F8670E372DD7}" type="presOf" srcId="{91CCB217-33CA-4BBB-B55C-9D5FE9CD2034}" destId="{9B9BEE98-7E3B-4051-9E4F-A59D1405CC7B}" srcOrd="0" destOrd="0" presId="urn:microsoft.com/office/officeart/2005/8/layout/vList6"/>
    <dgm:cxn modelId="{18AD7C91-6E5B-458E-ABC3-EA99B3520525}" type="presOf" srcId="{5B019CF6-D1C7-4380-AA90-BF4C2A74C9EC}" destId="{3598B6F5-EFFD-4CC6-AB92-D8CECA41234D}" srcOrd="0" destOrd="0" presId="urn:microsoft.com/office/officeart/2005/8/layout/vList6"/>
    <dgm:cxn modelId="{013AFE4C-2694-487E-B119-B44503341E38}" srcId="{B2E3A828-23CF-4FFB-BD10-2C6FA562E70B}" destId="{91CCB217-33CA-4BBB-B55C-9D5FE9CD2034}" srcOrd="0" destOrd="0" parTransId="{168D996E-DCC3-4FCC-9BBF-48D981188D9C}" sibTransId="{B6D89217-3C58-46D0-B552-F6D9DD51F527}"/>
    <dgm:cxn modelId="{F1D3F165-6F4E-44F4-8B00-F7A2EC677F23}" srcId="{5A4B47B8-2CDA-4AF3-B35B-3D71EBED7151}" destId="{DC6E99E8-3804-4FDC-A8E4-143EA7C21B86}" srcOrd="0" destOrd="0" parTransId="{28910AD3-A612-4A96-937D-FDFA0AD7F7EE}" sibTransId="{A81D41CC-C65B-4067-991A-2F6BDF5D56DD}"/>
    <dgm:cxn modelId="{5B393252-9800-45A9-9485-BCA7E9CDA6FE}" srcId="{C14A38DE-6FFA-41C4-9055-1D3CF6D96D79}" destId="{E325D236-D793-4CFC-B76C-C838F3C906DF}" srcOrd="0" destOrd="0" parTransId="{14006952-ADC8-40C4-8E49-A24CAF16C16D}" sibTransId="{E5DC1CF6-194E-4AA1-A202-0FA9D8B176CA}"/>
    <dgm:cxn modelId="{181DAA25-EBF9-4356-B400-41CC49CADA41}" srcId="{E186B402-D012-4590-8B57-2144D8FC255F}" destId="{B6B60E13-1D4D-40D4-8FC3-0F486509BA83}" srcOrd="1" destOrd="0" parTransId="{DEE96AAA-AD79-4C62-AA4A-E5498B36185D}" sibTransId="{A8029378-433F-4433-8547-CCFB9580955D}"/>
    <dgm:cxn modelId="{8E8B3D6C-DD2C-46A7-ACFD-2D632A56B27E}" srcId="{C14A38DE-6FFA-41C4-9055-1D3CF6D96D79}" destId="{F11B6D27-0743-4CB8-9548-F56F9A55F4E1}" srcOrd="1" destOrd="0" parTransId="{ECC89BBF-FFC5-4C19-83BF-5B3EF511D544}" sibTransId="{5649D9DD-6C86-45AF-B7DA-A3EF9609BA0D}"/>
    <dgm:cxn modelId="{FBFF9678-D47A-48A4-ABB6-8A5727EC5472}" srcId="{5B019CF6-D1C7-4380-AA90-BF4C2A74C9EC}" destId="{B2E3A828-23CF-4FFB-BD10-2C6FA562E70B}" srcOrd="2" destOrd="0" parTransId="{3E823288-5D05-4BEF-BC60-3145547C04A8}" sibTransId="{9A62136B-58F3-4316-B993-551E38AF5743}"/>
    <dgm:cxn modelId="{447FE6E0-14E4-4EDA-8A4D-51478FB74678}" type="presOf" srcId="{C14A38DE-6FFA-41C4-9055-1D3CF6D96D79}" destId="{5098A652-B183-4CB8-A924-4EBC0594B831}" srcOrd="0" destOrd="0" presId="urn:microsoft.com/office/officeart/2005/8/layout/vList6"/>
    <dgm:cxn modelId="{614D0F39-FAF1-45AF-802C-9119399C750E}" type="presOf" srcId="{79179F5F-2BA4-4354-9F11-10CD1D3991FD}" destId="{FDDCA960-70CA-48FE-9AB4-A8B6E6A6875E}" srcOrd="0" destOrd="0" presId="urn:microsoft.com/office/officeart/2005/8/layout/vList6"/>
    <dgm:cxn modelId="{2F22E232-51F1-405B-AFBA-E8625434B888}" type="presOf" srcId="{B2E3A828-23CF-4FFB-BD10-2C6FA562E70B}" destId="{F865DCB0-B0B0-4F47-A5F4-51808F3710FD}" srcOrd="0" destOrd="0" presId="urn:microsoft.com/office/officeart/2005/8/layout/vList6"/>
    <dgm:cxn modelId="{7F76ABDE-9329-4CDB-9FBC-07BEE8BC74F7}" srcId="{5B019CF6-D1C7-4380-AA90-BF4C2A74C9EC}" destId="{E186B402-D012-4590-8B57-2144D8FC255F}" srcOrd="1" destOrd="0" parTransId="{90DB14F6-BB44-4342-8B8B-96ACA5BFE8B5}" sibTransId="{14B4E93C-FA2F-4698-9782-E354C3B25DCD}"/>
    <dgm:cxn modelId="{83320ECA-A554-4B46-816A-F358551F5668}" type="presOf" srcId="{B6B60E13-1D4D-40D4-8FC3-0F486509BA83}" destId="{FDDCA960-70CA-48FE-9AB4-A8B6E6A6875E}" srcOrd="0" destOrd="1" presId="urn:microsoft.com/office/officeart/2005/8/layout/vList6"/>
    <dgm:cxn modelId="{66CEA716-023D-475E-8797-B74225865FE7}" srcId="{5A4B47B8-2CDA-4AF3-B35B-3D71EBED7151}" destId="{B1876482-68B5-41D2-A634-EFEA28A00DE8}" srcOrd="1" destOrd="0" parTransId="{D4C20357-D0AC-427D-8134-B00734A50837}" sibTransId="{5DE05DFA-3FA6-46B6-BE6E-D5E7FFF19088}"/>
    <dgm:cxn modelId="{3DD1F13E-A5A1-446A-8EA2-D45220CFB586}" type="presOf" srcId="{E325D236-D793-4CFC-B76C-C838F3C906DF}" destId="{702497B3-18C6-4E86-9D89-D7173FDF4E1C}" srcOrd="0" destOrd="0" presId="urn:microsoft.com/office/officeart/2005/8/layout/vList6"/>
    <dgm:cxn modelId="{99E48CDD-C45E-4B42-90A5-82F3C626404C}" srcId="{D792338F-ACB5-4105-8FA2-41BC112526F7}" destId="{D8D09193-35E7-4BBC-8E88-DF70DF8E9C85}" srcOrd="0" destOrd="0" parTransId="{657E7930-E57A-45F7-98FE-779BEC0660E0}" sibTransId="{6BF4159F-E826-487D-A992-D4A2B2A7DA1D}"/>
    <dgm:cxn modelId="{BB6F590C-9CBB-4EC5-A01A-59E27EFDAD4F}" srcId="{5B019CF6-D1C7-4380-AA90-BF4C2A74C9EC}" destId="{D792338F-ACB5-4105-8FA2-41BC112526F7}" srcOrd="3" destOrd="0" parTransId="{6A6C5502-14D8-4238-8609-65BDD7B89C1B}" sibTransId="{D5613A2F-E5DB-495F-88E0-A721D4A3A85E}"/>
    <dgm:cxn modelId="{65C1C0BB-B771-48BD-B650-414E549253E9}" srcId="{5B019CF6-D1C7-4380-AA90-BF4C2A74C9EC}" destId="{5A4B47B8-2CDA-4AF3-B35B-3D71EBED7151}" srcOrd="0" destOrd="0" parTransId="{838529A7-3387-4B89-921F-541ACE457A8E}" sibTransId="{33CCA1E3-292F-4915-8221-ED7236A2BB28}"/>
    <dgm:cxn modelId="{53C8C741-3199-4CC2-A6E6-224F6A06C240}" srcId="{E186B402-D012-4590-8B57-2144D8FC255F}" destId="{79179F5F-2BA4-4354-9F11-10CD1D3991FD}" srcOrd="0" destOrd="0" parTransId="{5B53EC31-FB25-4C5B-9430-33C3C9B029BA}" sibTransId="{E53FD6BA-8991-4F30-B0B4-7D922F9072F1}"/>
    <dgm:cxn modelId="{8580CE85-71F9-4FEB-9D8B-1368CE0E0F36}" type="presOf" srcId="{5A4B47B8-2CDA-4AF3-B35B-3D71EBED7151}" destId="{FABDAFE5-AF4F-4393-8581-A3BEB0B944FC}" srcOrd="0" destOrd="0" presId="urn:microsoft.com/office/officeart/2005/8/layout/vList6"/>
    <dgm:cxn modelId="{2F0F06D8-5667-4DA9-89B8-7965DB06755D}" srcId="{5B019CF6-D1C7-4380-AA90-BF4C2A74C9EC}" destId="{C14A38DE-6FFA-41C4-9055-1D3CF6D96D79}" srcOrd="4" destOrd="0" parTransId="{22BAA995-09BD-4F60-8C2E-899324B415FD}" sibTransId="{D12F82C5-DEA8-42EB-906C-24BF0A1997EA}"/>
    <dgm:cxn modelId="{469E17CF-75C8-41F0-9740-C35C97C4E787}" type="presOf" srcId="{B1876482-68B5-41D2-A634-EFEA28A00DE8}" destId="{61539D23-C75A-45CE-A3E9-D722872895F6}" srcOrd="0" destOrd="1" presId="urn:microsoft.com/office/officeart/2005/8/layout/vList6"/>
    <dgm:cxn modelId="{B3E1C64E-A2EA-42CD-A559-B2F9F99287BC}" type="presOf" srcId="{D792338F-ACB5-4105-8FA2-41BC112526F7}" destId="{BE2BA99A-6E51-4E95-BFD7-3EFE6A110AA7}" srcOrd="0" destOrd="0" presId="urn:microsoft.com/office/officeart/2005/8/layout/vList6"/>
    <dgm:cxn modelId="{680BE724-3211-43E1-AFCA-78F8DEA29138}" type="presOf" srcId="{E186B402-D012-4590-8B57-2144D8FC255F}" destId="{71891D84-F686-467F-83CC-682109C50A11}" srcOrd="0" destOrd="0" presId="urn:microsoft.com/office/officeart/2005/8/layout/vList6"/>
    <dgm:cxn modelId="{31F35478-9169-4152-BD57-E346D45E9F25}" type="presOf" srcId="{D8D09193-35E7-4BBC-8E88-DF70DF8E9C85}" destId="{EF82E77A-C1A9-46E8-AD92-29C411FCF0BA}" srcOrd="0" destOrd="0" presId="urn:microsoft.com/office/officeart/2005/8/layout/vList6"/>
    <dgm:cxn modelId="{1BE643FB-5BE0-45E5-B8D2-53824892D2A1}" type="presOf" srcId="{F11B6D27-0743-4CB8-9548-F56F9A55F4E1}" destId="{702497B3-18C6-4E86-9D89-D7173FDF4E1C}" srcOrd="0" destOrd="1" presId="urn:microsoft.com/office/officeart/2005/8/layout/vList6"/>
    <dgm:cxn modelId="{FD32BAF7-7077-44F3-BFB7-BCCAAE6497C7}" type="presOf" srcId="{DC6E99E8-3804-4FDC-A8E4-143EA7C21B86}" destId="{61539D23-C75A-45CE-A3E9-D722872895F6}" srcOrd="0" destOrd="0" presId="urn:microsoft.com/office/officeart/2005/8/layout/vList6"/>
    <dgm:cxn modelId="{5DBC2062-ABE1-4E4D-9255-84408836FBC9}" type="presParOf" srcId="{3598B6F5-EFFD-4CC6-AB92-D8CECA41234D}" destId="{1D636A9F-499C-4332-B20E-8B5AADC1EEB6}" srcOrd="0" destOrd="0" presId="urn:microsoft.com/office/officeart/2005/8/layout/vList6"/>
    <dgm:cxn modelId="{BC36DF50-C8BE-4422-B6F9-AFCAD818F4E9}" type="presParOf" srcId="{1D636A9F-499C-4332-B20E-8B5AADC1EEB6}" destId="{FABDAFE5-AF4F-4393-8581-A3BEB0B944FC}" srcOrd="0" destOrd="0" presId="urn:microsoft.com/office/officeart/2005/8/layout/vList6"/>
    <dgm:cxn modelId="{5742A256-8275-40E4-8A7A-1ADD169425A4}" type="presParOf" srcId="{1D636A9F-499C-4332-B20E-8B5AADC1EEB6}" destId="{61539D23-C75A-45CE-A3E9-D722872895F6}" srcOrd="1" destOrd="0" presId="urn:microsoft.com/office/officeart/2005/8/layout/vList6"/>
    <dgm:cxn modelId="{1BC74EED-7BE4-40CF-84C4-6AEAC6D03021}" type="presParOf" srcId="{3598B6F5-EFFD-4CC6-AB92-D8CECA41234D}" destId="{28AF2055-8EDC-4F6C-9361-3B442D34C0E9}" srcOrd="1" destOrd="0" presId="urn:microsoft.com/office/officeart/2005/8/layout/vList6"/>
    <dgm:cxn modelId="{0514636C-8947-44B7-A005-38C84FB57AF8}" type="presParOf" srcId="{3598B6F5-EFFD-4CC6-AB92-D8CECA41234D}" destId="{D0E9D1F1-9202-4B9E-AC6C-76E87997B9DB}" srcOrd="2" destOrd="0" presId="urn:microsoft.com/office/officeart/2005/8/layout/vList6"/>
    <dgm:cxn modelId="{5C746B87-8486-4285-8003-BBB0EF25FCFE}" type="presParOf" srcId="{D0E9D1F1-9202-4B9E-AC6C-76E87997B9DB}" destId="{71891D84-F686-467F-83CC-682109C50A11}" srcOrd="0" destOrd="0" presId="urn:microsoft.com/office/officeart/2005/8/layout/vList6"/>
    <dgm:cxn modelId="{2BD0DCA7-C7C5-4192-B852-58ADB8771CA6}" type="presParOf" srcId="{D0E9D1F1-9202-4B9E-AC6C-76E87997B9DB}" destId="{FDDCA960-70CA-48FE-9AB4-A8B6E6A6875E}" srcOrd="1" destOrd="0" presId="urn:microsoft.com/office/officeart/2005/8/layout/vList6"/>
    <dgm:cxn modelId="{ED55C89D-13D5-4749-BCAD-A80F6FEA2B43}" type="presParOf" srcId="{3598B6F5-EFFD-4CC6-AB92-D8CECA41234D}" destId="{FF52EE12-E45F-46BB-8C27-22E1B43C45DC}" srcOrd="3" destOrd="0" presId="urn:microsoft.com/office/officeart/2005/8/layout/vList6"/>
    <dgm:cxn modelId="{7FFD909C-0663-4172-9C3E-4D50F355C43C}" type="presParOf" srcId="{3598B6F5-EFFD-4CC6-AB92-D8CECA41234D}" destId="{5EAA17C4-B391-42F9-9049-285366AEA1AA}" srcOrd="4" destOrd="0" presId="urn:microsoft.com/office/officeart/2005/8/layout/vList6"/>
    <dgm:cxn modelId="{2449CE23-2144-4452-8B1E-8C99BF3C4E66}" type="presParOf" srcId="{5EAA17C4-B391-42F9-9049-285366AEA1AA}" destId="{F865DCB0-B0B0-4F47-A5F4-51808F3710FD}" srcOrd="0" destOrd="0" presId="urn:microsoft.com/office/officeart/2005/8/layout/vList6"/>
    <dgm:cxn modelId="{3EA8B7C9-BAA4-435B-B383-876AA31296C1}" type="presParOf" srcId="{5EAA17C4-B391-42F9-9049-285366AEA1AA}" destId="{9B9BEE98-7E3B-4051-9E4F-A59D1405CC7B}" srcOrd="1" destOrd="0" presId="urn:microsoft.com/office/officeart/2005/8/layout/vList6"/>
    <dgm:cxn modelId="{F743C619-512A-45AB-93C1-066D52C132F7}" type="presParOf" srcId="{3598B6F5-EFFD-4CC6-AB92-D8CECA41234D}" destId="{36600663-2D8B-4F80-8F38-A4C4555F0A33}" srcOrd="5" destOrd="0" presId="urn:microsoft.com/office/officeart/2005/8/layout/vList6"/>
    <dgm:cxn modelId="{F57DD44F-0CEB-4E3C-96EC-FE5412E63B47}" type="presParOf" srcId="{3598B6F5-EFFD-4CC6-AB92-D8CECA41234D}" destId="{8F0CC0F8-CFD5-41B4-AF5B-8D242169CAD2}" srcOrd="6" destOrd="0" presId="urn:microsoft.com/office/officeart/2005/8/layout/vList6"/>
    <dgm:cxn modelId="{E71A8C1B-C42A-47A4-ADBF-7D7B87F8ABB8}" type="presParOf" srcId="{8F0CC0F8-CFD5-41B4-AF5B-8D242169CAD2}" destId="{BE2BA99A-6E51-4E95-BFD7-3EFE6A110AA7}" srcOrd="0" destOrd="0" presId="urn:microsoft.com/office/officeart/2005/8/layout/vList6"/>
    <dgm:cxn modelId="{F1CB9FA6-02C8-4FF0-AED8-EB03063685CA}" type="presParOf" srcId="{8F0CC0F8-CFD5-41B4-AF5B-8D242169CAD2}" destId="{EF82E77A-C1A9-46E8-AD92-29C411FCF0BA}" srcOrd="1" destOrd="0" presId="urn:microsoft.com/office/officeart/2005/8/layout/vList6"/>
    <dgm:cxn modelId="{84031313-7278-432B-A949-D90A10D61331}" type="presParOf" srcId="{3598B6F5-EFFD-4CC6-AB92-D8CECA41234D}" destId="{9E8AD19D-7B34-4AB8-B8D1-D0B0912726B6}" srcOrd="7" destOrd="0" presId="urn:microsoft.com/office/officeart/2005/8/layout/vList6"/>
    <dgm:cxn modelId="{1F9796AE-E878-462F-866D-A112AF275C5B}" type="presParOf" srcId="{3598B6F5-EFFD-4CC6-AB92-D8CECA41234D}" destId="{489D394A-3CA0-48A0-B30E-22D467C41836}" srcOrd="8" destOrd="0" presId="urn:microsoft.com/office/officeart/2005/8/layout/vList6"/>
    <dgm:cxn modelId="{3DBEF783-0C40-4EBD-8CD3-512B178813C0}" type="presParOf" srcId="{489D394A-3CA0-48A0-B30E-22D467C41836}" destId="{5098A652-B183-4CB8-A924-4EBC0594B831}" srcOrd="0" destOrd="0" presId="urn:microsoft.com/office/officeart/2005/8/layout/vList6"/>
    <dgm:cxn modelId="{52011AF9-FA57-4E14-A115-36A476F1F1C0}" type="presParOf" srcId="{489D394A-3CA0-48A0-B30E-22D467C41836}" destId="{702497B3-18C6-4E86-9D89-D7173FDF4E1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539D23-C75A-45CE-A3E9-D722872895F6}">
      <dsp:nvSpPr>
        <dsp:cNvPr id="0" name=""/>
        <dsp:cNvSpPr/>
      </dsp:nvSpPr>
      <dsp:spPr>
        <a:xfrm>
          <a:off x="2967453" y="3623"/>
          <a:ext cx="4445748" cy="81892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1</a:t>
          </a:r>
          <a:r>
            <a:rPr lang="en-GB" sz="1800" kern="1200" baseline="30000" dirty="0" smtClean="0"/>
            <a:t>st</a:t>
          </a:r>
          <a:r>
            <a:rPr lang="en-GB" sz="1800" kern="1200" dirty="0" smtClean="0"/>
            <a:t> committee meeting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ECD drafted</a:t>
          </a:r>
          <a:endParaRPr lang="en-GB" sz="1800" kern="1200" dirty="0"/>
        </a:p>
      </dsp:txBody>
      <dsp:txXfrm>
        <a:off x="2967453" y="105988"/>
        <a:ext cx="4138652" cy="614193"/>
      </dsp:txXfrm>
    </dsp:sp>
    <dsp:sp modelId="{FABDAFE5-AF4F-4393-8581-A3BEB0B944FC}">
      <dsp:nvSpPr>
        <dsp:cNvPr id="0" name=""/>
        <dsp:cNvSpPr/>
      </dsp:nvSpPr>
      <dsp:spPr>
        <a:xfrm>
          <a:off x="3621" y="31981"/>
          <a:ext cx="2963832" cy="7622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Sept 2016</a:t>
          </a:r>
          <a:endParaRPr lang="en-GB" sz="3200" kern="1200" dirty="0"/>
        </a:p>
      </dsp:txBody>
      <dsp:txXfrm>
        <a:off x="40829" y="69189"/>
        <a:ext cx="2889416" cy="687791"/>
      </dsp:txXfrm>
    </dsp:sp>
    <dsp:sp modelId="{FDDCA960-70CA-48FE-9AB4-A8B6E6A6875E}">
      <dsp:nvSpPr>
        <dsp:cNvPr id="0" name=""/>
        <dsp:cNvSpPr/>
      </dsp:nvSpPr>
      <dsp:spPr>
        <a:xfrm>
          <a:off x="2967453" y="898767"/>
          <a:ext cx="4445748" cy="97652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Company advises of revised list price and PAS application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ECD on hold</a:t>
          </a:r>
          <a:endParaRPr lang="en-GB" sz="1800" kern="1200" dirty="0"/>
        </a:p>
      </dsp:txBody>
      <dsp:txXfrm>
        <a:off x="2967453" y="1020833"/>
        <a:ext cx="4079552" cy="732393"/>
      </dsp:txXfrm>
    </dsp:sp>
    <dsp:sp modelId="{71891D84-F686-467F-83CC-682109C50A11}">
      <dsp:nvSpPr>
        <dsp:cNvPr id="0" name=""/>
        <dsp:cNvSpPr/>
      </dsp:nvSpPr>
      <dsp:spPr>
        <a:xfrm>
          <a:off x="3621" y="1005926"/>
          <a:ext cx="2963832" cy="7622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Oct 2016</a:t>
          </a:r>
          <a:endParaRPr lang="en-GB" sz="3200" kern="1200" dirty="0"/>
        </a:p>
      </dsp:txBody>
      <dsp:txXfrm>
        <a:off x="40829" y="1043134"/>
        <a:ext cx="2889416" cy="687791"/>
      </dsp:txXfrm>
    </dsp:sp>
    <dsp:sp modelId="{9B9BEE98-7E3B-4051-9E4F-A59D1405CC7B}">
      <dsp:nvSpPr>
        <dsp:cNvPr id="0" name=""/>
        <dsp:cNvSpPr/>
      </dsp:nvSpPr>
      <dsp:spPr>
        <a:xfrm>
          <a:off x="2967453" y="1951512"/>
          <a:ext cx="4445748" cy="8719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Company submits analyses; ERG prepares critique</a:t>
          </a:r>
          <a:endParaRPr lang="en-GB" sz="1800" kern="1200" dirty="0"/>
        </a:p>
      </dsp:txBody>
      <dsp:txXfrm>
        <a:off x="2967453" y="2060506"/>
        <a:ext cx="4118767" cy="653961"/>
      </dsp:txXfrm>
    </dsp:sp>
    <dsp:sp modelId="{F865DCB0-B0B0-4F47-A5F4-51808F3710FD}">
      <dsp:nvSpPr>
        <dsp:cNvPr id="0" name=""/>
        <dsp:cNvSpPr/>
      </dsp:nvSpPr>
      <dsp:spPr>
        <a:xfrm>
          <a:off x="3621" y="1952953"/>
          <a:ext cx="2963832" cy="869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Nov/Dec 2016</a:t>
          </a:r>
          <a:endParaRPr lang="en-GB" sz="3200" kern="1200" dirty="0"/>
        </a:p>
      </dsp:txBody>
      <dsp:txXfrm>
        <a:off x="46045" y="1995377"/>
        <a:ext cx="2878984" cy="784220"/>
      </dsp:txXfrm>
    </dsp:sp>
    <dsp:sp modelId="{EF82E77A-C1A9-46E8-AD92-29C411FCF0BA}">
      <dsp:nvSpPr>
        <dsp:cNvPr id="0" name=""/>
        <dsp:cNvSpPr/>
      </dsp:nvSpPr>
      <dsp:spPr>
        <a:xfrm>
          <a:off x="2967453" y="2900758"/>
          <a:ext cx="4445748" cy="106711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 Committee meeting planned but issues with </a:t>
          </a:r>
          <a:r>
            <a:rPr lang="en-GB" sz="1800" kern="1200" dirty="0" err="1" smtClean="0"/>
            <a:t>quoracy</a:t>
          </a:r>
          <a:r>
            <a:rPr lang="en-GB" sz="1800" kern="1200" dirty="0" smtClean="0"/>
            <a:t>; rescheduled for earliest next availability</a:t>
          </a:r>
          <a:endParaRPr lang="en-GB" sz="1800" kern="1200" dirty="0"/>
        </a:p>
      </dsp:txBody>
      <dsp:txXfrm>
        <a:off x="2967453" y="3034147"/>
        <a:ext cx="4045581" cy="800335"/>
      </dsp:txXfrm>
    </dsp:sp>
    <dsp:sp modelId="{BE2BA99A-6E51-4E95-BFD7-3EFE6A110AA7}">
      <dsp:nvSpPr>
        <dsp:cNvPr id="0" name=""/>
        <dsp:cNvSpPr/>
      </dsp:nvSpPr>
      <dsp:spPr>
        <a:xfrm>
          <a:off x="3621" y="2977523"/>
          <a:ext cx="2963832" cy="9114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Jan 2017</a:t>
          </a:r>
          <a:endParaRPr lang="en-GB" sz="3200" kern="1200" dirty="0"/>
        </a:p>
      </dsp:txBody>
      <dsp:txXfrm>
        <a:off x="48113" y="3022015"/>
        <a:ext cx="2874848" cy="822448"/>
      </dsp:txXfrm>
    </dsp:sp>
    <dsp:sp modelId="{702497B3-18C6-4E86-9D89-D7173FDF4E1C}">
      <dsp:nvSpPr>
        <dsp:cNvPr id="0" name=""/>
        <dsp:cNvSpPr/>
      </dsp:nvSpPr>
      <dsp:spPr>
        <a:xfrm>
          <a:off x="2967453" y="4043017"/>
          <a:ext cx="4445748" cy="79367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2</a:t>
          </a:r>
          <a:r>
            <a:rPr lang="en-GB" sz="1800" kern="1200" baseline="30000" dirty="0" smtClean="0"/>
            <a:t>nd</a:t>
          </a:r>
          <a:r>
            <a:rPr lang="en-GB" sz="1800" kern="1200" dirty="0" smtClean="0"/>
            <a:t> committee meeting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ECD published for consultation in March</a:t>
          </a:r>
          <a:endParaRPr lang="en-GB" sz="1800" kern="1200" dirty="0"/>
        </a:p>
      </dsp:txBody>
      <dsp:txXfrm>
        <a:off x="2967453" y="4142226"/>
        <a:ext cx="4148121" cy="595253"/>
      </dsp:txXfrm>
    </dsp:sp>
    <dsp:sp modelId="{5098A652-B183-4CB8-A924-4EBC0594B831}">
      <dsp:nvSpPr>
        <dsp:cNvPr id="0" name=""/>
        <dsp:cNvSpPr/>
      </dsp:nvSpPr>
      <dsp:spPr>
        <a:xfrm>
          <a:off x="3621" y="4058749"/>
          <a:ext cx="2963832" cy="7622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Feb 2017</a:t>
          </a:r>
          <a:endParaRPr lang="en-GB" sz="3200" kern="1200" dirty="0"/>
        </a:p>
      </dsp:txBody>
      <dsp:txXfrm>
        <a:off x="40829" y="4095957"/>
        <a:ext cx="2889416" cy="6877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377E0D6F-90D2-034E-9755-7561A86387D2}" type="datetimeFigureOut">
              <a:rPr lang="en-US"/>
              <a:pPr>
                <a:defRPr/>
              </a:pPr>
              <a:t>4/18/2017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EBD9D0A1-B24E-E84D-B64A-DEFEED7E7C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888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endParaRPr lang="en-GB" sz="900" dirty="0">
              <a:latin typeface="Calibri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4FEE89E-1C2C-5A40-8EC7-9CB4828C659E}" type="slidenum">
              <a:rPr lang="en-GB" sz="1200">
                <a:latin typeface="Calibri" charset="0"/>
              </a:rPr>
              <a:pPr eaLnBrk="1" hangingPunct="1"/>
              <a:t>1</a:t>
            </a:fld>
            <a:endParaRPr lang="en-GB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132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D9D0A1-B24E-E84D-B64A-DEFEED7E7CA3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24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D9D0A1-B24E-E84D-B64A-DEFEED7E7CA3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65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9366B-AF94-8F41-96C0-9065E5A1E0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99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FA4C5-B107-A24A-841E-B77BD331FF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98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60218-3675-654C-9F6D-4674388572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020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2F0B3-834C-C540-8EEA-07F8AE7B51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39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286500"/>
            <a:ext cx="70485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E763F4D-ABF2-5C4E-9378-4886847D47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326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286500"/>
            <a:ext cx="70485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736368-A526-2345-BFEE-C8053FCDFD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356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30E53-6CEF-8945-980B-E690EA8CAA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42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5195A-D53E-414A-8F85-95E2B3C87A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43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6075B-7C2B-724C-82A5-4F89C23858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97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754C8-E7ED-8E45-BC58-EA35709467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75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0643B-15C7-A344-9333-E50C981AFE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38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8428B-3879-444D-B97C-7F8F44B1C4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18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BBE52-583F-7D41-9C1C-368265EB6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328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D3C81-4134-C94F-80D2-0C611740FD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3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794BA12F-170F-6F4F-847F-36DFC2EBC2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5" r:id="rId1"/>
    <p:sldLayoutId id="2147484256" r:id="rId2"/>
    <p:sldLayoutId id="2147484257" r:id="rId3"/>
    <p:sldLayoutId id="2147484258" r:id="rId4"/>
    <p:sldLayoutId id="2147484259" r:id="rId5"/>
    <p:sldLayoutId id="2147484260" r:id="rId6"/>
    <p:sldLayoutId id="2147484261" r:id="rId7"/>
    <p:sldLayoutId id="2147484262" r:id="rId8"/>
    <p:sldLayoutId id="2147484263" r:id="rId9"/>
    <p:sldLayoutId id="2147484264" r:id="rId10"/>
    <p:sldLayoutId id="2147484265" r:id="rId11"/>
    <p:sldLayoutId id="2147484266" r:id="rId12"/>
    <p:sldLayoutId id="2147484267" r:id="rId13"/>
    <p:sldLayoutId id="2147484268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4213" y="1268413"/>
            <a:ext cx="7772400" cy="1470025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Chair’s presentation</a:t>
            </a:r>
            <a:r>
              <a:rPr lang="en-GB" sz="3600" b="1" dirty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en-GB" sz="3600" b="1" dirty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en-GB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Eliglustat for </a:t>
            </a:r>
            <a:r>
              <a:rPr lang="en-GB" sz="3600" b="1" dirty="0">
                <a:solidFill>
                  <a:schemeClr val="tx2"/>
                </a:solidFill>
                <a:latin typeface="Arial" charset="0"/>
                <a:cs typeface="Arial" charset="0"/>
              </a:rPr>
              <a:t>treating </a:t>
            </a:r>
            <a:r>
              <a:rPr lang="en-GB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en-GB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en-GB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type 1 </a:t>
            </a:r>
            <a:r>
              <a:rPr lang="en-GB" sz="36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Gaucher</a:t>
            </a:r>
            <a:r>
              <a:rPr lang="en-GB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disease</a:t>
            </a:r>
            <a:endParaRPr lang="en-GB" sz="36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683568" y="3212976"/>
            <a:ext cx="7888287" cy="2141538"/>
          </a:xfrm>
        </p:spPr>
        <p:txBody>
          <a:bodyPr/>
          <a:lstStyle/>
          <a:p>
            <a:pPr algn="l" eaLnBrk="1" hangingPunct="1">
              <a:buFont typeface="Arial" pitchFamily="34" charset="0"/>
              <a:buNone/>
              <a:defRPr/>
            </a:pPr>
            <a:r>
              <a:rPr lang="en-GB" sz="24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Highly Specialised Technology Evaluation Committee </a:t>
            </a:r>
          </a:p>
          <a:p>
            <a:pPr algn="l" eaLnBrk="1" hangingPunct="1">
              <a:buFont typeface="Arial" pitchFamily="34" charset="0"/>
              <a:buNone/>
              <a:defRPr/>
            </a:pPr>
            <a:r>
              <a:rPr lang="en-GB" sz="24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Third committee meeting</a:t>
            </a:r>
          </a:p>
          <a:p>
            <a:pPr algn="l" eaLnBrk="1" hangingPunct="1">
              <a:buFont typeface="Arial" pitchFamily="34" charset="0"/>
              <a:buNone/>
              <a:defRPr/>
            </a:pPr>
            <a:endParaRPr lang="en-GB" sz="2400" dirty="0" smtClean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algn="l" eaLnBrk="1" hangingPunct="1">
              <a:buFont typeface="Arial" pitchFamily="34" charset="0"/>
              <a:buNone/>
              <a:defRPr/>
            </a:pP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Peter Jackson</a:t>
            </a:r>
          </a:p>
          <a:p>
            <a:pPr algn="l" eaLnBrk="1" hangingPunct="1">
              <a:buFont typeface="Arial" pitchFamily="34" charset="0"/>
              <a:buNone/>
              <a:defRPr/>
            </a:pP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19</a:t>
            </a:r>
            <a:r>
              <a:rPr lang="en-GB" sz="2400" baseline="300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th</a:t>
            </a: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April 2017</a:t>
            </a:r>
          </a:p>
          <a:p>
            <a:pPr algn="l" eaLnBrk="1" hangingPunct="1">
              <a:buFont typeface="Arial" pitchFamily="34" charset="0"/>
              <a:buNone/>
              <a:defRPr/>
            </a:pPr>
            <a:endParaRPr lang="en-GB" sz="2400" dirty="0" smtClean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en-GB" dirty="0" smtClean="0"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63888" y="332656"/>
            <a:ext cx="230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For part 1 and public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Company’s base case results</a:t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list prices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7981026"/>
              </p:ext>
            </p:extLst>
          </p:nvPr>
        </p:nvGraphicFramePr>
        <p:xfrm>
          <a:off x="457200" y="1536184"/>
          <a:ext cx="8229601" cy="2468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2103"/>
                <a:gridCol w="2742103"/>
                <a:gridCol w="2745395"/>
              </a:tblGrid>
              <a:tr h="3334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800" b="1" dirty="0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Eliglustat vs. </a:t>
                      </a:r>
                      <a:r>
                        <a:rPr lang="en-GB" altLang="en-US" sz="1800" b="1" dirty="0" err="1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imiglucerase</a:t>
                      </a:r>
                      <a:endParaRPr lang="en-GB" sz="1800" b="1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Incremental QALYs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Incremental Cost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ERT stable IM/EM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2.28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£687,837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cs typeface="Arial" panose="020B0604020202020204" pitchFamily="34" charset="0"/>
                        </a:rPr>
                        <a:t>ERT stable PM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2.28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-£1,698,539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cs typeface="Arial" panose="020B0604020202020204" pitchFamily="34" charset="0"/>
                        </a:rPr>
                        <a:t>ERT naïve IM/EM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2.43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£672,251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cs typeface="Arial" panose="020B0604020202020204" pitchFamily="34" charset="0"/>
                        </a:rPr>
                        <a:t>ERT naïve PM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2.43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-£1,855,035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142497"/>
              </p:ext>
            </p:extLst>
          </p:nvPr>
        </p:nvGraphicFramePr>
        <p:xfrm>
          <a:off x="457200" y="4179912"/>
          <a:ext cx="8229601" cy="2057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2103"/>
                <a:gridCol w="2742103"/>
                <a:gridCol w="2745395"/>
              </a:tblGrid>
              <a:tr h="25146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800" b="1" dirty="0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Eliglustat vs. </a:t>
                      </a:r>
                      <a:r>
                        <a:rPr lang="en-GB" altLang="en-US" sz="1800" b="1" dirty="0" err="1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velaglucerase</a:t>
                      </a:r>
                      <a:endParaRPr lang="en-GB" sz="1800" b="1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ERT stable IM/EM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ea typeface="+mn-ea"/>
                        </a:rPr>
                        <a:t>2.28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-£519,226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ERT stable PM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ea typeface="+mn-ea"/>
                        </a:rPr>
                        <a:t>2.28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-£2,905,602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ERT naïve IM/EM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ea typeface="+mn-ea"/>
                        </a:rPr>
                        <a:t>2.45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-£467,818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ERT naïve PM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ea typeface="+mn-ea"/>
                        </a:rPr>
                        <a:t>2.45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-£2,995,104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5537" y="6309320"/>
            <a:ext cx="8291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 smtClean="0"/>
              <a:t>Note </a:t>
            </a:r>
            <a:r>
              <a:rPr lang="en-GB" sz="1600" i="1" dirty="0"/>
              <a:t>– </a:t>
            </a:r>
            <a:r>
              <a:rPr lang="en-GB" sz="1600" i="1" dirty="0" smtClean="0"/>
              <a:t>results based on eliglustat PAS and confidential </a:t>
            </a:r>
            <a:r>
              <a:rPr lang="en-GB" sz="1600" i="1" dirty="0"/>
              <a:t>discounts for ERT presented in part 2</a:t>
            </a:r>
          </a:p>
        </p:txBody>
      </p:sp>
    </p:spTree>
    <p:extLst>
      <p:ext uri="{BB962C8B-B14F-4D97-AF65-F5344CB8AC3E}">
        <p14:creationId xmlns:p14="http://schemas.microsoft.com/office/powerpoint/2010/main" val="2290161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 exploratory analyses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08025" y="1484313"/>
            <a:ext cx="818515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1200"/>
              </a:spcBef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Additional administration costs for eliglustat (£14.40 monthly dispensary cost)</a:t>
            </a:r>
          </a:p>
          <a:p>
            <a:pPr>
              <a:spcBef>
                <a:spcPts val="1200"/>
              </a:spcBef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Revised administration costs for ERT (Home therapy cost equal to hospital </a:t>
            </a:r>
            <a:r>
              <a:rPr lang="en-GB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cost rather than higher);</a:t>
            </a:r>
            <a:endParaRPr lang="en-GB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Revised estimate of </a:t>
            </a:r>
            <a:r>
              <a:rPr lang="en-GB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utility 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benefits of oral therapy (Estimate of ‘0.05’); </a:t>
            </a:r>
          </a:p>
          <a:p>
            <a:pPr>
              <a:spcBef>
                <a:spcPts val="1200"/>
              </a:spcBef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Revised modelling of mortality to allow for increased mortality risk for marked and severe patients;</a:t>
            </a:r>
          </a:p>
          <a:p>
            <a:pPr>
              <a:spcBef>
                <a:spcPts val="1200"/>
              </a:spcBef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Reduction in dose of ERT in line with UK practice (25 units per kilogram);</a:t>
            </a:r>
          </a:p>
          <a:p>
            <a:pPr>
              <a:spcBef>
                <a:spcPts val="1200"/>
              </a:spcBef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Using ENCORE effectiveness data in the treatment naïve population during the first cycle</a:t>
            </a:r>
          </a:p>
        </p:txBody>
      </p:sp>
    </p:spTree>
    <p:extLst>
      <p:ext uri="{BB962C8B-B14F-4D97-AF65-F5344CB8AC3E}">
        <p14:creationId xmlns:p14="http://schemas.microsoft.com/office/powerpoint/2010/main" val="179634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 base case results </a:t>
            </a:r>
            <a:b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based on list prices</a:t>
            </a:r>
            <a:endParaRPr lang="en-GB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828363"/>
              </p:ext>
            </p:extLst>
          </p:nvPr>
        </p:nvGraphicFramePr>
        <p:xfrm>
          <a:off x="457200" y="1303779"/>
          <a:ext cx="8229601" cy="2468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2103"/>
                <a:gridCol w="2742103"/>
                <a:gridCol w="2745395"/>
              </a:tblGrid>
              <a:tr h="3334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800" b="1" dirty="0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Eliglustat vs. </a:t>
                      </a:r>
                      <a:r>
                        <a:rPr lang="en-GB" altLang="en-US" sz="1800" b="1" dirty="0" err="1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imiglucerase</a:t>
                      </a:r>
                      <a:endParaRPr lang="en-GB" sz="1800" b="1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3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Incremental QALYs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Incremental Cost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ERT stable IM/EM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1.05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£2,638,293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cs typeface="Arial" panose="020B0604020202020204" pitchFamily="34" charset="0"/>
                        </a:rPr>
                        <a:t>ERT stable PM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1.05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-£6,825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cs typeface="Arial" panose="020B0604020202020204" pitchFamily="34" charset="0"/>
                        </a:rPr>
                        <a:t>ERT naïve IM/EM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1.04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£2,605,712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ERT naïve PM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1.04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-£49,688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259525"/>
              </p:ext>
            </p:extLst>
          </p:nvPr>
        </p:nvGraphicFramePr>
        <p:xfrm>
          <a:off x="457200" y="3789039"/>
          <a:ext cx="8229601" cy="2057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2103"/>
                <a:gridCol w="2742103"/>
                <a:gridCol w="2745395"/>
              </a:tblGrid>
              <a:tr h="26746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800" b="1" dirty="0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Eliglustat vs. </a:t>
                      </a:r>
                      <a:r>
                        <a:rPr lang="en-GB" altLang="en-US" sz="1800" b="1" dirty="0" err="1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velaglucerase</a:t>
                      </a:r>
                      <a:endParaRPr lang="en-GB" sz="1800" b="1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ERT stable IM/EM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</a:rPr>
                        <a:t>1.05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£1,849,412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ERT stable PM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</a:rPr>
                        <a:t>1.05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-£795,706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ERT naïve IM/EM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</a:rPr>
                        <a:t>1.06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£1,900,060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ERT naïve PM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u="none" dirty="0" smtClean="0">
                          <a:effectLst/>
                          <a:latin typeface="+mj-lt"/>
                        </a:rPr>
                        <a:t>1.06</a:t>
                      </a:r>
                      <a:endParaRPr lang="en-GB" sz="1800" u="none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-£755,340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67544" y="587727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altLang="en-US" b="1" u="sng" dirty="0">
                <a:latin typeface="Arial" panose="020B0604020202020204" pitchFamily="34" charset="0"/>
              </a:rPr>
              <a:t>Key </a:t>
            </a:r>
            <a:r>
              <a:rPr lang="en-GB" altLang="en-US" b="1" u="sng" dirty="0" smtClean="0">
                <a:latin typeface="Arial" panose="020B0604020202020204" pitchFamily="34" charset="0"/>
              </a:rPr>
              <a:t>drivers remain:</a:t>
            </a:r>
            <a:endParaRPr lang="en-GB" altLang="en-US" u="sng" dirty="0">
              <a:latin typeface="Arial" panose="020B0604020202020204" pitchFamily="34" charset="0"/>
            </a:endParaRPr>
          </a:p>
          <a:p>
            <a:r>
              <a:rPr lang="en-GB" altLang="en-US" dirty="0">
                <a:latin typeface="Arial" panose="020B0604020202020204" pitchFamily="34" charset="0"/>
              </a:rPr>
              <a:t>Costs – ERT dose</a:t>
            </a:r>
          </a:p>
          <a:p>
            <a:r>
              <a:rPr lang="en-GB" altLang="en-US" dirty="0">
                <a:latin typeface="Arial" panose="020B0604020202020204" pitchFamily="34" charset="0"/>
              </a:rPr>
              <a:t>QALYs – Utility increment</a:t>
            </a:r>
          </a:p>
        </p:txBody>
      </p:sp>
    </p:spTree>
    <p:extLst>
      <p:ext uri="{BB962C8B-B14F-4D97-AF65-F5344CB8AC3E}">
        <p14:creationId xmlns:p14="http://schemas.microsoft.com/office/powerpoint/2010/main" val="2700657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budget impact analysis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35013" y="1362075"/>
            <a:ext cx="8185150" cy="463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385763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en-US" sz="18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5 year budget impact model estimating costs to NHS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en-US" sz="18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Based on estimates of total costs generated cost consequence model</a:t>
            </a:r>
          </a:p>
          <a:p>
            <a:pPr marL="342000" lvl="1" indent="-342900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lang="en-GB" sz="1800" dirty="0">
                <a:solidFill>
                  <a:prstClr val="black"/>
                </a:solidFill>
                <a:ea typeface="Times New Roman" panose="02020603050405020304" pitchFamily="18" charset="0"/>
              </a:rPr>
              <a:t>Newly diagnosed patients are assumed to start treatment on eliglustat rather than </a:t>
            </a:r>
            <a:r>
              <a:rPr lang="en-GB" sz="1800" dirty="0" err="1">
                <a:solidFill>
                  <a:prstClr val="black"/>
                </a:solidFill>
                <a:ea typeface="Times New Roman" panose="02020603050405020304" pitchFamily="18" charset="0"/>
              </a:rPr>
              <a:t>imiglucerase</a:t>
            </a:r>
            <a:r>
              <a:rPr lang="en-GB" sz="1800" dirty="0">
                <a:solidFill>
                  <a:prstClr val="black"/>
                </a:solidFill>
                <a:ea typeface="Times New Roman" panose="02020603050405020304" pitchFamily="18" charset="0"/>
              </a:rPr>
              <a:t>/</a:t>
            </a:r>
            <a:r>
              <a:rPr lang="en-GB" sz="1800" dirty="0" err="1">
                <a:solidFill>
                  <a:prstClr val="black"/>
                </a:solidFill>
                <a:ea typeface="Times New Roman" panose="02020603050405020304" pitchFamily="18" charset="0"/>
              </a:rPr>
              <a:t>velaglucerase</a:t>
            </a:r>
            <a:endParaRPr lang="en-US" altLang="en-US" sz="1800" dirty="0">
              <a:solidFill>
                <a:srgbClr val="00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000" lvl="1" indent="-342900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lang="en-GB" sz="1800" dirty="0">
                <a:solidFill>
                  <a:prstClr val="black"/>
                </a:solidFill>
                <a:ea typeface="Times New Roman" panose="02020603050405020304" pitchFamily="18" charset="0"/>
              </a:rPr>
              <a:t>Costs based on the licensed dose of eliglustat and the dosing of ERTs used in the ENCORE clinical trial</a:t>
            </a:r>
          </a:p>
          <a:p>
            <a:pPr marL="342000" lvl="1" indent="-342900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lang="en-GB" sz="1800" dirty="0">
                <a:solidFill>
                  <a:prstClr val="black"/>
                </a:solidFill>
                <a:ea typeface="Times New Roman" panose="02020603050405020304" pitchFamily="18" charset="0"/>
              </a:rPr>
              <a:t>Effects of mortality and discontinuation are included in the estimated total costs</a:t>
            </a:r>
          </a:p>
          <a:p>
            <a:pPr marL="342000" lvl="1" indent="-342900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lang="en-GB" altLang="en-US" sz="1800" dirty="0">
                <a:solidFill>
                  <a:srgbClr val="000000"/>
                </a:solidFill>
                <a:ea typeface="ＭＳ Ｐゴシック" pitchFamily="34" charset="-128"/>
                <a:cs typeface="Times New Roman" pitchFamily="18" charset="0"/>
              </a:rPr>
              <a:t>Model results for people who are intermediate or extensive metabolisers were used (majority of patients in the trials</a:t>
            </a:r>
            <a:r>
              <a:rPr lang="en-GB" altLang="en-US" sz="1800" dirty="0" smtClean="0">
                <a:solidFill>
                  <a:srgbClr val="000000"/>
                </a:solidFill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marL="342000" lvl="1" indent="-342900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endParaRPr lang="en-GB" altLang="en-US" sz="2000" dirty="0">
              <a:solidFill>
                <a:srgbClr val="000000"/>
              </a:solidFill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4227832"/>
              </p:ext>
            </p:extLst>
          </p:nvPr>
        </p:nvGraphicFramePr>
        <p:xfrm>
          <a:off x="827584" y="5006307"/>
          <a:ext cx="7851819" cy="1231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7966"/>
                <a:gridCol w="1404877"/>
                <a:gridCol w="1440160"/>
                <a:gridCol w="1368152"/>
                <a:gridCol w="1368152"/>
                <a:gridCol w="1522512"/>
              </a:tblGrid>
              <a:tr h="408045">
                <a:tc gridSpan="6">
                  <a:txBody>
                    <a:bodyPr/>
                    <a:lstStyle/>
                    <a:p>
                      <a:r>
                        <a:rPr lang="en-GB" sz="1800" dirty="0" smtClean="0">
                          <a:effectLst/>
                          <a:latin typeface="+mj-lt"/>
                        </a:rPr>
                        <a:t>Company results,</a:t>
                      </a:r>
                      <a:r>
                        <a:rPr lang="en-GB" sz="1800" baseline="0" dirty="0" smtClean="0">
                          <a:effectLst/>
                          <a:latin typeface="+mj-lt"/>
                        </a:rPr>
                        <a:t> using list prices and b</a:t>
                      </a:r>
                      <a:r>
                        <a:rPr lang="en-GB" sz="1800" dirty="0" smtClean="0">
                          <a:effectLst/>
                          <a:latin typeface="+mj-lt"/>
                        </a:rPr>
                        <a:t>ased on revised patient numbers</a:t>
                      </a:r>
                      <a:endParaRPr lang="en-GB" sz="1800" dirty="0"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08045">
                <a:tc>
                  <a:txBody>
                    <a:bodyPr/>
                    <a:lstStyle/>
                    <a:p>
                      <a:endParaRPr lang="en-GB" sz="1800" dirty="0"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2017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2018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2019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2020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2021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Total 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£84,559</a:t>
                      </a:r>
                      <a:endParaRPr lang="en-GB" dirty="0"/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£193,784</a:t>
                      </a:r>
                      <a:endParaRPr lang="en-GB" dirty="0"/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£331,078</a:t>
                      </a:r>
                      <a:endParaRPr lang="en-GB" dirty="0"/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£442,311</a:t>
                      </a:r>
                      <a:endParaRPr lang="en-GB" dirty="0"/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£571,487</a:t>
                      </a:r>
                      <a:endParaRPr lang="en-GB" dirty="0"/>
                    </a:p>
                  </a:txBody>
                  <a:tcPr marL="68586" marR="6858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3792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 exploratory analyses – budget impact</a:t>
            </a:r>
            <a:endParaRPr lang="en-GB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0000"/>
              </a:lnSpc>
              <a:spcBef>
                <a:spcPts val="300"/>
              </a:spcBef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The ERG explored the impact of:</a:t>
            </a:r>
          </a:p>
          <a:p>
            <a:pPr>
              <a:lnSpc>
                <a:spcPct val="110000"/>
              </a:lnSpc>
              <a:spcBef>
                <a:spcPts val="300"/>
              </a:spcBef>
              <a:defRPr/>
            </a:pPr>
            <a:r>
              <a:rPr lang="en-US" altLang="en-US" sz="24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All the assumptions explored in cost-consequence model (see slide </a:t>
            </a:r>
            <a:r>
              <a:rPr lang="en-US" altLang="en-US" sz="24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11)</a:t>
            </a:r>
            <a:endParaRPr lang="en-US" altLang="en-US" sz="2400" dirty="0">
              <a:solidFill>
                <a:srgbClr val="000000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>
              <a:lnSpc>
                <a:spcPct val="110000"/>
              </a:lnSpc>
              <a:spcBef>
                <a:spcPts val="300"/>
              </a:spcBef>
              <a:defRPr/>
            </a:pPr>
            <a:r>
              <a:rPr lang="en-US" altLang="en-US" sz="24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Zero </a:t>
            </a:r>
            <a:r>
              <a:rPr lang="en-US" altLang="en-US" sz="24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mortality</a:t>
            </a:r>
          </a:p>
          <a:p>
            <a:pPr lvl="1">
              <a:lnSpc>
                <a:spcPct val="110000"/>
              </a:lnSpc>
              <a:spcBef>
                <a:spcPts val="300"/>
              </a:spcBef>
              <a:defRPr/>
            </a:pPr>
            <a:r>
              <a:rPr lang="en-GB" altLang="en-US" sz="20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Including mortality means that total costs of treating patients represents the average over a lifetime, not the cost of treating one patient for 5 years, thereby underestimating </a:t>
            </a:r>
            <a:r>
              <a:rPr lang="en-GB" altLang="en-US" sz="20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costs</a:t>
            </a:r>
            <a:endParaRPr lang="en-US" altLang="en-US" sz="2000" dirty="0">
              <a:solidFill>
                <a:srgbClr val="000000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>
              <a:lnSpc>
                <a:spcPct val="110000"/>
              </a:lnSpc>
              <a:spcBef>
                <a:spcPts val="300"/>
              </a:spcBef>
              <a:defRPr/>
            </a:pPr>
            <a:r>
              <a:rPr lang="en-US" altLang="en-US" sz="24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No treatment </a:t>
            </a:r>
            <a:r>
              <a:rPr lang="en-US" altLang="en-US" sz="24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discontinuation</a:t>
            </a:r>
            <a:endParaRPr lang="en-US" altLang="en-US" sz="2400" dirty="0">
              <a:solidFill>
                <a:srgbClr val="000000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7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 budget impact results </a:t>
            </a:r>
            <a:b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(based on list prices)</a:t>
            </a:r>
            <a:endParaRPr lang="en-GB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3450855"/>
              </p:ext>
            </p:extLst>
          </p:nvPr>
        </p:nvGraphicFramePr>
        <p:xfrm>
          <a:off x="827584" y="1844824"/>
          <a:ext cx="7851819" cy="1231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7966"/>
                <a:gridCol w="1404877"/>
                <a:gridCol w="1440160"/>
                <a:gridCol w="1368152"/>
                <a:gridCol w="1368152"/>
                <a:gridCol w="1522512"/>
              </a:tblGrid>
              <a:tr h="408045">
                <a:tc gridSpan="6">
                  <a:txBody>
                    <a:bodyPr/>
                    <a:lstStyle/>
                    <a:p>
                      <a:r>
                        <a:rPr lang="en-GB" sz="1800" dirty="0" smtClean="0">
                          <a:effectLst/>
                          <a:latin typeface="+mj-lt"/>
                        </a:rPr>
                        <a:t>Based on revised patient numbers</a:t>
                      </a:r>
                      <a:endParaRPr lang="en-GB" sz="1800" dirty="0"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08045">
                <a:tc>
                  <a:txBody>
                    <a:bodyPr/>
                    <a:lstStyle/>
                    <a:p>
                      <a:endParaRPr lang="en-GB" sz="1800" dirty="0"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2017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2018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2019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2020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2021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Total 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£2,321,945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>
                          <a:effectLst/>
                          <a:latin typeface="+mj-lt"/>
                          <a:ea typeface="Calibri" panose="020F0502020204030204" pitchFamily="34" charset="0"/>
                        </a:rPr>
                        <a:t>£5,058,377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>
                          <a:effectLst/>
                          <a:latin typeface="+mj-lt"/>
                          <a:ea typeface="Calibri" panose="020F0502020204030204" pitchFamily="34" charset="0"/>
                        </a:rPr>
                        <a:t>£7,688,503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>
                          <a:effectLst/>
                          <a:latin typeface="+mj-lt"/>
                          <a:ea typeface="Calibri" panose="020F0502020204030204" pitchFamily="34" charset="0"/>
                        </a:rPr>
                        <a:t>£9,682,106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£11,677,472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696058"/>
              </p:ext>
            </p:extLst>
          </p:nvPr>
        </p:nvGraphicFramePr>
        <p:xfrm>
          <a:off x="834981" y="4646267"/>
          <a:ext cx="7851819" cy="1231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7966"/>
                <a:gridCol w="1404877"/>
                <a:gridCol w="1440160"/>
                <a:gridCol w="1368152"/>
                <a:gridCol w="1368152"/>
                <a:gridCol w="1522512"/>
              </a:tblGrid>
              <a:tr h="408045">
                <a:tc gridSpan="6">
                  <a:txBody>
                    <a:bodyPr/>
                    <a:lstStyle/>
                    <a:p>
                      <a:r>
                        <a:rPr lang="en-GB" sz="1800" dirty="0" smtClean="0">
                          <a:effectLst/>
                          <a:latin typeface="+mj-lt"/>
                        </a:rPr>
                        <a:t>ERG</a:t>
                      </a:r>
                      <a:r>
                        <a:rPr lang="en-GB" sz="1800" baseline="0" dirty="0" smtClean="0">
                          <a:effectLst/>
                          <a:latin typeface="+mj-lt"/>
                        </a:rPr>
                        <a:t> base case, b</a:t>
                      </a:r>
                      <a:r>
                        <a:rPr lang="en-GB" sz="1800" dirty="0" smtClean="0">
                          <a:effectLst/>
                          <a:latin typeface="+mj-lt"/>
                        </a:rPr>
                        <a:t>ased on revised patient numbers</a:t>
                      </a:r>
                      <a:endParaRPr lang="en-GB" sz="1800" dirty="0"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08045">
                <a:tc>
                  <a:txBody>
                    <a:bodyPr/>
                    <a:lstStyle/>
                    <a:p>
                      <a:endParaRPr lang="en-GB" sz="1800" dirty="0"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2017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2018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2019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2020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2021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Total 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£2,211,946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>
                          <a:effectLst/>
                          <a:latin typeface="+mj-lt"/>
                          <a:ea typeface="Calibri" panose="020F0502020204030204" pitchFamily="34" charset="0"/>
                        </a:rPr>
                        <a:t>£4,818,731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>
                          <a:effectLst/>
                          <a:latin typeface="+mj-lt"/>
                          <a:ea typeface="Calibri" panose="020F0502020204030204" pitchFamily="34" charset="0"/>
                        </a:rPr>
                        <a:t>£7,324,191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>
                          <a:effectLst/>
                          <a:latin typeface="+mj-lt"/>
                          <a:ea typeface="Calibri" panose="020F0502020204030204" pitchFamily="34" charset="0"/>
                        </a:rPr>
                        <a:t>£9,223,107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£11,123,765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55576" y="3645024"/>
            <a:ext cx="7787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Additionally, the ERG explored the </a:t>
            </a:r>
            <a:r>
              <a:rPr lang="en-GB" dirty="0"/>
              <a:t>impact of assuming that 4% of eliglustat patients are PM, based on the proportion of PM in the ENGAGE </a:t>
            </a:r>
            <a:r>
              <a:rPr lang="en-GB" dirty="0" smtClean="0"/>
              <a:t>trial</a:t>
            </a:r>
            <a:r>
              <a:rPr lang="en-GB" dirty="0"/>
              <a:t> </a:t>
            </a:r>
            <a:r>
              <a:rPr lang="en-GB" dirty="0" smtClean="0">
                <a:sym typeface="Wingdings" panose="05000000000000000000" pitchFamily="2" charset="2"/>
              </a:rPr>
              <a:t> reduced budget impact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5200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ECD draft recommendation</a:t>
            </a:r>
            <a:endParaRPr lang="en-GB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Eliglustat is not recommended within its marketing authorisation for treating type 1 </a:t>
            </a:r>
            <a:r>
              <a:rPr lang="en-GB" sz="2400" dirty="0" err="1"/>
              <a:t>Gaucher</a:t>
            </a:r>
            <a:r>
              <a:rPr lang="en-GB" sz="2400" dirty="0"/>
              <a:t> disease, that is, for long-term treatment in adults who are cytochrome P450 2D6 poor, intermediate or extensive metabolisers.</a:t>
            </a:r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056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Recap of ECD considerations – clinical</a:t>
            </a:r>
            <a:endParaRPr lang="en-GB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Debilitating </a:t>
            </a:r>
            <a:r>
              <a:rPr lang="en-GB" sz="2000" dirty="0"/>
              <a:t>condition </a:t>
            </a:r>
            <a:r>
              <a:rPr lang="en-GB" sz="2000" dirty="0" smtClean="0"/>
              <a:t>with significant </a:t>
            </a:r>
            <a:r>
              <a:rPr lang="en-GB" sz="2000" dirty="0"/>
              <a:t>impact on quality of </a:t>
            </a:r>
            <a:r>
              <a:rPr lang="en-GB" sz="2000" dirty="0" smtClean="0"/>
              <a:t>life</a:t>
            </a:r>
          </a:p>
          <a:p>
            <a:r>
              <a:rPr lang="en-GB" sz="2000" dirty="0"/>
              <a:t>I</a:t>
            </a:r>
            <a:r>
              <a:rPr lang="en-GB" sz="2000" dirty="0" smtClean="0"/>
              <a:t>ntravenous </a:t>
            </a:r>
            <a:r>
              <a:rPr lang="en-GB" sz="2000" dirty="0"/>
              <a:t>ERT, such as </a:t>
            </a:r>
            <a:r>
              <a:rPr lang="en-GB" sz="2000" dirty="0" err="1"/>
              <a:t>velaglucerase</a:t>
            </a:r>
            <a:r>
              <a:rPr lang="en-GB" sz="2000" dirty="0"/>
              <a:t> </a:t>
            </a:r>
            <a:r>
              <a:rPr lang="en-GB" sz="2000" dirty="0" smtClean="0"/>
              <a:t>and </a:t>
            </a:r>
            <a:r>
              <a:rPr lang="en-GB" sz="2000" dirty="0" err="1"/>
              <a:t>imiglucerase</a:t>
            </a:r>
            <a:r>
              <a:rPr lang="en-GB" sz="2000" dirty="0"/>
              <a:t>, were established treatments in the NHS, but </a:t>
            </a:r>
            <a:r>
              <a:rPr lang="en-GB" sz="2000" dirty="0" smtClean="0"/>
              <a:t>an oral </a:t>
            </a:r>
            <a:r>
              <a:rPr lang="en-GB" sz="2000" dirty="0"/>
              <a:t>option would be of significant </a:t>
            </a:r>
            <a:r>
              <a:rPr lang="en-GB" sz="2000" dirty="0" smtClean="0"/>
              <a:t>value</a:t>
            </a:r>
          </a:p>
          <a:p>
            <a:r>
              <a:rPr lang="en-GB" sz="2000" dirty="0"/>
              <a:t>48% of patients </a:t>
            </a:r>
            <a:r>
              <a:rPr lang="en-GB" sz="2000" dirty="0" smtClean="0"/>
              <a:t>in </a:t>
            </a:r>
            <a:r>
              <a:rPr lang="en-GB" sz="2000" dirty="0"/>
              <a:t>ENCORE </a:t>
            </a:r>
            <a:r>
              <a:rPr lang="en-GB" sz="2000" dirty="0" smtClean="0"/>
              <a:t>had </a:t>
            </a:r>
            <a:r>
              <a:rPr lang="en-GB" sz="2000" dirty="0"/>
              <a:t>a higher dosage of eliglustat (150 mg twice daily) than </a:t>
            </a:r>
            <a:r>
              <a:rPr lang="en-GB" sz="2000" dirty="0" smtClean="0"/>
              <a:t>recommended in the SPC. </a:t>
            </a:r>
            <a:r>
              <a:rPr lang="en-GB" sz="2000" dirty="0"/>
              <a:t>E</a:t>
            </a:r>
            <a:r>
              <a:rPr lang="en-GB" sz="2000" dirty="0" smtClean="0"/>
              <a:t>fficacy </a:t>
            </a:r>
            <a:r>
              <a:rPr lang="en-GB" sz="2000" dirty="0"/>
              <a:t>data from ENCORE were used in the model, </a:t>
            </a:r>
            <a:r>
              <a:rPr lang="en-GB" sz="2000" dirty="0" smtClean="0"/>
              <a:t>committee concluded that model predictions </a:t>
            </a:r>
            <a:r>
              <a:rPr lang="en-GB" sz="2000" dirty="0"/>
              <a:t>were subject to bias</a:t>
            </a:r>
            <a:r>
              <a:rPr lang="en-GB" sz="2000" dirty="0" smtClean="0"/>
              <a:t>.</a:t>
            </a:r>
          </a:p>
          <a:p>
            <a:r>
              <a:rPr lang="en-GB" sz="2000" dirty="0"/>
              <a:t>D</a:t>
            </a:r>
            <a:r>
              <a:rPr lang="en-GB" sz="2000" dirty="0" smtClean="0"/>
              <a:t>ose of ERT recommended </a:t>
            </a:r>
            <a:r>
              <a:rPr lang="en-GB" sz="2000" dirty="0"/>
              <a:t>in the standard operating procedure was reflective of clinical </a:t>
            </a:r>
            <a:r>
              <a:rPr lang="en-GB" sz="2000" dirty="0" smtClean="0"/>
              <a:t>practice (lower than in SPCs)</a:t>
            </a:r>
          </a:p>
          <a:p>
            <a:r>
              <a:rPr lang="en-GB" sz="2000" dirty="0"/>
              <a:t>E</a:t>
            </a:r>
            <a:r>
              <a:rPr lang="en-GB" sz="2000" dirty="0" smtClean="0"/>
              <a:t>liglustat potentially an </a:t>
            </a:r>
            <a:r>
              <a:rPr lang="en-GB" sz="2000" dirty="0"/>
              <a:t>effective </a:t>
            </a:r>
            <a:r>
              <a:rPr lang="en-GB" sz="2000" dirty="0" smtClean="0"/>
              <a:t>treatment, but concerned about robustness of results</a:t>
            </a:r>
          </a:p>
          <a:p>
            <a:r>
              <a:rPr lang="en-GB" sz="2000" dirty="0" smtClean="0"/>
              <a:t>Eliglustat </a:t>
            </a:r>
            <a:r>
              <a:rPr lang="en-GB" sz="2000" dirty="0"/>
              <a:t>likely to have a significant impact on people’s lives beyond its direct health </a:t>
            </a:r>
            <a:r>
              <a:rPr lang="en-GB" sz="2000" dirty="0" smtClean="0"/>
              <a:t>benefits</a:t>
            </a:r>
          </a:p>
          <a:p>
            <a:r>
              <a:rPr lang="en-GB" sz="2000" dirty="0"/>
              <a:t>I</a:t>
            </a:r>
            <a:r>
              <a:rPr lang="en-GB" sz="2000" dirty="0" smtClean="0"/>
              <a:t>mpact </a:t>
            </a:r>
            <a:r>
              <a:rPr lang="en-GB" sz="2000" dirty="0"/>
              <a:t>of eliglustat on </a:t>
            </a:r>
            <a:r>
              <a:rPr lang="en-GB" sz="2000" dirty="0" smtClean="0"/>
              <a:t>delivery </a:t>
            </a:r>
            <a:r>
              <a:rPr lang="en-GB" sz="2000" dirty="0"/>
              <a:t>of specialised services </a:t>
            </a:r>
            <a:r>
              <a:rPr lang="en-GB" sz="2000" dirty="0" smtClean="0"/>
              <a:t>relatively </a:t>
            </a:r>
            <a:r>
              <a:rPr lang="en-GB" sz="2000" dirty="0"/>
              <a:t>negligible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3132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Recap of </a:t>
            </a: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ECD </a:t>
            </a:r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considerations – </a:t>
            </a: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GB" sz="1800" dirty="0"/>
              <a:t>I</a:t>
            </a:r>
            <a:r>
              <a:rPr lang="en-GB" sz="1800" dirty="0" smtClean="0"/>
              <a:t>mportant uncertainties in model: </a:t>
            </a:r>
          </a:p>
          <a:p>
            <a:pPr lvl="1"/>
            <a:r>
              <a:rPr lang="en-GB" sz="1800" dirty="0" smtClean="0"/>
              <a:t>Evidence from the ENCORE trial more appropriate for patients who had not previously had treatment rather than assuming equal efficacy for eliglustat and ERT</a:t>
            </a:r>
          </a:p>
          <a:p>
            <a:pPr lvl="1"/>
            <a:r>
              <a:rPr lang="en-GB" sz="1800" dirty="0" smtClean="0"/>
              <a:t>Not appropriate to assume </a:t>
            </a:r>
            <a:r>
              <a:rPr lang="en-GB" sz="1800" dirty="0"/>
              <a:t>long-term equivalence of eliglustat and </a:t>
            </a:r>
            <a:r>
              <a:rPr lang="en-GB" sz="1800" dirty="0" smtClean="0"/>
              <a:t>ERT</a:t>
            </a:r>
          </a:p>
          <a:p>
            <a:pPr lvl="1"/>
            <a:r>
              <a:rPr lang="en-GB" sz="1800" dirty="0" smtClean="0"/>
              <a:t>Dose of ERT in model higher than in practice</a:t>
            </a:r>
          </a:p>
          <a:p>
            <a:pPr lvl="1"/>
            <a:r>
              <a:rPr lang="en-GB" sz="1800" dirty="0" smtClean="0"/>
              <a:t>Unrealistic to assume that mortality </a:t>
            </a:r>
            <a:r>
              <a:rPr lang="en-GB" sz="1800" dirty="0"/>
              <a:t>risk does not increase with disease </a:t>
            </a:r>
            <a:r>
              <a:rPr lang="en-GB" sz="1800" dirty="0" smtClean="0"/>
              <a:t>severity</a:t>
            </a:r>
          </a:p>
          <a:p>
            <a:pPr lvl="1"/>
            <a:r>
              <a:rPr lang="en-GB" sz="1800" dirty="0" smtClean="0"/>
              <a:t>Unrealistic to assume no </a:t>
            </a:r>
            <a:r>
              <a:rPr lang="en-GB" sz="1800" dirty="0"/>
              <a:t>administration costs </a:t>
            </a:r>
            <a:r>
              <a:rPr lang="en-GB" sz="1800" dirty="0" smtClean="0"/>
              <a:t>with eliglustat</a:t>
            </a:r>
          </a:p>
          <a:p>
            <a:pPr lvl="1">
              <a:spcAft>
                <a:spcPts val="0"/>
              </a:spcAft>
            </a:pPr>
            <a:r>
              <a:rPr lang="en-GB" sz="1800" dirty="0"/>
              <a:t>Unlikely that administration costs for ERT </a:t>
            </a:r>
            <a:r>
              <a:rPr lang="en-GB" sz="1800" dirty="0" smtClean="0"/>
              <a:t>are higher </a:t>
            </a:r>
            <a:r>
              <a:rPr lang="en-GB" sz="1800" dirty="0"/>
              <a:t>than </a:t>
            </a:r>
            <a:r>
              <a:rPr lang="en-GB" sz="1800" dirty="0" smtClean="0"/>
              <a:t>costs </a:t>
            </a:r>
            <a:r>
              <a:rPr lang="en-GB" sz="1800" dirty="0"/>
              <a:t>of hospital </a:t>
            </a:r>
            <a:r>
              <a:rPr lang="en-GB" sz="1800" dirty="0" smtClean="0"/>
              <a:t>administration</a:t>
            </a:r>
          </a:p>
          <a:p>
            <a:pPr lvl="1">
              <a:spcAft>
                <a:spcPts val="1200"/>
              </a:spcAft>
            </a:pPr>
            <a:r>
              <a:rPr lang="en-GB" sz="1800" dirty="0" smtClean="0"/>
              <a:t>Utility increment of 0.12 for oral therapy too high, 0.05 more appropriate</a:t>
            </a:r>
          </a:p>
          <a:p>
            <a:r>
              <a:rPr lang="en-GB" sz="1800" dirty="0" smtClean="0"/>
              <a:t>Satisfied that </a:t>
            </a:r>
            <a:r>
              <a:rPr lang="en-GB" sz="1800" dirty="0"/>
              <a:t>ERG </a:t>
            </a:r>
            <a:r>
              <a:rPr lang="en-GB" sz="1800" dirty="0" smtClean="0"/>
              <a:t>presented </a:t>
            </a:r>
            <a:r>
              <a:rPr lang="en-GB" sz="1800" dirty="0"/>
              <a:t>results based on assumptions preferred by </a:t>
            </a:r>
            <a:r>
              <a:rPr lang="en-GB" sz="1800" dirty="0" smtClean="0"/>
              <a:t>committee</a:t>
            </a:r>
          </a:p>
          <a:p>
            <a:r>
              <a:rPr lang="en-GB" sz="1800" dirty="0" smtClean="0"/>
              <a:t>Eliglustat </a:t>
            </a:r>
            <a:r>
              <a:rPr lang="en-GB" sz="1800" dirty="0"/>
              <a:t>did not offer value for money for people with intermediate and extensive metaboliser </a:t>
            </a:r>
            <a:r>
              <a:rPr lang="en-GB" sz="1800" dirty="0" smtClean="0"/>
              <a:t>status</a:t>
            </a:r>
          </a:p>
          <a:p>
            <a:r>
              <a:rPr lang="en-GB" sz="1800" dirty="0"/>
              <a:t>N</a:t>
            </a:r>
            <a:r>
              <a:rPr lang="en-GB" sz="1800" dirty="0" smtClean="0"/>
              <a:t>ot </a:t>
            </a:r>
            <a:r>
              <a:rPr lang="en-GB" sz="1800" dirty="0"/>
              <a:t>convinced </a:t>
            </a:r>
            <a:r>
              <a:rPr lang="en-GB" sz="1800" dirty="0" smtClean="0"/>
              <a:t>it offered </a:t>
            </a:r>
            <a:r>
              <a:rPr lang="en-GB" sz="1800" dirty="0"/>
              <a:t>value for money in people with poor metaboliser </a:t>
            </a:r>
            <a:r>
              <a:rPr lang="en-GB" sz="1800" dirty="0" smtClean="0"/>
              <a:t>status (very few patients in trials, ERT itself not evaluated)</a:t>
            </a:r>
          </a:p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808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Recap of </a:t>
            </a: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ECD </a:t>
            </a:r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considerations – b</a:t>
            </a: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udget impact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Company’s revised patient </a:t>
            </a:r>
            <a:r>
              <a:rPr lang="en-GB" sz="2000" dirty="0"/>
              <a:t>numbers sufficiently reflected the expectations in clinical practice in </a:t>
            </a:r>
            <a:r>
              <a:rPr lang="en-GB" sz="2000" dirty="0" smtClean="0"/>
              <a:t>England</a:t>
            </a:r>
          </a:p>
          <a:p>
            <a:r>
              <a:rPr lang="en-GB" sz="2000" dirty="0" smtClean="0"/>
              <a:t>Company’s </a:t>
            </a:r>
            <a:r>
              <a:rPr lang="en-GB" sz="2000" dirty="0"/>
              <a:t>estimates of budget impact </a:t>
            </a:r>
            <a:r>
              <a:rPr lang="en-GB" sz="2000" dirty="0" smtClean="0"/>
              <a:t>too </a:t>
            </a:r>
            <a:r>
              <a:rPr lang="en-GB" sz="2000" dirty="0"/>
              <a:t>uncertain, </a:t>
            </a:r>
            <a:r>
              <a:rPr lang="en-GB" sz="2000" dirty="0" smtClean="0"/>
              <a:t>considered ERG’s </a:t>
            </a:r>
            <a:r>
              <a:rPr lang="en-GB" sz="2000" dirty="0"/>
              <a:t>exploratory </a:t>
            </a:r>
            <a:r>
              <a:rPr lang="en-GB" sz="2000" dirty="0" smtClean="0"/>
              <a:t>analyses </a:t>
            </a:r>
            <a:r>
              <a:rPr lang="en-GB" sz="2000" dirty="0"/>
              <a:t>in its </a:t>
            </a:r>
            <a:r>
              <a:rPr lang="en-GB" sz="2000" dirty="0" smtClean="0"/>
              <a:t>decision-making</a:t>
            </a:r>
          </a:p>
          <a:p>
            <a:pPr lvl="1"/>
            <a:r>
              <a:rPr lang="en-GB" sz="2000" dirty="0"/>
              <a:t>concluded that there was a considerable budget impact </a:t>
            </a:r>
            <a:r>
              <a:rPr lang="en-GB" sz="2000" dirty="0" smtClean="0"/>
              <a:t>with </a:t>
            </a:r>
            <a:r>
              <a:rPr lang="en-GB" sz="2000" dirty="0"/>
              <a:t>eliglustat compared with ERT, and </a:t>
            </a:r>
            <a:r>
              <a:rPr lang="en-GB" sz="2000" dirty="0" smtClean="0"/>
              <a:t>these </a:t>
            </a:r>
            <a:r>
              <a:rPr lang="en-GB" sz="2000" dirty="0"/>
              <a:t>costs had been underestimated by the company</a:t>
            </a:r>
            <a:endParaRPr lang="en-GB" sz="2000" dirty="0" smtClean="0"/>
          </a:p>
          <a:p>
            <a:r>
              <a:rPr lang="en-GB" sz="2000" dirty="0"/>
              <a:t>C</a:t>
            </a:r>
            <a:r>
              <a:rPr lang="en-GB" sz="2000" dirty="0" smtClean="0"/>
              <a:t>oncluded </a:t>
            </a:r>
            <a:r>
              <a:rPr lang="en-GB" sz="2000" dirty="0"/>
              <a:t>that it had not been given enough justification for the high cost per person of eliglustat, or for the overall cost of </a:t>
            </a:r>
            <a:r>
              <a:rPr lang="en-GB" sz="2000" dirty="0" smtClean="0"/>
              <a:t>eliglustat. </a:t>
            </a:r>
            <a:r>
              <a:rPr lang="en-GB" sz="2000" dirty="0"/>
              <a:t>The committee was not convinced that these could be justified solely based on the benefits of an oral treatment.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843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  <a:endParaRPr lang="en-GB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29265022"/>
              </p:ext>
            </p:extLst>
          </p:nvPr>
        </p:nvGraphicFramePr>
        <p:xfrm>
          <a:off x="899592" y="1397000"/>
          <a:ext cx="7416824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234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endParaRPr lang="en-GB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Consultees</a:t>
            </a:r>
          </a:p>
          <a:p>
            <a:pPr lvl="1"/>
            <a:r>
              <a:rPr lang="en-GB" sz="2400" dirty="0"/>
              <a:t>Sanofi-Genzyme (including updated PAS; results in part 2)</a:t>
            </a:r>
          </a:p>
          <a:p>
            <a:pPr lvl="1"/>
            <a:r>
              <a:rPr lang="en-GB" sz="2400" dirty="0" err="1"/>
              <a:t>Gauchers</a:t>
            </a:r>
            <a:r>
              <a:rPr lang="en-GB" sz="2400" dirty="0"/>
              <a:t> Association</a:t>
            </a:r>
          </a:p>
          <a:p>
            <a:pPr lvl="1"/>
            <a:r>
              <a:rPr lang="en-GB" sz="2400" dirty="0"/>
              <a:t>Clinical expert (Dr Tim Cox)</a:t>
            </a:r>
          </a:p>
          <a:p>
            <a:pPr lvl="1"/>
            <a:r>
              <a:rPr lang="en-GB" sz="2400" dirty="0"/>
              <a:t>Patient experts (n=2</a:t>
            </a:r>
            <a:r>
              <a:rPr lang="en-GB" sz="2400" dirty="0" smtClean="0"/>
              <a:t>)</a:t>
            </a:r>
          </a:p>
          <a:p>
            <a:pPr lvl="1"/>
            <a:endParaRPr lang="en-GB" sz="2400" dirty="0" smtClean="0"/>
          </a:p>
          <a:p>
            <a:r>
              <a:rPr lang="en-GB" sz="2400" dirty="0" smtClean="0"/>
              <a:t>Commentators</a:t>
            </a:r>
          </a:p>
          <a:p>
            <a:pPr lvl="1"/>
            <a:r>
              <a:rPr lang="en-GB" sz="2400" dirty="0" smtClean="0"/>
              <a:t>Shire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8480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Relating to process – company and clinical expert</a:t>
            </a:r>
            <a:endParaRPr lang="en-GB" sz="2400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GB" sz="1800" dirty="0" smtClean="0"/>
              <a:t>Date </a:t>
            </a:r>
            <a:r>
              <a:rPr lang="en-GB" sz="1800" dirty="0"/>
              <a:t>of the second </a:t>
            </a:r>
            <a:r>
              <a:rPr lang="en-GB" sz="1800" dirty="0" smtClean="0"/>
              <a:t>meeting changed </a:t>
            </a:r>
            <a:r>
              <a:rPr lang="en-GB" sz="1800" dirty="0"/>
              <a:t>at short </a:t>
            </a:r>
            <a:r>
              <a:rPr lang="en-GB" sz="1800" dirty="0" smtClean="0"/>
              <a:t>notice; none </a:t>
            </a:r>
            <a:r>
              <a:rPr lang="en-GB" sz="1800" dirty="0"/>
              <a:t>of the experts </a:t>
            </a:r>
            <a:r>
              <a:rPr lang="en-GB" sz="1800" dirty="0" smtClean="0"/>
              <a:t>could attend</a:t>
            </a:r>
          </a:p>
          <a:p>
            <a:pPr lvl="1">
              <a:spcBef>
                <a:spcPts val="0"/>
              </a:spcBef>
            </a:pPr>
            <a:r>
              <a:rPr lang="en-GB" sz="1800" i="1" dirty="0" err="1"/>
              <a:t>N.b.</a:t>
            </a:r>
            <a:r>
              <a:rPr lang="en-GB" sz="1800" i="1" dirty="0"/>
              <a:t> teleconference organised separately with experts prior to meeting following agreement; feedback presented at meeting via slides and minutes from TC included in committee </a:t>
            </a:r>
            <a:r>
              <a:rPr lang="en-GB" sz="1800" i="1" dirty="0" smtClean="0"/>
              <a:t>papers</a:t>
            </a:r>
          </a:p>
          <a:p>
            <a:pPr lvl="1">
              <a:spcBef>
                <a:spcPts val="0"/>
              </a:spcBef>
            </a:pPr>
            <a:r>
              <a:rPr lang="en-GB" sz="1800" i="1" dirty="0" err="1" smtClean="0"/>
              <a:t>N.b</a:t>
            </a:r>
            <a:r>
              <a:rPr lang="en-GB" sz="1800" i="1" dirty="0" smtClean="0"/>
              <a:t> </a:t>
            </a:r>
            <a:r>
              <a:rPr lang="en-GB" sz="1800" i="1" dirty="0"/>
              <a:t>main focus of second meeting was to discuss company’s updated results (based on PAS) and updated patient estimates – clinical issues remained as discussed at 1</a:t>
            </a:r>
            <a:r>
              <a:rPr lang="en-GB" sz="1800" i="1" baseline="30000" dirty="0"/>
              <a:t>st</a:t>
            </a:r>
            <a:r>
              <a:rPr lang="en-GB" sz="1800" i="1" dirty="0"/>
              <a:t> </a:t>
            </a:r>
            <a:r>
              <a:rPr lang="en-GB" sz="1800" i="1" dirty="0" smtClean="0"/>
              <a:t>meeting</a:t>
            </a:r>
            <a:endParaRPr lang="en-GB" sz="1800" dirty="0" smtClean="0"/>
          </a:p>
          <a:p>
            <a:pPr>
              <a:spcBef>
                <a:spcPts val="0"/>
              </a:spcBef>
            </a:pPr>
            <a:r>
              <a:rPr lang="en-GB" sz="1800" dirty="0" smtClean="0"/>
              <a:t>ECD not issued after 1</a:t>
            </a:r>
            <a:r>
              <a:rPr lang="en-GB" sz="1800" baseline="30000" dirty="0" smtClean="0"/>
              <a:t>st</a:t>
            </a:r>
            <a:r>
              <a:rPr lang="en-GB" sz="1800" dirty="0" smtClean="0"/>
              <a:t> meeting – could have resulted in clinical issues being resolved earlier</a:t>
            </a:r>
          </a:p>
          <a:p>
            <a:pPr lvl="1">
              <a:spcBef>
                <a:spcPts val="0"/>
              </a:spcBef>
            </a:pPr>
            <a:r>
              <a:rPr lang="en-GB" sz="1800" i="1" dirty="0" err="1" smtClean="0"/>
              <a:t>N.b.</a:t>
            </a:r>
            <a:r>
              <a:rPr lang="en-GB" sz="1800" i="1" dirty="0" smtClean="0"/>
              <a:t> company advised change to list price </a:t>
            </a:r>
            <a:r>
              <a:rPr lang="en-GB" sz="1800" i="1" dirty="0"/>
              <a:t>the intention to submit a PAS at the end of the first </a:t>
            </a:r>
            <a:r>
              <a:rPr lang="en-GB" sz="1800" i="1" dirty="0" smtClean="0"/>
              <a:t>meeting – ECD cannot be issued in the absence of a list price; results discussed at the 1</a:t>
            </a:r>
            <a:r>
              <a:rPr lang="en-GB" sz="1800" i="1" baseline="30000" dirty="0" smtClean="0"/>
              <a:t>st</a:t>
            </a:r>
            <a:r>
              <a:rPr lang="en-GB" sz="1800" i="1" dirty="0" smtClean="0"/>
              <a:t> meeting no longer relevant. Not part of process to run a separate consultation on clinical aspects.</a:t>
            </a:r>
          </a:p>
          <a:p>
            <a:pPr>
              <a:spcBef>
                <a:spcPts val="0"/>
              </a:spcBef>
            </a:pPr>
            <a:r>
              <a:rPr lang="en-GB" sz="1800" dirty="0" smtClean="0"/>
              <a:t>While </a:t>
            </a:r>
            <a:r>
              <a:rPr lang="en-GB" sz="1800" dirty="0"/>
              <a:t>the HST process </a:t>
            </a:r>
            <a:r>
              <a:rPr lang="en-GB" sz="1800" dirty="0" smtClean="0"/>
              <a:t>recognises </a:t>
            </a:r>
            <a:r>
              <a:rPr lang="en-GB" sz="1800" dirty="0"/>
              <a:t>the challenges associated with developing a treatment for a rare and life-long </a:t>
            </a:r>
            <a:r>
              <a:rPr lang="en-GB" sz="1800" dirty="0" smtClean="0"/>
              <a:t>disease</a:t>
            </a:r>
          </a:p>
          <a:p>
            <a:pPr lvl="1">
              <a:spcBef>
                <a:spcPts val="0"/>
              </a:spcBef>
            </a:pPr>
            <a:r>
              <a:rPr lang="en-GB" sz="1800" dirty="0" smtClean="0"/>
              <a:t>ECD criticises data </a:t>
            </a:r>
            <a:r>
              <a:rPr lang="en-GB" sz="1800" dirty="0"/>
              <a:t>on the basis that the studies are not larger </a:t>
            </a:r>
            <a:r>
              <a:rPr lang="en-GB" sz="1800" dirty="0" smtClean="0"/>
              <a:t>(ENGAGE </a:t>
            </a:r>
            <a:r>
              <a:rPr lang="en-GB" sz="1800" dirty="0"/>
              <a:t>is the largest study ever conducted in treatment-naïve </a:t>
            </a:r>
            <a:r>
              <a:rPr lang="en-GB" sz="1800" dirty="0" err="1"/>
              <a:t>Gaucher</a:t>
            </a:r>
            <a:r>
              <a:rPr lang="en-GB" sz="1800" dirty="0"/>
              <a:t> patients) and longer term data (data up to 8 years have been submitted) are not available</a:t>
            </a:r>
            <a:r>
              <a:rPr lang="en-GB" sz="1800" dirty="0" smtClean="0"/>
              <a:t>.</a:t>
            </a:r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9371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 for money of ERT – company 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Q</a:t>
            </a:r>
            <a:r>
              <a:rPr lang="en-GB" sz="2400" dirty="0" smtClean="0"/>
              <a:t>uestioning </a:t>
            </a:r>
            <a:r>
              <a:rPr lang="en-GB" sz="2400" dirty="0"/>
              <a:t>the value for money of an established and effective treatment </a:t>
            </a:r>
            <a:r>
              <a:rPr lang="en-GB" sz="2400" dirty="0" smtClean="0"/>
              <a:t>is out </a:t>
            </a:r>
            <a:r>
              <a:rPr lang="en-GB" sz="2400" dirty="0"/>
              <a:t>of scope for this evaluation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019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 </a:t>
            </a:r>
            <a:b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experts </a:t>
            </a:r>
            <a:endParaRPr lang="en-GB" sz="2400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Disappointed</a:t>
            </a:r>
          </a:p>
          <a:p>
            <a:r>
              <a:rPr lang="en-GB" sz="2000" dirty="0" smtClean="0"/>
              <a:t>ERT </a:t>
            </a:r>
          </a:p>
          <a:p>
            <a:pPr lvl="1"/>
            <a:r>
              <a:rPr lang="en-GB" sz="2000" dirty="0" smtClean="0"/>
              <a:t>significant side effects, poor quality of life and mental well-being</a:t>
            </a:r>
          </a:p>
          <a:p>
            <a:pPr lvl="1"/>
            <a:r>
              <a:rPr lang="en-GB" sz="2000" dirty="0" smtClean="0"/>
              <a:t>Hospital infusions result in carer burden</a:t>
            </a:r>
          </a:p>
          <a:p>
            <a:pPr lvl="1"/>
            <a:r>
              <a:rPr lang="en-GB" sz="2000" dirty="0" smtClean="0"/>
              <a:t>Poor intravenous access ‘constant trauma’ </a:t>
            </a:r>
          </a:p>
          <a:p>
            <a:r>
              <a:rPr lang="en-GB" sz="2000" dirty="0" err="1" smtClean="0"/>
              <a:t>Miglustat</a:t>
            </a:r>
            <a:r>
              <a:rPr lang="en-GB" sz="2000" dirty="0" smtClean="0"/>
              <a:t> </a:t>
            </a:r>
            <a:r>
              <a:rPr lang="en-GB" sz="2000" dirty="0" smtClean="0"/>
              <a:t>– patients stated that it resulted in </a:t>
            </a:r>
          </a:p>
          <a:p>
            <a:pPr lvl="1"/>
            <a:r>
              <a:rPr lang="en-GB" sz="2000" dirty="0"/>
              <a:t>Permanent kidney damage</a:t>
            </a:r>
          </a:p>
          <a:p>
            <a:pPr lvl="1"/>
            <a:r>
              <a:rPr lang="en-GB" sz="2000" dirty="0"/>
              <a:t>Peripheral </a:t>
            </a:r>
            <a:r>
              <a:rPr lang="en-GB" sz="2000" dirty="0" smtClean="0"/>
              <a:t>neuropathy</a:t>
            </a:r>
          </a:p>
          <a:p>
            <a:r>
              <a:rPr lang="en-GB" sz="2000" dirty="0" smtClean="0"/>
              <a:t>Eliglustat</a:t>
            </a:r>
          </a:p>
          <a:p>
            <a:pPr lvl="1"/>
            <a:r>
              <a:rPr lang="en-GB" sz="2000" dirty="0" smtClean="0"/>
              <a:t>Far superior, ‘relief was overwhelming’</a:t>
            </a:r>
          </a:p>
          <a:p>
            <a:pPr lvl="1"/>
            <a:r>
              <a:rPr lang="en-GB" sz="2000" dirty="0" smtClean="0"/>
              <a:t>Improved health, side effects, ‘promise of normality’</a:t>
            </a:r>
          </a:p>
          <a:p>
            <a:pPr lvl="1"/>
            <a:endParaRPr lang="en-GB" sz="1600" dirty="0" smtClean="0"/>
          </a:p>
          <a:p>
            <a:pPr lvl="1"/>
            <a:endParaRPr lang="en-GB" sz="1600" dirty="0" smtClean="0"/>
          </a:p>
          <a:p>
            <a:endParaRPr lang="en-GB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324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</a:t>
            </a: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responses</a:t>
            </a:r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 </a:t>
            </a:r>
            <a:endParaRPr lang="en-GB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Venous </a:t>
            </a:r>
            <a:r>
              <a:rPr lang="en-GB" sz="2000" dirty="0"/>
              <a:t>access is a real </a:t>
            </a:r>
            <a:r>
              <a:rPr lang="en-GB" sz="2000" dirty="0" smtClean="0"/>
              <a:t>challenge for patients</a:t>
            </a:r>
          </a:p>
          <a:p>
            <a:pPr lvl="1"/>
            <a:r>
              <a:rPr lang="en-GB" sz="2000" dirty="0" smtClean="0"/>
              <a:t>long </a:t>
            </a:r>
            <a:r>
              <a:rPr lang="en-GB" sz="2000" dirty="0"/>
              <a:t>term may result in not being able to continue on ERT with potentially severe </a:t>
            </a:r>
            <a:r>
              <a:rPr lang="en-GB" sz="2000" dirty="0" smtClean="0"/>
              <a:t>consequences</a:t>
            </a:r>
          </a:p>
          <a:p>
            <a:r>
              <a:rPr lang="en-GB" sz="2000" dirty="0" smtClean="0"/>
              <a:t>There </a:t>
            </a:r>
            <a:r>
              <a:rPr lang="en-GB" sz="2000" dirty="0"/>
              <a:t>are sanctuary sites where ERT is not effective, </a:t>
            </a:r>
            <a:r>
              <a:rPr lang="en-GB" sz="2000" dirty="0" smtClean="0"/>
              <a:t>for example lung </a:t>
            </a:r>
            <a:r>
              <a:rPr lang="en-GB" sz="2000" dirty="0"/>
              <a:t>involvement and mesenteric lymph </a:t>
            </a:r>
            <a:r>
              <a:rPr lang="en-GB" sz="2000" dirty="0" smtClean="0"/>
              <a:t>nodes</a:t>
            </a:r>
          </a:p>
          <a:p>
            <a:r>
              <a:rPr lang="en-GB" sz="2000" dirty="0" smtClean="0"/>
              <a:t>Some patients may not be suitable for ERT</a:t>
            </a:r>
          </a:p>
          <a:p>
            <a:pPr lvl="1"/>
            <a:r>
              <a:rPr lang="en-GB" sz="2000" dirty="0" smtClean="0"/>
              <a:t>No treatment option except </a:t>
            </a:r>
            <a:r>
              <a:rPr lang="en-GB" sz="2000" dirty="0" err="1" smtClean="0"/>
              <a:t>miglustat</a:t>
            </a:r>
            <a:r>
              <a:rPr lang="en-GB" sz="2000" dirty="0" smtClean="0"/>
              <a:t> – tolerability and safety issues</a:t>
            </a:r>
          </a:p>
          <a:p>
            <a:pPr lvl="1"/>
            <a:r>
              <a:rPr lang="en-GB" sz="2000" dirty="0" smtClean="0"/>
              <a:t>‘unethical’ when eliglustat is available</a:t>
            </a:r>
          </a:p>
          <a:p>
            <a:r>
              <a:rPr lang="en-GB" sz="2000" dirty="0" smtClean="0"/>
              <a:t>Burden on centres of homecare services has not been quantified – significant.</a:t>
            </a:r>
          </a:p>
          <a:p>
            <a:r>
              <a:rPr lang="en-GB" sz="2000" dirty="0"/>
              <a:t>Section 1.2: patients currently receiving eliglustat are receiving this treatment through the company’s compassionate programme and </a:t>
            </a:r>
            <a:r>
              <a:rPr lang="en-GB" sz="2000" dirty="0" smtClean="0"/>
              <a:t>not </a:t>
            </a:r>
            <a:r>
              <a:rPr lang="en-GB" sz="2000" dirty="0"/>
              <a:t>being funded by NHS England. </a:t>
            </a:r>
            <a:endParaRPr lang="en-GB" sz="2000" dirty="0" smtClean="0"/>
          </a:p>
          <a:p>
            <a:endParaRPr lang="en-GB" sz="2000" dirty="0" smtClean="0"/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10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</a:t>
            </a: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responses</a:t>
            </a:r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expert</a:t>
            </a:r>
            <a:endParaRPr lang="en-GB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 smtClean="0"/>
              <a:t>Largest </a:t>
            </a:r>
            <a:r>
              <a:rPr lang="en-GB" sz="1800" dirty="0"/>
              <a:t>programme of therapeutic </a:t>
            </a:r>
            <a:r>
              <a:rPr lang="en-GB" sz="1800" dirty="0" smtClean="0"/>
              <a:t>investigation conducted </a:t>
            </a:r>
            <a:r>
              <a:rPr lang="en-GB" sz="1800" dirty="0"/>
              <a:t>in any ultra-orphan </a:t>
            </a:r>
            <a:r>
              <a:rPr lang="en-GB" sz="1800" dirty="0" smtClean="0"/>
              <a:t>disease</a:t>
            </a:r>
          </a:p>
          <a:p>
            <a:r>
              <a:rPr lang="en-GB" sz="1800" dirty="0"/>
              <a:t>P</a:t>
            </a:r>
            <a:r>
              <a:rPr lang="en-GB" sz="1800" dirty="0" smtClean="0"/>
              <a:t>atients</a:t>
            </a:r>
            <a:r>
              <a:rPr lang="en-GB" sz="1800" dirty="0"/>
              <a:t>’ voice has been inadequately heard in relation to </a:t>
            </a:r>
            <a:r>
              <a:rPr lang="en-GB" sz="1800" dirty="0" smtClean="0"/>
              <a:t>oral therapy</a:t>
            </a:r>
          </a:p>
          <a:p>
            <a:r>
              <a:rPr lang="en-GB" sz="1800" dirty="0" smtClean="0"/>
              <a:t>‘Given </a:t>
            </a:r>
            <a:r>
              <a:rPr lang="en-GB" sz="1800" dirty="0"/>
              <a:t>the weight of evidence for its tolerability, safety and efficacy and the huge advantage for most patients of a first-line oral agent, I can only comment from experience, that the case for its acceptance for NHS reimbursement is incredibly </a:t>
            </a:r>
            <a:r>
              <a:rPr lang="en-GB" sz="1800" dirty="0" smtClean="0"/>
              <a:t>strong….subject </a:t>
            </a:r>
            <a:r>
              <a:rPr lang="en-GB" sz="1800" dirty="0"/>
              <a:t>to reasonable cost negotiations, it would be an injustice and disservice to UK patients were the drug to be denied </a:t>
            </a:r>
            <a:r>
              <a:rPr lang="en-GB" sz="1800" dirty="0" smtClean="0"/>
              <a:t>them…’</a:t>
            </a:r>
          </a:p>
          <a:p>
            <a:r>
              <a:rPr lang="en-GB" sz="1800" dirty="0" smtClean="0"/>
              <a:t>ENCORE:</a:t>
            </a:r>
          </a:p>
          <a:p>
            <a:pPr lvl="1"/>
            <a:r>
              <a:rPr lang="en-GB" sz="1800" dirty="0"/>
              <a:t>n</a:t>
            </a:r>
            <a:r>
              <a:rPr lang="en-GB" sz="1800" dirty="0" smtClean="0"/>
              <a:t>on-inferiority margin based on real life data, accepted by EMA and FDA</a:t>
            </a:r>
          </a:p>
          <a:p>
            <a:pPr lvl="1"/>
            <a:r>
              <a:rPr lang="en-GB" sz="1800" dirty="0" smtClean="0"/>
              <a:t>evaluation of therapeutic responses were objective</a:t>
            </a:r>
          </a:p>
          <a:p>
            <a:pPr lvl="1"/>
            <a:r>
              <a:rPr lang="en-GB" sz="1800" dirty="0" smtClean="0"/>
              <a:t>clinical </a:t>
            </a:r>
            <a:r>
              <a:rPr lang="en-GB" sz="1800" dirty="0"/>
              <a:t>stability was maintained </a:t>
            </a:r>
            <a:r>
              <a:rPr lang="en-GB" sz="1800" dirty="0" smtClean="0"/>
              <a:t>for </a:t>
            </a:r>
            <a:r>
              <a:rPr lang="en-GB" sz="1800" dirty="0"/>
              <a:t>up to 4 years - well beyond the interval that might be attributed to residual effects of prior long-term </a:t>
            </a:r>
            <a:r>
              <a:rPr lang="en-GB" sz="1800" dirty="0" smtClean="0"/>
              <a:t>ERT</a:t>
            </a:r>
          </a:p>
          <a:p>
            <a:pPr lvl="1"/>
            <a:r>
              <a:rPr lang="en-GB" sz="1800" dirty="0"/>
              <a:t>i</a:t>
            </a:r>
            <a:r>
              <a:rPr lang="en-GB" sz="1800" dirty="0" smtClean="0"/>
              <a:t>n </a:t>
            </a:r>
            <a:r>
              <a:rPr lang="en-GB" sz="1800" dirty="0"/>
              <a:t>the subset of patients </a:t>
            </a:r>
            <a:r>
              <a:rPr lang="en-GB" sz="1800" dirty="0" smtClean="0"/>
              <a:t>with 4-year data, </a:t>
            </a:r>
            <a:r>
              <a:rPr lang="en-GB" sz="1800" dirty="0"/>
              <a:t>there were small but statistically significant reductions in least-square mean liver (3%, P=0.02) and spleen volumes (13%, P&lt;0.001</a:t>
            </a:r>
            <a:r>
              <a:rPr lang="en-GB" sz="1800" dirty="0" smtClean="0"/>
              <a:t>). Also, </a:t>
            </a:r>
            <a:r>
              <a:rPr lang="en-GB" sz="1800" dirty="0"/>
              <a:t>lumbar spine least-square mean Z scores of BMD increased by 0.29 (significantly). </a:t>
            </a:r>
            <a:endParaRPr lang="en-GB" sz="1800" dirty="0" smtClean="0"/>
          </a:p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3712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</a:t>
            </a: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responses</a:t>
            </a:r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Commentator - Shire</a:t>
            </a:r>
            <a:endParaRPr lang="en-GB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Adherence </a:t>
            </a:r>
            <a:r>
              <a:rPr lang="en-GB" sz="2000" dirty="0"/>
              <a:t>to oral therapies is inconsistent; </a:t>
            </a:r>
            <a:r>
              <a:rPr lang="en-GB" sz="2000" dirty="0" smtClean="0"/>
              <a:t>risk </a:t>
            </a:r>
            <a:r>
              <a:rPr lang="en-GB" sz="2000" dirty="0"/>
              <a:t>in achieving full benefits for patients</a:t>
            </a:r>
            <a:r>
              <a:rPr lang="en-GB" sz="2000" dirty="0" smtClean="0"/>
              <a:t>.</a:t>
            </a:r>
          </a:p>
          <a:p>
            <a:r>
              <a:rPr lang="en-GB" sz="2000" dirty="0" smtClean="0"/>
              <a:t>Adverse </a:t>
            </a:r>
            <a:r>
              <a:rPr lang="en-GB" sz="2000" dirty="0"/>
              <a:t>effects of eliglustat may have a negative impact on adherence rates and subsequently, on health outcomes.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5895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– effectiveness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The primary endpoint for </a:t>
            </a:r>
            <a:r>
              <a:rPr lang="en-GB" sz="1800" dirty="0" smtClean="0"/>
              <a:t>ENCORE was demonstrated. </a:t>
            </a:r>
            <a:r>
              <a:rPr lang="en-GB" sz="1800" dirty="0"/>
              <a:t>While the pre-specified </a:t>
            </a:r>
            <a:r>
              <a:rPr lang="en-GB" sz="1800" b="1" dirty="0"/>
              <a:t>non-inferiority margin</a:t>
            </a:r>
            <a:r>
              <a:rPr lang="en-GB" sz="1800" dirty="0"/>
              <a:t> was 25%, the lower 95% confidence interval was actually -17.6%, </a:t>
            </a:r>
            <a:r>
              <a:rPr lang="en-GB" sz="1800" dirty="0" smtClean="0"/>
              <a:t>therefore within </a:t>
            </a:r>
            <a:r>
              <a:rPr lang="en-GB" sz="1800" dirty="0"/>
              <a:t>the 20% non-inferiority range requested by the </a:t>
            </a:r>
            <a:r>
              <a:rPr lang="en-GB" sz="1800" dirty="0" smtClean="0"/>
              <a:t>CHMP.</a:t>
            </a:r>
          </a:p>
          <a:p>
            <a:pPr lvl="1">
              <a:spcAft>
                <a:spcPts val="600"/>
              </a:spcAft>
            </a:pPr>
            <a:r>
              <a:rPr lang="en-GB" sz="1800" dirty="0"/>
              <a:t>moving to a 90% powered trial with a non-inferiority margin of 20% would have required </a:t>
            </a:r>
            <a:r>
              <a:rPr lang="en-GB" sz="1800" dirty="0" smtClean="0"/>
              <a:t>an </a:t>
            </a:r>
            <a:r>
              <a:rPr lang="en-GB" sz="1800" dirty="0"/>
              <a:t>extra 174 patients</a:t>
            </a:r>
            <a:endParaRPr lang="en-GB" sz="1800" dirty="0" smtClean="0"/>
          </a:p>
          <a:p>
            <a:r>
              <a:rPr lang="en-GB" sz="1800" dirty="0" smtClean="0"/>
              <a:t>Failure </a:t>
            </a:r>
            <a:r>
              <a:rPr lang="en-GB" sz="1800" dirty="0"/>
              <a:t>to meet the trial endpoint did not mean that the patient had deteriorated </a:t>
            </a:r>
            <a:r>
              <a:rPr lang="en-GB" sz="1800" dirty="0" smtClean="0"/>
              <a:t>clinically</a:t>
            </a:r>
          </a:p>
          <a:p>
            <a:pPr lvl="1">
              <a:spcAft>
                <a:spcPts val="600"/>
              </a:spcAft>
            </a:pPr>
            <a:r>
              <a:rPr lang="en-GB" sz="1800" dirty="0" smtClean="0"/>
              <a:t>Based </a:t>
            </a:r>
            <a:r>
              <a:rPr lang="en-GB" sz="1800" dirty="0"/>
              <a:t>on the GD1 therapeutic goals for patients receiving ERT, 12 out of </a:t>
            </a:r>
            <a:r>
              <a:rPr lang="en-GB" sz="1800" dirty="0" smtClean="0"/>
              <a:t>15 </a:t>
            </a:r>
            <a:r>
              <a:rPr lang="en-GB" sz="1800" dirty="0"/>
              <a:t>patients in the eliglustat group who did not meet the primary endpoint </a:t>
            </a:r>
            <a:r>
              <a:rPr lang="en-GB" sz="1800" dirty="0" smtClean="0"/>
              <a:t>maintained </a:t>
            </a:r>
            <a:r>
              <a:rPr lang="en-GB" sz="1800" dirty="0"/>
              <a:t>stability from a clinically meaningful </a:t>
            </a:r>
            <a:r>
              <a:rPr lang="en-GB" sz="1800" dirty="0" smtClean="0"/>
              <a:t>perspective</a:t>
            </a:r>
          </a:p>
          <a:p>
            <a:r>
              <a:rPr lang="en-GB" sz="1800" b="1" dirty="0" smtClean="0"/>
              <a:t>4 year data </a:t>
            </a:r>
            <a:r>
              <a:rPr lang="en-GB" sz="1800" dirty="0" smtClean="0"/>
              <a:t>from ENCORE now available</a:t>
            </a:r>
          </a:p>
          <a:p>
            <a:pPr lvl="1"/>
            <a:r>
              <a:rPr lang="en-GB" sz="1800" dirty="0"/>
              <a:t>data for mean haemoglobin concentration, platelet count, and spleen and liver volumes remained stable for up to 4 </a:t>
            </a:r>
            <a:r>
              <a:rPr lang="en-GB" sz="1800" dirty="0" smtClean="0"/>
              <a:t>years</a:t>
            </a:r>
          </a:p>
          <a:p>
            <a:pPr lvl="1"/>
            <a:r>
              <a:rPr lang="en-GB" sz="1800" dirty="0"/>
              <a:t>Year to year, all four measures remained collectively stable (composite </a:t>
            </a:r>
            <a:r>
              <a:rPr lang="en-GB" sz="1800" dirty="0" smtClean="0"/>
              <a:t>endpoint) </a:t>
            </a:r>
            <a:r>
              <a:rPr lang="en-GB" sz="1800" dirty="0"/>
              <a:t>in ≥85% of patients, as well as individually in ≥92</a:t>
            </a:r>
            <a:r>
              <a:rPr lang="en-GB" sz="1800" dirty="0" smtClean="0"/>
              <a:t>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5502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–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Dose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/>
          <a:lstStyle/>
          <a:p>
            <a:r>
              <a:rPr lang="en-GB" sz="1800" b="1" dirty="0" smtClean="0"/>
              <a:t>Eliglustat dose</a:t>
            </a:r>
          </a:p>
          <a:p>
            <a:pPr marL="648000" lvl="1">
              <a:spcBef>
                <a:spcPts val="0"/>
              </a:spcBef>
            </a:pPr>
            <a:r>
              <a:rPr lang="en-GB" sz="1800" dirty="0"/>
              <a:t>results of </a:t>
            </a:r>
            <a:r>
              <a:rPr lang="en-GB" sz="1800" dirty="0" smtClean="0"/>
              <a:t>PK/PD </a:t>
            </a:r>
            <a:r>
              <a:rPr lang="en-GB" sz="1800" dirty="0"/>
              <a:t>modelling based on eliglustat trial programme data show that the 100 mg BID dose is </a:t>
            </a:r>
            <a:r>
              <a:rPr lang="en-GB" sz="1800" dirty="0" smtClean="0"/>
              <a:t>not associated </a:t>
            </a:r>
            <a:r>
              <a:rPr lang="en-GB" sz="1800" dirty="0"/>
              <a:t>with </a:t>
            </a:r>
            <a:r>
              <a:rPr lang="en-GB" sz="1800" dirty="0" smtClean="0"/>
              <a:t>clinically meaningful </a:t>
            </a:r>
            <a:r>
              <a:rPr lang="en-GB" sz="1800" dirty="0"/>
              <a:t>differences in </a:t>
            </a:r>
            <a:r>
              <a:rPr lang="en-GB" sz="1800" dirty="0" smtClean="0"/>
              <a:t>efficacy, </a:t>
            </a:r>
            <a:r>
              <a:rPr lang="en-GB" sz="1800" dirty="0"/>
              <a:t>compared with </a:t>
            </a:r>
            <a:r>
              <a:rPr lang="en-GB" sz="1800" dirty="0" smtClean="0"/>
              <a:t>150mg </a:t>
            </a:r>
            <a:r>
              <a:rPr lang="en-GB" sz="1800" dirty="0"/>
              <a:t>BID in either ERT-stable or treatment naïve </a:t>
            </a:r>
            <a:r>
              <a:rPr lang="en-GB" sz="1800" dirty="0" smtClean="0"/>
              <a:t>patients</a:t>
            </a:r>
          </a:p>
          <a:p>
            <a:pPr marL="648000" lvl="1">
              <a:spcBef>
                <a:spcPts val="0"/>
              </a:spcBef>
            </a:pPr>
            <a:r>
              <a:rPr lang="en-GB" sz="1800" dirty="0"/>
              <a:t>has a more favourable risk/benefit profile because patients would be at lower risk for elevated exposures resulting from drug-drug interactions in the real-word (post-marketing) </a:t>
            </a:r>
            <a:r>
              <a:rPr lang="en-GB" sz="1800" dirty="0" smtClean="0"/>
              <a:t>setting</a:t>
            </a:r>
          </a:p>
          <a:p>
            <a:r>
              <a:rPr lang="en-GB" sz="1800" b="1" dirty="0" smtClean="0"/>
              <a:t>ERT dose</a:t>
            </a:r>
          </a:p>
          <a:p>
            <a:pPr marL="648000" lvl="1">
              <a:spcBef>
                <a:spcPts val="0"/>
              </a:spcBef>
            </a:pPr>
            <a:r>
              <a:rPr lang="en-GB" sz="1800" dirty="0" smtClean="0"/>
              <a:t>Accept 25U/kg </a:t>
            </a:r>
            <a:r>
              <a:rPr lang="en-GB" sz="1800" dirty="0"/>
              <a:t>is a </a:t>
            </a:r>
            <a:r>
              <a:rPr lang="en-GB" sz="1800" dirty="0" smtClean="0"/>
              <a:t>reasonable estimate</a:t>
            </a:r>
          </a:p>
          <a:p>
            <a:pPr marL="648000" lvl="1">
              <a:spcBef>
                <a:spcPts val="0"/>
              </a:spcBef>
            </a:pPr>
            <a:r>
              <a:rPr lang="en-GB" sz="1800" dirty="0"/>
              <a:t>However, </a:t>
            </a:r>
            <a:r>
              <a:rPr lang="en-GB" sz="1800" dirty="0" smtClean="0"/>
              <a:t>dose is a </a:t>
            </a:r>
            <a:r>
              <a:rPr lang="en-GB" sz="1800" dirty="0"/>
              <a:t>product of dose and </a:t>
            </a:r>
            <a:r>
              <a:rPr lang="en-GB" sz="1800" dirty="0" smtClean="0"/>
              <a:t>weight; inconsistent </a:t>
            </a:r>
            <a:r>
              <a:rPr lang="en-GB" sz="1800" dirty="0"/>
              <a:t>to use real world dose data but </a:t>
            </a:r>
            <a:r>
              <a:rPr lang="en-GB" sz="1800" dirty="0" smtClean="0"/>
              <a:t>not </a:t>
            </a:r>
            <a:r>
              <a:rPr lang="en-GB" sz="1800" dirty="0"/>
              <a:t>real world weight </a:t>
            </a:r>
            <a:r>
              <a:rPr lang="en-GB" sz="1800" dirty="0" smtClean="0"/>
              <a:t>data</a:t>
            </a:r>
          </a:p>
          <a:p>
            <a:pPr marL="648000" lvl="1">
              <a:spcBef>
                <a:spcPts val="0"/>
              </a:spcBef>
            </a:pPr>
            <a:r>
              <a:rPr lang="en-GB" sz="1800" dirty="0" smtClean="0"/>
              <a:t>Using real world weight data (71.8kg to 75kg) results in a mean total dose of 5 vials, instead of 4 vials estimated by ERG based on ENCORE weight (67.5kg)</a:t>
            </a:r>
          </a:p>
          <a:p>
            <a:pPr marL="648000" lvl="1">
              <a:spcBef>
                <a:spcPts val="0"/>
              </a:spcBef>
            </a:pPr>
            <a:r>
              <a:rPr lang="en-GB" sz="1800" b="1" u="sng" dirty="0" smtClean="0"/>
              <a:t>ERG comment</a:t>
            </a:r>
            <a:r>
              <a:rPr lang="en-GB" sz="1800" b="1" dirty="0" smtClean="0"/>
              <a:t>: </a:t>
            </a:r>
            <a:r>
              <a:rPr lang="en-GB" sz="1800" dirty="0"/>
              <a:t>dose of 25U/kg </a:t>
            </a:r>
            <a:r>
              <a:rPr lang="en-GB" sz="1800" dirty="0" smtClean="0"/>
              <a:t>in ERG </a:t>
            </a:r>
            <a:r>
              <a:rPr lang="en-GB" sz="1800" dirty="0"/>
              <a:t>base-case </a:t>
            </a:r>
            <a:r>
              <a:rPr lang="en-GB" sz="1800" dirty="0" smtClean="0"/>
              <a:t>estimated </a:t>
            </a:r>
            <a:r>
              <a:rPr lang="en-GB" sz="1800" dirty="0"/>
              <a:t>using </a:t>
            </a:r>
            <a:r>
              <a:rPr lang="en-GB" sz="1800" dirty="0" smtClean="0"/>
              <a:t>average </a:t>
            </a:r>
            <a:r>
              <a:rPr lang="en-GB" sz="1800" dirty="0"/>
              <a:t>units per month reported from English prescribing </a:t>
            </a:r>
            <a:r>
              <a:rPr lang="en-GB" sz="1800" dirty="0" smtClean="0"/>
              <a:t>data. Therefore</a:t>
            </a:r>
            <a:r>
              <a:rPr lang="en-GB" sz="1800" dirty="0"/>
              <a:t>, </a:t>
            </a:r>
            <a:r>
              <a:rPr lang="en-GB" sz="1800" dirty="0" smtClean="0"/>
              <a:t>because units </a:t>
            </a:r>
            <a:r>
              <a:rPr lang="en-GB" sz="1800" dirty="0"/>
              <a:t>per kilogram are estimated from </a:t>
            </a:r>
            <a:r>
              <a:rPr lang="en-GB" sz="1800" dirty="0" smtClean="0"/>
              <a:t>average </a:t>
            </a:r>
            <a:r>
              <a:rPr lang="en-GB" sz="1800" dirty="0"/>
              <a:t>units given per month the average weight used in the </a:t>
            </a:r>
            <a:r>
              <a:rPr lang="en-GB" sz="1800" dirty="0" smtClean="0"/>
              <a:t>model </a:t>
            </a:r>
            <a:r>
              <a:rPr lang="en-GB" sz="1800" dirty="0"/>
              <a:t>is </a:t>
            </a:r>
            <a:r>
              <a:rPr lang="en-GB" sz="1800" dirty="0" smtClean="0"/>
              <a:t>irrelevant. </a:t>
            </a:r>
          </a:p>
          <a:p>
            <a:pPr marL="648000" lvl="1">
              <a:spcBef>
                <a:spcPts val="0"/>
              </a:spcBef>
            </a:pPr>
            <a:r>
              <a:rPr lang="en-GB" sz="1800" dirty="0" smtClean="0"/>
              <a:t>However, ERG explored impact of using real world weight estimates (reduces costs/increases cost savings)</a:t>
            </a:r>
          </a:p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4245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–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 dose (cont’d)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No discussion of adjusting ERT efficacy data to account for usual UK dose being more than 40% lower than trial dose</a:t>
            </a:r>
          </a:p>
          <a:p>
            <a:r>
              <a:rPr lang="en-GB" sz="2000" dirty="0" smtClean="0"/>
              <a:t>‘committee heard </a:t>
            </a:r>
            <a:r>
              <a:rPr lang="en-GB" sz="2000" dirty="0"/>
              <a:t>that there were no differences in the effect of eliglustat in the ENCORE trial when stratified according to ERT </a:t>
            </a:r>
            <a:r>
              <a:rPr lang="en-GB" sz="2000" dirty="0" smtClean="0"/>
              <a:t>dose’</a:t>
            </a:r>
          </a:p>
          <a:p>
            <a:pPr lvl="1"/>
            <a:r>
              <a:rPr lang="en-GB" sz="2000" dirty="0" smtClean="0"/>
              <a:t>Misinterpretation of data</a:t>
            </a:r>
          </a:p>
          <a:p>
            <a:pPr lvl="1"/>
            <a:r>
              <a:rPr lang="en-GB" sz="2000" dirty="0"/>
              <a:t>ENCORE data were </a:t>
            </a:r>
            <a:r>
              <a:rPr lang="en-GB" sz="2000" dirty="0" smtClean="0"/>
              <a:t>analysed </a:t>
            </a:r>
            <a:r>
              <a:rPr lang="en-GB" sz="2000" dirty="0"/>
              <a:t>by doses ≥35U and &lt;</a:t>
            </a:r>
            <a:r>
              <a:rPr lang="en-GB" sz="2000" dirty="0" smtClean="0"/>
              <a:t>35U; shows that </a:t>
            </a:r>
            <a:r>
              <a:rPr lang="en-GB" sz="2000" dirty="0"/>
              <a:t>if patients are well managed on doses </a:t>
            </a:r>
            <a:r>
              <a:rPr lang="en-GB" sz="2000" dirty="0" smtClean="0"/>
              <a:t>uniquely </a:t>
            </a:r>
            <a:r>
              <a:rPr lang="en-GB" sz="2000" dirty="0"/>
              <a:t>tailored to their characteristics then ERT leads to maintained stability over 52 </a:t>
            </a:r>
            <a:r>
              <a:rPr lang="en-GB" sz="2000" dirty="0" smtClean="0"/>
              <a:t>weeks</a:t>
            </a:r>
          </a:p>
          <a:p>
            <a:pPr lvl="1"/>
            <a:r>
              <a:rPr lang="en-GB" sz="2000" dirty="0" smtClean="0"/>
              <a:t>Does not show that if all patients received 27U the same outcomes would be achieved</a:t>
            </a:r>
          </a:p>
          <a:p>
            <a:r>
              <a:rPr lang="en-GB" sz="2000" b="1" u="sng" dirty="0" smtClean="0"/>
              <a:t>ERG comments</a:t>
            </a:r>
            <a:r>
              <a:rPr lang="en-GB" sz="2000" dirty="0" smtClean="0"/>
              <a:t>:</a:t>
            </a:r>
          </a:p>
          <a:p>
            <a:pPr lvl="1"/>
            <a:r>
              <a:rPr lang="en-GB" sz="2000" dirty="0"/>
              <a:t>data </a:t>
            </a:r>
            <a:r>
              <a:rPr lang="en-GB" sz="2000" dirty="0" smtClean="0"/>
              <a:t>provides </a:t>
            </a:r>
            <a:r>
              <a:rPr lang="en-GB" sz="2000" dirty="0"/>
              <a:t>evidence that patients on lower doses still respond well to treatment and indicates </a:t>
            </a:r>
            <a:r>
              <a:rPr lang="en-GB" sz="2000" dirty="0" smtClean="0"/>
              <a:t>there </a:t>
            </a:r>
            <a:r>
              <a:rPr lang="en-GB" sz="2000" dirty="0"/>
              <a:t>is little difference in clinical performance between those on the lower and those on the higher dose.</a:t>
            </a:r>
            <a:endParaRPr lang="en-GB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158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926232"/>
          </a:xfrm>
        </p:spPr>
        <p:txBody>
          <a:bodyPr/>
          <a:lstStyle/>
          <a:p>
            <a:r>
              <a:rPr lang="en-US" sz="3200" dirty="0" err="1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Eliglustat</a:t>
            </a:r>
            <a:r>
              <a:rPr lang="en-US" sz="32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277"/>
            <a:ext cx="8229600" cy="4525963"/>
          </a:xfrm>
          <a:extLst/>
        </p:spPr>
        <p:txBody>
          <a:bodyPr/>
          <a:lstStyle/>
          <a:p>
            <a:pPr>
              <a:defRPr/>
            </a:pP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Ceramide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analogue</a:t>
            </a:r>
          </a:p>
          <a:p>
            <a:pPr>
              <a:defRPr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Inhibits enzyme glucosylceramide synthase</a:t>
            </a:r>
          </a:p>
          <a:p>
            <a:pPr lvl="1">
              <a:defRPr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Reduced production of glucosylceramide (and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Gaucher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cells)</a:t>
            </a:r>
          </a:p>
          <a:p>
            <a:pPr marL="342000" lvl="1" indent="-342000">
              <a:buFont typeface="Arial" panose="020B0604020202020204" pitchFamily="34" charset="0"/>
              <a:buChar char="•"/>
              <a:defRPr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Oral, administered twice daily</a:t>
            </a:r>
          </a:p>
          <a:p>
            <a:pPr marL="342000" lvl="1" indent="-342000">
              <a:buFont typeface="Arial" panose="020B0604020202020204" pitchFamily="34" charset="0"/>
              <a:buChar char="•"/>
              <a:defRPr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Marketing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authorisation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742050" lvl="2" indent="-342000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Type 1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Gaucher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disease in adults who are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CYP2D6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poor (PM), intermediate (IM) or extensive (EM)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metabolisers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9200" lvl="3" indent="-342000"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84mg* twice daily in IM &amp; EM</a:t>
            </a:r>
          </a:p>
          <a:p>
            <a:pPr marL="799200" lvl="3" indent="-342000">
              <a:buFont typeface="Arial" panose="020B0604020202020204" pitchFamily="34" charset="0"/>
              <a:buChar char="•"/>
              <a:defRPr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84mg* once daily in PM</a:t>
            </a:r>
          </a:p>
          <a:p>
            <a:pPr marL="342000" lvl="1" indent="-342000">
              <a:buFont typeface="Arial" panose="020B0604020202020204" pitchFamily="34" charset="0"/>
              <a:buChar char="•"/>
              <a:defRPr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</a:p>
          <a:p>
            <a:pPr marL="742050" lvl="2" indent="-342000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£342.23 for one capsule, confidential patient access scheme discount available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D747F1E-7DDE-AB45-A402-DE91FA539D32}" type="slidenum">
              <a:rPr lang="en-GB" sz="1200">
                <a:solidFill>
                  <a:srgbClr val="898989"/>
                </a:solidFill>
              </a:rPr>
              <a:pPr eaLnBrk="1" hangingPunct="1"/>
              <a:t>3</a:t>
            </a:fld>
            <a:endParaRPr lang="en-GB" sz="1200">
              <a:solidFill>
                <a:srgbClr val="89898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630932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equivalent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100mg eliglustat tartrate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–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 naïve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 (1)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 smtClean="0"/>
              <a:t>ENCORE data not appropriate for this population – mean </a:t>
            </a:r>
            <a:r>
              <a:rPr lang="en-GB" sz="1800" dirty="0"/>
              <a:t>duration of treatment on ERT prior to the </a:t>
            </a:r>
            <a:r>
              <a:rPr lang="en-GB" sz="1800" dirty="0" smtClean="0"/>
              <a:t>ENCORE </a:t>
            </a:r>
            <a:r>
              <a:rPr lang="en-GB" sz="1800" dirty="0"/>
              <a:t>trial is </a:t>
            </a:r>
            <a:r>
              <a:rPr lang="en-GB" sz="1800" dirty="0" smtClean="0"/>
              <a:t>about 10 years</a:t>
            </a:r>
          </a:p>
          <a:p>
            <a:r>
              <a:rPr lang="en-GB" sz="1800" dirty="0" smtClean="0"/>
              <a:t>Possibility </a:t>
            </a:r>
            <a:r>
              <a:rPr lang="en-GB" sz="1800" dirty="0"/>
              <a:t>of a non-inferiority </a:t>
            </a:r>
            <a:r>
              <a:rPr lang="en-GB" sz="1800" dirty="0" smtClean="0"/>
              <a:t>study comparing eliglustat with ERT was explored</a:t>
            </a:r>
          </a:p>
          <a:p>
            <a:pPr lvl="1"/>
            <a:r>
              <a:rPr lang="en-GB" sz="1800" dirty="0" smtClean="0"/>
              <a:t>would </a:t>
            </a:r>
            <a:r>
              <a:rPr lang="en-GB" sz="1800" dirty="0"/>
              <a:t>have needed at least 76 treatment-naïve patients to gain sufficient </a:t>
            </a:r>
            <a:r>
              <a:rPr lang="en-GB" sz="1800" dirty="0" smtClean="0"/>
              <a:t>power; CHMP </a:t>
            </a:r>
            <a:r>
              <a:rPr lang="en-GB" sz="1800" dirty="0"/>
              <a:t>agreed that </a:t>
            </a:r>
            <a:r>
              <a:rPr lang="en-GB" sz="1800" dirty="0" smtClean="0"/>
              <a:t>given </a:t>
            </a:r>
            <a:r>
              <a:rPr lang="en-GB" sz="1800" dirty="0"/>
              <a:t>rareness of the disease this was not </a:t>
            </a:r>
            <a:r>
              <a:rPr lang="en-GB" sz="1800" dirty="0" smtClean="0"/>
              <a:t>feasible </a:t>
            </a:r>
          </a:p>
          <a:p>
            <a:r>
              <a:rPr lang="en-GB" sz="1800" dirty="0"/>
              <a:t>Ibrahim et al </a:t>
            </a:r>
            <a:r>
              <a:rPr lang="en-GB" sz="1800" dirty="0" smtClean="0"/>
              <a:t>2016 presents results from an </a:t>
            </a:r>
            <a:r>
              <a:rPr lang="en-GB" sz="1800" dirty="0"/>
              <a:t>indirect comparison of efficacy data of eliglustat with </a:t>
            </a:r>
            <a:r>
              <a:rPr lang="en-GB" sz="1800" dirty="0" err="1" smtClean="0"/>
              <a:t>imiglucarase</a:t>
            </a:r>
            <a:r>
              <a:rPr lang="en-GB" sz="1800" dirty="0" smtClean="0"/>
              <a:t>. Data for eliglustat was from a </a:t>
            </a:r>
            <a:r>
              <a:rPr lang="en-GB" sz="1800" dirty="0"/>
              <a:t>Phase II study (12 months) and ENGAGE (9 and 12 month data) </a:t>
            </a:r>
            <a:r>
              <a:rPr lang="en-GB" sz="1800" dirty="0" smtClean="0"/>
              <a:t>and </a:t>
            </a:r>
            <a:r>
              <a:rPr lang="en-GB" sz="1800" dirty="0" err="1" smtClean="0"/>
              <a:t>imiglucarase</a:t>
            </a:r>
            <a:r>
              <a:rPr lang="en-GB" sz="1800" dirty="0" smtClean="0"/>
              <a:t> data (up </a:t>
            </a:r>
            <a:r>
              <a:rPr lang="en-GB" sz="1800" dirty="0"/>
              <a:t>to 12 months) </a:t>
            </a:r>
            <a:r>
              <a:rPr lang="en-GB" sz="1800" dirty="0" smtClean="0"/>
              <a:t>from a </a:t>
            </a:r>
            <a:r>
              <a:rPr lang="en-GB" sz="1800" dirty="0"/>
              <a:t>cohort of treatment-naïve patients with comparable baseline </a:t>
            </a:r>
            <a:r>
              <a:rPr lang="en-GB" sz="1800" dirty="0" err="1"/>
              <a:t>haematologic</a:t>
            </a:r>
            <a:r>
              <a:rPr lang="en-GB" sz="1800" dirty="0"/>
              <a:t> and visceral parameters from the International Collaborative </a:t>
            </a:r>
            <a:r>
              <a:rPr lang="en-GB" sz="1800" dirty="0" err="1"/>
              <a:t>Gaucher</a:t>
            </a:r>
            <a:r>
              <a:rPr lang="en-GB" sz="1800" dirty="0"/>
              <a:t> Group (ICGG) Registry.</a:t>
            </a:r>
            <a:r>
              <a:rPr lang="en-GB" sz="1800" dirty="0" smtClean="0"/>
              <a:t> </a:t>
            </a:r>
          </a:p>
          <a:p>
            <a:pPr lvl="1"/>
            <a:r>
              <a:rPr lang="en-GB" sz="1800" dirty="0" smtClean="0"/>
              <a:t>the </a:t>
            </a:r>
            <a:r>
              <a:rPr lang="en-GB" sz="1800" dirty="0"/>
              <a:t>CHMP concluded, ‘a reasonable percentage of patients treated with eliglustat will achieve comparable results as are to be expected for the already registered </a:t>
            </a:r>
            <a:r>
              <a:rPr lang="en-GB" sz="1800" dirty="0" smtClean="0"/>
              <a:t>ERT’</a:t>
            </a:r>
          </a:p>
          <a:p>
            <a:r>
              <a:rPr lang="en-GB" sz="1800" dirty="0" smtClean="0"/>
              <a:t>Supports assumption in model </a:t>
            </a:r>
            <a:r>
              <a:rPr lang="en-GB" sz="1800" dirty="0"/>
              <a:t>that for treatment-naïve patients eliglustat and ERT can be considered clinically </a:t>
            </a:r>
            <a:r>
              <a:rPr lang="en-GB" sz="1800" dirty="0" smtClean="0"/>
              <a:t>similar</a:t>
            </a:r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622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– treatment naïve patients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GB" sz="24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200" b="1" u="sng" dirty="0" smtClean="0"/>
              <a:t>ERG comment:</a:t>
            </a:r>
          </a:p>
          <a:p>
            <a:r>
              <a:rPr lang="en-GB" sz="2200" dirty="0" smtClean="0"/>
              <a:t>Agree using </a:t>
            </a:r>
            <a:r>
              <a:rPr lang="en-GB" sz="2200" dirty="0"/>
              <a:t>data from patients stable on ERT for treatment naïve population is flawed but improvement on company approach. </a:t>
            </a:r>
            <a:endParaRPr lang="en-GB" sz="2200" dirty="0" smtClean="0"/>
          </a:p>
          <a:p>
            <a:r>
              <a:rPr lang="en-GB" sz="2200" dirty="0" smtClean="0"/>
              <a:t>Company approach: using </a:t>
            </a:r>
            <a:r>
              <a:rPr lang="en-GB" sz="2200" dirty="0"/>
              <a:t>data from the single-arm ENGAGE study to estimate transition probabilities for eliglustat patients, and applying these probabilities to both treatment arms in the first cycle of the model </a:t>
            </a:r>
          </a:p>
          <a:p>
            <a:pPr lvl="1"/>
            <a:r>
              <a:rPr lang="en-GB" sz="2200" dirty="0" smtClean="0"/>
              <a:t>not justified</a:t>
            </a:r>
          </a:p>
          <a:p>
            <a:pPr lvl="1"/>
            <a:r>
              <a:rPr lang="en-GB" sz="2200" dirty="0" smtClean="0"/>
              <a:t>does </a:t>
            </a:r>
            <a:r>
              <a:rPr lang="en-GB" sz="2200" dirty="0"/>
              <a:t>not capture any of the potential differences between eliglustat and </a:t>
            </a:r>
            <a:r>
              <a:rPr lang="en-GB" sz="2200" dirty="0" err="1" smtClean="0"/>
              <a:t>imiglucerase</a:t>
            </a:r>
            <a:endParaRPr lang="en-GB" sz="2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0764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–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poor metabolisers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Acknowledge PM population is small – 14 patients across all trials</a:t>
            </a:r>
          </a:p>
          <a:p>
            <a:r>
              <a:rPr lang="en-GB" sz="2400" dirty="0"/>
              <a:t>O</a:t>
            </a:r>
            <a:r>
              <a:rPr lang="en-GB" sz="2400" dirty="0" smtClean="0"/>
              <a:t>bserved </a:t>
            </a:r>
            <a:r>
              <a:rPr lang="en-GB" sz="2400" dirty="0"/>
              <a:t>data and outputs of PK/PD modelling suggests that at the dose of 100mg QD there will be no difference in clinical outcomes or TEAEs</a:t>
            </a:r>
            <a:endParaRPr lang="en-GB" sz="2400" dirty="0" smtClean="0"/>
          </a:p>
          <a:p>
            <a:endParaRPr lang="en-GB" sz="240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6749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</a:t>
            </a: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comparability </a:t>
            </a: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eliglustat and ERT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term 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3317"/>
            <a:ext cx="8229600" cy="4525963"/>
          </a:xfrm>
        </p:spPr>
        <p:txBody>
          <a:bodyPr/>
          <a:lstStyle/>
          <a:p>
            <a:r>
              <a:rPr lang="en-GB" sz="1750" dirty="0"/>
              <a:t>C</a:t>
            </a:r>
            <a:r>
              <a:rPr lang="en-GB" sz="1750" dirty="0" smtClean="0"/>
              <a:t>ompany explored different approaches to transition within the model, impacting the </a:t>
            </a:r>
            <a:r>
              <a:rPr lang="en-GB" sz="1750" dirty="0"/>
              <a:t>frequency of time in mild vs. moderate health </a:t>
            </a:r>
            <a:r>
              <a:rPr lang="en-GB" sz="1750" dirty="0" smtClean="0"/>
              <a:t>states</a:t>
            </a:r>
          </a:p>
          <a:p>
            <a:pPr lvl="1"/>
            <a:r>
              <a:rPr lang="en-GB" sz="1750" dirty="0" smtClean="0"/>
              <a:t>distribution </a:t>
            </a:r>
            <a:r>
              <a:rPr lang="en-GB" sz="1750" dirty="0"/>
              <a:t>of </a:t>
            </a:r>
            <a:r>
              <a:rPr lang="en-GB" sz="1750" dirty="0" smtClean="0"/>
              <a:t>patients at </a:t>
            </a:r>
            <a:r>
              <a:rPr lang="en-GB" sz="1750" dirty="0"/>
              <a:t>the end of the 52 weeks of </a:t>
            </a:r>
            <a:r>
              <a:rPr lang="en-GB" sz="1750" dirty="0" smtClean="0"/>
              <a:t>ENCORE determines </a:t>
            </a:r>
            <a:r>
              <a:rPr lang="en-GB" sz="1750" dirty="0"/>
              <a:t>where </a:t>
            </a:r>
            <a:r>
              <a:rPr lang="en-GB" sz="1750" dirty="0" smtClean="0"/>
              <a:t>patients </a:t>
            </a:r>
            <a:r>
              <a:rPr lang="en-GB" sz="1750" dirty="0"/>
              <a:t>enter the transition matrices, thereafter </a:t>
            </a:r>
            <a:r>
              <a:rPr lang="en-GB" sz="1750" dirty="0" smtClean="0"/>
              <a:t>applied </a:t>
            </a:r>
            <a:r>
              <a:rPr lang="en-GB" sz="1750" dirty="0"/>
              <a:t>as in </a:t>
            </a:r>
            <a:r>
              <a:rPr lang="en-GB" sz="1750" dirty="0" smtClean="0"/>
              <a:t>base case</a:t>
            </a:r>
          </a:p>
          <a:p>
            <a:pPr lvl="1">
              <a:spcAft>
                <a:spcPts val="600"/>
              </a:spcAft>
            </a:pPr>
            <a:r>
              <a:rPr lang="en-GB" sz="1750" dirty="0" smtClean="0"/>
              <a:t>using ENCORE </a:t>
            </a:r>
            <a:r>
              <a:rPr lang="en-GB" sz="1750" dirty="0"/>
              <a:t>four-year eliglustat data, so that the final state distribution is based on the completion of 4 years of eliglustat </a:t>
            </a:r>
            <a:r>
              <a:rPr lang="en-GB" sz="1750" dirty="0" smtClean="0"/>
              <a:t>therapy</a:t>
            </a:r>
          </a:p>
          <a:p>
            <a:r>
              <a:rPr lang="en-GB" sz="1750" dirty="0" smtClean="0"/>
              <a:t>Results in total QALYs of 2.27 and 2.29 (base case: 2.28)</a:t>
            </a:r>
          </a:p>
          <a:p>
            <a:pPr lvl="1">
              <a:spcAft>
                <a:spcPts val="600"/>
              </a:spcAft>
            </a:pPr>
            <a:r>
              <a:rPr lang="en-GB" sz="1750" dirty="0"/>
              <a:t>Supports that ‘given the similarity in clinically meaningful disease control, in the long-term similar outcomes would be expected with both eliglustat and ERT</a:t>
            </a:r>
            <a:r>
              <a:rPr lang="en-GB" sz="1750" dirty="0" smtClean="0"/>
              <a:t>’</a:t>
            </a:r>
          </a:p>
          <a:p>
            <a:r>
              <a:rPr lang="en-GB" sz="1750" b="1" u="sng" dirty="0" smtClean="0"/>
              <a:t>ERG comment</a:t>
            </a:r>
            <a:r>
              <a:rPr lang="en-GB" sz="1750" dirty="0" smtClean="0"/>
              <a:t>: unable to validate analyses because updated model not available</a:t>
            </a:r>
          </a:p>
          <a:p>
            <a:pPr lvl="1"/>
            <a:r>
              <a:rPr lang="en-GB" sz="1750" dirty="0" smtClean="0"/>
              <a:t>However, </a:t>
            </a:r>
            <a:r>
              <a:rPr lang="en-GB" sz="1750" dirty="0"/>
              <a:t>assumption of long-term equivalence </a:t>
            </a:r>
            <a:r>
              <a:rPr lang="en-GB" sz="1750" dirty="0" smtClean="0"/>
              <a:t>not underpinned </a:t>
            </a:r>
            <a:r>
              <a:rPr lang="en-GB" sz="1750" dirty="0"/>
              <a:t>by how </a:t>
            </a:r>
            <a:r>
              <a:rPr lang="en-GB" sz="1750" dirty="0" smtClean="0"/>
              <a:t>transition </a:t>
            </a:r>
            <a:r>
              <a:rPr lang="en-GB" sz="1750" dirty="0"/>
              <a:t>probabilities are calculated but by the fact that the same probabilities are utilised in the long-term in both the treatment and comparator arm. </a:t>
            </a:r>
            <a:r>
              <a:rPr lang="en-GB" sz="1750" dirty="0" smtClean="0"/>
              <a:t>Short-term </a:t>
            </a:r>
            <a:r>
              <a:rPr lang="en-GB" sz="1750" dirty="0"/>
              <a:t>non-inferiority data </a:t>
            </a:r>
            <a:r>
              <a:rPr lang="en-GB" sz="1750" dirty="0" smtClean="0"/>
              <a:t>not adequate </a:t>
            </a:r>
            <a:r>
              <a:rPr lang="en-GB" sz="1750" dirty="0"/>
              <a:t>justification for such a strong assumption. </a:t>
            </a:r>
            <a:endParaRPr lang="en-GB" sz="1750" dirty="0" smtClean="0"/>
          </a:p>
          <a:p>
            <a:pPr lvl="1"/>
            <a:r>
              <a:rPr lang="en-GB" sz="1750" dirty="0" smtClean="0"/>
              <a:t>‘never </a:t>
            </a:r>
            <a:r>
              <a:rPr lang="en-GB" sz="1750" dirty="0"/>
              <a:t>claimed that the products have clinically meaningful difference in effectiveness but instead highlighted the limitations of what we can conclude from the clinical </a:t>
            </a:r>
            <a:r>
              <a:rPr lang="en-GB" sz="1750" dirty="0" smtClean="0"/>
              <a:t>data’</a:t>
            </a:r>
          </a:p>
          <a:p>
            <a:endParaRPr lang="en-GB" sz="1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38666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–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 of oral treatment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QALY </a:t>
            </a:r>
            <a:r>
              <a:rPr lang="en-GB" sz="2400" dirty="0"/>
              <a:t>gain associated with </a:t>
            </a:r>
            <a:r>
              <a:rPr lang="en-GB" sz="2400" dirty="0" smtClean="0"/>
              <a:t>ERGs </a:t>
            </a:r>
            <a:r>
              <a:rPr lang="en-GB" sz="2400" dirty="0"/>
              <a:t>preferred assumptions was 1.05 per patient over the lifetime of the </a:t>
            </a:r>
            <a:r>
              <a:rPr lang="en-GB" sz="2400" dirty="0" smtClean="0"/>
              <a:t>model</a:t>
            </a:r>
          </a:p>
          <a:p>
            <a:pPr lvl="1">
              <a:spcAft>
                <a:spcPts val="600"/>
              </a:spcAft>
            </a:pPr>
            <a:r>
              <a:rPr lang="en-GB" sz="2000" dirty="0"/>
              <a:t>notable QALY gain in a </a:t>
            </a:r>
            <a:r>
              <a:rPr lang="en-GB" sz="2000" dirty="0" smtClean="0"/>
              <a:t>population ‘that </a:t>
            </a:r>
            <a:r>
              <a:rPr lang="en-GB" sz="2000" dirty="0"/>
              <a:t>is well-managed to a large </a:t>
            </a:r>
            <a:r>
              <a:rPr lang="en-GB" sz="2000" dirty="0" smtClean="0"/>
              <a:t>extent’</a:t>
            </a:r>
          </a:p>
          <a:p>
            <a:r>
              <a:rPr lang="en-GB" sz="2400" dirty="0" smtClean="0"/>
              <a:t>This QALY </a:t>
            </a:r>
            <a:r>
              <a:rPr lang="en-GB" sz="2400" dirty="0"/>
              <a:t>gain is a summation of </a:t>
            </a:r>
            <a:r>
              <a:rPr lang="en-GB" sz="2400" dirty="0" err="1" smtClean="0"/>
              <a:t>HRQoL</a:t>
            </a:r>
            <a:r>
              <a:rPr lang="en-GB" sz="2400" dirty="0" smtClean="0"/>
              <a:t> benefit of an oral treatment of </a:t>
            </a:r>
            <a:r>
              <a:rPr lang="en-GB" sz="2400" dirty="0"/>
              <a:t>0.05 over a lifetime of </a:t>
            </a:r>
            <a:r>
              <a:rPr lang="en-GB" sz="2400" dirty="0" smtClean="0"/>
              <a:t>treatment</a:t>
            </a:r>
          </a:p>
          <a:p>
            <a:pPr lvl="1">
              <a:spcAft>
                <a:spcPts val="600"/>
              </a:spcAft>
            </a:pPr>
            <a:r>
              <a:rPr lang="en-GB" sz="2000" dirty="0" smtClean="0"/>
              <a:t>‘reflecting </a:t>
            </a:r>
            <a:r>
              <a:rPr lang="en-GB" sz="2000" dirty="0"/>
              <a:t>how much more than convenience an oral option is</a:t>
            </a:r>
            <a:r>
              <a:rPr lang="en-GB" sz="2000" dirty="0" smtClean="0"/>
              <a:t>,… </a:t>
            </a:r>
            <a:r>
              <a:rPr lang="en-GB" sz="2000" dirty="0"/>
              <a:t>genuine influence on an individual’s quality of </a:t>
            </a:r>
            <a:r>
              <a:rPr lang="en-GB" sz="2000" dirty="0" smtClean="0"/>
              <a:t>life’</a:t>
            </a:r>
          </a:p>
          <a:p>
            <a:r>
              <a:rPr lang="en-GB" sz="2400" dirty="0" smtClean="0"/>
              <a:t>Committee conclusion that ‘</a:t>
            </a:r>
            <a:r>
              <a:rPr lang="en-GB" sz="2400" i="1" dirty="0" smtClean="0"/>
              <a:t>The </a:t>
            </a:r>
            <a:r>
              <a:rPr lang="en-GB" sz="2400" i="1" dirty="0"/>
              <a:t>committee was not convinced that these </a:t>
            </a:r>
            <a:r>
              <a:rPr lang="en-GB" sz="2400" i="1" dirty="0" smtClean="0"/>
              <a:t>[costs] could </a:t>
            </a:r>
            <a:r>
              <a:rPr lang="en-GB" sz="2400" i="1" dirty="0"/>
              <a:t>be justified solely based on the benefits of an oral treatment</a:t>
            </a:r>
            <a:r>
              <a:rPr lang="en-GB" sz="2400" dirty="0" smtClean="0"/>
              <a:t>’ does not recognise this value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1775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–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impact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ERG approach excludes mortality and treatment stopping</a:t>
            </a:r>
          </a:p>
          <a:p>
            <a:pPr lvl="1"/>
            <a:r>
              <a:rPr lang="en-GB" sz="2400" dirty="0"/>
              <a:t>But if a patient dies or stops treatment within the 5 year timeframe of the BI analysis they are no longer costing the NHS money</a:t>
            </a:r>
          </a:p>
          <a:p>
            <a:pPr lvl="1"/>
            <a:r>
              <a:rPr lang="en-GB" sz="2400" dirty="0"/>
              <a:t>For simplicity, appropriate to exclude treatment breaks </a:t>
            </a:r>
            <a:endParaRPr lang="en-GB" sz="2400" dirty="0" smtClean="0"/>
          </a:p>
          <a:p>
            <a:pPr marL="457200" lvl="1" indent="0">
              <a:buNone/>
            </a:pPr>
            <a:endParaRPr lang="en-GB" sz="2400" dirty="0" smtClean="0"/>
          </a:p>
          <a:p>
            <a:r>
              <a:rPr lang="en-GB" sz="2400" b="1" u="sng" dirty="0" smtClean="0"/>
              <a:t>ERG comment</a:t>
            </a:r>
            <a:r>
              <a:rPr lang="en-GB" sz="2400" b="1" dirty="0" smtClean="0"/>
              <a:t>:</a:t>
            </a:r>
          </a:p>
          <a:p>
            <a:pPr lvl="1"/>
            <a:r>
              <a:rPr lang="en-GB" sz="2400" dirty="0" smtClean="0"/>
              <a:t>Although </a:t>
            </a:r>
            <a:r>
              <a:rPr lang="en-GB" sz="2400" dirty="0"/>
              <a:t>there will be some mortality over five years there will also be new incident patients who will begin therapy </a:t>
            </a:r>
            <a:endParaRPr lang="en-GB" sz="2400" dirty="0" smtClean="0"/>
          </a:p>
          <a:p>
            <a:pPr lvl="1"/>
            <a:r>
              <a:rPr lang="en-GB" sz="2400" dirty="0"/>
              <a:t>M</a:t>
            </a:r>
            <a:r>
              <a:rPr lang="en-GB" sz="2400" dirty="0" smtClean="0"/>
              <a:t>ore </a:t>
            </a:r>
            <a:r>
              <a:rPr lang="en-GB" sz="2400" dirty="0"/>
              <a:t>accurate to focus on the costs of one patient over five years rather than the applying the average cost of treating a patient over a lifetime to a five year period</a:t>
            </a:r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9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responses</a:t>
            </a:r>
            <a:b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– </a:t>
            </a:r>
            <a:r>
              <a:rPr lang="en-GB" sz="2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/>
          <a:lstStyle/>
          <a:p>
            <a:r>
              <a:rPr lang="en-GB" sz="1800" dirty="0" smtClean="0"/>
              <a:t>‘Committee </a:t>
            </a:r>
            <a:r>
              <a:rPr lang="en-GB" sz="1800" dirty="0"/>
              <a:t>considered that the ERG’s exploration including a monthly dispensary cost for eliglustat was </a:t>
            </a:r>
            <a:r>
              <a:rPr lang="en-GB" sz="1800" dirty="0" smtClean="0"/>
              <a:t>appropriate’</a:t>
            </a:r>
          </a:p>
          <a:p>
            <a:pPr lvl="1"/>
            <a:r>
              <a:rPr lang="en-GB" sz="1800" dirty="0"/>
              <a:t>treatment would be sent out every one, two or three months, therefore frequency of dispensary costs may need to be </a:t>
            </a:r>
            <a:r>
              <a:rPr lang="en-GB" sz="1800" dirty="0" smtClean="0"/>
              <a:t>adjusted</a:t>
            </a:r>
          </a:p>
          <a:p>
            <a:pPr lvl="1"/>
            <a:r>
              <a:rPr lang="en-GB" sz="1800" b="1" u="sng" dirty="0" smtClean="0"/>
              <a:t>ERG comment</a:t>
            </a:r>
            <a:r>
              <a:rPr lang="en-GB" sz="1800" dirty="0" smtClean="0"/>
              <a:t>: </a:t>
            </a:r>
            <a:r>
              <a:rPr lang="en-GB" sz="1800" dirty="0"/>
              <a:t>d</a:t>
            </a:r>
            <a:r>
              <a:rPr lang="en-GB" sz="1800" dirty="0" smtClean="0"/>
              <a:t>ue </a:t>
            </a:r>
            <a:r>
              <a:rPr lang="en-GB" sz="1800" dirty="0"/>
              <a:t>to the uncertainty about </a:t>
            </a:r>
            <a:r>
              <a:rPr lang="en-GB" sz="1800" dirty="0" smtClean="0"/>
              <a:t>frequency </a:t>
            </a:r>
            <a:r>
              <a:rPr lang="en-GB" sz="1800" dirty="0"/>
              <a:t>and </a:t>
            </a:r>
            <a:r>
              <a:rPr lang="en-GB" sz="1800" dirty="0" smtClean="0"/>
              <a:t>lack </a:t>
            </a:r>
            <a:r>
              <a:rPr lang="en-GB" sz="1800" dirty="0"/>
              <a:t>of sensitivity of </a:t>
            </a:r>
            <a:r>
              <a:rPr lang="en-GB" sz="1800" dirty="0" smtClean="0"/>
              <a:t>model </a:t>
            </a:r>
            <a:r>
              <a:rPr lang="en-GB" sz="1800" dirty="0"/>
              <a:t>to adjusting administration </a:t>
            </a:r>
            <a:r>
              <a:rPr lang="en-GB" sz="1800" dirty="0" smtClean="0"/>
              <a:t>costs, ERG approach pragmatic</a:t>
            </a:r>
          </a:p>
          <a:p>
            <a:r>
              <a:rPr lang="en-GB" sz="1800" dirty="0" smtClean="0"/>
              <a:t>‘Administration </a:t>
            </a:r>
            <a:r>
              <a:rPr lang="en-GB" sz="1800" dirty="0"/>
              <a:t>costs for ERT were likely to be overestimated in the company’s model because they were higher than the costs of hospital administration. The committee agreed that this was </a:t>
            </a:r>
            <a:r>
              <a:rPr lang="en-GB" sz="1800" dirty="0" smtClean="0"/>
              <a:t>implausible’</a:t>
            </a:r>
          </a:p>
          <a:p>
            <a:pPr lvl="1"/>
            <a:r>
              <a:rPr lang="en-GB" sz="1800" dirty="0"/>
              <a:t>A</a:t>
            </a:r>
            <a:r>
              <a:rPr lang="en-GB" sz="1800" dirty="0" smtClean="0"/>
              <a:t>ccept </a:t>
            </a:r>
            <a:r>
              <a:rPr lang="en-GB" sz="1800" dirty="0"/>
              <a:t>that cost attributed to home delivery may be </a:t>
            </a:r>
            <a:r>
              <a:rPr lang="en-GB" sz="1800" dirty="0" smtClean="0"/>
              <a:t>too high in base case but dispute conclusion that this is implausible ; depends on perspective of costing analysis. Potential for ERG costs to be higher than estimated.</a:t>
            </a:r>
          </a:p>
          <a:p>
            <a:pPr lvl="1"/>
            <a:r>
              <a:rPr lang="en-GB" sz="1800" b="1" u="sng" dirty="0" smtClean="0"/>
              <a:t>ERG comment</a:t>
            </a:r>
            <a:r>
              <a:rPr lang="en-GB" sz="1800" dirty="0" smtClean="0"/>
              <a:t>: </a:t>
            </a:r>
            <a:r>
              <a:rPr lang="en-GB" sz="1800" dirty="0"/>
              <a:t>several studies </a:t>
            </a:r>
            <a:r>
              <a:rPr lang="en-GB" sz="1800" dirty="0" smtClean="0"/>
              <a:t>comparing cost-effectiveness </a:t>
            </a:r>
            <a:r>
              <a:rPr lang="en-GB" sz="1800" dirty="0"/>
              <a:t>of home vs hospital administration of IV therapies </a:t>
            </a:r>
            <a:r>
              <a:rPr lang="en-GB" sz="1800" dirty="0" smtClean="0"/>
              <a:t>consistently </a:t>
            </a:r>
            <a:r>
              <a:rPr lang="en-GB" sz="1800" dirty="0"/>
              <a:t>show home administration to be </a:t>
            </a:r>
            <a:r>
              <a:rPr lang="en-GB" sz="1800" dirty="0" smtClean="0"/>
              <a:t>cheaper; data from CMU </a:t>
            </a:r>
            <a:r>
              <a:rPr lang="en-GB" sz="1800" dirty="0"/>
              <a:t>on rates charged </a:t>
            </a:r>
            <a:r>
              <a:rPr lang="en-GB" sz="1800" dirty="0" smtClean="0"/>
              <a:t>by </a:t>
            </a:r>
            <a:r>
              <a:rPr lang="en-GB" sz="1800" dirty="0"/>
              <a:t>homecare companies </a:t>
            </a:r>
            <a:r>
              <a:rPr lang="en-GB" sz="1800" dirty="0" smtClean="0"/>
              <a:t>suggest </a:t>
            </a:r>
            <a:r>
              <a:rPr lang="en-GB" sz="1800" dirty="0"/>
              <a:t>lower costs than those used in the company’s </a:t>
            </a:r>
            <a:r>
              <a:rPr lang="en-GB" sz="1800" dirty="0" smtClean="0"/>
              <a:t>base-case</a:t>
            </a:r>
          </a:p>
          <a:p>
            <a:pPr lvl="1"/>
            <a:r>
              <a:rPr lang="en-GB" sz="1800" dirty="0" smtClean="0"/>
              <a:t>assumption </a:t>
            </a:r>
            <a:r>
              <a:rPr lang="en-GB" sz="1800" dirty="0"/>
              <a:t>that they are equal, although an improvement on the company’s values, still over-estimates the administrative costs of home </a:t>
            </a:r>
            <a:r>
              <a:rPr lang="en-GB" sz="1800" dirty="0" smtClean="0"/>
              <a:t>IV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73934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 exploratory analyses (list prices)</a:t>
            </a:r>
            <a:b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xploring real world average weight for ERT dose – 71.8kg </a:t>
            </a:r>
            <a:r>
              <a:rPr lang="en-GB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 International Collaborative </a:t>
            </a:r>
            <a:r>
              <a:rPr lang="en-GB" sz="2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Gaucher</a:t>
            </a:r>
            <a:r>
              <a:rPr lang="en-GB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Group </a:t>
            </a:r>
            <a:r>
              <a:rPr lang="en-GB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registry and 73.29kg from the Royal Free Hospital</a:t>
            </a: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  <p:graphicFrame>
        <p:nvGraphicFramePr>
          <p:cNvPr id="9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985495"/>
              </p:ext>
            </p:extLst>
          </p:nvPr>
        </p:nvGraphicFramePr>
        <p:xfrm>
          <a:off x="251520" y="1680200"/>
          <a:ext cx="8136904" cy="2394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9202"/>
                <a:gridCol w="1714158"/>
                <a:gridCol w="2141772"/>
                <a:gridCol w="2141772"/>
              </a:tblGrid>
              <a:tr h="3334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800" b="1" dirty="0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Eliglustat vs. </a:t>
                      </a:r>
                      <a:r>
                        <a:rPr lang="en-GB" altLang="en-US" sz="1800" b="1" dirty="0" err="1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imiglucerase</a:t>
                      </a:r>
                      <a:endParaRPr lang="en-GB" sz="1800" b="1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075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Incr</a:t>
                      </a:r>
                      <a:r>
                        <a:rPr lang="en-GB" sz="1800" baseline="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QALYs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Incr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Cost (71.8kg)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Incr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Cost (73.29kg)</a:t>
                      </a: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ERT stable IM/EM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1.05</a:t>
                      </a:r>
                      <a:endParaRPr lang="en-GB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£2,479,345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£2,424,268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ERT stable PM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1.05</a:t>
                      </a:r>
                      <a:endParaRPr lang="en-GB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-£165,773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-£220,850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cs typeface="Arial" panose="020B0604020202020204" pitchFamily="34" charset="0"/>
                        </a:rPr>
                        <a:t>ERT naïve IM/EM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1.04</a:t>
                      </a:r>
                      <a:endParaRPr lang="en-GB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£2,443,398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£2,387,154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7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cs typeface="Arial" panose="020B0604020202020204" pitchFamily="34" charset="0"/>
                        </a:rPr>
                        <a:t>ERT naïve PM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1.04</a:t>
                      </a:r>
                      <a:endParaRPr lang="en-GB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-£212,002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-£268,246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172221"/>
              </p:ext>
            </p:extLst>
          </p:nvPr>
        </p:nvGraphicFramePr>
        <p:xfrm>
          <a:off x="251521" y="4149080"/>
          <a:ext cx="8136903" cy="22926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3909"/>
                <a:gridCol w="1700028"/>
                <a:gridCol w="2146483"/>
                <a:gridCol w="2146483"/>
              </a:tblGrid>
              <a:tr h="48363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800" b="1" dirty="0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Eliglustat vs. </a:t>
                      </a:r>
                      <a:r>
                        <a:rPr lang="en-GB" altLang="en-US" sz="1800" b="1" dirty="0" err="1" smtClean="0">
                          <a:solidFill>
                            <a:schemeClr val="bg1"/>
                          </a:solidFill>
                          <a:latin typeface="+mj-lt"/>
                          <a:cs typeface="Arial" panose="020B0604020202020204" pitchFamily="34" charset="0"/>
                        </a:rPr>
                        <a:t>velaglucerase</a:t>
                      </a:r>
                      <a:endParaRPr lang="en-GB" sz="1800" b="1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522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</a:rPr>
                        <a:t>ERT stable IM/EM</a:t>
                      </a:r>
                      <a:endParaRPr lang="en-GB" sz="1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1.05</a:t>
                      </a:r>
                      <a:endParaRPr lang="en-GB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£1,640,209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£1,567,718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22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ERT stable PM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1.05</a:t>
                      </a:r>
                      <a:endParaRPr lang="en-GB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-£1,004,909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-£1,077,400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22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ERT naïve IM/EM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1.06</a:t>
                      </a:r>
                      <a:endParaRPr lang="en-GB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£1,692,793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£1,620,973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22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</a:rPr>
                        <a:t>ERT naïve PM</a:t>
                      </a:r>
                      <a:endParaRPr lang="en-GB" sz="18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1.06</a:t>
                      </a:r>
                      <a:endParaRPr lang="en-GB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-£962,607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-£1,034,427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3659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</a:rPr>
              <a:t>Issues for discussion</a:t>
            </a:r>
            <a:endParaRPr lang="en-GB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r>
              <a:rPr lang="en-GB" sz="2200" dirty="0" smtClean="0"/>
              <a:t>Is eliglustat effective compared with ERT in the short and long term?</a:t>
            </a:r>
          </a:p>
          <a:p>
            <a:r>
              <a:rPr lang="en-GB" sz="2200" dirty="0" smtClean="0"/>
              <a:t>For treatment naïve patients, is the committee satisfied with the company’s assumption that eliglustat </a:t>
            </a:r>
            <a:r>
              <a:rPr lang="en-GB" sz="2200" dirty="0"/>
              <a:t>and ERT can be considered clinically </a:t>
            </a:r>
            <a:r>
              <a:rPr lang="en-GB" sz="2200" dirty="0" smtClean="0"/>
              <a:t>similar (rather than using ENCORE data)?</a:t>
            </a:r>
          </a:p>
          <a:p>
            <a:r>
              <a:rPr lang="en-GB" sz="2200" dirty="0" smtClean="0"/>
              <a:t>Is the committee satisfied that </a:t>
            </a:r>
            <a:r>
              <a:rPr lang="en-GB" sz="2200" dirty="0"/>
              <a:t>100 mg BID </a:t>
            </a:r>
            <a:r>
              <a:rPr lang="en-GB" sz="2200" dirty="0" smtClean="0"/>
              <a:t>dose for eliglustat </a:t>
            </a:r>
            <a:r>
              <a:rPr lang="en-GB" sz="2200" dirty="0"/>
              <a:t>is not associated with clinically meaningful differences in </a:t>
            </a:r>
            <a:r>
              <a:rPr lang="en-GB" sz="2200" dirty="0" smtClean="0"/>
              <a:t>efficacy </a:t>
            </a:r>
            <a:r>
              <a:rPr lang="en-GB" sz="2200" dirty="0"/>
              <a:t>compared with 150mg </a:t>
            </a:r>
            <a:r>
              <a:rPr lang="en-GB" sz="2200" dirty="0" smtClean="0"/>
              <a:t>BID?</a:t>
            </a:r>
          </a:p>
          <a:p>
            <a:r>
              <a:rPr lang="en-GB" sz="2200" dirty="0" smtClean="0"/>
              <a:t>Does the committee consider that any adjustments need to be considered to ERT efficacy data?</a:t>
            </a:r>
          </a:p>
          <a:p>
            <a:r>
              <a:rPr lang="en-GB" sz="2200" dirty="0" smtClean="0"/>
              <a:t>Should mortality be included in the budget impact analyses</a:t>
            </a:r>
            <a:r>
              <a:rPr lang="en-GB" sz="2200" dirty="0" smtClean="0"/>
              <a:t>?</a:t>
            </a:r>
          </a:p>
          <a:p>
            <a:r>
              <a:rPr lang="en-GB" sz="2200" dirty="0" smtClean="0"/>
              <a:t>Should ERT dose be based on ENCORE weight or real world weights?</a:t>
            </a:r>
            <a:endParaRPr lang="en-GB" sz="2200" dirty="0" smtClean="0"/>
          </a:p>
          <a:p>
            <a:r>
              <a:rPr lang="en-GB" sz="2200" dirty="0" smtClean="0"/>
              <a:t>Is the ERG approach to exploring costs still appropriate?</a:t>
            </a:r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97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20080"/>
          </a:xfrm>
        </p:spPr>
        <p:txBody>
          <a:bodyPr/>
          <a:lstStyle/>
          <a:p>
            <a:r>
              <a:rPr lang="en-US" sz="32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 problem</a:t>
            </a:r>
          </a:p>
        </p:txBody>
      </p:sp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CC957FD-6F8A-F14E-93BA-72EB7BE1536C}" type="slidenum">
              <a:rPr lang="en-GB" sz="1200">
                <a:solidFill>
                  <a:srgbClr val="898989"/>
                </a:solidFill>
              </a:rPr>
              <a:pPr eaLnBrk="1" hangingPunct="1"/>
              <a:t>4</a:t>
            </a:fld>
            <a:endParaRPr lang="en-GB" sz="1200">
              <a:solidFill>
                <a:srgbClr val="898989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252971"/>
              </p:ext>
            </p:extLst>
          </p:nvPr>
        </p:nvGraphicFramePr>
        <p:xfrm>
          <a:off x="611560" y="764704"/>
          <a:ext cx="7704856" cy="6093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" name="Document" r:id="rId3" imgW="5575095" imgH="4673428" progId="Word.Document.12">
                  <p:embed/>
                </p:oleObj>
              </mc:Choice>
              <mc:Fallback>
                <p:oleObj name="Document" r:id="rId3" imgW="5575095" imgH="4673428" progId="Word.Document.12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764704"/>
                        <a:ext cx="7704856" cy="60932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ENCORE – trial design</a:t>
            </a:r>
            <a:b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 3, open label, non-inferiority trial</a:t>
            </a:r>
            <a:endParaRPr lang="en-GB" sz="28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10643B-15C7-A344-9333-E50C981AFE17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02"/>
          <a:stretch>
            <a:fillRect/>
          </a:stretch>
        </p:blipFill>
        <p:spPr bwMode="auto">
          <a:xfrm>
            <a:off x="251521" y="1124744"/>
            <a:ext cx="8640960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9512" y="6165304"/>
            <a:ext cx="82809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Key:</a:t>
            </a:r>
            <a:r>
              <a:rPr lang="en-GB" dirty="0"/>
              <a:t> BID, twice daily; ERT, enzyme replacement therapy; SRT, substrate reduction therapy.</a:t>
            </a:r>
          </a:p>
        </p:txBody>
      </p:sp>
    </p:spTree>
    <p:extLst>
      <p:ext uri="{BB962C8B-B14F-4D97-AF65-F5344CB8AC3E}">
        <p14:creationId xmlns:p14="http://schemas.microsoft.com/office/powerpoint/2010/main" val="139958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768F4D6-430F-4341-8CE3-08579AE78180}" type="slidenum">
              <a:rPr lang="en-GB" sz="1200">
                <a:solidFill>
                  <a:srgbClr val="898989"/>
                </a:solidFill>
              </a:rPr>
              <a:pPr eaLnBrk="1" hangingPunct="1"/>
              <a:t>6</a:t>
            </a:fld>
            <a:endParaRPr lang="en-GB" sz="1200">
              <a:solidFill>
                <a:srgbClr val="898989"/>
              </a:solidFill>
            </a:endParaRPr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ENCORE – primary outcome and results </a:t>
            </a:r>
            <a:endParaRPr lang="en-US" sz="32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7" name="Title 1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886003"/>
          </a:xfrm>
        </p:spPr>
        <p:txBody>
          <a:bodyPr/>
          <a:lstStyle/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Primary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composite endpoint 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patients who remained stable for 52 weeks in all of the following parameters:</a:t>
            </a:r>
          </a:p>
          <a:p>
            <a:pPr lvl="2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Haemoglobin levels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↓ ≤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1.5g/</a:t>
            </a:r>
            <a:r>
              <a:rPr lang="en-GB" sz="2200" dirty="0" err="1">
                <a:latin typeface="Arial" panose="020B0604020202020204" pitchFamily="34" charset="0"/>
                <a:cs typeface="Arial" panose="020B0604020202020204" pitchFamily="34" charset="0"/>
              </a:rPr>
              <a:t>dL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from baseline</a:t>
            </a:r>
          </a:p>
          <a:p>
            <a:pPr lvl="2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Platelet counts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↓ ≤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25% from baseline</a:t>
            </a:r>
          </a:p>
          <a:p>
            <a:pPr lvl="2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Spleen volume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↑ ≤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25% from baseline</a:t>
            </a:r>
          </a:p>
          <a:p>
            <a:pPr lvl="2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Liver volume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↑ ≤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20% from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baseline</a:t>
            </a:r>
          </a:p>
          <a:p>
            <a:pPr lvl="2"/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Eliglustat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84.8% (95% CI 76.2%-91.3%)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met endpoint criteria</a:t>
            </a:r>
          </a:p>
          <a:p>
            <a:pPr marL="342000" lvl="1" indent="-342000">
              <a:buFont typeface="Arial" panose="020B0604020202020204" pitchFamily="34" charset="0"/>
              <a:buChar char="•"/>
            </a:pP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Imiglucerase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93.6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% (95% CI 82.5-98.7%) met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endpoint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768F4D6-430F-4341-8CE3-08579AE78180}" type="slidenum">
              <a:rPr lang="en-GB" sz="1200">
                <a:solidFill>
                  <a:srgbClr val="898989"/>
                </a:solidFill>
              </a:rPr>
              <a:pPr eaLnBrk="1" hangingPunct="1"/>
              <a:t>7</a:t>
            </a:fld>
            <a:endParaRPr lang="en-GB" sz="1200">
              <a:solidFill>
                <a:srgbClr val="898989"/>
              </a:solidFill>
            </a:endParaRPr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r>
              <a:rPr lang="en-US" sz="30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</a:t>
            </a:r>
            <a:br>
              <a:rPr lang="en-US" sz="30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i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Double-blind, placebo controlled, phase 3, with open label extension phase</a:t>
            </a:r>
            <a:endParaRPr lang="en-US" sz="2400" b="1" i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7" name="Title 1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reatment naïve population (n=40)</a:t>
            </a:r>
          </a:p>
          <a:p>
            <a:pPr lvl="1"/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.b.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inclusion criteria allowed people who had previous treatment with ERT as long as they were not being treated at time of recruitment to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trial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Week 4 to 39, 50-100mg BD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Statistically significant and clinically meaningful improvement in spleen volume at 39 weeks</a:t>
            </a:r>
          </a:p>
          <a:p>
            <a:pPr lvl="1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mean difference of 30.03% compared with the placebo group (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-27.8% eliglustat, 2.3% placebo) </a:t>
            </a:r>
          </a:p>
          <a:p>
            <a:pPr marL="342000" lvl="1" indent="-3420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Statistically significant efficacy on all secondary endpoints</a:t>
            </a:r>
          </a:p>
        </p:txBody>
      </p:sp>
    </p:spTree>
    <p:extLst>
      <p:ext uri="{BB962C8B-B14F-4D97-AF65-F5344CB8AC3E}">
        <p14:creationId xmlns:p14="http://schemas.microsoft.com/office/powerpoint/2010/main" val="247557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5" name="Slide Number Placeholder 2"/>
          <p:cNvSpPr txBox="1">
            <a:spLocks noGrp="1"/>
          </p:cNvSpPr>
          <p:nvPr/>
        </p:nvSpPr>
        <p:spPr bwMode="auto">
          <a:xfrm>
            <a:off x="0" y="6286500"/>
            <a:ext cx="7048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9D7C600-325D-4E10-BEF4-39E1153EC228}" type="slidenum">
              <a:rPr lang="en-GB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6" name="Title 1"/>
          <p:cNvSpPr>
            <a:spLocks/>
          </p:cNvSpPr>
          <p:nvPr/>
        </p:nvSpPr>
        <p:spPr bwMode="auto">
          <a:xfrm>
            <a:off x="4500563" y="152400"/>
            <a:ext cx="408781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>
              <a:defRPr/>
            </a:pPr>
            <a:r>
              <a:rPr lang="en-GB" sz="3200" dirty="0">
                <a:solidFill>
                  <a:schemeClr val="tx2"/>
                </a:solidFill>
                <a:ea typeface="+mj-ea"/>
                <a:cs typeface="Arial" pitchFamily="34" charset="0"/>
              </a:rPr>
              <a:t>Model Structure </a:t>
            </a:r>
            <a:endParaRPr lang="en-US" sz="3200" dirty="0">
              <a:solidFill>
                <a:schemeClr val="tx2"/>
              </a:solidFill>
              <a:ea typeface="+mj-ea"/>
              <a:cs typeface="Arial" pitchFamily="34" charset="0"/>
            </a:endParaRPr>
          </a:p>
        </p:txBody>
      </p:sp>
      <p:pic>
        <p:nvPicPr>
          <p:cNvPr id="7" name="Picture 3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74625"/>
            <a:ext cx="4321175" cy="656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51"/>
          <p:cNvSpPr txBox="1">
            <a:spLocks noChangeArrowheads="1"/>
          </p:cNvSpPr>
          <p:nvPr/>
        </p:nvSpPr>
        <p:spPr bwMode="auto">
          <a:xfrm>
            <a:off x="4211638" y="1028700"/>
            <a:ext cx="4824412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00025" indent="-2000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ts val="300"/>
              </a:spcBef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10 state Semi-Markov model comparing eliglustat with imiglucerase and velaglucerase</a:t>
            </a:r>
          </a:p>
          <a:p>
            <a:pPr>
              <a:lnSpc>
                <a:spcPct val="110000"/>
              </a:lnSpc>
              <a:spcBef>
                <a:spcPts val="300"/>
              </a:spcBef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States defined by DS3 severity scoring system (a validated measure of disease severity)</a:t>
            </a:r>
          </a:p>
          <a:p>
            <a:pPr>
              <a:lnSpc>
                <a:spcPct val="110000"/>
              </a:lnSpc>
              <a:spcBef>
                <a:spcPts val="300"/>
              </a:spcBef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2 populations: stable ERT and treatment-naïve</a:t>
            </a:r>
          </a:p>
          <a:p>
            <a:pPr>
              <a:lnSpc>
                <a:spcPct val="110000"/>
              </a:lnSpc>
              <a:spcBef>
                <a:spcPts val="300"/>
              </a:spcBef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Metaboliser status considered  as subgroups </a:t>
            </a:r>
          </a:p>
          <a:p>
            <a:pPr>
              <a:lnSpc>
                <a:spcPct val="110000"/>
              </a:lnSpc>
              <a:spcBef>
                <a:spcPts val="300"/>
              </a:spcBef>
              <a:buFontTx/>
              <a:buChar char="•"/>
            </a:pPr>
            <a:r>
              <a:rPr lang="en-GB" altLang="en-US" sz="20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Time horizon 70 years</a:t>
            </a:r>
          </a:p>
          <a:p>
            <a:pPr>
              <a:lnSpc>
                <a:spcPct val="110000"/>
              </a:lnSpc>
              <a:spcBef>
                <a:spcPts val="300"/>
              </a:spcBef>
              <a:buFontTx/>
              <a:buChar char="•"/>
            </a:pPr>
            <a:r>
              <a:rPr lang="en-GB" altLang="en-US" sz="20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Cycle length 1 year</a:t>
            </a:r>
          </a:p>
          <a:p>
            <a:pPr>
              <a:lnSpc>
                <a:spcPct val="110000"/>
              </a:lnSpc>
              <a:spcBef>
                <a:spcPts val="300"/>
              </a:spcBef>
              <a:buFontTx/>
              <a:buChar char="•"/>
            </a:pPr>
            <a:r>
              <a:rPr lang="en-GB" altLang="en-US" sz="20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Costs and benefits discounted at 3.5% </a:t>
            </a:r>
            <a:endParaRPr lang="en-US" altLang="en-US" sz="200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404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30E53-6CEF-8945-980B-E690EA8CAADF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55588"/>
            <a:ext cx="8229600" cy="725487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08025" y="1123950"/>
            <a:ext cx="8185150" cy="532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385763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indent="-285750">
              <a:lnSpc>
                <a:spcPct val="110000"/>
              </a:lnSpc>
              <a:spcBef>
                <a:spcPts val="300"/>
              </a:spcBef>
              <a:buFontTx/>
              <a:buChar char="•"/>
              <a:defRPr/>
            </a:pPr>
            <a:r>
              <a:rPr lang="en-GB" altLang="en-US" sz="1800" dirty="0" smtClean="0">
                <a:latin typeface="Arial" charset="0"/>
                <a:ea typeface="ＭＳ Ｐゴシック" pitchFamily="34" charset="-128"/>
                <a:cs typeface="Arial" charset="0"/>
              </a:rPr>
              <a:t>Transition probabilities: </a:t>
            </a:r>
          </a:p>
          <a:p>
            <a:pPr lvl="1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─"/>
              <a:defRPr/>
            </a:pPr>
            <a:r>
              <a:rPr lang="en-GB" altLang="en-US" sz="1800" dirty="0">
                <a:latin typeface="Arial" charset="0"/>
                <a:ea typeface="ＭＳ Ｐゴシック" pitchFamily="34" charset="-128"/>
                <a:cs typeface="Arial" charset="0"/>
              </a:rPr>
              <a:t>S</a:t>
            </a:r>
            <a:r>
              <a:rPr lang="en-GB" altLang="en-US" sz="1800" dirty="0" smtClean="0">
                <a:latin typeface="Arial" charset="0"/>
                <a:ea typeface="ＭＳ Ｐゴシック" pitchFamily="34" charset="-128"/>
                <a:cs typeface="Arial" charset="0"/>
              </a:rPr>
              <a:t>table ERT population: differential clinical effectiveness assumed in the 1</a:t>
            </a:r>
            <a:r>
              <a:rPr lang="en-GB" altLang="en-US" sz="1800" baseline="30000" dirty="0" smtClean="0">
                <a:latin typeface="Arial" charset="0"/>
                <a:ea typeface="ＭＳ Ｐゴシック" pitchFamily="34" charset="-128"/>
                <a:cs typeface="Arial" charset="0"/>
              </a:rPr>
              <a:t>st</a:t>
            </a:r>
            <a:r>
              <a:rPr lang="en-GB" altLang="en-US" sz="1800" dirty="0" smtClean="0">
                <a:latin typeface="Arial" charset="0"/>
                <a:ea typeface="ＭＳ Ｐゴシック" pitchFamily="34" charset="-128"/>
                <a:cs typeface="Arial" charset="0"/>
              </a:rPr>
              <a:t> year (based on ENCORE) and then equal effectiveness in subsequent years (based on DS3 score study)</a:t>
            </a:r>
          </a:p>
          <a:p>
            <a:pPr lvl="1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─"/>
              <a:defRPr/>
            </a:pPr>
            <a:r>
              <a:rPr lang="en-GB" altLang="en-US" sz="1800" dirty="0" smtClean="0">
                <a:latin typeface="Arial" charset="0"/>
                <a:ea typeface="ＭＳ Ｐゴシック" pitchFamily="34" charset="-128"/>
                <a:cs typeface="Arial" charset="0"/>
              </a:rPr>
              <a:t>Treatment naïve population: effectiveness assumed equal and based on eliglustat arm of ENGAGE </a:t>
            </a:r>
            <a:endParaRPr lang="en-US" altLang="en-US" sz="18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indent="-285750">
              <a:lnSpc>
                <a:spcPct val="110000"/>
              </a:lnSpc>
              <a:spcBef>
                <a:spcPts val="300"/>
              </a:spcBef>
              <a:buFontTx/>
              <a:buChar char="•"/>
              <a:defRPr/>
            </a:pPr>
            <a:r>
              <a:rPr lang="en-GB" altLang="en-US" sz="18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Discontinuation: rate of 1.9%</a:t>
            </a:r>
          </a:p>
          <a:p>
            <a:pPr lvl="1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─"/>
              <a:defRPr/>
            </a:pPr>
            <a:r>
              <a:rPr lang="en-GB" altLang="en-US" sz="18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For both eliglustat and ERT in treatment-naïve population </a:t>
            </a:r>
          </a:p>
          <a:p>
            <a:pPr lvl="1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─"/>
              <a:defRPr/>
            </a:pPr>
            <a:r>
              <a:rPr lang="en-GB" altLang="en-US" sz="18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For eliglustat only in stable ERT group</a:t>
            </a:r>
          </a:p>
          <a:p>
            <a:pPr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8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Outcomes at 39 weeks from ENGAGE used for people at 1 year in model</a:t>
            </a:r>
          </a:p>
          <a:p>
            <a:pPr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8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Mortality – same for all treatments and health states</a:t>
            </a:r>
          </a:p>
          <a:p>
            <a:pPr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8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Differential monitoring and management costs applied to each health state, broadly increasing with severity of disease. </a:t>
            </a:r>
          </a:p>
          <a:p>
            <a:pPr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8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No costs associated with adverse events included</a:t>
            </a:r>
          </a:p>
          <a:p>
            <a:pPr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8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N</a:t>
            </a:r>
            <a:r>
              <a:rPr lang="en-GB" altLang="en-US" sz="18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either </a:t>
            </a:r>
            <a:r>
              <a:rPr lang="en-GB" altLang="en-US" sz="18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eliglustat nor the comparators required additional training of healthcare staff</a:t>
            </a:r>
          </a:p>
          <a:p>
            <a:pPr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8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No administration costs </a:t>
            </a:r>
            <a:r>
              <a:rPr lang="en-GB" altLang="en-US" sz="18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included </a:t>
            </a:r>
            <a:r>
              <a:rPr lang="en-GB" altLang="en-US" sz="18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for eliglustat</a:t>
            </a:r>
          </a:p>
          <a:p>
            <a:pPr indent="-285750">
              <a:lnSpc>
                <a:spcPct val="11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endParaRPr lang="en-US" altLang="en-US" sz="2000" dirty="0" smtClean="0">
              <a:solidFill>
                <a:srgbClr val="000000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  <a:defRPr/>
            </a:pPr>
            <a:endParaRPr lang="en-US" altLang="en-US" sz="2000" dirty="0" smtClean="0">
              <a:solidFill>
                <a:srgbClr val="000000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12588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6000</TotalTime>
  <Words>3746</Words>
  <Application>Microsoft Office PowerPoint</Application>
  <PresentationFormat>On-screen Show (4:3)</PresentationFormat>
  <Paragraphs>444</Paragraphs>
  <Slides>38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ＭＳ Ｐゴシック</vt:lpstr>
      <vt:lpstr>Arial</vt:lpstr>
      <vt:lpstr>Calibri</vt:lpstr>
      <vt:lpstr>Times New Roman</vt:lpstr>
      <vt:lpstr>Wingdings</vt:lpstr>
      <vt:lpstr>Custom Design</vt:lpstr>
      <vt:lpstr>Document</vt:lpstr>
      <vt:lpstr>Chair’s presentation Eliglustat for treating  type 1 Gaucher disease</vt:lpstr>
      <vt:lpstr>History</vt:lpstr>
      <vt:lpstr>Eliglustat </vt:lpstr>
      <vt:lpstr>Decision problem</vt:lpstr>
      <vt:lpstr>ENCORE – trial design Phase 3, open label, non-inferiority trial</vt:lpstr>
      <vt:lpstr>ENCORE – primary outcome and results </vt:lpstr>
      <vt:lpstr>ENGAGE Double-blind, placebo controlled, phase 3, with open label extension phase</vt:lpstr>
      <vt:lpstr>PowerPoint Presentation</vt:lpstr>
      <vt:lpstr>Assumptions</vt:lpstr>
      <vt:lpstr>Company’s base case results based on list prices</vt:lpstr>
      <vt:lpstr>ERG exploratory analyses</vt:lpstr>
      <vt:lpstr>ERG base case results   based on list prices</vt:lpstr>
      <vt:lpstr>Company budget impact analysis</vt:lpstr>
      <vt:lpstr>ERG exploratory analyses – budget impact</vt:lpstr>
      <vt:lpstr>ERG budget impact results  (based on list prices)</vt:lpstr>
      <vt:lpstr>ECD draft recommendation</vt:lpstr>
      <vt:lpstr>Recap of ECD considerations – clinical</vt:lpstr>
      <vt:lpstr>Recap of ECD considerations – model</vt:lpstr>
      <vt:lpstr>Recap of ECD considerations – budget impact</vt:lpstr>
      <vt:lpstr>Consultation responses</vt:lpstr>
      <vt:lpstr>Consultation responses Relating to process – company and clinical expert</vt:lpstr>
      <vt:lpstr>Consultation responses Value for money of ERT – company </vt:lpstr>
      <vt:lpstr>Consultation responses  Patient experts </vt:lpstr>
      <vt:lpstr>Consultation responses Patient organisation </vt:lpstr>
      <vt:lpstr>Consultation responses Clinical expert</vt:lpstr>
      <vt:lpstr>Consultation responses Commentator - Shire</vt:lpstr>
      <vt:lpstr>Consultation responses Company – effectiveness</vt:lpstr>
      <vt:lpstr>Consultation responses Company – Dose</vt:lpstr>
      <vt:lpstr>Consultation responses Company – ERT dose (cont’d)</vt:lpstr>
      <vt:lpstr>Consultation responses Company – treatment naïve patients (1)</vt:lpstr>
      <vt:lpstr>Consultation responses Company – treatment naïve patients (2)</vt:lpstr>
      <vt:lpstr>Consultation responses Company – poor metabolisers</vt:lpstr>
      <vt:lpstr>Consultation responses Company – comparability of eliglustat and ERT long term </vt:lpstr>
      <vt:lpstr>Consultation responses Company – value of oral treatment</vt:lpstr>
      <vt:lpstr>Consultation responses Company – budget impact</vt:lpstr>
      <vt:lpstr>Consultation responses Company – costs</vt:lpstr>
      <vt:lpstr>ERG exploratory analyses (list prices) Exploring real world average weight for ERT dose – 71.8kg from the International Collaborative Gaucher Group registry and 73.29kg from the Royal Free Hospital</vt:lpstr>
      <vt:lpstr>Issues for discussion</vt:lpstr>
    </vt:vector>
  </TitlesOfParts>
  <Company>NICE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 team presentation</dc:title>
  <dc:creator>sdoss</dc:creator>
  <cp:lastModifiedBy>Raisa Sidhu</cp:lastModifiedBy>
  <cp:revision>363</cp:revision>
  <dcterms:created xsi:type="dcterms:W3CDTF">2010-04-12T11:57:30Z</dcterms:created>
  <dcterms:modified xsi:type="dcterms:W3CDTF">2017-04-18T10:23:50Z</dcterms:modified>
</cp:coreProperties>
</file>