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56" r:id="rId2"/>
    <p:sldId id="257" r:id="rId3"/>
    <p:sldId id="258" r:id="rId4"/>
    <p:sldId id="268" r:id="rId5"/>
    <p:sldId id="259" r:id="rId6"/>
    <p:sldId id="269" r:id="rId7"/>
    <p:sldId id="262" r:id="rId8"/>
    <p:sldId id="261" r:id="rId9"/>
    <p:sldId id="266" r:id="rId10"/>
    <p:sldId id="264" r:id="rId11"/>
    <p:sldId id="263" r:id="rId12"/>
    <p:sldId id="265" r:id="rId13"/>
    <p:sldId id="274" r:id="rId14"/>
    <p:sldId id="271" r:id="rId15"/>
    <p:sldId id="270" r:id="rId16"/>
    <p:sldId id="275"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173265-67DB-4FA6-903B-546A83C18268}" v="9" dt="2026-06-15T14:22:10.7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219" autoAdjust="0"/>
  </p:normalViewPr>
  <p:slideViewPr>
    <p:cSldViewPr snapToGrid="0">
      <p:cViewPr varScale="1">
        <p:scale>
          <a:sx n="143" d="100"/>
          <a:sy n="143" d="100"/>
        </p:scale>
        <p:origin x="98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A97C41-8ACA-4878-BDC4-009171FAE3A6}" type="datetimeFigureOut">
              <a:rPr lang="en-GB" smtClean="0"/>
              <a:t>16/06/2026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834C41-538C-42B6-BDEF-FA6F7AB2EE51}" type="slidenum">
              <a:rPr lang="en-GB" smtClean="0"/>
              <a:t>‹#›</a:t>
            </a:fld>
            <a:endParaRPr lang="en-GB"/>
          </a:p>
        </p:txBody>
      </p:sp>
    </p:spTree>
    <p:extLst>
      <p:ext uri="{BB962C8B-B14F-4D97-AF65-F5344CB8AC3E}">
        <p14:creationId xmlns:p14="http://schemas.microsoft.com/office/powerpoint/2010/main" val="796017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blood.gov.au/sites/default/files/documents/2024-05/Guideline%20for%20the%20prophylactic%20use%20of%20Rh%20D%20immunoglobulin%20in%20pregnancy%20care%20Published%202024.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Circulating blood volume in a </a:t>
            </a:r>
            <a:r>
              <a:rPr lang="en-GB" sz="1200" dirty="0" err="1"/>
              <a:t>fetus</a:t>
            </a:r>
            <a:r>
              <a:rPr lang="en-GB" sz="1200" dirty="0"/>
              <a:t> below 12 weeks of gestation is not definitively known but estimated to be in the region of 120ml/kg ( i.e. a 14-gram </a:t>
            </a:r>
            <a:r>
              <a:rPr lang="en-GB" sz="1200" dirty="0" err="1"/>
              <a:t>fetus</a:t>
            </a:r>
            <a:r>
              <a:rPr lang="en-GB" sz="1200" dirty="0"/>
              <a:t> at 12 weeks would have estimated blood volume of 2.28ml but haematocrit (% red cells of total blood volume) is unknown (approx. 45% at birth, likely lower below 12 weeks of gestation).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a:t>
            </a:r>
            <a:r>
              <a:rPr lang="en-GB" i="1" dirty="0"/>
              <a:t>published</a:t>
            </a:r>
            <a:r>
              <a:rPr lang="en-GB" dirty="0"/>
              <a:t> threshold for sensitisation is 125 </a:t>
            </a:r>
            <a:r>
              <a:rPr lang="en-GB" dirty="0" err="1"/>
              <a:t>fRBCs</a:t>
            </a:r>
            <a:r>
              <a:rPr lang="en-GB" dirty="0"/>
              <a:t>/5 million total RBC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59834C41-538C-42B6-BDEF-FA6F7AB2EE51}" type="slidenum">
              <a:rPr lang="en-GB" smtClean="0"/>
              <a:t>3</a:t>
            </a:fld>
            <a:endParaRPr lang="en-GB"/>
          </a:p>
        </p:txBody>
      </p:sp>
    </p:spTree>
    <p:extLst>
      <p:ext uri="{BB962C8B-B14F-4D97-AF65-F5344CB8AC3E}">
        <p14:creationId xmlns:p14="http://schemas.microsoft.com/office/powerpoint/2010/main" val="3009496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Horvath S, Huang Z, </a:t>
            </a:r>
            <a:r>
              <a:rPr lang="en-GB" dirty="0" err="1"/>
              <a:t>Koelper</a:t>
            </a:r>
            <a:r>
              <a:rPr lang="en-GB" dirty="0"/>
              <a:t> NC, et al. Induced Abortion and the Risk of Rh Sensitization. </a:t>
            </a:r>
            <a:r>
              <a:rPr lang="en-GB" i="1" dirty="0"/>
              <a:t>JAMA.</a:t>
            </a:r>
            <a:r>
              <a:rPr lang="en-GB" dirty="0"/>
              <a:t> 2023;330(12):1167–1174. doi:10.1001/jama.2023.16953</a:t>
            </a:r>
          </a:p>
        </p:txBody>
      </p:sp>
      <p:sp>
        <p:nvSpPr>
          <p:cNvPr id="4" name="Slide Number Placeholder 3"/>
          <p:cNvSpPr>
            <a:spLocks noGrp="1"/>
          </p:cNvSpPr>
          <p:nvPr>
            <p:ph type="sldNum" sz="quarter" idx="10"/>
          </p:nvPr>
        </p:nvSpPr>
        <p:spPr/>
        <p:txBody>
          <a:bodyPr/>
          <a:lstStyle/>
          <a:p>
            <a:fld id="{9AF8039C-23A8-4427-BBAE-65881398FE19}" type="slidenum">
              <a:rPr lang="en-GB" smtClean="0"/>
              <a:t>4</a:t>
            </a:fld>
            <a:endParaRPr lang="en-GB"/>
          </a:p>
        </p:txBody>
      </p:sp>
    </p:spTree>
    <p:extLst>
      <p:ext uri="{BB962C8B-B14F-4D97-AF65-F5344CB8AC3E}">
        <p14:creationId xmlns:p14="http://schemas.microsoft.com/office/powerpoint/2010/main" val="865935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Birth rate in UK in 2023 was 656969 </a:t>
            </a:r>
          </a:p>
        </p:txBody>
      </p:sp>
      <p:sp>
        <p:nvSpPr>
          <p:cNvPr id="4" name="Slide Number Placeholder 3"/>
          <p:cNvSpPr>
            <a:spLocks noGrp="1"/>
          </p:cNvSpPr>
          <p:nvPr>
            <p:ph type="sldNum" sz="quarter" idx="5"/>
          </p:nvPr>
        </p:nvSpPr>
        <p:spPr/>
        <p:txBody>
          <a:bodyPr/>
          <a:lstStyle/>
          <a:p>
            <a:fld id="{59834C41-538C-42B6-BDEF-FA6F7AB2EE51}" type="slidenum">
              <a:rPr lang="en-GB" smtClean="0"/>
              <a:t>7</a:t>
            </a:fld>
            <a:endParaRPr lang="en-GB"/>
          </a:p>
        </p:txBody>
      </p:sp>
    </p:spTree>
    <p:extLst>
      <p:ext uri="{BB962C8B-B14F-4D97-AF65-F5344CB8AC3E}">
        <p14:creationId xmlns:p14="http://schemas.microsoft.com/office/powerpoint/2010/main" val="1030027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Emphasis on bleeding and tissue disruption in these situations as an additional risk factor for sensitisation to the D antigen. This is based on theoretical principles rather than evidence.</a:t>
            </a:r>
          </a:p>
          <a:p>
            <a:endParaRPr lang="en-GB" dirty="0"/>
          </a:p>
        </p:txBody>
      </p:sp>
      <p:sp>
        <p:nvSpPr>
          <p:cNvPr id="4" name="Slide Number Placeholder 3"/>
          <p:cNvSpPr>
            <a:spLocks noGrp="1"/>
          </p:cNvSpPr>
          <p:nvPr>
            <p:ph type="sldNum" sz="quarter" idx="5"/>
          </p:nvPr>
        </p:nvSpPr>
        <p:spPr/>
        <p:txBody>
          <a:bodyPr/>
          <a:lstStyle/>
          <a:p>
            <a:fld id="{59834C41-538C-42B6-BDEF-FA6F7AB2EE51}" type="slidenum">
              <a:rPr lang="en-GB" smtClean="0"/>
              <a:t>11</a:t>
            </a:fld>
            <a:endParaRPr lang="en-GB"/>
          </a:p>
        </p:txBody>
      </p:sp>
    </p:spTree>
    <p:extLst>
      <p:ext uri="{BB962C8B-B14F-4D97-AF65-F5344CB8AC3E}">
        <p14:creationId xmlns:p14="http://schemas.microsoft.com/office/powerpoint/2010/main" val="324999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Guideline </a:t>
            </a:r>
            <a:r>
              <a:rPr lang="en-GB" dirty="0" err="1">
                <a:hlinkClick r:id="rId3"/>
              </a:rPr>
              <a:t>Guideline</a:t>
            </a:r>
            <a:r>
              <a:rPr lang="en-GB" dirty="0">
                <a:hlinkClick r:id="rId3"/>
              </a:rPr>
              <a:t> for the prophylactic use of Rh D immunoglobulin in pregnancy care</a:t>
            </a:r>
            <a:endParaRPr lang="en-GB" dirty="0"/>
          </a:p>
        </p:txBody>
      </p:sp>
      <p:sp>
        <p:nvSpPr>
          <p:cNvPr id="4" name="Slide Number Placeholder 3"/>
          <p:cNvSpPr>
            <a:spLocks noGrp="1"/>
          </p:cNvSpPr>
          <p:nvPr>
            <p:ph type="sldNum" sz="quarter" idx="5"/>
          </p:nvPr>
        </p:nvSpPr>
        <p:spPr/>
        <p:txBody>
          <a:bodyPr/>
          <a:lstStyle/>
          <a:p>
            <a:fld id="{59834C41-538C-42B6-BDEF-FA6F7AB2EE51}" type="slidenum">
              <a:rPr lang="en-GB" smtClean="0"/>
              <a:t>12</a:t>
            </a:fld>
            <a:endParaRPr lang="en-GB"/>
          </a:p>
        </p:txBody>
      </p:sp>
    </p:spTree>
    <p:extLst>
      <p:ext uri="{BB962C8B-B14F-4D97-AF65-F5344CB8AC3E}">
        <p14:creationId xmlns:p14="http://schemas.microsoft.com/office/powerpoint/2010/main" val="3222035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834C41-538C-42B6-BDEF-FA6F7AB2EE51}" type="slidenum">
              <a:rPr lang="en-GB" smtClean="0"/>
              <a:t>14</a:t>
            </a:fld>
            <a:endParaRPr lang="en-GB"/>
          </a:p>
        </p:txBody>
      </p:sp>
    </p:spTree>
    <p:extLst>
      <p:ext uri="{BB962C8B-B14F-4D97-AF65-F5344CB8AC3E}">
        <p14:creationId xmlns:p14="http://schemas.microsoft.com/office/powerpoint/2010/main" val="2750270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F098-B342-B768-5D2D-A00D474BE9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163C2DA-06E3-FF5C-7A96-70408292A1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BBAD74-20B1-A764-65C6-FD9895AD1D52}"/>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3AE4EDDA-F82D-073B-3D3F-CDCA95F8DB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B5E92D-010D-B942-7764-07A2BA133EAF}"/>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3182422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2832-F920-517E-7553-D775F1BBC7C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D39917-F476-9BBF-C0CF-6DD3633B4E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1F2274-5A15-8698-AB0A-9D18BCCF9E3D}"/>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73427D05-F160-4818-21BF-4502B2EA9A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E7B309-49BF-B2FF-52AD-AA15E5F2D309}"/>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61661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EDF460-34AE-1EE2-FE8A-9D8C42777C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6D5B3E-17F7-6233-6BC1-208E0AACE8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16B324-C6B7-698F-D6C3-1483AB18B6BC}"/>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DE2AB8D5-4C23-29A6-FEDE-FF81155360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BA290E-77D7-7D28-1EC1-542BF9B5A432}"/>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2815519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1E9BC-23F1-B06E-876C-DAAD642F18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C19C0D-61D2-5862-25A7-306478252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F7B341-97BD-D355-7A10-EAB4ACDC0F76}"/>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D729765E-5C7A-572E-2979-03963AA7CB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4983A5-8DEC-4521-EF07-D9775E2C67EA}"/>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68639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3A7D-EF75-9F5B-B758-655C587D4E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81B750-FC8D-937F-A5C6-8479933E7A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0C3D00-680F-26D3-4773-114F2955A1D4}"/>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E6747919-D51F-AAED-AAF7-F136D7AADA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EA2F73-223D-241D-6277-1A4A3F1340F2}"/>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2880669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7F82-E4FC-02EC-AC56-0DD302832D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283DD6-3E47-B88F-4DEC-2AC8E986CA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AF17F57-10DB-F3BC-822D-F0095273E5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3D832F-E4CD-0F7C-83EB-D11D320B6D49}"/>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6" name="Footer Placeholder 5">
            <a:extLst>
              <a:ext uri="{FF2B5EF4-FFF2-40B4-BE49-F238E27FC236}">
                <a16:creationId xmlns:a16="http://schemas.microsoft.com/office/drawing/2014/main" id="{691BFAC5-EE64-CB22-F6AE-77188B7C23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55113E-52CD-4E21-62DD-E1FF05AC50BD}"/>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3863946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5432-3341-E035-1392-5E10EB2384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A720CC8-43F2-40A3-3BFB-22C15D0E45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D38B1C-36E0-F4EE-0E70-EAF082CAC7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9EB29D1-9232-BA5D-F9E0-4D5B8E7DCC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0CF9F9-16C4-2690-E566-ABF161A381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1AD72D4-063E-134D-AD06-C0FCA9F95A75}"/>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8" name="Footer Placeholder 7">
            <a:extLst>
              <a:ext uri="{FF2B5EF4-FFF2-40B4-BE49-F238E27FC236}">
                <a16:creationId xmlns:a16="http://schemas.microsoft.com/office/drawing/2014/main" id="{974084F4-AF2F-5148-1D6E-79C564AF2D2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0A5B52-BEEE-0CFF-8A9A-45488BE9869F}"/>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121424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3CC47-23A4-9389-EFF3-E1EAD2543B1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B69D1CB-6476-E480-A881-BC438B5A9007}"/>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4" name="Footer Placeholder 3">
            <a:extLst>
              <a:ext uri="{FF2B5EF4-FFF2-40B4-BE49-F238E27FC236}">
                <a16:creationId xmlns:a16="http://schemas.microsoft.com/office/drawing/2014/main" id="{5D1D2560-6583-A6DD-BD33-B075BE17313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225596-E093-2585-EE53-754FEF1BC651}"/>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294353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152DF6-1D7A-067F-27E8-22B11FE08A38}"/>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3" name="Footer Placeholder 2">
            <a:extLst>
              <a:ext uri="{FF2B5EF4-FFF2-40B4-BE49-F238E27FC236}">
                <a16:creationId xmlns:a16="http://schemas.microsoft.com/office/drawing/2014/main" id="{8AC8B573-0E36-1152-8158-591B602758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A75C724-BD1B-3EBD-3045-2E1799A5B6E1}"/>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369343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1978-7592-B188-5AD1-974713F39A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D215D9-98B3-57EA-14A2-AC8C5336AE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20EC2AA-C7DB-EE3B-A457-82496B12AA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C3AB78-4408-D917-6D82-10E425CE79B4}"/>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6" name="Footer Placeholder 5">
            <a:extLst>
              <a:ext uri="{FF2B5EF4-FFF2-40B4-BE49-F238E27FC236}">
                <a16:creationId xmlns:a16="http://schemas.microsoft.com/office/drawing/2014/main" id="{0426A671-4CB2-8B51-0AF8-0AFC164E08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378769-B53B-767A-3761-BE7E6FF124A0}"/>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211227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9890C-F8B1-203D-E905-622C207C96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3E0EC5-63ED-E9B7-B629-36D40CDA0E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4238A98-DCE6-89EA-0552-7D6B3CBE58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E5204D-47EF-BE99-EB24-321F89DFE4F6}"/>
              </a:ext>
            </a:extLst>
          </p:cNvPr>
          <p:cNvSpPr>
            <a:spLocks noGrp="1"/>
          </p:cNvSpPr>
          <p:nvPr>
            <p:ph type="dt" sz="half" idx="10"/>
          </p:nvPr>
        </p:nvSpPr>
        <p:spPr/>
        <p:txBody>
          <a:bodyPr/>
          <a:lstStyle/>
          <a:p>
            <a:fld id="{87453342-33C5-428C-BE7F-BFD9CEAAAA23}" type="datetimeFigureOut">
              <a:rPr lang="en-GB" smtClean="0"/>
              <a:t>16/06/2026</a:t>
            </a:fld>
            <a:endParaRPr lang="en-GB"/>
          </a:p>
        </p:txBody>
      </p:sp>
      <p:sp>
        <p:nvSpPr>
          <p:cNvPr id="6" name="Footer Placeholder 5">
            <a:extLst>
              <a:ext uri="{FF2B5EF4-FFF2-40B4-BE49-F238E27FC236}">
                <a16:creationId xmlns:a16="http://schemas.microsoft.com/office/drawing/2014/main" id="{685F492C-4480-C12F-6319-9FC335D40F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7FF086-2A54-C777-FEEC-2DAF4DA47398}"/>
              </a:ext>
            </a:extLst>
          </p:cNvPr>
          <p:cNvSpPr>
            <a:spLocks noGrp="1"/>
          </p:cNvSpPr>
          <p:nvPr>
            <p:ph type="sldNum" sz="quarter" idx="12"/>
          </p:nvPr>
        </p:nvSpPr>
        <p:spPr/>
        <p:txBody>
          <a:bodyPr/>
          <a:lstStyle/>
          <a:p>
            <a:fld id="{C0B73BEE-36E9-4272-B07A-B04BB650BECB}" type="slidenum">
              <a:rPr lang="en-GB" smtClean="0"/>
              <a:t>‹#›</a:t>
            </a:fld>
            <a:endParaRPr lang="en-GB"/>
          </a:p>
        </p:txBody>
      </p:sp>
    </p:spTree>
    <p:extLst>
      <p:ext uri="{BB962C8B-B14F-4D97-AF65-F5344CB8AC3E}">
        <p14:creationId xmlns:p14="http://schemas.microsoft.com/office/powerpoint/2010/main" val="3192098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85DACC-0861-E51E-F47D-4EB48C603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4E4D2E-F1FF-1C92-9B47-870F88A2BE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6D48D9-147B-4AE6-F1FA-5B4E49491F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453342-33C5-428C-BE7F-BFD9CEAAAA23}" type="datetimeFigureOut">
              <a:rPr lang="en-GB" smtClean="0"/>
              <a:t>16/06/2026</a:t>
            </a:fld>
            <a:endParaRPr lang="en-GB"/>
          </a:p>
        </p:txBody>
      </p:sp>
      <p:sp>
        <p:nvSpPr>
          <p:cNvPr id="5" name="Footer Placeholder 4">
            <a:extLst>
              <a:ext uri="{FF2B5EF4-FFF2-40B4-BE49-F238E27FC236}">
                <a16:creationId xmlns:a16="http://schemas.microsoft.com/office/drawing/2014/main" id="{096D4029-58D7-68FD-BD8B-18F378A1D1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188650C-8FC6-1786-79AA-D977C68B5E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B73BEE-36E9-4272-B07A-B04BB650BECB}" type="slidenum">
              <a:rPr lang="en-GB" smtClean="0"/>
              <a:t>‹#›</a:t>
            </a:fld>
            <a:endParaRPr lang="en-GB"/>
          </a:p>
        </p:txBody>
      </p:sp>
    </p:spTree>
    <p:extLst>
      <p:ext uri="{BB962C8B-B14F-4D97-AF65-F5344CB8AC3E}">
        <p14:creationId xmlns:p14="http://schemas.microsoft.com/office/powerpoint/2010/main" val="1692660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onlinelibrary.wiley.com/doi/10.1111/tme.1209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lood.gov.au/sites/default/files/documents/2024-05/Guideline%20for%20the%20prophylactic%20use%20of%20Rh%20D%20immunoglobulin%20in%20pregnancy%20care%20Published%202024.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ma.europa.eu/en/documents/other/recommendations-executive-steering-group-shortages-safety-medicinal-products-address-anti-d-immunoglobulin-supply-chain-vulnerabilities_en.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ibgrl.blood.co.uk/services/molecular-diagnostics/fetal-rhd-scree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blood.gov.au/sites/default/files/documents/2024-05/Guideline%20for%20the%20prophylactic%20use%20of%20Rh%20D%20immunoglobulin%20in%20pregnancy%20care%20Published%202024.pdf" TargetMode="External"/><Relationship Id="rId2" Type="http://schemas.openxmlformats.org/officeDocument/2006/relationships/hyperlink" Target="https://www.shotuk.org/shot-reports/annual-shot-report-2024/" TargetMode="External"/><Relationship Id="rId1" Type="http://schemas.openxmlformats.org/officeDocument/2006/relationships/slideLayout" Target="../slideLayouts/slideLayout2.xml"/><Relationship Id="rId6" Type="http://schemas.openxmlformats.org/officeDocument/2006/relationships/hyperlink" Target="https://www.who.int/publications/i/item/9789240039483" TargetMode="External"/><Relationship Id="rId5" Type="http://schemas.openxmlformats.org/officeDocument/2006/relationships/hyperlink" Target="https://doi.org/10.1111/tme.12091" TargetMode="External"/><Relationship Id="rId4" Type="http://schemas.openxmlformats.org/officeDocument/2006/relationships/hyperlink" Target="https://www.nice.org.uk/guidance/ng126/resources/ectopic-pregnancy-and-miscarriage-diagnosis-and-initial-management-pdf-6614166224403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hotuk.org/wp-content/uploads/2025/09/ANNUAL-SHOT-REPORT-2024-V1.2.pdf"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www.shotuk.org/wp-content/uploads/2025/09/ANNUAL-SHOT-REPORT-2024-V1.2.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hotuk.org/wp-content/uploads/2025/09/ANNUAL-SHOT-REPORT-2024-V1.2.pdf" TargetMode="External"/><Relationship Id="rId2" Type="http://schemas.openxmlformats.org/officeDocument/2006/relationships/hyperlink" Target="https://www.shotuk.org/wp-content/uploads/2025/07/28.-Immune-Anti-D-in-Pregnancy-2024.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88D7C-B32E-0381-5FD4-FAFF36B54D0B}"/>
              </a:ext>
            </a:extLst>
          </p:cNvPr>
          <p:cNvSpPr>
            <a:spLocks noGrp="1"/>
          </p:cNvSpPr>
          <p:nvPr>
            <p:ph type="ctrTitle"/>
          </p:nvPr>
        </p:nvSpPr>
        <p:spPr/>
        <p:txBody>
          <a:bodyPr>
            <a:normAutofit/>
          </a:bodyPr>
          <a:lstStyle/>
          <a:p>
            <a:r>
              <a:rPr lang="en-GB" sz="3600" dirty="0"/>
              <a:t>Should anti-D Immunoglobulin prophylaxis be given to </a:t>
            </a:r>
            <a:r>
              <a:rPr lang="en-GB" sz="3600" dirty="0" err="1"/>
              <a:t>RhD</a:t>
            </a:r>
            <a:r>
              <a:rPr lang="en-GB" sz="3600" dirty="0"/>
              <a:t> negative women with a threatened miscarriage, miscarriage or ectopic pregnancy in the first trimester? </a:t>
            </a:r>
          </a:p>
        </p:txBody>
      </p:sp>
      <p:sp>
        <p:nvSpPr>
          <p:cNvPr id="3" name="Subtitle 2">
            <a:extLst>
              <a:ext uri="{FF2B5EF4-FFF2-40B4-BE49-F238E27FC236}">
                <a16:creationId xmlns:a16="http://schemas.microsoft.com/office/drawing/2014/main" id="{08E8E2F0-6C67-3646-5732-2CB031362ACF}"/>
              </a:ext>
            </a:extLst>
          </p:cNvPr>
          <p:cNvSpPr>
            <a:spLocks noGrp="1"/>
          </p:cNvSpPr>
          <p:nvPr>
            <p:ph type="subTitle" idx="1"/>
          </p:nvPr>
        </p:nvSpPr>
        <p:spPr/>
        <p:txBody>
          <a:bodyPr>
            <a:normAutofit fontScale="77500" lnSpcReduction="20000"/>
          </a:bodyPr>
          <a:lstStyle/>
          <a:p>
            <a:endParaRPr lang="en-GB" dirty="0"/>
          </a:p>
          <a:p>
            <a:r>
              <a:rPr lang="en-GB" dirty="0"/>
              <a:t>Dr Jennifer Laird</a:t>
            </a:r>
          </a:p>
          <a:p>
            <a:r>
              <a:rPr lang="en-GB" dirty="0"/>
              <a:t>Subject Matter Expert in Transfusion Medicine</a:t>
            </a:r>
          </a:p>
          <a:p>
            <a:r>
              <a:rPr lang="en-GB" dirty="0"/>
              <a:t>NICE Committee presentation </a:t>
            </a:r>
          </a:p>
          <a:p>
            <a:r>
              <a:rPr lang="en-GB" dirty="0"/>
              <a:t>November 2025</a:t>
            </a:r>
          </a:p>
        </p:txBody>
      </p:sp>
    </p:spTree>
    <p:extLst>
      <p:ext uri="{BB962C8B-B14F-4D97-AF65-F5344CB8AC3E}">
        <p14:creationId xmlns:p14="http://schemas.microsoft.com/office/powerpoint/2010/main" val="3243568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B646A-F7BA-A7A2-915C-AEAE14211C67}"/>
              </a:ext>
            </a:extLst>
          </p:cNvPr>
          <p:cNvSpPr>
            <a:spLocks noGrp="1"/>
          </p:cNvSpPr>
          <p:nvPr>
            <p:ph type="title"/>
          </p:nvPr>
        </p:nvSpPr>
        <p:spPr/>
        <p:txBody>
          <a:bodyPr/>
          <a:lstStyle/>
          <a:p>
            <a:r>
              <a:rPr lang="en-GB" dirty="0"/>
              <a:t>Comparing current guidance</a:t>
            </a:r>
          </a:p>
        </p:txBody>
      </p:sp>
      <p:sp>
        <p:nvSpPr>
          <p:cNvPr id="3" name="Content Placeholder 2">
            <a:extLst>
              <a:ext uri="{FF2B5EF4-FFF2-40B4-BE49-F238E27FC236}">
                <a16:creationId xmlns:a16="http://schemas.microsoft.com/office/drawing/2014/main" id="{6C43DE33-DB71-422A-5069-00D476186E6F}"/>
              </a:ext>
            </a:extLst>
          </p:cNvPr>
          <p:cNvSpPr>
            <a:spLocks noGrp="1"/>
          </p:cNvSpPr>
          <p:nvPr>
            <p:ph idx="1"/>
          </p:nvPr>
        </p:nvSpPr>
        <p:spPr>
          <a:xfrm>
            <a:off x="724277" y="1611517"/>
            <a:ext cx="10629523" cy="4565446"/>
          </a:xfrm>
        </p:spPr>
        <p:txBody>
          <a:bodyPr>
            <a:noAutofit/>
          </a:bodyPr>
          <a:lstStyle/>
          <a:p>
            <a:r>
              <a:rPr lang="en-GB" sz="2000" dirty="0"/>
              <a:t>The current NICE ectopic pregnancy and miscarriage recommendations are:</a:t>
            </a:r>
            <a:endParaRPr lang="en-GB" sz="2000" b="1" dirty="0"/>
          </a:p>
          <a:p>
            <a:pPr lvl="0"/>
            <a:r>
              <a:rPr lang="en-GB" sz="2000" dirty="0"/>
              <a:t>Offer anti-D immunoglobulin prophylaxis at a dose of 250 IU (50 micrograms) to all rhesus-negative women who have a surgical procedure to manage an ectopic pregnancy or a miscarriage. [2012]</a:t>
            </a:r>
            <a:endParaRPr lang="en-GB" sz="2000" b="1" dirty="0"/>
          </a:p>
          <a:p>
            <a:pPr lvl="0"/>
            <a:r>
              <a:rPr lang="en-GB" sz="2000" dirty="0"/>
              <a:t>Do not offer anti D immunoglobulin prophylaxis to women who:</a:t>
            </a:r>
            <a:endParaRPr lang="en-GB" sz="2000" b="1" dirty="0"/>
          </a:p>
          <a:p>
            <a:pPr lvl="1"/>
            <a:r>
              <a:rPr lang="en-GB" sz="2000" dirty="0"/>
              <a:t>receive solely medical management for an ectopic pregnancy or miscarriage or</a:t>
            </a:r>
            <a:endParaRPr lang="en-GB" sz="2000" b="1" dirty="0"/>
          </a:p>
          <a:p>
            <a:pPr lvl="1"/>
            <a:r>
              <a:rPr lang="en-GB" sz="2000" dirty="0"/>
              <a:t>have a threatened miscarriage or</a:t>
            </a:r>
            <a:endParaRPr lang="en-GB" sz="2000" b="1" dirty="0"/>
          </a:p>
          <a:p>
            <a:pPr lvl="1"/>
            <a:r>
              <a:rPr lang="en-GB" sz="2000" dirty="0"/>
              <a:t>have a complete miscarriage or</a:t>
            </a:r>
            <a:endParaRPr lang="en-GB" sz="2000" b="1" dirty="0"/>
          </a:p>
          <a:p>
            <a:pPr lvl="1"/>
            <a:r>
              <a:rPr lang="en-GB" sz="2000" dirty="0"/>
              <a:t>have a pregnancy of unknown location. [2012]</a:t>
            </a:r>
            <a:endParaRPr lang="en-GB" sz="2000" b="1" dirty="0"/>
          </a:p>
          <a:p>
            <a:endParaRPr lang="en-GB" sz="2000" b="1" dirty="0"/>
          </a:p>
          <a:p>
            <a:r>
              <a:rPr lang="en-GB" sz="2000" dirty="0"/>
              <a:t>The abortion recommendations, updated in 2025 are:</a:t>
            </a:r>
            <a:endParaRPr lang="en-GB" sz="2000" b="1" dirty="0"/>
          </a:p>
          <a:p>
            <a:r>
              <a:rPr lang="en-GB" sz="2000" dirty="0"/>
              <a:t> 1.3.1        For people who are rhesus D negative and having a medical or surgical abortion up to and including 11+6 weeks' gestation, follow the recommendation against the use of anti-D prophylaxis in section 3.3.3 of the World Health Organization abortion care guideline. [2025]</a:t>
            </a:r>
            <a:endParaRPr lang="en-GB" sz="2000" b="1" dirty="0"/>
          </a:p>
        </p:txBody>
      </p:sp>
    </p:spTree>
    <p:extLst>
      <p:ext uri="{BB962C8B-B14F-4D97-AF65-F5344CB8AC3E}">
        <p14:creationId xmlns:p14="http://schemas.microsoft.com/office/powerpoint/2010/main" val="311694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9C8256-60F6-827F-BE66-2759458432C6}"/>
              </a:ext>
            </a:extLst>
          </p:cNvPr>
          <p:cNvSpPr>
            <a:spLocks noGrp="1"/>
          </p:cNvSpPr>
          <p:nvPr>
            <p:ph type="title"/>
          </p:nvPr>
        </p:nvSpPr>
        <p:spPr/>
        <p:txBody>
          <a:bodyPr/>
          <a:lstStyle/>
          <a:p>
            <a:r>
              <a:rPr lang="en-GB" dirty="0"/>
              <a:t>Comparing current guidance</a:t>
            </a:r>
          </a:p>
        </p:txBody>
      </p:sp>
      <p:sp>
        <p:nvSpPr>
          <p:cNvPr id="6" name="Content Placeholder 5">
            <a:extLst>
              <a:ext uri="{FF2B5EF4-FFF2-40B4-BE49-F238E27FC236}">
                <a16:creationId xmlns:a16="http://schemas.microsoft.com/office/drawing/2014/main" id="{B6BEBC09-5382-A575-84CD-64DDE5AC8C3C}"/>
              </a:ext>
            </a:extLst>
          </p:cNvPr>
          <p:cNvSpPr>
            <a:spLocks noGrp="1"/>
          </p:cNvSpPr>
          <p:nvPr>
            <p:ph idx="1"/>
          </p:nvPr>
        </p:nvSpPr>
        <p:spPr>
          <a:xfrm>
            <a:off x="584703" y="1637010"/>
            <a:ext cx="10515600" cy="4351338"/>
          </a:xfrm>
        </p:spPr>
        <p:txBody>
          <a:bodyPr/>
          <a:lstStyle/>
          <a:p>
            <a:r>
              <a:rPr lang="en-GB" sz="2000" b="1" dirty="0"/>
              <a:t>British Society for Haematology 2014 guideline for the use of anti-D immunoglobulin for the prevention of haemolytic disease of the </a:t>
            </a:r>
            <a:r>
              <a:rPr lang="en-GB" sz="2000" b="1" dirty="0" err="1"/>
              <a:t>fetus</a:t>
            </a:r>
            <a:r>
              <a:rPr lang="en-GB" sz="2000" b="1" dirty="0"/>
              <a:t> and newborn </a:t>
            </a:r>
            <a:r>
              <a:rPr lang="en-GB" sz="2000" dirty="0"/>
              <a:t>states:</a:t>
            </a:r>
          </a:p>
          <a:p>
            <a:r>
              <a:rPr lang="en-GB" sz="2000" dirty="0"/>
              <a:t>In pregnancies &lt;12 weeks gestation, anti-D Ig prophylaxis is only indicated following ectopic pregnancy, molar pregnancy, therapeutic termination of pregnancy and in cases of uterine bleeding where this is repeated, heavy or associated with abdominal pain. The minimum dose should be 250 IU. A test for </a:t>
            </a:r>
            <a:r>
              <a:rPr lang="en-GB" sz="2000" dirty="0" err="1"/>
              <a:t>fetomaternal</a:t>
            </a:r>
            <a:r>
              <a:rPr lang="en-GB" sz="2000" dirty="0"/>
              <a:t> haemorrhage (FMH) is not required</a:t>
            </a:r>
          </a:p>
          <a:p>
            <a:r>
              <a:rPr lang="en-GB" sz="2000" dirty="0"/>
              <a:t>The guideline is currently under review</a:t>
            </a:r>
          </a:p>
          <a:p>
            <a:pPr marL="0" indent="0">
              <a:buNone/>
            </a:pPr>
            <a:endParaRPr lang="en-GB" dirty="0"/>
          </a:p>
        </p:txBody>
      </p:sp>
      <p:sp>
        <p:nvSpPr>
          <p:cNvPr id="8" name="TextBox 7">
            <a:extLst>
              <a:ext uri="{FF2B5EF4-FFF2-40B4-BE49-F238E27FC236}">
                <a16:creationId xmlns:a16="http://schemas.microsoft.com/office/drawing/2014/main" id="{C8309E0B-AEF3-5E5E-841D-EBA9FBC880D8}"/>
              </a:ext>
            </a:extLst>
          </p:cNvPr>
          <p:cNvSpPr txBox="1"/>
          <p:nvPr/>
        </p:nvSpPr>
        <p:spPr>
          <a:xfrm>
            <a:off x="6096000" y="5934670"/>
            <a:ext cx="6097508" cy="923330"/>
          </a:xfrm>
          <a:prstGeom prst="rect">
            <a:avLst/>
          </a:prstGeom>
          <a:noFill/>
        </p:spPr>
        <p:txBody>
          <a:bodyPr wrap="square">
            <a:spAutoFit/>
          </a:bodyPr>
          <a:lstStyle/>
          <a:p>
            <a:r>
              <a:rPr lang="en-GB" dirty="0">
                <a:hlinkClick r:id="rId3"/>
              </a:rPr>
              <a:t>BCSH guideline for the use of anti‐D immunoglobulin for the prevention of haemolytic disease of the </a:t>
            </a:r>
            <a:r>
              <a:rPr lang="en-GB" dirty="0" err="1">
                <a:hlinkClick r:id="rId3"/>
              </a:rPr>
              <a:t>fetus</a:t>
            </a:r>
            <a:r>
              <a:rPr lang="en-GB" dirty="0">
                <a:hlinkClick r:id="rId3"/>
              </a:rPr>
              <a:t> and newborn - Qureshi - 2014 - Transfusion Medicine - Wiley Online Library</a:t>
            </a:r>
            <a:endParaRPr lang="en-GB" dirty="0"/>
          </a:p>
        </p:txBody>
      </p:sp>
    </p:spTree>
    <p:extLst>
      <p:ext uri="{BB962C8B-B14F-4D97-AF65-F5344CB8AC3E}">
        <p14:creationId xmlns:p14="http://schemas.microsoft.com/office/powerpoint/2010/main" val="3356666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341EF-FABE-E822-90D1-B644013B1772}"/>
              </a:ext>
            </a:extLst>
          </p:cNvPr>
          <p:cNvSpPr>
            <a:spLocks noGrp="1"/>
          </p:cNvSpPr>
          <p:nvPr>
            <p:ph type="title"/>
          </p:nvPr>
        </p:nvSpPr>
        <p:spPr/>
        <p:txBody>
          <a:bodyPr/>
          <a:lstStyle/>
          <a:p>
            <a:r>
              <a:rPr lang="en-GB" dirty="0"/>
              <a:t>Comparing Current Guidelines</a:t>
            </a:r>
          </a:p>
        </p:txBody>
      </p:sp>
      <p:sp>
        <p:nvSpPr>
          <p:cNvPr id="3" name="Content Placeholder 2">
            <a:extLst>
              <a:ext uri="{FF2B5EF4-FFF2-40B4-BE49-F238E27FC236}">
                <a16:creationId xmlns:a16="http://schemas.microsoft.com/office/drawing/2014/main" id="{BCA51C60-9A86-D3C3-71F9-7C26AE73E0FA}"/>
              </a:ext>
            </a:extLst>
          </p:cNvPr>
          <p:cNvSpPr>
            <a:spLocks noGrp="1"/>
          </p:cNvSpPr>
          <p:nvPr>
            <p:ph idx="1"/>
          </p:nvPr>
        </p:nvSpPr>
        <p:spPr>
          <a:xfrm>
            <a:off x="838200" y="1847397"/>
            <a:ext cx="10515600" cy="4351338"/>
          </a:xfrm>
        </p:spPr>
        <p:txBody>
          <a:bodyPr>
            <a:normAutofit/>
          </a:bodyPr>
          <a:lstStyle/>
          <a:p>
            <a:r>
              <a:rPr lang="en-GB" sz="2000" b="1" dirty="0"/>
              <a:t>Australian National Blood Authority Guidelines </a:t>
            </a:r>
            <a:r>
              <a:rPr lang="en-GB" sz="2000" dirty="0"/>
              <a:t>updated in 2024 more closely align with 2014 BSH guidelines:</a:t>
            </a:r>
          </a:p>
          <a:p>
            <a:r>
              <a:rPr lang="en-GB" sz="2000" dirty="0"/>
              <a:t>After the following sensitising events in the first 12 weeks of singleton or multiple pregnancy: </a:t>
            </a:r>
            <a:r>
              <a:rPr lang="en-GB" sz="2000" b="1" dirty="0"/>
              <a:t>miscarriage, termination of pregnancy (after 10 weeks gestation), ectopic pregnancy, molar pregnancy and chorionic villus sampling</a:t>
            </a:r>
            <a:r>
              <a:rPr lang="en-GB" sz="2000" dirty="0"/>
              <a:t>, the ERG recommends that a dose of </a:t>
            </a:r>
            <a:r>
              <a:rPr lang="en-GB" sz="2000" b="1" dirty="0"/>
              <a:t>Rh D immunoglobulin 250 IU be given to all Rh D negative women with no preformed anti-D antibodies </a:t>
            </a:r>
            <a:r>
              <a:rPr lang="en-GB" sz="2000" dirty="0"/>
              <a:t>to prevent Rh D alloimmunisation. (Strong recommendation, very low certainty of evidence about the size of effect) </a:t>
            </a:r>
          </a:p>
        </p:txBody>
      </p:sp>
      <p:sp>
        <p:nvSpPr>
          <p:cNvPr id="5" name="TextBox 4">
            <a:extLst>
              <a:ext uri="{FF2B5EF4-FFF2-40B4-BE49-F238E27FC236}">
                <a16:creationId xmlns:a16="http://schemas.microsoft.com/office/drawing/2014/main" id="{1CF1E131-A062-E318-8A45-08041AFCB7F8}"/>
              </a:ext>
            </a:extLst>
          </p:cNvPr>
          <p:cNvSpPr txBox="1"/>
          <p:nvPr/>
        </p:nvSpPr>
        <p:spPr>
          <a:xfrm>
            <a:off x="6094492" y="5857430"/>
            <a:ext cx="6097508" cy="646331"/>
          </a:xfrm>
          <a:prstGeom prst="rect">
            <a:avLst/>
          </a:prstGeom>
          <a:noFill/>
        </p:spPr>
        <p:txBody>
          <a:bodyPr wrap="square">
            <a:spAutoFit/>
          </a:bodyPr>
          <a:lstStyle/>
          <a:p>
            <a:r>
              <a:rPr lang="en-GB" dirty="0">
                <a:hlinkClick r:id="rId3"/>
              </a:rPr>
              <a:t>Guideline </a:t>
            </a:r>
            <a:r>
              <a:rPr lang="en-GB" dirty="0" err="1">
                <a:hlinkClick r:id="rId3"/>
              </a:rPr>
              <a:t>Guideline</a:t>
            </a:r>
            <a:r>
              <a:rPr lang="en-GB" dirty="0">
                <a:hlinkClick r:id="rId3"/>
              </a:rPr>
              <a:t> for the prophylactic use of Rh D immunoglobulin in pregnancy care</a:t>
            </a:r>
            <a:endParaRPr lang="en-GB" dirty="0"/>
          </a:p>
        </p:txBody>
      </p:sp>
    </p:spTree>
    <p:extLst>
      <p:ext uri="{BB962C8B-B14F-4D97-AF65-F5344CB8AC3E}">
        <p14:creationId xmlns:p14="http://schemas.microsoft.com/office/powerpoint/2010/main" val="937397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AC97A-2075-1A68-155B-1CFE6826B5F3}"/>
              </a:ext>
            </a:extLst>
          </p:cNvPr>
          <p:cNvSpPr>
            <a:spLocks noGrp="1"/>
          </p:cNvSpPr>
          <p:nvPr>
            <p:ph type="title"/>
          </p:nvPr>
        </p:nvSpPr>
        <p:spPr/>
        <p:txBody>
          <a:bodyPr/>
          <a:lstStyle/>
          <a:p>
            <a:r>
              <a:rPr lang="en-GB" dirty="0"/>
              <a:t>Comparing Current guidelines</a:t>
            </a:r>
          </a:p>
        </p:txBody>
      </p:sp>
      <p:sp>
        <p:nvSpPr>
          <p:cNvPr id="3" name="Content Placeholder 2">
            <a:extLst>
              <a:ext uri="{FF2B5EF4-FFF2-40B4-BE49-F238E27FC236}">
                <a16:creationId xmlns:a16="http://schemas.microsoft.com/office/drawing/2014/main" id="{6F63E442-83A0-B8D9-DD2B-56F29566F958}"/>
              </a:ext>
            </a:extLst>
          </p:cNvPr>
          <p:cNvSpPr>
            <a:spLocks noGrp="1"/>
          </p:cNvSpPr>
          <p:nvPr>
            <p:ph idx="1"/>
          </p:nvPr>
        </p:nvSpPr>
        <p:spPr>
          <a:xfrm>
            <a:off x="557543" y="1583332"/>
            <a:ext cx="10515600" cy="4351338"/>
          </a:xfrm>
        </p:spPr>
        <p:txBody>
          <a:bodyPr>
            <a:normAutofit/>
          </a:bodyPr>
          <a:lstStyle/>
          <a:p>
            <a:r>
              <a:rPr lang="en-GB" sz="2000" dirty="0"/>
              <a:t>In the absence of robust evidence, guidelines are generally based on expert opinion and vary between countries and organisations</a:t>
            </a:r>
          </a:p>
          <a:p>
            <a:r>
              <a:rPr lang="en-GB" sz="2000" dirty="0"/>
              <a:t>The prevalence of </a:t>
            </a:r>
            <a:r>
              <a:rPr lang="en-GB" sz="2000" dirty="0" err="1"/>
              <a:t>RhD</a:t>
            </a:r>
            <a:r>
              <a:rPr lang="en-GB" sz="2000" dirty="0"/>
              <a:t> negative blood group varies between populations</a:t>
            </a:r>
          </a:p>
          <a:p>
            <a:r>
              <a:rPr lang="en-GB" sz="2000" dirty="0"/>
              <a:t>A review comparing Canadian and Netherlands anti-D sensitisation rates found no difference in sensitisation despite the difference in policies: Canada recommend anti-D immunoglobulin routinely in early abortion whereas in the Netherlands this is limited to later gestational stages.</a:t>
            </a:r>
          </a:p>
          <a:p>
            <a:r>
              <a:rPr lang="en-GB" sz="2000" dirty="0"/>
              <a:t>However, there are uncertainties surrounding under-reporting of sensitisation events and powering of the study</a:t>
            </a:r>
          </a:p>
        </p:txBody>
      </p:sp>
      <p:sp>
        <p:nvSpPr>
          <p:cNvPr id="5" name="TextBox 4">
            <a:extLst>
              <a:ext uri="{FF2B5EF4-FFF2-40B4-BE49-F238E27FC236}">
                <a16:creationId xmlns:a16="http://schemas.microsoft.com/office/drawing/2014/main" id="{76B55EFC-64E6-642D-28F6-C8B9C6D67E69}"/>
              </a:ext>
            </a:extLst>
          </p:cNvPr>
          <p:cNvSpPr txBox="1"/>
          <p:nvPr/>
        </p:nvSpPr>
        <p:spPr>
          <a:xfrm>
            <a:off x="425513" y="5934670"/>
            <a:ext cx="12007158" cy="923330"/>
          </a:xfrm>
          <a:prstGeom prst="rect">
            <a:avLst/>
          </a:prstGeom>
          <a:noFill/>
        </p:spPr>
        <p:txBody>
          <a:bodyPr wrap="square">
            <a:spAutoFit/>
          </a:bodyPr>
          <a:lstStyle/>
          <a:p>
            <a:r>
              <a:rPr lang="en-GB" sz="1800" dirty="0"/>
              <a:t>Wiebe E, Campbell M, Aiken A, Albert A. Can we safely stop testing for Rh status and immunizing Rh-negative women having early abortions? A comparison of Rh alloimmunization in Canada and the Netherlands. Contraception X. 2019;1(100001).</a:t>
            </a:r>
          </a:p>
        </p:txBody>
      </p:sp>
    </p:spTree>
    <p:extLst>
      <p:ext uri="{BB962C8B-B14F-4D97-AF65-F5344CB8AC3E}">
        <p14:creationId xmlns:p14="http://schemas.microsoft.com/office/powerpoint/2010/main" val="6054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5D2F0-C26E-506B-F8F7-BD31841E5AF5}"/>
              </a:ext>
            </a:extLst>
          </p:cNvPr>
          <p:cNvSpPr>
            <a:spLocks noGrp="1"/>
          </p:cNvSpPr>
          <p:nvPr>
            <p:ph type="title"/>
          </p:nvPr>
        </p:nvSpPr>
        <p:spPr/>
        <p:txBody>
          <a:bodyPr/>
          <a:lstStyle/>
          <a:p>
            <a:r>
              <a:rPr lang="en-GB" dirty="0"/>
              <a:t>Practical Issues relating to administering anti-D immunoglobulin prophylaxis</a:t>
            </a:r>
          </a:p>
        </p:txBody>
      </p:sp>
      <p:sp>
        <p:nvSpPr>
          <p:cNvPr id="3" name="Content Placeholder 2">
            <a:extLst>
              <a:ext uri="{FF2B5EF4-FFF2-40B4-BE49-F238E27FC236}">
                <a16:creationId xmlns:a16="http://schemas.microsoft.com/office/drawing/2014/main" id="{B040FBF7-B0F2-21A3-C95A-32C2F53F72F1}"/>
              </a:ext>
            </a:extLst>
          </p:cNvPr>
          <p:cNvSpPr>
            <a:spLocks noGrp="1"/>
          </p:cNvSpPr>
          <p:nvPr>
            <p:ph idx="1"/>
          </p:nvPr>
        </p:nvSpPr>
        <p:spPr/>
        <p:txBody>
          <a:bodyPr>
            <a:normAutofit fontScale="92500" lnSpcReduction="20000"/>
          </a:bodyPr>
          <a:lstStyle/>
          <a:p>
            <a:r>
              <a:rPr lang="en-GB" sz="2000" dirty="0"/>
              <a:t>There are global shortages of anti-D immunoglobulin but so far UK supply has been maintained for clinical use</a:t>
            </a:r>
          </a:p>
          <a:p>
            <a:r>
              <a:rPr lang="en-GB" sz="2000" dirty="0"/>
              <a:t>There are restrictions on available doses – in Scotland, due to NHS pharmacy procurement policy, only the 1500IU dose of anti-D is now available (unless patients have documented severe allergy to this preparation) – there is regional variation in dosage availability throughout the UK</a:t>
            </a:r>
          </a:p>
          <a:p>
            <a:r>
              <a:rPr lang="en-GB" sz="2000" dirty="0"/>
              <a:t>The European Medicines Agency published recommendations to address the ongoing anti-D immunoglobulin supply chain vulnerabilities (July 2025)</a:t>
            </a:r>
          </a:p>
          <a:p>
            <a:endParaRPr lang="en-GB" sz="2000" dirty="0"/>
          </a:p>
          <a:p>
            <a:endParaRPr lang="en-GB" sz="2000" dirty="0"/>
          </a:p>
          <a:p>
            <a:r>
              <a:rPr lang="en-GB" sz="2000" dirty="0"/>
              <a:t>These include implementation of non-invasive prenatal screening for </a:t>
            </a:r>
            <a:r>
              <a:rPr lang="en-GB" sz="2000" dirty="0" err="1"/>
              <a:t>fetal</a:t>
            </a:r>
            <a:r>
              <a:rPr lang="en-GB" sz="2000" dirty="0"/>
              <a:t> RHD typing to reduce unnecessary use – This is available in most of England and Wales and soon to be implemented in Northern Ireland but no service is currently available in Scotland</a:t>
            </a:r>
          </a:p>
          <a:p>
            <a:r>
              <a:rPr lang="en-GB" sz="2000" dirty="0"/>
              <a:t>In the UK, approximately 38% of D negative pregnant individuals will be carrying a D negative </a:t>
            </a:r>
            <a:r>
              <a:rPr lang="en-GB" sz="2000" dirty="0" err="1"/>
              <a:t>fetus</a:t>
            </a:r>
            <a:r>
              <a:rPr lang="en-GB" sz="2000" dirty="0"/>
              <a:t> and would therefore receive anti-D Ig unnecessarily in the absence of prenatal screening.</a:t>
            </a:r>
          </a:p>
          <a:p>
            <a:r>
              <a:rPr lang="en-GB" sz="2000" dirty="0"/>
              <a:t>This screening would not influence prophylaxis in the first trimester as non-invasive </a:t>
            </a:r>
            <a:r>
              <a:rPr lang="en-GB" sz="2000" dirty="0" err="1"/>
              <a:t>fetal</a:t>
            </a:r>
            <a:r>
              <a:rPr lang="en-GB" sz="2000" dirty="0"/>
              <a:t> RHD screening can only be carried out from 11+2 weeks of gestation</a:t>
            </a:r>
          </a:p>
        </p:txBody>
      </p:sp>
      <p:sp>
        <p:nvSpPr>
          <p:cNvPr id="5" name="TextBox 4">
            <a:extLst>
              <a:ext uri="{FF2B5EF4-FFF2-40B4-BE49-F238E27FC236}">
                <a16:creationId xmlns:a16="http://schemas.microsoft.com/office/drawing/2014/main" id="{94CA55FE-9588-7C9B-1453-63A212425A15}"/>
              </a:ext>
            </a:extLst>
          </p:cNvPr>
          <p:cNvSpPr txBox="1"/>
          <p:nvPr/>
        </p:nvSpPr>
        <p:spPr>
          <a:xfrm>
            <a:off x="1113577" y="3672216"/>
            <a:ext cx="8932752" cy="523220"/>
          </a:xfrm>
          <a:prstGeom prst="rect">
            <a:avLst/>
          </a:prstGeom>
          <a:noFill/>
        </p:spPr>
        <p:txBody>
          <a:bodyPr wrap="square">
            <a:spAutoFit/>
          </a:bodyPr>
          <a:lstStyle/>
          <a:p>
            <a:r>
              <a:rPr lang="en-GB" sz="1400" dirty="0">
                <a:hlinkClick r:id="rId3"/>
              </a:rPr>
              <a:t>Recommendations of the Executive Steering Group on Shortages and Safety of Medicinal Products to address anti-D immunoglobulin supply chain vulnerabilities</a:t>
            </a:r>
            <a:endParaRPr lang="en-GB" sz="1400" dirty="0"/>
          </a:p>
        </p:txBody>
      </p:sp>
      <p:sp>
        <p:nvSpPr>
          <p:cNvPr id="7" name="TextBox 6">
            <a:extLst>
              <a:ext uri="{FF2B5EF4-FFF2-40B4-BE49-F238E27FC236}">
                <a16:creationId xmlns:a16="http://schemas.microsoft.com/office/drawing/2014/main" id="{1856E8F8-3E30-761F-FBCF-548C508DDF3A}"/>
              </a:ext>
            </a:extLst>
          </p:cNvPr>
          <p:cNvSpPr txBox="1"/>
          <p:nvPr/>
        </p:nvSpPr>
        <p:spPr>
          <a:xfrm>
            <a:off x="6096000" y="6176963"/>
            <a:ext cx="6097508" cy="646331"/>
          </a:xfrm>
          <a:prstGeom prst="rect">
            <a:avLst/>
          </a:prstGeom>
          <a:noFill/>
        </p:spPr>
        <p:txBody>
          <a:bodyPr wrap="square">
            <a:spAutoFit/>
          </a:bodyPr>
          <a:lstStyle/>
          <a:p>
            <a:r>
              <a:rPr lang="en-GB" dirty="0">
                <a:hlinkClick r:id="rId4"/>
              </a:rPr>
              <a:t>Fetal RHD screen - International Blood Group Reference Laboratory - NHS Blood and Transplant</a:t>
            </a:r>
            <a:endParaRPr lang="en-GB" dirty="0"/>
          </a:p>
        </p:txBody>
      </p:sp>
    </p:spTree>
    <p:extLst>
      <p:ext uri="{BB962C8B-B14F-4D97-AF65-F5344CB8AC3E}">
        <p14:creationId xmlns:p14="http://schemas.microsoft.com/office/powerpoint/2010/main" val="1164762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C66C0-FC72-E879-BCAF-087EA3023EF6}"/>
              </a:ext>
            </a:extLst>
          </p:cNvPr>
          <p:cNvSpPr>
            <a:spLocks noGrp="1"/>
          </p:cNvSpPr>
          <p:nvPr>
            <p:ph type="title"/>
          </p:nvPr>
        </p:nvSpPr>
        <p:spPr/>
        <p:txBody>
          <a:bodyPr/>
          <a:lstStyle/>
          <a:p>
            <a:r>
              <a:rPr lang="en-GB" dirty="0"/>
              <a:t>Conclusions</a:t>
            </a:r>
          </a:p>
        </p:txBody>
      </p:sp>
      <p:sp>
        <p:nvSpPr>
          <p:cNvPr id="3" name="Content Placeholder 2">
            <a:extLst>
              <a:ext uri="{FF2B5EF4-FFF2-40B4-BE49-F238E27FC236}">
                <a16:creationId xmlns:a16="http://schemas.microsoft.com/office/drawing/2014/main" id="{12171D34-E42A-F8BE-2BE5-3F09F0C56B17}"/>
              </a:ext>
            </a:extLst>
          </p:cNvPr>
          <p:cNvSpPr>
            <a:spLocks noGrp="1"/>
          </p:cNvSpPr>
          <p:nvPr>
            <p:ph idx="1"/>
          </p:nvPr>
        </p:nvSpPr>
        <p:spPr/>
        <p:txBody>
          <a:bodyPr>
            <a:normAutofit fontScale="92500" lnSpcReduction="20000"/>
          </a:bodyPr>
          <a:lstStyle/>
          <a:p>
            <a:r>
              <a:rPr lang="en-GB" sz="2200" dirty="0"/>
              <a:t>More research and evidence is needed regarding risk of sensitisation to </a:t>
            </a:r>
            <a:r>
              <a:rPr lang="en-GB" sz="2200" dirty="0" err="1"/>
              <a:t>RhD</a:t>
            </a:r>
            <a:r>
              <a:rPr lang="en-GB" sz="2200" dirty="0"/>
              <a:t> in the first trimester and the efficacy of anti-D Ig in preventing this. When available, this should inform updated guidelines</a:t>
            </a:r>
          </a:p>
          <a:p>
            <a:endParaRPr lang="en-GB" sz="2200" dirty="0"/>
          </a:p>
          <a:p>
            <a:r>
              <a:rPr lang="en-GB" sz="2200" dirty="0"/>
              <a:t>The balance between standardising protocols and maintaining individual patient safety needs to be met whilst promoting shared decision making and education for healthcare staff and pregnant women and their families.</a:t>
            </a:r>
          </a:p>
          <a:p>
            <a:endParaRPr lang="en-GB" sz="2200" dirty="0"/>
          </a:p>
          <a:p>
            <a:r>
              <a:rPr lang="en-GB" sz="2200" dirty="0"/>
              <a:t>The overall risk of sensitisation to </a:t>
            </a:r>
            <a:r>
              <a:rPr lang="en-GB" sz="2200" dirty="0" err="1"/>
              <a:t>RhD</a:t>
            </a:r>
            <a:r>
              <a:rPr lang="en-GB" sz="2200" dirty="0"/>
              <a:t> in the first trimester is not quantified but likely to be low in terms of incidence, however, the consequences of sensitisation are high in terms of implications for the pregnant individual (monitoring and potentially invasive treatment, anxiety and distress) and the neonate (HDFN) and there are significant costs and workload associated with monitoring and managing a sensitised pregnancy and subsequent HDFN. </a:t>
            </a:r>
          </a:p>
          <a:p>
            <a:pPr marL="0" indent="0">
              <a:buNone/>
            </a:pPr>
            <a:endParaRPr lang="en-GB" sz="2000" dirty="0"/>
          </a:p>
          <a:p>
            <a:r>
              <a:rPr lang="en-GB" sz="2000" dirty="0"/>
              <a:t>The risks associated with receiving anti-D immunoglobulin therapy are low but also come with additional care costs and workload.</a:t>
            </a:r>
          </a:p>
        </p:txBody>
      </p:sp>
    </p:spTree>
    <p:extLst>
      <p:ext uri="{BB962C8B-B14F-4D97-AF65-F5344CB8AC3E}">
        <p14:creationId xmlns:p14="http://schemas.microsoft.com/office/powerpoint/2010/main" val="1614099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C1B47-D06A-B1E1-DAE4-78A5A511C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825F6B-2CB1-A1FC-36A5-D46B6679E5F6}"/>
              </a:ext>
            </a:extLst>
          </p:cNvPr>
          <p:cNvSpPr>
            <a:spLocks noGrp="1"/>
          </p:cNvSpPr>
          <p:nvPr>
            <p:ph type="title"/>
          </p:nvPr>
        </p:nvSpPr>
        <p:spPr/>
        <p:txBody>
          <a:bodyPr/>
          <a:lstStyle/>
          <a:p>
            <a:r>
              <a:rPr lang="en-GB" dirty="0"/>
              <a:t>Conclusions</a:t>
            </a:r>
          </a:p>
        </p:txBody>
      </p:sp>
      <p:sp>
        <p:nvSpPr>
          <p:cNvPr id="3" name="Content Placeholder 2">
            <a:extLst>
              <a:ext uri="{FF2B5EF4-FFF2-40B4-BE49-F238E27FC236}">
                <a16:creationId xmlns:a16="http://schemas.microsoft.com/office/drawing/2014/main" id="{FA0B3A92-5A73-0BC7-CF51-DB0A59B03275}"/>
              </a:ext>
            </a:extLst>
          </p:cNvPr>
          <p:cNvSpPr>
            <a:spLocks noGrp="1"/>
          </p:cNvSpPr>
          <p:nvPr>
            <p:ph idx="1"/>
          </p:nvPr>
        </p:nvSpPr>
        <p:spPr/>
        <p:txBody>
          <a:bodyPr>
            <a:normAutofit/>
          </a:bodyPr>
          <a:lstStyle/>
          <a:p>
            <a:pPr marL="0" indent="0">
              <a:buNone/>
            </a:pPr>
            <a:endParaRPr lang="en-GB" sz="2000" dirty="0"/>
          </a:p>
          <a:p>
            <a:r>
              <a:rPr lang="en-GB" sz="2000" dirty="0"/>
              <a:t>The additional risks of sensitisation in ectopic and tubal pregnancies and where there is heavy, repeated uterine bleeding and bleeding associated with pain in the first trimester have not been studied. There are plausible physiological reasons to indicate these conditions pose higher risk of potential sensitisation. </a:t>
            </a:r>
          </a:p>
          <a:p>
            <a:endParaRPr lang="en-GB" sz="2000" dirty="0"/>
          </a:p>
          <a:p>
            <a:r>
              <a:rPr lang="en-GB" sz="2000" dirty="0"/>
              <a:t>This concern is reflected in national guidelines in a number of countries, including Australia, where updated guidance in </a:t>
            </a:r>
            <a:r>
              <a:rPr lang="en-GB" sz="2000"/>
              <a:t>2024 continues </a:t>
            </a:r>
            <a:r>
              <a:rPr lang="en-GB" sz="2000" dirty="0"/>
              <a:t>to recommend anti-D prophylaxis for </a:t>
            </a:r>
            <a:r>
              <a:rPr lang="en-GB" sz="2000"/>
              <a:t>these indications</a:t>
            </a:r>
            <a:endParaRPr lang="en-GB" sz="2000" dirty="0"/>
          </a:p>
          <a:p>
            <a:pPr marL="0" indent="0">
              <a:buNone/>
            </a:pPr>
            <a:endParaRPr lang="en-GB" sz="2000" dirty="0"/>
          </a:p>
        </p:txBody>
      </p:sp>
    </p:spTree>
    <p:extLst>
      <p:ext uri="{BB962C8B-B14F-4D97-AF65-F5344CB8AC3E}">
        <p14:creationId xmlns:p14="http://schemas.microsoft.com/office/powerpoint/2010/main" val="3227950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70AD8-39F5-0A81-A6A4-6B76192CBD96}"/>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6F933BBE-FD3D-082E-3E12-3F6981F72DC7}"/>
              </a:ext>
            </a:extLst>
          </p:cNvPr>
          <p:cNvSpPr>
            <a:spLocks noGrp="1"/>
          </p:cNvSpPr>
          <p:nvPr>
            <p:ph idx="1"/>
          </p:nvPr>
        </p:nvSpPr>
        <p:spPr/>
        <p:txBody>
          <a:bodyPr>
            <a:normAutofit fontScale="70000" lnSpcReduction="20000"/>
          </a:bodyPr>
          <a:lstStyle/>
          <a:p>
            <a:r>
              <a:rPr lang="en-GB" sz="2000" dirty="0"/>
              <a:t>Wiebe E, Campbell M, Aiken A, Albert A. Can we safely stop testing for Rh status and immunizing Rh-negative women having early abortions? A comparison of Rh alloimmunization in Canada and the Netherlands. Contraception X. 2019;1(100001).</a:t>
            </a:r>
          </a:p>
          <a:p>
            <a:r>
              <a:rPr lang="en-GB" sz="2000" dirty="0"/>
              <a:t>Horvath S, Huang Z, </a:t>
            </a:r>
            <a:r>
              <a:rPr lang="en-GB" sz="2000" dirty="0" err="1"/>
              <a:t>Koelper</a:t>
            </a:r>
            <a:r>
              <a:rPr lang="en-GB" sz="2000" dirty="0"/>
              <a:t> NC, et al. Induced Abortion and the Risk of Rh Sensitization. </a:t>
            </a:r>
            <a:r>
              <a:rPr lang="en-GB" sz="2000" i="1" dirty="0"/>
              <a:t>JAMA.</a:t>
            </a:r>
            <a:r>
              <a:rPr lang="en-GB" sz="2000" dirty="0"/>
              <a:t> 2023;330(12):1167–1174. doi:10.1001/jama.2023.16953</a:t>
            </a:r>
          </a:p>
          <a:p>
            <a:r>
              <a:rPr lang="en-GB" sz="2000" dirty="0"/>
              <a:t>Serious Hazards of Transfusion UK (SHOT) Annual Report 2024 </a:t>
            </a:r>
            <a:r>
              <a:rPr lang="en-GB" sz="2000" dirty="0">
                <a:hlinkClick r:id="rId2"/>
              </a:rPr>
              <a:t>Annual SHOT Report 2024 - Serious Hazards of Transfusion</a:t>
            </a:r>
            <a:endParaRPr lang="en-GB" sz="2000" dirty="0"/>
          </a:p>
          <a:p>
            <a:r>
              <a:rPr lang="en-GB" sz="2000" dirty="0"/>
              <a:t>National Blood Authority, Australia, </a:t>
            </a:r>
            <a:r>
              <a:rPr lang="en-GB" sz="2000" dirty="0">
                <a:hlinkClick r:id="rId3"/>
              </a:rPr>
              <a:t>Guideline </a:t>
            </a:r>
            <a:r>
              <a:rPr lang="en-GB" sz="2000" dirty="0" err="1">
                <a:hlinkClick r:id="rId3"/>
              </a:rPr>
              <a:t>Guideline</a:t>
            </a:r>
            <a:r>
              <a:rPr lang="en-GB" sz="2000" dirty="0">
                <a:hlinkClick r:id="rId3"/>
              </a:rPr>
              <a:t> for the prophylactic use of Rh D immunoglobulin in pregnancy care</a:t>
            </a:r>
            <a:r>
              <a:rPr lang="en-GB" sz="2000" dirty="0"/>
              <a:t> 2024</a:t>
            </a:r>
          </a:p>
          <a:p>
            <a:r>
              <a:rPr lang="en-GB" sz="2000" dirty="0"/>
              <a:t>NICE Guidance (NG26) Ectopic pregnancy and miscarriage: diagnosis and initial management. </a:t>
            </a:r>
            <a:r>
              <a:rPr lang="en-GB" sz="2000" dirty="0">
                <a:hlinkClick r:id="rId4"/>
              </a:rPr>
              <a:t>Ectopic pregnancy and miscarriage: diagnosis and initial management</a:t>
            </a:r>
            <a:endParaRPr lang="en-GB" sz="2000" dirty="0"/>
          </a:p>
          <a:p>
            <a:r>
              <a:rPr lang="en-GB" sz="2100" dirty="0"/>
              <a:t>Qureshi, H., Massey, E., Kirwan, D., Davies, T., Robson, S., White, J., Jones, J. and Allard, S. (2014), BCSH guideline for the use of anti-D immunoglobulin for the prevention of haemolytic disease of the </a:t>
            </a:r>
            <a:r>
              <a:rPr lang="en-GB" sz="2100" dirty="0" err="1"/>
              <a:t>fetus</a:t>
            </a:r>
            <a:r>
              <a:rPr lang="en-GB" sz="2100" dirty="0"/>
              <a:t> and newborn. Transfusion Med, 24: 8-20. </a:t>
            </a:r>
            <a:r>
              <a:rPr lang="en-GB" sz="2100" dirty="0">
                <a:hlinkClick r:id="rId5"/>
              </a:rPr>
              <a:t>https://doi.org/10.1111/tme.12091</a:t>
            </a:r>
            <a:endParaRPr lang="en-GB" sz="2100" dirty="0"/>
          </a:p>
          <a:p>
            <a:r>
              <a:rPr lang="en-GB" sz="2100" dirty="0"/>
              <a:t>World Health Organisation, Abortion Care Guideline, March 2022 </a:t>
            </a:r>
            <a:r>
              <a:rPr lang="en-GB" sz="2400" dirty="0">
                <a:hlinkClick r:id="rId6"/>
              </a:rPr>
              <a:t>Abortion care guideline</a:t>
            </a:r>
            <a:endParaRPr lang="en-GB" sz="2400" dirty="0"/>
          </a:p>
          <a:p>
            <a:r>
              <a:rPr lang="en-GB" sz="2100" dirty="0"/>
              <a:t>Chan A.C, Gill R.K, Kim C.R, BMJ Sec </a:t>
            </a:r>
            <a:r>
              <a:rPr lang="en-GB" sz="2100" dirty="0" err="1"/>
              <a:t>Reprod</a:t>
            </a:r>
            <a:r>
              <a:rPr lang="en-GB" sz="2100" dirty="0"/>
              <a:t> Health 2022; 48:163-168. Rhesus isoimmunisation in  unsensitised </a:t>
            </a:r>
            <a:r>
              <a:rPr lang="en-GB" sz="2100" dirty="0" err="1"/>
              <a:t>RhD</a:t>
            </a:r>
            <a:r>
              <a:rPr lang="en-GB" sz="2100" dirty="0"/>
              <a:t>-negative individuals seeking abortion at less than 12 weeks’ gestation: a systematic review</a:t>
            </a:r>
          </a:p>
          <a:p>
            <a:r>
              <a:rPr lang="en-GB" sz="2100" dirty="0"/>
              <a:t>Karanth L, Jaafar SH, Kanagasabai S, Nair NS, Barua A Anti-D administration after spontaneous miscarriage for preventing Rhesus alloimmunisation (Review) Cochrane Database of Systematic Review 2013, Isse 3 DOI: 10.1002/14651858.CD009617.pub2.</a:t>
            </a:r>
          </a:p>
          <a:p>
            <a:r>
              <a:rPr lang="en-GB" sz="2300" dirty="0" err="1"/>
              <a:t>Gemzell</a:t>
            </a:r>
            <a:r>
              <a:rPr lang="en-GB" sz="2300" dirty="0"/>
              <a:t>-Danielsson et al. Rhesus testing and anti-D prophylaxis in </a:t>
            </a:r>
            <a:r>
              <a:rPr lang="en-GB" sz="2300" dirty="0" err="1"/>
              <a:t>RhD</a:t>
            </a:r>
            <a:r>
              <a:rPr lang="en-GB" sz="2300" dirty="0"/>
              <a:t>-negative women undergoing first-trimester abortion—Systematic Review and Opinion. Int J </a:t>
            </a:r>
            <a:r>
              <a:rPr lang="en-GB" sz="2300" dirty="0" err="1"/>
              <a:t>Gyecol</a:t>
            </a:r>
            <a:r>
              <a:rPr lang="en-GB" sz="2300" dirty="0"/>
              <a:t> </a:t>
            </a:r>
            <a:r>
              <a:rPr lang="en-GB" sz="2300" dirty="0" err="1"/>
              <a:t>Obstet</a:t>
            </a:r>
            <a:r>
              <a:rPr lang="en-GB" sz="2300" dirty="0"/>
              <a:t> 2025:00:1-13 </a:t>
            </a:r>
          </a:p>
          <a:p>
            <a:endParaRPr lang="en-GB" sz="2100" dirty="0"/>
          </a:p>
          <a:p>
            <a:endParaRPr lang="en-GB" sz="2100" dirty="0"/>
          </a:p>
        </p:txBody>
      </p:sp>
    </p:spTree>
    <p:extLst>
      <p:ext uri="{BB962C8B-B14F-4D97-AF65-F5344CB8AC3E}">
        <p14:creationId xmlns:p14="http://schemas.microsoft.com/office/powerpoint/2010/main" val="371666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8A73A-9CA7-3303-F6A1-B12180870ED7}"/>
              </a:ext>
            </a:extLst>
          </p:cNvPr>
          <p:cNvSpPr>
            <a:spLocks noGrp="1"/>
          </p:cNvSpPr>
          <p:nvPr>
            <p:ph type="title"/>
          </p:nvPr>
        </p:nvSpPr>
        <p:spPr/>
        <p:txBody>
          <a:bodyPr/>
          <a:lstStyle/>
          <a:p>
            <a:r>
              <a:rPr lang="en-GB" dirty="0"/>
              <a:t>Overview </a:t>
            </a:r>
          </a:p>
        </p:txBody>
      </p:sp>
      <p:sp>
        <p:nvSpPr>
          <p:cNvPr id="3" name="Content Placeholder 2">
            <a:extLst>
              <a:ext uri="{FF2B5EF4-FFF2-40B4-BE49-F238E27FC236}">
                <a16:creationId xmlns:a16="http://schemas.microsoft.com/office/drawing/2014/main" id="{59AF164A-AF12-BC0C-5F37-8F4B97D6080B}"/>
              </a:ext>
            </a:extLst>
          </p:cNvPr>
          <p:cNvSpPr>
            <a:spLocks noGrp="1"/>
          </p:cNvSpPr>
          <p:nvPr>
            <p:ph idx="1"/>
          </p:nvPr>
        </p:nvSpPr>
        <p:spPr/>
        <p:txBody>
          <a:bodyPr>
            <a:normAutofit/>
          </a:bodyPr>
          <a:lstStyle/>
          <a:p>
            <a:r>
              <a:rPr lang="en-GB" sz="2200" dirty="0" err="1"/>
              <a:t>RhD</a:t>
            </a:r>
            <a:r>
              <a:rPr lang="en-GB" sz="2200" dirty="0"/>
              <a:t> – terminology and facts relevant to guideline and sensitisation risk</a:t>
            </a:r>
          </a:p>
          <a:p>
            <a:r>
              <a:rPr lang="en-GB" sz="2200" dirty="0"/>
              <a:t>What evidence do we have?</a:t>
            </a:r>
          </a:p>
          <a:p>
            <a:pPr lvl="1"/>
            <a:r>
              <a:rPr lang="en-GB" sz="2200" dirty="0"/>
              <a:t>No robust clinical trial data</a:t>
            </a:r>
          </a:p>
          <a:p>
            <a:pPr lvl="1"/>
            <a:r>
              <a:rPr lang="en-GB" sz="2200" dirty="0"/>
              <a:t>Hemovigilance data from Serious Hazards of Transfusion (SHOT)</a:t>
            </a:r>
          </a:p>
          <a:p>
            <a:r>
              <a:rPr lang="en-GB" sz="2200" dirty="0"/>
              <a:t>Is there sufficient evidence to advise updating 2012 guidance?</a:t>
            </a:r>
          </a:p>
          <a:p>
            <a:pPr lvl="1"/>
            <a:r>
              <a:rPr lang="en-GB" sz="2200" dirty="0"/>
              <a:t>WHO, BSH, NBA</a:t>
            </a:r>
          </a:p>
          <a:p>
            <a:pPr lvl="1"/>
            <a:r>
              <a:rPr lang="en-GB" sz="2200" dirty="0"/>
              <a:t>Complexity of conflicting guidance – risk of increased rate of errors (SHOT data)</a:t>
            </a:r>
          </a:p>
          <a:p>
            <a:pPr lvl="1"/>
            <a:r>
              <a:rPr lang="en-GB" sz="2200" dirty="0"/>
              <a:t>IBI – exposure to blood product, need for consent and shared decision making</a:t>
            </a:r>
          </a:p>
          <a:p>
            <a:r>
              <a:rPr lang="en-GB" sz="2200" dirty="0"/>
              <a:t>Practical Considerations-</a:t>
            </a:r>
          </a:p>
          <a:p>
            <a:pPr lvl="1"/>
            <a:r>
              <a:rPr lang="en-GB" sz="2200" dirty="0"/>
              <a:t>Availability of Anti-D Ig, dosing restrictions</a:t>
            </a:r>
          </a:p>
          <a:p>
            <a:pPr lvl="1"/>
            <a:r>
              <a:rPr lang="en-GB" sz="2200" dirty="0"/>
              <a:t>Impact on testing, patient visits, costs and workload</a:t>
            </a:r>
          </a:p>
          <a:p>
            <a:endParaRPr lang="en-GB" dirty="0"/>
          </a:p>
        </p:txBody>
      </p:sp>
    </p:spTree>
    <p:extLst>
      <p:ext uri="{BB962C8B-B14F-4D97-AF65-F5344CB8AC3E}">
        <p14:creationId xmlns:p14="http://schemas.microsoft.com/office/powerpoint/2010/main" val="69850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56C5D-2A44-4EF8-E988-B5C68CE7DDCF}"/>
              </a:ext>
            </a:extLst>
          </p:cNvPr>
          <p:cNvSpPr>
            <a:spLocks noGrp="1"/>
          </p:cNvSpPr>
          <p:nvPr>
            <p:ph type="title"/>
          </p:nvPr>
        </p:nvSpPr>
        <p:spPr/>
        <p:txBody>
          <a:bodyPr/>
          <a:lstStyle/>
          <a:p>
            <a:r>
              <a:rPr lang="en-GB" dirty="0"/>
              <a:t>Terminology: The Rh system and the D antigen</a:t>
            </a:r>
          </a:p>
        </p:txBody>
      </p:sp>
      <p:sp>
        <p:nvSpPr>
          <p:cNvPr id="3" name="Content Placeholder 2">
            <a:extLst>
              <a:ext uri="{FF2B5EF4-FFF2-40B4-BE49-F238E27FC236}">
                <a16:creationId xmlns:a16="http://schemas.microsoft.com/office/drawing/2014/main" id="{A8CE5A0F-41B1-FA83-A9CE-C5106E1941D1}"/>
              </a:ext>
            </a:extLst>
          </p:cNvPr>
          <p:cNvSpPr>
            <a:spLocks noGrp="1"/>
          </p:cNvSpPr>
          <p:nvPr>
            <p:ph idx="1"/>
          </p:nvPr>
        </p:nvSpPr>
        <p:spPr>
          <a:xfrm>
            <a:off x="838200" y="1443455"/>
            <a:ext cx="10515600" cy="4351338"/>
          </a:xfrm>
        </p:spPr>
        <p:txBody>
          <a:bodyPr>
            <a:noAutofit/>
          </a:bodyPr>
          <a:lstStyle/>
          <a:p>
            <a:r>
              <a:rPr lang="en-GB" sz="2000" dirty="0"/>
              <a:t>The D antigen is the most important and immunogenic member of the Rh Blood Group System (</a:t>
            </a:r>
            <a:r>
              <a:rPr lang="en-GB" sz="2000" b="1" dirty="0"/>
              <a:t>NB ‘Rhesus’ is an obsolete term</a:t>
            </a:r>
            <a:r>
              <a:rPr lang="en-GB" sz="2000" dirty="0"/>
              <a:t>)</a:t>
            </a:r>
          </a:p>
          <a:p>
            <a:r>
              <a:rPr lang="en-GB" sz="2000" dirty="0"/>
              <a:t>The D antigen (protein on red cell membrane) is referred to as D or </a:t>
            </a:r>
            <a:r>
              <a:rPr lang="en-GB" sz="2000" dirty="0" err="1"/>
              <a:t>RhD</a:t>
            </a:r>
            <a:endParaRPr lang="en-GB" sz="2000" dirty="0"/>
          </a:p>
          <a:p>
            <a:r>
              <a:rPr lang="en-GB" sz="2000" dirty="0"/>
              <a:t>Those who lack the D antigen are referred to as D negative, those who express the antigen as D positive</a:t>
            </a:r>
          </a:p>
          <a:p>
            <a:r>
              <a:rPr lang="en-GB" sz="2000" dirty="0"/>
              <a:t>The D antigen is expressed on </a:t>
            </a:r>
            <a:r>
              <a:rPr lang="en-GB" sz="2000" dirty="0" err="1"/>
              <a:t>fetal</a:t>
            </a:r>
            <a:r>
              <a:rPr lang="en-GB" sz="2000" dirty="0"/>
              <a:t> red cells from 6 weeks of gestation. </a:t>
            </a:r>
          </a:p>
          <a:p>
            <a:r>
              <a:rPr lang="en-GB" sz="2000" dirty="0"/>
              <a:t>Some individuals express weak or variant versions of the D antigen. This is genetically determined and specialist tests in Transfusion laboratories can help to determine if these individuals can produce anti-D. In individuals of child-bearing potential it is advisable to manage as if D negative until this has been resolved</a:t>
            </a:r>
          </a:p>
          <a:p>
            <a:r>
              <a:rPr lang="en-GB" sz="2000" dirty="0"/>
              <a:t>Anti-D is still the most common cause of </a:t>
            </a:r>
            <a:r>
              <a:rPr lang="en-GB" sz="2000" i="1" dirty="0"/>
              <a:t>severe </a:t>
            </a:r>
            <a:r>
              <a:rPr lang="en-GB" sz="2000" dirty="0"/>
              <a:t>Haemolytic Disease of the </a:t>
            </a:r>
            <a:r>
              <a:rPr lang="en-GB" sz="2000" dirty="0" err="1"/>
              <a:t>Fetus</a:t>
            </a:r>
            <a:r>
              <a:rPr lang="en-GB" sz="2000" dirty="0"/>
              <a:t> and Newborn</a:t>
            </a:r>
          </a:p>
        </p:txBody>
      </p:sp>
    </p:spTree>
    <p:extLst>
      <p:ext uri="{BB962C8B-B14F-4D97-AF65-F5344CB8AC3E}">
        <p14:creationId xmlns:p14="http://schemas.microsoft.com/office/powerpoint/2010/main" val="279165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 of sensitisation in first trimester</a:t>
            </a:r>
          </a:p>
        </p:txBody>
      </p:sp>
      <p:sp>
        <p:nvSpPr>
          <p:cNvPr id="3" name="Content Placeholder 2"/>
          <p:cNvSpPr>
            <a:spLocks noGrp="1"/>
          </p:cNvSpPr>
          <p:nvPr>
            <p:ph idx="1"/>
          </p:nvPr>
        </p:nvSpPr>
        <p:spPr>
          <a:xfrm>
            <a:off x="466411" y="1460500"/>
            <a:ext cx="11109290" cy="5032375"/>
          </a:xfrm>
        </p:spPr>
        <p:txBody>
          <a:bodyPr>
            <a:normAutofit/>
          </a:bodyPr>
          <a:lstStyle/>
          <a:p>
            <a:r>
              <a:rPr lang="en-GB" sz="2000" dirty="0" err="1"/>
              <a:t>RhD</a:t>
            </a:r>
            <a:r>
              <a:rPr lang="en-GB" sz="2000" dirty="0"/>
              <a:t> negative pregnant individuals may become sensitised and immunised through exposure to Rh D positive RBCs. The risk of sensitization depends on:</a:t>
            </a:r>
          </a:p>
          <a:p>
            <a:pPr lvl="1"/>
            <a:r>
              <a:rPr lang="en-GB" sz="2000" dirty="0"/>
              <a:t>volume of exposure </a:t>
            </a:r>
          </a:p>
          <a:p>
            <a:pPr lvl="1"/>
            <a:r>
              <a:rPr lang="en-GB" sz="2000" dirty="0"/>
              <a:t>number of exposures</a:t>
            </a:r>
          </a:p>
          <a:p>
            <a:pPr lvl="1"/>
            <a:r>
              <a:rPr lang="en-GB" sz="2000" dirty="0"/>
              <a:t>ABO compatibility</a:t>
            </a:r>
          </a:p>
          <a:p>
            <a:pPr lvl="1"/>
            <a:r>
              <a:rPr lang="en-GB" sz="2000" dirty="0"/>
              <a:t>antigenic profile</a:t>
            </a:r>
          </a:p>
          <a:p>
            <a:pPr lvl="1"/>
            <a:r>
              <a:rPr lang="en-GB" sz="2000" dirty="0"/>
              <a:t>immune status</a:t>
            </a:r>
          </a:p>
          <a:p>
            <a:pPr lvl="1"/>
            <a:r>
              <a:rPr lang="en-GB" sz="2000" dirty="0"/>
              <a:t>other factors</a:t>
            </a:r>
          </a:p>
          <a:p>
            <a:r>
              <a:rPr lang="en-GB" sz="2000" dirty="0"/>
              <a:t>In pregnancy, the mechanism is by </a:t>
            </a:r>
            <a:r>
              <a:rPr lang="en-GB" sz="2000" dirty="0" err="1"/>
              <a:t>fetal</a:t>
            </a:r>
            <a:r>
              <a:rPr lang="en-GB" sz="2000" dirty="0"/>
              <a:t> maternal haemorrhage (FMH)</a:t>
            </a:r>
          </a:p>
          <a:p>
            <a:r>
              <a:rPr lang="en-GB" sz="2000" dirty="0"/>
              <a:t>The </a:t>
            </a:r>
            <a:r>
              <a:rPr lang="en-GB" sz="2000" i="1" dirty="0"/>
              <a:t>published</a:t>
            </a:r>
            <a:r>
              <a:rPr lang="en-GB" sz="2000" dirty="0"/>
              <a:t> threshold for sensitisation is 125 </a:t>
            </a:r>
            <a:r>
              <a:rPr lang="en-GB" sz="2000" dirty="0" err="1"/>
              <a:t>fetal</a:t>
            </a:r>
            <a:r>
              <a:rPr lang="en-GB" sz="2000" dirty="0"/>
              <a:t> RBCs/5 million total RBC (in maternal blood)</a:t>
            </a:r>
          </a:p>
          <a:p>
            <a:r>
              <a:rPr lang="en-GB" sz="2000" dirty="0"/>
              <a:t>A recent study reported in JAMA (2023) studied 506 patients undergoing induced abortion and demonstrated that only 3 patients breached this threshold (and did so pre-induction of abortion) using a flow cytometry technique. </a:t>
            </a:r>
          </a:p>
          <a:p>
            <a:r>
              <a:rPr lang="en-GB" sz="2000" dirty="0"/>
              <a:t>They did not follow up patients to determine if immune anti-D detected subsequently.</a:t>
            </a:r>
          </a:p>
        </p:txBody>
      </p:sp>
    </p:spTree>
    <p:extLst>
      <p:ext uri="{BB962C8B-B14F-4D97-AF65-F5344CB8AC3E}">
        <p14:creationId xmlns:p14="http://schemas.microsoft.com/office/powerpoint/2010/main" val="3255973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A9CFD-81E2-BABD-2F91-0E7E88EA2FA2}"/>
              </a:ext>
            </a:extLst>
          </p:cNvPr>
          <p:cNvSpPr>
            <a:spLocks noGrp="1"/>
          </p:cNvSpPr>
          <p:nvPr>
            <p:ph type="title"/>
          </p:nvPr>
        </p:nvSpPr>
        <p:spPr/>
        <p:txBody>
          <a:bodyPr/>
          <a:lstStyle/>
          <a:p>
            <a:r>
              <a:rPr lang="en-GB" dirty="0"/>
              <a:t>Anti-D Ig, sensitisation and HDFN</a:t>
            </a:r>
          </a:p>
        </p:txBody>
      </p:sp>
      <p:sp>
        <p:nvSpPr>
          <p:cNvPr id="3" name="Content Placeholder 2">
            <a:extLst>
              <a:ext uri="{FF2B5EF4-FFF2-40B4-BE49-F238E27FC236}">
                <a16:creationId xmlns:a16="http://schemas.microsoft.com/office/drawing/2014/main" id="{89DECD4D-3BB1-6823-1511-F27960FCF7F1}"/>
              </a:ext>
            </a:extLst>
          </p:cNvPr>
          <p:cNvSpPr>
            <a:spLocks noGrp="1"/>
          </p:cNvSpPr>
          <p:nvPr>
            <p:ph idx="1"/>
          </p:nvPr>
        </p:nvSpPr>
        <p:spPr/>
        <p:txBody>
          <a:bodyPr>
            <a:normAutofit/>
          </a:bodyPr>
          <a:lstStyle/>
          <a:p>
            <a:r>
              <a:rPr lang="en-GB" sz="2000" dirty="0"/>
              <a:t>The introduction of routine post-natal anti-D Ig prophylaxis reduced the rate of sensitisation to the D antigen in D negative pregnant women from approx. 16% to 2%</a:t>
            </a:r>
          </a:p>
          <a:p>
            <a:r>
              <a:rPr lang="en-GB" sz="2000" dirty="0"/>
              <a:t>The subsequent introduction of additional routine antenatal anti-D Ig prophylaxis reduced this further to between 0.17 and 0.28%</a:t>
            </a:r>
          </a:p>
          <a:p>
            <a:r>
              <a:rPr lang="en-GB" sz="2000" dirty="0"/>
              <a:t>Over this time there was a reduction in mortality associated with HDN, from 46/100 000 births to 1·6/100 000 births</a:t>
            </a:r>
          </a:p>
          <a:p>
            <a:r>
              <a:rPr lang="en-GB" sz="2000" dirty="0"/>
              <a:t>Despite adequate antenatal and postnatal anti-D Ig prophylaxis,   1 to 3 in 1000 D-negative women still develop anti-D</a:t>
            </a:r>
          </a:p>
          <a:p>
            <a:r>
              <a:rPr lang="en-GB" sz="2000" dirty="0"/>
              <a:t>There are known to be high error rates in anti-D practice (mainly delay and omission) and there is a failure rate associated with the treatment </a:t>
            </a:r>
          </a:p>
          <a:p>
            <a:r>
              <a:rPr lang="en-GB" sz="2000" dirty="0"/>
              <a:t>SHOT continues to receive reports of all cases of new immune anti-D detected for the first time in pregnancy (since 2012)</a:t>
            </a:r>
          </a:p>
        </p:txBody>
      </p:sp>
    </p:spTree>
    <p:extLst>
      <p:ext uri="{BB962C8B-B14F-4D97-AF65-F5344CB8AC3E}">
        <p14:creationId xmlns:p14="http://schemas.microsoft.com/office/powerpoint/2010/main" val="19061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340CA-7E13-666F-2E60-6B7F3ADC33F1}"/>
              </a:ext>
            </a:extLst>
          </p:cNvPr>
          <p:cNvSpPr>
            <a:spLocks noGrp="1"/>
          </p:cNvSpPr>
          <p:nvPr>
            <p:ph type="title"/>
          </p:nvPr>
        </p:nvSpPr>
        <p:spPr/>
        <p:txBody>
          <a:bodyPr/>
          <a:lstStyle/>
          <a:p>
            <a:r>
              <a:rPr lang="en-GB" dirty="0"/>
              <a:t>Side effects of anti-D Immunoglobulin</a:t>
            </a:r>
          </a:p>
        </p:txBody>
      </p:sp>
      <p:sp>
        <p:nvSpPr>
          <p:cNvPr id="3" name="Content Placeholder 2">
            <a:extLst>
              <a:ext uri="{FF2B5EF4-FFF2-40B4-BE49-F238E27FC236}">
                <a16:creationId xmlns:a16="http://schemas.microsoft.com/office/drawing/2014/main" id="{B28781A7-B5BB-74D5-80D9-5498EE535517}"/>
              </a:ext>
            </a:extLst>
          </p:cNvPr>
          <p:cNvSpPr>
            <a:spLocks noGrp="1"/>
          </p:cNvSpPr>
          <p:nvPr>
            <p:ph idx="1"/>
          </p:nvPr>
        </p:nvSpPr>
        <p:spPr/>
        <p:txBody>
          <a:bodyPr>
            <a:normAutofit/>
          </a:bodyPr>
          <a:lstStyle/>
          <a:p>
            <a:r>
              <a:rPr lang="en-GB" sz="2000" b="1" dirty="0"/>
              <a:t>Side-effects are uncommon and generally mild</a:t>
            </a:r>
          </a:p>
          <a:p>
            <a:pPr marL="0" indent="0">
              <a:buNone/>
            </a:pPr>
            <a:endParaRPr lang="en-GB" sz="2000" b="1" dirty="0"/>
          </a:p>
          <a:p>
            <a:r>
              <a:rPr lang="en-GB" sz="2000" b="1" dirty="0"/>
              <a:t>Uncommon</a:t>
            </a:r>
          </a:p>
          <a:p>
            <a:pPr marL="0" indent="0">
              <a:buNone/>
            </a:pPr>
            <a:r>
              <a:rPr lang="en-GB" sz="2000" dirty="0"/>
              <a:t>	Chills; fever; headache; malaise; skin reactions</a:t>
            </a:r>
          </a:p>
          <a:p>
            <a:r>
              <a:rPr lang="en-GB" sz="2000" b="1" dirty="0"/>
              <a:t>Rare or very rare</a:t>
            </a:r>
          </a:p>
          <a:p>
            <a:pPr marL="0" indent="0">
              <a:buNone/>
            </a:pPr>
            <a:r>
              <a:rPr lang="en-GB" sz="2000" dirty="0"/>
              <a:t>	Arthralgia; dyspnoea; hypersensitivity; hypotension; nausea; tachycardia; vomiting</a:t>
            </a:r>
          </a:p>
          <a:p>
            <a:r>
              <a:rPr lang="en-GB" sz="2000" b="1" dirty="0"/>
              <a:t>Frequency not known</a:t>
            </a:r>
          </a:p>
          <a:p>
            <a:pPr marL="0" indent="0">
              <a:buNone/>
            </a:pPr>
            <a:r>
              <a:rPr lang="en-GB" sz="2000" dirty="0"/>
              <a:t>	Intravascular haemolysis</a:t>
            </a:r>
          </a:p>
          <a:p>
            <a:endParaRPr lang="en-GB" dirty="0"/>
          </a:p>
        </p:txBody>
      </p:sp>
    </p:spTree>
    <p:extLst>
      <p:ext uri="{BB962C8B-B14F-4D97-AF65-F5344CB8AC3E}">
        <p14:creationId xmlns:p14="http://schemas.microsoft.com/office/powerpoint/2010/main" val="310767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6D1D5F2-3D4A-20B7-B473-BD4F3D895EEE}"/>
              </a:ext>
            </a:extLst>
          </p:cNvPr>
          <p:cNvSpPr>
            <a:spLocks noGrp="1"/>
          </p:cNvSpPr>
          <p:nvPr>
            <p:ph type="title"/>
          </p:nvPr>
        </p:nvSpPr>
        <p:spPr>
          <a:xfrm>
            <a:off x="645064" y="525982"/>
            <a:ext cx="4282983" cy="1200361"/>
          </a:xfrm>
        </p:spPr>
        <p:txBody>
          <a:bodyPr vert="horz" lIns="91440" tIns="45720" rIns="91440" bIns="45720" rtlCol="0" anchor="b">
            <a:normAutofit/>
          </a:bodyPr>
          <a:lstStyle/>
          <a:p>
            <a:r>
              <a:rPr lang="en-US" sz="3600" b="1" kern="1200">
                <a:solidFill>
                  <a:schemeClr val="tx1"/>
                </a:solidFill>
                <a:latin typeface="+mj-lt"/>
                <a:ea typeface="+mj-ea"/>
                <a:cs typeface="+mj-cs"/>
              </a:rPr>
              <a:t>SHOT DATA</a:t>
            </a:r>
          </a:p>
        </p:txBody>
      </p:sp>
      <p:sp>
        <p:nvSpPr>
          <p:cNvPr id="14" name="Rectangle 13">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1A775FBB-8CFF-AD67-D420-46CECEAD79FD}"/>
              </a:ext>
            </a:extLst>
          </p:cNvPr>
          <p:cNvSpPr>
            <a:spLocks noGrp="1"/>
          </p:cNvSpPr>
          <p:nvPr>
            <p:ph type="body" sz="half" idx="2"/>
          </p:nvPr>
        </p:nvSpPr>
        <p:spPr>
          <a:xfrm>
            <a:off x="645066" y="2031101"/>
            <a:ext cx="4282984" cy="3511943"/>
          </a:xfrm>
        </p:spPr>
        <p:txBody>
          <a:bodyPr vert="horz" lIns="91440" tIns="45720" rIns="91440" bIns="45720" rtlCol="0" anchor="ctr">
            <a:normAutofit/>
          </a:bodyPr>
          <a:lstStyle/>
          <a:p>
            <a:pPr indent="-228600">
              <a:buFont typeface="Arial" panose="020B0604020202020204" pitchFamily="34" charset="0"/>
              <a:buChar char="•"/>
            </a:pPr>
            <a:r>
              <a:rPr lang="en-US" sz="1400" b="1" dirty="0"/>
              <a:t>Definition</a:t>
            </a:r>
            <a:r>
              <a:rPr lang="en-US" sz="1400" dirty="0"/>
              <a:t>: Cases of D-negative pregnant women and birthing people who become </a:t>
            </a:r>
            <a:r>
              <a:rPr lang="en-US" sz="1400" dirty="0" err="1"/>
              <a:t>sensitised</a:t>
            </a:r>
            <a:r>
              <a:rPr lang="en-US" sz="1400" dirty="0"/>
              <a:t> and are found to have developed immune anti-D, which is detected during pregnancy, either at booking or later in the index pregnancy.</a:t>
            </a:r>
          </a:p>
          <a:p>
            <a:pPr indent="-228600">
              <a:buFont typeface="Arial" panose="020B0604020202020204" pitchFamily="34" charset="0"/>
              <a:buChar char="•"/>
            </a:pPr>
            <a:r>
              <a:rPr lang="en-US" sz="1400" dirty="0"/>
              <a:t>In 2024, a total of 68 D </a:t>
            </a:r>
            <a:r>
              <a:rPr lang="en-US" sz="1400" dirty="0" err="1"/>
              <a:t>immunisation</a:t>
            </a:r>
            <a:r>
              <a:rPr lang="en-US" sz="1400" dirty="0"/>
              <a:t> cases were reported to SHOT, 13 with women or birthing people with NPP, and 55 in women or birthing people with PP. </a:t>
            </a:r>
          </a:p>
          <a:p>
            <a:pPr indent="-228600">
              <a:buFont typeface="Arial" panose="020B0604020202020204" pitchFamily="34" charset="0"/>
              <a:buChar char="•"/>
            </a:pPr>
            <a:r>
              <a:rPr lang="en-US" sz="1400" dirty="0"/>
              <a:t>Since reporting in this category began in 2012, SHOT has collected data on 152 NPP cases and 443 PP cases. </a:t>
            </a:r>
          </a:p>
          <a:p>
            <a:pPr indent="-228600">
              <a:buFont typeface="Arial" panose="020B0604020202020204" pitchFamily="34" charset="0"/>
              <a:buChar char="•"/>
            </a:pPr>
            <a:r>
              <a:rPr lang="en-US" sz="1400" dirty="0"/>
              <a:t>Data suggests that cases of D </a:t>
            </a:r>
            <a:r>
              <a:rPr lang="en-US" sz="1400" dirty="0" err="1"/>
              <a:t>immunisations</a:t>
            </a:r>
            <a:r>
              <a:rPr lang="en-US" sz="1400" dirty="0"/>
              <a:t> remain under-reported (Narayan, et al., 2019)</a:t>
            </a:r>
          </a:p>
          <a:p>
            <a:pPr indent="-228600">
              <a:buFont typeface="Arial" panose="020B0604020202020204" pitchFamily="34" charset="0"/>
              <a:buChar char="•"/>
            </a:pPr>
            <a:endParaRPr lang="en-US" sz="1400" dirty="0"/>
          </a:p>
        </p:txBody>
      </p:sp>
      <p:sp>
        <p:nvSpPr>
          <p:cNvPr id="16" name="Rectangle 15">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334EC72-6B30-3749-9FFA-24CC1905E502}"/>
              </a:ext>
            </a:extLst>
          </p:cNvPr>
          <p:cNvSpPr txBox="1"/>
          <p:nvPr/>
        </p:nvSpPr>
        <p:spPr>
          <a:xfrm>
            <a:off x="6355080" y="2713353"/>
            <a:ext cx="5443556" cy="461665"/>
          </a:xfrm>
          <a:prstGeom prst="rect">
            <a:avLst/>
          </a:prstGeom>
          <a:noFill/>
        </p:spPr>
        <p:txBody>
          <a:bodyPr wrap="square" rtlCol="0">
            <a:spAutoFit/>
          </a:bodyPr>
          <a:lstStyle/>
          <a:p>
            <a:r>
              <a:rPr lang="en-GB" sz="1200" dirty="0"/>
              <a:t>Please see </a:t>
            </a:r>
            <a:r>
              <a:rPr lang="en-GB" sz="1200" dirty="0">
                <a:hlinkClick r:id="rId3"/>
              </a:rPr>
              <a:t>Annual SHOT Report 2024</a:t>
            </a:r>
            <a:r>
              <a:rPr lang="en-GB" sz="1200" dirty="0"/>
              <a:t> (PDF only), Chapter 28, p.206 for data relating to reported sensitisations</a:t>
            </a:r>
          </a:p>
        </p:txBody>
      </p:sp>
    </p:spTree>
    <p:extLst>
      <p:ext uri="{BB962C8B-B14F-4D97-AF65-F5344CB8AC3E}">
        <p14:creationId xmlns:p14="http://schemas.microsoft.com/office/powerpoint/2010/main" val="201401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SHOT Data</a:t>
            </a:r>
          </a:p>
        </p:txBody>
      </p:sp>
      <p:sp>
        <p:nvSpPr>
          <p:cNvPr id="3" name="TextBox 2">
            <a:extLst>
              <a:ext uri="{FF2B5EF4-FFF2-40B4-BE49-F238E27FC236}">
                <a16:creationId xmlns:a16="http://schemas.microsoft.com/office/drawing/2014/main" id="{2CB2FB84-949D-E1E5-D4C8-19E034B9D67B}"/>
              </a:ext>
            </a:extLst>
          </p:cNvPr>
          <p:cNvSpPr txBox="1"/>
          <p:nvPr/>
        </p:nvSpPr>
        <p:spPr>
          <a:xfrm>
            <a:off x="7063991" y="539045"/>
            <a:ext cx="4843306" cy="2031325"/>
          </a:xfrm>
          <a:prstGeom prst="rect">
            <a:avLst/>
          </a:prstGeom>
          <a:noFill/>
        </p:spPr>
        <p:txBody>
          <a:bodyPr wrap="square" rtlCol="0">
            <a:spAutoFit/>
          </a:bodyPr>
          <a:lstStyle/>
          <a:p>
            <a:pPr marL="285750" indent="-285750">
              <a:buFont typeface="Arial" panose="020B0604020202020204" pitchFamily="34" charset="0"/>
              <a:buChar char="•"/>
            </a:pPr>
            <a:r>
              <a:rPr lang="en-GB" dirty="0"/>
              <a:t>Errors in anti-D administration account for a significant proportion of those reported to SHOT</a:t>
            </a:r>
          </a:p>
          <a:p>
            <a:pPr marL="285750" indent="-285750">
              <a:buFont typeface="Arial" panose="020B0604020202020204" pitchFamily="34" charset="0"/>
              <a:buChar char="•"/>
            </a:pPr>
            <a:r>
              <a:rPr lang="en-GB" dirty="0"/>
              <a:t>Confusion around the indications for anti-D Ig and inconsistencies in guidance between different guidelines have been highlighted as contributory. </a:t>
            </a:r>
          </a:p>
        </p:txBody>
      </p:sp>
      <p:sp>
        <p:nvSpPr>
          <p:cNvPr id="9" name="TextBox 8">
            <a:extLst>
              <a:ext uri="{FF2B5EF4-FFF2-40B4-BE49-F238E27FC236}">
                <a16:creationId xmlns:a16="http://schemas.microsoft.com/office/drawing/2014/main" id="{F95F5B3A-B649-AC56-4DEA-CD652B4F2C2E}"/>
              </a:ext>
            </a:extLst>
          </p:cNvPr>
          <p:cNvSpPr txBox="1"/>
          <p:nvPr/>
        </p:nvSpPr>
        <p:spPr>
          <a:xfrm>
            <a:off x="527940" y="2651760"/>
            <a:ext cx="4711572" cy="461665"/>
          </a:xfrm>
          <a:prstGeom prst="rect">
            <a:avLst/>
          </a:prstGeom>
          <a:noFill/>
        </p:spPr>
        <p:txBody>
          <a:bodyPr wrap="square" rtlCol="0">
            <a:spAutoFit/>
          </a:bodyPr>
          <a:lstStyle/>
          <a:p>
            <a:r>
              <a:rPr lang="en-GB" sz="1200" dirty="0"/>
              <a:t>For Data relating to reported anti-D related errors please see </a:t>
            </a:r>
            <a:r>
              <a:rPr lang="en-GB" sz="1200" dirty="0">
                <a:hlinkClick r:id="rId2"/>
              </a:rPr>
              <a:t>Annual SHOT Report 2024</a:t>
            </a:r>
            <a:r>
              <a:rPr lang="en-GB" sz="1200" dirty="0"/>
              <a:t> (PDF only), Chapter 3, p.18</a:t>
            </a:r>
          </a:p>
        </p:txBody>
      </p:sp>
      <p:sp>
        <p:nvSpPr>
          <p:cNvPr id="11" name="TextBox 10">
            <a:extLst>
              <a:ext uri="{FF2B5EF4-FFF2-40B4-BE49-F238E27FC236}">
                <a16:creationId xmlns:a16="http://schemas.microsoft.com/office/drawing/2014/main" id="{FFA4B112-382B-662B-6735-A38AD1BF246B}"/>
              </a:ext>
            </a:extLst>
          </p:cNvPr>
          <p:cNvSpPr txBox="1"/>
          <p:nvPr/>
        </p:nvSpPr>
        <p:spPr>
          <a:xfrm>
            <a:off x="6716144" y="4121020"/>
            <a:ext cx="5330952" cy="646331"/>
          </a:xfrm>
          <a:prstGeom prst="rect">
            <a:avLst/>
          </a:prstGeom>
          <a:noFill/>
        </p:spPr>
        <p:txBody>
          <a:bodyPr wrap="square" rtlCol="0">
            <a:spAutoFit/>
          </a:bodyPr>
          <a:lstStyle/>
          <a:p>
            <a:endParaRPr lang="en-GB" sz="1200" dirty="0"/>
          </a:p>
          <a:p>
            <a:r>
              <a:rPr lang="en-GB" sz="1200" dirty="0"/>
              <a:t>Please also see data from </a:t>
            </a:r>
            <a:r>
              <a:rPr lang="en-GB" sz="1200" dirty="0">
                <a:hlinkClick r:id="rId2"/>
              </a:rPr>
              <a:t>Annual SHOT Report 2024</a:t>
            </a:r>
            <a:r>
              <a:rPr lang="en-GB" sz="1200" dirty="0"/>
              <a:t> (PDF only), Chapter 8, </a:t>
            </a:r>
            <a:br>
              <a:rPr lang="en-GB" sz="1200" dirty="0"/>
            </a:br>
            <a:r>
              <a:rPr lang="en-GB" sz="1200" dirty="0"/>
              <a:t>p. 54</a:t>
            </a:r>
          </a:p>
        </p:txBody>
      </p:sp>
    </p:spTree>
    <p:extLst>
      <p:ext uri="{BB962C8B-B14F-4D97-AF65-F5344CB8AC3E}">
        <p14:creationId xmlns:p14="http://schemas.microsoft.com/office/powerpoint/2010/main" val="3655453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F0B8-88CF-AA2B-3B80-DD1B634E9337}"/>
              </a:ext>
            </a:extLst>
          </p:cNvPr>
          <p:cNvSpPr>
            <a:spLocks noGrp="1"/>
          </p:cNvSpPr>
          <p:nvPr>
            <p:ph type="title"/>
          </p:nvPr>
        </p:nvSpPr>
        <p:spPr/>
        <p:txBody>
          <a:bodyPr/>
          <a:lstStyle/>
          <a:p>
            <a:r>
              <a:rPr lang="en-GB" dirty="0"/>
              <a:t>SHOT Case report from 2024 Annual report</a:t>
            </a:r>
          </a:p>
        </p:txBody>
      </p:sp>
      <p:sp>
        <p:nvSpPr>
          <p:cNvPr id="3" name="Content Placeholder 2">
            <a:extLst>
              <a:ext uri="{FF2B5EF4-FFF2-40B4-BE49-F238E27FC236}">
                <a16:creationId xmlns:a16="http://schemas.microsoft.com/office/drawing/2014/main" id="{ECD06A69-7092-C3D2-A6B2-E679D0460A8E}"/>
              </a:ext>
            </a:extLst>
          </p:cNvPr>
          <p:cNvSpPr>
            <a:spLocks noGrp="1"/>
          </p:cNvSpPr>
          <p:nvPr>
            <p:ph idx="1"/>
          </p:nvPr>
        </p:nvSpPr>
        <p:spPr/>
        <p:txBody>
          <a:bodyPr>
            <a:normAutofit/>
          </a:bodyPr>
          <a:lstStyle/>
          <a:p>
            <a:r>
              <a:rPr lang="en-GB" sz="2000" b="1" u="sng" dirty="0"/>
              <a:t>Case 28.4</a:t>
            </a:r>
            <a:r>
              <a:rPr lang="en-GB" sz="2000" dirty="0"/>
              <a:t>: A woman attended the early pregnancy unit at 10+4 weeks gestation reporting a PVB (no pain but bleed equivalent to a period and still ongoing). A group and screen sample was not taken, and anti-D Ig was not given. This was the recommended practice as per the NICE guidelines. The woman returned at 14+5 weeks gestation with another PVB episode where immune anti-D was identified during laboratory testing. The result of anti-D quantification was 0.3IU/mL, and although there were no records of the woman receiving anti-D Ig in this pregnancy, it was advised to continue prophylaxis. Immune anti-D was confirmed later during pregnancy. The antibody status of the booking sample tested before 10+4 weeks was negative. </a:t>
            </a:r>
          </a:p>
          <a:p>
            <a:pPr marL="0" indent="0">
              <a:buNone/>
            </a:pPr>
            <a:endParaRPr lang="en-GB" sz="2000" dirty="0"/>
          </a:p>
          <a:p>
            <a:r>
              <a:rPr lang="en-GB" sz="2000" dirty="0"/>
              <a:t>It is recognised that discrepancies between guidelines increases the risk of errors impacting safety. SHOT has highlighted these issues through multiple routes so that appropriate actions can be taken</a:t>
            </a:r>
          </a:p>
        </p:txBody>
      </p:sp>
      <p:sp>
        <p:nvSpPr>
          <p:cNvPr id="5" name="TextBox 4">
            <a:extLst>
              <a:ext uri="{FF2B5EF4-FFF2-40B4-BE49-F238E27FC236}">
                <a16:creationId xmlns:a16="http://schemas.microsoft.com/office/drawing/2014/main" id="{3D3F491F-C987-DF09-27DC-72852F8E6DA8}"/>
              </a:ext>
            </a:extLst>
          </p:cNvPr>
          <p:cNvSpPr txBox="1"/>
          <p:nvPr/>
        </p:nvSpPr>
        <p:spPr>
          <a:xfrm>
            <a:off x="7687056" y="6140387"/>
            <a:ext cx="6072340" cy="338554"/>
          </a:xfrm>
          <a:prstGeom prst="rect">
            <a:avLst/>
          </a:prstGeom>
          <a:noFill/>
        </p:spPr>
        <p:txBody>
          <a:bodyPr wrap="square">
            <a:spAutoFit/>
          </a:bodyPr>
          <a:lstStyle/>
          <a:p>
            <a:r>
              <a:rPr lang="en-GB" sz="1600" dirty="0">
                <a:hlinkClick r:id="rId2"/>
              </a:rPr>
              <a:t>28.-Immune-Anti-D-in-Pregnancy-2024.pdf</a:t>
            </a:r>
            <a:endParaRPr lang="en-GB" sz="1600" dirty="0"/>
          </a:p>
        </p:txBody>
      </p:sp>
      <p:sp>
        <p:nvSpPr>
          <p:cNvPr id="6" name="TextBox 5">
            <a:extLst>
              <a:ext uri="{FF2B5EF4-FFF2-40B4-BE49-F238E27FC236}">
                <a16:creationId xmlns:a16="http://schemas.microsoft.com/office/drawing/2014/main" id="{CCDF409E-E43C-DCC1-D86D-E7FED86196D6}"/>
              </a:ext>
            </a:extLst>
          </p:cNvPr>
          <p:cNvSpPr txBox="1"/>
          <p:nvPr/>
        </p:nvSpPr>
        <p:spPr>
          <a:xfrm>
            <a:off x="219456" y="6248108"/>
            <a:ext cx="5952744" cy="276999"/>
          </a:xfrm>
          <a:prstGeom prst="rect">
            <a:avLst/>
          </a:prstGeom>
          <a:noFill/>
        </p:spPr>
        <p:txBody>
          <a:bodyPr wrap="square" rtlCol="0">
            <a:spAutoFit/>
          </a:bodyPr>
          <a:lstStyle/>
          <a:p>
            <a:r>
              <a:rPr lang="en-GB" sz="1200" dirty="0"/>
              <a:t>Taken from </a:t>
            </a:r>
            <a:r>
              <a:rPr lang="en-GB" sz="1200" dirty="0">
                <a:hlinkClick r:id="rId3"/>
              </a:rPr>
              <a:t>Annual SHOT Report 2024</a:t>
            </a:r>
            <a:r>
              <a:rPr lang="en-GB" sz="1200" dirty="0"/>
              <a:t> (PDF only), Chapter 28, p.210-211</a:t>
            </a:r>
          </a:p>
        </p:txBody>
      </p:sp>
    </p:spTree>
    <p:extLst>
      <p:ext uri="{BB962C8B-B14F-4D97-AF65-F5344CB8AC3E}">
        <p14:creationId xmlns:p14="http://schemas.microsoft.com/office/powerpoint/2010/main" val="2683398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4199b9c-a89e-442f-9799-431511f14748}" enabled="1" method="Privileged" siteId="{10efe0bd-a030-4bca-809c-b5e6745e499a}" removed="0"/>
</clbl:labelList>
</file>

<file path=docProps/app.xml><?xml version="1.0" encoding="utf-8"?>
<Properties xmlns="http://schemas.openxmlformats.org/officeDocument/2006/extended-properties" xmlns:vt="http://schemas.openxmlformats.org/officeDocument/2006/docPropsVTypes">
  <TotalTime>0</TotalTime>
  <Words>2522</Words>
  <Application>Microsoft Office PowerPoint</Application>
  <PresentationFormat>Widescreen</PresentationFormat>
  <Paragraphs>144</Paragraphs>
  <Slides>17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Should anti-D Immunoglobulin prophylaxis be given to RhD negative women with a threatened miscarriage, miscarriage or ectopic pregnancy in the first trimester? </vt:lpstr>
      <vt:lpstr>Overview </vt:lpstr>
      <vt:lpstr>Terminology: The Rh system and the D antigen</vt:lpstr>
      <vt:lpstr>Risk of sensitisation in first trimester</vt:lpstr>
      <vt:lpstr>Anti-D Ig, sensitisation and HDFN</vt:lpstr>
      <vt:lpstr>Side effects of anti-D Immunoglobulin</vt:lpstr>
      <vt:lpstr>SHOT DATA</vt:lpstr>
      <vt:lpstr>SHOT Data</vt:lpstr>
      <vt:lpstr>SHOT Case report from 2024 Annual report</vt:lpstr>
      <vt:lpstr>Comparing current guidance</vt:lpstr>
      <vt:lpstr>Comparing current guidance</vt:lpstr>
      <vt:lpstr>Comparing Current Guidelines</vt:lpstr>
      <vt:lpstr>Comparing Current guidelines</vt:lpstr>
      <vt:lpstr>Practical Issues relating to administering anti-D immunoglobulin prophylaxis</vt:lpstr>
      <vt:lpstr>Conclusions</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NG126 Ectopic pregnancy and miscarriage: Expert presentation on anti-D immunoglobulin prophylaxis 17/06/2026</dc:title>
  <dc:creator/>
  <cp:lastModifiedBy/>
  <cp:revision>1</cp:revision>
  <dcterms:created xsi:type="dcterms:W3CDTF">2026-06-16T14:19:00Z</dcterms:created>
  <dcterms:modified xsi:type="dcterms:W3CDTF">2026-06-16T14:19:42Z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2026-06-16T14:19:42Z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5098da2a-086a-497f-a3c1-256122cb2437</vt:lpwstr>
  </property>
  <property fmtid="{D5CDD505-2E9C-101B-9397-08002B2CF9AE}" pid="8" name="MSIP_Label_c69d85d5-6d9e-4305-a294-1f636ec0f2d6_ContentBits">
    <vt:lpwstr>0</vt:lpwstr>
  </property>
  <property fmtid="{D5CDD505-2E9C-101B-9397-08002B2CF9AE}" pid="9" name="MSIP_Label_c69d85d5-6d9e-4305-a294-1f636ec0f2d6_Tag">
    <vt:lpwstr>10, 3, 0, 1</vt:lpwstr>
  </property>
</Properties>
</file>