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91" r:id="rId4"/>
  </p:sldMasterIdLst>
  <p:notesMasterIdLst>
    <p:notesMasterId r:id="rId48"/>
  </p:notesMasterIdLst>
  <p:handoutMasterIdLst>
    <p:handoutMasterId r:id="rId49"/>
  </p:handoutMasterIdLst>
  <p:sldIdLst>
    <p:sldId id="339" r:id="rId5"/>
    <p:sldId id="1842" r:id="rId6"/>
    <p:sldId id="1797" r:id="rId7"/>
    <p:sldId id="1710" r:id="rId8"/>
    <p:sldId id="535" r:id="rId9"/>
    <p:sldId id="1838" r:id="rId10"/>
    <p:sldId id="1297" r:id="rId11"/>
    <p:sldId id="1216" r:id="rId12"/>
    <p:sldId id="1663" r:id="rId13"/>
    <p:sldId id="1817" r:id="rId14"/>
    <p:sldId id="1835" r:id="rId15"/>
    <p:sldId id="1678" r:id="rId16"/>
    <p:sldId id="1799" r:id="rId17"/>
    <p:sldId id="1836" r:id="rId18"/>
    <p:sldId id="1794" r:id="rId19"/>
    <p:sldId id="1816" r:id="rId20"/>
    <p:sldId id="1814" r:id="rId21"/>
    <p:sldId id="381" r:id="rId22"/>
    <p:sldId id="1815" r:id="rId23"/>
    <p:sldId id="1839" r:id="rId24"/>
    <p:sldId id="1818" r:id="rId25"/>
    <p:sldId id="1824" r:id="rId26"/>
    <p:sldId id="1832" r:id="rId27"/>
    <p:sldId id="1821" r:id="rId28"/>
    <p:sldId id="1819" r:id="rId29"/>
    <p:sldId id="1822" r:id="rId30"/>
    <p:sldId id="1823" r:id="rId31"/>
    <p:sldId id="1840" r:id="rId32"/>
    <p:sldId id="1841" r:id="rId33"/>
    <p:sldId id="367" r:id="rId34"/>
    <p:sldId id="370" r:id="rId35"/>
    <p:sldId id="1844" r:id="rId36"/>
    <p:sldId id="401" r:id="rId37"/>
    <p:sldId id="1803" r:id="rId38"/>
    <p:sldId id="347" r:id="rId39"/>
    <p:sldId id="1830" r:id="rId40"/>
    <p:sldId id="1834" r:id="rId41"/>
    <p:sldId id="1845" r:id="rId42"/>
    <p:sldId id="1820" r:id="rId43"/>
    <p:sldId id="1831" r:id="rId44"/>
    <p:sldId id="1837" r:id="rId45"/>
    <p:sldId id="1827" r:id="rId46"/>
    <p:sldId id="1829" r:id="rId47"/>
  </p:sldIdLst>
  <p:sldSz cx="12192000" cy="6858000"/>
  <p:notesSz cx="6858000" cy="9144000"/>
  <p:embeddedFontLst>
    <p:embeddedFont>
      <p:font typeface="Inter" panose="02000503000000020004" pitchFamily="2"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praisal recap and appeal history" id="{5C8D397E-C577-42B3-A3E6-140C6584B864}">
          <p14:sldIdLst>
            <p14:sldId id="339"/>
            <p14:sldId id="1842"/>
            <p14:sldId id="1797"/>
            <p14:sldId id="1710"/>
            <p14:sldId id="535"/>
            <p14:sldId id="1838"/>
            <p14:sldId id="1297"/>
            <p14:sldId id="1216"/>
            <p14:sldId id="1663"/>
            <p14:sldId id="1817"/>
            <p14:sldId id="1835"/>
            <p14:sldId id="1678"/>
            <p14:sldId id="1799"/>
            <p14:sldId id="1836"/>
            <p14:sldId id="1794"/>
            <p14:sldId id="1816"/>
            <p14:sldId id="1814"/>
            <p14:sldId id="381"/>
            <p14:sldId id="1815"/>
            <p14:sldId id="1839"/>
            <p14:sldId id="1818"/>
            <p14:sldId id="1824"/>
            <p14:sldId id="1832"/>
            <p14:sldId id="1821"/>
            <p14:sldId id="1819"/>
            <p14:sldId id="1822"/>
            <p14:sldId id="1823"/>
            <p14:sldId id="1840"/>
            <p14:sldId id="1841"/>
            <p14:sldId id="367"/>
          </p14:sldIdLst>
        </p14:section>
        <p14:section name=" cost effectiveness" id="{15D9281D-92C0-42D4-B787-1509A0A862A1}">
          <p14:sldIdLst>
            <p14:sldId id="370"/>
            <p14:sldId id="1844"/>
          </p14:sldIdLst>
        </p14:section>
        <p14:section name="Summary" id="{BC5DA26A-ED84-44C5-83CB-2D7C50250CA9}">
          <p14:sldIdLst>
            <p14:sldId id="401"/>
            <p14:sldId id="1803"/>
            <p14:sldId id="347"/>
            <p14:sldId id="1830"/>
            <p14:sldId id="1834"/>
            <p14:sldId id="1845"/>
            <p14:sldId id="1820"/>
            <p14:sldId id="1831"/>
            <p14:sldId id="1837"/>
            <p14:sldId id="1827"/>
            <p14:sldId id="1829"/>
          </p14:sldIdLst>
        </p14:section>
        <p14:section name="Expert elicitation exercise" id="{D1BD2FA0-3D5B-4524-80EB-1D0448D954C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Victoria Gillis-Elliott" initials="VGE" lastIdx="52" clrIdx="7">
    <p:extLst>
      <p:ext uri="{19B8F6BF-5375-455C-9EA6-DF929625EA0E}">
        <p15:presenceInfo xmlns:p15="http://schemas.microsoft.com/office/powerpoint/2012/main" userId="S::Victoria.Gillis-Elliott@nice.org.uk::e08464f6-ff40-4dba-b3f3-1b3f43744df7"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Janet Robertson" initials="JR" lastIdx="1" clrIdx="8">
    <p:extLst>
      <p:ext uri="{19B8F6BF-5375-455C-9EA6-DF929625EA0E}">
        <p15:presenceInfo xmlns:p15="http://schemas.microsoft.com/office/powerpoint/2012/main" userId="S::Janet.Robertson@nice.org.uk::287e606e-0c71-49cd-bb7c-a2b25da02d95"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James Fotheringham" initials="JF" lastIdx="10" clrIdx="9">
    <p:extLst>
      <p:ext uri="{19B8F6BF-5375-455C-9EA6-DF929625EA0E}">
        <p15:presenceInfo xmlns:p15="http://schemas.microsoft.com/office/powerpoint/2012/main" userId="James Fotheringham" providerId="None"/>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79"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096"/>
    <a:srgbClr val="FFC000"/>
    <a:srgbClr val="00B050"/>
    <a:srgbClr val="C00000"/>
    <a:srgbClr val="00436C"/>
    <a:srgbClr val="FFFFFF"/>
    <a:srgbClr val="F7F4F1"/>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Kelly" userId="b3cb38c1-50f8-416d-a7ac-e58820acd664" providerId="ADAL" clId="{7481CE57-C32D-407F-BAEA-810AF8395EB4}"/>
    <pc:docChg chg="modSld">
      <pc:chgData name="Victoria Kelly" userId="b3cb38c1-50f8-416d-a7ac-e58820acd664" providerId="ADAL" clId="{7481CE57-C32D-407F-BAEA-810AF8395EB4}" dt="2024-09-19T12:51:23.190" v="1" actId="6549"/>
      <pc:docMkLst>
        <pc:docMk/>
      </pc:docMkLst>
      <pc:sldChg chg="modSp mod">
        <pc:chgData name="Victoria Kelly" userId="b3cb38c1-50f8-416d-a7ac-e58820acd664" providerId="ADAL" clId="{7481CE57-C32D-407F-BAEA-810AF8395EB4}" dt="2024-09-19T12:51:23.190" v="1" actId="6549"/>
        <pc:sldMkLst>
          <pc:docMk/>
          <pc:sldMk cId="2944874392" sldId="1832"/>
        </pc:sldMkLst>
        <pc:graphicFrameChg chg="modGraphic">
          <ac:chgData name="Victoria Kelly" userId="b3cb38c1-50f8-416d-a7ac-e58820acd664" providerId="ADAL" clId="{7481CE57-C32D-407F-BAEA-810AF8395EB4}" dt="2024-09-19T12:51:23.190" v="1" actId="6549"/>
          <ac:graphicFrameMkLst>
            <pc:docMk/>
            <pc:sldMk cId="2944874392" sldId="1832"/>
            <ac:graphicFrameMk id="7" creationId="{BCE46727-ED30-1683-8628-9851F5DA5EC0}"/>
          </ac:graphicFrameMkLst>
        </pc:graphicFrameChg>
      </pc:sldChg>
    </pc:docChg>
  </pc:docChgLst>
  <pc:docChgLst>
    <pc:chgData name="Victoria Gillis-Elliott" userId="e08464f6-ff40-4dba-b3f3-1b3f43744df7" providerId="ADAL" clId="{E96B5521-6F26-42F6-AE1A-A8BFCB4B9D71}"/>
    <pc:docChg chg="undo custSel modSld">
      <pc:chgData name="Victoria Gillis-Elliott" userId="e08464f6-ff40-4dba-b3f3-1b3f43744df7" providerId="ADAL" clId="{E96B5521-6F26-42F6-AE1A-A8BFCB4B9D71}" dt="2024-09-10T09:58:28.579" v="339" actId="14100"/>
      <pc:docMkLst>
        <pc:docMk/>
      </pc:docMkLst>
      <pc:sldChg chg="addSp delSp modSp mod">
        <pc:chgData name="Victoria Gillis-Elliott" userId="e08464f6-ff40-4dba-b3f3-1b3f43744df7" providerId="ADAL" clId="{E96B5521-6F26-42F6-AE1A-A8BFCB4B9D71}" dt="2024-09-10T09:37:14.075" v="198" actId="20577"/>
        <pc:sldMkLst>
          <pc:docMk/>
          <pc:sldMk cId="3793402762" sldId="339"/>
        </pc:sldMkLst>
        <pc:spChg chg="add del mod">
          <ac:chgData name="Victoria Gillis-Elliott" userId="e08464f6-ff40-4dba-b3f3-1b3f43744df7" providerId="ADAL" clId="{E96B5521-6F26-42F6-AE1A-A8BFCB4B9D71}" dt="2024-09-10T09:15:57.867" v="192" actId="478"/>
          <ac:spMkLst>
            <pc:docMk/>
            <pc:sldMk cId="3793402762" sldId="339"/>
            <ac:spMk id="2" creationId="{F78F0F7F-2474-2D6F-8FFE-E5C6020DBDA7}"/>
          </ac:spMkLst>
        </pc:spChg>
        <pc:spChg chg="mod">
          <ac:chgData name="Victoria Gillis-Elliott" userId="e08464f6-ff40-4dba-b3f3-1b3f43744df7" providerId="ADAL" clId="{E96B5521-6F26-42F6-AE1A-A8BFCB4B9D71}" dt="2024-09-10T09:37:14.075" v="198" actId="20577"/>
          <ac:spMkLst>
            <pc:docMk/>
            <pc:sldMk cId="3793402762" sldId="339"/>
            <ac:spMk id="3" creationId="{079A72F6-6F25-4FD7-939A-E0D4CE27677C}"/>
          </ac:spMkLst>
        </pc:spChg>
      </pc:sldChg>
      <pc:sldChg chg="modSp mod">
        <pc:chgData name="Victoria Gillis-Elliott" userId="e08464f6-ff40-4dba-b3f3-1b3f43744df7" providerId="ADAL" clId="{E96B5521-6F26-42F6-AE1A-A8BFCB4B9D71}" dt="2024-09-10T09:58:28.579" v="339" actId="14100"/>
        <pc:sldMkLst>
          <pc:docMk/>
          <pc:sldMk cId="84878326" sldId="1830"/>
        </pc:sldMkLst>
        <pc:spChg chg="mod">
          <ac:chgData name="Victoria Gillis-Elliott" userId="e08464f6-ff40-4dba-b3f3-1b3f43744df7" providerId="ADAL" clId="{E96B5521-6F26-42F6-AE1A-A8BFCB4B9D71}" dt="2024-09-10T09:58:28.579" v="339" actId="14100"/>
          <ac:spMkLst>
            <pc:docMk/>
            <pc:sldMk cId="84878326" sldId="1830"/>
            <ac:spMk id="2" creationId="{5C364200-8626-1666-04F1-83C80852A283}"/>
          </ac:spMkLst>
        </pc:spChg>
      </pc:sldChg>
      <pc:sldChg chg="modSp mod">
        <pc:chgData name="Victoria Gillis-Elliott" userId="e08464f6-ff40-4dba-b3f3-1b3f43744df7" providerId="ADAL" clId="{E96B5521-6F26-42F6-AE1A-A8BFCB4B9D71}" dt="2024-09-10T09:46:55.828" v="338" actId="20577"/>
        <pc:sldMkLst>
          <pc:docMk/>
          <pc:sldMk cId="2944874392" sldId="1832"/>
        </pc:sldMkLst>
        <pc:spChg chg="mod">
          <ac:chgData name="Victoria Gillis-Elliott" userId="e08464f6-ff40-4dba-b3f3-1b3f43744df7" providerId="ADAL" clId="{E96B5521-6F26-42F6-AE1A-A8BFCB4B9D71}" dt="2024-09-10T09:46:55.828" v="338" actId="20577"/>
          <ac:spMkLst>
            <pc:docMk/>
            <pc:sldMk cId="2944874392" sldId="1832"/>
            <ac:spMk id="3" creationId="{47186C11-0863-3FB6-9738-6604D6A6E7D5}"/>
          </ac:spMkLst>
        </pc:spChg>
        <pc:spChg chg="mod">
          <ac:chgData name="Victoria Gillis-Elliott" userId="e08464f6-ff40-4dba-b3f3-1b3f43744df7" providerId="ADAL" clId="{E96B5521-6F26-42F6-AE1A-A8BFCB4B9D71}" dt="2024-09-10T09:46:43.282" v="311" actId="6549"/>
          <ac:spMkLst>
            <pc:docMk/>
            <pc:sldMk cId="2944874392" sldId="1832"/>
            <ac:spMk id="6" creationId="{F50AC8B1-5628-34D3-94A3-94A03A3BFF7B}"/>
          </ac:spMkLst>
        </pc:spChg>
        <pc:spChg chg="mod">
          <ac:chgData name="Victoria Gillis-Elliott" userId="e08464f6-ff40-4dba-b3f3-1b3f43744df7" providerId="ADAL" clId="{E96B5521-6F26-42F6-AE1A-A8BFCB4B9D71}" dt="2024-09-10T09:44:31.960" v="213" actId="255"/>
          <ac:spMkLst>
            <pc:docMk/>
            <pc:sldMk cId="2944874392" sldId="1832"/>
            <ac:spMk id="10" creationId="{A4E4FFCB-FBC9-4843-EC53-01BA1D029326}"/>
          </ac:spMkLst>
        </pc:spChg>
        <pc:grpChg chg="mod">
          <ac:chgData name="Victoria Gillis-Elliott" userId="e08464f6-ff40-4dba-b3f3-1b3f43744df7" providerId="ADAL" clId="{E96B5521-6F26-42F6-AE1A-A8BFCB4B9D71}" dt="2024-09-10T09:46:33.932" v="307" actId="1076"/>
          <ac:grpSpMkLst>
            <pc:docMk/>
            <pc:sldMk cId="2944874392" sldId="1832"/>
            <ac:grpSpMk id="4" creationId="{7BBBA1C0-52B4-E5AF-9BDF-2FAD0148352F}"/>
          </ac:grpSpMkLst>
        </pc:grpChg>
        <pc:graphicFrameChg chg="mod modGraphic">
          <ac:chgData name="Victoria Gillis-Elliott" userId="e08464f6-ff40-4dba-b3f3-1b3f43744df7" providerId="ADAL" clId="{E96B5521-6F26-42F6-AE1A-A8BFCB4B9D71}" dt="2024-09-10T09:43:04.305" v="202" actId="255"/>
          <ac:graphicFrameMkLst>
            <pc:docMk/>
            <pc:sldMk cId="2944874392" sldId="1832"/>
            <ac:graphicFrameMk id="7" creationId="{BCE46727-ED30-1683-8628-9851F5DA5EC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19/09/2024</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411326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159841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133087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fig 1 and table 1 in DSU main report </a:t>
            </a:r>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67933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addendum 3 p12 to 20</a:t>
            </a:r>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173972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1517336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table 2.1 in EAG post appeal response</a:t>
            </a:r>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3412019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414944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185801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245292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291141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271606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594790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1522477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table 1 in DSU main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1208560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fig 2 in company response (addendum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4148077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fig 2 in company response (addendum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329651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37789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fig 2 in company response (addendum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a:p>
        </p:txBody>
      </p:sp>
    </p:spTree>
    <p:extLst>
      <p:ext uri="{BB962C8B-B14F-4D97-AF65-F5344CB8AC3E}">
        <p14:creationId xmlns:p14="http://schemas.microsoft.com/office/powerpoint/2010/main" val="248376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fig 8 and fig 9  in company response (addendum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a:p>
        </p:txBody>
      </p:sp>
    </p:spTree>
    <p:extLst>
      <p:ext uri="{BB962C8B-B14F-4D97-AF65-F5344CB8AC3E}">
        <p14:creationId xmlns:p14="http://schemas.microsoft.com/office/powerpoint/2010/main" val="2533204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table 1 in company response (addendum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a:p>
        </p:txBody>
      </p:sp>
    </p:spTree>
    <p:extLst>
      <p:ext uri="{BB962C8B-B14F-4D97-AF65-F5344CB8AC3E}">
        <p14:creationId xmlns:p14="http://schemas.microsoft.com/office/powerpoint/2010/main" val="1824807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appendix 1 in DSU main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a:p>
        </p:txBody>
      </p:sp>
    </p:spTree>
    <p:extLst>
      <p:ext uri="{BB962C8B-B14F-4D97-AF65-F5344CB8AC3E}">
        <p14:creationId xmlns:p14="http://schemas.microsoft.com/office/powerpoint/2010/main" val="114902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45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319931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450"/>
              </a:spcAft>
              <a:buClrTx/>
              <a:buSzTx/>
              <a:buFontTx/>
              <a:buNone/>
              <a:tabLst/>
              <a:defRPr/>
            </a:pPr>
            <a:r>
              <a:rPr lang="en-US"/>
              <a:t>Slide originally presented at ACM1 </a:t>
            </a:r>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410649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0"/>
              <a:t>Slide originally presented at ACM1 </a:t>
            </a:r>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102771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0"/>
              <a:t>Slide originally presented at ACM1 </a:t>
            </a:r>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61161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on slide originally presented at ACM 2- based on company’s ACD comments response; data sweep Nov 2022 (table 1) ) and fig 2 in EAG response to CS addendum 2</a:t>
            </a:r>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293719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 o</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latin typeface="Arial" panose="020B0604020202020204" pitchFamily="34" charset="0"/>
              </a:rPr>
              <a:t>A</a:t>
            </a:r>
            <a:endParaRPr lang="en-US" sz="1600" baseline="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0590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 id="2147484136" r:id="rId45"/>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slide" Target="slide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slide" Target="slide40.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3" y="422043"/>
            <a:ext cx="6343803" cy="1276350"/>
          </a:xfrm>
        </p:spPr>
        <p:txBody>
          <a:bodyPr>
            <a:normAutofit fontScale="90000"/>
          </a:bodyPr>
          <a:lstStyle/>
          <a:p>
            <a:r>
              <a:rPr lang="en-GB">
                <a:latin typeface="Arial" panose="020B0604020202020204" pitchFamily="34" charset="0"/>
                <a:cs typeface="Arial" panose="020B0604020202020204" pitchFamily="34" charset="0"/>
              </a:rPr>
              <a:t>Tebentafusp for treating advanced (unresectable or metastatic) uveal melanoma</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270783"/>
            <a:ext cx="11328186" cy="4587217"/>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3 10</a:t>
            </a:r>
            <a:r>
              <a:rPr lang="en-US" sz="2200" b="1" baseline="30000" dirty="0">
                <a:latin typeface="Arial" panose="020B0604020202020204" pitchFamily="34" charset="0"/>
                <a:cs typeface="Arial" panose="020B0604020202020204" pitchFamily="34" charset="0"/>
              </a:rPr>
              <a:t>th</a:t>
            </a:r>
            <a:r>
              <a:rPr lang="en-US" sz="2200" b="1" dirty="0">
                <a:latin typeface="Arial" panose="020B0604020202020204" pitchFamily="34" charset="0"/>
                <a:cs typeface="Arial" panose="020B0604020202020204" pitchFamily="34" charset="0"/>
              </a:rPr>
              <a:t> September 2024</a:t>
            </a:r>
          </a:p>
          <a:p>
            <a:pPr defTabSz="703434">
              <a:spcBef>
                <a:spcPts val="1200"/>
              </a:spcBef>
              <a:defRPr/>
            </a:pPr>
            <a:r>
              <a:rPr lang="en-US" sz="2200" b="1" dirty="0">
                <a:latin typeface="Arial" panose="020B0604020202020204" pitchFamily="34" charset="0"/>
                <a:cs typeface="Arial" panose="020B0604020202020204" pitchFamily="34" charset="0"/>
              </a:rPr>
              <a:t>Chair’s presentation </a:t>
            </a:r>
            <a:endParaRPr lang="en-US" sz="2200"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US" sz="2200" dirty="0" err="1">
                <a:latin typeface="Arial" panose="020B0604020202020204" pitchFamily="34" charset="0"/>
                <a:cs typeface="Arial" panose="020B0604020202020204" pitchFamily="34" charset="0"/>
              </a:rPr>
              <a:t>Kleijnen</a:t>
            </a:r>
            <a:r>
              <a:rPr lang="en-US" sz="2200" dirty="0">
                <a:latin typeface="Arial" panose="020B0604020202020204" pitchFamily="34" charset="0"/>
                <a:cs typeface="Arial" panose="020B0604020202020204" pitchFamily="34" charset="0"/>
              </a:rPr>
              <a:t> Reviews LTD (KSR)</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Vicky Gillis-Elliott, Vicky Kelly, Janet Robinson</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Immunocore</a:t>
            </a:r>
          </a:p>
          <a:p>
            <a:pPr>
              <a:spcBef>
                <a:spcPts val="1200"/>
              </a:spcBef>
            </a:pP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dirty="0">
                <a:solidFill>
                  <a:srgbClr val="000000"/>
                </a:solidFill>
                <a:effectLst/>
                <a:highlight>
                  <a:srgbClr val="F5F5F5"/>
                </a:highlight>
                <a:latin typeface="Arial" panose="020B0604020202020204" pitchFamily="34" charset="0"/>
              </a:rPr>
              <a:t>For committee – contains ACIC information</a:t>
            </a:r>
            <a:r>
              <a:rPr lang="en-GB" sz="1800" b="0" i="0" dirty="0">
                <a:solidFill>
                  <a:srgbClr val="000000"/>
                </a:solidFill>
                <a:effectLst/>
                <a:highlight>
                  <a:srgbClr val="F5F5F5"/>
                </a:highlight>
                <a:latin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2024</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EEC0-E1DD-5CC1-DDFB-064E2B4EA932}"/>
              </a:ext>
            </a:extLst>
          </p:cNvPr>
          <p:cNvSpPr>
            <a:spLocks noGrp="1"/>
          </p:cNvSpPr>
          <p:nvPr>
            <p:ph type="title"/>
          </p:nvPr>
        </p:nvSpPr>
        <p:spPr>
          <a:xfrm>
            <a:off x="173903" y="258073"/>
            <a:ext cx="12028381" cy="430887"/>
          </a:xfrm>
        </p:spPr>
        <p:txBody>
          <a:bodyPr>
            <a:noAutofit/>
          </a:bodyPr>
          <a:lstStyle/>
          <a:p>
            <a:r>
              <a:rPr lang="en-GB" sz="2700">
                <a:ea typeface="Inter" panose="02000503000000020004" pitchFamily="2" charset="0"/>
              </a:rPr>
              <a:t>Overall survival for subgroup tebentafusp PCP vs pembrolizumab </a:t>
            </a:r>
            <a:endParaRPr lang="en-GB" sz="2700"/>
          </a:p>
        </p:txBody>
      </p:sp>
      <p:sp>
        <p:nvSpPr>
          <p:cNvPr id="10" name="TextBox 9">
            <a:extLst>
              <a:ext uri="{FF2B5EF4-FFF2-40B4-BE49-F238E27FC236}">
                <a16:creationId xmlns:a16="http://schemas.microsoft.com/office/drawing/2014/main" id="{0CEA59E3-5890-9226-EBE7-E452CB9E3AB6}"/>
              </a:ext>
            </a:extLst>
          </p:cNvPr>
          <p:cNvSpPr txBox="1"/>
          <p:nvPr/>
        </p:nvSpPr>
        <p:spPr>
          <a:xfrm>
            <a:off x="301492" y="2309073"/>
            <a:ext cx="5600113" cy="246221"/>
          </a:xfrm>
          <a:prstGeom prst="rect">
            <a:avLst/>
          </a:prstGeom>
          <a:noFill/>
        </p:spPr>
        <p:txBody>
          <a:bodyPr wrap="square" lIns="0" tIns="0" rIns="0" bIns="0" rtlCol="0">
            <a:spAutoFit/>
          </a:bodyPr>
          <a:lstStyle/>
          <a:p>
            <a:r>
              <a:rPr lang="en-GB" sz="1600">
                <a:latin typeface="Arial" panose="020B0604020202020204" pitchFamily="34" charset="0"/>
                <a:cs typeface="Times New Roman" panose="02020603050405020304" pitchFamily="18" charset="0"/>
              </a:rPr>
              <a:t>*includes 14 patients who crossed over to tebentafusp arm </a:t>
            </a:r>
            <a:endParaRPr lang="en-GB" sz="1600">
              <a:solidFill>
                <a:schemeClr val="tx1"/>
              </a:solidFill>
            </a:endParaRPr>
          </a:p>
        </p:txBody>
      </p:sp>
      <p:sp>
        <p:nvSpPr>
          <p:cNvPr id="16" name="Text Placeholder 3">
            <a:extLst>
              <a:ext uri="{FF2B5EF4-FFF2-40B4-BE49-F238E27FC236}">
                <a16:creationId xmlns:a16="http://schemas.microsoft.com/office/drawing/2014/main" id="{F70386A5-2AB8-9F3F-3AED-D57FC3EBDDC6}"/>
              </a:ext>
            </a:extLst>
          </p:cNvPr>
          <p:cNvSpPr>
            <a:spLocks noGrp="1"/>
          </p:cNvSpPr>
          <p:nvPr>
            <p:ph type="body" sz="quarter" idx="13"/>
          </p:nvPr>
        </p:nvSpPr>
        <p:spPr>
          <a:xfrm>
            <a:off x="1228913" y="6283274"/>
            <a:ext cx="5269858" cy="246221"/>
          </a:xfrm>
        </p:spPr>
        <p:txBody>
          <a:bodyPr>
            <a:noAutofit/>
          </a:bodyPr>
          <a:lstStyle/>
          <a:p>
            <a:r>
              <a:rPr lang="en-GB" dirty="0"/>
              <a:t>Abbreviations: CI, confidence interval; OS, overall survival.; </a:t>
            </a:r>
          </a:p>
          <a:p>
            <a:r>
              <a:rPr lang="en-GB" dirty="0"/>
              <a:t>PCP, pre choice pembrolizumab</a:t>
            </a:r>
          </a:p>
        </p:txBody>
      </p:sp>
      <p:sp>
        <p:nvSpPr>
          <p:cNvPr id="24" name="Rectangle 23" descr="Marker showing slides are confidential ">
            <a:extLst>
              <a:ext uri="{FF2B5EF4-FFF2-40B4-BE49-F238E27FC236}">
                <a16:creationId xmlns:a16="http://schemas.microsoft.com/office/drawing/2014/main" id="{61D6D323-7566-3995-CCD5-7876CA49B40D}"/>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graphicFrame>
        <p:nvGraphicFramePr>
          <p:cNvPr id="3" name="Table 11">
            <a:extLst>
              <a:ext uri="{FF2B5EF4-FFF2-40B4-BE49-F238E27FC236}">
                <a16:creationId xmlns:a16="http://schemas.microsoft.com/office/drawing/2014/main" id="{C615AC60-523F-EE9E-11FE-93B2CDDEC263}"/>
              </a:ext>
            </a:extLst>
          </p:cNvPr>
          <p:cNvGraphicFramePr>
            <a:graphicFrameLocks noGrp="1"/>
          </p:cNvGraphicFramePr>
          <p:nvPr>
            <p:extLst>
              <p:ext uri="{D42A27DB-BD31-4B8C-83A1-F6EECF244321}">
                <p14:modId xmlns:p14="http://schemas.microsoft.com/office/powerpoint/2010/main" val="3829639031"/>
              </p:ext>
            </p:extLst>
          </p:nvPr>
        </p:nvGraphicFramePr>
        <p:xfrm>
          <a:off x="259402" y="671884"/>
          <a:ext cx="11497170" cy="1570754"/>
        </p:xfrm>
        <a:graphic>
          <a:graphicData uri="http://schemas.openxmlformats.org/drawingml/2006/table">
            <a:tbl>
              <a:tblPr firstRow="1" bandRow="1">
                <a:tableStyleId>{5C22544A-7EE6-4342-B048-85BDC9FD1C3A}</a:tableStyleId>
              </a:tblPr>
              <a:tblGrid>
                <a:gridCol w="5948955">
                  <a:extLst>
                    <a:ext uri="{9D8B030D-6E8A-4147-A177-3AD203B41FA5}">
                      <a16:colId xmlns:a16="http://schemas.microsoft.com/office/drawing/2014/main" val="2228116438"/>
                    </a:ext>
                  </a:extLst>
                </a:gridCol>
                <a:gridCol w="5548215">
                  <a:extLst>
                    <a:ext uri="{9D8B030D-6E8A-4147-A177-3AD203B41FA5}">
                      <a16:colId xmlns:a16="http://schemas.microsoft.com/office/drawing/2014/main" val="314471068"/>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a:latin typeface="+mn-lt"/>
                        </a:rPr>
                        <a:t>IMCgp100-202 OS (PCP subgroup- Nov 2022 cut-off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1567956610"/>
                  </a:ext>
                </a:extLst>
              </a:tr>
              <a:tr h="148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mn-lt"/>
                        </a:rPr>
                        <a:t>Median (months) KM estimates (95% CI)</a:t>
                      </a:r>
                      <a:endParaRPr lang="en-GB" sz="1600">
                        <a:latin typeface="+mn-lt"/>
                      </a:endParaRPr>
                    </a:p>
                  </a:txBody>
                  <a:tcPr/>
                </a:tc>
                <a:extLst>
                  <a:ext uri="{0D108BD9-81ED-4DB2-BD59-A6C34878D82A}">
                    <a16:rowId xmlns:a16="http://schemas.microsoft.com/office/drawing/2014/main" val="1291475422"/>
                  </a:ext>
                </a:extLst>
              </a:tr>
              <a:tr h="148424">
                <a:tc>
                  <a:txBody>
                    <a:bodyPr/>
                    <a:lstStyle/>
                    <a:p>
                      <a:pPr algn="l">
                        <a:lnSpc>
                          <a:spcPct val="107000"/>
                        </a:lnSpc>
                        <a:spcBef>
                          <a:spcPts val="200"/>
                        </a:spcBef>
                        <a:spcAft>
                          <a:spcPts val="200"/>
                        </a:spcAft>
                      </a:pPr>
                      <a:r>
                        <a:rPr lang="en-GB" sz="2000" b="1">
                          <a:solidFill>
                            <a:schemeClr val="tx1"/>
                          </a:solidFill>
                          <a:effectLst/>
                          <a:latin typeface="+mn-lt"/>
                          <a:ea typeface="Times New Roman" panose="02020603050405020304" pitchFamily="18" charset="0"/>
                          <a:cs typeface="Times New Roman" panose="02020603050405020304" pitchFamily="18" charset="0"/>
                        </a:rPr>
                        <a:t>Tebentafusp PCP (n=</a:t>
                      </a:r>
                      <a:r>
                        <a:rPr lang="en-GB" sz="2000" b="1" u="none">
                          <a:solidFill>
                            <a:schemeClr val="tx1"/>
                          </a:solidFill>
                          <a:effectLst/>
                          <a:latin typeface="+mn-lt"/>
                          <a:ea typeface="Times New Roman" panose="02020603050405020304" pitchFamily="18" charset="0"/>
                          <a:cs typeface="Times New Roman" panose="02020603050405020304" pitchFamily="18" charset="0"/>
                        </a:rPr>
                        <a:t>252</a:t>
                      </a:r>
                      <a:r>
                        <a:rPr lang="en-GB" sz="2000" b="1">
                          <a:solidFill>
                            <a:schemeClr val="tx1"/>
                          </a:solidFill>
                          <a:effectLst/>
                          <a:latin typeface="+mn-lt"/>
                          <a:ea typeface="Times New Roman" panose="02020603050405020304" pitchFamily="18" charset="0"/>
                          <a:cs typeface="Times New Roman" panose="02020603050405020304" pitchFamily="18" charset="0"/>
                        </a:rPr>
                        <a:t>)</a:t>
                      </a:r>
                      <a:endParaRPr lang="en-GB" sz="2000">
                        <a:solidFill>
                          <a:schemeClr val="tx1"/>
                        </a:solidFill>
                        <a:effectLst/>
                        <a:latin typeface="+mn-lt"/>
                        <a:ea typeface="Times New Roman" panose="02020603050405020304" pitchFamily="18" charset="0"/>
                        <a:cs typeface="Times New Roman" panose="02020603050405020304" pitchFamily="18" charset="0"/>
                      </a:endParaRPr>
                    </a:p>
                  </a:txBody>
                  <a:tcPr marL="95990" marR="95990" marT="47153" marB="47153" anchor="ctr"/>
                </a:tc>
                <a:tc>
                  <a:txBody>
                    <a:bodyPr/>
                    <a:lstStyle/>
                    <a:p>
                      <a:pPr algn="l">
                        <a:lnSpc>
                          <a:spcPct val="107000"/>
                        </a:lnSpc>
                        <a:spcBef>
                          <a:spcPts val="200"/>
                        </a:spcBef>
                        <a:spcAft>
                          <a:spcPts val="200"/>
                        </a:spcAft>
                      </a:pPr>
                      <a:r>
                        <a:rPr lang="en-GB" sz="2000" u="sng">
                          <a:effectLst/>
                          <a:highlight>
                            <a:srgbClr val="FFFF00"/>
                          </a:highlight>
                          <a:latin typeface="+mn-lt"/>
                          <a:ea typeface="Times New Roman" panose="02020603050405020304" pitchFamily="18" charset="0"/>
                          <a:cs typeface="Calibri" panose="020F0502020204030204" pitchFamily="34" charset="0"/>
                        </a:rPr>
                        <a:t>21.7 (19.5 to  24.8)</a:t>
                      </a:r>
                      <a:endParaRPr lang="en-GB" sz="2000" b="0" u="sng">
                        <a:solidFill>
                          <a:schemeClr val="tx1"/>
                        </a:solidFill>
                        <a:effectLst/>
                        <a:highlight>
                          <a:srgbClr val="FFFF00"/>
                        </a:highlight>
                        <a:latin typeface="+mn-lt"/>
                        <a:ea typeface="Times New Roman" panose="02020603050405020304" pitchFamily="18" charset="0"/>
                        <a:cs typeface="Times New Roman" panose="02020603050405020304" pitchFamily="18" charset="0"/>
                      </a:endParaRPr>
                    </a:p>
                  </a:txBody>
                  <a:tcPr marL="95990" marR="95990" marT="47153" marB="47153" anchor="ctr">
                    <a:solidFill>
                      <a:schemeClr val="accent5">
                        <a:lumMod val="40000"/>
                        <a:lumOff val="60000"/>
                      </a:schemeClr>
                    </a:solidFill>
                  </a:tcPr>
                </a:tc>
                <a:extLst>
                  <a:ext uri="{0D108BD9-81ED-4DB2-BD59-A6C34878D82A}">
                    <a16:rowId xmlns:a16="http://schemas.microsoft.com/office/drawing/2014/main" val="2436764992"/>
                  </a:ext>
                </a:extLst>
              </a:tr>
              <a:tr h="148424">
                <a:tc>
                  <a:txBody>
                    <a:bodyPr/>
                    <a:lstStyle/>
                    <a:p>
                      <a:pPr algn="l">
                        <a:lnSpc>
                          <a:spcPct val="107000"/>
                        </a:lnSpc>
                        <a:spcBef>
                          <a:spcPts val="200"/>
                        </a:spcBef>
                        <a:spcAft>
                          <a:spcPts val="200"/>
                        </a:spcAft>
                      </a:pPr>
                      <a:r>
                        <a:rPr lang="en-GB" sz="2000" b="1" u="none">
                          <a:solidFill>
                            <a:schemeClr val="tx1"/>
                          </a:solidFill>
                          <a:effectLst/>
                          <a:latin typeface="+mn-lt"/>
                          <a:ea typeface="Times New Roman" panose="02020603050405020304" pitchFamily="18" charset="0"/>
                          <a:cs typeface="Times New Roman" panose="02020603050405020304" pitchFamily="18" charset="0"/>
                        </a:rPr>
                        <a:t>Pembrolizumab (n=103)</a:t>
                      </a:r>
                      <a:r>
                        <a:rPr lang="en-GB" sz="2000" u="none" kern="1200">
                          <a:solidFill>
                            <a:schemeClr val="dk1"/>
                          </a:solidFill>
                          <a:effectLst/>
                          <a:latin typeface="+mn-lt"/>
                          <a:ea typeface="+mn-ea"/>
                          <a:cs typeface="+mn-cs"/>
                        </a:rPr>
                        <a:t> *</a:t>
                      </a:r>
                      <a:endParaRPr lang="en-GB" sz="2000" b="1" u="none">
                        <a:solidFill>
                          <a:schemeClr val="tx1"/>
                        </a:solidFill>
                        <a:effectLst/>
                        <a:latin typeface="+mn-lt"/>
                        <a:ea typeface="Times New Roman" panose="02020603050405020304" pitchFamily="18" charset="0"/>
                        <a:cs typeface="Times New Roman" panose="02020603050405020304" pitchFamily="18" charset="0"/>
                      </a:endParaRPr>
                    </a:p>
                  </a:txBody>
                  <a:tcPr marL="95990" marR="95990" marT="47153" marB="47153" anchor="ctr"/>
                </a:tc>
                <a:tc>
                  <a:txBody>
                    <a:bodyPr/>
                    <a:lstStyle/>
                    <a:p>
                      <a:pPr algn="l">
                        <a:lnSpc>
                          <a:spcPct val="107000"/>
                        </a:lnSpc>
                        <a:spcBef>
                          <a:spcPts val="200"/>
                        </a:spcBef>
                        <a:spcAft>
                          <a:spcPts val="200"/>
                        </a:spcAft>
                      </a:pPr>
                      <a:r>
                        <a:rPr lang="en-GB" sz="2000" u="sng" kern="1200">
                          <a:solidFill>
                            <a:schemeClr val="dk1"/>
                          </a:solidFill>
                          <a:effectLst/>
                          <a:highlight>
                            <a:srgbClr val="FFFF00"/>
                          </a:highlight>
                          <a:latin typeface="+mn-lt"/>
                          <a:ea typeface="+mn-ea"/>
                          <a:cs typeface="+mn-cs"/>
                        </a:rPr>
                        <a:t>16.9 (13.1 to 20.6)</a:t>
                      </a:r>
                      <a:endParaRPr lang="en-GB" sz="2000" b="0" u="sng">
                        <a:solidFill>
                          <a:schemeClr val="tx1"/>
                        </a:solidFill>
                        <a:effectLst/>
                        <a:highlight>
                          <a:srgbClr val="FFFF00"/>
                        </a:highlight>
                        <a:latin typeface="+mn-lt"/>
                        <a:ea typeface="Times New Roman" panose="02020603050405020304" pitchFamily="18" charset="0"/>
                        <a:cs typeface="Times New Roman" panose="02020603050405020304" pitchFamily="18" charset="0"/>
                      </a:endParaRPr>
                    </a:p>
                  </a:txBody>
                  <a:tcPr marL="95990" marR="95990" marT="47153" marB="47153" anchor="ctr">
                    <a:solidFill>
                      <a:schemeClr val="accent5">
                        <a:lumMod val="40000"/>
                        <a:lumOff val="60000"/>
                      </a:schemeClr>
                    </a:solidFill>
                  </a:tcPr>
                </a:tc>
                <a:extLst>
                  <a:ext uri="{0D108BD9-81ED-4DB2-BD59-A6C34878D82A}">
                    <a16:rowId xmlns:a16="http://schemas.microsoft.com/office/drawing/2014/main" val="2480822778"/>
                  </a:ext>
                </a:extLst>
              </a:tr>
            </a:tbl>
          </a:graphicData>
        </a:graphic>
      </p:graphicFrame>
      <p:sp>
        <p:nvSpPr>
          <p:cNvPr id="5" name="TextBox 4">
            <a:extLst>
              <a:ext uri="{FF2B5EF4-FFF2-40B4-BE49-F238E27FC236}">
                <a16:creationId xmlns:a16="http://schemas.microsoft.com/office/drawing/2014/main" id="{3E3C309F-4340-85F5-F55E-AB4CB075CA38}"/>
              </a:ext>
            </a:extLst>
          </p:cNvPr>
          <p:cNvSpPr txBox="1"/>
          <p:nvPr/>
        </p:nvSpPr>
        <p:spPr>
          <a:xfrm>
            <a:off x="6007987" y="2411071"/>
            <a:ext cx="3825216" cy="276999"/>
          </a:xfrm>
          <a:prstGeom prst="rect">
            <a:avLst/>
          </a:prstGeom>
          <a:solidFill>
            <a:schemeClr val="accent5">
              <a:lumMod val="40000"/>
              <a:lumOff val="60000"/>
            </a:schemeClr>
          </a:solidFill>
          <a:ln>
            <a:solidFill>
              <a:schemeClr val="accent5"/>
            </a:solidFill>
          </a:ln>
        </p:spPr>
        <p:txBody>
          <a:bodyPr wrap="square" lIns="0" tIns="0" rIns="0" bIns="0" rtlCol="0">
            <a:spAutoFit/>
          </a:bodyPr>
          <a:lstStyle/>
          <a:p>
            <a:r>
              <a:rPr lang="en-GB" b="1"/>
              <a:t>KM OS </a:t>
            </a:r>
            <a:r>
              <a:rPr lang="en-GB" b="1">
                <a:solidFill>
                  <a:schemeClr val="tx1"/>
                </a:solidFill>
              </a:rPr>
              <a:t>Nov 2022 PCP subgroup </a:t>
            </a:r>
          </a:p>
        </p:txBody>
      </p:sp>
      <p:sp>
        <p:nvSpPr>
          <p:cNvPr id="6" name="Rectangle 5" descr="Marker showing slides are confidential ">
            <a:extLst>
              <a:ext uri="{FF2B5EF4-FFF2-40B4-BE49-F238E27FC236}">
                <a16:creationId xmlns:a16="http://schemas.microsoft.com/office/drawing/2014/main" id="{0ED3F0F6-0529-6EB9-2F97-F4B80EE1F790}"/>
              </a:ext>
              <a:ext uri="{C183D7F6-B498-43B3-948B-1728B52AA6E4}">
                <adec:decorative xmlns:adec="http://schemas.microsoft.com/office/drawing/2017/decorative" val="0"/>
              </a:ext>
            </a:extLst>
          </p:cNvPr>
          <p:cNvSpPr/>
          <p:nvPr/>
        </p:nvSpPr>
        <p:spPr>
          <a:xfrm>
            <a:off x="11259669" y="1227"/>
            <a:ext cx="936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RECAP</a:t>
            </a:r>
          </a:p>
        </p:txBody>
      </p:sp>
      <p:sp>
        <p:nvSpPr>
          <p:cNvPr id="9" name="TextBox 8">
            <a:extLst>
              <a:ext uri="{FF2B5EF4-FFF2-40B4-BE49-F238E27FC236}">
                <a16:creationId xmlns:a16="http://schemas.microsoft.com/office/drawing/2014/main" id="{4533FCB8-7F03-7456-ACA3-40F3EC82DEA3}"/>
              </a:ext>
            </a:extLst>
          </p:cNvPr>
          <p:cNvSpPr txBox="1"/>
          <p:nvPr/>
        </p:nvSpPr>
        <p:spPr>
          <a:xfrm>
            <a:off x="346525" y="2856503"/>
            <a:ext cx="3811818" cy="923330"/>
          </a:xfrm>
          <a:prstGeom prst="rect">
            <a:avLst/>
          </a:prstGeom>
          <a:noFill/>
          <a:ln>
            <a:solidFill>
              <a:schemeClr val="tx1"/>
            </a:solidFill>
          </a:ln>
        </p:spPr>
        <p:txBody>
          <a:bodyPr wrap="square">
            <a:spAutoFit/>
          </a:bodyPr>
          <a:lstStyle/>
          <a:p>
            <a:r>
              <a:rPr lang="en-GB" b="1">
                <a:effectLst/>
                <a:ea typeface="Times New Roman" panose="02020603050405020304" pitchFamily="18" charset="0"/>
              </a:rPr>
              <a:t>Company </a:t>
            </a:r>
            <a:r>
              <a:rPr lang="en-GB">
                <a:effectLst/>
                <a:ea typeface="Times New Roman" panose="02020603050405020304" pitchFamily="18" charset="0"/>
              </a:rPr>
              <a:t>KM data show survival probability reaches 0 at 5 years in pembrolizumab arm</a:t>
            </a:r>
            <a:endParaRPr lang="en-GB"/>
          </a:p>
        </p:txBody>
      </p:sp>
      <p:sp>
        <p:nvSpPr>
          <p:cNvPr id="12" name="TextBox 11">
            <a:extLst>
              <a:ext uri="{FF2B5EF4-FFF2-40B4-BE49-F238E27FC236}">
                <a16:creationId xmlns:a16="http://schemas.microsoft.com/office/drawing/2014/main" id="{B363D9B9-D9D9-C16D-7738-AE12FC9CB2C4}"/>
              </a:ext>
            </a:extLst>
          </p:cNvPr>
          <p:cNvSpPr txBox="1"/>
          <p:nvPr/>
        </p:nvSpPr>
        <p:spPr>
          <a:xfrm>
            <a:off x="301492" y="4252169"/>
            <a:ext cx="3856851" cy="1754326"/>
          </a:xfrm>
          <a:prstGeom prst="rect">
            <a:avLst/>
          </a:prstGeom>
          <a:solidFill>
            <a:schemeClr val="bg1"/>
          </a:solidFill>
          <a:ln>
            <a:solidFill>
              <a:schemeClr val="tx1"/>
            </a:solidFill>
          </a:ln>
        </p:spPr>
        <p:txBody>
          <a:bodyPr wrap="square">
            <a:spAutoFit/>
          </a:bodyPr>
          <a:lstStyle/>
          <a:p>
            <a:r>
              <a:rPr lang="en-GB" b="1">
                <a:effectLst/>
                <a:ea typeface="Times New Roman" panose="02020603050405020304" pitchFamily="18" charset="0"/>
              </a:rPr>
              <a:t>EAG</a:t>
            </a:r>
            <a:r>
              <a:rPr lang="en-GB">
                <a:effectLst/>
                <a:ea typeface="Times New Roman" panose="02020603050405020304" pitchFamily="18" charset="0"/>
              </a:rPr>
              <a:t>: </a:t>
            </a:r>
          </a:p>
          <a:p>
            <a:r>
              <a:rPr lang="en-GB">
                <a:effectLst/>
                <a:ea typeface="Times New Roman" panose="02020603050405020304" pitchFamily="18" charset="0"/>
              </a:rPr>
              <a:t>Sudden drop in numbers at risk in pembrolizumab arm at same time point can explain sudden reduction but data uncertain due to lack of precision estimates</a:t>
            </a:r>
          </a:p>
        </p:txBody>
      </p:sp>
      <p:pic>
        <p:nvPicPr>
          <p:cNvPr id="8" name="Picture 7" descr="Chart&#10;&#10;Description automatically generated">
            <a:extLst>
              <a:ext uri="{FF2B5EF4-FFF2-40B4-BE49-F238E27FC236}">
                <a16:creationId xmlns:a16="http://schemas.microsoft.com/office/drawing/2014/main" id="{70FEEB53-B6A4-FF19-BC55-E97F1F783B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8457" y="2996471"/>
            <a:ext cx="7228115" cy="3010024"/>
          </a:xfrm>
          <a:prstGeom prst="rect">
            <a:avLst/>
          </a:prstGeom>
          <a:noFill/>
          <a:ln w="19050">
            <a:solidFill>
              <a:srgbClr val="FFFF00"/>
            </a:solidFill>
          </a:ln>
        </p:spPr>
      </p:pic>
      <p:sp>
        <p:nvSpPr>
          <p:cNvPr id="4" name="TextBox 3">
            <a:extLst>
              <a:ext uri="{FF2B5EF4-FFF2-40B4-BE49-F238E27FC236}">
                <a16:creationId xmlns:a16="http://schemas.microsoft.com/office/drawing/2014/main" id="{93F19CF5-D80C-E442-A298-8956F9591BFF}"/>
              </a:ext>
            </a:extLst>
          </p:cNvPr>
          <p:cNvSpPr txBox="1"/>
          <p:nvPr/>
        </p:nvSpPr>
        <p:spPr>
          <a:xfrm>
            <a:off x="6854562" y="6113997"/>
            <a:ext cx="4561115" cy="584775"/>
          </a:xfrm>
          <a:prstGeom prst="rect">
            <a:avLst/>
          </a:prstGeom>
          <a:noFill/>
          <a:ln>
            <a:solidFill>
              <a:schemeClr val="tx1"/>
            </a:solidFill>
          </a:ln>
        </p:spPr>
        <p:txBody>
          <a:bodyPr wrap="square">
            <a:spAutoFit/>
          </a:bodyPr>
          <a:lstStyle/>
          <a:p>
            <a:r>
              <a:rPr lang="en-GB" sz="1600" dirty="0">
                <a:effectLst/>
                <a:ea typeface="Arial" panose="020B0604020202020204" pitchFamily="34" charset="0"/>
              </a:rPr>
              <a:t>See appendix for </a:t>
            </a:r>
            <a:r>
              <a:rPr lang="en-GB" sz="1600" dirty="0">
                <a:effectLst/>
                <a:ea typeface="Arial" panose="020B0604020202020204" pitchFamily="34" charset="0"/>
                <a:hlinkClick r:id="rId4" action="ppaction://hlinksldjump"/>
              </a:rPr>
              <a:t>KM estimates April 2022, April 2024 and fitted post appeal piecewise model </a:t>
            </a:r>
            <a:r>
              <a:rPr lang="en-GB" sz="1600" dirty="0">
                <a:effectLst/>
                <a:ea typeface="Arial" panose="020B0604020202020204" pitchFamily="34" charset="0"/>
              </a:rPr>
              <a:t> </a:t>
            </a:r>
            <a:endParaRPr lang="en-GB" sz="1600" dirty="0"/>
          </a:p>
        </p:txBody>
      </p:sp>
    </p:spTree>
    <p:extLst>
      <p:ext uri="{BB962C8B-B14F-4D97-AF65-F5344CB8AC3E}">
        <p14:creationId xmlns:p14="http://schemas.microsoft.com/office/powerpoint/2010/main" val="132287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817831"/>
          </a:xfrm>
        </p:spPr>
        <p:txBody>
          <a:bodyPr>
            <a:normAutofit/>
          </a:bodyPr>
          <a:lstStyle/>
          <a:p>
            <a:r>
              <a:rPr lang="en-GB"/>
              <a:t>Appraisal hearing outcome conclusions</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anose="05000000000000000000" pitchFamily="2" charset="2"/>
              <a:buChar char="q"/>
            </a:pPr>
            <a:r>
              <a:rPr lang="en-GB" sz="2800"/>
              <a:t> Appraisal recap and appeal history</a:t>
            </a:r>
          </a:p>
          <a:p>
            <a:pPr marL="457200" indent="-457200">
              <a:buSzPts val="2200"/>
              <a:buFont typeface="Wingdings" panose="05000000000000000000" pitchFamily="2" charset="2"/>
              <a:buChar char="ü"/>
            </a:pPr>
            <a:r>
              <a:rPr lang="en-GB" sz="2800"/>
              <a:t> </a:t>
            </a:r>
            <a:r>
              <a:rPr lang="en-GB" sz="2800" b="1"/>
              <a:t>DSU Expert elicitation </a:t>
            </a:r>
          </a:p>
          <a:p>
            <a:pPr marL="712788" indent="-457200">
              <a:buSzPts val="2200"/>
              <a:buFont typeface="Wingdings" panose="05000000000000000000" pitchFamily="2" charset="2"/>
              <a:buChar char="q"/>
              <a:tabLst>
                <a:tab pos="0" algn="l"/>
              </a:tabLst>
            </a:pPr>
            <a:r>
              <a:rPr lang="en-GB" sz="2800">
                <a:solidFill>
                  <a:schemeClr val="bg1"/>
                </a:solidFill>
              </a:rPr>
              <a:t> Long-term overall survival </a:t>
            </a:r>
          </a:p>
          <a:p>
            <a:pPr marL="273050" indent="427038">
              <a:buSzPts val="2200"/>
              <a:buFont typeface="Wingdings" panose="05000000000000000000" pitchFamily="2" charset="2"/>
              <a:buChar char="q"/>
              <a:tabLst>
                <a:tab pos="534988" algn="l"/>
              </a:tabLst>
            </a:pPr>
            <a:r>
              <a:rPr lang="en-GB" sz="2800"/>
              <a:t>BSC resource use </a:t>
            </a:r>
          </a:p>
        </p:txBody>
      </p:sp>
      <p:sp>
        <p:nvSpPr>
          <p:cNvPr id="5" name="TextBox 4">
            <a:extLst>
              <a:ext uri="{FF2B5EF4-FFF2-40B4-BE49-F238E27FC236}">
                <a16:creationId xmlns:a16="http://schemas.microsoft.com/office/drawing/2014/main" id="{9053441A-F11D-6BED-CAD7-65B9A198C156}"/>
              </a:ext>
            </a:extLst>
          </p:cNvPr>
          <p:cNvSpPr txBox="1"/>
          <p:nvPr/>
        </p:nvSpPr>
        <p:spPr>
          <a:xfrm>
            <a:off x="5738057" y="5636220"/>
            <a:ext cx="6097978" cy="646331"/>
          </a:xfrm>
          <a:prstGeom prst="rect">
            <a:avLst/>
          </a:prstGeom>
          <a:noFill/>
        </p:spPr>
        <p:txBody>
          <a:bodyPr wrap="square">
            <a:spAutoFit/>
          </a:bodyPr>
          <a:lstStyle/>
          <a:p>
            <a:r>
              <a:rPr lang="en-GB" sz="1800" b="1">
                <a:solidFill>
                  <a:schemeClr val="bg1"/>
                </a:solidFill>
              </a:rPr>
              <a:t>Abbreviations: </a:t>
            </a:r>
            <a:r>
              <a:rPr lang="en-GB" sz="1800">
                <a:solidFill>
                  <a:schemeClr val="bg1"/>
                </a:solidFill>
              </a:rPr>
              <a:t>DSU, Decision Support Unit; BSC, best supportive care</a:t>
            </a:r>
          </a:p>
        </p:txBody>
      </p:sp>
    </p:spTree>
    <p:extLst>
      <p:ext uri="{BB962C8B-B14F-4D97-AF65-F5344CB8AC3E}">
        <p14:creationId xmlns:p14="http://schemas.microsoft.com/office/powerpoint/2010/main" val="55339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a:xfrm>
            <a:off x="185239" y="58642"/>
            <a:ext cx="11250785" cy="592817"/>
          </a:xfrm>
        </p:spPr>
        <p:txBody>
          <a:bodyPr>
            <a:normAutofit/>
          </a:bodyPr>
          <a:lstStyle/>
          <a:p>
            <a:r>
              <a:rPr lang="en-GB" sz="2700"/>
              <a:t>Post appeal considerations- DSU elicitation of expert opinion</a:t>
            </a:r>
          </a:p>
        </p:txBody>
      </p:sp>
      <p:sp>
        <p:nvSpPr>
          <p:cNvPr id="10" name="Text Placeholder 4">
            <a:extLst>
              <a:ext uri="{FF2B5EF4-FFF2-40B4-BE49-F238E27FC236}">
                <a16:creationId xmlns:a16="http://schemas.microsoft.com/office/drawing/2014/main" id="{19742ADC-31F9-1A16-2074-BB9C88C2412D}"/>
              </a:ext>
            </a:extLst>
          </p:cNvPr>
          <p:cNvSpPr txBox="1">
            <a:spLocks/>
          </p:cNvSpPr>
          <p:nvPr/>
        </p:nvSpPr>
        <p:spPr>
          <a:xfrm>
            <a:off x="154454" y="2184036"/>
            <a:ext cx="11821522" cy="3456744"/>
          </a:xfrm>
          <a:prstGeom prst="rect">
            <a:avLst/>
          </a:prstGeom>
          <a:ln>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a:t>NICE commissioned the DSU to use a structured approach to:</a:t>
            </a:r>
            <a:endParaRPr lang="en-GB" sz="1800">
              <a:effectLst/>
              <a:latin typeface="Arial" panose="020B0604020202020204" pitchFamily="34" charset="0"/>
              <a:ea typeface="Arial" panose="020B0604020202020204" pitchFamily="34" charset="0"/>
            </a:endParaRPr>
          </a:p>
          <a:p>
            <a:pPr marL="342900" lvl="0" indent="-342900">
              <a:lnSpc>
                <a:spcPct val="100000"/>
              </a:lnSpc>
              <a:buFont typeface="+mj-lt"/>
              <a:buAutoNum type="arabicParenR"/>
            </a:pPr>
            <a:r>
              <a:rPr lang="en-GB" sz="1800">
                <a:effectLst/>
                <a:latin typeface="Arial" panose="020B0604020202020204" pitchFamily="34" charset="0"/>
                <a:ea typeface="Arial" panose="020B0604020202020204" pitchFamily="34" charset="0"/>
                <a:cs typeface="Times New Roman" panose="02020603050405020304" pitchFamily="18" charset="0"/>
              </a:rPr>
              <a:t>elicit expert estimates of the expected survival of people with uveal melanoma treated with pembrolizumab and those treated with tebentafusp and the uncertainty around these estimates.</a:t>
            </a:r>
          </a:p>
          <a:p>
            <a:pPr marL="971550" lvl="1" indent="-285750">
              <a:lnSpc>
                <a:spcPct val="100000"/>
              </a:lnSpc>
            </a:pPr>
            <a:r>
              <a:rPr lang="en-GB">
                <a:ea typeface="Arial" panose="020B0604020202020204" pitchFamily="34" charset="0"/>
                <a:cs typeface="Times New Roman" panose="02020603050405020304" pitchFamily="18" charset="0"/>
              </a:rPr>
              <a:t>DSU used a structured elicitation approach: (one online and one face to face workshop)</a:t>
            </a:r>
            <a:endParaRPr lang="en-GB">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0000"/>
              </a:lnSpc>
              <a:buFont typeface="+mj-lt"/>
              <a:buAutoNum type="arabicParenR"/>
            </a:pPr>
            <a:r>
              <a:rPr lang="en-GB" sz="1800">
                <a:effectLst/>
                <a:latin typeface="+mn-lt"/>
                <a:ea typeface="Arial" panose="020B0604020202020204" pitchFamily="34" charset="0"/>
                <a:cs typeface="Times New Roman" panose="02020603050405020304" pitchFamily="18" charset="0"/>
              </a:rPr>
              <a:t>e</a:t>
            </a:r>
            <a:r>
              <a:rPr lang="en-GB" sz="1800">
                <a:effectLst/>
                <a:latin typeface="+mn-lt"/>
                <a:ea typeface="Arial" panose="020B0604020202020204" pitchFamily="34" charset="0"/>
              </a:rPr>
              <a:t>licit </a:t>
            </a:r>
            <a:r>
              <a:rPr lang="en-GB" sz="1800">
                <a:effectLst/>
                <a:latin typeface="Arial" panose="020B0604020202020204" pitchFamily="34" charset="0"/>
                <a:ea typeface="Arial" panose="020B0604020202020204" pitchFamily="34" charset="0"/>
              </a:rPr>
              <a:t>expert opinion on the resources used in the provision of best supportive care for people with uveal melanoma over the course of their disease after progression</a:t>
            </a:r>
          </a:p>
          <a:p>
            <a:pPr marL="1028700" lvl="1" indent="-342900">
              <a:lnSpc>
                <a:spcPct val="100000"/>
              </a:lnSpc>
            </a:pPr>
            <a:r>
              <a:rPr lang="en-GB">
                <a:ea typeface="Calibri" panose="020F0502020204030204" pitchFamily="34" charset="0"/>
                <a:cs typeface="Times New Roman" panose="02020603050405020304" pitchFamily="18" charset="0"/>
              </a:rPr>
              <a:t>DSU used an online survey </a:t>
            </a:r>
          </a:p>
          <a:p>
            <a:pPr marL="285750" indent="-285750">
              <a:lnSpc>
                <a:spcPct val="100000"/>
              </a:lnSpc>
              <a:spcBef>
                <a:spcPts val="600"/>
              </a:spcBef>
              <a:buFont typeface="Arial" panose="020B0604020202020204" pitchFamily="34" charset="0"/>
              <a:buChar char="•"/>
            </a:pPr>
            <a:r>
              <a:rPr lang="en-GB"/>
              <a:t>DSU focused on identifying experts affiliated with specialist centres (identified by NICE)</a:t>
            </a:r>
          </a:p>
          <a:p>
            <a:pPr marL="285750" indent="-285750">
              <a:lnSpc>
                <a:spcPct val="100000"/>
              </a:lnSpc>
              <a:spcBef>
                <a:spcPts val="600"/>
              </a:spcBef>
              <a:buFont typeface="Arial" panose="020B0604020202020204" pitchFamily="34" charset="0"/>
              <a:buChar char="•"/>
            </a:pPr>
            <a:r>
              <a:rPr lang="en-GB"/>
              <a:t>Input from th</a:t>
            </a:r>
            <a:r>
              <a:rPr lang="en-GB" sz="1800">
                <a:effectLst/>
                <a:latin typeface="Arial" panose="020B0604020202020204" pitchFamily="34" charset="0"/>
                <a:ea typeface="Arial" panose="020B0604020202020204" pitchFamily="34" charset="0"/>
              </a:rPr>
              <a:t>e company, EAG, NICE and patient groups (Melanoma Focus and OcuMel) </a:t>
            </a:r>
          </a:p>
          <a:p>
            <a:pPr marL="285750" indent="-285750">
              <a:lnSpc>
                <a:spcPct val="100000"/>
              </a:lnSpc>
              <a:spcBef>
                <a:spcPts val="600"/>
              </a:spcBef>
              <a:buFont typeface="Arial" panose="020B0604020202020204" pitchFamily="34" charset="0"/>
              <a:buChar char="•"/>
            </a:pPr>
            <a:r>
              <a:rPr lang="en-GB">
                <a:latin typeface="Arial" panose="020B0604020202020204" pitchFamily="34" charset="0"/>
                <a:ea typeface="Arial" panose="020B0604020202020204" pitchFamily="34" charset="0"/>
              </a:rPr>
              <a:t>E</a:t>
            </a:r>
            <a:r>
              <a:rPr lang="en-GB" sz="1800">
                <a:effectLst/>
                <a:latin typeface="Arial" panose="020B0604020202020204" pitchFamily="34" charset="0"/>
                <a:ea typeface="Arial" panose="020B0604020202020204" pitchFamily="34" charset="0"/>
              </a:rPr>
              <a:t>xperts with prior involvement </a:t>
            </a:r>
            <a:r>
              <a:rPr lang="en-GB">
                <a:latin typeface="Arial" panose="020B0604020202020204" pitchFamily="34" charset="0"/>
                <a:ea typeface="Arial" panose="020B0604020202020204" pitchFamily="34" charset="0"/>
              </a:rPr>
              <a:t>(</a:t>
            </a:r>
            <a:r>
              <a:rPr lang="en-GB" sz="1800">
                <a:effectLst/>
                <a:latin typeface="Arial" panose="020B0604020202020204" pitchFamily="34" charset="0"/>
                <a:ea typeface="Arial" panose="020B0604020202020204" pitchFamily="34" charset="0"/>
              </a:rPr>
              <a:t>attendance at ACMs or advisory board meetings</a:t>
            </a:r>
            <a:r>
              <a:rPr lang="en-GB">
                <a:latin typeface="Arial" panose="020B0604020202020204" pitchFamily="34" charset="0"/>
                <a:ea typeface="Arial" panose="020B0604020202020204" pitchFamily="34" charset="0"/>
              </a:rPr>
              <a:t>)</a:t>
            </a:r>
            <a:r>
              <a:rPr lang="en-GB" sz="1800">
                <a:effectLst/>
                <a:latin typeface="Arial" panose="020B0604020202020204" pitchFamily="34" charset="0"/>
                <a:ea typeface="Arial" panose="020B0604020202020204" pitchFamily="34" charset="0"/>
              </a:rPr>
              <a:t> with the topic were excluded</a:t>
            </a:r>
            <a:endParaRPr lang="en-GB"/>
          </a:p>
          <a:p>
            <a:pPr marL="1028700" lvl="1" indent="-342900">
              <a:lnSpc>
                <a:spcPct val="100000"/>
              </a:lnSpc>
            </a:pP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Placeholder 4">
            <a:extLst>
              <a:ext uri="{FF2B5EF4-FFF2-40B4-BE49-F238E27FC236}">
                <a16:creationId xmlns:a16="http://schemas.microsoft.com/office/drawing/2014/main" id="{C6FFD3C3-067C-CAB8-FA26-D3786C5C379B}"/>
              </a:ext>
            </a:extLst>
          </p:cNvPr>
          <p:cNvSpPr>
            <a:spLocks noGrp="1"/>
          </p:cNvSpPr>
          <p:nvPr>
            <p:ph type="body" sz="quarter" idx="13"/>
          </p:nvPr>
        </p:nvSpPr>
        <p:spPr>
          <a:xfrm>
            <a:off x="1047416" y="6272027"/>
            <a:ext cx="10450372" cy="514350"/>
          </a:xfrm>
          <a:solidFill>
            <a:schemeClr val="bg1"/>
          </a:solidFill>
          <a:ln>
            <a:solidFill>
              <a:schemeClr val="tx1"/>
            </a:solidFill>
          </a:ln>
        </p:spPr>
        <p:txBody>
          <a:bodyPr>
            <a:normAutofit lnSpcReduction="10000"/>
          </a:bodyPr>
          <a:lstStyle/>
          <a:p>
            <a:pPr>
              <a:lnSpc>
                <a:spcPct val="100000"/>
              </a:lnSpc>
              <a:spcBef>
                <a:spcPts val="0"/>
              </a:spcBef>
            </a:pPr>
            <a:r>
              <a:rPr lang="en-GB" sz="1400"/>
              <a:t>Abbreviations:  ACM, appraisal committee meeting;  DSU, decision support unit;  EAG, external assessment group; ITT, intention to treat population; OS, overall survival; PCP, pre-choice pembrolizumab; PFS, progression- free survival; </a:t>
            </a:r>
          </a:p>
        </p:txBody>
      </p:sp>
      <p:sp>
        <p:nvSpPr>
          <p:cNvPr id="19" name="TextBox 18">
            <a:extLst>
              <a:ext uri="{FF2B5EF4-FFF2-40B4-BE49-F238E27FC236}">
                <a16:creationId xmlns:a16="http://schemas.microsoft.com/office/drawing/2014/main" id="{1A07B861-29E7-5715-D1B5-4836E195D478}"/>
              </a:ext>
            </a:extLst>
          </p:cNvPr>
          <p:cNvSpPr txBox="1"/>
          <p:nvPr/>
        </p:nvSpPr>
        <p:spPr>
          <a:xfrm>
            <a:off x="154454" y="617055"/>
            <a:ext cx="11821522" cy="1200329"/>
          </a:xfrm>
          <a:prstGeom prst="rect">
            <a:avLst/>
          </a:prstGeom>
          <a:solidFill>
            <a:schemeClr val="bg1"/>
          </a:solidFill>
          <a:ln>
            <a:solidFill>
              <a:schemeClr val="tx1"/>
            </a:solidFill>
          </a:ln>
        </p:spPr>
        <p:txBody>
          <a:bodyPr wrap="square">
            <a:spAutoFit/>
          </a:bodyPr>
          <a:lstStyle/>
          <a:p>
            <a:r>
              <a:rPr lang="en-GB" b="1">
                <a:solidFill>
                  <a:srgbClr val="000000"/>
                </a:solidFill>
              </a:rPr>
              <a:t>Appeal panel view</a:t>
            </a:r>
          </a:p>
          <a:p>
            <a:pPr marL="285750" indent="-285750">
              <a:buFont typeface="Arial" panose="020B0604020202020204" pitchFamily="34" charset="0"/>
              <a:buChar char="•"/>
            </a:pPr>
            <a:r>
              <a:rPr lang="en-GB">
                <a:solidFill>
                  <a:srgbClr val="000000"/>
                </a:solidFill>
              </a:rPr>
              <a:t>Reasonableness </a:t>
            </a:r>
            <a:r>
              <a:rPr lang="en-GB" sz="1800">
                <a:solidFill>
                  <a:srgbClr val="000000"/>
                </a:solidFill>
              </a:rPr>
              <a:t>is required to seek expert clinical input on areas of important residual uncertainty:</a:t>
            </a:r>
          </a:p>
          <a:p>
            <a:pPr marL="742950" lvl="1" indent="-285750">
              <a:buFont typeface="Arial" panose="020B0604020202020204" pitchFamily="34" charset="0"/>
              <a:buChar char="•"/>
            </a:pPr>
            <a:r>
              <a:rPr lang="en-GB">
                <a:solidFill>
                  <a:srgbClr val="000000"/>
                </a:solidFill>
              </a:rPr>
              <a:t>the most appropriate choice, and interpretation of survival curve models to interrogate the available data, </a:t>
            </a:r>
          </a:p>
          <a:p>
            <a:pPr marL="742950" lvl="1" indent="-285750">
              <a:buFont typeface="Arial" panose="020B0604020202020204" pitchFamily="34" charset="0"/>
              <a:buChar char="•"/>
            </a:pPr>
            <a:r>
              <a:rPr lang="en-GB">
                <a:solidFill>
                  <a:srgbClr val="000000"/>
                </a:solidFill>
              </a:rPr>
              <a:t>the most appropriate means of allocating supportive care costs in the model</a:t>
            </a:r>
            <a:r>
              <a:rPr lang="en-GB" sz="1600">
                <a:solidFill>
                  <a:srgbClr val="000000"/>
                </a:solidFill>
              </a:rPr>
              <a:t>.</a:t>
            </a:r>
          </a:p>
        </p:txBody>
      </p:sp>
      <p:sp>
        <p:nvSpPr>
          <p:cNvPr id="4" name="TextBox 3">
            <a:extLst>
              <a:ext uri="{FF2B5EF4-FFF2-40B4-BE49-F238E27FC236}">
                <a16:creationId xmlns:a16="http://schemas.microsoft.com/office/drawing/2014/main" id="{56619D98-E2DC-2B3C-2BF7-C021CAC62809}"/>
              </a:ext>
            </a:extLst>
          </p:cNvPr>
          <p:cNvSpPr txBox="1"/>
          <p:nvPr/>
        </p:nvSpPr>
        <p:spPr>
          <a:xfrm>
            <a:off x="9163283" y="5625696"/>
            <a:ext cx="2874211" cy="646331"/>
          </a:xfrm>
          <a:prstGeom prst="rect">
            <a:avLst/>
          </a:prstGeom>
          <a:noFill/>
          <a:ln>
            <a:solidFill>
              <a:schemeClr val="tx1"/>
            </a:solidFill>
          </a:ln>
        </p:spPr>
        <p:txBody>
          <a:bodyPr wrap="square">
            <a:spAutoFit/>
          </a:bodyPr>
          <a:lstStyle/>
          <a:p>
            <a:r>
              <a:rPr lang="en-GB" sz="1800" dirty="0">
                <a:effectLst/>
                <a:ea typeface="Arial" panose="020B0604020202020204" pitchFamily="34" charset="0"/>
              </a:rPr>
              <a:t>See appendix for </a:t>
            </a:r>
            <a:r>
              <a:rPr lang="en-GB" dirty="0">
                <a:hlinkClick r:id="rId2" action="ppaction://hlinksldjump"/>
              </a:rPr>
              <a:t>expert identification flow diagram</a:t>
            </a:r>
            <a:endParaRPr lang="en-GB" dirty="0"/>
          </a:p>
        </p:txBody>
      </p:sp>
      <p:grpSp>
        <p:nvGrpSpPr>
          <p:cNvPr id="9" name="Group 8">
            <a:extLst>
              <a:ext uri="{FF2B5EF4-FFF2-40B4-BE49-F238E27FC236}">
                <a16:creationId xmlns:a16="http://schemas.microsoft.com/office/drawing/2014/main" id="{8E5E8A17-4286-D869-210C-BCAC29651FB2}"/>
              </a:ext>
              <a:ext uri="{C183D7F6-B498-43B3-948B-1728B52AA6E4}">
                <adec:decorative xmlns:adec="http://schemas.microsoft.com/office/drawing/2017/decorative" val="1"/>
              </a:ext>
            </a:extLst>
          </p:cNvPr>
          <p:cNvGrpSpPr/>
          <p:nvPr/>
        </p:nvGrpSpPr>
        <p:grpSpPr>
          <a:xfrm>
            <a:off x="289248" y="5719432"/>
            <a:ext cx="8837030" cy="576000"/>
            <a:chOff x="1417830" y="5884213"/>
            <a:chExt cx="10158692" cy="576000"/>
          </a:xfrm>
        </p:grpSpPr>
        <p:sp>
          <p:nvSpPr>
            <p:cNvPr id="11" name="Rectangle 10" descr="Question to committee: &#10;Are the methods used by the DSU to capture expert opinion on OS appropriate?&#10;">
              <a:extLst>
                <a:ext uri="{FF2B5EF4-FFF2-40B4-BE49-F238E27FC236}">
                  <a16:creationId xmlns:a16="http://schemas.microsoft.com/office/drawing/2014/main" id="{5F1E9A73-D8E1-3932-7B71-26ED796E661E}"/>
                </a:ext>
              </a:extLst>
            </p:cNvPr>
            <p:cNvSpPr/>
            <p:nvPr/>
          </p:nvSpPr>
          <p:spPr>
            <a:xfrm>
              <a:off x="1861396" y="5973345"/>
              <a:ext cx="9715126" cy="463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Are the methods used by the DSU to capture expert opinion on OS appropriate?</a:t>
              </a:r>
            </a:p>
          </p:txBody>
        </p:sp>
        <p:grpSp>
          <p:nvGrpSpPr>
            <p:cNvPr id="12" name="Group 11">
              <a:extLst>
                <a:ext uri="{FF2B5EF4-FFF2-40B4-BE49-F238E27FC236}">
                  <a16:creationId xmlns:a16="http://schemas.microsoft.com/office/drawing/2014/main" id="{730014D5-27C2-15D6-B54A-B168F293A98E}"/>
                </a:ext>
                <a:ext uri="{C183D7F6-B498-43B3-948B-1728B52AA6E4}">
                  <adec:decorative xmlns:adec="http://schemas.microsoft.com/office/drawing/2017/decorative" val="1"/>
                </a:ext>
              </a:extLst>
            </p:cNvPr>
            <p:cNvGrpSpPr/>
            <p:nvPr/>
          </p:nvGrpSpPr>
          <p:grpSpPr>
            <a:xfrm>
              <a:off x="1417830" y="5884213"/>
              <a:ext cx="576000" cy="576000"/>
              <a:chOff x="-1478663" y="4305920"/>
              <a:chExt cx="576000" cy="576000"/>
            </a:xfrm>
          </p:grpSpPr>
          <p:sp>
            <p:nvSpPr>
              <p:cNvPr id="13" name="Oval 12">
                <a:extLst>
                  <a:ext uri="{FF2B5EF4-FFF2-40B4-BE49-F238E27FC236}">
                    <a16:creationId xmlns:a16="http://schemas.microsoft.com/office/drawing/2014/main" id="{63AF2ACA-1E3C-E8A9-0BF7-FFA237D921AC}"/>
                  </a:ext>
                </a:extLst>
              </p:cNvPr>
              <p:cNvSpPr/>
              <p:nvPr/>
            </p:nvSpPr>
            <p:spPr>
              <a:xfrm>
                <a:off x="-1478663" y="4305920"/>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4" name="Graphic 13">
                <a:extLst>
                  <a:ext uri="{FF2B5EF4-FFF2-40B4-BE49-F238E27FC236}">
                    <a16:creationId xmlns:a16="http://schemas.microsoft.com/office/drawing/2014/main" id="{FF22E3FE-4C84-6D9F-EB78-980467CB2A9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825" y="4362188"/>
                <a:ext cx="463463" cy="463463"/>
              </a:xfrm>
              <a:prstGeom prst="rect">
                <a:avLst/>
              </a:prstGeom>
            </p:spPr>
          </p:pic>
        </p:grpSp>
      </p:grpSp>
    </p:spTree>
    <p:extLst>
      <p:ext uri="{BB962C8B-B14F-4D97-AF65-F5344CB8AC3E}">
        <p14:creationId xmlns:p14="http://schemas.microsoft.com/office/powerpoint/2010/main" val="5709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1"/>
            <a:ext cx="11136812" cy="722828"/>
          </a:xfrm>
        </p:spPr>
        <p:txBody>
          <a:bodyPr>
            <a:normAutofit/>
          </a:bodyPr>
          <a:lstStyle/>
          <a:p>
            <a:r>
              <a:rPr lang="en-GB">
                <a:latin typeface="Arial" panose="020B0604020202020204" pitchFamily="34" charset="0"/>
                <a:cs typeface="Arial" panose="020B0604020202020204" pitchFamily="34" charset="0"/>
              </a:rPr>
              <a:t>Long-term overall survival</a:t>
            </a: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Appraisal recap and appeal history</a:t>
            </a:r>
          </a:p>
          <a:p>
            <a:pPr marL="457200" indent="-457200">
              <a:buSzPts val="2200"/>
              <a:buFont typeface="Wingdings" panose="05000000000000000000" pitchFamily="2" charset="2"/>
              <a:buChar char="ü"/>
            </a:pPr>
            <a:r>
              <a:rPr lang="en-GB" sz="2800"/>
              <a:t> </a:t>
            </a:r>
            <a:r>
              <a:rPr lang="en-GB" sz="2800" b="1"/>
              <a:t>DSU Expert elicitation </a:t>
            </a:r>
          </a:p>
          <a:p>
            <a:pPr marL="712788" indent="-457200">
              <a:buSzPts val="2200"/>
              <a:buFont typeface="Wingdings" panose="05000000000000000000" pitchFamily="2" charset="2"/>
              <a:buChar char="q"/>
              <a:tabLst>
                <a:tab pos="0" algn="l"/>
              </a:tabLst>
            </a:pPr>
            <a:r>
              <a:rPr lang="en-GB" sz="2800">
                <a:solidFill>
                  <a:schemeClr val="bg1"/>
                </a:solidFill>
              </a:rPr>
              <a:t>Long-term overall survival </a:t>
            </a:r>
          </a:p>
          <a:p>
            <a:pPr marL="273050" indent="427038">
              <a:buSzPts val="2200"/>
              <a:buFont typeface="Wingdings" panose="05000000000000000000" pitchFamily="2" charset="2"/>
              <a:buChar char="q"/>
              <a:tabLst>
                <a:tab pos="534988" algn="l"/>
              </a:tabLst>
            </a:pPr>
            <a:r>
              <a:rPr lang="en-GB" sz="2800"/>
              <a:t>BSC resource use </a:t>
            </a:r>
          </a:p>
        </p:txBody>
      </p:sp>
      <p:sp>
        <p:nvSpPr>
          <p:cNvPr id="4" name="TextBox 3">
            <a:extLst>
              <a:ext uri="{FF2B5EF4-FFF2-40B4-BE49-F238E27FC236}">
                <a16:creationId xmlns:a16="http://schemas.microsoft.com/office/drawing/2014/main" id="{6F94EC16-3169-82D7-F41E-89AF01207F13}"/>
              </a:ext>
            </a:extLst>
          </p:cNvPr>
          <p:cNvSpPr txBox="1"/>
          <p:nvPr/>
        </p:nvSpPr>
        <p:spPr>
          <a:xfrm>
            <a:off x="5738057" y="5636220"/>
            <a:ext cx="6097978" cy="646331"/>
          </a:xfrm>
          <a:prstGeom prst="rect">
            <a:avLst/>
          </a:prstGeom>
          <a:noFill/>
        </p:spPr>
        <p:txBody>
          <a:bodyPr wrap="square">
            <a:spAutoFit/>
          </a:bodyPr>
          <a:lstStyle/>
          <a:p>
            <a:r>
              <a:rPr lang="en-GB" sz="1800" b="1">
                <a:solidFill>
                  <a:schemeClr val="bg1"/>
                </a:solidFill>
              </a:rPr>
              <a:t>Abbreviations: </a:t>
            </a:r>
            <a:r>
              <a:rPr lang="en-GB" sz="1800">
                <a:solidFill>
                  <a:schemeClr val="bg1"/>
                </a:solidFill>
              </a:rPr>
              <a:t>DSU, Decision Support Unit; BSC, best supportive care</a:t>
            </a:r>
          </a:p>
        </p:txBody>
      </p:sp>
    </p:spTree>
    <p:extLst>
      <p:ext uri="{BB962C8B-B14F-4D97-AF65-F5344CB8AC3E}">
        <p14:creationId xmlns:p14="http://schemas.microsoft.com/office/powerpoint/2010/main" val="412903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a:xfrm>
            <a:off x="185239" y="58642"/>
            <a:ext cx="12529275" cy="592817"/>
          </a:xfrm>
        </p:spPr>
        <p:txBody>
          <a:bodyPr>
            <a:normAutofit/>
          </a:bodyPr>
          <a:lstStyle/>
          <a:p>
            <a:r>
              <a:rPr lang="en-GB" sz="2700"/>
              <a:t>Post appeal considerations- DSU approach to elicit survival estimates</a:t>
            </a:r>
          </a:p>
        </p:txBody>
      </p:sp>
      <p:sp>
        <p:nvSpPr>
          <p:cNvPr id="10" name="Text Placeholder 4">
            <a:extLst>
              <a:ext uri="{FF2B5EF4-FFF2-40B4-BE49-F238E27FC236}">
                <a16:creationId xmlns:a16="http://schemas.microsoft.com/office/drawing/2014/main" id="{19742ADC-31F9-1A16-2074-BB9C88C2412D}"/>
              </a:ext>
            </a:extLst>
          </p:cNvPr>
          <p:cNvSpPr txBox="1">
            <a:spLocks/>
          </p:cNvSpPr>
          <p:nvPr/>
        </p:nvSpPr>
        <p:spPr>
          <a:xfrm>
            <a:off x="283211" y="1842430"/>
            <a:ext cx="11821522" cy="3778150"/>
          </a:xfrm>
          <a:prstGeom prst="rect">
            <a:avLst/>
          </a:prstGeom>
          <a:ln>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a:t>NICE commissioned the DSU to use a structured approach to:</a:t>
            </a:r>
            <a:endParaRPr lang="en-GB" sz="1800">
              <a:effectLst/>
              <a:latin typeface="Arial" panose="020B0604020202020204" pitchFamily="34" charset="0"/>
              <a:ea typeface="Arial" panose="020B0604020202020204" pitchFamily="34" charset="0"/>
            </a:endParaRPr>
          </a:p>
          <a:p>
            <a:pPr marL="342900" lvl="0" indent="-342900">
              <a:lnSpc>
                <a:spcPct val="100000"/>
              </a:lnSpc>
              <a:buFont typeface="+mj-lt"/>
              <a:buAutoNum type="arabicParenR"/>
            </a:pPr>
            <a:r>
              <a:rPr lang="en-GB" sz="1800">
                <a:effectLst/>
                <a:latin typeface="Arial" panose="020B0604020202020204" pitchFamily="34" charset="0"/>
                <a:ea typeface="Arial" panose="020B0604020202020204" pitchFamily="34" charset="0"/>
                <a:cs typeface="Times New Roman" panose="02020603050405020304" pitchFamily="18" charset="0"/>
              </a:rPr>
              <a:t>elicit expert estimates of the expected survival of people with uveal melanoma treated with pembrolizumab and those treated with </a:t>
            </a:r>
            <a:r>
              <a:rPr lang="en-GB" sz="1800" err="1">
                <a:effectLst/>
                <a:latin typeface="Arial" panose="020B0604020202020204" pitchFamily="34" charset="0"/>
                <a:ea typeface="Arial" panose="020B0604020202020204" pitchFamily="34" charset="0"/>
                <a:cs typeface="Times New Roman" panose="02020603050405020304" pitchFamily="18" charset="0"/>
              </a:rPr>
              <a:t>tebentafusp</a:t>
            </a:r>
            <a:r>
              <a:rPr lang="en-GB" sz="1800">
                <a:effectLst/>
                <a:latin typeface="Arial" panose="020B0604020202020204" pitchFamily="34" charset="0"/>
                <a:ea typeface="Arial" panose="020B0604020202020204" pitchFamily="34" charset="0"/>
                <a:cs typeface="Times New Roman" panose="02020603050405020304" pitchFamily="18" charset="0"/>
              </a:rPr>
              <a:t> and the uncertainty around these estimates.</a:t>
            </a:r>
          </a:p>
          <a:p>
            <a:pPr marL="971550" lvl="1" indent="-285750">
              <a:lnSpc>
                <a:spcPct val="100000"/>
              </a:lnSpc>
            </a:pPr>
            <a:r>
              <a:rPr lang="en-GB">
                <a:ea typeface="Arial" panose="020B0604020202020204" pitchFamily="34" charset="0"/>
                <a:cs typeface="Times New Roman" panose="02020603050405020304" pitchFamily="18" charset="0"/>
              </a:rPr>
              <a:t>DSU used a structured elicitation approach: (one online and one face to face workshop)</a:t>
            </a:r>
            <a:endParaRPr lang="en-GB">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0000"/>
              </a:lnSpc>
              <a:buFont typeface="+mj-lt"/>
              <a:buAutoNum type="arabicParenR"/>
            </a:pPr>
            <a:r>
              <a:rPr lang="en-GB" sz="1800">
                <a:effectLst/>
                <a:latin typeface="+mn-lt"/>
                <a:ea typeface="Arial" panose="020B0604020202020204" pitchFamily="34" charset="0"/>
                <a:cs typeface="Times New Roman" panose="02020603050405020304" pitchFamily="18" charset="0"/>
              </a:rPr>
              <a:t>e</a:t>
            </a:r>
            <a:r>
              <a:rPr lang="en-GB" sz="1800">
                <a:effectLst/>
                <a:latin typeface="+mn-lt"/>
                <a:ea typeface="Arial" panose="020B0604020202020204" pitchFamily="34" charset="0"/>
              </a:rPr>
              <a:t>licit </a:t>
            </a:r>
            <a:r>
              <a:rPr lang="en-GB" sz="1800">
                <a:effectLst/>
                <a:latin typeface="Arial" panose="020B0604020202020204" pitchFamily="34" charset="0"/>
                <a:ea typeface="Arial" panose="020B0604020202020204" pitchFamily="34" charset="0"/>
              </a:rPr>
              <a:t>expert opinion on the resources used in the provision of best supportive care for people with uveal melanoma over the course of their disease after progression</a:t>
            </a:r>
          </a:p>
          <a:p>
            <a:pPr marL="1028700" lvl="1" indent="-342900">
              <a:lnSpc>
                <a:spcPct val="100000"/>
              </a:lnSpc>
            </a:pPr>
            <a:r>
              <a:rPr lang="en-GB">
                <a:ea typeface="Calibri" panose="020F0502020204030204" pitchFamily="34" charset="0"/>
                <a:cs typeface="Times New Roman" panose="02020603050405020304" pitchFamily="18" charset="0"/>
              </a:rPr>
              <a:t>DSU used an online survey which asked specific questions to obtain o</a:t>
            </a:r>
            <a:r>
              <a:rPr lang="en-GB" sz="1800">
                <a:effectLst/>
                <a:latin typeface="Arial" panose="020B0604020202020204" pitchFamily="34" charset="0"/>
                <a:ea typeface="Arial" panose="020B0604020202020204" pitchFamily="34" charset="0"/>
              </a:rPr>
              <a:t>pinions on health care resources used by people with advanced uveal melanoma after disease progression </a:t>
            </a:r>
          </a:p>
          <a:p>
            <a:pPr marL="342900" indent="-342900">
              <a:lnSpc>
                <a:spcPct val="100000"/>
              </a:lnSpc>
              <a:buFont typeface="Arial" panose="020B0604020202020204" pitchFamily="34" charset="0"/>
              <a:buChar char="•"/>
            </a:pPr>
            <a:r>
              <a:rPr lang="en-GB"/>
              <a:t>DSU focused on identifying experts affiliated with specialist centres (identified by NICE) </a:t>
            </a:r>
          </a:p>
          <a:p>
            <a:pPr marL="285750" indent="-285750">
              <a:lnSpc>
                <a:spcPct val="100000"/>
              </a:lnSpc>
              <a:spcBef>
                <a:spcPts val="600"/>
              </a:spcBef>
              <a:buFont typeface="Arial" panose="020B0604020202020204" pitchFamily="34" charset="0"/>
              <a:buChar char="•"/>
            </a:pPr>
            <a:r>
              <a:rPr lang="en-GB"/>
              <a:t>Input from th</a:t>
            </a:r>
            <a:r>
              <a:rPr lang="en-GB" sz="1800">
                <a:effectLst/>
                <a:latin typeface="Arial" panose="020B0604020202020204" pitchFamily="34" charset="0"/>
                <a:ea typeface="Arial" panose="020B0604020202020204" pitchFamily="34" charset="0"/>
              </a:rPr>
              <a:t>e company, EAG, NICE and patient groups (Melanoma Focus and </a:t>
            </a:r>
            <a:r>
              <a:rPr lang="en-GB" sz="1800" err="1">
                <a:effectLst/>
                <a:latin typeface="Arial" panose="020B0604020202020204" pitchFamily="34" charset="0"/>
                <a:ea typeface="Arial" panose="020B0604020202020204" pitchFamily="34" charset="0"/>
              </a:rPr>
              <a:t>OcuMel</a:t>
            </a:r>
            <a:r>
              <a:rPr lang="en-GB" sz="1800">
                <a:effectLst/>
                <a:latin typeface="Arial" panose="020B0604020202020204" pitchFamily="34" charset="0"/>
                <a:ea typeface="Arial" panose="020B0604020202020204" pitchFamily="34" charset="0"/>
              </a:rPr>
              <a:t>) </a:t>
            </a:r>
          </a:p>
          <a:p>
            <a:pPr marL="285750" indent="-285750">
              <a:lnSpc>
                <a:spcPct val="100000"/>
              </a:lnSpc>
              <a:spcBef>
                <a:spcPts val="600"/>
              </a:spcBef>
              <a:buFont typeface="Arial" panose="020B0604020202020204" pitchFamily="34" charset="0"/>
              <a:buChar char="•"/>
            </a:pPr>
            <a:r>
              <a:rPr lang="en-GB">
                <a:latin typeface="Arial" panose="020B0604020202020204" pitchFamily="34" charset="0"/>
                <a:ea typeface="Arial" panose="020B0604020202020204" pitchFamily="34" charset="0"/>
              </a:rPr>
              <a:t>E</a:t>
            </a:r>
            <a:r>
              <a:rPr lang="en-GB" sz="1800">
                <a:effectLst/>
                <a:latin typeface="Arial" panose="020B0604020202020204" pitchFamily="34" charset="0"/>
                <a:ea typeface="Arial" panose="020B0604020202020204" pitchFamily="34" charset="0"/>
              </a:rPr>
              <a:t>xperts with prior involvement </a:t>
            </a:r>
            <a:r>
              <a:rPr lang="en-GB">
                <a:latin typeface="Arial" panose="020B0604020202020204" pitchFamily="34" charset="0"/>
                <a:ea typeface="Arial" panose="020B0604020202020204" pitchFamily="34" charset="0"/>
              </a:rPr>
              <a:t>(</a:t>
            </a:r>
            <a:r>
              <a:rPr lang="en-GB" sz="1800">
                <a:effectLst/>
                <a:latin typeface="Arial" panose="020B0604020202020204" pitchFamily="34" charset="0"/>
                <a:ea typeface="Arial" panose="020B0604020202020204" pitchFamily="34" charset="0"/>
              </a:rPr>
              <a:t>attendance at ACMs or advisory board meetings</a:t>
            </a:r>
            <a:r>
              <a:rPr lang="en-GB">
                <a:latin typeface="Arial" panose="020B0604020202020204" pitchFamily="34" charset="0"/>
                <a:ea typeface="Arial" panose="020B0604020202020204" pitchFamily="34" charset="0"/>
              </a:rPr>
              <a:t>)</a:t>
            </a:r>
            <a:r>
              <a:rPr lang="en-GB" sz="1800">
                <a:effectLst/>
                <a:latin typeface="Arial" panose="020B0604020202020204" pitchFamily="34" charset="0"/>
                <a:ea typeface="Arial" panose="020B0604020202020204" pitchFamily="34" charset="0"/>
              </a:rPr>
              <a:t> with the topic were excluded</a:t>
            </a:r>
            <a:endParaRPr lang="en-GB"/>
          </a:p>
          <a:p>
            <a:pPr marL="1028700" lvl="1" indent="-342900">
              <a:lnSpc>
                <a:spcPct val="100000"/>
              </a:lnSpc>
            </a:pP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Placeholder 4">
            <a:extLst>
              <a:ext uri="{FF2B5EF4-FFF2-40B4-BE49-F238E27FC236}">
                <a16:creationId xmlns:a16="http://schemas.microsoft.com/office/drawing/2014/main" id="{C6FFD3C3-067C-CAB8-FA26-D3786C5C379B}"/>
              </a:ext>
            </a:extLst>
          </p:cNvPr>
          <p:cNvSpPr>
            <a:spLocks noGrp="1"/>
          </p:cNvSpPr>
          <p:nvPr>
            <p:ph type="body" sz="quarter" idx="13"/>
          </p:nvPr>
        </p:nvSpPr>
        <p:spPr>
          <a:xfrm>
            <a:off x="1047416" y="6272027"/>
            <a:ext cx="10450372" cy="514350"/>
          </a:xfrm>
          <a:solidFill>
            <a:schemeClr val="bg1"/>
          </a:solidFill>
          <a:ln>
            <a:solidFill>
              <a:schemeClr val="tx1"/>
            </a:solidFill>
          </a:ln>
        </p:spPr>
        <p:txBody>
          <a:bodyPr>
            <a:normAutofit fontScale="92500"/>
          </a:bodyPr>
          <a:lstStyle/>
          <a:p>
            <a:pPr>
              <a:lnSpc>
                <a:spcPct val="100000"/>
              </a:lnSpc>
              <a:spcBef>
                <a:spcPts val="0"/>
              </a:spcBef>
            </a:pPr>
            <a:r>
              <a:rPr lang="en-GB" sz="1400"/>
              <a:t>Abbreviations:  ACM, appraisal committee meeting;  BSC, best supportive care DSU, decision support unit;  EAG, external assessment group; ITT, intention to treat population; OS, overall survival; PCP, pre-choice pembrolizumab; PFS, progression- free survival; </a:t>
            </a:r>
          </a:p>
        </p:txBody>
      </p:sp>
      <p:sp>
        <p:nvSpPr>
          <p:cNvPr id="19" name="TextBox 18">
            <a:extLst>
              <a:ext uri="{FF2B5EF4-FFF2-40B4-BE49-F238E27FC236}">
                <a16:creationId xmlns:a16="http://schemas.microsoft.com/office/drawing/2014/main" id="{1A07B861-29E7-5715-D1B5-4836E195D478}"/>
              </a:ext>
            </a:extLst>
          </p:cNvPr>
          <p:cNvSpPr txBox="1"/>
          <p:nvPr/>
        </p:nvSpPr>
        <p:spPr>
          <a:xfrm>
            <a:off x="283211" y="617059"/>
            <a:ext cx="11821522" cy="1200329"/>
          </a:xfrm>
          <a:prstGeom prst="rect">
            <a:avLst/>
          </a:prstGeom>
          <a:solidFill>
            <a:schemeClr val="bg1"/>
          </a:solidFill>
          <a:ln>
            <a:solidFill>
              <a:schemeClr val="tx1"/>
            </a:solidFill>
          </a:ln>
        </p:spPr>
        <p:txBody>
          <a:bodyPr wrap="square">
            <a:spAutoFit/>
          </a:bodyPr>
          <a:lstStyle/>
          <a:p>
            <a:r>
              <a:rPr lang="en-GB" b="1">
                <a:solidFill>
                  <a:srgbClr val="000000"/>
                </a:solidFill>
              </a:rPr>
              <a:t>Appeal panel conclusion</a:t>
            </a:r>
          </a:p>
          <a:p>
            <a:pPr marL="285750" indent="-285750">
              <a:buFont typeface="Arial" panose="020B0604020202020204" pitchFamily="34" charset="0"/>
              <a:buChar char="•"/>
            </a:pPr>
            <a:r>
              <a:rPr lang="en-GB">
                <a:solidFill>
                  <a:srgbClr val="000000"/>
                </a:solidFill>
              </a:rPr>
              <a:t>Reasonableness </a:t>
            </a:r>
            <a:r>
              <a:rPr lang="en-GB" sz="1800">
                <a:solidFill>
                  <a:srgbClr val="000000"/>
                </a:solidFill>
              </a:rPr>
              <a:t>is required to seek expert clinical input on areas of important residual uncertainty:</a:t>
            </a:r>
          </a:p>
          <a:p>
            <a:pPr marL="742950" lvl="1" indent="-285750">
              <a:buFont typeface="Arial" panose="020B0604020202020204" pitchFamily="34" charset="0"/>
              <a:buChar char="•"/>
            </a:pPr>
            <a:r>
              <a:rPr lang="en-GB">
                <a:solidFill>
                  <a:srgbClr val="000000"/>
                </a:solidFill>
              </a:rPr>
              <a:t>the most appropriate choice, and interpretation of survival curve models to interrogate the available data, </a:t>
            </a:r>
          </a:p>
          <a:p>
            <a:pPr marL="742950" lvl="1" indent="-285750">
              <a:buFont typeface="Arial" panose="020B0604020202020204" pitchFamily="34" charset="0"/>
              <a:buChar char="•"/>
            </a:pPr>
            <a:r>
              <a:rPr lang="en-GB">
                <a:solidFill>
                  <a:srgbClr val="000000"/>
                </a:solidFill>
              </a:rPr>
              <a:t>the most appropriate means of allocating supportive care costs in the model</a:t>
            </a:r>
            <a:r>
              <a:rPr lang="en-GB" sz="1600">
                <a:solidFill>
                  <a:srgbClr val="000000"/>
                </a:solidFill>
              </a:rPr>
              <a:t>.</a:t>
            </a:r>
          </a:p>
        </p:txBody>
      </p:sp>
      <p:sp>
        <p:nvSpPr>
          <p:cNvPr id="3" name="TextBox 2">
            <a:extLst>
              <a:ext uri="{FF2B5EF4-FFF2-40B4-BE49-F238E27FC236}">
                <a16:creationId xmlns:a16="http://schemas.microsoft.com/office/drawing/2014/main" id="{B5740703-C435-7D45-329B-417392615B07}"/>
              </a:ext>
            </a:extLst>
          </p:cNvPr>
          <p:cNvSpPr txBox="1"/>
          <p:nvPr/>
        </p:nvSpPr>
        <p:spPr>
          <a:xfrm>
            <a:off x="8871857" y="5640780"/>
            <a:ext cx="3128826" cy="615553"/>
          </a:xfrm>
          <a:prstGeom prst="rect">
            <a:avLst/>
          </a:prstGeom>
          <a:noFill/>
          <a:ln>
            <a:solidFill>
              <a:schemeClr val="tx1"/>
            </a:solidFill>
          </a:ln>
        </p:spPr>
        <p:txBody>
          <a:bodyPr wrap="square">
            <a:spAutoFit/>
          </a:bodyPr>
          <a:lstStyle/>
          <a:p>
            <a:r>
              <a:rPr lang="en-GB" sz="1700">
                <a:effectLst/>
                <a:ea typeface="Arial" panose="020B0604020202020204" pitchFamily="34" charset="0"/>
              </a:rPr>
              <a:t>See appendix for </a:t>
            </a:r>
            <a:r>
              <a:rPr lang="en-GB" sz="1700">
                <a:hlinkClick r:id="rId2" action="ppaction://hlinksldjump"/>
              </a:rPr>
              <a:t>DSU evidence dossier</a:t>
            </a:r>
            <a:endParaRPr lang="en-GB" sz="1700"/>
          </a:p>
        </p:txBody>
      </p:sp>
      <p:grpSp>
        <p:nvGrpSpPr>
          <p:cNvPr id="4" name="Group 3">
            <a:extLst>
              <a:ext uri="{FF2B5EF4-FFF2-40B4-BE49-F238E27FC236}">
                <a16:creationId xmlns:a16="http://schemas.microsoft.com/office/drawing/2014/main" id="{BF349400-64F6-46EC-FF78-B1A888FDEFE9}"/>
              </a:ext>
              <a:ext uri="{C183D7F6-B498-43B3-948B-1728B52AA6E4}">
                <adec:decorative xmlns:adec="http://schemas.microsoft.com/office/drawing/2017/decorative" val="1"/>
              </a:ext>
            </a:extLst>
          </p:cNvPr>
          <p:cNvGrpSpPr/>
          <p:nvPr/>
        </p:nvGrpSpPr>
        <p:grpSpPr>
          <a:xfrm>
            <a:off x="446497" y="5723273"/>
            <a:ext cx="7906090" cy="628508"/>
            <a:chOff x="1417831" y="5943129"/>
            <a:chExt cx="10868011" cy="517084"/>
          </a:xfrm>
        </p:grpSpPr>
        <p:sp>
          <p:nvSpPr>
            <p:cNvPr id="5" name="Rectangle 4" descr="Question to committee:&#10;Does the DSU approach appropriately capture the appeal panel’s views?&#10;">
              <a:extLst>
                <a:ext uri="{FF2B5EF4-FFF2-40B4-BE49-F238E27FC236}">
                  <a16:creationId xmlns:a16="http://schemas.microsoft.com/office/drawing/2014/main" id="{3E57CA34-1570-D76E-33D9-50A43E2E51DE}"/>
                </a:ext>
              </a:extLst>
            </p:cNvPr>
            <p:cNvSpPr/>
            <p:nvPr/>
          </p:nvSpPr>
          <p:spPr>
            <a:xfrm>
              <a:off x="1657917" y="6052746"/>
              <a:ext cx="10627925" cy="325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Does the DSU approach appropriately capture the appeal panel’s views?</a:t>
              </a:r>
            </a:p>
          </p:txBody>
        </p:sp>
        <p:grpSp>
          <p:nvGrpSpPr>
            <p:cNvPr id="6" name="Group 5">
              <a:extLst>
                <a:ext uri="{FF2B5EF4-FFF2-40B4-BE49-F238E27FC236}">
                  <a16:creationId xmlns:a16="http://schemas.microsoft.com/office/drawing/2014/main" id="{A3186088-FF40-DC26-9F59-42AB840852A7}"/>
                </a:ext>
                <a:ext uri="{C183D7F6-B498-43B3-948B-1728B52AA6E4}">
                  <adec:decorative xmlns:adec="http://schemas.microsoft.com/office/drawing/2017/decorative" val="1"/>
                </a:ext>
              </a:extLst>
            </p:cNvPr>
            <p:cNvGrpSpPr/>
            <p:nvPr/>
          </p:nvGrpSpPr>
          <p:grpSpPr>
            <a:xfrm>
              <a:off x="1417831" y="5943129"/>
              <a:ext cx="489300" cy="517084"/>
              <a:chOff x="-1478662" y="4364836"/>
              <a:chExt cx="489300" cy="517084"/>
            </a:xfrm>
          </p:grpSpPr>
          <p:sp>
            <p:nvSpPr>
              <p:cNvPr id="7" name="Oval 6">
                <a:extLst>
                  <a:ext uri="{FF2B5EF4-FFF2-40B4-BE49-F238E27FC236}">
                    <a16:creationId xmlns:a16="http://schemas.microsoft.com/office/drawing/2014/main" id="{5340F35E-B302-0685-A059-32941FB58A05}"/>
                  </a:ext>
                </a:extLst>
              </p:cNvPr>
              <p:cNvSpPr/>
              <p:nvPr/>
            </p:nvSpPr>
            <p:spPr>
              <a:xfrm>
                <a:off x="-1478662" y="4474453"/>
                <a:ext cx="489300" cy="40746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8" name="Graphic 7">
                <a:extLst>
                  <a:ext uri="{FF2B5EF4-FFF2-40B4-BE49-F238E27FC236}">
                    <a16:creationId xmlns:a16="http://schemas.microsoft.com/office/drawing/2014/main" id="{6245CDFB-9522-C598-295B-7AF3588A2C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0307" y="4364836"/>
                <a:ext cx="463462" cy="463463"/>
              </a:xfrm>
              <a:prstGeom prst="rect">
                <a:avLst/>
              </a:prstGeom>
            </p:spPr>
          </p:pic>
        </p:grpSp>
      </p:grpSp>
    </p:spTree>
    <p:extLst>
      <p:ext uri="{BB962C8B-B14F-4D97-AF65-F5344CB8AC3E}">
        <p14:creationId xmlns:p14="http://schemas.microsoft.com/office/powerpoint/2010/main" val="13053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t>Long-term overall survival</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a:t> Appraisal recap and appeal history</a:t>
            </a:r>
          </a:p>
          <a:p>
            <a:pPr marL="457200" indent="-457200">
              <a:buSzPts val="2200"/>
              <a:buFont typeface="Wingdings" panose="05000000000000000000" pitchFamily="2" charset="2"/>
              <a:buChar char="q"/>
            </a:pPr>
            <a:r>
              <a:rPr lang="en-GB" sz="2800"/>
              <a:t> DSU Expert elicitation </a:t>
            </a:r>
          </a:p>
          <a:p>
            <a:pPr marL="712788" indent="-457200">
              <a:buSzPts val="2200"/>
              <a:buFont typeface="Wingdings" panose="05000000000000000000" pitchFamily="2" charset="2"/>
              <a:buChar char="ü"/>
              <a:tabLst>
                <a:tab pos="0" algn="l"/>
              </a:tabLst>
            </a:pPr>
            <a:r>
              <a:rPr lang="en-GB" sz="2800" b="1">
                <a:solidFill>
                  <a:schemeClr val="bg1"/>
                </a:solidFill>
              </a:rPr>
              <a:t>Long-term overall survival </a:t>
            </a:r>
          </a:p>
          <a:p>
            <a:pPr marL="273050" indent="427038">
              <a:buSzPts val="2200"/>
              <a:buFont typeface="Wingdings" panose="05000000000000000000" pitchFamily="2" charset="2"/>
              <a:buChar char="q"/>
              <a:tabLst>
                <a:tab pos="534988" algn="l"/>
              </a:tabLst>
            </a:pPr>
            <a:r>
              <a:rPr lang="en-GB" sz="2800"/>
              <a:t>BSC resource use </a:t>
            </a:r>
          </a:p>
        </p:txBody>
      </p:sp>
      <p:sp>
        <p:nvSpPr>
          <p:cNvPr id="4" name="TextBox 3">
            <a:extLst>
              <a:ext uri="{FF2B5EF4-FFF2-40B4-BE49-F238E27FC236}">
                <a16:creationId xmlns:a16="http://schemas.microsoft.com/office/drawing/2014/main" id="{08927200-22E2-61BB-385B-D12CB286C09D}"/>
              </a:ext>
            </a:extLst>
          </p:cNvPr>
          <p:cNvSpPr txBox="1"/>
          <p:nvPr/>
        </p:nvSpPr>
        <p:spPr>
          <a:xfrm>
            <a:off x="5738057" y="5636220"/>
            <a:ext cx="6097978" cy="646331"/>
          </a:xfrm>
          <a:prstGeom prst="rect">
            <a:avLst/>
          </a:prstGeom>
          <a:noFill/>
        </p:spPr>
        <p:txBody>
          <a:bodyPr wrap="square">
            <a:spAutoFit/>
          </a:bodyPr>
          <a:lstStyle/>
          <a:p>
            <a:r>
              <a:rPr lang="en-GB" sz="1800" b="1">
                <a:solidFill>
                  <a:schemeClr val="bg1"/>
                </a:solidFill>
              </a:rPr>
              <a:t>Abbreviations: </a:t>
            </a:r>
            <a:r>
              <a:rPr lang="en-GB" sz="1800">
                <a:solidFill>
                  <a:schemeClr val="bg1"/>
                </a:solidFill>
              </a:rPr>
              <a:t>DSU, Decision Support Unit; BSC, best supportive care</a:t>
            </a:r>
          </a:p>
        </p:txBody>
      </p:sp>
    </p:spTree>
    <p:extLst>
      <p:ext uri="{BB962C8B-B14F-4D97-AF65-F5344CB8AC3E}">
        <p14:creationId xmlns:p14="http://schemas.microsoft.com/office/powerpoint/2010/main" val="61595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a:xfrm>
            <a:off x="232161" y="-13411"/>
            <a:ext cx="11250785" cy="425379"/>
          </a:xfrm>
        </p:spPr>
        <p:txBody>
          <a:bodyPr>
            <a:normAutofit fontScale="90000"/>
          </a:bodyPr>
          <a:lstStyle/>
          <a:p>
            <a:r>
              <a:rPr lang="en-GB" sz="2900"/>
              <a:t>Upheld appeal points relating to overall survival  </a:t>
            </a:r>
          </a:p>
        </p:txBody>
      </p:sp>
      <p:sp>
        <p:nvSpPr>
          <p:cNvPr id="5" name="Text Placeholder 4">
            <a:extLst>
              <a:ext uri="{FF2B5EF4-FFF2-40B4-BE49-F238E27FC236}">
                <a16:creationId xmlns:a16="http://schemas.microsoft.com/office/drawing/2014/main" id="{C6FFD3C3-067C-CAB8-FA26-D3786C5C379B}"/>
              </a:ext>
            </a:extLst>
          </p:cNvPr>
          <p:cNvSpPr>
            <a:spLocks noGrp="1"/>
          </p:cNvSpPr>
          <p:nvPr>
            <p:ph type="body" sz="quarter" idx="13"/>
          </p:nvPr>
        </p:nvSpPr>
        <p:spPr>
          <a:xfrm>
            <a:off x="1871663" y="6575510"/>
            <a:ext cx="9086850" cy="365125"/>
          </a:xfrm>
        </p:spPr>
        <p:txBody>
          <a:bodyPr>
            <a:normAutofit/>
          </a:bodyPr>
          <a:lstStyle/>
          <a:p>
            <a:r>
              <a:rPr lang="en-GB"/>
              <a:t>Abbreviations: EAG, evidence assessment group; FDG, final draft guidance; OS, Overall Survival </a:t>
            </a:r>
          </a:p>
        </p:txBody>
      </p:sp>
      <p:graphicFrame>
        <p:nvGraphicFramePr>
          <p:cNvPr id="3" name="Table 2">
            <a:extLst>
              <a:ext uri="{FF2B5EF4-FFF2-40B4-BE49-F238E27FC236}">
                <a16:creationId xmlns:a16="http://schemas.microsoft.com/office/drawing/2014/main" id="{BA45ACDA-7125-DDBE-9E1E-CFFA27888B20}"/>
              </a:ext>
            </a:extLst>
          </p:cNvPr>
          <p:cNvGraphicFramePr>
            <a:graphicFrameLocks noGrp="1"/>
          </p:cNvGraphicFramePr>
          <p:nvPr>
            <p:extLst>
              <p:ext uri="{D42A27DB-BD31-4B8C-83A1-F6EECF244321}">
                <p14:modId xmlns:p14="http://schemas.microsoft.com/office/powerpoint/2010/main" val="2956590655"/>
              </p:ext>
            </p:extLst>
          </p:nvPr>
        </p:nvGraphicFramePr>
        <p:xfrm>
          <a:off x="321371" y="411969"/>
          <a:ext cx="11727678" cy="5979793"/>
        </p:xfrm>
        <a:graphic>
          <a:graphicData uri="http://schemas.openxmlformats.org/drawingml/2006/table">
            <a:tbl>
              <a:tblPr firstRow="1" bandRow="1">
                <a:tableStyleId>{5C22544A-7EE6-4342-B048-85BDC9FD1C3A}</a:tableStyleId>
              </a:tblPr>
              <a:tblGrid>
                <a:gridCol w="1708151">
                  <a:extLst>
                    <a:ext uri="{9D8B030D-6E8A-4147-A177-3AD203B41FA5}">
                      <a16:colId xmlns:a16="http://schemas.microsoft.com/office/drawing/2014/main" val="2203142486"/>
                    </a:ext>
                  </a:extLst>
                </a:gridCol>
                <a:gridCol w="6333893">
                  <a:extLst>
                    <a:ext uri="{9D8B030D-6E8A-4147-A177-3AD203B41FA5}">
                      <a16:colId xmlns:a16="http://schemas.microsoft.com/office/drawing/2014/main" val="2551935976"/>
                    </a:ext>
                  </a:extLst>
                </a:gridCol>
                <a:gridCol w="3685634">
                  <a:extLst>
                    <a:ext uri="{9D8B030D-6E8A-4147-A177-3AD203B41FA5}">
                      <a16:colId xmlns:a16="http://schemas.microsoft.com/office/drawing/2014/main" val="3473630957"/>
                    </a:ext>
                  </a:extLst>
                </a:gridCol>
              </a:tblGrid>
              <a:tr h="351182">
                <a:tc>
                  <a:txBody>
                    <a:bodyPr/>
                    <a:lstStyle/>
                    <a:p>
                      <a:r>
                        <a:rPr lang="en-GB" sz="1800"/>
                        <a:t>Appellant </a:t>
                      </a:r>
                    </a:p>
                  </a:txBody>
                  <a:tcPr/>
                </a:tc>
                <a:tc>
                  <a:txBody>
                    <a:bodyPr/>
                    <a:lstStyle/>
                    <a:p>
                      <a:r>
                        <a:rPr lang="en-GB" sz="1800"/>
                        <a:t>Upheld appeal point</a:t>
                      </a:r>
                    </a:p>
                  </a:txBody>
                  <a:tcPr/>
                </a:tc>
                <a:tc>
                  <a:txBody>
                    <a:bodyPr/>
                    <a:lstStyle/>
                    <a:p>
                      <a:r>
                        <a:rPr lang="en-GB" sz="1800"/>
                        <a:t>Appeal panel conclusions</a:t>
                      </a:r>
                    </a:p>
                  </a:txBody>
                  <a:tcPr/>
                </a:tc>
                <a:extLst>
                  <a:ext uri="{0D108BD9-81ED-4DB2-BD59-A6C34878D82A}">
                    <a16:rowId xmlns:a16="http://schemas.microsoft.com/office/drawing/2014/main" val="744514149"/>
                  </a:ext>
                </a:extLst>
              </a:tr>
              <a:tr h="1141340">
                <a:tc rowSpan="3">
                  <a:txBody>
                    <a:bodyPr/>
                    <a:lstStyle/>
                    <a:p>
                      <a:r>
                        <a:rPr lang="en-GB" sz="1800" b="1"/>
                        <a:t>Immunocore </a:t>
                      </a:r>
                    </a:p>
                  </a:txBody>
                  <a:tcPr anchor="ctr"/>
                </a:tc>
                <a:tc>
                  <a:txBody>
                    <a:bodyPr/>
                    <a:lstStyle/>
                    <a:p>
                      <a:pPr>
                        <a:spcBef>
                          <a:spcPts val="600"/>
                        </a:spcBef>
                        <a:spcAft>
                          <a:spcPts val="600"/>
                        </a:spcAft>
                      </a:pPr>
                      <a:r>
                        <a:rPr lang="en-GB" sz="1800" b="0" i="0" u="none" strike="noStrike" kern="1200" baseline="0">
                          <a:solidFill>
                            <a:schemeClr val="dk1"/>
                          </a:solidFill>
                          <a:latin typeface="+mn-lt"/>
                          <a:ea typeface="+mn-ea"/>
                          <a:cs typeface="+mn-cs"/>
                        </a:rPr>
                        <a:t>Concluding that OS modelling is highly uncertain and standard parametric approaches are most appropriate for both treatment arms cannot be reasonably justified</a:t>
                      </a:r>
                      <a:endParaRPr lang="en-GB" sz="1800" b="0"/>
                    </a:p>
                  </a:txBody>
                  <a:tcPr/>
                </a:tc>
                <a:tc>
                  <a:txBody>
                    <a:bodyPr/>
                    <a:lstStyle/>
                    <a:p>
                      <a:pPr>
                        <a:spcBef>
                          <a:spcPts val="600"/>
                        </a:spcBef>
                        <a:spcAft>
                          <a:spcPts val="600"/>
                        </a:spcAft>
                      </a:pPr>
                      <a:r>
                        <a:rPr lang="en-GB" sz="1800" b="0"/>
                        <a:t>Unreasonable to not consider clinical expert opinion in understanding plausibility of the 5-year survival</a:t>
                      </a:r>
                    </a:p>
                  </a:txBody>
                  <a:tcPr/>
                </a:tc>
                <a:extLst>
                  <a:ext uri="{0D108BD9-81ED-4DB2-BD59-A6C34878D82A}">
                    <a16:rowId xmlns:a16="http://schemas.microsoft.com/office/drawing/2014/main" val="2221515394"/>
                  </a:ext>
                </a:extLst>
              </a:tr>
              <a:tr h="1404727">
                <a:tc vMerge="1">
                  <a:txBody>
                    <a:bodyPr/>
                    <a:lstStyle/>
                    <a:p>
                      <a:endParaRPr lang="en-GB"/>
                    </a:p>
                  </a:txBody>
                  <a:tcPr/>
                </a:tc>
                <a:tc>
                  <a:txBody>
                    <a:bodyPr/>
                    <a:lstStyle/>
                    <a:p>
                      <a:pPr>
                        <a:spcBef>
                          <a:spcPts val="600"/>
                        </a:spcBef>
                        <a:spcAft>
                          <a:spcPts val="600"/>
                        </a:spcAft>
                      </a:pPr>
                      <a:r>
                        <a:rPr lang="en-GB" sz="1800" b="0" i="0" u="none" strike="noStrike" kern="1200" baseline="0" dirty="0">
                          <a:solidFill>
                            <a:schemeClr val="dk1"/>
                          </a:solidFill>
                          <a:latin typeface="+mn-lt"/>
                          <a:ea typeface="+mn-ea"/>
                          <a:cs typeface="+mn-cs"/>
                        </a:rPr>
                        <a:t>Applying standard parametric modelling to OS not justified as led to clinically implausible results: in EAG's model the estimate of 5-year survival in the comparator arm is 4-fold higher than published historical data. </a:t>
                      </a:r>
                      <a:endParaRPr lang="en-GB" sz="1800" b="0" dirty="0"/>
                    </a:p>
                  </a:txBody>
                  <a:tcPr/>
                </a:tc>
                <a:tc>
                  <a:txBody>
                    <a:bodyPr/>
                    <a:lstStyle/>
                    <a:p>
                      <a:pPr>
                        <a:spcBef>
                          <a:spcPts val="600"/>
                        </a:spcBef>
                        <a:spcAft>
                          <a:spcPts val="600"/>
                        </a:spcAft>
                      </a:pPr>
                      <a:r>
                        <a:rPr lang="en-GB" sz="1800" b="0"/>
                        <a:t>Unreasonable in not ensuring adequate input from clinical experts in helping them resolve areas of important residual uncertainty</a:t>
                      </a:r>
                    </a:p>
                  </a:txBody>
                  <a:tcPr/>
                </a:tc>
                <a:extLst>
                  <a:ext uri="{0D108BD9-81ED-4DB2-BD59-A6C34878D82A}">
                    <a16:rowId xmlns:a16="http://schemas.microsoft.com/office/drawing/2014/main" val="901080603"/>
                  </a:ext>
                </a:extLst>
              </a:tr>
              <a:tr h="1531718">
                <a:tc vMerge="1">
                  <a:txBody>
                    <a:bodyPr/>
                    <a:lstStyle/>
                    <a:p>
                      <a:endParaRPr lang="en-GB"/>
                    </a:p>
                  </a:txBody>
                  <a:tcPr/>
                </a:tc>
                <a:tc>
                  <a:txBody>
                    <a:bodyPr/>
                    <a:lstStyle/>
                    <a:p>
                      <a:pPr>
                        <a:spcBef>
                          <a:spcPts val="600"/>
                        </a:spcBef>
                        <a:spcAft>
                          <a:spcPts val="600"/>
                        </a:spcAft>
                      </a:pPr>
                      <a:r>
                        <a:rPr lang="en-GB" sz="1800" b="0"/>
                        <a:t>Concluding company's modelling overestimated proportion surviving long term as extrapolations suggest people did not  die in the parametric section is incorrect - demonstrates committee misunderstood modelled survival data, and committee's conclusion cannot reasonably be justified.</a:t>
                      </a:r>
                    </a:p>
                  </a:txBody>
                  <a:tcPr/>
                </a:tc>
                <a:tc rowSpan="2">
                  <a:txBody>
                    <a:bodyPr/>
                    <a:lstStyle/>
                    <a:p>
                      <a:pPr>
                        <a:spcBef>
                          <a:spcPts val="600"/>
                        </a:spcBef>
                        <a:spcAft>
                          <a:spcPts val="600"/>
                        </a:spcAft>
                      </a:pPr>
                      <a:r>
                        <a:rPr lang="en-GB" sz="1800" b="0"/>
                        <a:t>Experts input essential before conclusions can be drawn about plausibility of modelled estimates of long-term survival. </a:t>
                      </a:r>
                    </a:p>
                  </a:txBody>
                  <a:tcPr/>
                </a:tc>
                <a:extLst>
                  <a:ext uri="{0D108BD9-81ED-4DB2-BD59-A6C34878D82A}">
                    <a16:rowId xmlns:a16="http://schemas.microsoft.com/office/drawing/2014/main" val="205837888"/>
                  </a:ext>
                </a:extLst>
              </a:tr>
              <a:tr h="1430555">
                <a:tc>
                  <a:txBody>
                    <a:bodyPr/>
                    <a:lstStyle/>
                    <a:p>
                      <a:r>
                        <a:rPr lang="en-GB" sz="1800" b="1"/>
                        <a:t>Melanoma focus </a:t>
                      </a:r>
                    </a:p>
                  </a:txBody>
                  <a:tcPr/>
                </a:tc>
                <a:tc>
                  <a:txBody>
                    <a:bodyPr/>
                    <a:lstStyle/>
                    <a:p>
                      <a:pPr>
                        <a:spcBef>
                          <a:spcPts val="600"/>
                        </a:spcBef>
                        <a:spcAft>
                          <a:spcPts val="600"/>
                        </a:spcAft>
                      </a:pPr>
                      <a:r>
                        <a:rPr lang="en-GB" sz="1800" b="0" i="0" u="none" strike="noStrike" kern="1200" baseline="0" dirty="0">
                          <a:solidFill>
                            <a:schemeClr val="dk1"/>
                          </a:solidFill>
                          <a:latin typeface="+mn-lt"/>
                          <a:ea typeface="+mn-ea"/>
                          <a:cs typeface="+mn-cs"/>
                        </a:rPr>
                        <a:t>FDG misinterprets expert opinion and makes an inappropriate conclusion to justify use of parametric curves (3.11 FDG) </a:t>
                      </a:r>
                      <a:endParaRPr lang="en-GB" sz="1800" b="0" dirty="0"/>
                    </a:p>
                  </a:txBody>
                  <a:tcPr/>
                </a:tc>
                <a:tc vMerge="1">
                  <a:txBody>
                    <a:bodyPr/>
                    <a:lstStyle/>
                    <a:p>
                      <a:pPr lvl="1">
                        <a:spcBef>
                          <a:spcPts val="600"/>
                        </a:spcBef>
                        <a:spcAft>
                          <a:spcPts val="600"/>
                        </a:spcAft>
                      </a:pPr>
                      <a:endParaRPr lang="en-GB" sz="1700" b="0"/>
                    </a:p>
                  </a:txBody>
                  <a:tcPr/>
                </a:tc>
                <a:extLst>
                  <a:ext uri="{0D108BD9-81ED-4DB2-BD59-A6C34878D82A}">
                    <a16:rowId xmlns:a16="http://schemas.microsoft.com/office/drawing/2014/main" val="3672469771"/>
                  </a:ext>
                </a:extLst>
              </a:tr>
            </a:tbl>
          </a:graphicData>
        </a:graphic>
      </p:graphicFrame>
    </p:spTree>
    <p:extLst>
      <p:ext uri="{BB962C8B-B14F-4D97-AF65-F5344CB8AC3E}">
        <p14:creationId xmlns:p14="http://schemas.microsoft.com/office/powerpoint/2010/main" val="321359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134163" y="118027"/>
            <a:ext cx="11923674" cy="592817"/>
          </a:xfrm>
        </p:spPr>
        <p:txBody>
          <a:bodyPr>
            <a:normAutofit fontScale="90000"/>
          </a:bodyPr>
          <a:lstStyle/>
          <a:p>
            <a:r>
              <a:rPr lang="en-GB" sz="3100"/>
              <a:t>Elicitation Exercise: Overall survival – Background and method (1) </a:t>
            </a:r>
            <a:br>
              <a:rPr lang="en-GB"/>
            </a:br>
            <a:endParaRPr lang="en-GB"/>
          </a:p>
        </p:txBody>
      </p:sp>
      <p:sp>
        <p:nvSpPr>
          <p:cNvPr id="32" name="Rectangle 31">
            <a:extLst>
              <a:ext uri="{FF2B5EF4-FFF2-40B4-BE49-F238E27FC236}">
                <a16:creationId xmlns:a16="http://schemas.microsoft.com/office/drawing/2014/main" id="{4423FAC9-BAA5-411F-E9CE-445B234CF3C2}"/>
              </a:ext>
            </a:extLst>
          </p:cNvPr>
          <p:cNvSpPr/>
          <p:nvPr/>
        </p:nvSpPr>
        <p:spPr>
          <a:xfrm>
            <a:off x="161424" y="661685"/>
            <a:ext cx="11792683" cy="229368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r>
              <a:rPr lang="en-GB">
                <a:solidFill>
                  <a:schemeClr val="tx1"/>
                </a:solidFill>
                <a:latin typeface="Arial" panose="020B0604020202020204" pitchFamily="34" charset="0"/>
              </a:rPr>
              <a:t>At ACM2 tebentafusp was compared with pembrolizumab in the PCP subgroup using survival data from IMCgp100-202 (April 2022 DCO)</a:t>
            </a:r>
          </a:p>
          <a:p>
            <a:pPr marL="285750" indent="-285750">
              <a:buFont typeface="Arial" panose="020B0604020202020204" pitchFamily="34" charset="0"/>
              <a:buChar char="•"/>
            </a:pPr>
            <a:r>
              <a:rPr lang="en-GB" b="1">
                <a:solidFill>
                  <a:schemeClr val="tx1"/>
                </a:solidFill>
                <a:latin typeface="Arial" panose="020B0604020202020204" pitchFamily="34" charset="0"/>
              </a:rPr>
              <a:t>Company base case</a:t>
            </a:r>
            <a:r>
              <a:rPr lang="en-GB">
                <a:solidFill>
                  <a:schemeClr val="tx1"/>
                </a:solidFill>
                <a:latin typeface="Arial" panose="020B0604020202020204" pitchFamily="34" charset="0"/>
              </a:rPr>
              <a:t>: piecewise model for tebentafusp arm (KM to 28 months and lognormal for 28 months onwards) and standard parametric model (Weibull) for the pembrolizumab arm</a:t>
            </a:r>
          </a:p>
          <a:p>
            <a:pPr marL="285750" indent="-285750">
              <a:buFont typeface="Arial" panose="020B0604020202020204" pitchFamily="34" charset="0"/>
              <a:buChar char="•"/>
            </a:pPr>
            <a:r>
              <a:rPr lang="en-GB" b="1">
                <a:solidFill>
                  <a:schemeClr val="tx1"/>
                </a:solidFill>
                <a:latin typeface="Arial" panose="020B0604020202020204" pitchFamily="34" charset="0"/>
              </a:rPr>
              <a:t>EAG exploratory base case</a:t>
            </a:r>
            <a:r>
              <a:rPr lang="en-GB">
                <a:solidFill>
                  <a:schemeClr val="tx1"/>
                </a:solidFill>
                <a:latin typeface="Arial" panose="020B0604020202020204" pitchFamily="34" charset="0"/>
              </a:rPr>
              <a:t>: Standard parametric approaches (generalised gamma or log logistic in both arms). </a:t>
            </a:r>
          </a:p>
          <a:p>
            <a:pPr marL="285750" indent="-285750">
              <a:buFont typeface="Arial" panose="020B0604020202020204" pitchFamily="34" charset="0"/>
              <a:buChar char="•"/>
            </a:pPr>
            <a:r>
              <a:rPr lang="en-GB" b="1">
                <a:solidFill>
                  <a:schemeClr val="tx1"/>
                </a:solidFill>
                <a:latin typeface="Arial" panose="020B0604020202020204" pitchFamily="34" charset="0"/>
              </a:rPr>
              <a:t>Committee preferred the standard parametric approach</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17B4036C-316F-A893-72DF-3B44A89692E6}"/>
              </a:ext>
            </a:extLst>
          </p:cNvPr>
          <p:cNvSpPr txBox="1"/>
          <p:nvPr/>
        </p:nvSpPr>
        <p:spPr>
          <a:xfrm>
            <a:off x="332817" y="4693825"/>
            <a:ext cx="9377240" cy="367216"/>
          </a:xfrm>
          <a:prstGeom prst="rect">
            <a:avLst/>
          </a:prstGeom>
          <a:noFill/>
        </p:spPr>
        <p:txBody>
          <a:bodyPr wrap="square">
            <a:spAutoFit/>
          </a:bodyPr>
          <a:lstStyle/>
          <a:p>
            <a:pPr algn="just">
              <a:lnSpc>
                <a:spcPct val="107000"/>
              </a:lnSpc>
              <a:spcAft>
                <a:spcPts val="800"/>
              </a:spcAft>
            </a:pPr>
            <a:r>
              <a:rPr lang="en-GB" sz="1800" b="1">
                <a:effectLst/>
                <a:latin typeface="Arial" panose="020B0604020202020204" pitchFamily="34" charset="0"/>
                <a:ea typeface="Arial" panose="020B0604020202020204" pitchFamily="34" charset="0"/>
              </a:rPr>
              <a:t>Table: Quantities of Interests elicited in the online and face-to-face workshops </a:t>
            </a:r>
          </a:p>
        </p:txBody>
      </p:sp>
      <p:sp>
        <p:nvSpPr>
          <p:cNvPr id="5" name="TextBox 4">
            <a:extLst>
              <a:ext uri="{FF2B5EF4-FFF2-40B4-BE49-F238E27FC236}">
                <a16:creationId xmlns:a16="http://schemas.microsoft.com/office/drawing/2014/main" id="{C1BBE142-FCDB-2A10-E17D-83128AEADBD3}"/>
              </a:ext>
            </a:extLst>
          </p:cNvPr>
          <p:cNvSpPr txBox="1"/>
          <p:nvPr/>
        </p:nvSpPr>
        <p:spPr>
          <a:xfrm>
            <a:off x="936704" y="6196315"/>
            <a:ext cx="10662848" cy="442109"/>
          </a:xfrm>
          <a:prstGeom prst="rect">
            <a:avLst/>
          </a:prstGeom>
          <a:solidFill>
            <a:schemeClr val="bg1"/>
          </a:solidFill>
        </p:spPr>
        <p:txBody>
          <a:bodyPr wrap="square">
            <a:spAutoFit/>
          </a:bodyPr>
          <a:lstStyle/>
          <a:p>
            <a:r>
              <a:rPr lang="en-GB" sz="1100" kern="1200" dirty="0">
                <a:solidFill>
                  <a:schemeClr val="dk1"/>
                </a:solidFill>
                <a:effectLst/>
                <a:latin typeface="+mn-lt"/>
                <a:ea typeface="+mn-ea"/>
                <a:cs typeface="+mn-cs"/>
              </a:rPr>
              <a:t>* assumed to have reviewed Evidence Dossier and observed individual judgements and group discussion**Previously presented in ACM</a:t>
            </a:r>
            <a:r>
              <a:rPr lang="en-GB" sz="1100" dirty="0">
                <a:solidFill>
                  <a:schemeClr val="dk1"/>
                </a:solidFill>
              </a:rPr>
              <a:t> 1&amp;2 ; *** reviewed by company and other experts prior to workshop  </a:t>
            </a:r>
            <a:r>
              <a:rPr lang="en-GB" sz="1100" kern="1200" baseline="30000" dirty="0">
                <a:solidFill>
                  <a:schemeClr val="dk1"/>
                </a:solidFill>
                <a:effectLst/>
                <a:latin typeface="+mn-lt"/>
                <a:ea typeface="+mn-ea"/>
                <a:cs typeface="+mn-cs"/>
              </a:rPr>
              <a:t>1</a:t>
            </a:r>
            <a:r>
              <a:rPr lang="en-GB" sz="1100" kern="1200" dirty="0">
                <a:solidFill>
                  <a:schemeClr val="dk1"/>
                </a:solidFill>
                <a:effectLst/>
                <a:latin typeface="+mn-lt"/>
                <a:ea typeface="+mn-ea"/>
                <a:cs typeface="+mn-cs"/>
              </a:rPr>
              <a:t>expressed as a number per 1000; </a:t>
            </a:r>
            <a:r>
              <a:rPr lang="en-GB" sz="1100" kern="1200" baseline="30000" dirty="0">
                <a:solidFill>
                  <a:schemeClr val="dk1"/>
                </a:solidFill>
                <a:effectLst/>
                <a:latin typeface="+mn-lt"/>
                <a:ea typeface="+mn-ea"/>
                <a:cs typeface="+mn-cs"/>
              </a:rPr>
              <a:t>2 </a:t>
            </a:r>
            <a:r>
              <a:rPr lang="en-GB" sz="1100" kern="1200" dirty="0">
                <a:solidFill>
                  <a:schemeClr val="dk1"/>
                </a:solidFill>
                <a:effectLst/>
                <a:latin typeface="+mn-lt"/>
                <a:ea typeface="+mn-ea"/>
                <a:cs typeface="+mn-cs"/>
              </a:rPr>
              <a:t>excluding </a:t>
            </a:r>
            <a:r>
              <a:rPr lang="en-GB" sz="1100" dirty="0">
                <a:solidFill>
                  <a:schemeClr val="dk1"/>
                </a:solidFill>
              </a:rPr>
              <a:t>e</a:t>
            </a:r>
            <a:r>
              <a:rPr lang="en-GB" sz="1100" kern="1200" dirty="0">
                <a:solidFill>
                  <a:schemeClr val="dk1"/>
                </a:solidFill>
                <a:effectLst/>
                <a:latin typeface="+mn-lt"/>
                <a:ea typeface="+mn-ea"/>
                <a:cs typeface="+mn-cs"/>
              </a:rPr>
              <a:t>ffect of tebentafusp as a subsequent treatment</a:t>
            </a:r>
          </a:p>
        </p:txBody>
      </p:sp>
      <p:sp>
        <p:nvSpPr>
          <p:cNvPr id="7" name="TextBox 6">
            <a:extLst>
              <a:ext uri="{FF2B5EF4-FFF2-40B4-BE49-F238E27FC236}">
                <a16:creationId xmlns:a16="http://schemas.microsoft.com/office/drawing/2014/main" id="{663FDCA6-3F7A-F594-D907-3598129768BF}"/>
              </a:ext>
            </a:extLst>
          </p:cNvPr>
          <p:cNvSpPr txBox="1"/>
          <p:nvPr/>
        </p:nvSpPr>
        <p:spPr>
          <a:xfrm>
            <a:off x="199659" y="2983743"/>
            <a:ext cx="11792682" cy="1754326"/>
          </a:xfrm>
          <a:prstGeom prst="rect">
            <a:avLst/>
          </a:prstGeom>
          <a:noFill/>
          <a:ln w="28575">
            <a:solidFill>
              <a:schemeClr val="tx1"/>
            </a:solidFill>
          </a:ln>
        </p:spPr>
        <p:txBody>
          <a:bodyPr wrap="square">
            <a:spAutoFit/>
          </a:bodyPr>
          <a:lstStyle/>
          <a:p>
            <a:r>
              <a:rPr lang="en-GB" b="1">
                <a:latin typeface="Arial" panose="020B0604020202020204" pitchFamily="34" charset="0"/>
                <a:ea typeface="DengXian" panose="02010600030101010101" pitchFamily="2" charset="-122"/>
              </a:rPr>
              <a:t>DSU elicitation: </a:t>
            </a:r>
            <a:r>
              <a:rPr lang="en-GB">
                <a:latin typeface="Arial" panose="020B0604020202020204" pitchFamily="34" charset="0"/>
                <a:ea typeface="DengXian" panose="02010600030101010101" pitchFamily="2" charset="-122"/>
              </a:rPr>
              <a:t>Based on evidence using SHELF protocol</a:t>
            </a:r>
          </a:p>
          <a:p>
            <a:pPr marL="285750" indent="-285750">
              <a:buFont typeface="Arial" panose="020B0604020202020204" pitchFamily="34" charset="0"/>
              <a:buChar char="•"/>
            </a:pPr>
            <a:r>
              <a:rPr lang="en-GB">
                <a:latin typeface="Arial" panose="020B0604020202020204" pitchFamily="34" charset="0"/>
                <a:ea typeface="DengXian" panose="02010600030101010101" pitchFamily="2" charset="-122"/>
              </a:rPr>
              <a:t>Experts asked to </a:t>
            </a:r>
            <a:r>
              <a:rPr lang="en-GB">
                <a:effectLst/>
                <a:latin typeface="Arial" panose="020B0604020202020204" pitchFamily="34" charset="0"/>
                <a:ea typeface="Arial" panose="020B0604020202020204" pitchFamily="34" charset="0"/>
              </a:rPr>
              <a:t>consider perspective of a “Rational Impartial Observer”*</a:t>
            </a:r>
            <a:r>
              <a:rPr lang="en-GB">
                <a:latin typeface="Arial" panose="020B0604020202020204" pitchFamily="34" charset="0"/>
                <a:ea typeface="Arial" panose="020B0604020202020204" pitchFamily="34" charset="0"/>
              </a:rPr>
              <a:t>, </a:t>
            </a:r>
            <a:r>
              <a:rPr lang="en-GB" sz="1800">
                <a:effectLst/>
                <a:latin typeface="Arial" panose="020B0604020202020204" pitchFamily="34" charset="0"/>
                <a:ea typeface="Arial" panose="020B0604020202020204" pitchFamily="34" charset="0"/>
              </a:rPr>
              <a:t>assumed to have listened to discussion, saw all evidence and impartially consider their own uncertainty, then </a:t>
            </a:r>
            <a:r>
              <a:rPr lang="en-GB">
                <a:latin typeface="Arial" panose="020B0604020202020204" pitchFamily="34" charset="0"/>
                <a:ea typeface="DengXian" panose="02010600030101010101" pitchFamily="2" charset="-122"/>
              </a:rPr>
              <a:t>agree a</a:t>
            </a:r>
            <a:r>
              <a:rPr lang="en-GB">
                <a:effectLst/>
                <a:latin typeface="Arial" panose="020B0604020202020204" pitchFamily="34" charset="0"/>
                <a:ea typeface="Arial" panose="020B0604020202020204" pitchFamily="34" charset="0"/>
              </a:rPr>
              <a:t> set of probability judgements an observer would make on long term survival</a:t>
            </a:r>
            <a:endParaRPr lang="en-GB">
              <a:latin typeface="Arial" panose="020B0604020202020204" pitchFamily="34" charset="0"/>
              <a:ea typeface="DengXian" panose="02010600030101010101" pitchFamily="2" charset="-122"/>
            </a:endParaRPr>
          </a:p>
          <a:p>
            <a:pPr marL="285750" indent="-285750">
              <a:buFont typeface="Arial" panose="020B0604020202020204" pitchFamily="34" charset="0"/>
              <a:buChar char="•"/>
            </a:pPr>
            <a:r>
              <a:rPr lang="en-GB">
                <a:latin typeface="Arial" panose="020B0604020202020204" pitchFamily="34" charset="0"/>
                <a:ea typeface="DengXian" panose="02010600030101010101" pitchFamily="2" charset="-122"/>
              </a:rPr>
              <a:t>Used evidence from </a:t>
            </a:r>
            <a:r>
              <a:rPr lang="en-GB">
                <a:effectLst/>
                <a:latin typeface="Arial" panose="020B0604020202020204" pitchFamily="34" charset="0"/>
                <a:ea typeface="DengXian" panose="02010600030101010101" pitchFamily="2" charset="-122"/>
              </a:rPr>
              <a:t>IMCgp100-202</a:t>
            </a:r>
            <a:r>
              <a:rPr lang="en-GB">
                <a:latin typeface="Arial" panose="020B0604020202020204" pitchFamily="34" charset="0"/>
                <a:ea typeface="DengXian" panose="02010600030101010101" pitchFamily="2" charset="-122"/>
              </a:rPr>
              <a:t> </a:t>
            </a:r>
            <a:r>
              <a:rPr lang="en-GB">
                <a:effectLst/>
                <a:latin typeface="Arial" panose="020B0604020202020204" pitchFamily="34" charset="0"/>
                <a:ea typeface="DengXian" panose="02010600030101010101" pitchFamily="2" charset="-122"/>
              </a:rPr>
              <a:t>(June 2023 DCO) and supporting evidence fro</a:t>
            </a:r>
            <a:r>
              <a:rPr lang="en-GB">
                <a:latin typeface="Arial" panose="020B0604020202020204" pitchFamily="34" charset="0"/>
                <a:ea typeface="DengXian" panose="02010600030101010101" pitchFamily="2" charset="-122"/>
              </a:rPr>
              <a:t>m earlier data cut off </a:t>
            </a:r>
          </a:p>
          <a:p>
            <a:pPr marL="285750" indent="-285750">
              <a:buFont typeface="Arial" panose="020B0604020202020204" pitchFamily="34" charset="0"/>
              <a:buChar char="•"/>
            </a:pPr>
            <a:r>
              <a:rPr lang="en-GB">
                <a:latin typeface="Arial" panose="020B0604020202020204" pitchFamily="34" charset="0"/>
                <a:ea typeface="DengXian" panose="02010600030101010101" pitchFamily="2" charset="-122"/>
              </a:rPr>
              <a:t>Additional supporting data from a meta analysis by </a:t>
            </a:r>
            <a:r>
              <a:rPr lang="en-GB">
                <a:effectLst/>
                <a:latin typeface="Arial" panose="020B0604020202020204" pitchFamily="34" charset="0"/>
                <a:ea typeface="DengXian" panose="02010600030101010101" pitchFamily="2" charset="-122"/>
              </a:rPr>
              <a:t>Rantala </a:t>
            </a:r>
            <a:r>
              <a:rPr lang="en-GB" i="1">
                <a:effectLst/>
                <a:latin typeface="Arial" panose="020B0604020202020204" pitchFamily="34" charset="0"/>
                <a:ea typeface="DengXian" panose="02010600030101010101" pitchFamily="2" charset="-122"/>
              </a:rPr>
              <a:t>et al.</a:t>
            </a:r>
            <a:r>
              <a:rPr lang="en-GB">
                <a:effectLst/>
                <a:latin typeface="Arial" panose="020B0604020202020204" pitchFamily="34" charset="0"/>
                <a:ea typeface="DengXian" panose="02010600030101010101" pitchFamily="2" charset="-122"/>
              </a:rPr>
              <a:t>2019</a:t>
            </a:r>
            <a:r>
              <a:rPr lang="en-GB" i="1">
                <a:effectLst/>
                <a:latin typeface="Arial" panose="020B0604020202020204" pitchFamily="34" charset="0"/>
                <a:ea typeface="DengXian" panose="02010600030101010101" pitchFamily="2" charset="-122"/>
              </a:rPr>
              <a:t>*</a:t>
            </a:r>
            <a:r>
              <a:rPr lang="en-GB" i="1">
                <a:latin typeface="Arial" panose="020B0604020202020204" pitchFamily="34" charset="0"/>
                <a:ea typeface="DengXian" panose="02010600030101010101" pitchFamily="2" charset="-122"/>
              </a:rPr>
              <a:t>*</a:t>
            </a:r>
            <a:r>
              <a:rPr lang="en-GB">
                <a:effectLst/>
                <a:latin typeface="Arial" panose="020B0604020202020204" pitchFamily="34" charset="0"/>
                <a:ea typeface="DengXian" panose="02010600030101010101" pitchFamily="2" charset="-122"/>
              </a:rPr>
              <a:t>and other trials***</a:t>
            </a:r>
          </a:p>
        </p:txBody>
      </p:sp>
      <p:sp>
        <p:nvSpPr>
          <p:cNvPr id="8" name="TextBox 7">
            <a:extLst>
              <a:ext uri="{FF2B5EF4-FFF2-40B4-BE49-F238E27FC236}">
                <a16:creationId xmlns:a16="http://schemas.microsoft.com/office/drawing/2014/main" id="{A1A9BB3D-D260-677B-4D0C-BFF5C17AB28C}"/>
              </a:ext>
            </a:extLst>
          </p:cNvPr>
          <p:cNvSpPr txBox="1"/>
          <p:nvPr/>
        </p:nvSpPr>
        <p:spPr>
          <a:xfrm>
            <a:off x="936703" y="6596390"/>
            <a:ext cx="10792862" cy="261610"/>
          </a:xfrm>
          <a:prstGeom prst="rect">
            <a:avLst/>
          </a:prstGeom>
          <a:solidFill>
            <a:schemeClr val="bg1"/>
          </a:solidFill>
          <a:ln>
            <a:solidFill>
              <a:schemeClr val="bg1"/>
            </a:solidFill>
          </a:ln>
        </p:spPr>
        <p:txBody>
          <a:bodyPr wrap="square">
            <a:spAutoFit/>
          </a:bodyPr>
          <a:lstStyle/>
          <a:p>
            <a:r>
              <a:rPr lang="en-GB" sz="1100" dirty="0">
                <a:solidFill>
                  <a:schemeClr val="dk1"/>
                </a:solidFill>
              </a:rPr>
              <a:t>Abbreviations: DCO, data cut-off; OS, overall survival;  PCP, pre-choice pembrolizumab; RIO, rational impartial observer;  SHELF,  Sheffield elicitation framework v4   </a:t>
            </a:r>
            <a:endParaRPr lang="en-GB" sz="1100" dirty="0"/>
          </a:p>
        </p:txBody>
      </p:sp>
      <p:graphicFrame>
        <p:nvGraphicFramePr>
          <p:cNvPr id="25" name="Table 24">
            <a:extLst>
              <a:ext uri="{FF2B5EF4-FFF2-40B4-BE49-F238E27FC236}">
                <a16:creationId xmlns:a16="http://schemas.microsoft.com/office/drawing/2014/main" id="{EB0D3161-3E89-1828-ACC7-65A73094BABD}"/>
              </a:ext>
            </a:extLst>
          </p:cNvPr>
          <p:cNvGraphicFramePr>
            <a:graphicFrameLocks noGrp="1"/>
          </p:cNvGraphicFramePr>
          <p:nvPr>
            <p:extLst>
              <p:ext uri="{D42A27DB-BD31-4B8C-83A1-F6EECF244321}">
                <p14:modId xmlns:p14="http://schemas.microsoft.com/office/powerpoint/2010/main" val="3871778839"/>
              </p:ext>
            </p:extLst>
          </p:nvPr>
        </p:nvGraphicFramePr>
        <p:xfrm>
          <a:off x="256617" y="5010851"/>
          <a:ext cx="10610156" cy="1158240"/>
        </p:xfrm>
        <a:graphic>
          <a:graphicData uri="http://schemas.openxmlformats.org/drawingml/2006/table">
            <a:tbl>
              <a:tblPr firstCol="1" bandRow="1">
                <a:tableStyleId>{5C22544A-7EE6-4342-B048-85BDC9FD1C3A}</a:tableStyleId>
              </a:tblPr>
              <a:tblGrid>
                <a:gridCol w="2357650">
                  <a:extLst>
                    <a:ext uri="{9D8B030D-6E8A-4147-A177-3AD203B41FA5}">
                      <a16:colId xmlns:a16="http://schemas.microsoft.com/office/drawing/2014/main" val="2579423844"/>
                    </a:ext>
                  </a:extLst>
                </a:gridCol>
                <a:gridCol w="8252506">
                  <a:extLst>
                    <a:ext uri="{9D8B030D-6E8A-4147-A177-3AD203B41FA5}">
                      <a16:colId xmlns:a16="http://schemas.microsoft.com/office/drawing/2014/main" val="4064757490"/>
                    </a:ext>
                  </a:extLst>
                </a:gridCol>
              </a:tblGrid>
              <a:tr h="522973">
                <a:tc>
                  <a:txBody>
                    <a:bodyPr/>
                    <a:lstStyle/>
                    <a:p>
                      <a:r>
                        <a:rPr lang="en-GB" sz="1600"/>
                        <a:t>Quantity of interest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dk1"/>
                          </a:solidFill>
                          <a:effectLst/>
                          <a:latin typeface="+mn-lt"/>
                          <a:ea typeface="+mn-ea"/>
                          <a:cs typeface="+mn-cs"/>
                        </a:rPr>
                        <a:t>PCP subgroup population of IMCgp100-202 tebentafusp arm: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a:solidFill>
                            <a:schemeClr val="dk1"/>
                          </a:solidFill>
                          <a:effectLst/>
                          <a:latin typeface="+mn-lt"/>
                          <a:ea typeface="+mn-ea"/>
                          <a:cs typeface="+mn-cs"/>
                        </a:rPr>
                        <a:t>Proportion</a:t>
                      </a:r>
                      <a:r>
                        <a:rPr lang="en-GB" sz="1600" kern="1200">
                          <a:solidFill>
                            <a:schemeClr val="dk1"/>
                          </a:solidFill>
                          <a:effectLst/>
                          <a:latin typeface="+mn-lt"/>
                          <a:ea typeface="+mn-ea"/>
                          <a:cs typeface="+mn-cs"/>
                        </a:rPr>
                        <a:t> who would still be alive at year 8 after randomisation</a:t>
                      </a:r>
                      <a:r>
                        <a:rPr lang="en-GB" sz="1600" kern="1200" baseline="30000">
                          <a:solidFill>
                            <a:schemeClr val="dk1"/>
                          </a:solidFill>
                          <a:effectLst/>
                          <a:latin typeface="+mn-lt"/>
                          <a:ea typeface="+mn-ea"/>
                          <a:cs typeface="+mn-cs"/>
                        </a:rPr>
                        <a:t>1</a:t>
                      </a:r>
                      <a:endParaRPr lang="en-GB" sz="1600" kern="1200">
                        <a:solidFill>
                          <a:schemeClr val="dk1"/>
                        </a:solidFill>
                        <a:effectLst/>
                        <a:latin typeface="+mn-lt"/>
                        <a:ea typeface="+mn-ea"/>
                        <a:cs typeface="+mn-cs"/>
                      </a:endParaRPr>
                    </a:p>
                  </a:txBody>
                  <a:tcPr/>
                </a:tc>
                <a:extLst>
                  <a:ext uri="{0D108BD9-81ED-4DB2-BD59-A6C34878D82A}">
                    <a16:rowId xmlns:a16="http://schemas.microsoft.com/office/drawing/2014/main" val="1056739820"/>
                  </a:ext>
                </a:extLst>
              </a:tr>
              <a:tr h="522973">
                <a:tc>
                  <a:txBody>
                    <a:bodyPr/>
                    <a:lstStyle/>
                    <a:p>
                      <a:r>
                        <a:rPr lang="en-GB" sz="1600"/>
                        <a:t>Quantity of interest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mn-lt"/>
                          <a:ea typeface="+mn-ea"/>
                          <a:cs typeface="+mn-cs"/>
                        </a:rPr>
                        <a:t>PCP subgroup population of IMCgp100-202 pembrolizumab arm</a:t>
                      </a:r>
                      <a:r>
                        <a:rPr lang="en-GB" sz="1600" b="1" kern="1200" baseline="30000" dirty="0">
                          <a:solidFill>
                            <a:schemeClr val="dk1"/>
                          </a:solidFill>
                          <a:effectLst/>
                          <a:latin typeface="+mn-lt"/>
                          <a:ea typeface="+mn-ea"/>
                          <a:cs typeface="+mn-cs"/>
                        </a:rPr>
                        <a:t>2</a:t>
                      </a:r>
                      <a:r>
                        <a:rPr lang="en-GB" sz="1600" b="1" kern="1200" dirty="0">
                          <a:solidFill>
                            <a:schemeClr val="dk1"/>
                          </a:solidFill>
                          <a:effectLst/>
                          <a:latin typeface="+mn-lt"/>
                          <a:ea typeface="+mn-ea"/>
                          <a:cs typeface="+mn-cs"/>
                        </a:rPr>
                        <a:t>:</a:t>
                      </a:r>
                    </a:p>
                    <a:p>
                      <a:r>
                        <a:rPr lang="en-GB" sz="1600" dirty="0"/>
                        <a:t>Proportion </a:t>
                      </a:r>
                      <a:r>
                        <a:rPr lang="en-GB" sz="1600" kern="1200" dirty="0">
                          <a:solidFill>
                            <a:schemeClr val="dk1"/>
                          </a:solidFill>
                          <a:effectLst/>
                          <a:latin typeface="+mn-lt"/>
                          <a:ea typeface="+mn-ea"/>
                          <a:cs typeface="+mn-cs"/>
                        </a:rPr>
                        <a:t>who are still alive at year 8 after randomisation</a:t>
                      </a:r>
                      <a:r>
                        <a:rPr lang="en-GB" sz="1600" kern="1200" baseline="30000" dirty="0">
                          <a:solidFill>
                            <a:schemeClr val="dk1"/>
                          </a:solidFill>
                          <a:effectLst/>
                          <a:latin typeface="+mn-lt"/>
                          <a:ea typeface="+mn-ea"/>
                          <a:cs typeface="+mn-cs"/>
                        </a:rPr>
                        <a:t>1</a:t>
                      </a: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2631510256"/>
                  </a:ext>
                </a:extLst>
              </a:tr>
            </a:tbl>
          </a:graphicData>
        </a:graphic>
      </p:graphicFrame>
    </p:spTree>
    <p:extLst>
      <p:ext uri="{BB962C8B-B14F-4D97-AF65-F5344CB8AC3E}">
        <p14:creationId xmlns:p14="http://schemas.microsoft.com/office/powerpoint/2010/main" val="183688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06888" y="101506"/>
            <a:ext cx="11250785" cy="592817"/>
          </a:xfrm>
        </p:spPr>
        <p:txBody>
          <a:bodyPr>
            <a:normAutofit fontScale="90000"/>
          </a:bodyPr>
          <a:lstStyle/>
          <a:p>
            <a:r>
              <a:rPr lang="en-GB"/>
              <a:t>Elicitation Exercise: </a:t>
            </a:r>
            <a:r>
              <a:rPr lang="en-GB" sz="3200"/>
              <a:t>Overall survival – Results (2)</a:t>
            </a:r>
            <a:br>
              <a:rPr lang="en-GB"/>
            </a:br>
            <a:endParaRPr lang="en-GB"/>
          </a:p>
        </p:txBody>
      </p:sp>
      <p:sp>
        <p:nvSpPr>
          <p:cNvPr id="7" name="TextBox 6">
            <a:extLst>
              <a:ext uri="{FF2B5EF4-FFF2-40B4-BE49-F238E27FC236}">
                <a16:creationId xmlns:a16="http://schemas.microsoft.com/office/drawing/2014/main" id="{3D2484C0-2202-2D09-5E32-524ED1DCD988}"/>
              </a:ext>
            </a:extLst>
          </p:cNvPr>
          <p:cNvSpPr txBox="1"/>
          <p:nvPr/>
        </p:nvSpPr>
        <p:spPr>
          <a:xfrm>
            <a:off x="166007" y="520430"/>
            <a:ext cx="11306863" cy="367216"/>
          </a:xfrm>
          <a:prstGeom prst="rect">
            <a:avLst/>
          </a:prstGeom>
          <a:noFill/>
        </p:spPr>
        <p:txBody>
          <a:bodyPr wrap="square">
            <a:spAutoFit/>
          </a:bodyPr>
          <a:lstStyle/>
          <a:p>
            <a:pPr algn="just">
              <a:lnSpc>
                <a:spcPct val="107000"/>
              </a:lnSpc>
              <a:spcAft>
                <a:spcPts val="800"/>
              </a:spcAft>
            </a:pPr>
            <a:r>
              <a:rPr lang="en-GB" sz="1800" b="1">
                <a:effectLst/>
                <a:latin typeface="Arial" panose="020B0604020202020204" pitchFamily="34" charset="0"/>
                <a:ea typeface="Arial" panose="020B0604020202020204" pitchFamily="34" charset="0"/>
              </a:rPr>
              <a:t>Figure: Kaplan-Meier of reconstructed OS data (DCO June 2023)</a:t>
            </a:r>
          </a:p>
        </p:txBody>
      </p:sp>
      <p:sp>
        <p:nvSpPr>
          <p:cNvPr id="4" name="TextBox 3">
            <a:extLst>
              <a:ext uri="{FF2B5EF4-FFF2-40B4-BE49-F238E27FC236}">
                <a16:creationId xmlns:a16="http://schemas.microsoft.com/office/drawing/2014/main" id="{4A3C660D-C98C-DF31-7469-05E879C65213}"/>
              </a:ext>
            </a:extLst>
          </p:cNvPr>
          <p:cNvSpPr txBox="1"/>
          <p:nvPr/>
        </p:nvSpPr>
        <p:spPr>
          <a:xfrm>
            <a:off x="815822" y="6404329"/>
            <a:ext cx="11225164" cy="523220"/>
          </a:xfrm>
          <a:prstGeom prst="rect">
            <a:avLst/>
          </a:prstGeom>
          <a:noFill/>
        </p:spPr>
        <p:txBody>
          <a:bodyPr wrap="square">
            <a:spAutoFit/>
          </a:bodyPr>
          <a:lstStyle/>
          <a:p>
            <a:r>
              <a:rPr lang="en-GB" sz="1400">
                <a:solidFill>
                  <a:schemeClr val="dk1"/>
                </a:solidFill>
              </a:rPr>
              <a:t>Abbreviations: </a:t>
            </a:r>
            <a:r>
              <a:rPr lang="en-GB" sz="1400" err="1">
                <a:solidFill>
                  <a:schemeClr val="dk1"/>
                </a:solidFill>
              </a:rPr>
              <a:t>CrI</a:t>
            </a:r>
            <a:r>
              <a:rPr lang="en-GB" sz="1400">
                <a:solidFill>
                  <a:schemeClr val="dk1"/>
                </a:solidFill>
              </a:rPr>
              <a:t>, credible interval: DCO, data cut-off; KM, Kaplan-Meier; OS, overall survival; PCP, pre-choice pembrolizumab; RIO, rational impartial observer  </a:t>
            </a:r>
            <a:endParaRPr lang="en-GB" sz="1400"/>
          </a:p>
        </p:txBody>
      </p:sp>
      <p:sp>
        <p:nvSpPr>
          <p:cNvPr id="8" name="TextBox 7">
            <a:extLst>
              <a:ext uri="{FF2B5EF4-FFF2-40B4-BE49-F238E27FC236}">
                <a16:creationId xmlns:a16="http://schemas.microsoft.com/office/drawing/2014/main" id="{2E0AFE54-633E-FE12-7968-51BD25931D61}"/>
              </a:ext>
            </a:extLst>
          </p:cNvPr>
          <p:cNvSpPr txBox="1"/>
          <p:nvPr/>
        </p:nvSpPr>
        <p:spPr>
          <a:xfrm>
            <a:off x="7676395" y="5669871"/>
            <a:ext cx="4515605" cy="584775"/>
          </a:xfrm>
          <a:prstGeom prst="rect">
            <a:avLst/>
          </a:prstGeom>
          <a:noFill/>
          <a:ln>
            <a:solidFill>
              <a:schemeClr val="tx1"/>
            </a:solidFill>
          </a:ln>
        </p:spPr>
        <p:txBody>
          <a:bodyPr wrap="square">
            <a:spAutoFit/>
          </a:bodyPr>
          <a:lstStyle/>
          <a:p>
            <a:r>
              <a:rPr lang="en-GB" sz="1600" dirty="0">
                <a:effectLst/>
                <a:ea typeface="Arial" panose="020B0604020202020204" pitchFamily="34" charset="0"/>
              </a:rPr>
              <a:t>See appendix </a:t>
            </a:r>
            <a:r>
              <a:rPr lang="en-GB" sz="1600" dirty="0">
                <a:effectLst/>
                <a:ea typeface="Arial" panose="020B0604020202020204" pitchFamily="34" charset="0"/>
                <a:hlinkClick r:id="rId3" action="ppaction://hlinksldjump"/>
              </a:rPr>
              <a:t>for percentiles of OS probability from RIO distribution for both workshops</a:t>
            </a:r>
            <a:endParaRPr lang="en-GB" sz="1600" dirty="0"/>
          </a:p>
        </p:txBody>
      </p:sp>
      <p:sp>
        <p:nvSpPr>
          <p:cNvPr id="18" name="TextBox 17">
            <a:extLst>
              <a:ext uri="{FF2B5EF4-FFF2-40B4-BE49-F238E27FC236}">
                <a16:creationId xmlns:a16="http://schemas.microsoft.com/office/drawing/2014/main" id="{0B7102B5-E503-D328-5EED-A4D3EE6960AC}"/>
              </a:ext>
            </a:extLst>
          </p:cNvPr>
          <p:cNvSpPr txBox="1"/>
          <p:nvPr/>
        </p:nvSpPr>
        <p:spPr>
          <a:xfrm>
            <a:off x="6178044" y="2430883"/>
            <a:ext cx="5103324" cy="1477328"/>
          </a:xfrm>
          <a:prstGeom prst="rect">
            <a:avLst/>
          </a:prstGeom>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GB" sz="1800">
                <a:effectLst/>
                <a:latin typeface="Arial" panose="020B0604020202020204" pitchFamily="34" charset="0"/>
                <a:ea typeface="Arial" panose="020B0604020202020204" pitchFamily="34" charset="0"/>
              </a:rPr>
              <a:t>All experts </a:t>
            </a:r>
            <a:r>
              <a:rPr lang="en-GB">
                <a:latin typeface="Arial" panose="020B0604020202020204" pitchFamily="34" charset="0"/>
                <a:ea typeface="Arial" panose="020B0604020202020204" pitchFamily="34" charset="0"/>
              </a:rPr>
              <a:t>considered tebentafusp was</a:t>
            </a:r>
            <a:r>
              <a:rPr lang="en-GB" sz="1800">
                <a:effectLst/>
                <a:latin typeface="Arial" panose="020B0604020202020204" pitchFamily="34" charset="0"/>
                <a:ea typeface="Arial" panose="020B0604020202020204" pitchFamily="34" charset="0"/>
              </a:rPr>
              <a:t> more effective than pembrolizumab with a difference in OS at 8 years. </a:t>
            </a:r>
          </a:p>
          <a:p>
            <a:pPr marL="285750" indent="-285750">
              <a:buFont typeface="Arial" panose="020B0604020202020204" pitchFamily="34" charset="0"/>
              <a:buChar char="•"/>
            </a:pPr>
            <a:r>
              <a:rPr lang="en-GB" sz="1800">
                <a:effectLst/>
                <a:latin typeface="Arial" panose="020B0604020202020204" pitchFamily="34" charset="0"/>
                <a:ea typeface="Arial" panose="020B0604020202020204" pitchFamily="34" charset="0"/>
              </a:rPr>
              <a:t>All experts were hesitant to suggest a cure potential due to the limited data. </a:t>
            </a:r>
          </a:p>
        </p:txBody>
      </p:sp>
      <p:sp>
        <p:nvSpPr>
          <p:cNvPr id="5" name="TextBox 4">
            <a:extLst>
              <a:ext uri="{FF2B5EF4-FFF2-40B4-BE49-F238E27FC236}">
                <a16:creationId xmlns:a16="http://schemas.microsoft.com/office/drawing/2014/main" id="{5F7CEA4E-DB84-6750-0178-5A9C576B8989}"/>
              </a:ext>
            </a:extLst>
          </p:cNvPr>
          <p:cNvSpPr txBox="1"/>
          <p:nvPr/>
        </p:nvSpPr>
        <p:spPr>
          <a:xfrm>
            <a:off x="483418" y="1018057"/>
            <a:ext cx="5204150" cy="923330"/>
          </a:xfrm>
          <a:prstGeom prst="rect">
            <a:avLst/>
          </a:prstGeom>
          <a:noFill/>
        </p:spPr>
        <p:txBody>
          <a:bodyPr wrap="square" rtlCol="0">
            <a:spAutoFit/>
          </a:bodyPr>
          <a:lstStyle/>
          <a:p>
            <a:r>
              <a:rPr lang="en-GB" b="1">
                <a:latin typeface="Arial" panose="020B0604020202020204" pitchFamily="34" charset="0"/>
                <a:ea typeface="Arial" panose="020B0604020202020204" pitchFamily="34" charset="0"/>
              </a:rPr>
              <a:t>Reconstructed OS data (DCO June 2023) with the plotted RIO 95% credible </a:t>
            </a:r>
          </a:p>
          <a:p>
            <a:r>
              <a:rPr lang="en-GB" b="1">
                <a:latin typeface="Arial" panose="020B0604020202020204" pitchFamily="34" charset="0"/>
                <a:ea typeface="Arial" panose="020B0604020202020204" pitchFamily="34" charset="0"/>
              </a:rPr>
              <a:t>interval from the face-to-face workshop [n=5]</a:t>
            </a:r>
            <a:endParaRPr lang="en-GB"/>
          </a:p>
        </p:txBody>
      </p:sp>
      <p:pic>
        <p:nvPicPr>
          <p:cNvPr id="9" name="Picture 8">
            <a:extLst>
              <a:ext uri="{FF2B5EF4-FFF2-40B4-BE49-F238E27FC236}">
                <a16:creationId xmlns:a16="http://schemas.microsoft.com/office/drawing/2014/main" id="{09273C50-FF7C-5E29-B197-C88756BF9C63}"/>
              </a:ext>
            </a:extLst>
          </p:cNvPr>
          <p:cNvPicPr>
            <a:picLocks noChangeAspect="1"/>
          </p:cNvPicPr>
          <p:nvPr/>
        </p:nvPicPr>
        <p:blipFill>
          <a:blip r:embed="rId4"/>
          <a:stretch>
            <a:fillRect/>
          </a:stretch>
        </p:blipFill>
        <p:spPr>
          <a:xfrm>
            <a:off x="306888" y="2074172"/>
            <a:ext cx="5332166" cy="3202909"/>
          </a:xfrm>
          <a:prstGeom prst="rect">
            <a:avLst/>
          </a:prstGeom>
        </p:spPr>
      </p:pic>
      <p:sp>
        <p:nvSpPr>
          <p:cNvPr id="10" name="TextBox 9">
            <a:extLst>
              <a:ext uri="{FF2B5EF4-FFF2-40B4-BE49-F238E27FC236}">
                <a16:creationId xmlns:a16="http://schemas.microsoft.com/office/drawing/2014/main" id="{4FB19C62-3B6D-1592-0ACB-9876E3AADAC5}"/>
              </a:ext>
            </a:extLst>
          </p:cNvPr>
          <p:cNvSpPr txBox="1"/>
          <p:nvPr/>
        </p:nvSpPr>
        <p:spPr>
          <a:xfrm>
            <a:off x="6178044" y="4057894"/>
            <a:ext cx="5168080" cy="1200329"/>
          </a:xfrm>
          <a:prstGeom prst="rect">
            <a:avLst/>
          </a:prstGeom>
          <a:solidFill>
            <a:schemeClr val="accent1">
              <a:lumMod val="20000"/>
              <a:lumOff val="80000"/>
            </a:schemeClr>
          </a:solidFill>
          <a:ln>
            <a:solidFill>
              <a:schemeClr val="tx1"/>
            </a:solidFill>
          </a:ln>
        </p:spPr>
        <p:txBody>
          <a:bodyPr wrap="square" rtlCol="0">
            <a:spAutoFit/>
          </a:bodyPr>
          <a:lstStyle/>
          <a:p>
            <a:r>
              <a:rPr lang="en-GB" dirty="0"/>
              <a:t>In the online group [n=6] OS probability at 8 years:</a:t>
            </a:r>
          </a:p>
          <a:p>
            <a:pPr marL="285750" indent="-285750">
              <a:buFont typeface="Arial" panose="020B0604020202020204" pitchFamily="34" charset="0"/>
              <a:buChar char="•"/>
              <a:tabLst>
                <a:tab pos="1698625" algn="l"/>
              </a:tabLst>
            </a:pPr>
            <a:r>
              <a:rPr lang="en-GB" dirty="0"/>
              <a:t>Tebentafusp 0.10 [0.04,0.18]</a:t>
            </a:r>
          </a:p>
          <a:p>
            <a:pPr marL="285750" indent="-285750">
              <a:buFont typeface="Arial" panose="020B0604020202020204" pitchFamily="34" charset="0"/>
              <a:buChar char="•"/>
            </a:pPr>
            <a:r>
              <a:rPr lang="en-GB" dirty="0"/>
              <a:t>Pembrolizumab 0.07 [0.02,0.17]</a:t>
            </a:r>
          </a:p>
        </p:txBody>
      </p:sp>
    </p:spTree>
    <p:extLst>
      <p:ext uri="{BB962C8B-B14F-4D97-AF65-F5344CB8AC3E}">
        <p14:creationId xmlns:p14="http://schemas.microsoft.com/office/powerpoint/2010/main" val="224118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03212" y="49921"/>
            <a:ext cx="11250785" cy="592817"/>
          </a:xfrm>
        </p:spPr>
        <p:txBody>
          <a:bodyPr>
            <a:normAutofit fontScale="90000"/>
          </a:bodyPr>
          <a:lstStyle/>
          <a:p>
            <a:r>
              <a:rPr lang="en-GB"/>
              <a:t>Elicitation Exercise: </a:t>
            </a:r>
            <a:r>
              <a:rPr lang="en-GB" sz="3200"/>
              <a:t>Overall survival – company critique </a:t>
            </a:r>
            <a:r>
              <a:rPr lang="en-GB"/>
              <a:t>(3)</a:t>
            </a:r>
            <a:br>
              <a:rPr lang="en-GB"/>
            </a:br>
            <a:endParaRPr lang="en-GB"/>
          </a:p>
        </p:txBody>
      </p:sp>
      <p:sp>
        <p:nvSpPr>
          <p:cNvPr id="11" name="Text Placeholder 10">
            <a:extLst>
              <a:ext uri="{FF2B5EF4-FFF2-40B4-BE49-F238E27FC236}">
                <a16:creationId xmlns:a16="http://schemas.microsoft.com/office/drawing/2014/main" id="{530D8F9D-A710-9187-4613-11AC944BE947}"/>
              </a:ext>
            </a:extLst>
          </p:cNvPr>
          <p:cNvSpPr>
            <a:spLocks noGrp="1"/>
          </p:cNvSpPr>
          <p:nvPr>
            <p:ph type="body" sz="quarter" idx="13"/>
          </p:nvPr>
        </p:nvSpPr>
        <p:spPr>
          <a:xfrm>
            <a:off x="1104405" y="6200591"/>
            <a:ext cx="3652652" cy="454285"/>
          </a:xfrm>
          <a:ln>
            <a:solidFill>
              <a:schemeClr val="tx1"/>
            </a:solidFill>
          </a:ln>
        </p:spPr>
        <p:txBody>
          <a:bodyPr>
            <a:normAutofit lnSpcReduction="10000"/>
          </a:bodyPr>
          <a:lstStyle/>
          <a:p>
            <a:r>
              <a:rPr lang="en-GB"/>
              <a:t>Abbreviations: </a:t>
            </a:r>
            <a:r>
              <a:rPr lang="en-GB" err="1"/>
              <a:t>CrI</a:t>
            </a:r>
            <a:r>
              <a:rPr lang="en-GB"/>
              <a:t>, credible interval; DSU, decision support unit; OS, overall survival</a:t>
            </a:r>
          </a:p>
        </p:txBody>
      </p:sp>
      <p:sp>
        <p:nvSpPr>
          <p:cNvPr id="12" name="Text Placeholder 11">
            <a:extLst>
              <a:ext uri="{FF2B5EF4-FFF2-40B4-BE49-F238E27FC236}">
                <a16:creationId xmlns:a16="http://schemas.microsoft.com/office/drawing/2014/main" id="{9E9CA110-D1A6-3A2B-EEAD-A0C700F54FA5}"/>
              </a:ext>
            </a:extLst>
          </p:cNvPr>
          <p:cNvSpPr>
            <a:spLocks noGrp="1"/>
          </p:cNvSpPr>
          <p:nvPr>
            <p:ph type="body" sz="quarter" idx="14"/>
          </p:nvPr>
        </p:nvSpPr>
        <p:spPr>
          <a:xfrm>
            <a:off x="205466" y="550252"/>
            <a:ext cx="11250786" cy="520838"/>
          </a:xfrm>
        </p:spPr>
        <p:txBody>
          <a:bodyPr/>
          <a:lstStyle/>
          <a:p>
            <a:r>
              <a:rPr lang="en-GB"/>
              <a:t>C</a:t>
            </a:r>
            <a:r>
              <a:rPr lang="en-GB" sz="2400">
                <a:effectLst/>
                <a:latin typeface="Arial" panose="020B0604020202020204" pitchFamily="34" charset="0"/>
              </a:rPr>
              <a:t>ompany raised several concerns regarding the DSU elicitation </a:t>
            </a:r>
            <a:endParaRPr lang="en-GB"/>
          </a:p>
        </p:txBody>
      </p:sp>
      <p:sp>
        <p:nvSpPr>
          <p:cNvPr id="3" name="TextBox 2">
            <a:hlinkClick r:id="rId3" action="ppaction://hlinksldjump"/>
            <a:extLst>
              <a:ext uri="{FF2B5EF4-FFF2-40B4-BE49-F238E27FC236}">
                <a16:creationId xmlns:a16="http://schemas.microsoft.com/office/drawing/2014/main" id="{634F2A4D-F303-55D2-B5CC-DBCD1C5B3424}"/>
              </a:ext>
            </a:extLst>
          </p:cNvPr>
          <p:cNvSpPr txBox="1"/>
          <p:nvPr/>
        </p:nvSpPr>
        <p:spPr>
          <a:xfrm>
            <a:off x="5159830" y="6085449"/>
            <a:ext cx="6303976" cy="7848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500" dirty="0">
                <a:effectLst/>
                <a:ea typeface="Arial" panose="020B0604020202020204" pitchFamily="34" charset="0"/>
              </a:rPr>
              <a:t>See appendix for published OS estimates for </a:t>
            </a:r>
            <a:r>
              <a:rPr lang="en-GB" sz="1500" dirty="0"/>
              <a:t>IMCgp100-202 </a:t>
            </a:r>
            <a:r>
              <a:rPr lang="en-GB" sz="1500" dirty="0">
                <a:hlinkClick r:id="rId4" action="ppaction://hlinksldjump"/>
              </a:rPr>
              <a:t>in primary analysis, and 3 year follow-up </a:t>
            </a:r>
            <a:r>
              <a:rPr lang="en-GB" sz="1500" dirty="0"/>
              <a:t>and 3-year follow-up for </a:t>
            </a:r>
            <a:r>
              <a:rPr lang="en-GB" sz="1500" dirty="0">
                <a:hlinkClick r:id="rId3" action="ppaction://hlinksldjump"/>
              </a:rPr>
              <a:t>tebentafusp vs pembrolizumab</a:t>
            </a:r>
            <a:endParaRPr lang="en-GB" sz="1500" dirty="0">
              <a:highlight>
                <a:srgbClr val="C0C0C0"/>
              </a:highlight>
            </a:endParaRPr>
          </a:p>
        </p:txBody>
      </p:sp>
      <p:graphicFrame>
        <p:nvGraphicFramePr>
          <p:cNvPr id="6" name="Table 3" descr="Details of treatment, including marketing authorisation, mechanism of action, administration and price">
            <a:extLst>
              <a:ext uri="{FF2B5EF4-FFF2-40B4-BE49-F238E27FC236}">
                <a16:creationId xmlns:a16="http://schemas.microsoft.com/office/drawing/2014/main" id="{6D395812-5E38-798E-B0A6-EA708D7E9D2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83291190"/>
              </p:ext>
            </p:extLst>
          </p:nvPr>
        </p:nvGraphicFramePr>
        <p:xfrm>
          <a:off x="303212" y="1302757"/>
          <a:ext cx="11574463" cy="4765163"/>
        </p:xfrm>
        <a:graphic>
          <a:graphicData uri="http://schemas.openxmlformats.org/drawingml/2006/table">
            <a:tbl>
              <a:tblPr firstRow="1" firstCol="1" bandRow="1">
                <a:tableStyleId>{5C22544A-7EE6-4342-B048-85BDC9FD1C3A}</a:tableStyleId>
              </a:tblPr>
              <a:tblGrid>
                <a:gridCol w="1679967">
                  <a:extLst>
                    <a:ext uri="{9D8B030D-6E8A-4147-A177-3AD203B41FA5}">
                      <a16:colId xmlns:a16="http://schemas.microsoft.com/office/drawing/2014/main" val="748657784"/>
                    </a:ext>
                  </a:extLst>
                </a:gridCol>
                <a:gridCol w="2042556">
                  <a:extLst>
                    <a:ext uri="{9D8B030D-6E8A-4147-A177-3AD203B41FA5}">
                      <a16:colId xmlns:a16="http://schemas.microsoft.com/office/drawing/2014/main" val="3173266189"/>
                    </a:ext>
                  </a:extLst>
                </a:gridCol>
                <a:gridCol w="7851940">
                  <a:extLst>
                    <a:ext uri="{9D8B030D-6E8A-4147-A177-3AD203B41FA5}">
                      <a16:colId xmlns:a16="http://schemas.microsoft.com/office/drawing/2014/main" val="3302811947"/>
                    </a:ext>
                  </a:extLst>
                </a:gridCol>
              </a:tblGrid>
              <a:tr h="339041">
                <a:tc>
                  <a:txBody>
                    <a:bodyPr/>
                    <a:lstStyle/>
                    <a:p>
                      <a:r>
                        <a:rPr lang="en-GB">
                          <a:solidFill>
                            <a:schemeClr val="bg1"/>
                          </a:solidFill>
                        </a:rPr>
                        <a:t>Issue</a:t>
                      </a:r>
                    </a:p>
                  </a:txBody>
                  <a:tcPr>
                    <a:solidFill>
                      <a:schemeClr val="accent1"/>
                    </a:solidFill>
                  </a:tcPr>
                </a:tc>
                <a:tc>
                  <a:txBody>
                    <a:bodyPr/>
                    <a:lstStyle/>
                    <a:p>
                      <a:pPr marL="0" indent="0">
                        <a:buFont typeface="Arial" panose="020B0604020202020204" pitchFamily="34" charset="0"/>
                        <a:buNone/>
                      </a:pPr>
                      <a:r>
                        <a:rPr lang="en-GB" sz="1800" kern="1200">
                          <a:solidFill>
                            <a:schemeClr val="bg1"/>
                          </a:solidFill>
                          <a:effectLst/>
                          <a:latin typeface="+mn-lt"/>
                          <a:ea typeface="+mn-ea"/>
                          <a:cs typeface="+mn-cs"/>
                        </a:rPr>
                        <a:t>Concern</a:t>
                      </a:r>
                    </a:p>
                  </a:txBody>
                  <a:tcPr/>
                </a:tc>
                <a:tc>
                  <a:txBody>
                    <a:bodyPr/>
                    <a:lstStyle/>
                    <a:p>
                      <a:pPr marL="0" indent="0">
                        <a:buFont typeface="Arial" panose="020B0604020202020204" pitchFamily="34" charset="0"/>
                        <a:buNone/>
                      </a:pPr>
                      <a:r>
                        <a:rPr lang="en-GB" sz="1800" kern="1200">
                          <a:solidFill>
                            <a:schemeClr val="bg1"/>
                          </a:solidFill>
                          <a:effectLst/>
                          <a:latin typeface="+mn-lt"/>
                          <a:ea typeface="+mn-ea"/>
                          <a:cs typeface="+mn-cs"/>
                        </a:rPr>
                        <a:t>Specific comments</a:t>
                      </a:r>
                    </a:p>
                  </a:txBody>
                  <a:tcPr/>
                </a:tc>
                <a:extLst>
                  <a:ext uri="{0D108BD9-81ED-4DB2-BD59-A6C34878D82A}">
                    <a16:rowId xmlns:a16="http://schemas.microsoft.com/office/drawing/2014/main" val="1085851889"/>
                  </a:ext>
                </a:extLst>
              </a:tr>
              <a:tr h="1356164">
                <a:tc>
                  <a:txBody>
                    <a:bodyPr/>
                    <a:lstStyle/>
                    <a:p>
                      <a:r>
                        <a:rPr lang="en-GB">
                          <a:solidFill>
                            <a:schemeClr val="bg1"/>
                          </a:solidFill>
                        </a:rPr>
                        <a:t>Methodology </a:t>
                      </a:r>
                    </a:p>
                  </a:txBody>
                  <a:tcPr>
                    <a:solidFill>
                      <a:schemeClr val="accent1"/>
                    </a:solidFill>
                  </a:tcPr>
                </a:tc>
                <a:tc>
                  <a:txBody>
                    <a:bodyPr/>
                    <a:lstStyle/>
                    <a:p>
                      <a:pPr marL="0" indent="0">
                        <a:buFont typeface="Arial" panose="020B0604020202020204" pitchFamily="34" charset="0"/>
                        <a:buNone/>
                      </a:pPr>
                      <a:r>
                        <a:rPr lang="en-GB" sz="1800" kern="1200">
                          <a:solidFill>
                            <a:schemeClr val="dk1"/>
                          </a:solidFill>
                          <a:effectLst/>
                          <a:latin typeface="+mn-lt"/>
                          <a:ea typeface="+mn-ea"/>
                          <a:cs typeface="+mn-cs"/>
                        </a:rPr>
                        <a:t>No guidance on how results should be interpreted </a:t>
                      </a:r>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No direction on how best to ensure clinical plausibility in combining or interpreting outputs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Wide variability in experts’ opinion on the 8-year survival estimate</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Most experienced clinicians were excluded </a:t>
                      </a:r>
                    </a:p>
                    <a:p>
                      <a:pPr marL="285750" indent="-285750">
                        <a:buFont typeface="Arial" panose="020B0604020202020204" pitchFamily="34" charset="0"/>
                        <a:buChar char="•"/>
                      </a:pPr>
                      <a:r>
                        <a:rPr lang="en-GB" sz="1800" kern="1200">
                          <a:solidFill>
                            <a:schemeClr val="dk1"/>
                          </a:solidFill>
                          <a:effectLst/>
                          <a:latin typeface="+mn-lt"/>
                          <a:ea typeface="+mn-ea"/>
                          <a:cs typeface="+mn-cs"/>
                        </a:rPr>
                        <a:t>8-year outcome seemed arbitrary. Estimates at a single time point and single scenario did not consider if other estimates could influence results </a:t>
                      </a:r>
                    </a:p>
                  </a:txBody>
                  <a:tcPr/>
                </a:tc>
                <a:extLst>
                  <a:ext uri="{0D108BD9-81ED-4DB2-BD59-A6C34878D82A}">
                    <a16:rowId xmlns:a16="http://schemas.microsoft.com/office/drawing/2014/main" val="3751016788"/>
                  </a:ext>
                </a:extLst>
              </a:tr>
              <a:tr h="1101883">
                <a:tc>
                  <a:txBody>
                    <a:bodyPr/>
                    <a:lstStyle/>
                    <a:p>
                      <a:r>
                        <a:rPr lang="en-GB">
                          <a:solidFill>
                            <a:schemeClr val="bg1"/>
                          </a:solidFill>
                        </a:rPr>
                        <a:t>Face validity of OS estimates </a:t>
                      </a:r>
                    </a:p>
                  </a:txBody>
                  <a:tcPr>
                    <a:solidFill>
                      <a:schemeClr val="accent1"/>
                    </a:solidFill>
                  </a:tcPr>
                </a:tc>
                <a:tc>
                  <a:txBody>
                    <a:bodyPr/>
                    <a:lstStyle/>
                    <a:p>
                      <a:pPr marL="0" indent="0">
                        <a:buFont typeface="Arial" panose="020B0604020202020204" pitchFamily="34" charset="0"/>
                        <a:buNone/>
                      </a:pPr>
                      <a:r>
                        <a:rPr lang="en-GB" sz="1800" kern="1200">
                          <a:solidFill>
                            <a:schemeClr val="dk1"/>
                          </a:solidFill>
                          <a:effectLst/>
                          <a:latin typeface="+mn-lt"/>
                          <a:ea typeface="+mn-ea"/>
                          <a:cs typeface="+mn-cs"/>
                        </a:rPr>
                        <a:t>Marginal difference in </a:t>
                      </a:r>
                      <a:r>
                        <a:rPr lang="en-GB" sz="1800" kern="1200" err="1">
                          <a:solidFill>
                            <a:schemeClr val="dk1"/>
                          </a:solidFill>
                          <a:effectLst/>
                          <a:latin typeface="+mn-lt"/>
                          <a:ea typeface="+mn-ea"/>
                          <a:cs typeface="+mn-cs"/>
                        </a:rPr>
                        <a:t>CrI</a:t>
                      </a:r>
                      <a:r>
                        <a:rPr lang="en-GB" sz="1800" kern="1200">
                          <a:solidFill>
                            <a:schemeClr val="dk1"/>
                          </a:solidFill>
                          <a:effectLst/>
                          <a:latin typeface="+mn-lt"/>
                          <a:ea typeface="+mn-ea"/>
                          <a:cs typeface="+mn-cs"/>
                        </a:rPr>
                        <a:t> between arms</a:t>
                      </a:r>
                      <a:endParaRPr lang="en-GB"/>
                    </a:p>
                  </a:txBody>
                  <a:tcPr/>
                </a:tc>
                <a:tc>
                  <a:txBody>
                    <a:bodyPr/>
                    <a:lstStyle/>
                    <a:p>
                      <a:pPr marL="285750" indent="-285750">
                        <a:buFont typeface="Arial" panose="020B0604020202020204" pitchFamily="34" charset="0"/>
                        <a:buChar char="•"/>
                      </a:pPr>
                      <a:r>
                        <a:rPr lang="en-GB" sz="1800" kern="1200">
                          <a:solidFill>
                            <a:schemeClr val="dk1"/>
                          </a:solidFill>
                          <a:effectLst/>
                          <a:latin typeface="+mn-lt"/>
                          <a:ea typeface="+mn-ea"/>
                          <a:cs typeface="+mn-cs"/>
                        </a:rPr>
                        <a:t>OS estimates in DSU report differ significantly from published primary analysis and 3-year analysis of IMCgp100-202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Historical data is most robust evidence for survival with advanced uveal melanoma without </a:t>
                      </a:r>
                      <a:r>
                        <a:rPr lang="en-GB" sz="1800" kern="1200" err="1">
                          <a:solidFill>
                            <a:schemeClr val="dk1"/>
                          </a:solidFill>
                          <a:effectLst/>
                          <a:latin typeface="+mn-lt"/>
                          <a:ea typeface="+mn-ea"/>
                          <a:cs typeface="+mn-cs"/>
                        </a:rPr>
                        <a:t>tebentafusp</a:t>
                      </a:r>
                      <a:endParaRPr lang="en-GB" sz="1800" kern="1200">
                        <a:solidFill>
                          <a:schemeClr val="dk1"/>
                        </a:solidFill>
                        <a:effectLst/>
                        <a:latin typeface="+mn-lt"/>
                        <a:ea typeface="+mn-ea"/>
                        <a:cs typeface="+mn-cs"/>
                      </a:endParaRPr>
                    </a:p>
                  </a:txBody>
                  <a:tcPr/>
                </a:tc>
                <a:extLst>
                  <a:ext uri="{0D108BD9-81ED-4DB2-BD59-A6C34878D82A}">
                    <a16:rowId xmlns:a16="http://schemas.microsoft.com/office/drawing/2014/main" val="984656975"/>
                  </a:ext>
                </a:extLst>
              </a:tr>
              <a:tr h="1473323">
                <a:tc>
                  <a:txBody>
                    <a:bodyPr/>
                    <a:lstStyle/>
                    <a:p>
                      <a:r>
                        <a:rPr lang="en-GB" sz="1800" b="1" kern="1200">
                          <a:solidFill>
                            <a:schemeClr val="lt1"/>
                          </a:solidFill>
                          <a:effectLst/>
                          <a:latin typeface="+mn-lt"/>
                          <a:ea typeface="+mn-ea"/>
                          <a:cs typeface="+mn-cs"/>
                        </a:rPr>
                        <a:t>Impact of subsequent treatment on OS estimates </a:t>
                      </a:r>
                      <a:endParaRPr lang="en-GB">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a:solidFill>
                            <a:schemeClr val="dk1"/>
                          </a:solidFill>
                          <a:effectLst/>
                          <a:latin typeface="+mn-lt"/>
                          <a:ea typeface="+mn-ea"/>
                          <a:cs typeface="+mn-cs"/>
                        </a:rPr>
                        <a:t>Survival with pembrolizumab is over-estimated in DSU analysis</a:t>
                      </a:r>
                      <a:endParaRPr lang="en-GB"/>
                    </a:p>
                  </a:txBody>
                  <a:tcPr/>
                </a:tc>
                <a:tc>
                  <a:txBody>
                    <a:bodyPr/>
                    <a:lstStyle/>
                    <a:p>
                      <a:pPr marL="285750" indent="-285750">
                        <a:buFont typeface="Arial" panose="020B0604020202020204" pitchFamily="34" charset="0"/>
                        <a:buChar char="•"/>
                      </a:pPr>
                      <a:r>
                        <a:rPr lang="en-GB"/>
                        <a:t>Historical data shows </a:t>
                      </a:r>
                      <a:r>
                        <a:rPr lang="en-GB" sz="1800" kern="1200">
                          <a:solidFill>
                            <a:schemeClr val="dk1"/>
                          </a:solidFill>
                          <a:effectLst/>
                          <a:latin typeface="+mn-lt"/>
                          <a:ea typeface="+mn-ea"/>
                          <a:cs typeface="+mn-cs"/>
                        </a:rPr>
                        <a:t>0 to 5% survival at 5 years - inconsistent with DSU</a:t>
                      </a:r>
                    </a:p>
                    <a:p>
                      <a:pPr marL="285750" indent="-285750">
                        <a:buFont typeface="Arial" panose="020B0604020202020204" pitchFamily="34" charset="0"/>
                        <a:buChar char="•"/>
                      </a:pPr>
                      <a:r>
                        <a:rPr lang="en-GB" sz="1800" kern="1200">
                          <a:solidFill>
                            <a:schemeClr val="dk1"/>
                          </a:solidFill>
                          <a:effectLst/>
                          <a:latin typeface="+mn-lt"/>
                          <a:ea typeface="+mn-ea"/>
                          <a:cs typeface="+mn-cs"/>
                        </a:rPr>
                        <a:t>Using tebentafusp as a subsequent therapy to pembrolizumab can confound OS of the pembrolizumab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Choice of alternative immunotherapies after pembrolizumab is limited so most recent data from IMCgp100-202 do not reflect current practice</a:t>
                      </a:r>
                    </a:p>
                  </a:txBody>
                  <a:tcPr/>
                </a:tc>
                <a:extLst>
                  <a:ext uri="{0D108BD9-81ED-4DB2-BD59-A6C34878D82A}">
                    <a16:rowId xmlns:a16="http://schemas.microsoft.com/office/drawing/2014/main" val="3201822029"/>
                  </a:ext>
                </a:extLst>
              </a:tr>
            </a:tbl>
          </a:graphicData>
        </a:graphic>
      </p:graphicFrame>
      <p:sp>
        <p:nvSpPr>
          <p:cNvPr id="7" name="TextBox 6">
            <a:extLst>
              <a:ext uri="{FF2B5EF4-FFF2-40B4-BE49-F238E27FC236}">
                <a16:creationId xmlns:a16="http://schemas.microsoft.com/office/drawing/2014/main" id="{797C3BEF-4A93-F264-4BD3-6FC1EB3642D9}"/>
              </a:ext>
            </a:extLst>
          </p:cNvPr>
          <p:cNvSpPr txBox="1"/>
          <p:nvPr/>
        </p:nvSpPr>
        <p:spPr>
          <a:xfrm>
            <a:off x="303212" y="933425"/>
            <a:ext cx="5899885" cy="369332"/>
          </a:xfrm>
          <a:prstGeom prst="rect">
            <a:avLst/>
          </a:prstGeom>
          <a:noFill/>
        </p:spPr>
        <p:txBody>
          <a:bodyPr wrap="none" rtlCol="0">
            <a:spAutoFit/>
          </a:bodyPr>
          <a:lstStyle/>
          <a:p>
            <a:r>
              <a:rPr lang="en-GB" b="1"/>
              <a:t>Table: Company comments on elicitation approach </a:t>
            </a:r>
            <a:endParaRPr lang="en-GB"/>
          </a:p>
        </p:txBody>
      </p:sp>
    </p:spTree>
    <p:extLst>
      <p:ext uri="{BB962C8B-B14F-4D97-AF65-F5344CB8AC3E}">
        <p14:creationId xmlns:p14="http://schemas.microsoft.com/office/powerpoint/2010/main" val="44460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 uri="{C183D7F6-B498-43B3-948B-1728B52AA6E4}">
                <adec:decorative xmlns:adec="http://schemas.microsoft.com/office/drawing/2017/decorative" val="0"/>
              </a:ext>
            </a:extLst>
          </p:cNvPr>
          <p:cNvSpPr>
            <a:spLocks noGrp="1"/>
          </p:cNvSpPr>
          <p:nvPr>
            <p:ph type="title"/>
          </p:nvPr>
        </p:nvSpPr>
        <p:spPr/>
        <p:txBody>
          <a:bodyPr/>
          <a:lstStyle/>
          <a:p>
            <a:r>
              <a:rPr lang="en-GB"/>
              <a:t>Key issues for committee discussion</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1841697"/>
              </p:ext>
            </p:extLst>
          </p:nvPr>
        </p:nvGraphicFramePr>
        <p:xfrm>
          <a:off x="623372" y="1093070"/>
          <a:ext cx="10133528" cy="2865635"/>
        </p:xfrm>
        <a:graphic>
          <a:graphicData uri="http://schemas.openxmlformats.org/drawingml/2006/table">
            <a:tbl>
              <a:tblPr firstRow="1" bandRow="1">
                <a:tableStyleId>{5C22544A-7EE6-4342-B048-85BDC9FD1C3A}</a:tableStyleId>
              </a:tblPr>
              <a:tblGrid>
                <a:gridCol w="8271246">
                  <a:extLst>
                    <a:ext uri="{9D8B030D-6E8A-4147-A177-3AD203B41FA5}">
                      <a16:colId xmlns:a16="http://schemas.microsoft.com/office/drawing/2014/main" val="3322847139"/>
                    </a:ext>
                  </a:extLst>
                </a:gridCol>
                <a:gridCol w="1862282">
                  <a:extLst>
                    <a:ext uri="{9D8B030D-6E8A-4147-A177-3AD203B41FA5}">
                      <a16:colId xmlns:a16="http://schemas.microsoft.com/office/drawing/2014/main" val="1670497308"/>
                    </a:ext>
                  </a:extLst>
                </a:gridCol>
              </a:tblGrid>
              <a:tr h="582102">
                <a:tc>
                  <a:txBody>
                    <a:bodyPr/>
                    <a:lstStyle/>
                    <a:p>
                      <a:r>
                        <a:rPr lang="en-GB">
                          <a:latin typeface="Arial" panose="020B0604020202020204" pitchFamily="34" charset="0"/>
                        </a:rPr>
                        <a:t>Key issues</a:t>
                      </a:r>
                    </a:p>
                  </a:txBody>
                  <a:tcPr/>
                </a:tc>
                <a:tc>
                  <a:txBody>
                    <a:bodyPr/>
                    <a:lstStyle/>
                    <a:p>
                      <a:r>
                        <a:rPr lang="en-GB">
                          <a:latin typeface="Arial" panose="020B0604020202020204" pitchFamily="34" charset="0"/>
                        </a:rPr>
                        <a:t>Impact </a:t>
                      </a:r>
                    </a:p>
                  </a:txBody>
                  <a:tcPr/>
                </a:tc>
                <a:extLst>
                  <a:ext uri="{0D108BD9-81ED-4DB2-BD59-A6C34878D82A}">
                    <a16:rowId xmlns:a16="http://schemas.microsoft.com/office/drawing/2014/main" val="2647452487"/>
                  </a:ext>
                </a:extLst>
              </a:tr>
              <a:tr h="590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Are the methods used by the DSU to capture expert opinion on OS modelling appropriate?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nchor="ctr"/>
                </a:tc>
                <a:extLst>
                  <a:ext uri="{0D108BD9-81ED-4DB2-BD59-A6C34878D82A}">
                    <a16:rowId xmlns:a16="http://schemas.microsoft.com/office/drawing/2014/main" val="710463053"/>
                  </a:ext>
                </a:extLst>
              </a:tr>
              <a:tr h="413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What is the committee’s preferred approach to extrapolate long-term 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tc>
                <a:extLst>
                  <a:ext uri="{0D108BD9-81ED-4DB2-BD59-A6C34878D82A}">
                    <a16:rowId xmlns:a16="http://schemas.microsoft.com/office/drawing/2014/main" val="3545128329"/>
                  </a:ext>
                </a:extLst>
              </a:tr>
              <a:tr h="215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Are the methods used by the DSU to capture expert opinion on BSC resources costing appropriate?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tc>
                <a:extLst>
                  <a:ext uri="{0D108BD9-81ED-4DB2-BD59-A6C34878D82A}">
                    <a16:rowId xmlns:a16="http://schemas.microsoft.com/office/drawing/2014/main" val="520971850"/>
                  </a:ext>
                </a:extLst>
              </a:tr>
              <a:tr h="590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Should BSC costs include a one-off cost for BSC or monthly costs per cycle?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nchor="ctr"/>
                </a:tc>
                <a:extLst>
                  <a:ext uri="{0D108BD9-81ED-4DB2-BD59-A6C34878D82A}">
                    <a16:rowId xmlns:a16="http://schemas.microsoft.com/office/drawing/2014/main" val="2153107364"/>
                  </a:ext>
                </a:extLst>
              </a:tr>
            </a:tbl>
          </a:graphicData>
        </a:graphic>
      </p:graphicFrame>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a:xfrm>
            <a:off x="1001330" y="6343650"/>
            <a:ext cx="9086850" cy="365125"/>
          </a:xfrm>
        </p:spPr>
        <p:txBody>
          <a:bodyPr>
            <a:noAutofit/>
          </a:bodyPr>
          <a:lstStyle/>
          <a:p>
            <a:r>
              <a:rPr lang="en-GB" sz="1200" dirty="0"/>
              <a:t>Abbreviations, BSC, best supportive care; DSU, Decision support unit, OS overall survival</a:t>
            </a:r>
          </a:p>
          <a:p>
            <a:r>
              <a:rPr lang="en-GB" sz="1200" dirty="0"/>
              <a:t>t</a:t>
            </a:r>
          </a:p>
        </p:txBody>
      </p:sp>
    </p:spTree>
    <p:extLst>
      <p:ext uri="{BB962C8B-B14F-4D97-AF65-F5344CB8AC3E}">
        <p14:creationId xmlns:p14="http://schemas.microsoft.com/office/powerpoint/2010/main" val="272491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AF3FD5-2C2F-1CE7-FBF2-9A54AE87E0DC}"/>
              </a:ext>
            </a:extLst>
          </p:cNvPr>
          <p:cNvSpPr>
            <a:spLocks noGrp="1"/>
          </p:cNvSpPr>
          <p:nvPr>
            <p:ph type="body" sz="quarter" idx="13"/>
          </p:nvPr>
        </p:nvSpPr>
        <p:spPr>
          <a:xfrm>
            <a:off x="1385179" y="6442954"/>
            <a:ext cx="9086850" cy="365125"/>
          </a:xfrm>
        </p:spPr>
        <p:txBody>
          <a:bodyPr/>
          <a:lstStyle/>
          <a:p>
            <a:r>
              <a:rPr lang="en-GB"/>
              <a:t>Abbreviations, KM, Kaplan-Meir , OS overall survival</a:t>
            </a:r>
          </a:p>
        </p:txBody>
      </p:sp>
      <p:sp>
        <p:nvSpPr>
          <p:cNvPr id="16" name="Title 1">
            <a:extLst>
              <a:ext uri="{FF2B5EF4-FFF2-40B4-BE49-F238E27FC236}">
                <a16:creationId xmlns:a16="http://schemas.microsoft.com/office/drawing/2014/main" id="{5F3187EA-DE3F-466D-FC3C-F0F7414482BA}"/>
              </a:ext>
            </a:extLst>
          </p:cNvPr>
          <p:cNvSpPr>
            <a:spLocks noGrp="1"/>
          </p:cNvSpPr>
          <p:nvPr>
            <p:ph type="title"/>
          </p:nvPr>
        </p:nvSpPr>
        <p:spPr>
          <a:xfrm>
            <a:off x="303212" y="49921"/>
            <a:ext cx="11250785" cy="592817"/>
          </a:xfrm>
        </p:spPr>
        <p:txBody>
          <a:bodyPr>
            <a:normAutofit/>
          </a:bodyPr>
          <a:lstStyle/>
          <a:p>
            <a:r>
              <a:rPr lang="en-GB"/>
              <a:t>Elicitation Exercise: </a:t>
            </a:r>
            <a:r>
              <a:rPr lang="en-GB" sz="3200"/>
              <a:t>Overall survival – Other comments</a:t>
            </a:r>
            <a:endParaRPr lang="en-GB"/>
          </a:p>
        </p:txBody>
      </p:sp>
      <p:sp>
        <p:nvSpPr>
          <p:cNvPr id="2" name="Rectangle 1">
            <a:extLst>
              <a:ext uri="{FF2B5EF4-FFF2-40B4-BE49-F238E27FC236}">
                <a16:creationId xmlns:a16="http://schemas.microsoft.com/office/drawing/2014/main" id="{66469600-1D00-AEAB-F4EF-68E76631CDEF}"/>
              </a:ext>
            </a:extLst>
          </p:cNvPr>
          <p:cNvSpPr/>
          <p:nvPr/>
        </p:nvSpPr>
        <p:spPr>
          <a:xfrm>
            <a:off x="172584" y="997910"/>
            <a:ext cx="11675314" cy="28012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Other comments- Melanoma Focus response </a:t>
            </a:r>
          </a:p>
          <a:p>
            <a:pPr marL="342900" indent="-342900">
              <a:buFont typeface="Arial" panose="020B0604020202020204" pitchFamily="34" charset="0"/>
              <a:buChar char="•"/>
            </a:pPr>
            <a:r>
              <a:rPr lang="en-GB" sz="2000">
                <a:solidFill>
                  <a:schemeClr val="tx1"/>
                </a:solidFill>
                <a:latin typeface="Arial" panose="020B0604020202020204" pitchFamily="34" charset="0"/>
              </a:rPr>
              <a:t>8 years as a landmark is curious because uncertainty at this time point will be significant given the lack of precedent with this new class of agent. Would like to understand why a 5 year landmark was not chosen</a:t>
            </a:r>
          </a:p>
          <a:p>
            <a:pPr marL="342900" indent="-342900">
              <a:buFont typeface="Arial" panose="020B0604020202020204" pitchFamily="34" charset="0"/>
              <a:buChar char="•"/>
            </a:pPr>
            <a:r>
              <a:rPr lang="en-GB" sz="2000">
                <a:solidFill>
                  <a:schemeClr val="tx1"/>
                </a:solidFill>
                <a:latin typeface="Arial" panose="020B0604020202020204" pitchFamily="34" charset="0"/>
              </a:rPr>
              <a:t>There was no discussion on whether other studies would be relevant especially to reflect control arm performance of the control arm, whether extrapolations reflect historical data and whether cross-over of patients from the experimental to the control arm had an impact on control arm performance.</a:t>
            </a:r>
          </a:p>
          <a:p>
            <a:endParaRPr lang="en-GB" sz="2000">
              <a:solidFill>
                <a:schemeClr val="tx1"/>
              </a:solidFill>
              <a:latin typeface="Arial" panose="020B0604020202020204" pitchFamily="34" charset="0"/>
            </a:endParaRPr>
          </a:p>
        </p:txBody>
      </p:sp>
    </p:spTree>
    <p:extLst>
      <p:ext uri="{BB962C8B-B14F-4D97-AF65-F5344CB8AC3E}">
        <p14:creationId xmlns:p14="http://schemas.microsoft.com/office/powerpoint/2010/main" val="149899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AF3FD5-2C2F-1CE7-FBF2-9A54AE87E0DC}"/>
              </a:ext>
            </a:extLst>
          </p:cNvPr>
          <p:cNvSpPr>
            <a:spLocks noGrp="1"/>
          </p:cNvSpPr>
          <p:nvPr>
            <p:ph type="body" sz="quarter" idx="13"/>
          </p:nvPr>
        </p:nvSpPr>
        <p:spPr>
          <a:xfrm>
            <a:off x="239286" y="6277576"/>
            <a:ext cx="7349047" cy="458808"/>
          </a:xfrm>
          <a:solidFill>
            <a:schemeClr val="bg1"/>
          </a:solidFill>
        </p:spPr>
        <p:txBody>
          <a:bodyPr>
            <a:noAutofit/>
          </a:bodyPr>
          <a:lstStyle/>
          <a:p>
            <a:r>
              <a:rPr lang="en-GB" sz="1200"/>
              <a:t>Abbreviations: DCO, data cut-off; DSU, decision support unit; KM Kaplan Meier OS, overall survival;  PCP, pre-choice pembrolizumab</a:t>
            </a:r>
          </a:p>
        </p:txBody>
      </p:sp>
      <p:sp>
        <p:nvSpPr>
          <p:cNvPr id="16" name="Title 1">
            <a:extLst>
              <a:ext uri="{FF2B5EF4-FFF2-40B4-BE49-F238E27FC236}">
                <a16:creationId xmlns:a16="http://schemas.microsoft.com/office/drawing/2014/main" id="{5F3187EA-DE3F-466D-FC3C-F0F7414482BA}"/>
              </a:ext>
            </a:extLst>
          </p:cNvPr>
          <p:cNvSpPr>
            <a:spLocks noGrp="1"/>
          </p:cNvSpPr>
          <p:nvPr>
            <p:ph type="title"/>
          </p:nvPr>
        </p:nvSpPr>
        <p:spPr>
          <a:xfrm>
            <a:off x="231684" y="104280"/>
            <a:ext cx="11689512" cy="719817"/>
          </a:xfrm>
        </p:spPr>
        <p:txBody>
          <a:bodyPr>
            <a:normAutofit fontScale="90000"/>
          </a:bodyPr>
          <a:lstStyle/>
          <a:p>
            <a:r>
              <a:rPr lang="en-GB"/>
              <a:t>Elicitation Exercise: </a:t>
            </a:r>
            <a:r>
              <a:rPr lang="en-GB" sz="3200"/>
              <a:t>Overall survival – company model updates</a:t>
            </a:r>
            <a:endParaRPr lang="en-GB"/>
          </a:p>
        </p:txBody>
      </p:sp>
      <p:sp>
        <p:nvSpPr>
          <p:cNvPr id="3" name="TextBox 2">
            <a:extLst>
              <a:ext uri="{FF2B5EF4-FFF2-40B4-BE49-F238E27FC236}">
                <a16:creationId xmlns:a16="http://schemas.microsoft.com/office/drawing/2014/main" id="{592321B8-0658-33E5-AAEA-C6A12C7EF072}"/>
              </a:ext>
            </a:extLst>
          </p:cNvPr>
          <p:cNvSpPr txBox="1"/>
          <p:nvPr/>
        </p:nvSpPr>
        <p:spPr>
          <a:xfrm>
            <a:off x="7717104" y="6157260"/>
            <a:ext cx="3806239" cy="584775"/>
          </a:xfrm>
          <a:prstGeom prst="rect">
            <a:avLst/>
          </a:prstGeom>
          <a:noFill/>
          <a:ln>
            <a:solidFill>
              <a:schemeClr val="tx1"/>
            </a:solidFill>
          </a:ln>
        </p:spPr>
        <p:txBody>
          <a:bodyPr wrap="square">
            <a:spAutoFit/>
          </a:bodyPr>
          <a:lstStyle/>
          <a:p>
            <a:r>
              <a:rPr lang="en-GB" sz="1600">
                <a:effectLst/>
                <a:ea typeface="Arial" panose="020B0604020202020204" pitchFamily="34" charset="0"/>
              </a:rPr>
              <a:t>See appendix for </a:t>
            </a:r>
            <a:r>
              <a:rPr lang="en-GB" sz="1600">
                <a:effectLst/>
                <a:ea typeface="Arial" panose="020B0604020202020204" pitchFamily="34" charset="0"/>
                <a:hlinkClick r:id="rId3" action="ppaction://hlinksldjump"/>
              </a:rPr>
              <a:t>OS overlay </a:t>
            </a:r>
            <a:r>
              <a:rPr lang="en-GB" sz="1600"/>
              <a:t>and company </a:t>
            </a:r>
            <a:r>
              <a:rPr lang="en-GB" sz="1600">
                <a:hlinkClick r:id="rId4" action="ppaction://hlinksldjump"/>
              </a:rPr>
              <a:t>OS base case distributions</a:t>
            </a:r>
            <a:r>
              <a:rPr lang="en-GB" sz="1600">
                <a:effectLst/>
                <a:ea typeface="Arial" panose="020B0604020202020204" pitchFamily="34" charset="0"/>
                <a:hlinkClick r:id="rId3" action="ppaction://hlinksldjump"/>
              </a:rPr>
              <a:t> </a:t>
            </a:r>
            <a:endParaRPr lang="en-GB" sz="1600"/>
          </a:p>
        </p:txBody>
      </p:sp>
      <p:graphicFrame>
        <p:nvGraphicFramePr>
          <p:cNvPr id="7" name="Table 6">
            <a:extLst>
              <a:ext uri="{FF2B5EF4-FFF2-40B4-BE49-F238E27FC236}">
                <a16:creationId xmlns:a16="http://schemas.microsoft.com/office/drawing/2014/main" id="{DBD7BA6F-1957-0988-A122-A8ACF044CB5A}"/>
              </a:ext>
            </a:extLst>
          </p:cNvPr>
          <p:cNvGraphicFramePr>
            <a:graphicFrameLocks noGrp="1"/>
          </p:cNvGraphicFramePr>
          <p:nvPr>
            <p:extLst>
              <p:ext uri="{D42A27DB-BD31-4B8C-83A1-F6EECF244321}">
                <p14:modId xmlns:p14="http://schemas.microsoft.com/office/powerpoint/2010/main" val="1986959612"/>
              </p:ext>
            </p:extLst>
          </p:nvPr>
        </p:nvGraphicFramePr>
        <p:xfrm>
          <a:off x="174391" y="818830"/>
          <a:ext cx="11746805" cy="5212080"/>
        </p:xfrm>
        <a:graphic>
          <a:graphicData uri="http://schemas.openxmlformats.org/drawingml/2006/table">
            <a:tbl>
              <a:tblPr firstRow="1" bandRow="1">
                <a:tableStyleId>{5C22544A-7EE6-4342-B048-85BDC9FD1C3A}</a:tableStyleId>
              </a:tblPr>
              <a:tblGrid>
                <a:gridCol w="2710323">
                  <a:extLst>
                    <a:ext uri="{9D8B030D-6E8A-4147-A177-3AD203B41FA5}">
                      <a16:colId xmlns:a16="http://schemas.microsoft.com/office/drawing/2014/main" val="679347024"/>
                    </a:ext>
                  </a:extLst>
                </a:gridCol>
                <a:gridCol w="3668486">
                  <a:extLst>
                    <a:ext uri="{9D8B030D-6E8A-4147-A177-3AD203B41FA5}">
                      <a16:colId xmlns:a16="http://schemas.microsoft.com/office/drawing/2014/main" val="2109971793"/>
                    </a:ext>
                  </a:extLst>
                </a:gridCol>
                <a:gridCol w="5367996">
                  <a:extLst>
                    <a:ext uri="{9D8B030D-6E8A-4147-A177-3AD203B41FA5}">
                      <a16:colId xmlns:a16="http://schemas.microsoft.com/office/drawing/2014/main" val="1708346683"/>
                    </a:ext>
                  </a:extLst>
                </a:gridCol>
              </a:tblGrid>
              <a:tr h="339017">
                <a:tc>
                  <a:txBody>
                    <a:bodyPr/>
                    <a:lstStyle/>
                    <a:p>
                      <a:r>
                        <a:rPr lang="en-GB" sz="1800">
                          <a:latin typeface="+mn-lt"/>
                        </a:rPr>
                        <a:t>Company OS modelling updates</a:t>
                      </a:r>
                    </a:p>
                  </a:txBody>
                  <a:tcPr/>
                </a:tc>
                <a:tc>
                  <a:txBody>
                    <a:bodyPr/>
                    <a:lstStyle/>
                    <a:p>
                      <a:r>
                        <a:rPr lang="en-GB" sz="1800">
                          <a:latin typeface="+mn-lt"/>
                        </a:rPr>
                        <a:t>Company rationale </a:t>
                      </a:r>
                    </a:p>
                  </a:txBody>
                  <a:tcPr/>
                </a:tc>
                <a:tc>
                  <a:txBody>
                    <a:bodyPr/>
                    <a:lstStyle/>
                    <a:p>
                      <a:r>
                        <a:rPr lang="en-GB" sz="1800">
                          <a:latin typeface="+mn-lt"/>
                        </a:rPr>
                        <a:t>EAG critique</a:t>
                      </a:r>
                    </a:p>
                  </a:txBody>
                  <a:tcPr/>
                </a:tc>
                <a:extLst>
                  <a:ext uri="{0D108BD9-81ED-4DB2-BD59-A6C34878D82A}">
                    <a16:rowId xmlns:a16="http://schemas.microsoft.com/office/drawing/2014/main" val="588191609"/>
                  </a:ext>
                </a:extLst>
              </a:tr>
              <a:tr h="2058507">
                <a:tc>
                  <a:txBody>
                    <a:bodyPr/>
                    <a:lstStyle/>
                    <a:p>
                      <a:r>
                        <a:rPr lang="en-GB" sz="1800">
                          <a:solidFill>
                            <a:schemeClr val="tx1"/>
                          </a:solidFill>
                          <a:latin typeface="+mn-lt"/>
                        </a:rPr>
                        <a:t>Retained IMCgp100-202 (DCO April 2022) </a:t>
                      </a:r>
                    </a:p>
                    <a:p>
                      <a:pPr marL="285750" indent="-285750">
                        <a:buFont typeface="Arial" panose="020B0604020202020204" pitchFamily="34" charset="0"/>
                        <a:buChar char="•"/>
                      </a:pPr>
                      <a:r>
                        <a:rPr lang="en-GB" sz="1800">
                          <a:solidFill>
                            <a:schemeClr val="tx1"/>
                          </a:solidFill>
                          <a:latin typeface="Arial" panose="020B0604020202020204" pitchFamily="34" charset="0"/>
                        </a:rPr>
                        <a:t>overlaid OS extrapolations with recent data cuts from IMCgp100-202 (DCO June 2023) and (April 2024). </a:t>
                      </a:r>
                      <a:endParaRPr lang="en-GB" sz="1800">
                        <a:solidFill>
                          <a:schemeClr val="tx1"/>
                        </a:solidFill>
                        <a:latin typeface="+mn-lt"/>
                      </a:endParaRPr>
                    </a:p>
                  </a:txBody>
                  <a:tcPr/>
                </a:tc>
                <a:tc>
                  <a:txBody>
                    <a:bodyPr/>
                    <a:lstStyle/>
                    <a:p>
                      <a:r>
                        <a:rPr lang="en-GB" sz="1800" kern="1200">
                          <a:solidFill>
                            <a:schemeClr val="dk1"/>
                          </a:solidFill>
                          <a:effectLst/>
                          <a:latin typeface="+mn-lt"/>
                          <a:ea typeface="+mn-ea"/>
                          <a:cs typeface="+mn-cs"/>
                        </a:rPr>
                        <a:t>April 2024 (latest  DCO) OF </a:t>
                      </a:r>
                      <a:r>
                        <a:rPr lang="en-GB" sz="1800">
                          <a:solidFill>
                            <a:schemeClr val="tx1"/>
                          </a:solidFill>
                          <a:latin typeface="+mn-lt"/>
                        </a:rPr>
                        <a:t>IMCgp100-202</a:t>
                      </a:r>
                      <a:r>
                        <a:rPr lang="en-GB" sz="1800" kern="1200">
                          <a:solidFill>
                            <a:schemeClr val="dk1"/>
                          </a:solidFill>
                          <a:effectLst/>
                          <a:latin typeface="+mn-lt"/>
                          <a:ea typeface="+mn-ea"/>
                          <a:cs typeface="+mn-cs"/>
                        </a:rPr>
                        <a:t> data is confounded because of</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High censoring in </a:t>
                      </a:r>
                      <a:r>
                        <a:rPr lang="en-GB" sz="1800" kern="1200" err="1">
                          <a:solidFill>
                            <a:schemeClr val="dk1"/>
                          </a:solidFill>
                          <a:effectLst/>
                          <a:latin typeface="+mn-lt"/>
                          <a:ea typeface="+mn-ea"/>
                          <a:cs typeface="+mn-cs"/>
                        </a:rPr>
                        <a:t>tebentafusp</a:t>
                      </a:r>
                      <a:r>
                        <a:rPr lang="en-GB" sz="1800" kern="1200">
                          <a:solidFill>
                            <a:schemeClr val="dk1"/>
                          </a:solidFill>
                          <a:effectLst/>
                          <a:latin typeface="+mn-lt"/>
                          <a:ea typeface="+mn-ea"/>
                          <a:cs typeface="+mn-cs"/>
                        </a:rPr>
                        <a:t> group due to study closure</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19% in pembrolizumab arm had </a:t>
                      </a:r>
                      <a:r>
                        <a:rPr lang="en-GB" sz="1800" kern="1200" err="1">
                          <a:solidFill>
                            <a:schemeClr val="dk1"/>
                          </a:solidFill>
                          <a:effectLst/>
                          <a:latin typeface="+mn-lt"/>
                          <a:ea typeface="+mn-ea"/>
                          <a:cs typeface="+mn-cs"/>
                        </a:rPr>
                        <a:t>tebentafusp</a:t>
                      </a:r>
                      <a:r>
                        <a:rPr lang="en-GB" sz="1800" kern="1200">
                          <a:solidFill>
                            <a:schemeClr val="dk1"/>
                          </a:solidFill>
                          <a:effectLst/>
                          <a:latin typeface="+mn-lt"/>
                          <a:ea typeface="+mn-ea"/>
                          <a:cs typeface="+mn-cs"/>
                        </a:rPr>
                        <a:t> after stopping pembrolizumab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Censoring and crossover could affect estimate but unclear what direction of effect is - likely that crossover to tebentafusp would increase survival.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Rantala et al. 2019 data is limited by differences in treatment mix - EAG recommends attempt made to adjust for crossover despite data limitations </a:t>
                      </a:r>
                    </a:p>
                  </a:txBody>
                  <a:tcPr/>
                </a:tc>
                <a:extLst>
                  <a:ext uri="{0D108BD9-81ED-4DB2-BD59-A6C34878D82A}">
                    <a16:rowId xmlns:a16="http://schemas.microsoft.com/office/drawing/2014/main" val="37117901"/>
                  </a:ext>
                </a:extLst>
              </a:tr>
              <a:tr h="1738559">
                <a:tc>
                  <a:txBody>
                    <a:bodyPr/>
                    <a:lstStyle/>
                    <a:p>
                      <a:pPr marL="0" indent="0">
                        <a:buFont typeface="Arial" panose="020B0604020202020204" pitchFamily="34" charset="0"/>
                        <a:buNone/>
                      </a:pPr>
                      <a:r>
                        <a:rPr lang="en-GB" sz="1800" kern="1200" err="1">
                          <a:solidFill>
                            <a:schemeClr val="dk1"/>
                          </a:solidFill>
                          <a:effectLst/>
                          <a:latin typeface="+mn-lt"/>
                          <a:ea typeface="+mn-ea"/>
                          <a:cs typeface="+mn-cs"/>
                        </a:rPr>
                        <a:t>Tebentafusp</a:t>
                      </a:r>
                      <a:r>
                        <a:rPr lang="en-GB" sz="1800" kern="1200">
                          <a:solidFill>
                            <a:schemeClr val="dk1"/>
                          </a:solidFill>
                          <a:effectLst/>
                          <a:latin typeface="+mn-lt"/>
                          <a:ea typeface="+mn-ea"/>
                          <a:cs typeface="+mn-cs"/>
                        </a:rPr>
                        <a:t>:</a:t>
                      </a:r>
                    </a:p>
                    <a:p>
                      <a:pPr marL="285750" indent="-285750">
                        <a:buFont typeface="Arial" panose="020B0604020202020204" pitchFamily="34" charset="0"/>
                        <a:buChar char="•"/>
                      </a:pPr>
                      <a:r>
                        <a:rPr lang="en-GB" sz="1800" kern="1200">
                          <a:solidFill>
                            <a:schemeClr val="dk1"/>
                          </a:solidFill>
                          <a:effectLst/>
                          <a:latin typeface="+mn-lt"/>
                          <a:ea typeface="+mn-ea"/>
                          <a:cs typeface="+mn-cs"/>
                        </a:rPr>
                        <a:t>Retained piecewise (cut 26 months, log-logistic distribution); </a:t>
                      </a:r>
                    </a:p>
                    <a:p>
                      <a:pPr marL="0" indent="0">
                        <a:buFont typeface="Arial" panose="020B0604020202020204" pitchFamily="34" charset="0"/>
                        <a:buNone/>
                      </a:pPr>
                      <a:r>
                        <a:rPr lang="en-GB" sz="1800" kern="1200">
                          <a:solidFill>
                            <a:schemeClr val="dk1"/>
                          </a:solidFill>
                          <a:effectLst/>
                          <a:latin typeface="+mn-lt"/>
                          <a:ea typeface="+mn-ea"/>
                          <a:cs typeface="+mn-cs"/>
                        </a:rPr>
                        <a:t>Pembrolizumab:</a:t>
                      </a:r>
                    </a:p>
                    <a:p>
                      <a:pPr marL="285750" indent="-285750">
                        <a:buFont typeface="Arial" panose="020B0604020202020204" pitchFamily="34" charset="0"/>
                        <a:buChar char="•"/>
                      </a:pPr>
                      <a:r>
                        <a:rPr lang="en-GB" sz="1800" kern="1200">
                          <a:solidFill>
                            <a:schemeClr val="dk1"/>
                          </a:solidFill>
                          <a:effectLst/>
                          <a:latin typeface="+mn-lt"/>
                          <a:ea typeface="+mn-ea"/>
                          <a:cs typeface="+mn-cs"/>
                        </a:rPr>
                        <a:t>Fully parametric (lognormal)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Earlier cut-point and larger dataset addresses uncertainty from ACM2. But this approach gave 8-year OS probability within 95%CI of DSU elicitation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latin typeface="+mn-lt"/>
                        </a:rPr>
                        <a:t>Lognormal best fitting and produced long-term OS aligned with DSU elicitation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latin typeface="+mn-lt"/>
                        </a:rPr>
                        <a:t>log-logistic is plausible approximation for the OS of tebentafusp and pembrolizumab.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latin typeface="+mn-lt"/>
                        </a:rPr>
                        <a:t>EAG also propose 2 additional scenario analyses, in line with evidence from the DSU elicitation, to further explore impact of alternative OS extrapolations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latin typeface="+mn-lt"/>
                        </a:rPr>
                        <a:t>No </a:t>
                      </a:r>
                      <a:r>
                        <a:rPr lang="en-GB" sz="1800" kern="1200">
                          <a:solidFill>
                            <a:schemeClr val="dk1"/>
                          </a:solidFill>
                          <a:effectLst/>
                          <a:latin typeface="+mn-lt"/>
                          <a:ea typeface="+mn-ea"/>
                          <a:cs typeface="+mn-cs"/>
                        </a:rPr>
                        <a:t>apparent justification for using same data but updating the cut point</a:t>
                      </a:r>
                      <a:endParaRPr lang="en-GB" sz="1800">
                        <a:latin typeface="+mn-lt"/>
                      </a:endParaRPr>
                    </a:p>
                  </a:txBody>
                  <a:tcPr/>
                </a:tc>
                <a:extLst>
                  <a:ext uri="{0D108BD9-81ED-4DB2-BD59-A6C34878D82A}">
                    <a16:rowId xmlns:a16="http://schemas.microsoft.com/office/drawing/2014/main" val="2249178752"/>
                  </a:ext>
                </a:extLst>
              </a:tr>
            </a:tbl>
          </a:graphicData>
        </a:graphic>
      </p:graphicFrame>
    </p:spTree>
    <p:extLst>
      <p:ext uri="{BB962C8B-B14F-4D97-AF65-F5344CB8AC3E}">
        <p14:creationId xmlns:p14="http://schemas.microsoft.com/office/powerpoint/2010/main" val="226710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AF3FD5-2C2F-1CE7-FBF2-9A54AE87E0DC}"/>
              </a:ext>
            </a:extLst>
          </p:cNvPr>
          <p:cNvSpPr>
            <a:spLocks noGrp="1"/>
          </p:cNvSpPr>
          <p:nvPr>
            <p:ph type="body" sz="quarter" idx="13"/>
          </p:nvPr>
        </p:nvSpPr>
        <p:spPr>
          <a:xfrm>
            <a:off x="1385179" y="6442954"/>
            <a:ext cx="9086850" cy="365125"/>
          </a:xfrm>
        </p:spPr>
        <p:txBody>
          <a:bodyPr/>
          <a:lstStyle/>
          <a:p>
            <a:r>
              <a:rPr lang="en-GB"/>
              <a:t>Abbreviations, KM, Kaplan-Meir , OS overall survival</a:t>
            </a:r>
          </a:p>
        </p:txBody>
      </p:sp>
      <p:sp>
        <p:nvSpPr>
          <p:cNvPr id="9" name="Rectangle 8">
            <a:extLst>
              <a:ext uri="{FF2B5EF4-FFF2-40B4-BE49-F238E27FC236}">
                <a16:creationId xmlns:a16="http://schemas.microsoft.com/office/drawing/2014/main" id="{0A8340C6-9C29-E4D0-BCE5-268445080821}"/>
              </a:ext>
            </a:extLst>
          </p:cNvPr>
          <p:cNvSpPr/>
          <p:nvPr/>
        </p:nvSpPr>
        <p:spPr>
          <a:xfrm>
            <a:off x="289857" y="1126837"/>
            <a:ext cx="11612286" cy="439222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Additional EAG critique</a:t>
            </a:r>
          </a:p>
          <a:p>
            <a:pPr marL="342900" indent="-342900">
              <a:buFont typeface="+mj-lt"/>
              <a:buAutoNum type="arabicPeriod"/>
            </a:pPr>
            <a:r>
              <a:rPr lang="en-GB" sz="2000" dirty="0">
                <a:solidFill>
                  <a:schemeClr val="tx1"/>
                </a:solidFill>
                <a:latin typeface="Arial" panose="020B0604020202020204" pitchFamily="34" charset="0"/>
              </a:rPr>
              <a:t>EAG preferred a standard parametric approach in its base-case:</a:t>
            </a:r>
          </a:p>
          <a:p>
            <a:pPr marL="742950" lvl="1" indent="-285750">
              <a:buFont typeface="Arial" panose="020B0604020202020204" pitchFamily="34" charset="0"/>
              <a:buChar char="•"/>
            </a:pPr>
            <a:r>
              <a:rPr lang="en-GB" sz="2000" dirty="0">
                <a:solidFill>
                  <a:schemeClr val="tx1"/>
                </a:solidFill>
                <a:latin typeface="Arial" panose="020B0604020202020204" pitchFamily="34" charset="0"/>
              </a:rPr>
              <a:t>Maintains view that KM curves might overfit trial data and seems suboptimal for decision-making </a:t>
            </a:r>
            <a:endParaRPr lang="en-GB" sz="2000" b="1" dirty="0">
              <a:solidFill>
                <a:schemeClr val="tx1"/>
              </a:solidFill>
              <a:latin typeface="Arial" panose="020B0604020202020204" pitchFamily="34" charset="0"/>
            </a:endParaRPr>
          </a:p>
          <a:p>
            <a:pPr marL="742950" lvl="1" indent="-285750">
              <a:buFont typeface="Arial" panose="020B0604020202020204" pitchFamily="34" charset="0"/>
              <a:buChar char="•"/>
            </a:pPr>
            <a:r>
              <a:rPr lang="en-GB" sz="2000" dirty="0">
                <a:solidFill>
                  <a:schemeClr val="tx1"/>
                </a:solidFill>
                <a:latin typeface="Arial" panose="020B0604020202020204" pitchFamily="34" charset="0"/>
              </a:rPr>
              <a:t>Reiterated view that company’s piecewise approach had limitations (estimating from baseline not the cut-point)</a:t>
            </a:r>
          </a:p>
          <a:p>
            <a:pPr marL="342900" indent="-342900">
              <a:buFont typeface="+mj-lt"/>
              <a:buAutoNum type="arabicPeriod" startAt="2"/>
            </a:pPr>
            <a:r>
              <a:rPr lang="en-GB" sz="2000" dirty="0">
                <a:solidFill>
                  <a:schemeClr val="tx1"/>
                </a:solidFill>
                <a:latin typeface="Arial" panose="020B0604020202020204" pitchFamily="34" charset="0"/>
              </a:rPr>
              <a:t>Does not consider Rantala et al (2019) an appropriate source of validating extrapolations with external data:</a:t>
            </a:r>
          </a:p>
          <a:p>
            <a:pPr marL="800100" lvl="1" indent="-342900">
              <a:buFont typeface="Arial" panose="020B0604020202020204" pitchFamily="34" charset="0"/>
              <a:buChar char="•"/>
            </a:pPr>
            <a:r>
              <a:rPr lang="en-GB" sz="2000" dirty="0">
                <a:solidFill>
                  <a:schemeClr val="tx1"/>
                </a:solidFill>
                <a:latin typeface="Arial" panose="020B0604020202020204" pitchFamily="34" charset="0"/>
              </a:rPr>
              <a:t>Appeal panel had noted few people in study had pembrolizumab and majority received as 2</a:t>
            </a:r>
            <a:r>
              <a:rPr lang="en-GB" sz="2000" baseline="30000" dirty="0">
                <a:solidFill>
                  <a:schemeClr val="tx1"/>
                </a:solidFill>
                <a:latin typeface="Arial" panose="020B0604020202020204" pitchFamily="34" charset="0"/>
              </a:rPr>
              <a:t>nd</a:t>
            </a:r>
            <a:r>
              <a:rPr lang="en-GB" sz="2000" dirty="0">
                <a:solidFill>
                  <a:schemeClr val="tx1"/>
                </a:solidFill>
                <a:latin typeface="Arial" panose="020B0604020202020204" pitchFamily="34" charset="0"/>
              </a:rPr>
              <a:t> line treatment</a:t>
            </a:r>
          </a:p>
          <a:p>
            <a:pPr marL="800100" lvl="1" indent="-342900">
              <a:buFont typeface="Arial" panose="020B0604020202020204" pitchFamily="34" charset="0"/>
              <a:buChar char="•"/>
            </a:pPr>
            <a:r>
              <a:rPr lang="en-GB" sz="2000" dirty="0">
                <a:solidFill>
                  <a:schemeClr val="tx1"/>
                </a:solidFill>
                <a:latin typeface="Arial" panose="020B0604020202020204" pitchFamily="34" charset="0"/>
              </a:rPr>
              <a:t>Reiterated Rantala study was useful as a ‘lower limit benchmark’</a:t>
            </a:r>
          </a:p>
          <a:p>
            <a:pPr marL="800100" lvl="1" indent="-342900">
              <a:buFont typeface="Arial" panose="020B0604020202020204" pitchFamily="34" charset="0"/>
              <a:buChar char="•"/>
            </a:pPr>
            <a:r>
              <a:rPr lang="en-GB" sz="2000" dirty="0">
                <a:solidFill>
                  <a:schemeClr val="tx1"/>
                </a:solidFill>
                <a:latin typeface="Arial" panose="020B0604020202020204" pitchFamily="34" charset="0"/>
              </a:rPr>
              <a:t>Considered difference in 8-year OS between treatments in company’s updated base case does not seems plausible and/or in line with the DSU expert elicitation results</a:t>
            </a:r>
          </a:p>
        </p:txBody>
      </p:sp>
      <p:sp>
        <p:nvSpPr>
          <p:cNvPr id="16" name="Title 1">
            <a:extLst>
              <a:ext uri="{FF2B5EF4-FFF2-40B4-BE49-F238E27FC236}">
                <a16:creationId xmlns:a16="http://schemas.microsoft.com/office/drawing/2014/main" id="{5F3187EA-DE3F-466D-FC3C-F0F7414482BA}"/>
              </a:ext>
            </a:extLst>
          </p:cNvPr>
          <p:cNvSpPr>
            <a:spLocks noGrp="1"/>
          </p:cNvSpPr>
          <p:nvPr>
            <p:ph type="title"/>
          </p:nvPr>
        </p:nvSpPr>
        <p:spPr>
          <a:xfrm>
            <a:off x="1" y="49921"/>
            <a:ext cx="12322628" cy="592817"/>
          </a:xfrm>
        </p:spPr>
        <p:txBody>
          <a:bodyPr>
            <a:noAutofit/>
          </a:bodyPr>
          <a:lstStyle/>
          <a:p>
            <a:r>
              <a:rPr lang="en-GB" sz="2600"/>
              <a:t>Elicitation Exercise: Overall survival – EAG critique of company response (1) </a:t>
            </a:r>
          </a:p>
        </p:txBody>
      </p:sp>
      <p:sp>
        <p:nvSpPr>
          <p:cNvPr id="5" name="TextBox 4">
            <a:extLst>
              <a:ext uri="{FF2B5EF4-FFF2-40B4-BE49-F238E27FC236}">
                <a16:creationId xmlns:a16="http://schemas.microsoft.com/office/drawing/2014/main" id="{75B7ACEB-DF35-CE2A-86D5-998B7D4E18D9}"/>
              </a:ext>
            </a:extLst>
          </p:cNvPr>
          <p:cNvSpPr txBox="1"/>
          <p:nvPr/>
        </p:nvSpPr>
        <p:spPr>
          <a:xfrm>
            <a:off x="5928604" y="5841971"/>
            <a:ext cx="6097978" cy="369332"/>
          </a:xfrm>
          <a:prstGeom prst="rect">
            <a:avLst/>
          </a:prstGeom>
          <a:noFill/>
          <a:ln>
            <a:solidFill>
              <a:schemeClr val="tx1"/>
            </a:solidFill>
          </a:ln>
        </p:spPr>
        <p:txBody>
          <a:bodyPr wrap="square">
            <a:spAutoFit/>
          </a:bodyPr>
          <a:lstStyle/>
          <a:p>
            <a:r>
              <a:rPr lang="en-GB" sz="1800">
                <a:effectLst/>
                <a:ea typeface="Arial" panose="020B0604020202020204" pitchFamily="34" charset="0"/>
              </a:rPr>
              <a:t>See appendix for </a:t>
            </a:r>
            <a:r>
              <a:rPr lang="en-GB" sz="1800">
                <a:effectLst/>
                <a:ea typeface="Arial" panose="020B0604020202020204" pitchFamily="34" charset="0"/>
                <a:hlinkClick r:id="rId2" action="ppaction://hlinksldjump"/>
              </a:rPr>
              <a:t>comparison of predicted OS at 8 years</a:t>
            </a:r>
            <a:endParaRPr lang="en-GB" sz="1800"/>
          </a:p>
        </p:txBody>
      </p:sp>
    </p:spTree>
    <p:extLst>
      <p:ext uri="{BB962C8B-B14F-4D97-AF65-F5344CB8AC3E}">
        <p14:creationId xmlns:p14="http://schemas.microsoft.com/office/powerpoint/2010/main" val="268562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3187EA-DE3F-466D-FC3C-F0F7414482BA}"/>
              </a:ext>
            </a:extLst>
          </p:cNvPr>
          <p:cNvSpPr>
            <a:spLocks noGrp="1"/>
          </p:cNvSpPr>
          <p:nvPr>
            <p:ph type="title"/>
          </p:nvPr>
        </p:nvSpPr>
        <p:spPr>
          <a:xfrm>
            <a:off x="-69199" y="368293"/>
            <a:ext cx="12322630" cy="592817"/>
          </a:xfrm>
        </p:spPr>
        <p:txBody>
          <a:bodyPr vert="horz" lIns="91440" tIns="45720" rIns="91440" bIns="45720" rtlCol="0" anchor="t" anchorCtr="0">
            <a:noAutofit/>
          </a:bodyPr>
          <a:lstStyle/>
          <a:p>
            <a:r>
              <a:rPr lang="en-US" sz="2600" b="1" i="0" kern="1200">
                <a:latin typeface="Arial" panose="020B0604020202020204" pitchFamily="34" charset="0"/>
                <a:ea typeface="Arial" panose="020B0604020202020204" pitchFamily="34" charset="0"/>
                <a:cs typeface="Arial" panose="020B0604020202020204" pitchFamily="34" charset="0"/>
              </a:rPr>
              <a:t>Elicitation Exercise: Overall survival – EAG critique of company response (2) </a:t>
            </a:r>
          </a:p>
        </p:txBody>
      </p:sp>
      <p:sp>
        <p:nvSpPr>
          <p:cNvPr id="13" name="Text Placeholder 12">
            <a:extLst>
              <a:ext uri="{FF2B5EF4-FFF2-40B4-BE49-F238E27FC236}">
                <a16:creationId xmlns:a16="http://schemas.microsoft.com/office/drawing/2014/main" id="{EC0638B2-00AA-2841-5BEE-67CBAA99D1C1}"/>
              </a:ext>
            </a:extLst>
          </p:cNvPr>
          <p:cNvSpPr>
            <a:spLocks noGrp="1"/>
          </p:cNvSpPr>
          <p:nvPr>
            <p:ph type="body" sz="quarter" idx="12"/>
          </p:nvPr>
        </p:nvSpPr>
        <p:spPr/>
        <p:txBody>
          <a:bodyPr/>
          <a:lstStyle/>
          <a:p>
            <a:endParaRPr lang="en-GB"/>
          </a:p>
        </p:txBody>
      </p:sp>
      <p:graphicFrame>
        <p:nvGraphicFramePr>
          <p:cNvPr id="7" name="Table 6">
            <a:extLst>
              <a:ext uri="{FF2B5EF4-FFF2-40B4-BE49-F238E27FC236}">
                <a16:creationId xmlns:a16="http://schemas.microsoft.com/office/drawing/2014/main" id="{BCE46727-ED30-1683-8628-9851F5DA5EC0}"/>
              </a:ext>
            </a:extLst>
          </p:cNvPr>
          <p:cNvGraphicFramePr>
            <a:graphicFrameLocks noGrp="1"/>
          </p:cNvGraphicFramePr>
          <p:nvPr>
            <p:extLst>
              <p:ext uri="{D42A27DB-BD31-4B8C-83A1-F6EECF244321}">
                <p14:modId xmlns:p14="http://schemas.microsoft.com/office/powerpoint/2010/main" val="3818073953"/>
              </p:ext>
            </p:extLst>
          </p:nvPr>
        </p:nvGraphicFramePr>
        <p:xfrm>
          <a:off x="466724" y="1034034"/>
          <a:ext cx="11517486" cy="4039963"/>
        </p:xfrm>
        <a:graphic>
          <a:graphicData uri="http://schemas.openxmlformats.org/drawingml/2006/table">
            <a:tbl>
              <a:tblPr firstRow="1" firstCol="1" bandRow="1">
                <a:tableStyleId>{5C22544A-7EE6-4342-B048-85BDC9FD1C3A}</a:tableStyleId>
              </a:tblPr>
              <a:tblGrid>
                <a:gridCol w="5411133">
                  <a:extLst>
                    <a:ext uri="{9D8B030D-6E8A-4147-A177-3AD203B41FA5}">
                      <a16:colId xmlns:a16="http://schemas.microsoft.com/office/drawing/2014/main" val="3701711162"/>
                    </a:ext>
                  </a:extLst>
                </a:gridCol>
                <a:gridCol w="2304557">
                  <a:extLst>
                    <a:ext uri="{9D8B030D-6E8A-4147-A177-3AD203B41FA5}">
                      <a16:colId xmlns:a16="http://schemas.microsoft.com/office/drawing/2014/main" val="3131742181"/>
                    </a:ext>
                  </a:extLst>
                </a:gridCol>
                <a:gridCol w="2304557">
                  <a:extLst>
                    <a:ext uri="{9D8B030D-6E8A-4147-A177-3AD203B41FA5}">
                      <a16:colId xmlns:a16="http://schemas.microsoft.com/office/drawing/2014/main" val="2013479887"/>
                    </a:ext>
                  </a:extLst>
                </a:gridCol>
                <a:gridCol w="1497239">
                  <a:extLst>
                    <a:ext uri="{9D8B030D-6E8A-4147-A177-3AD203B41FA5}">
                      <a16:colId xmlns:a16="http://schemas.microsoft.com/office/drawing/2014/main" val="1593742235"/>
                    </a:ext>
                  </a:extLst>
                </a:gridCol>
              </a:tblGrid>
              <a:tr h="391885">
                <a:tc rowSpan="2">
                  <a:txBody>
                    <a:bodyPr/>
                    <a:lstStyle/>
                    <a:p>
                      <a:pPr algn="just">
                        <a:lnSpc>
                          <a:spcPct val="100000"/>
                        </a:lnSpc>
                        <a:spcBef>
                          <a:spcPts val="0"/>
                        </a:spcBef>
                        <a:spcAft>
                          <a:spcPts val="900"/>
                        </a:spcAft>
                      </a:pPr>
                      <a:r>
                        <a:rPr lang="en-GB" sz="1800">
                          <a:effectLst/>
                        </a:rPr>
                        <a:t>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gridSpan="3">
                  <a:txBody>
                    <a:bodyPr/>
                    <a:lstStyle/>
                    <a:p>
                      <a:pPr algn="just">
                        <a:lnSpc>
                          <a:spcPct val="100000"/>
                        </a:lnSpc>
                        <a:spcBef>
                          <a:spcPts val="0"/>
                        </a:spcBef>
                        <a:spcAft>
                          <a:spcPts val="900"/>
                        </a:spcAft>
                      </a:pPr>
                      <a:r>
                        <a:rPr lang="en-GB" sz="1800" dirty="0">
                          <a:effectLst/>
                        </a:rPr>
                        <a:t>Predicted 8-year OS probability (PCP)</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8772636"/>
                  </a:ext>
                </a:extLst>
              </a:tr>
              <a:tr h="302341">
                <a:tc vMerge="1">
                  <a:txBody>
                    <a:bodyPr/>
                    <a:lstStyle/>
                    <a:p>
                      <a:endParaRPr lang="en-GB"/>
                    </a:p>
                  </a:txBody>
                  <a:tcPr/>
                </a:tc>
                <a:tc>
                  <a:txBody>
                    <a:bodyPr/>
                    <a:lstStyle/>
                    <a:p>
                      <a:pPr algn="just">
                        <a:lnSpc>
                          <a:spcPct val="100000"/>
                        </a:lnSpc>
                        <a:spcBef>
                          <a:spcPts val="0"/>
                        </a:spcBef>
                        <a:spcAft>
                          <a:spcPts val="900"/>
                        </a:spcAft>
                      </a:pPr>
                      <a:r>
                        <a:rPr lang="en-GB" sz="1800">
                          <a:effectLst/>
                        </a:rPr>
                        <a:t>Tebentafusp</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00000"/>
                        </a:lnSpc>
                        <a:spcBef>
                          <a:spcPts val="0"/>
                        </a:spcBef>
                        <a:spcAft>
                          <a:spcPts val="900"/>
                        </a:spcAft>
                      </a:pPr>
                      <a:r>
                        <a:rPr lang="en-GB" sz="1800">
                          <a:effectLst/>
                        </a:rPr>
                        <a:t>Pembrolizumab</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00000"/>
                        </a:lnSpc>
                        <a:spcBef>
                          <a:spcPts val="0"/>
                        </a:spcBef>
                        <a:spcAft>
                          <a:spcPts val="900"/>
                        </a:spcAft>
                      </a:pPr>
                      <a:r>
                        <a:rPr lang="en-GB" sz="1800">
                          <a:effectLst/>
                        </a:rPr>
                        <a:t>Increment</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extLst>
                  <a:ext uri="{0D108BD9-81ED-4DB2-BD59-A6C34878D82A}">
                    <a16:rowId xmlns:a16="http://schemas.microsoft.com/office/drawing/2014/main" val="322519517"/>
                  </a:ext>
                </a:extLst>
              </a:tr>
              <a:tr h="552683">
                <a:tc>
                  <a:txBody>
                    <a:bodyPr/>
                    <a:lstStyle/>
                    <a:p>
                      <a:pPr algn="just">
                        <a:lnSpc>
                          <a:spcPct val="100000"/>
                        </a:lnSpc>
                        <a:spcBef>
                          <a:spcPts val="0"/>
                        </a:spcBef>
                        <a:spcAft>
                          <a:spcPts val="900"/>
                        </a:spcAft>
                      </a:pPr>
                      <a:r>
                        <a:rPr lang="en-GB" sz="1800">
                          <a:effectLst/>
                        </a:rPr>
                        <a:t>DSU (online expert elicitation)</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00000"/>
                        </a:lnSpc>
                        <a:spcBef>
                          <a:spcPts val="0"/>
                        </a:spcBef>
                        <a:spcAft>
                          <a:spcPts val="0"/>
                        </a:spcAft>
                      </a:pPr>
                      <a:r>
                        <a:rPr lang="en-GB" sz="1800" dirty="0">
                          <a:effectLst/>
                        </a:rPr>
                        <a:t>0.100</a:t>
                      </a:r>
                    </a:p>
                    <a:p>
                      <a:pPr algn="just">
                        <a:lnSpc>
                          <a:spcPct val="100000"/>
                        </a:lnSpc>
                        <a:spcBef>
                          <a:spcPts val="0"/>
                        </a:spcBef>
                        <a:spcAft>
                          <a:spcPts val="0"/>
                        </a:spcAft>
                      </a:pPr>
                      <a:r>
                        <a:rPr lang="en-GB" sz="1800" dirty="0">
                          <a:effectLst/>
                        </a:rPr>
                        <a:t>(CI: 0.040-0.19)</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l">
                        <a:lnSpc>
                          <a:spcPct val="100000"/>
                        </a:lnSpc>
                        <a:spcBef>
                          <a:spcPts val="0"/>
                        </a:spcBef>
                        <a:spcAft>
                          <a:spcPts val="0"/>
                        </a:spcAft>
                      </a:pPr>
                      <a:r>
                        <a:rPr lang="en-GB" sz="1800">
                          <a:effectLst/>
                        </a:rPr>
                        <a:t>0.070</a:t>
                      </a:r>
                      <a:br>
                        <a:rPr lang="en-GB" sz="1800">
                          <a:effectLst/>
                        </a:rPr>
                      </a:br>
                      <a:r>
                        <a:rPr lang="en-GB" sz="1800">
                          <a:effectLst/>
                        </a:rPr>
                        <a:t>(CI: 0.020-0.170)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00000"/>
                        </a:lnSpc>
                        <a:spcBef>
                          <a:spcPts val="0"/>
                        </a:spcBef>
                        <a:spcAft>
                          <a:spcPts val="0"/>
                        </a:spcAft>
                      </a:pPr>
                      <a:r>
                        <a:rPr lang="en-GB" sz="1800">
                          <a:effectLst/>
                        </a:rPr>
                        <a:t>0.030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extLst>
                  <a:ext uri="{0D108BD9-81ED-4DB2-BD59-A6C34878D82A}">
                    <a16:rowId xmlns:a16="http://schemas.microsoft.com/office/drawing/2014/main" val="1981240606"/>
                  </a:ext>
                </a:extLst>
              </a:tr>
              <a:tr h="690337">
                <a:tc>
                  <a:txBody>
                    <a:bodyPr/>
                    <a:lstStyle/>
                    <a:p>
                      <a:pPr algn="just">
                        <a:lnSpc>
                          <a:spcPct val="100000"/>
                        </a:lnSpc>
                        <a:spcBef>
                          <a:spcPts val="0"/>
                        </a:spcBef>
                        <a:spcAft>
                          <a:spcPts val="0"/>
                        </a:spcAft>
                      </a:pPr>
                      <a:r>
                        <a:rPr lang="en-GB" sz="1800">
                          <a:effectLst/>
                        </a:rPr>
                        <a:t>DSU (face-to-face expert elicitation)</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00000"/>
                        </a:lnSpc>
                        <a:spcBef>
                          <a:spcPts val="0"/>
                        </a:spcBef>
                        <a:spcAft>
                          <a:spcPts val="0"/>
                        </a:spcAft>
                      </a:pPr>
                      <a:r>
                        <a:rPr lang="en-GB" sz="1800" dirty="0">
                          <a:effectLst/>
                        </a:rPr>
                        <a:t>0.130</a:t>
                      </a:r>
                    </a:p>
                    <a:p>
                      <a:pPr algn="just">
                        <a:lnSpc>
                          <a:spcPct val="100000"/>
                        </a:lnSpc>
                        <a:spcBef>
                          <a:spcPts val="0"/>
                        </a:spcBef>
                        <a:spcAft>
                          <a:spcPts val="0"/>
                        </a:spcAft>
                      </a:pPr>
                      <a:r>
                        <a:rPr lang="en-GB" sz="1800" dirty="0">
                          <a:effectLst/>
                        </a:rPr>
                        <a:t>(CI</a:t>
                      </a:r>
                      <a:r>
                        <a:rPr lang="en-GB" sz="1800">
                          <a:effectLst/>
                        </a:rPr>
                        <a:t>: 0.05-0.19</a:t>
                      </a:r>
                      <a:r>
                        <a:rPr lang="en-GB" sz="1800" dirty="0">
                          <a:effectLst/>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00000"/>
                        </a:lnSpc>
                        <a:spcBef>
                          <a:spcPts val="0"/>
                        </a:spcBef>
                        <a:spcAft>
                          <a:spcPts val="0"/>
                        </a:spcAft>
                      </a:pPr>
                      <a:r>
                        <a:rPr lang="en-GB" sz="1800">
                          <a:effectLst/>
                        </a:rPr>
                        <a:t>0.090</a:t>
                      </a:r>
                    </a:p>
                    <a:p>
                      <a:pPr algn="just">
                        <a:lnSpc>
                          <a:spcPct val="100000"/>
                        </a:lnSpc>
                        <a:spcBef>
                          <a:spcPts val="0"/>
                        </a:spcBef>
                        <a:spcAft>
                          <a:spcPts val="0"/>
                        </a:spcAft>
                      </a:pPr>
                      <a:r>
                        <a:rPr lang="en-GB" sz="1800">
                          <a:effectLst/>
                        </a:rPr>
                        <a:t>(CI: 0.040-0.170)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00000"/>
                        </a:lnSpc>
                        <a:spcBef>
                          <a:spcPts val="0"/>
                        </a:spcBef>
                        <a:spcAft>
                          <a:spcPts val="0"/>
                        </a:spcAft>
                      </a:pPr>
                      <a:r>
                        <a:rPr lang="en-GB" sz="1800">
                          <a:effectLst/>
                        </a:rPr>
                        <a:t>0.040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extLst>
                  <a:ext uri="{0D108BD9-81ED-4DB2-BD59-A6C34878D82A}">
                    <a16:rowId xmlns:a16="http://schemas.microsoft.com/office/drawing/2014/main" val="420400208"/>
                  </a:ext>
                </a:extLst>
              </a:tr>
              <a:tr h="0">
                <a:tc>
                  <a:txBody>
                    <a:bodyPr/>
                    <a:lstStyle/>
                    <a:p>
                      <a:pPr marL="0" marR="0" lvl="0" indent="0" algn="just" defTabSz="914400" rtl="0" eaLnBrk="1" fontAlgn="auto" latinLnBrk="0" hangingPunct="1">
                        <a:lnSpc>
                          <a:spcPct val="100000"/>
                        </a:lnSpc>
                        <a:spcBef>
                          <a:spcPts val="0"/>
                        </a:spcBef>
                        <a:spcAft>
                          <a:spcPts val="900"/>
                        </a:spcAft>
                        <a:buClrTx/>
                        <a:buSzTx/>
                        <a:buFontTx/>
                        <a:buNone/>
                        <a:tabLst/>
                        <a:defRPr/>
                      </a:pPr>
                      <a:r>
                        <a:rPr lang="en-GB" sz="1800" dirty="0">
                          <a:effectLst/>
                        </a:rPr>
                        <a:t>Company - ACM 2</a:t>
                      </a:r>
                      <a:r>
                        <a:rPr lang="en-GB" sz="1800" baseline="30000" dirty="0">
                          <a:effectLst/>
                        </a:rPr>
                        <a:t> a</a:t>
                      </a:r>
                    </a:p>
                  </a:txBody>
                  <a:tcPr marL="29525" marR="29525" marT="0" marB="0"/>
                </a:tc>
                <a:tc>
                  <a:txBody>
                    <a:bodyPr/>
                    <a:lstStyle/>
                    <a:p>
                      <a:pPr algn="just">
                        <a:lnSpc>
                          <a:spcPct val="115000"/>
                        </a:lnSpc>
                        <a:spcBef>
                          <a:spcPts val="300"/>
                        </a:spcBef>
                        <a:spcAft>
                          <a:spcPts val="900"/>
                        </a:spcAft>
                      </a:pPr>
                      <a:r>
                        <a:rPr lang="en-GB" sz="1800" u="sng" dirty="0">
                          <a:effectLst/>
                          <a:highlight>
                            <a:srgbClr val="00FFFF"/>
                          </a:highlight>
                          <a:latin typeface="+mn-lt"/>
                          <a:ea typeface="Times New Roman" panose="02020603050405020304" pitchFamily="18" charset="0"/>
                          <a:cs typeface="Arial" panose="020B0604020202020204" pitchFamily="34" charset="0"/>
                        </a:rPr>
                        <a:t>0.199</a:t>
                      </a:r>
                      <a:endParaRPr lang="en-GB" sz="18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0.006</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0.193</a:t>
                      </a:r>
                      <a:endParaRPr lang="en-GB" sz="18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72949323"/>
                  </a:ext>
                </a:extLst>
              </a:tr>
              <a:tr h="302341">
                <a:tc>
                  <a:txBody>
                    <a:bodyPr/>
                    <a:lstStyle/>
                    <a:p>
                      <a:pPr algn="just">
                        <a:lnSpc>
                          <a:spcPct val="100000"/>
                        </a:lnSpc>
                        <a:spcBef>
                          <a:spcPts val="0"/>
                        </a:spcBef>
                        <a:spcAft>
                          <a:spcPts val="900"/>
                        </a:spcAft>
                      </a:pPr>
                      <a:r>
                        <a:rPr lang="en-GB" sz="1800">
                          <a:effectLst/>
                        </a:rPr>
                        <a:t>EAG (generalised gamma) - ACM 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0.043</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0.044</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-0.001</a:t>
                      </a:r>
                      <a:endParaRPr lang="en-GB" sz="18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09259244"/>
                  </a:ext>
                </a:extLst>
              </a:tr>
              <a:tr h="302341">
                <a:tc>
                  <a:txBody>
                    <a:bodyPr/>
                    <a:lstStyle/>
                    <a:p>
                      <a:pPr algn="just">
                        <a:lnSpc>
                          <a:spcPct val="100000"/>
                        </a:lnSpc>
                        <a:spcBef>
                          <a:spcPts val="0"/>
                        </a:spcBef>
                        <a:spcAft>
                          <a:spcPts val="900"/>
                        </a:spcAft>
                      </a:pPr>
                      <a:r>
                        <a:rPr lang="en-GB" sz="1800">
                          <a:effectLst/>
                        </a:rPr>
                        <a:t>EAG (log-logistic) - ACM 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0.077</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0.062</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0.014</a:t>
                      </a:r>
                      <a:endParaRPr lang="en-GB" sz="18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62201867"/>
                  </a:ext>
                </a:extLst>
              </a:tr>
              <a:tr h="302341">
                <a:tc>
                  <a:txBody>
                    <a:bodyPr/>
                    <a:lstStyle/>
                    <a:p>
                      <a:pPr algn="just">
                        <a:lnSpc>
                          <a:spcPct val="100000"/>
                        </a:lnSpc>
                        <a:spcBef>
                          <a:spcPts val="0"/>
                        </a:spcBef>
                        <a:spcAft>
                          <a:spcPts val="900"/>
                        </a:spcAft>
                      </a:pPr>
                      <a:r>
                        <a:rPr lang="en-GB" sz="1800">
                          <a:effectLst/>
                        </a:rPr>
                        <a:t>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15000"/>
                        </a:lnSpc>
                        <a:spcBef>
                          <a:spcPts val="300"/>
                        </a:spcBef>
                        <a:spcAft>
                          <a:spcPts val="900"/>
                        </a:spcAft>
                      </a:pPr>
                      <a:r>
                        <a:rPr lang="en-GB" sz="1800" u="none" strike="noStrike">
                          <a:effectLst/>
                          <a:highlight>
                            <a:srgbClr val="00FFFF"/>
                          </a:highlight>
                          <a:latin typeface="+mn-lt"/>
                          <a:ea typeface="Times New Roman" panose="02020603050405020304" pitchFamily="18" charset="0"/>
                          <a:cs typeface="Arial" panose="020B0604020202020204" pitchFamily="34" charset="0"/>
                        </a:rPr>
                        <a:t> </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none" strike="noStrike">
                          <a:effectLst/>
                          <a:highlight>
                            <a:srgbClr val="00FFFF"/>
                          </a:highlight>
                          <a:latin typeface="+mn-lt"/>
                          <a:ea typeface="Times New Roman" panose="02020603050405020304" pitchFamily="18" charset="0"/>
                          <a:cs typeface="Arial" panose="020B0604020202020204" pitchFamily="34" charset="0"/>
                        </a:rPr>
                        <a:t> </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none" strike="noStrike">
                          <a:effectLst/>
                          <a:highlight>
                            <a:srgbClr val="00FFFF"/>
                          </a:highlight>
                          <a:latin typeface="+mn-lt"/>
                          <a:ea typeface="Times New Roman" panose="02020603050405020304" pitchFamily="18" charset="0"/>
                          <a:cs typeface="Arial" panose="020B0604020202020204" pitchFamily="34" charset="0"/>
                        </a:rPr>
                        <a:t> </a:t>
                      </a:r>
                      <a:endParaRPr lang="en-GB" sz="18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37156924"/>
                  </a:ext>
                </a:extLst>
              </a:tr>
              <a:tr h="302341">
                <a:tc>
                  <a:txBody>
                    <a:bodyPr/>
                    <a:lstStyle/>
                    <a:p>
                      <a:pPr algn="just">
                        <a:lnSpc>
                          <a:spcPct val="100000"/>
                        </a:lnSpc>
                        <a:spcBef>
                          <a:spcPts val="0"/>
                        </a:spcBef>
                        <a:spcAft>
                          <a:spcPts val="900"/>
                        </a:spcAft>
                      </a:pPr>
                      <a:r>
                        <a:rPr lang="en-GB" sz="1800">
                          <a:effectLst/>
                        </a:rPr>
                        <a:t>Company - post appeal </a:t>
                      </a:r>
                      <a:r>
                        <a:rPr lang="en-GB" sz="1800" baseline="30000">
                          <a:effectLst/>
                        </a:rPr>
                        <a:t>b</a:t>
                      </a:r>
                      <a:r>
                        <a:rPr lang="en-GB" sz="1800">
                          <a:effectLst/>
                        </a:rPr>
                        <a:t>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0.162</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0.056</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0.106</a:t>
                      </a:r>
                      <a:endParaRPr lang="en-GB" sz="18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78211855"/>
                  </a:ext>
                </a:extLst>
              </a:tr>
              <a:tr h="302341">
                <a:tc>
                  <a:txBody>
                    <a:bodyPr/>
                    <a:lstStyle/>
                    <a:p>
                      <a:pPr algn="just">
                        <a:lnSpc>
                          <a:spcPct val="100000"/>
                        </a:lnSpc>
                        <a:spcBef>
                          <a:spcPts val="0"/>
                        </a:spcBef>
                        <a:spcAft>
                          <a:spcPts val="900"/>
                        </a:spcAft>
                      </a:pPr>
                      <a:r>
                        <a:rPr lang="en-GB" sz="1800">
                          <a:effectLst/>
                        </a:rPr>
                        <a:t>EAG - post appeal scenario 1</a:t>
                      </a:r>
                      <a:r>
                        <a:rPr lang="en-GB" sz="1800" baseline="30000">
                          <a:effectLst/>
                        </a:rPr>
                        <a:t>c</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0.079</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0.056</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0.023</a:t>
                      </a:r>
                      <a:endParaRPr lang="en-GB" sz="18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94277074"/>
                  </a:ext>
                </a:extLst>
              </a:tr>
              <a:tr h="302341">
                <a:tc>
                  <a:txBody>
                    <a:bodyPr/>
                    <a:lstStyle/>
                    <a:p>
                      <a:pPr algn="just">
                        <a:lnSpc>
                          <a:spcPct val="115000"/>
                        </a:lnSpc>
                        <a:spcBef>
                          <a:spcPts val="300"/>
                        </a:spcBef>
                        <a:spcAft>
                          <a:spcPts val="900"/>
                        </a:spcAft>
                      </a:pPr>
                      <a:r>
                        <a:rPr lang="en-GB" sz="1800" dirty="0">
                          <a:effectLst/>
                        </a:rPr>
                        <a:t>EAG - post appeal scenario 1</a:t>
                      </a:r>
                      <a:r>
                        <a:rPr lang="en-GB" sz="1800" baseline="30000" dirty="0">
                          <a:effectLst/>
                        </a:rPr>
                        <a:t>d</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25" marR="29525"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0.077</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a:effectLst/>
                          <a:highlight>
                            <a:srgbClr val="00FFFF"/>
                          </a:highlight>
                          <a:latin typeface="+mn-lt"/>
                          <a:ea typeface="Times New Roman" panose="02020603050405020304" pitchFamily="18" charset="0"/>
                          <a:cs typeface="Arial" panose="020B0604020202020204" pitchFamily="34" charset="0"/>
                        </a:rPr>
                        <a:t>0.044</a:t>
                      </a:r>
                      <a:endParaRPr lang="en-GB" sz="18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900"/>
                        </a:spcAft>
                      </a:pPr>
                      <a:r>
                        <a:rPr lang="en-GB" sz="1800" u="sng" dirty="0">
                          <a:effectLst/>
                          <a:highlight>
                            <a:srgbClr val="00FFFF"/>
                          </a:highlight>
                          <a:latin typeface="+mn-lt"/>
                          <a:ea typeface="Times New Roman" panose="02020603050405020304" pitchFamily="18" charset="0"/>
                          <a:cs typeface="Arial" panose="020B0604020202020204" pitchFamily="34" charset="0"/>
                        </a:rPr>
                        <a:t>0.032</a:t>
                      </a:r>
                      <a:endParaRPr lang="en-GB" sz="18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26885078"/>
                  </a:ext>
                </a:extLst>
              </a:tr>
            </a:tbl>
          </a:graphicData>
        </a:graphic>
      </p:graphicFrame>
      <p:sp>
        <p:nvSpPr>
          <p:cNvPr id="10" name="TextBox 9">
            <a:extLst>
              <a:ext uri="{FF2B5EF4-FFF2-40B4-BE49-F238E27FC236}">
                <a16:creationId xmlns:a16="http://schemas.microsoft.com/office/drawing/2014/main" id="{A4E4FFCB-FBC9-4843-EC53-01BA1D029326}"/>
              </a:ext>
            </a:extLst>
          </p:cNvPr>
          <p:cNvSpPr txBox="1"/>
          <p:nvPr/>
        </p:nvSpPr>
        <p:spPr>
          <a:xfrm>
            <a:off x="466724" y="5063132"/>
            <a:ext cx="11725276" cy="1131079"/>
          </a:xfrm>
          <a:prstGeom prst="rect">
            <a:avLst/>
          </a:prstGeom>
          <a:noFill/>
        </p:spPr>
        <p:txBody>
          <a:bodyPr wrap="square">
            <a:spAutoFit/>
          </a:bodyPr>
          <a:lstStyle/>
          <a:p>
            <a:pPr algn="just">
              <a:spcBef>
                <a:spcPts val="300"/>
              </a:spcBef>
            </a:pPr>
            <a:r>
              <a:rPr lang="en-GB" sz="1400" baseline="30000" dirty="0" err="1">
                <a:effectLst/>
                <a:ea typeface="Times New Roman" panose="02020603050405020304" pitchFamily="18" charset="0"/>
              </a:rPr>
              <a:t>a</a:t>
            </a:r>
            <a:r>
              <a:rPr lang="en-GB" sz="1400" dirty="0" err="1">
                <a:effectLst/>
                <a:ea typeface="Times New Roman" panose="02020603050405020304" pitchFamily="18" charset="0"/>
              </a:rPr>
              <a:t>Tebentafusp</a:t>
            </a:r>
            <a:r>
              <a:rPr lang="en-GB" sz="1400" dirty="0">
                <a:effectLst/>
                <a:ea typeface="Times New Roman" panose="02020603050405020304" pitchFamily="18" charset="0"/>
              </a:rPr>
              <a:t>: Kaplan-Meier + log-normal  cut-off point:</a:t>
            </a:r>
            <a:r>
              <a:rPr lang="en-GB" sz="1400" u="sng" dirty="0">
                <a:effectLst/>
                <a:highlight>
                  <a:srgbClr val="00FFFF"/>
                </a:highlight>
                <a:ea typeface="Times New Roman" panose="02020603050405020304" pitchFamily="18" charset="0"/>
              </a:rPr>
              <a:t>28 months </a:t>
            </a:r>
            <a:r>
              <a:rPr lang="en-GB" sz="1400" dirty="0">
                <a:effectLst/>
                <a:ea typeface="Times New Roman" panose="02020603050405020304" pitchFamily="18" charset="0"/>
              </a:rPr>
              <a:t>, pembrolizumab: Weibull distribution</a:t>
            </a:r>
          </a:p>
          <a:p>
            <a:pPr algn="just">
              <a:spcBef>
                <a:spcPts val="300"/>
              </a:spcBef>
            </a:pPr>
            <a:r>
              <a:rPr lang="en-GB" sz="1400" baseline="30000" dirty="0">
                <a:effectLst/>
                <a:ea typeface="Times New Roman" panose="02020603050405020304" pitchFamily="18" charset="0"/>
              </a:rPr>
              <a:t>b</a:t>
            </a:r>
            <a:r>
              <a:rPr lang="en-GB" sz="1400" dirty="0">
                <a:effectLst/>
                <a:ea typeface="Times New Roman" panose="02020603050405020304" pitchFamily="18" charset="0"/>
              </a:rPr>
              <a:t> Tebentafusp: Kaplan-Meier + log-logistic; cut-off point: </a:t>
            </a:r>
            <a:r>
              <a:rPr lang="en-GB" sz="1400" u="sng" dirty="0">
                <a:effectLst/>
                <a:highlight>
                  <a:srgbClr val="00FFFF"/>
                </a:highlight>
                <a:ea typeface="Times New Roman" panose="02020603050405020304" pitchFamily="18" charset="0"/>
              </a:rPr>
              <a:t>26 months</a:t>
            </a:r>
            <a:r>
              <a:rPr lang="en-GB" sz="1800" dirty="0">
                <a:effectLst/>
                <a:latin typeface="Times New Roman" panose="02020603050405020304" pitchFamily="18" charset="0"/>
                <a:ea typeface="Times New Roman" panose="02020603050405020304" pitchFamily="18" charset="0"/>
              </a:rPr>
              <a:t>, </a:t>
            </a:r>
            <a:r>
              <a:rPr lang="en-GB" sz="1400" dirty="0">
                <a:effectLst/>
                <a:ea typeface="Times New Roman" panose="02020603050405020304" pitchFamily="18" charset="0"/>
              </a:rPr>
              <a:t>pembrolizumab: log-normal distribution</a:t>
            </a:r>
          </a:p>
          <a:p>
            <a:pPr algn="just">
              <a:spcBef>
                <a:spcPts val="300"/>
              </a:spcBef>
            </a:pPr>
            <a:r>
              <a:rPr lang="en-GB" sz="1400" baseline="30000" dirty="0">
                <a:effectLst/>
                <a:ea typeface="Times New Roman" panose="02020603050405020304" pitchFamily="18" charset="0"/>
              </a:rPr>
              <a:t>c</a:t>
            </a:r>
            <a:r>
              <a:rPr lang="en-GB" sz="1400" dirty="0">
                <a:effectLst/>
                <a:ea typeface="Times New Roman" panose="02020603050405020304" pitchFamily="18" charset="0"/>
              </a:rPr>
              <a:t> Tebentafusp and pembrolizumab: log-normal distribution</a:t>
            </a:r>
          </a:p>
          <a:p>
            <a:pPr algn="just">
              <a:spcBef>
                <a:spcPts val="300"/>
              </a:spcBef>
            </a:pPr>
            <a:r>
              <a:rPr lang="fr-FR" sz="1400" baseline="30000" dirty="0">
                <a:effectLst/>
                <a:ea typeface="Times New Roman" panose="02020603050405020304" pitchFamily="18" charset="0"/>
              </a:rPr>
              <a:t>d</a:t>
            </a:r>
            <a:r>
              <a:rPr lang="fr-FR" sz="1400" dirty="0">
                <a:effectLst/>
                <a:ea typeface="Times New Roman" panose="02020603050405020304" pitchFamily="18" charset="0"/>
              </a:rPr>
              <a:t> Tebentafusp: log-</a:t>
            </a:r>
            <a:r>
              <a:rPr lang="fr-FR" sz="1400" dirty="0" err="1">
                <a:effectLst/>
                <a:ea typeface="Times New Roman" panose="02020603050405020304" pitchFamily="18" charset="0"/>
              </a:rPr>
              <a:t>logistic</a:t>
            </a:r>
            <a:r>
              <a:rPr lang="fr-FR" sz="1400" dirty="0">
                <a:effectLst/>
                <a:ea typeface="Times New Roman" panose="02020603050405020304" pitchFamily="18" charset="0"/>
              </a:rPr>
              <a:t> distribution, pembrolizumab: </a:t>
            </a:r>
            <a:r>
              <a:rPr lang="fr-FR" sz="1400" dirty="0" err="1">
                <a:effectLst/>
                <a:ea typeface="Times New Roman" panose="02020603050405020304" pitchFamily="18" charset="0"/>
              </a:rPr>
              <a:t>generalised</a:t>
            </a:r>
            <a:r>
              <a:rPr lang="fr-FR" sz="1400" dirty="0">
                <a:effectLst/>
                <a:ea typeface="Times New Roman" panose="02020603050405020304" pitchFamily="18" charset="0"/>
              </a:rPr>
              <a:t> Gamma distribution</a:t>
            </a:r>
            <a:endParaRPr lang="en-GB" sz="1400" dirty="0">
              <a:effectLst/>
              <a:ea typeface="Times New Roman" panose="02020603050405020304" pitchFamily="18" charset="0"/>
            </a:endParaRPr>
          </a:p>
        </p:txBody>
      </p:sp>
      <p:sp>
        <p:nvSpPr>
          <p:cNvPr id="2" name="TextBox 1">
            <a:extLst>
              <a:ext uri="{FF2B5EF4-FFF2-40B4-BE49-F238E27FC236}">
                <a16:creationId xmlns:a16="http://schemas.microsoft.com/office/drawing/2014/main" id="{D504C223-6A07-5D96-C577-B95E94D9DCC1}"/>
              </a:ext>
            </a:extLst>
          </p:cNvPr>
          <p:cNvSpPr txBox="1"/>
          <p:nvPr/>
        </p:nvSpPr>
        <p:spPr>
          <a:xfrm>
            <a:off x="270554" y="664702"/>
            <a:ext cx="5130443" cy="369332"/>
          </a:xfrm>
          <a:prstGeom prst="rect">
            <a:avLst/>
          </a:prstGeom>
          <a:noFill/>
        </p:spPr>
        <p:txBody>
          <a:bodyPr wrap="none" rtlCol="0">
            <a:spAutoFit/>
          </a:bodyPr>
          <a:lstStyle/>
          <a:p>
            <a:r>
              <a:rPr lang="en-GB" b="1"/>
              <a:t>Table: Comparison of predicted OS at 8 years</a:t>
            </a:r>
            <a:endParaRPr lang="en-GB"/>
          </a:p>
        </p:txBody>
      </p:sp>
      <p:sp>
        <p:nvSpPr>
          <p:cNvPr id="3" name="Text Placeholder 3">
            <a:extLst>
              <a:ext uri="{FF2B5EF4-FFF2-40B4-BE49-F238E27FC236}">
                <a16:creationId xmlns:a16="http://schemas.microsoft.com/office/drawing/2014/main" id="{47186C11-0863-3FB6-9738-6604D6A6E7D5}"/>
              </a:ext>
            </a:extLst>
          </p:cNvPr>
          <p:cNvSpPr>
            <a:spLocks noGrp="1"/>
          </p:cNvSpPr>
          <p:nvPr>
            <p:ph type="body" sz="quarter" idx="13"/>
          </p:nvPr>
        </p:nvSpPr>
        <p:spPr>
          <a:xfrm>
            <a:off x="1385179" y="6508268"/>
            <a:ext cx="9086850" cy="365125"/>
          </a:xfrm>
        </p:spPr>
        <p:txBody>
          <a:bodyPr/>
          <a:lstStyle/>
          <a:p>
            <a:r>
              <a:rPr lang="en-GB" dirty="0"/>
              <a:t>Abbreviations, ACM, appraisal committee meeting; CI, 95% credible </a:t>
            </a:r>
            <a:r>
              <a:rPr lang="en-GB"/>
              <a:t>interval; KM</a:t>
            </a:r>
            <a:r>
              <a:rPr lang="en-GB" dirty="0"/>
              <a:t>, OS overall survival</a:t>
            </a:r>
          </a:p>
        </p:txBody>
      </p:sp>
      <p:grpSp>
        <p:nvGrpSpPr>
          <p:cNvPr id="4" name="Group 3" descr="Question for committee: ">
            <a:extLst>
              <a:ext uri="{FF2B5EF4-FFF2-40B4-BE49-F238E27FC236}">
                <a16:creationId xmlns:a16="http://schemas.microsoft.com/office/drawing/2014/main" id="{7BBBA1C0-52B4-E5AF-9BDF-2FAD0148352F}"/>
              </a:ext>
            </a:extLst>
          </p:cNvPr>
          <p:cNvGrpSpPr/>
          <p:nvPr/>
        </p:nvGrpSpPr>
        <p:grpSpPr>
          <a:xfrm>
            <a:off x="1208614" y="5746356"/>
            <a:ext cx="10443155" cy="523858"/>
            <a:chOff x="1417830" y="5940481"/>
            <a:chExt cx="10024006" cy="523858"/>
          </a:xfrm>
        </p:grpSpPr>
        <p:sp>
          <p:nvSpPr>
            <p:cNvPr id="6" name="Rectangle 5" descr="Question to committee: What is the committee’s preferred approach to extrapolate long-term OS?&#10;">
              <a:extLst>
                <a:ext uri="{FF2B5EF4-FFF2-40B4-BE49-F238E27FC236}">
                  <a16:creationId xmlns:a16="http://schemas.microsoft.com/office/drawing/2014/main" id="{F50AC8B1-5628-34D3-94A3-94A03A3BFF7B}"/>
                </a:ext>
              </a:extLst>
            </p:cNvPr>
            <p:cNvSpPr/>
            <p:nvPr/>
          </p:nvSpPr>
          <p:spPr>
            <a:xfrm>
              <a:off x="1726710" y="6134279"/>
              <a:ext cx="9715126" cy="330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endParaRPr lang="en-GB" dirty="0">
                <a:solidFill>
                  <a:schemeClr val="tx1"/>
                </a:solidFill>
                <a:latin typeface="Arial" panose="020B0604020202020204" pitchFamily="34" charset="0"/>
              </a:endParaRPr>
            </a:p>
            <a:p>
              <a:pPr>
                <a:tabLst>
                  <a:tab pos="1790700" algn="l"/>
                </a:tabLst>
              </a:pPr>
              <a:r>
                <a:rPr lang="en-GB" dirty="0">
                  <a:solidFill>
                    <a:schemeClr val="tx1"/>
                  </a:solidFill>
                  <a:latin typeface="Arial" panose="020B0604020202020204" pitchFamily="34" charset="0"/>
                </a:rPr>
                <a:t>What is the committee’s preferred approach to extrapolate long-term OS?</a:t>
              </a:r>
            </a:p>
            <a:p>
              <a:pPr>
                <a:tabLst>
                  <a:tab pos="1790700" algn="l"/>
                </a:tabLst>
              </a:pPr>
              <a:r>
                <a:rPr lang="en-GB" dirty="0">
                  <a:solidFill>
                    <a:schemeClr val="tx1"/>
                  </a:solidFill>
                  <a:latin typeface="Arial" panose="020B0604020202020204" pitchFamily="34" charset="0"/>
                </a:rPr>
                <a:t>                                                                                        </a:t>
              </a:r>
            </a:p>
          </p:txBody>
        </p:sp>
        <p:grpSp>
          <p:nvGrpSpPr>
            <p:cNvPr id="5" name="Group 4">
              <a:extLst>
                <a:ext uri="{FF2B5EF4-FFF2-40B4-BE49-F238E27FC236}">
                  <a16:creationId xmlns:a16="http://schemas.microsoft.com/office/drawing/2014/main" id="{58AACDE9-ED06-722D-0564-FC2470C26609}"/>
                </a:ext>
                <a:ext uri="{C183D7F6-B498-43B3-948B-1728B52AA6E4}">
                  <adec:decorative xmlns:adec="http://schemas.microsoft.com/office/drawing/2017/decorative" val="1"/>
                </a:ext>
              </a:extLst>
            </p:cNvPr>
            <p:cNvGrpSpPr/>
            <p:nvPr/>
          </p:nvGrpSpPr>
          <p:grpSpPr>
            <a:xfrm>
              <a:off x="1417830" y="5940481"/>
              <a:ext cx="576000" cy="519732"/>
              <a:chOff x="-1478663" y="4362188"/>
              <a:chExt cx="576000" cy="519732"/>
            </a:xfrm>
          </p:grpSpPr>
          <p:sp>
            <p:nvSpPr>
              <p:cNvPr id="8" name="Oval 7">
                <a:extLst>
                  <a:ext uri="{FF2B5EF4-FFF2-40B4-BE49-F238E27FC236}">
                    <a16:creationId xmlns:a16="http://schemas.microsoft.com/office/drawing/2014/main" id="{9A42EAB0-D92C-785E-FC8F-202EEC6F8DFE}"/>
                  </a:ext>
                </a:extLst>
              </p:cNvPr>
              <p:cNvSpPr/>
              <p:nvPr/>
            </p:nvSpPr>
            <p:spPr>
              <a:xfrm>
                <a:off x="-1478663" y="4530656"/>
                <a:ext cx="576000" cy="35126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9" name="Graphic 8">
                <a:extLst>
                  <a:ext uri="{FF2B5EF4-FFF2-40B4-BE49-F238E27FC236}">
                    <a16:creationId xmlns:a16="http://schemas.microsoft.com/office/drawing/2014/main" id="{C9D3CE31-6078-C03A-8844-18D6E37EB50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825" y="4362188"/>
                <a:ext cx="463463" cy="463463"/>
              </a:xfrm>
              <a:prstGeom prst="rect">
                <a:avLst/>
              </a:prstGeom>
            </p:spPr>
          </p:pic>
        </p:grpSp>
      </p:grpSp>
    </p:spTree>
    <p:extLst>
      <p:ext uri="{BB962C8B-B14F-4D97-AF65-F5344CB8AC3E}">
        <p14:creationId xmlns:p14="http://schemas.microsoft.com/office/powerpoint/2010/main" val="2944874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t>BSC Resource use</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a:t> Appraisal recap and appeal history</a:t>
            </a:r>
          </a:p>
          <a:p>
            <a:pPr marL="457200" indent="-457200">
              <a:buSzPts val="2200"/>
              <a:buFont typeface="Wingdings" panose="05000000000000000000" pitchFamily="2" charset="2"/>
              <a:buChar char="q"/>
            </a:pPr>
            <a:r>
              <a:rPr lang="en-GB" sz="2800"/>
              <a:t> DSU Expert elicitation </a:t>
            </a:r>
          </a:p>
          <a:p>
            <a:pPr marL="457200" indent="-457200">
              <a:buSzPts val="2200"/>
              <a:buFont typeface="Wingdings" panose="05000000000000000000" pitchFamily="2" charset="2"/>
              <a:buChar char="q"/>
            </a:pPr>
            <a:r>
              <a:rPr lang="en-GB" sz="2800">
                <a:solidFill>
                  <a:schemeClr val="bg1"/>
                </a:solidFill>
              </a:rPr>
              <a:t>Long-term overall survival </a:t>
            </a:r>
          </a:p>
          <a:p>
            <a:pPr marL="730250" indent="-457200">
              <a:buSzPts val="2200"/>
              <a:buFont typeface="Wingdings" panose="05000000000000000000" pitchFamily="2" charset="2"/>
              <a:buChar char="ü"/>
              <a:tabLst>
                <a:tab pos="534988" algn="l"/>
              </a:tabLst>
            </a:pPr>
            <a:r>
              <a:rPr lang="en-GB" sz="2800" b="1"/>
              <a:t>BSC resource use </a:t>
            </a:r>
          </a:p>
        </p:txBody>
      </p:sp>
      <p:sp>
        <p:nvSpPr>
          <p:cNvPr id="4" name="TextBox 3">
            <a:extLst>
              <a:ext uri="{FF2B5EF4-FFF2-40B4-BE49-F238E27FC236}">
                <a16:creationId xmlns:a16="http://schemas.microsoft.com/office/drawing/2014/main" id="{8EA246B3-B096-9EFB-373C-FA31417490E9}"/>
              </a:ext>
            </a:extLst>
          </p:cNvPr>
          <p:cNvSpPr txBox="1"/>
          <p:nvPr/>
        </p:nvSpPr>
        <p:spPr>
          <a:xfrm>
            <a:off x="5738057" y="5636220"/>
            <a:ext cx="6097978" cy="646331"/>
          </a:xfrm>
          <a:prstGeom prst="rect">
            <a:avLst/>
          </a:prstGeom>
          <a:noFill/>
        </p:spPr>
        <p:txBody>
          <a:bodyPr wrap="square">
            <a:spAutoFit/>
          </a:bodyPr>
          <a:lstStyle/>
          <a:p>
            <a:r>
              <a:rPr lang="en-GB" sz="1800" b="1">
                <a:solidFill>
                  <a:schemeClr val="bg1"/>
                </a:solidFill>
              </a:rPr>
              <a:t>Abbreviations: </a:t>
            </a:r>
            <a:r>
              <a:rPr lang="en-GB" sz="1800">
                <a:solidFill>
                  <a:schemeClr val="bg1"/>
                </a:solidFill>
              </a:rPr>
              <a:t>DSU, Decision Support Unit; BSC, best supportive care</a:t>
            </a:r>
          </a:p>
        </p:txBody>
      </p:sp>
    </p:spTree>
    <p:extLst>
      <p:ext uri="{BB962C8B-B14F-4D97-AF65-F5344CB8AC3E}">
        <p14:creationId xmlns:p14="http://schemas.microsoft.com/office/powerpoint/2010/main" val="278431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a:xfrm>
            <a:off x="154454" y="122559"/>
            <a:ext cx="11250785" cy="425379"/>
          </a:xfrm>
        </p:spPr>
        <p:txBody>
          <a:bodyPr>
            <a:normAutofit fontScale="90000"/>
          </a:bodyPr>
          <a:lstStyle/>
          <a:p>
            <a:r>
              <a:rPr lang="en-GB" sz="2900"/>
              <a:t>Upheld appeal points relating to best supportive care resource use </a:t>
            </a:r>
          </a:p>
        </p:txBody>
      </p:sp>
      <p:sp>
        <p:nvSpPr>
          <p:cNvPr id="5" name="Text Placeholder 4">
            <a:extLst>
              <a:ext uri="{FF2B5EF4-FFF2-40B4-BE49-F238E27FC236}">
                <a16:creationId xmlns:a16="http://schemas.microsoft.com/office/drawing/2014/main" id="{C6FFD3C3-067C-CAB8-FA26-D3786C5C379B}"/>
              </a:ext>
            </a:extLst>
          </p:cNvPr>
          <p:cNvSpPr>
            <a:spLocks noGrp="1"/>
          </p:cNvSpPr>
          <p:nvPr>
            <p:ph type="body" sz="quarter" idx="13"/>
          </p:nvPr>
        </p:nvSpPr>
        <p:spPr>
          <a:xfrm>
            <a:off x="1871663" y="6575510"/>
            <a:ext cx="9086850" cy="365125"/>
          </a:xfrm>
        </p:spPr>
        <p:txBody>
          <a:bodyPr>
            <a:normAutofit/>
          </a:bodyPr>
          <a:lstStyle/>
          <a:p>
            <a:r>
              <a:rPr lang="en-GB"/>
              <a:t>Abbreviations: EAG, evidence assessment group; FDG, final draft guidance</a:t>
            </a:r>
          </a:p>
        </p:txBody>
      </p:sp>
      <p:graphicFrame>
        <p:nvGraphicFramePr>
          <p:cNvPr id="3" name="Table 2">
            <a:extLst>
              <a:ext uri="{FF2B5EF4-FFF2-40B4-BE49-F238E27FC236}">
                <a16:creationId xmlns:a16="http://schemas.microsoft.com/office/drawing/2014/main" id="{BA45ACDA-7125-DDBE-9E1E-CFFA27888B20}"/>
              </a:ext>
            </a:extLst>
          </p:cNvPr>
          <p:cNvGraphicFramePr>
            <a:graphicFrameLocks noGrp="1"/>
          </p:cNvGraphicFramePr>
          <p:nvPr>
            <p:extLst>
              <p:ext uri="{D42A27DB-BD31-4B8C-83A1-F6EECF244321}">
                <p14:modId xmlns:p14="http://schemas.microsoft.com/office/powerpoint/2010/main" val="3152451277"/>
              </p:ext>
            </p:extLst>
          </p:nvPr>
        </p:nvGraphicFramePr>
        <p:xfrm>
          <a:off x="320708" y="1241715"/>
          <a:ext cx="11336181" cy="3566160"/>
        </p:xfrm>
        <a:graphic>
          <a:graphicData uri="http://schemas.openxmlformats.org/drawingml/2006/table">
            <a:tbl>
              <a:tblPr firstRow="1" bandRow="1">
                <a:tableStyleId>{5C22544A-7EE6-4342-B048-85BDC9FD1C3A}</a:tableStyleId>
              </a:tblPr>
              <a:tblGrid>
                <a:gridCol w="1791121">
                  <a:extLst>
                    <a:ext uri="{9D8B030D-6E8A-4147-A177-3AD203B41FA5}">
                      <a16:colId xmlns:a16="http://schemas.microsoft.com/office/drawing/2014/main" val="2203142486"/>
                    </a:ext>
                  </a:extLst>
                </a:gridCol>
                <a:gridCol w="4420633">
                  <a:extLst>
                    <a:ext uri="{9D8B030D-6E8A-4147-A177-3AD203B41FA5}">
                      <a16:colId xmlns:a16="http://schemas.microsoft.com/office/drawing/2014/main" val="2551935976"/>
                    </a:ext>
                  </a:extLst>
                </a:gridCol>
                <a:gridCol w="5124427">
                  <a:extLst>
                    <a:ext uri="{9D8B030D-6E8A-4147-A177-3AD203B41FA5}">
                      <a16:colId xmlns:a16="http://schemas.microsoft.com/office/drawing/2014/main" val="2338108697"/>
                    </a:ext>
                  </a:extLst>
                </a:gridCol>
              </a:tblGrid>
              <a:tr h="325828">
                <a:tc>
                  <a:txBody>
                    <a:bodyPr/>
                    <a:lstStyle/>
                    <a:p>
                      <a:r>
                        <a:rPr lang="en-GB" sz="1800"/>
                        <a:t>Appellant </a:t>
                      </a:r>
                    </a:p>
                  </a:txBody>
                  <a:tcPr/>
                </a:tc>
                <a:tc>
                  <a:txBody>
                    <a:bodyPr/>
                    <a:lstStyle/>
                    <a:p>
                      <a:r>
                        <a:rPr lang="en-GB" sz="1800"/>
                        <a:t>Upheld appeal point</a:t>
                      </a:r>
                    </a:p>
                  </a:txBody>
                  <a:tcPr/>
                </a:tc>
                <a:tc>
                  <a:txBody>
                    <a:bodyPr/>
                    <a:lstStyle/>
                    <a:p>
                      <a:r>
                        <a:rPr lang="en-GB" sz="1800"/>
                        <a:t>Appeal panel conclusions</a:t>
                      </a:r>
                    </a:p>
                  </a:txBody>
                  <a:tcPr/>
                </a:tc>
                <a:extLst>
                  <a:ext uri="{0D108BD9-81ED-4DB2-BD59-A6C34878D82A}">
                    <a16:rowId xmlns:a16="http://schemas.microsoft.com/office/drawing/2014/main" val="744514149"/>
                  </a:ext>
                </a:extLst>
              </a:tr>
              <a:tr h="905014">
                <a:tc>
                  <a:txBody>
                    <a:bodyPr/>
                    <a:lstStyle/>
                    <a:p>
                      <a:pPr>
                        <a:lnSpc>
                          <a:spcPct val="100000"/>
                        </a:lnSpc>
                      </a:pPr>
                      <a:r>
                        <a:rPr lang="en-GB" sz="1800" b="1"/>
                        <a:t>Immunocore </a:t>
                      </a:r>
                    </a:p>
                  </a:txBody>
                  <a:tcPr anchor="ctr"/>
                </a:tc>
                <a:tc>
                  <a:txBody>
                    <a:bodyPr/>
                    <a:lstStyle/>
                    <a:p>
                      <a:pPr>
                        <a:lnSpc>
                          <a:spcPct val="100000"/>
                        </a:lnSpc>
                      </a:pPr>
                      <a:r>
                        <a:rPr lang="en-GB" sz="1800" b="0" i="0" u="none" strike="noStrike" kern="1200" baseline="0">
                          <a:solidFill>
                            <a:schemeClr val="dk1"/>
                          </a:solidFill>
                          <a:latin typeface="+mn-lt"/>
                          <a:ea typeface="+mn-ea"/>
                          <a:cs typeface="+mn-cs"/>
                        </a:rPr>
                        <a:t>Committee’s endorsement of a monthly best supportive care costs model was unreasonable in the light of clinical experts’ comments in support of a one-off aggregated cost model. </a:t>
                      </a:r>
                      <a:endParaRPr lang="en-GB" sz="1800" b="0"/>
                    </a:p>
                  </a:txBody>
                  <a:tcPr/>
                </a:tc>
                <a:tc rowSpan="2">
                  <a:txBody>
                    <a:bodyPr/>
                    <a:lstStyle/>
                    <a:p>
                      <a:pPr marL="285750" indent="-285750">
                        <a:lnSpc>
                          <a:spcPct val="100000"/>
                        </a:lnSpc>
                        <a:buFont typeface="Arial" panose="020B0604020202020204" pitchFamily="34" charset="0"/>
                        <a:buChar char="•"/>
                      </a:pPr>
                      <a:r>
                        <a:rPr lang="en-GB" sz="1800" b="0"/>
                        <a:t>Input from clinical and patient experts is essential to understand the best approach to applying best supportive care costs in the model, </a:t>
                      </a:r>
                    </a:p>
                    <a:p>
                      <a:pPr marL="285750" indent="-285750">
                        <a:lnSpc>
                          <a:spcPct val="100000"/>
                        </a:lnSpc>
                        <a:buFont typeface="Arial" panose="020B0604020202020204" pitchFamily="34" charset="0"/>
                        <a:buChar char="•"/>
                      </a:pPr>
                      <a:r>
                        <a:rPr lang="en-GB" sz="1800" b="0"/>
                        <a:t>No evidence that the EAG had sought expert input in determining their preferred approach to applying best supportive care costs</a:t>
                      </a:r>
                    </a:p>
                    <a:p>
                      <a:pPr marL="285750" indent="-285750">
                        <a:lnSpc>
                          <a:spcPct val="100000"/>
                        </a:lnSpc>
                        <a:buFont typeface="Arial" panose="020B0604020202020204" pitchFamily="34" charset="0"/>
                        <a:buChar char="•"/>
                      </a:pPr>
                      <a:r>
                        <a:rPr lang="en-GB" sz="1800" b="0"/>
                        <a:t>Panel were not convinced that the committee had made sufficient effort to consider additional expert advice before arriving at their own conclusions</a:t>
                      </a:r>
                    </a:p>
                  </a:txBody>
                  <a:tcPr/>
                </a:tc>
                <a:extLst>
                  <a:ext uri="{0D108BD9-81ED-4DB2-BD59-A6C34878D82A}">
                    <a16:rowId xmlns:a16="http://schemas.microsoft.com/office/drawing/2014/main" val="2221515394"/>
                  </a:ext>
                </a:extLst>
              </a:tr>
              <a:tr h="370840">
                <a:tc>
                  <a:txBody>
                    <a:bodyPr/>
                    <a:lstStyle/>
                    <a:p>
                      <a:pPr>
                        <a:lnSpc>
                          <a:spcPct val="100000"/>
                        </a:lnSpc>
                      </a:pPr>
                      <a:r>
                        <a:rPr lang="en-GB" sz="1800" b="1"/>
                        <a:t>OcuMel</a:t>
                      </a:r>
                    </a:p>
                  </a:txBody>
                  <a:tcPr/>
                </a:tc>
                <a:tc>
                  <a:txBody>
                    <a:bodyPr/>
                    <a:lstStyle/>
                    <a:p>
                      <a:pPr>
                        <a:lnSpc>
                          <a:spcPct val="100000"/>
                        </a:lnSpc>
                      </a:pPr>
                      <a:r>
                        <a:rPr lang="en-GB" sz="1800" b="0" i="0" u="none" strike="noStrike" kern="1200" baseline="0">
                          <a:solidFill>
                            <a:schemeClr val="dk1"/>
                          </a:solidFill>
                          <a:latin typeface="+mn-lt"/>
                          <a:ea typeface="+mn-ea"/>
                          <a:cs typeface="+mn-cs"/>
                        </a:rPr>
                        <a:t>Decision to adopt modelling using monthly best supportive care costs is unreasonable because the ERG and/or the Committee did not take due account of appropriate experts in reaching their views</a:t>
                      </a:r>
                      <a:endParaRPr lang="en-GB" sz="1800" b="0"/>
                    </a:p>
                  </a:txBody>
                  <a:tcPr/>
                </a:tc>
                <a:tc vMerge="1">
                  <a:txBody>
                    <a:bodyPr/>
                    <a:lstStyle/>
                    <a:p>
                      <a:pPr>
                        <a:lnSpc>
                          <a:spcPct val="100000"/>
                        </a:lnSpc>
                      </a:pPr>
                      <a:endParaRPr lang="en-GB" sz="1800" b="0"/>
                    </a:p>
                  </a:txBody>
                  <a:tcPr/>
                </a:tc>
                <a:extLst>
                  <a:ext uri="{0D108BD9-81ED-4DB2-BD59-A6C34878D82A}">
                    <a16:rowId xmlns:a16="http://schemas.microsoft.com/office/drawing/2014/main" val="3672469771"/>
                  </a:ext>
                </a:extLst>
              </a:tr>
            </a:tbl>
          </a:graphicData>
        </a:graphic>
      </p:graphicFrame>
    </p:spTree>
    <p:extLst>
      <p:ext uri="{BB962C8B-B14F-4D97-AF65-F5344CB8AC3E}">
        <p14:creationId xmlns:p14="http://schemas.microsoft.com/office/powerpoint/2010/main" val="315447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134163" y="118027"/>
            <a:ext cx="11923674" cy="592817"/>
          </a:xfrm>
        </p:spPr>
        <p:txBody>
          <a:bodyPr>
            <a:normAutofit fontScale="90000"/>
          </a:bodyPr>
          <a:lstStyle/>
          <a:p>
            <a:r>
              <a:rPr lang="en-GB" sz="3100"/>
              <a:t>DSU Elicitation Exercise: BSC resource use – Background and method (1) </a:t>
            </a:r>
            <a:br>
              <a:rPr lang="en-GB"/>
            </a:br>
            <a:endParaRPr lang="en-GB"/>
          </a:p>
        </p:txBody>
      </p:sp>
      <p:sp>
        <p:nvSpPr>
          <p:cNvPr id="32" name="Rectangle 31">
            <a:extLst>
              <a:ext uri="{FF2B5EF4-FFF2-40B4-BE49-F238E27FC236}">
                <a16:creationId xmlns:a16="http://schemas.microsoft.com/office/drawing/2014/main" id="{4423FAC9-BAA5-411F-E9CE-445B234CF3C2}"/>
              </a:ext>
            </a:extLst>
          </p:cNvPr>
          <p:cNvSpPr/>
          <p:nvPr/>
        </p:nvSpPr>
        <p:spPr>
          <a:xfrm>
            <a:off x="285006" y="940359"/>
            <a:ext cx="11444557" cy="24886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Background</a:t>
            </a:r>
          </a:p>
          <a:p>
            <a:r>
              <a:rPr lang="en-GB" sz="2000">
                <a:solidFill>
                  <a:schemeClr val="tx1"/>
                </a:solidFill>
                <a:latin typeface="Arial" panose="020B0604020202020204" pitchFamily="34" charset="0"/>
              </a:rPr>
              <a:t>Company and EAG had used different approaches to apply BSC costs </a:t>
            </a:r>
          </a:p>
          <a:p>
            <a:pPr marL="285750" indent="-285750">
              <a:buFont typeface="Arial" panose="020B0604020202020204" pitchFamily="34" charset="0"/>
              <a:buChar char="•"/>
            </a:pPr>
            <a:r>
              <a:rPr lang="en-GB" sz="2000">
                <a:solidFill>
                  <a:schemeClr val="tx1"/>
                </a:solidFill>
                <a:latin typeface="Arial" panose="020B0604020202020204" pitchFamily="34" charset="0"/>
              </a:rPr>
              <a:t>Company implemented one-off cost (equating to costs associated to 4-months BSC resource use)</a:t>
            </a:r>
          </a:p>
          <a:p>
            <a:pPr marL="742950" lvl="1" indent="-285750">
              <a:buFont typeface="Arial" panose="020B0604020202020204" pitchFamily="34" charset="0"/>
              <a:buChar char="•"/>
            </a:pPr>
            <a:r>
              <a:rPr lang="en-GB" sz="2000">
                <a:solidFill>
                  <a:schemeClr val="tx1"/>
                </a:solidFill>
                <a:latin typeface="Arial" panose="020B0604020202020204" pitchFamily="34" charset="0"/>
              </a:rPr>
              <a:t>BSC costs were independent to the amount of time spent in progressed disease state and included end-of-life costs in the model </a:t>
            </a:r>
          </a:p>
          <a:p>
            <a:pPr marL="285750" indent="-285750">
              <a:buFont typeface="Arial" panose="020B0604020202020204" pitchFamily="34" charset="0"/>
              <a:buChar char="•"/>
            </a:pPr>
            <a:r>
              <a:rPr lang="en-GB" sz="2000">
                <a:solidFill>
                  <a:schemeClr val="tx1"/>
                </a:solidFill>
                <a:latin typeface="Arial" panose="020B0604020202020204" pitchFamily="34" charset="0"/>
              </a:rPr>
              <a:t>EAG implemented monthly cost dependent on the amount of time spent in the progressed disease state and removed end of life costs due to concerns about double-counting </a:t>
            </a:r>
          </a:p>
        </p:txBody>
      </p:sp>
      <p:sp>
        <p:nvSpPr>
          <p:cNvPr id="7" name="TextBox 6">
            <a:extLst>
              <a:ext uri="{FF2B5EF4-FFF2-40B4-BE49-F238E27FC236}">
                <a16:creationId xmlns:a16="http://schemas.microsoft.com/office/drawing/2014/main" id="{663FDCA6-3F7A-F594-D907-3598129768BF}"/>
              </a:ext>
            </a:extLst>
          </p:cNvPr>
          <p:cNvSpPr txBox="1"/>
          <p:nvPr/>
        </p:nvSpPr>
        <p:spPr>
          <a:xfrm>
            <a:off x="285008" y="3507034"/>
            <a:ext cx="11444557" cy="2862322"/>
          </a:xfrm>
          <a:prstGeom prst="rect">
            <a:avLst/>
          </a:prstGeom>
          <a:noFill/>
          <a:ln w="28575">
            <a:solidFill>
              <a:schemeClr val="tx1"/>
            </a:solidFill>
          </a:ln>
        </p:spPr>
        <p:txBody>
          <a:bodyPr wrap="square">
            <a:spAutoFit/>
          </a:bodyPr>
          <a:lstStyle/>
          <a:p>
            <a:r>
              <a:rPr lang="en-GB" sz="2000" b="1">
                <a:latin typeface="Arial" panose="020B0604020202020204" pitchFamily="34" charset="0"/>
                <a:ea typeface="DengXian" panose="02010600030101010101" pitchFamily="2" charset="-122"/>
              </a:rPr>
              <a:t>DSU elicitation </a:t>
            </a:r>
          </a:p>
          <a:p>
            <a:r>
              <a:rPr lang="en-GB" sz="2000">
                <a:effectLst/>
                <a:latin typeface="Arial" panose="020B0604020202020204" pitchFamily="34" charset="0"/>
                <a:ea typeface="DengXian" panose="02010600030101010101" pitchFamily="2" charset="-122"/>
              </a:rPr>
              <a:t>DSU carried out an online survey (12 experts responded)</a:t>
            </a:r>
          </a:p>
          <a:p>
            <a:r>
              <a:rPr lang="en-GB" sz="2000">
                <a:effectLst/>
                <a:latin typeface="Arial" panose="020B0604020202020204" pitchFamily="34" charset="0"/>
                <a:ea typeface="DengXian" panose="02010600030101010101" pitchFamily="2" charset="-122"/>
              </a:rPr>
              <a:t>Provided background on how BSC resource use was modelled and asked the following:</a:t>
            </a:r>
          </a:p>
          <a:p>
            <a:pPr marL="342900" indent="-342900">
              <a:buFont typeface="+mj-lt"/>
              <a:buAutoNum type="arabicPeriod"/>
            </a:pPr>
            <a:r>
              <a:rPr lang="en-GB" sz="2000">
                <a:latin typeface="Arial" panose="020B0604020202020204" pitchFamily="34" charset="0"/>
                <a:ea typeface="DengXian" panose="02010600030101010101" pitchFamily="2" charset="-122"/>
              </a:rPr>
              <a:t>Would </a:t>
            </a:r>
            <a:r>
              <a:rPr lang="en-GB" sz="2000">
                <a:effectLst/>
                <a:latin typeface="Arial" panose="020B0604020202020204" pitchFamily="34" charset="0"/>
                <a:ea typeface="DengXian" panose="02010600030101010101" pitchFamily="2" charset="-122"/>
              </a:rPr>
              <a:t>patients start receiving BSC when they have progressed, irrespective of the level of deterioration in their quality of life?</a:t>
            </a:r>
          </a:p>
          <a:p>
            <a:r>
              <a:rPr lang="en-GB" sz="2000">
                <a:effectLst/>
                <a:latin typeface="Arial" panose="020B0604020202020204" pitchFamily="34" charset="0"/>
                <a:ea typeface="DengXian" panose="02010600030101010101" pitchFamily="2" charset="-122"/>
              </a:rPr>
              <a:t>2.  Would the sub-population of longer-term survivors be receiving BSC after progression?</a:t>
            </a:r>
          </a:p>
          <a:p>
            <a:r>
              <a:rPr lang="en-GB" sz="2000">
                <a:effectLst/>
                <a:latin typeface="Arial" panose="020B0604020202020204" pitchFamily="34" charset="0"/>
                <a:ea typeface="DengXian" panose="02010600030101010101" pitchFamily="2" charset="-122"/>
              </a:rPr>
              <a:t>3.</a:t>
            </a:r>
            <a:r>
              <a:rPr lang="en-GB" sz="2000">
                <a:latin typeface="Arial" panose="020B0604020202020204" pitchFamily="34" charset="0"/>
                <a:ea typeface="DengXian" panose="02010600030101010101" pitchFamily="2" charset="-122"/>
              </a:rPr>
              <a:t>   W</a:t>
            </a:r>
            <a:r>
              <a:rPr lang="en-GB" sz="2000">
                <a:effectLst/>
                <a:latin typeface="Arial" panose="020B0604020202020204" pitchFamily="34" charset="0"/>
                <a:ea typeface="DengXian" panose="02010600030101010101" pitchFamily="2" charset="-122"/>
              </a:rPr>
              <a:t>ould the rest of the population (i.e. non-long-term survivors) receive BSC after progression?</a:t>
            </a:r>
          </a:p>
          <a:p>
            <a:r>
              <a:rPr lang="en-GB" sz="2000">
                <a:effectLst/>
                <a:latin typeface="Arial" panose="020B0604020202020204" pitchFamily="34" charset="0"/>
                <a:ea typeface="DengXian" panose="02010600030101010101" pitchFamily="2" charset="-122"/>
              </a:rPr>
              <a:t>Participants were </a:t>
            </a:r>
            <a:r>
              <a:rPr lang="en-GB" sz="2000">
                <a:effectLst/>
                <a:latin typeface="Arial" panose="020B0604020202020204" pitchFamily="34" charset="0"/>
                <a:ea typeface="Arial" panose="020B0604020202020204" pitchFamily="34" charset="0"/>
              </a:rPr>
              <a:t>asked to provide any additional information or comments relating to BSC in advanced uveal melanoma patients that they felt was relevant to the technology appraisal</a:t>
            </a:r>
            <a:endParaRPr lang="en-GB" sz="2000">
              <a:effectLst/>
              <a:latin typeface="Arial" panose="020B0604020202020204" pitchFamily="34" charset="0"/>
              <a:ea typeface="DengXian" panose="02010600030101010101" pitchFamily="2" charset="-122"/>
            </a:endParaRPr>
          </a:p>
        </p:txBody>
      </p:sp>
      <p:sp>
        <p:nvSpPr>
          <p:cNvPr id="8" name="TextBox 7">
            <a:extLst>
              <a:ext uri="{FF2B5EF4-FFF2-40B4-BE49-F238E27FC236}">
                <a16:creationId xmlns:a16="http://schemas.microsoft.com/office/drawing/2014/main" id="{A1A9BB3D-D260-677B-4D0C-BFF5C17AB28C}"/>
              </a:ext>
            </a:extLst>
          </p:cNvPr>
          <p:cNvSpPr txBox="1"/>
          <p:nvPr/>
        </p:nvSpPr>
        <p:spPr>
          <a:xfrm>
            <a:off x="957303" y="6447390"/>
            <a:ext cx="9904021" cy="307777"/>
          </a:xfrm>
          <a:prstGeom prst="rect">
            <a:avLst/>
          </a:prstGeom>
          <a:solidFill>
            <a:schemeClr val="bg1"/>
          </a:solidFill>
          <a:ln>
            <a:solidFill>
              <a:schemeClr val="tx1"/>
            </a:solidFill>
          </a:ln>
        </p:spPr>
        <p:txBody>
          <a:bodyPr wrap="square">
            <a:spAutoFit/>
          </a:bodyPr>
          <a:lstStyle/>
          <a:p>
            <a:r>
              <a:rPr lang="en-GB" sz="1400">
                <a:solidFill>
                  <a:schemeClr val="dk1"/>
                </a:solidFill>
              </a:rPr>
              <a:t>Abbreviations: BSC, best supportive care</a:t>
            </a:r>
            <a:endParaRPr lang="en-GB" sz="1400"/>
          </a:p>
        </p:txBody>
      </p:sp>
    </p:spTree>
    <p:extLst>
      <p:ext uri="{BB962C8B-B14F-4D97-AF65-F5344CB8AC3E}">
        <p14:creationId xmlns:p14="http://schemas.microsoft.com/office/powerpoint/2010/main" val="1351208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06888" y="101506"/>
            <a:ext cx="11250785" cy="592817"/>
          </a:xfrm>
        </p:spPr>
        <p:txBody>
          <a:bodyPr>
            <a:normAutofit fontScale="90000"/>
          </a:bodyPr>
          <a:lstStyle/>
          <a:p>
            <a:r>
              <a:rPr lang="en-GB"/>
              <a:t>DSU Elicitation Exercise: </a:t>
            </a:r>
            <a:r>
              <a:rPr lang="en-GB" sz="3200"/>
              <a:t>BSC resource use – DSU participant comments</a:t>
            </a:r>
            <a:br>
              <a:rPr lang="en-GB"/>
            </a:br>
            <a:endParaRPr lang="en-GB"/>
          </a:p>
        </p:txBody>
      </p:sp>
      <p:sp>
        <p:nvSpPr>
          <p:cNvPr id="4" name="TextBox 3">
            <a:extLst>
              <a:ext uri="{FF2B5EF4-FFF2-40B4-BE49-F238E27FC236}">
                <a16:creationId xmlns:a16="http://schemas.microsoft.com/office/drawing/2014/main" id="{4A3C660D-C98C-DF31-7469-05E879C65213}"/>
              </a:ext>
            </a:extLst>
          </p:cNvPr>
          <p:cNvSpPr txBox="1"/>
          <p:nvPr/>
        </p:nvSpPr>
        <p:spPr>
          <a:xfrm>
            <a:off x="1457195" y="6550223"/>
            <a:ext cx="11225164" cy="307777"/>
          </a:xfrm>
          <a:prstGeom prst="rect">
            <a:avLst/>
          </a:prstGeom>
          <a:noFill/>
        </p:spPr>
        <p:txBody>
          <a:bodyPr wrap="square">
            <a:spAutoFit/>
          </a:bodyPr>
          <a:lstStyle/>
          <a:p>
            <a:r>
              <a:rPr lang="en-GB" sz="1400">
                <a:solidFill>
                  <a:schemeClr val="dk1"/>
                </a:solidFill>
              </a:rPr>
              <a:t>Abbreviations BSC, best supportive care; DSU Decision support unit</a:t>
            </a:r>
            <a:endParaRPr lang="en-GB" sz="1400"/>
          </a:p>
        </p:txBody>
      </p:sp>
      <p:graphicFrame>
        <p:nvGraphicFramePr>
          <p:cNvPr id="11" name="Table 10">
            <a:extLst>
              <a:ext uri="{FF2B5EF4-FFF2-40B4-BE49-F238E27FC236}">
                <a16:creationId xmlns:a16="http://schemas.microsoft.com/office/drawing/2014/main" id="{E532336B-EF6D-4C8F-0BE3-1D5D917205F2}"/>
              </a:ext>
            </a:extLst>
          </p:cNvPr>
          <p:cNvGraphicFramePr>
            <a:graphicFrameLocks noGrp="1"/>
          </p:cNvGraphicFramePr>
          <p:nvPr>
            <p:extLst>
              <p:ext uri="{D42A27DB-BD31-4B8C-83A1-F6EECF244321}">
                <p14:modId xmlns:p14="http://schemas.microsoft.com/office/powerpoint/2010/main" val="1803156341"/>
              </p:ext>
            </p:extLst>
          </p:nvPr>
        </p:nvGraphicFramePr>
        <p:xfrm>
          <a:off x="306888" y="1209175"/>
          <a:ext cx="11675315" cy="3566160"/>
        </p:xfrm>
        <a:graphic>
          <a:graphicData uri="http://schemas.openxmlformats.org/drawingml/2006/table">
            <a:tbl>
              <a:tblPr firstRow="1" bandRow="1">
                <a:tableStyleId>{5C22544A-7EE6-4342-B048-85BDC9FD1C3A}</a:tableStyleId>
              </a:tblPr>
              <a:tblGrid>
                <a:gridCol w="3006329">
                  <a:extLst>
                    <a:ext uri="{9D8B030D-6E8A-4147-A177-3AD203B41FA5}">
                      <a16:colId xmlns:a16="http://schemas.microsoft.com/office/drawing/2014/main" val="1961880990"/>
                    </a:ext>
                  </a:extLst>
                </a:gridCol>
                <a:gridCol w="8668986">
                  <a:extLst>
                    <a:ext uri="{9D8B030D-6E8A-4147-A177-3AD203B41FA5}">
                      <a16:colId xmlns:a16="http://schemas.microsoft.com/office/drawing/2014/main" val="3020014407"/>
                    </a:ext>
                  </a:extLst>
                </a:gridCol>
              </a:tblGrid>
              <a:tr h="370840">
                <a:tc>
                  <a:txBody>
                    <a:bodyPr/>
                    <a:lstStyle/>
                    <a:p>
                      <a:r>
                        <a:rPr lang="en-GB" sz="2000"/>
                        <a:t>Issue</a:t>
                      </a:r>
                    </a:p>
                  </a:txBody>
                  <a:tcPr/>
                </a:tc>
                <a:tc>
                  <a:txBody>
                    <a:bodyPr/>
                    <a:lstStyle/>
                    <a:p>
                      <a:r>
                        <a:rPr lang="en-GB" sz="2000"/>
                        <a:t>Comments</a:t>
                      </a:r>
                    </a:p>
                  </a:txBody>
                  <a:tcPr/>
                </a:tc>
                <a:extLst>
                  <a:ext uri="{0D108BD9-81ED-4DB2-BD59-A6C34878D82A}">
                    <a16:rowId xmlns:a16="http://schemas.microsoft.com/office/drawing/2014/main" val="897369566"/>
                  </a:ext>
                </a:extLst>
              </a:tr>
              <a:tr h="741680">
                <a:tc>
                  <a:txBody>
                    <a:bodyPr/>
                    <a:lstStyle/>
                    <a:p>
                      <a:r>
                        <a:rPr lang="en-GB" sz="1900"/>
                        <a:t>Mixed views on allocation of BSC use at progression</a:t>
                      </a:r>
                    </a:p>
                  </a:txBody>
                  <a:tcPr/>
                </a:tc>
                <a:tc>
                  <a:txBody>
                    <a:bodyPr/>
                    <a:lstStyle/>
                    <a:p>
                      <a:pPr marL="285750" indent="-285750">
                        <a:buFont typeface="Arial" panose="020B0604020202020204" pitchFamily="34" charset="0"/>
                        <a:buChar char="•"/>
                      </a:pPr>
                      <a:r>
                        <a:rPr lang="en-GB" sz="1900"/>
                        <a:t>Progressive symptoms would need palliative care and monitoring</a:t>
                      </a:r>
                    </a:p>
                    <a:p>
                      <a:pPr marL="285750" indent="-285750">
                        <a:buFont typeface="Arial" panose="020B0604020202020204" pitchFamily="34" charset="0"/>
                        <a:buChar char="•"/>
                      </a:pPr>
                      <a:r>
                        <a:rPr lang="en-GB" sz="1900"/>
                        <a:t>Asymptomatic would be monitored for deterioration and progression-associated symptoms but may not have other BSC</a:t>
                      </a:r>
                    </a:p>
                    <a:p>
                      <a:pPr marL="285750" indent="-285750">
                        <a:buFont typeface="Arial" panose="020B0604020202020204" pitchFamily="34" charset="0"/>
                        <a:buChar char="•"/>
                      </a:pPr>
                      <a:r>
                        <a:rPr lang="en-GB" sz="1900"/>
                        <a:t>Some experts stated that all patients would be referred to community palliative care units to plan long-term care regimes</a:t>
                      </a:r>
                    </a:p>
                  </a:txBody>
                  <a:tcPr/>
                </a:tc>
                <a:extLst>
                  <a:ext uri="{0D108BD9-81ED-4DB2-BD59-A6C34878D82A}">
                    <a16:rowId xmlns:a16="http://schemas.microsoft.com/office/drawing/2014/main" val="4114436483"/>
                  </a:ext>
                </a:extLst>
              </a:tr>
              <a:tr h="429291">
                <a:tc>
                  <a:txBody>
                    <a:bodyPr/>
                    <a:lstStyle/>
                    <a:p>
                      <a:r>
                        <a:rPr lang="en-GB" sz="1900"/>
                        <a:t>Long term / non- long- term survivors </a:t>
                      </a:r>
                    </a:p>
                  </a:txBody>
                  <a:tcPr/>
                </a:tc>
                <a:tc>
                  <a:txBody>
                    <a:bodyPr/>
                    <a:lstStyle/>
                    <a:p>
                      <a:pPr marL="285750" indent="-285750">
                        <a:buFont typeface="Arial" panose="020B0604020202020204" pitchFamily="34" charset="0"/>
                        <a:buChar char="•"/>
                      </a:pPr>
                      <a:r>
                        <a:rPr lang="en-GB" sz="1900"/>
                        <a:t>BSC resource use based on symptoms. Non-long-term survivors were expected to have BSC after progression, but also dependent on their symptoms</a:t>
                      </a:r>
                    </a:p>
                  </a:txBody>
                  <a:tcPr/>
                </a:tc>
                <a:extLst>
                  <a:ext uri="{0D108BD9-81ED-4DB2-BD59-A6C34878D82A}">
                    <a16:rowId xmlns:a16="http://schemas.microsoft.com/office/drawing/2014/main" val="1499267704"/>
                  </a:ext>
                </a:extLst>
              </a:tr>
              <a:tr h="429291">
                <a:tc>
                  <a:txBody>
                    <a:bodyPr/>
                    <a:lstStyle/>
                    <a:p>
                      <a:r>
                        <a:rPr lang="en-GB" sz="1900"/>
                        <a:t>BSC duration </a:t>
                      </a:r>
                    </a:p>
                  </a:txBody>
                  <a:tcPr/>
                </a:tc>
                <a:tc>
                  <a:txBody>
                    <a:bodyPr/>
                    <a:lstStyle/>
                    <a:p>
                      <a:pPr marL="285750" indent="-285750">
                        <a:buFont typeface="Arial" panose="020B0604020202020204" pitchFamily="34" charset="0"/>
                        <a:buChar char="•"/>
                      </a:pPr>
                      <a:r>
                        <a:rPr lang="en-GB" sz="1900"/>
                        <a:t>Length of time BSC would be provided for would be correlated with the severity/complexity of symptoms at progression</a:t>
                      </a:r>
                    </a:p>
                  </a:txBody>
                  <a:tcPr/>
                </a:tc>
                <a:extLst>
                  <a:ext uri="{0D108BD9-81ED-4DB2-BD59-A6C34878D82A}">
                    <a16:rowId xmlns:a16="http://schemas.microsoft.com/office/drawing/2014/main" val="2075960982"/>
                  </a:ext>
                </a:extLst>
              </a:tr>
            </a:tbl>
          </a:graphicData>
        </a:graphic>
      </p:graphicFrame>
    </p:spTree>
    <p:extLst>
      <p:ext uri="{BB962C8B-B14F-4D97-AF65-F5344CB8AC3E}">
        <p14:creationId xmlns:p14="http://schemas.microsoft.com/office/powerpoint/2010/main" val="370566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06888" y="101506"/>
            <a:ext cx="11804808" cy="592817"/>
          </a:xfrm>
        </p:spPr>
        <p:txBody>
          <a:bodyPr>
            <a:noAutofit/>
          </a:bodyPr>
          <a:lstStyle/>
          <a:p>
            <a:r>
              <a:rPr lang="en-GB" sz="2800"/>
              <a:t>Elicitation Exercise: BSC resource use – Stakeholder responses</a:t>
            </a:r>
            <a:br>
              <a:rPr lang="en-GB" sz="2800"/>
            </a:br>
            <a:endParaRPr lang="en-GB" sz="2800"/>
          </a:p>
        </p:txBody>
      </p:sp>
      <p:sp>
        <p:nvSpPr>
          <p:cNvPr id="4" name="TextBox 3">
            <a:extLst>
              <a:ext uri="{FF2B5EF4-FFF2-40B4-BE49-F238E27FC236}">
                <a16:creationId xmlns:a16="http://schemas.microsoft.com/office/drawing/2014/main" id="{4A3C660D-C98C-DF31-7469-05E879C65213}"/>
              </a:ext>
            </a:extLst>
          </p:cNvPr>
          <p:cNvSpPr txBox="1"/>
          <p:nvPr/>
        </p:nvSpPr>
        <p:spPr>
          <a:xfrm>
            <a:off x="1457195" y="6550223"/>
            <a:ext cx="11225164" cy="307777"/>
          </a:xfrm>
          <a:prstGeom prst="rect">
            <a:avLst/>
          </a:prstGeom>
          <a:noFill/>
        </p:spPr>
        <p:txBody>
          <a:bodyPr wrap="square">
            <a:spAutoFit/>
          </a:bodyPr>
          <a:lstStyle/>
          <a:p>
            <a:r>
              <a:rPr lang="en-GB" sz="1400">
                <a:solidFill>
                  <a:schemeClr val="dk1"/>
                </a:solidFill>
              </a:rPr>
              <a:t>Abbreviations BSC, best supportive care, DSU, Decision Support Unit</a:t>
            </a:r>
            <a:endParaRPr lang="en-GB" sz="1400"/>
          </a:p>
        </p:txBody>
      </p:sp>
      <p:sp>
        <p:nvSpPr>
          <p:cNvPr id="12" name="Rectangle 11">
            <a:extLst>
              <a:ext uri="{FF2B5EF4-FFF2-40B4-BE49-F238E27FC236}">
                <a16:creationId xmlns:a16="http://schemas.microsoft.com/office/drawing/2014/main" id="{81822A6B-23F9-0898-61C2-AB0A2AC58D91}"/>
              </a:ext>
            </a:extLst>
          </p:cNvPr>
          <p:cNvSpPr/>
          <p:nvPr/>
        </p:nvSpPr>
        <p:spPr>
          <a:xfrm>
            <a:off x="249608" y="617055"/>
            <a:ext cx="11816012" cy="146211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rPr>
              <a:t>Company critique</a:t>
            </a:r>
          </a:p>
          <a:p>
            <a:pPr marL="285750" indent="-285750">
              <a:buFont typeface="Arial" panose="020B0604020202020204" pitchFamily="34" charset="0"/>
              <a:buChar char="•"/>
            </a:pPr>
            <a:r>
              <a:rPr lang="en-GB">
                <a:solidFill>
                  <a:schemeClr val="tx1"/>
                </a:solidFill>
                <a:latin typeface="Arial" panose="020B0604020202020204" pitchFamily="34" charset="0"/>
              </a:rPr>
              <a:t>DSU report results do not provide any clinical justification for applying monthly costs from progression onwards. </a:t>
            </a:r>
          </a:p>
          <a:p>
            <a:pPr marL="285750" indent="-285750">
              <a:buFont typeface="Arial" panose="020B0604020202020204" pitchFamily="34" charset="0"/>
              <a:buChar char="•"/>
            </a:pPr>
            <a:r>
              <a:rPr lang="en-GB">
                <a:solidFill>
                  <a:schemeClr val="tx1"/>
                </a:solidFill>
                <a:latin typeface="Arial" panose="020B0604020202020204" pitchFamily="34" charset="0"/>
              </a:rPr>
              <a:t>DSU results are consistent with BSC costing applied in the company base case so </a:t>
            </a:r>
            <a:r>
              <a:rPr lang="en-GB" err="1">
                <a:solidFill>
                  <a:schemeClr val="tx1"/>
                </a:solidFill>
                <a:latin typeface="Arial" panose="020B0604020202020204" pitchFamily="34" charset="0"/>
              </a:rPr>
              <a:t>So</a:t>
            </a:r>
            <a:r>
              <a:rPr lang="en-GB">
                <a:solidFill>
                  <a:schemeClr val="tx1"/>
                </a:solidFill>
                <a:latin typeface="Arial" panose="020B0604020202020204" pitchFamily="34" charset="0"/>
              </a:rPr>
              <a:t> BSC costs is unchanged</a:t>
            </a:r>
          </a:p>
          <a:p>
            <a:pPr marL="742950" lvl="1" indent="-285750">
              <a:buFont typeface="Arial" panose="020B0604020202020204" pitchFamily="34" charset="0"/>
              <a:buChar char="•"/>
            </a:pPr>
            <a:r>
              <a:rPr lang="en-GB">
                <a:solidFill>
                  <a:schemeClr val="tx1"/>
                </a:solidFill>
                <a:latin typeface="Arial" panose="020B0604020202020204" pitchFamily="34" charset="0"/>
              </a:rPr>
              <a:t>Company base case assumed all patients have 4 months of BSC </a:t>
            </a:r>
          </a:p>
          <a:p>
            <a:pPr marL="742950" lvl="1" indent="-285750">
              <a:buFont typeface="Arial" panose="020B0604020202020204" pitchFamily="34" charset="0"/>
              <a:buChar char="•"/>
            </a:pPr>
            <a:r>
              <a:rPr lang="en-GB">
                <a:solidFill>
                  <a:schemeClr val="tx1"/>
                </a:solidFill>
                <a:latin typeface="Arial" panose="020B0604020202020204" pitchFamily="34" charset="0"/>
              </a:rPr>
              <a:t>Clinical expert opinion in DSU report considered  BSC would be provided for a few weeks to 12 months. </a:t>
            </a:r>
          </a:p>
        </p:txBody>
      </p:sp>
      <p:graphicFrame>
        <p:nvGraphicFramePr>
          <p:cNvPr id="3" name="Table 2">
            <a:extLst>
              <a:ext uri="{FF2B5EF4-FFF2-40B4-BE49-F238E27FC236}">
                <a16:creationId xmlns:a16="http://schemas.microsoft.com/office/drawing/2014/main" id="{96D2AB0E-AB11-393D-9F0F-2BF0A0C01940}"/>
              </a:ext>
            </a:extLst>
          </p:cNvPr>
          <p:cNvGraphicFramePr>
            <a:graphicFrameLocks noGrp="1"/>
          </p:cNvGraphicFramePr>
          <p:nvPr>
            <p:extLst>
              <p:ext uri="{D42A27DB-BD31-4B8C-83A1-F6EECF244321}">
                <p14:modId xmlns:p14="http://schemas.microsoft.com/office/powerpoint/2010/main" val="84251272"/>
              </p:ext>
            </p:extLst>
          </p:nvPr>
        </p:nvGraphicFramePr>
        <p:xfrm>
          <a:off x="249608" y="2356748"/>
          <a:ext cx="11816012" cy="2144504"/>
        </p:xfrm>
        <a:graphic>
          <a:graphicData uri="http://schemas.openxmlformats.org/drawingml/2006/table">
            <a:tbl>
              <a:tblPr firstRow="1" bandRow="1">
                <a:tableStyleId>{5C22544A-7EE6-4342-B048-85BDC9FD1C3A}</a:tableStyleId>
              </a:tblPr>
              <a:tblGrid>
                <a:gridCol w="3674773">
                  <a:extLst>
                    <a:ext uri="{9D8B030D-6E8A-4147-A177-3AD203B41FA5}">
                      <a16:colId xmlns:a16="http://schemas.microsoft.com/office/drawing/2014/main" val="512936709"/>
                    </a:ext>
                  </a:extLst>
                </a:gridCol>
                <a:gridCol w="8141239">
                  <a:extLst>
                    <a:ext uri="{9D8B030D-6E8A-4147-A177-3AD203B41FA5}">
                      <a16:colId xmlns:a16="http://schemas.microsoft.com/office/drawing/2014/main" val="3855353561"/>
                    </a:ext>
                  </a:extLst>
                </a:gridCol>
              </a:tblGrid>
              <a:tr h="377226">
                <a:tc>
                  <a:txBody>
                    <a:bodyPr/>
                    <a:lstStyle/>
                    <a:p>
                      <a:r>
                        <a:rPr lang="en-GB"/>
                        <a:t>Company rationale</a:t>
                      </a:r>
                    </a:p>
                  </a:txBody>
                  <a:tcPr/>
                </a:tc>
                <a:tc>
                  <a:txBody>
                    <a:bodyPr/>
                    <a:lstStyle/>
                    <a:p>
                      <a:r>
                        <a:rPr lang="en-GB"/>
                        <a:t>Supportive notes in DSU report </a:t>
                      </a:r>
                    </a:p>
                  </a:txBody>
                  <a:tcPr/>
                </a:tc>
                <a:extLst>
                  <a:ext uri="{0D108BD9-81ED-4DB2-BD59-A6C34878D82A}">
                    <a16:rowId xmlns:a16="http://schemas.microsoft.com/office/drawing/2014/main" val="1177733066"/>
                  </a:ext>
                </a:extLst>
              </a:tr>
              <a:tr h="1767278">
                <a:tc>
                  <a:txBody>
                    <a:bodyPr/>
                    <a:lstStyle/>
                    <a:p>
                      <a:r>
                        <a:rPr lang="en-GB"/>
                        <a:t>Responses </a:t>
                      </a:r>
                      <a:r>
                        <a:rPr lang="en-GB" sz="1800" kern="1200">
                          <a:solidFill>
                            <a:schemeClr val="dk1"/>
                          </a:solidFill>
                          <a:effectLst/>
                          <a:latin typeface="+mn-lt"/>
                          <a:ea typeface="+mn-ea"/>
                          <a:cs typeface="+mn-cs"/>
                        </a:rPr>
                        <a:t>highlighted that an individualised approach is based on symptomatic status which may not correlate with radiological progression</a:t>
                      </a:r>
                      <a:endParaRPr lang="en-GB"/>
                    </a:p>
                  </a:txBody>
                  <a:tcPr/>
                </a:tc>
                <a:tc>
                  <a:txBody>
                    <a:bodyPr/>
                    <a:lstStyle/>
                    <a:p>
                      <a:pPr marL="285750" indent="-285750">
                        <a:buFont typeface="Arial" panose="020B0604020202020204" pitchFamily="34" charset="0"/>
                        <a:buChar char="•"/>
                      </a:pPr>
                      <a:r>
                        <a:rPr lang="en-GB" sz="1800" i="0" u="none" kern="1200">
                          <a:solidFill>
                            <a:schemeClr val="dk1"/>
                          </a:solidFill>
                          <a:effectLst/>
                          <a:latin typeface="+mn-lt"/>
                          <a:ea typeface="+mn-ea"/>
                          <a:cs typeface="+mn-cs"/>
                        </a:rPr>
                        <a:t>“The experts believed intensity of BSC resource use would increase in the final months of life, and for some patients having BSC immediately after radiological progression, BSC use will be minimal due to the lack of symptoms” </a:t>
                      </a:r>
                    </a:p>
                    <a:p>
                      <a:pPr marL="285750" indent="-285750">
                        <a:buFont typeface="Arial" panose="020B0604020202020204" pitchFamily="34" charset="0"/>
                        <a:buChar char="•"/>
                      </a:pPr>
                      <a:r>
                        <a:rPr lang="en-GB" sz="1800" i="0" u="none" kern="1200">
                          <a:solidFill>
                            <a:schemeClr val="dk1"/>
                          </a:solidFill>
                          <a:effectLst/>
                          <a:latin typeface="+mn-lt"/>
                          <a:ea typeface="+mn-ea"/>
                          <a:cs typeface="+mn-cs"/>
                        </a:rPr>
                        <a:t>“Experts expressed that patient referral for BSC is an individualised decision based on patient symptoms” </a:t>
                      </a:r>
                      <a:endParaRPr lang="en-GB" i="0" u="none"/>
                    </a:p>
                  </a:txBody>
                  <a:tcPr/>
                </a:tc>
                <a:extLst>
                  <a:ext uri="{0D108BD9-81ED-4DB2-BD59-A6C34878D82A}">
                    <a16:rowId xmlns:a16="http://schemas.microsoft.com/office/drawing/2014/main" val="4117311184"/>
                  </a:ext>
                </a:extLst>
              </a:tr>
            </a:tbl>
          </a:graphicData>
        </a:graphic>
      </p:graphicFrame>
      <p:grpSp>
        <p:nvGrpSpPr>
          <p:cNvPr id="5" name="Group 4" descr="Question for committee: ">
            <a:extLst>
              <a:ext uri="{FF2B5EF4-FFF2-40B4-BE49-F238E27FC236}">
                <a16:creationId xmlns:a16="http://schemas.microsoft.com/office/drawing/2014/main" id="{F87DDF51-32D2-5515-2A88-6494F98A9C23}"/>
              </a:ext>
            </a:extLst>
          </p:cNvPr>
          <p:cNvGrpSpPr/>
          <p:nvPr/>
        </p:nvGrpSpPr>
        <p:grpSpPr>
          <a:xfrm>
            <a:off x="947058" y="5896047"/>
            <a:ext cx="11102565" cy="660297"/>
            <a:chOff x="1417830" y="5884213"/>
            <a:chExt cx="10946090" cy="576000"/>
          </a:xfrm>
        </p:grpSpPr>
        <p:sp>
          <p:nvSpPr>
            <p:cNvPr id="6" name="Rectangle 5" descr="Question to committee: Are the methods used by the DSU to capture expert opinion on BSC resources costing appropriate? &#10;">
              <a:extLst>
                <a:ext uri="{FF2B5EF4-FFF2-40B4-BE49-F238E27FC236}">
                  <a16:creationId xmlns:a16="http://schemas.microsoft.com/office/drawing/2014/main" id="{A06CE174-0283-D111-3082-5F98FDAA9661}"/>
                </a:ext>
              </a:extLst>
            </p:cNvPr>
            <p:cNvSpPr/>
            <p:nvPr/>
          </p:nvSpPr>
          <p:spPr>
            <a:xfrm>
              <a:off x="1776260" y="5884699"/>
              <a:ext cx="10587660" cy="4842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Are the methods used by the DSU to capture expert opinion on BSC resources costing appropriate? </a:t>
              </a:r>
            </a:p>
          </p:txBody>
        </p:sp>
        <p:grpSp>
          <p:nvGrpSpPr>
            <p:cNvPr id="7" name="Group 6">
              <a:extLst>
                <a:ext uri="{FF2B5EF4-FFF2-40B4-BE49-F238E27FC236}">
                  <a16:creationId xmlns:a16="http://schemas.microsoft.com/office/drawing/2014/main" id="{ACF53F59-7460-9F80-753F-7EBD32848EC1}"/>
                </a:ext>
                <a:ext uri="{C183D7F6-B498-43B3-948B-1728B52AA6E4}">
                  <adec:decorative xmlns:adec="http://schemas.microsoft.com/office/drawing/2017/decorative" val="1"/>
                </a:ext>
              </a:extLst>
            </p:cNvPr>
            <p:cNvGrpSpPr/>
            <p:nvPr/>
          </p:nvGrpSpPr>
          <p:grpSpPr>
            <a:xfrm>
              <a:off x="1417830" y="5884213"/>
              <a:ext cx="576000" cy="576000"/>
              <a:chOff x="-1478663" y="4305920"/>
              <a:chExt cx="576000" cy="576000"/>
            </a:xfrm>
          </p:grpSpPr>
          <p:sp>
            <p:nvSpPr>
              <p:cNvPr id="8" name="Oval 7">
                <a:extLst>
                  <a:ext uri="{FF2B5EF4-FFF2-40B4-BE49-F238E27FC236}">
                    <a16:creationId xmlns:a16="http://schemas.microsoft.com/office/drawing/2014/main" id="{EA744072-AFCA-33DF-73EA-841C4F16E2A5}"/>
                  </a:ext>
                </a:extLst>
              </p:cNvPr>
              <p:cNvSpPr/>
              <p:nvPr/>
            </p:nvSpPr>
            <p:spPr>
              <a:xfrm>
                <a:off x="-1478663" y="4305920"/>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9" name="Graphic 8">
                <a:extLst>
                  <a:ext uri="{FF2B5EF4-FFF2-40B4-BE49-F238E27FC236}">
                    <a16:creationId xmlns:a16="http://schemas.microsoft.com/office/drawing/2014/main" id="{4EA4D02C-720D-D933-7D44-F3A246DF5AE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0307" y="4364836"/>
                <a:ext cx="463462" cy="463463"/>
              </a:xfrm>
              <a:prstGeom prst="rect">
                <a:avLst/>
              </a:prstGeom>
            </p:spPr>
          </p:pic>
        </p:grpSp>
      </p:grpSp>
      <p:sp>
        <p:nvSpPr>
          <p:cNvPr id="13" name="Rectangle 12">
            <a:extLst>
              <a:ext uri="{FF2B5EF4-FFF2-40B4-BE49-F238E27FC236}">
                <a16:creationId xmlns:a16="http://schemas.microsoft.com/office/drawing/2014/main" id="{70EAD273-3076-7191-21EA-4F730E128657}"/>
              </a:ext>
            </a:extLst>
          </p:cNvPr>
          <p:cNvSpPr/>
          <p:nvPr/>
        </p:nvSpPr>
        <p:spPr>
          <a:xfrm>
            <a:off x="203531" y="4692946"/>
            <a:ext cx="11816012" cy="119616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err="1">
                <a:solidFill>
                  <a:schemeClr val="accent2"/>
                </a:solidFill>
                <a:latin typeface="Arial" panose="020B0604020202020204" pitchFamily="34" charset="0"/>
              </a:rPr>
              <a:t>OcuMel</a:t>
            </a:r>
            <a:r>
              <a:rPr lang="en-GB" b="1">
                <a:solidFill>
                  <a:schemeClr val="accent2"/>
                </a:solidFill>
                <a:latin typeface="Arial" panose="020B0604020202020204" pitchFamily="34" charset="0"/>
              </a:rPr>
              <a:t> response to DSU report results</a:t>
            </a:r>
          </a:p>
          <a:p>
            <a:pPr marL="342900" indent="-342900">
              <a:buFont typeface="Arial" panose="020B0604020202020204" pitchFamily="34" charset="0"/>
              <a:buChar char="•"/>
            </a:pPr>
            <a:r>
              <a:rPr lang="en-GB">
                <a:solidFill>
                  <a:schemeClr val="tx1"/>
                </a:solidFill>
                <a:latin typeface="Arial" panose="020B0604020202020204" pitchFamily="34" charset="0"/>
              </a:rPr>
              <a:t>BSC is a broad term and questions could have been clearer.  Varied responses reflect ambiguity in phrasing</a:t>
            </a:r>
          </a:p>
          <a:p>
            <a:pPr marL="342900" indent="-342900">
              <a:buFont typeface="Arial" panose="020B0604020202020204" pitchFamily="34" charset="0"/>
              <a:buChar char="•"/>
            </a:pPr>
            <a:r>
              <a:rPr lang="en-GB">
                <a:solidFill>
                  <a:schemeClr val="tx1"/>
                </a:solidFill>
                <a:latin typeface="Arial" panose="020B0604020202020204" pitchFamily="34" charset="0"/>
              </a:rPr>
              <a:t>More questions could have helped understand  ‘resources used in the provision of BSC after progression’</a:t>
            </a:r>
          </a:p>
          <a:p>
            <a:pPr marL="342900" indent="-342900">
              <a:buFont typeface="Arial" panose="020B0604020202020204" pitchFamily="34" charset="0"/>
              <a:buChar char="•"/>
            </a:pPr>
            <a:r>
              <a:rPr lang="en-GB">
                <a:solidFill>
                  <a:schemeClr val="tx1"/>
                </a:solidFill>
                <a:latin typeface="Arial" panose="020B0604020202020204" pitchFamily="34" charset="0"/>
              </a:rPr>
              <a:t>Worry the committee will still be unclear on what supportive care looks like for people with uveal </a:t>
            </a:r>
            <a:r>
              <a:rPr lang="en-GB" err="1">
                <a:solidFill>
                  <a:schemeClr val="tx1"/>
                </a:solidFill>
                <a:latin typeface="Arial" panose="020B0604020202020204" pitchFamily="34" charset="0"/>
              </a:rPr>
              <a:t>melanom</a:t>
            </a:r>
            <a:endParaRPr lang="en-GB">
              <a:solidFill>
                <a:schemeClr val="accent2"/>
              </a:solidFill>
              <a:latin typeface="Arial" panose="020B0604020202020204" pitchFamily="34" charset="0"/>
            </a:endParaRPr>
          </a:p>
          <a:p>
            <a:endParaRPr lang="en-GB" sz="2000">
              <a:solidFill>
                <a:schemeClr val="accent2"/>
              </a:solidFill>
              <a:latin typeface="Arial" panose="020B0604020202020204" pitchFamily="34" charset="0"/>
            </a:endParaRPr>
          </a:p>
        </p:txBody>
      </p:sp>
    </p:spTree>
    <p:extLst>
      <p:ext uri="{BB962C8B-B14F-4D97-AF65-F5344CB8AC3E}">
        <p14:creationId xmlns:p14="http://schemas.microsoft.com/office/powerpoint/2010/main" val="320540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06888" y="101506"/>
            <a:ext cx="11250785" cy="592817"/>
          </a:xfrm>
        </p:spPr>
        <p:txBody>
          <a:bodyPr>
            <a:normAutofit fontScale="90000"/>
          </a:bodyPr>
          <a:lstStyle/>
          <a:p>
            <a:r>
              <a:rPr lang="en-GB"/>
              <a:t>Elicitation Exercise: </a:t>
            </a:r>
            <a:r>
              <a:rPr lang="en-GB" sz="3200"/>
              <a:t>BSC resource use – EAG Critique</a:t>
            </a:r>
            <a:br>
              <a:rPr lang="en-GB"/>
            </a:br>
            <a:endParaRPr lang="en-GB"/>
          </a:p>
        </p:txBody>
      </p:sp>
      <p:sp>
        <p:nvSpPr>
          <p:cNvPr id="4" name="TextBox 3">
            <a:extLst>
              <a:ext uri="{FF2B5EF4-FFF2-40B4-BE49-F238E27FC236}">
                <a16:creationId xmlns:a16="http://schemas.microsoft.com/office/drawing/2014/main" id="{4A3C660D-C98C-DF31-7469-05E879C65213}"/>
              </a:ext>
            </a:extLst>
          </p:cNvPr>
          <p:cNvSpPr txBox="1"/>
          <p:nvPr/>
        </p:nvSpPr>
        <p:spPr>
          <a:xfrm>
            <a:off x="1457195" y="6550223"/>
            <a:ext cx="11225164" cy="307777"/>
          </a:xfrm>
          <a:prstGeom prst="rect">
            <a:avLst/>
          </a:prstGeom>
          <a:noFill/>
        </p:spPr>
        <p:txBody>
          <a:bodyPr wrap="square">
            <a:spAutoFit/>
          </a:bodyPr>
          <a:lstStyle/>
          <a:p>
            <a:r>
              <a:rPr lang="en-GB" sz="1400">
                <a:solidFill>
                  <a:schemeClr val="dk1"/>
                </a:solidFill>
              </a:rPr>
              <a:t>Abbreviations BSC, best supportive care, DSU, Decision Support Uni, EAG, evidence assessment group</a:t>
            </a:r>
            <a:endParaRPr lang="en-GB" sz="1400"/>
          </a:p>
        </p:txBody>
      </p:sp>
      <p:graphicFrame>
        <p:nvGraphicFramePr>
          <p:cNvPr id="3" name="Table 2">
            <a:extLst>
              <a:ext uri="{FF2B5EF4-FFF2-40B4-BE49-F238E27FC236}">
                <a16:creationId xmlns:a16="http://schemas.microsoft.com/office/drawing/2014/main" id="{96D2AB0E-AB11-393D-9F0F-2BF0A0C01940}"/>
              </a:ext>
            </a:extLst>
          </p:cNvPr>
          <p:cNvGraphicFramePr>
            <a:graphicFrameLocks noGrp="1"/>
          </p:cNvGraphicFramePr>
          <p:nvPr>
            <p:extLst>
              <p:ext uri="{D42A27DB-BD31-4B8C-83A1-F6EECF244321}">
                <p14:modId xmlns:p14="http://schemas.microsoft.com/office/powerpoint/2010/main" val="3597612742"/>
              </p:ext>
            </p:extLst>
          </p:nvPr>
        </p:nvGraphicFramePr>
        <p:xfrm>
          <a:off x="258343" y="2512975"/>
          <a:ext cx="11675314" cy="3646749"/>
        </p:xfrm>
        <a:graphic>
          <a:graphicData uri="http://schemas.openxmlformats.org/drawingml/2006/table">
            <a:tbl>
              <a:tblPr firstRow="1" bandRow="1">
                <a:tableStyleId>{5C22544A-7EE6-4342-B048-85BDC9FD1C3A}</a:tableStyleId>
              </a:tblPr>
              <a:tblGrid>
                <a:gridCol w="2640974">
                  <a:extLst>
                    <a:ext uri="{9D8B030D-6E8A-4147-A177-3AD203B41FA5}">
                      <a16:colId xmlns:a16="http://schemas.microsoft.com/office/drawing/2014/main" val="512936709"/>
                    </a:ext>
                  </a:extLst>
                </a:gridCol>
                <a:gridCol w="9034340">
                  <a:extLst>
                    <a:ext uri="{9D8B030D-6E8A-4147-A177-3AD203B41FA5}">
                      <a16:colId xmlns:a16="http://schemas.microsoft.com/office/drawing/2014/main" val="3855353561"/>
                    </a:ext>
                  </a:extLst>
                </a:gridCol>
              </a:tblGrid>
              <a:tr h="346235">
                <a:tc>
                  <a:txBody>
                    <a:bodyPr/>
                    <a:lstStyle/>
                    <a:p>
                      <a:r>
                        <a:rPr lang="en-GB">
                          <a:solidFill>
                            <a:schemeClr val="bg1"/>
                          </a:solidFill>
                        </a:rPr>
                        <a:t>EAG rationale</a:t>
                      </a:r>
                    </a:p>
                  </a:txBody>
                  <a:tcPr>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u="none">
                          <a:solidFill>
                            <a:schemeClr val="bg1"/>
                          </a:solidFill>
                        </a:rPr>
                        <a:t>Supportive notes in DSU report </a:t>
                      </a:r>
                    </a:p>
                  </a:txBody>
                  <a:tcPr>
                    <a:solidFill>
                      <a:srgbClr val="228096"/>
                    </a:solidFill>
                  </a:tcPr>
                </a:tc>
                <a:extLst>
                  <a:ext uri="{0D108BD9-81ED-4DB2-BD59-A6C34878D82A}">
                    <a16:rowId xmlns:a16="http://schemas.microsoft.com/office/drawing/2014/main" val="3742498720"/>
                  </a:ext>
                </a:extLst>
              </a:tr>
              <a:tr h="1904291">
                <a:tc>
                  <a:txBody>
                    <a:bodyPr/>
                    <a:lstStyle/>
                    <a:p>
                      <a:r>
                        <a:rPr lang="en-GB" sz="1800" kern="1200">
                          <a:solidFill>
                            <a:schemeClr val="dk1"/>
                          </a:solidFill>
                          <a:effectLst/>
                          <a:latin typeface="+mn-lt"/>
                          <a:ea typeface="+mn-ea"/>
                          <a:cs typeface="+mn-cs"/>
                        </a:rPr>
                        <a:t>Statements supported assumption that BSC costs are dependent on time between progression and death</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0" u="none" kern="1200">
                          <a:solidFill>
                            <a:schemeClr val="dk1"/>
                          </a:solidFill>
                          <a:effectLst/>
                          <a:latin typeface="+mn-lt"/>
                          <a:ea typeface="+mn-ea"/>
                          <a:cs typeface="+mn-cs"/>
                        </a:rPr>
                        <a:t>A range of durations of BSC provided by experts  were described in the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u="none" kern="1200">
                          <a:solidFill>
                            <a:schemeClr val="dk1"/>
                          </a:solidFill>
                          <a:effectLst/>
                          <a:latin typeface="+mn-lt"/>
                          <a:ea typeface="+mn-ea"/>
                          <a:cs typeface="+mn-cs"/>
                        </a:rPr>
                        <a:t> Referral for BSC is an individualised decision based on patient symptoms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u="none" kern="1200">
                          <a:solidFill>
                            <a:schemeClr val="dk1"/>
                          </a:solidFill>
                          <a:effectLst/>
                          <a:latin typeface="+mn-lt"/>
                          <a:ea typeface="+mn-ea"/>
                          <a:cs typeface="+mn-cs"/>
                        </a:rPr>
                        <a:t>All patients will have regular reviews in order to monitor disease progression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u="none" kern="1200">
                          <a:solidFill>
                            <a:schemeClr val="dk1"/>
                          </a:solidFill>
                          <a:effectLst/>
                          <a:latin typeface="+mn-lt"/>
                          <a:ea typeface="+mn-ea"/>
                          <a:cs typeface="+mn-cs"/>
                        </a:rPr>
                        <a:t>Patients with symptoms associated with progression would require palliative care and further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u="none" kern="1200">
                          <a:solidFill>
                            <a:schemeClr val="dk1"/>
                          </a:solidFill>
                          <a:effectLst/>
                          <a:latin typeface="+mn-lt"/>
                          <a:ea typeface="+mn-ea"/>
                          <a:cs typeface="+mn-cs"/>
                        </a:rPr>
                        <a:t>Asymptomatic patients would be monitored for deterioration and development of progression-associated symptoms but may not have other aspects of BSC. </a:t>
                      </a:r>
                    </a:p>
                  </a:txBody>
                  <a:tcPr/>
                </a:tc>
                <a:extLst>
                  <a:ext uri="{0D108BD9-81ED-4DB2-BD59-A6C34878D82A}">
                    <a16:rowId xmlns:a16="http://schemas.microsoft.com/office/drawing/2014/main" val="329828936"/>
                  </a:ext>
                </a:extLst>
              </a:tr>
              <a:tr h="1269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BSC would be started at point of progression until death</a:t>
                      </a:r>
                    </a:p>
                  </a:txBody>
                  <a:tcPr/>
                </a:tc>
                <a:tc>
                  <a:txBody>
                    <a:bodyPr/>
                    <a:lstStyle/>
                    <a:p>
                      <a:pPr lvl="0"/>
                      <a:r>
                        <a:rPr lang="en-GB" sz="1800" i="0" kern="1200">
                          <a:solidFill>
                            <a:schemeClr val="dk1"/>
                          </a:solidFill>
                          <a:effectLst/>
                          <a:latin typeface="+mn-lt"/>
                          <a:ea typeface="+mn-ea"/>
                          <a:cs typeface="+mn-cs"/>
                        </a:rPr>
                        <a:t>“Those with progression would need ongoing BSC until death from disease or the development of a suitable treatment for them”</a:t>
                      </a:r>
                    </a:p>
                    <a:p>
                      <a:pPr lvl="0"/>
                      <a:r>
                        <a:rPr lang="en-GB" sz="1800" i="0" kern="1200">
                          <a:solidFill>
                            <a:schemeClr val="dk1"/>
                          </a:solidFill>
                          <a:effectLst/>
                          <a:latin typeface="+mn-lt"/>
                          <a:ea typeface="+mn-ea"/>
                          <a:cs typeface="+mn-cs"/>
                        </a:rPr>
                        <a:t>“BSC initiated at point of progression and duration would be for the anticipated life expectancy (median 9-12 months)”</a:t>
                      </a:r>
                    </a:p>
                  </a:txBody>
                  <a:tcPr/>
                </a:tc>
                <a:extLst>
                  <a:ext uri="{0D108BD9-81ED-4DB2-BD59-A6C34878D82A}">
                    <a16:rowId xmlns:a16="http://schemas.microsoft.com/office/drawing/2014/main" val="4251213531"/>
                  </a:ext>
                </a:extLst>
              </a:tr>
            </a:tbl>
          </a:graphicData>
        </a:graphic>
      </p:graphicFrame>
      <p:sp>
        <p:nvSpPr>
          <p:cNvPr id="5" name="Rectangle 4">
            <a:extLst>
              <a:ext uri="{FF2B5EF4-FFF2-40B4-BE49-F238E27FC236}">
                <a16:creationId xmlns:a16="http://schemas.microsoft.com/office/drawing/2014/main" id="{81822A6B-23F9-0898-61C2-AB0A2AC58D91}"/>
              </a:ext>
            </a:extLst>
          </p:cNvPr>
          <p:cNvSpPr/>
          <p:nvPr/>
        </p:nvSpPr>
        <p:spPr>
          <a:xfrm>
            <a:off x="258343" y="725971"/>
            <a:ext cx="11675314" cy="1749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rPr>
              <a:t>EAG critique</a:t>
            </a:r>
          </a:p>
          <a:p>
            <a:pPr marL="285750" indent="-285750">
              <a:buFont typeface="Arial" panose="020B0604020202020204" pitchFamily="34" charset="0"/>
              <a:buChar char="•"/>
            </a:pPr>
            <a:r>
              <a:rPr lang="en-GB">
                <a:solidFill>
                  <a:schemeClr val="accent2"/>
                </a:solidFill>
                <a:latin typeface="Arial" panose="020B0604020202020204" pitchFamily="34" charset="0"/>
              </a:rPr>
              <a:t>DSU survey does not really address appropriateness of whether BSC costs would be dependent on time between progression and death but individual responses indicated that BSC would be started at point of progression and would be given until death</a:t>
            </a:r>
          </a:p>
          <a:p>
            <a:pPr marL="285750" indent="-285750">
              <a:buFont typeface="Arial" panose="020B0604020202020204" pitchFamily="34" charset="0"/>
              <a:buChar char="•"/>
            </a:pPr>
            <a:r>
              <a:rPr lang="en-GB">
                <a:solidFill>
                  <a:schemeClr val="accent2"/>
                </a:solidFill>
                <a:latin typeface="Arial" panose="020B0604020202020204" pitchFamily="34" charset="0"/>
              </a:rPr>
              <a:t>EAG still prefer incorporating monthly BSC costs per cycle in the PD health state but remove end of life costs to prevent potential double counting</a:t>
            </a:r>
          </a:p>
        </p:txBody>
      </p:sp>
      <p:grpSp>
        <p:nvGrpSpPr>
          <p:cNvPr id="6" name="Group 5" descr="Question for committee: ">
            <a:extLst>
              <a:ext uri="{FF2B5EF4-FFF2-40B4-BE49-F238E27FC236}">
                <a16:creationId xmlns:a16="http://schemas.microsoft.com/office/drawing/2014/main" id="{145E5C8A-6303-20BC-E904-8000CC7E274D}"/>
              </a:ext>
            </a:extLst>
          </p:cNvPr>
          <p:cNvGrpSpPr/>
          <p:nvPr/>
        </p:nvGrpSpPr>
        <p:grpSpPr>
          <a:xfrm>
            <a:off x="720984" y="6119762"/>
            <a:ext cx="10349284" cy="532635"/>
            <a:chOff x="1426186" y="6109863"/>
            <a:chExt cx="11056038" cy="438208"/>
          </a:xfrm>
        </p:grpSpPr>
        <p:sp>
          <p:nvSpPr>
            <p:cNvPr id="7" name="Rectangle 6" descr="Question for committee: Should BSC costs include a one-off cost for BSC or monthly costs per cycle?&#10;&#10;">
              <a:extLst>
                <a:ext uri="{FF2B5EF4-FFF2-40B4-BE49-F238E27FC236}">
                  <a16:creationId xmlns:a16="http://schemas.microsoft.com/office/drawing/2014/main" id="{109A0C70-6246-368F-C529-8C2014E87BE2}"/>
                </a:ext>
              </a:extLst>
            </p:cNvPr>
            <p:cNvSpPr/>
            <p:nvPr/>
          </p:nvSpPr>
          <p:spPr>
            <a:xfrm>
              <a:off x="1854298" y="6209540"/>
              <a:ext cx="10627926" cy="290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Should BSC costs include a one-off cost for BSC or monthly costs per cycle?</a:t>
              </a:r>
            </a:p>
          </p:txBody>
        </p:sp>
        <p:grpSp>
          <p:nvGrpSpPr>
            <p:cNvPr id="8" name="Group 7">
              <a:extLst>
                <a:ext uri="{FF2B5EF4-FFF2-40B4-BE49-F238E27FC236}">
                  <a16:creationId xmlns:a16="http://schemas.microsoft.com/office/drawing/2014/main" id="{D1212BD1-D207-5A5D-24B6-91C8047C40E8}"/>
                </a:ext>
                <a:ext uri="{C183D7F6-B498-43B3-948B-1728B52AA6E4}">
                  <adec:decorative xmlns:adec="http://schemas.microsoft.com/office/drawing/2017/decorative" val="1"/>
                </a:ext>
              </a:extLst>
            </p:cNvPr>
            <p:cNvGrpSpPr/>
            <p:nvPr/>
          </p:nvGrpSpPr>
          <p:grpSpPr>
            <a:xfrm>
              <a:off x="1426186" y="6109863"/>
              <a:ext cx="576000" cy="438208"/>
              <a:chOff x="-1470307" y="4531570"/>
              <a:chExt cx="576000" cy="438208"/>
            </a:xfrm>
          </p:grpSpPr>
          <p:sp>
            <p:nvSpPr>
              <p:cNvPr id="9" name="Oval 8">
                <a:extLst>
                  <a:ext uri="{FF2B5EF4-FFF2-40B4-BE49-F238E27FC236}">
                    <a16:creationId xmlns:a16="http://schemas.microsoft.com/office/drawing/2014/main" id="{75248770-B4B1-7B2E-0180-538B515405D7}"/>
                  </a:ext>
                </a:extLst>
              </p:cNvPr>
              <p:cNvSpPr/>
              <p:nvPr/>
            </p:nvSpPr>
            <p:spPr>
              <a:xfrm>
                <a:off x="-1470307" y="4531570"/>
                <a:ext cx="576000" cy="4156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a:extLst>
                  <a:ext uri="{FF2B5EF4-FFF2-40B4-BE49-F238E27FC236}">
                    <a16:creationId xmlns:a16="http://schemas.microsoft.com/office/drawing/2014/main" id="{A0BDFFFF-CDC6-2649-F6B7-E7923BB10BA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6364" y="4541665"/>
                <a:ext cx="428112" cy="428113"/>
              </a:xfrm>
              <a:prstGeom prst="rect">
                <a:avLst/>
              </a:prstGeom>
            </p:spPr>
          </p:pic>
        </p:grpSp>
      </p:grpSp>
    </p:spTree>
    <p:extLst>
      <p:ext uri="{BB962C8B-B14F-4D97-AF65-F5344CB8AC3E}">
        <p14:creationId xmlns:p14="http://schemas.microsoft.com/office/powerpoint/2010/main" val="26744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817831"/>
          </a:xfrm>
        </p:spPr>
        <p:txBody>
          <a:bodyPr>
            <a:normAutofit/>
          </a:bodyPr>
          <a:lstStyle/>
          <a:p>
            <a:r>
              <a:rPr lang="en-GB"/>
              <a:t>Tebentafusp </a:t>
            </a:r>
            <a:r>
              <a:rPr lang="en-GB">
                <a:latin typeface="Arial" panose="020B0604020202020204" pitchFamily="34" charset="0"/>
                <a:cs typeface="Arial" panose="020B0604020202020204" pitchFamily="34" charset="0"/>
              </a:rPr>
              <a:t>for treating uveal melanoma</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anose="05000000000000000000" pitchFamily="2" charset="2"/>
              <a:buChar char="ü"/>
            </a:pPr>
            <a:r>
              <a:rPr lang="en-GB" sz="2800"/>
              <a:t> </a:t>
            </a:r>
            <a:r>
              <a:rPr lang="en-GB" sz="2800" b="1"/>
              <a:t>Appraisal recap and appeal history</a:t>
            </a:r>
            <a:r>
              <a:rPr lang="en-GB" sz="2800">
                <a:solidFill>
                  <a:schemeClr val="bg1"/>
                </a:solidFill>
              </a:rPr>
              <a:t> </a:t>
            </a:r>
            <a:endParaRPr lang="en-GB" sz="2800"/>
          </a:p>
          <a:p>
            <a:pPr marL="457200" indent="-457200">
              <a:buSzPts val="2400"/>
              <a:buFont typeface="Wingdings" panose="05000000000000000000" pitchFamily="2" charset="2"/>
              <a:buChar char="q"/>
            </a:pPr>
            <a:r>
              <a:rPr lang="en-GB" sz="2800"/>
              <a:t>DSU Expert elicitation </a:t>
            </a:r>
          </a:p>
          <a:p>
            <a:pPr marL="712788" indent="-457200">
              <a:buSzPts val="2200"/>
              <a:buFont typeface="Wingdings" panose="05000000000000000000" pitchFamily="2" charset="2"/>
              <a:buChar char="q"/>
              <a:tabLst>
                <a:tab pos="0" algn="l"/>
              </a:tabLst>
            </a:pPr>
            <a:r>
              <a:rPr lang="en-GB" sz="2800">
                <a:solidFill>
                  <a:schemeClr val="bg1"/>
                </a:solidFill>
              </a:rPr>
              <a:t> Long-term overall survival </a:t>
            </a:r>
          </a:p>
          <a:p>
            <a:pPr marL="273050" indent="427038">
              <a:buSzPts val="2200"/>
              <a:buFont typeface="Wingdings" panose="05000000000000000000" pitchFamily="2" charset="2"/>
              <a:buChar char="q"/>
              <a:tabLst>
                <a:tab pos="534988" algn="l"/>
              </a:tabLst>
            </a:pPr>
            <a:r>
              <a:rPr lang="en-GB" sz="2800"/>
              <a:t>BSC resource use </a:t>
            </a:r>
          </a:p>
        </p:txBody>
      </p:sp>
      <p:sp>
        <p:nvSpPr>
          <p:cNvPr id="5" name="TextBox 4">
            <a:extLst>
              <a:ext uri="{FF2B5EF4-FFF2-40B4-BE49-F238E27FC236}">
                <a16:creationId xmlns:a16="http://schemas.microsoft.com/office/drawing/2014/main" id="{9053441A-F11D-6BED-CAD7-65B9A198C156}"/>
              </a:ext>
            </a:extLst>
          </p:cNvPr>
          <p:cNvSpPr txBox="1"/>
          <p:nvPr/>
        </p:nvSpPr>
        <p:spPr>
          <a:xfrm>
            <a:off x="5738057" y="5636220"/>
            <a:ext cx="6097978" cy="646331"/>
          </a:xfrm>
          <a:prstGeom prst="rect">
            <a:avLst/>
          </a:prstGeom>
          <a:noFill/>
        </p:spPr>
        <p:txBody>
          <a:bodyPr wrap="square">
            <a:spAutoFit/>
          </a:bodyPr>
          <a:lstStyle/>
          <a:p>
            <a:r>
              <a:rPr lang="en-GB" sz="1800" b="1">
                <a:solidFill>
                  <a:schemeClr val="bg1"/>
                </a:solidFill>
              </a:rPr>
              <a:t>Abbreviations: </a:t>
            </a:r>
            <a:r>
              <a:rPr lang="en-GB" sz="1800">
                <a:solidFill>
                  <a:schemeClr val="bg1"/>
                </a:solidFill>
              </a:rPr>
              <a:t>DSU, Decision Support Unit; BSC, best supportive care; </a:t>
            </a:r>
          </a:p>
        </p:txBody>
      </p:sp>
    </p:spTree>
    <p:extLst>
      <p:ext uri="{BB962C8B-B14F-4D97-AF65-F5344CB8AC3E}">
        <p14:creationId xmlns:p14="http://schemas.microsoft.com/office/powerpoint/2010/main" val="3436929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0" y="6433"/>
            <a:ext cx="11250785" cy="592817"/>
          </a:xfrm>
        </p:spPr>
        <p:txBody>
          <a:bodyPr/>
          <a:lstStyle/>
          <a:p>
            <a:r>
              <a:rPr lang="en-GB" sz="3200">
                <a:ea typeface="Arial" panose="02000503000000020004" pitchFamily="2" charset="0"/>
              </a:rPr>
              <a:t>Summary of company and EAG base case assumptions</a:t>
            </a:r>
            <a:endParaRPr lang="en-GB"/>
          </a:p>
        </p:txBody>
      </p:sp>
      <p:sp>
        <p:nvSpPr>
          <p:cNvPr id="5" name="TextBox 4">
            <a:extLst>
              <a:ext uri="{FF2B5EF4-FFF2-40B4-BE49-F238E27FC236}">
                <a16:creationId xmlns:a16="http://schemas.microsoft.com/office/drawing/2014/main" id="{A4EB122D-4F78-49FB-9843-AA1CCF1845BE}"/>
              </a:ext>
            </a:extLst>
          </p:cNvPr>
          <p:cNvSpPr txBox="1"/>
          <p:nvPr/>
        </p:nvSpPr>
        <p:spPr>
          <a:xfrm>
            <a:off x="0" y="496476"/>
            <a:ext cx="5481052" cy="369332"/>
          </a:xfrm>
          <a:prstGeom prst="rect">
            <a:avLst/>
          </a:prstGeom>
          <a:noFill/>
        </p:spPr>
        <p:txBody>
          <a:bodyPr wrap="none" rtlCol="0">
            <a:spAutoFit/>
          </a:bodyPr>
          <a:lstStyle/>
          <a:p>
            <a:r>
              <a:rPr lang="en-GB">
                <a:latin typeface="Arial" panose="020B0604020202020204" pitchFamily="34" charset="0"/>
              </a:rPr>
              <a:t>Table: Assumptions in company and EAG base case</a:t>
            </a:r>
          </a:p>
        </p:txBody>
      </p:sp>
      <p:graphicFrame>
        <p:nvGraphicFramePr>
          <p:cNvPr id="2" name="Table 1">
            <a:extLst>
              <a:ext uri="{FF2B5EF4-FFF2-40B4-BE49-F238E27FC236}">
                <a16:creationId xmlns:a16="http://schemas.microsoft.com/office/drawing/2014/main" id="{3F5AB396-3A4A-FDCE-E4F5-45DFAECEF511}"/>
              </a:ext>
            </a:extLst>
          </p:cNvPr>
          <p:cNvGraphicFramePr>
            <a:graphicFrameLocks noGrp="1"/>
          </p:cNvGraphicFramePr>
          <p:nvPr>
            <p:extLst>
              <p:ext uri="{D42A27DB-BD31-4B8C-83A1-F6EECF244321}">
                <p14:modId xmlns:p14="http://schemas.microsoft.com/office/powerpoint/2010/main" val="1938992861"/>
              </p:ext>
            </p:extLst>
          </p:nvPr>
        </p:nvGraphicFramePr>
        <p:xfrm>
          <a:off x="113956" y="878382"/>
          <a:ext cx="11964087" cy="5468602"/>
        </p:xfrm>
        <a:graphic>
          <a:graphicData uri="http://schemas.openxmlformats.org/drawingml/2006/table">
            <a:tbl>
              <a:tblPr firstRow="1" bandRow="1">
                <a:tableStyleId>{5C22544A-7EE6-4342-B048-85BDC9FD1C3A}</a:tableStyleId>
              </a:tblPr>
              <a:tblGrid>
                <a:gridCol w="2749317">
                  <a:extLst>
                    <a:ext uri="{9D8B030D-6E8A-4147-A177-3AD203B41FA5}">
                      <a16:colId xmlns:a16="http://schemas.microsoft.com/office/drawing/2014/main" val="2685631291"/>
                    </a:ext>
                  </a:extLst>
                </a:gridCol>
                <a:gridCol w="3044258">
                  <a:extLst>
                    <a:ext uri="{9D8B030D-6E8A-4147-A177-3AD203B41FA5}">
                      <a16:colId xmlns:a16="http://schemas.microsoft.com/office/drawing/2014/main" val="1605062293"/>
                    </a:ext>
                  </a:extLst>
                </a:gridCol>
                <a:gridCol w="3255345">
                  <a:extLst>
                    <a:ext uri="{9D8B030D-6E8A-4147-A177-3AD203B41FA5}">
                      <a16:colId xmlns:a16="http://schemas.microsoft.com/office/drawing/2014/main" val="3191667572"/>
                    </a:ext>
                  </a:extLst>
                </a:gridCol>
                <a:gridCol w="2915167">
                  <a:extLst>
                    <a:ext uri="{9D8B030D-6E8A-4147-A177-3AD203B41FA5}">
                      <a16:colId xmlns:a16="http://schemas.microsoft.com/office/drawing/2014/main" val="1367245488"/>
                    </a:ext>
                  </a:extLst>
                </a:gridCol>
              </a:tblGrid>
              <a:tr h="316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Company post appeal base case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Company post appeal scenario analyses                  </a:t>
                      </a:r>
                    </a:p>
                  </a:txBody>
                  <a:tcPr/>
                </a:tc>
                <a:tc>
                  <a:txBody>
                    <a:bodyPr/>
                    <a:lstStyle/>
                    <a:p>
                      <a:r>
                        <a:rPr lang="en-GB" sz="1500"/>
                        <a:t>EAG post appeal preferred approach </a:t>
                      </a:r>
                    </a:p>
                  </a:txBody>
                  <a:tcPr/>
                </a:tc>
                <a:tc>
                  <a:txBody>
                    <a:bodyPr/>
                    <a:lstStyle/>
                    <a:p>
                      <a:r>
                        <a:rPr lang="en-GB" sz="1500"/>
                        <a:t>EAG post appeal alternative approach</a:t>
                      </a:r>
                    </a:p>
                  </a:txBody>
                  <a:tcPr/>
                </a:tc>
                <a:extLst>
                  <a:ext uri="{0D108BD9-81ED-4DB2-BD59-A6C34878D82A}">
                    <a16:rowId xmlns:a16="http://schemas.microsoft.com/office/drawing/2014/main" val="2137886446"/>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t>Overall survival: At ACM 2 Committee preferred standard parametric approach to extrapolate OS data in both arms</a:t>
                      </a:r>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p>
                  </a:txBody>
                  <a:tcPr/>
                </a:tc>
                <a:extLst>
                  <a:ext uri="{0D108BD9-81ED-4DB2-BD59-A6C34878D82A}">
                    <a16:rowId xmlns:a16="http://schemas.microsoft.com/office/drawing/2014/main" val="3016255475"/>
                  </a:ext>
                </a:extLst>
              </a:tr>
              <a:tr h="0">
                <a:tc>
                  <a:txBody>
                    <a:bodyPr/>
                    <a:lstStyle/>
                    <a:p>
                      <a:pPr marL="0" indent="0">
                        <a:buFont typeface="Arial" panose="020B0604020202020204" pitchFamily="34" charset="0"/>
                        <a:buNone/>
                      </a:pPr>
                      <a:r>
                        <a:rPr lang="en-GB" sz="1500" dirty="0"/>
                        <a:t>Tebentafusp = piecewise (KM to 26 months and log-logistic)</a:t>
                      </a:r>
                    </a:p>
                    <a:p>
                      <a:pPr marL="0" indent="0">
                        <a:buFont typeface="Arial" panose="020B0604020202020204" pitchFamily="34" charset="0"/>
                        <a:buNone/>
                      </a:pPr>
                      <a:endParaRPr lang="en-GB" sz="1500" dirty="0"/>
                    </a:p>
                    <a:p>
                      <a:pPr marL="0" indent="0">
                        <a:buFont typeface="Arial" panose="020B0604020202020204" pitchFamily="34" charset="0"/>
                        <a:buNone/>
                      </a:pPr>
                      <a:r>
                        <a:rPr lang="en-GB" sz="1500" dirty="0"/>
                        <a:t>Pembrolizumab = standard parametric (log-normal)</a:t>
                      </a:r>
                      <a:endParaRPr lang="en-GB" sz="1500" kern="1200" dirty="0">
                        <a:solidFill>
                          <a:schemeClr val="dk1"/>
                        </a:solidFill>
                        <a:effectLst/>
                        <a:latin typeface="+mn-lt"/>
                        <a:ea typeface="+mn-ea"/>
                        <a:cs typeface="+mn-cs"/>
                      </a:endParaRPr>
                    </a:p>
                  </a:txBody>
                  <a:tcPr/>
                </a:tc>
                <a:tc>
                  <a:txBody>
                    <a:bodyPr/>
                    <a:lstStyle/>
                    <a:p>
                      <a:pPr marL="0" indent="0">
                        <a:buFont typeface="Arial" panose="020B0604020202020204" pitchFamily="34" charset="0"/>
                        <a:buNone/>
                      </a:pPr>
                      <a:r>
                        <a:rPr lang="en-GB" sz="1500" kern="1200">
                          <a:solidFill>
                            <a:schemeClr val="dk1"/>
                          </a:solidFill>
                          <a:effectLst/>
                          <a:latin typeface="+mn-lt"/>
                          <a:ea typeface="+mn-ea"/>
                          <a:cs typeface="+mn-cs"/>
                        </a:rPr>
                        <a:t>Standard parametric</a:t>
                      </a:r>
                    </a:p>
                    <a:p>
                      <a:pPr marL="285750" indent="-285750">
                        <a:buFont typeface="Arial" panose="020B0604020202020204" pitchFamily="34" charset="0"/>
                        <a:buChar char="•"/>
                      </a:pPr>
                      <a:r>
                        <a:rPr lang="en-GB" sz="1500" kern="1200" err="1">
                          <a:solidFill>
                            <a:schemeClr val="dk1"/>
                          </a:solidFill>
                          <a:effectLst/>
                          <a:latin typeface="+mn-lt"/>
                          <a:ea typeface="+mn-ea"/>
                          <a:cs typeface="+mn-cs"/>
                        </a:rPr>
                        <a:t>Tebentafusp</a:t>
                      </a:r>
                      <a:r>
                        <a:rPr lang="en-GB" sz="1500" kern="1200">
                          <a:solidFill>
                            <a:schemeClr val="dk1"/>
                          </a:solidFill>
                          <a:effectLst/>
                          <a:latin typeface="+mn-lt"/>
                          <a:ea typeface="+mn-ea"/>
                          <a:cs typeface="+mn-cs"/>
                        </a:rPr>
                        <a:t> =  log-logistic or generalised gamma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a:solidFill>
                            <a:schemeClr val="dk1"/>
                          </a:solidFill>
                          <a:effectLst/>
                          <a:latin typeface="+mn-lt"/>
                          <a:ea typeface="+mn-ea"/>
                          <a:cs typeface="+mn-cs"/>
                        </a:rPr>
                        <a:t>Pembrolizumab = Weibull, Exponential or Gompertz,                              Weibull and log-normal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a:solidFill>
                            <a:schemeClr val="dk1"/>
                          </a:solidFill>
                          <a:effectLst/>
                          <a:latin typeface="+mn-lt"/>
                          <a:ea typeface="+mn-ea"/>
                          <a:cs typeface="+mn-cs"/>
                        </a:rPr>
                        <a:t>Log-logistic or generalised gamma to both arms ***</a:t>
                      </a:r>
                    </a:p>
                  </a:txBody>
                  <a:tcPr/>
                </a:tc>
                <a:tc gridSpan="2">
                  <a:txBody>
                    <a:bodyPr/>
                    <a:lstStyle/>
                    <a:p>
                      <a:pPr marL="0" indent="0">
                        <a:buFont typeface="Arial" panose="020B0604020202020204" pitchFamily="34" charset="0"/>
                        <a:buNone/>
                      </a:pPr>
                      <a:r>
                        <a:rPr lang="en-GB" sz="1500" kern="1200">
                          <a:solidFill>
                            <a:schemeClr val="dk1"/>
                          </a:solidFill>
                          <a:effectLst/>
                          <a:latin typeface="+mn-lt"/>
                          <a:ea typeface="+mn-ea"/>
                          <a:cs typeface="+mn-cs"/>
                        </a:rPr>
                        <a:t>EAG presented a range of alternative scenarios </a:t>
                      </a:r>
                    </a:p>
                    <a:p>
                      <a:pPr marL="0" indent="0">
                        <a:buFont typeface="Arial" panose="020B0604020202020204" pitchFamily="34" charset="0"/>
                        <a:buNone/>
                      </a:pPr>
                      <a:r>
                        <a:rPr lang="en-GB" sz="1500" kern="1200">
                          <a:solidFill>
                            <a:schemeClr val="dk1"/>
                          </a:solidFill>
                          <a:effectLst/>
                          <a:latin typeface="+mn-lt"/>
                          <a:ea typeface="+mn-ea"/>
                          <a:cs typeface="+mn-cs"/>
                        </a:rPr>
                        <a:t>Standard parametric:</a:t>
                      </a:r>
                    </a:p>
                    <a:p>
                      <a:pPr marL="285750" indent="-285750">
                        <a:buFont typeface="Arial" panose="020B0604020202020204" pitchFamily="34" charset="0"/>
                        <a:buChar char="•"/>
                      </a:pPr>
                      <a:r>
                        <a:rPr lang="en-GB" sz="1500" kern="1200">
                          <a:solidFill>
                            <a:schemeClr val="dk1"/>
                          </a:solidFill>
                          <a:effectLst/>
                          <a:latin typeface="+mn-lt"/>
                          <a:ea typeface="+mn-ea"/>
                          <a:cs typeface="+mn-cs"/>
                        </a:rPr>
                        <a:t>Log-normal to both arms</a:t>
                      </a:r>
                    </a:p>
                    <a:p>
                      <a:pPr marL="285750" indent="-285750">
                        <a:buFont typeface="Arial" panose="020B0604020202020204" pitchFamily="34" charset="0"/>
                        <a:buChar char="•"/>
                      </a:pPr>
                      <a:r>
                        <a:rPr lang="fr-FR" sz="1500" kern="1200">
                          <a:solidFill>
                            <a:schemeClr val="dk1"/>
                          </a:solidFill>
                          <a:effectLst/>
                          <a:latin typeface="+mn-lt"/>
                          <a:ea typeface="+mn-ea"/>
                          <a:cs typeface="+mn-cs"/>
                        </a:rPr>
                        <a:t>Log-logistic to both arms</a:t>
                      </a:r>
                    </a:p>
                    <a:p>
                      <a:pPr marL="285750" indent="-285750">
                        <a:buFont typeface="Arial" panose="020B0604020202020204" pitchFamily="34" charset="0"/>
                        <a:buChar char="•"/>
                      </a:pPr>
                      <a:r>
                        <a:rPr lang="fr-FR" sz="1500" kern="1200">
                          <a:solidFill>
                            <a:schemeClr val="dk1"/>
                          </a:solidFill>
                          <a:effectLst/>
                          <a:latin typeface="+mn-lt"/>
                          <a:ea typeface="+mn-ea"/>
                          <a:cs typeface="+mn-cs"/>
                        </a:rPr>
                        <a:t>Tebentafusp = log- logistic Pembrolizumab = generalised gamma</a:t>
                      </a:r>
                      <a:endParaRPr lang="en-GB" sz="1600" kern="1200" dirty="0">
                        <a:solidFill>
                          <a:schemeClr val="dk1"/>
                        </a:solidFill>
                        <a:effectLst/>
                        <a:latin typeface="+mn-lt"/>
                        <a:ea typeface="+mn-ea"/>
                        <a:cs typeface="+mn-cs"/>
                      </a:endParaRPr>
                    </a:p>
                  </a:txBody>
                  <a:tcPr/>
                </a:tc>
                <a:tc hMerge="1">
                  <a:txBody>
                    <a:bodyPr/>
                    <a:lstStyle/>
                    <a:p>
                      <a:endParaRPr dirty="0"/>
                    </a:p>
                  </a:txBody>
                  <a:tcPr/>
                </a:tc>
                <a:extLst>
                  <a:ext uri="{0D108BD9-81ED-4DB2-BD59-A6C34878D82A}">
                    <a16:rowId xmlns:a16="http://schemas.microsoft.com/office/drawing/2014/main" val="1537303287"/>
                  </a:ext>
                </a:extLst>
              </a:tr>
              <a:tr h="22618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t>Stopping rule: At ACM 2 Committee concluded it was not appropriate to have a 2 year stopping rule </a:t>
                      </a:r>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p>
                  </a:txBody>
                  <a:tcPr/>
                </a:tc>
                <a:extLst>
                  <a:ext uri="{0D108BD9-81ED-4DB2-BD59-A6C34878D82A}">
                    <a16:rowId xmlns:a16="http://schemas.microsoft.com/office/drawing/2014/main" val="3582636401"/>
                  </a:ext>
                </a:extLst>
              </a:tr>
              <a:tr h="444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No stopping rule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2 year stopping rule in both arms ****</a:t>
                      </a:r>
                    </a:p>
                  </a:txBody>
                  <a:tcPr/>
                </a:tc>
                <a:tc>
                  <a:txBody>
                    <a:bodyPr/>
                    <a:lstStyle/>
                    <a:p>
                      <a:r>
                        <a:rPr lang="en-GB" sz="1500"/>
                        <a:t>No stopping rule </a:t>
                      </a:r>
                    </a:p>
                  </a:txBody>
                  <a:tcPr/>
                </a:tc>
                <a:tc>
                  <a:txBody>
                    <a:bodyPr/>
                    <a:lstStyle/>
                    <a:p>
                      <a:pPr marL="0" lvl="1"/>
                      <a:r>
                        <a:rPr lang="en-US" sz="1500" kern="1200">
                          <a:solidFill>
                            <a:schemeClr val="dk1"/>
                          </a:solidFill>
                          <a:effectLst/>
                          <a:latin typeface="+mn-lt"/>
                          <a:ea typeface="+mn-ea"/>
                          <a:cs typeface="+mn-cs"/>
                        </a:rPr>
                        <a:t>Explored alternative treatment effect waning assumptions</a:t>
                      </a:r>
                      <a:endParaRPr lang="en-GB" sz="1600" kern="1200">
                        <a:solidFill>
                          <a:schemeClr val="dk1"/>
                        </a:solidFill>
                        <a:effectLst/>
                        <a:latin typeface="+mn-lt"/>
                        <a:ea typeface="+mn-ea"/>
                        <a:cs typeface="+mn-cs"/>
                      </a:endParaRPr>
                    </a:p>
                  </a:txBody>
                  <a:tcPr/>
                </a:tc>
                <a:extLst>
                  <a:ext uri="{0D108BD9-81ED-4DB2-BD59-A6C34878D82A}">
                    <a16:rowId xmlns:a16="http://schemas.microsoft.com/office/drawing/2014/main" val="920823026"/>
                  </a:ext>
                </a:extLst>
              </a:tr>
              <a:tr h="188878">
                <a:tc gridSpan="4">
                  <a:txBody>
                    <a:bodyPr/>
                    <a:lstStyle/>
                    <a:p>
                      <a:r>
                        <a:rPr lang="en-GB" sz="1500" b="1"/>
                        <a:t>Best supportive care costs: At ACM2 Committee concluded estimated costs of subsequent treatment are uncertain</a:t>
                      </a:r>
                    </a:p>
                  </a:txBody>
                  <a:tcPr/>
                </a:tc>
                <a:tc hMerge="1">
                  <a:txBody>
                    <a:bodyPr/>
                    <a:lstStyle/>
                    <a:p>
                      <a:endParaRPr lang="en-GB"/>
                    </a:p>
                  </a:txBody>
                  <a:tcPr/>
                </a:tc>
                <a:tc hMerge="1">
                  <a:txBody>
                    <a:bodyPr/>
                    <a:lstStyle/>
                    <a:p>
                      <a:endParaRPr lang="en-GB" sz="1600"/>
                    </a:p>
                  </a:txBody>
                  <a:tcPr/>
                </a:tc>
                <a:tc hMerge="1">
                  <a:txBody>
                    <a:bodyPr/>
                    <a:lstStyle/>
                    <a:p>
                      <a:endParaRPr lang="en-GB" sz="1600" b="1"/>
                    </a:p>
                  </a:txBody>
                  <a:tcPr/>
                </a:tc>
                <a:extLst>
                  <a:ext uri="{0D108BD9-81ED-4DB2-BD59-A6C34878D82A}">
                    <a16:rowId xmlns:a16="http://schemas.microsoft.com/office/drawing/2014/main" val="1418551199"/>
                  </a:ext>
                </a:extLst>
              </a:tr>
              <a:tr h="377409">
                <a:tc>
                  <a:txBody>
                    <a:bodyPr/>
                    <a:lstStyle/>
                    <a:p>
                      <a:r>
                        <a:rPr lang="en-GB" sz="1500"/>
                        <a:t>One-off cost at point of progression </a:t>
                      </a:r>
                      <a:r>
                        <a:rPr lang="en-GB" sz="1500" baseline="30000"/>
                        <a:t>1, 2</a:t>
                      </a:r>
                    </a:p>
                  </a:txBody>
                  <a:tcPr/>
                </a:tc>
                <a:tc>
                  <a:txBody>
                    <a:bodyPr/>
                    <a:lstStyle/>
                    <a:p>
                      <a:r>
                        <a:rPr lang="en-GB" sz="1500"/>
                        <a:t>N/A</a:t>
                      </a:r>
                      <a:endParaRPr lang="en-GB" sz="1500" baseline="30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dk1"/>
                          </a:solidFill>
                          <a:effectLst/>
                          <a:latin typeface="+mn-lt"/>
                          <a:ea typeface="+mn-ea"/>
                          <a:cs typeface="+mn-cs"/>
                        </a:rPr>
                        <a:t>Monthly BSC costs per cycle</a:t>
                      </a:r>
                      <a:r>
                        <a:rPr lang="en-US" sz="1500" kern="1200" baseline="30000">
                          <a:solidFill>
                            <a:schemeClr val="dk1"/>
                          </a:solidFill>
                          <a:effectLst/>
                          <a:latin typeface="+mn-lt"/>
                          <a:ea typeface="+mn-ea"/>
                          <a:cs typeface="+mn-cs"/>
                        </a:rPr>
                        <a:t>1, 3</a:t>
                      </a:r>
                      <a:endParaRPr lang="en-GB" sz="1500" baseline="30000"/>
                    </a:p>
                  </a:txBody>
                  <a:tcPr/>
                </a:tc>
                <a:tc>
                  <a:txBody>
                    <a:bodyPr/>
                    <a:lstStyle/>
                    <a:p>
                      <a:pPr marL="0" lvl="1"/>
                      <a:r>
                        <a:rPr lang="en-GB" sz="1500" kern="1200">
                          <a:solidFill>
                            <a:schemeClr val="dk1"/>
                          </a:solidFill>
                          <a:effectLst/>
                          <a:latin typeface="+mn-lt"/>
                          <a:ea typeface="+mn-ea"/>
                          <a:cs typeface="+mn-cs"/>
                        </a:rPr>
                        <a:t>N/A</a:t>
                      </a:r>
                      <a:endParaRPr lang="en-GB" sz="1600" kern="1200">
                        <a:solidFill>
                          <a:schemeClr val="dk1"/>
                        </a:solidFill>
                        <a:effectLst/>
                        <a:latin typeface="+mn-lt"/>
                        <a:ea typeface="+mn-ea"/>
                        <a:cs typeface="+mn-cs"/>
                      </a:endParaRPr>
                    </a:p>
                  </a:txBody>
                  <a:tcPr/>
                </a:tc>
                <a:extLst>
                  <a:ext uri="{0D108BD9-81ED-4DB2-BD59-A6C34878D82A}">
                    <a16:rowId xmlns:a16="http://schemas.microsoft.com/office/drawing/2014/main" val="4005336718"/>
                  </a:ext>
                </a:extLst>
              </a:tr>
              <a:tr h="342882">
                <a:tc gridSpan="4">
                  <a:txBody>
                    <a:bodyPr/>
                    <a:lstStyle/>
                    <a:p>
                      <a:r>
                        <a:rPr lang="en-GB" sz="1500" b="1"/>
                        <a:t>Treatment adherence: At ACM2 Committee concluded treatment adherence </a:t>
                      </a:r>
                      <a:r>
                        <a:rPr lang="en-GB" sz="1600" b="1"/>
                        <a:t>in both arms </a:t>
                      </a:r>
                      <a:r>
                        <a:rPr lang="en-GB" sz="1500" b="1"/>
                        <a:t>s</a:t>
                      </a:r>
                      <a:r>
                        <a:rPr lang="en-GB" sz="1600" b="1"/>
                        <a:t>hould be consistent </a:t>
                      </a:r>
                      <a:endParaRPr lang="en-GB" sz="1500" b="1"/>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a:p>
                  </a:txBody>
                  <a:tcPr/>
                </a:tc>
                <a:tc hMerge="1">
                  <a:txBody>
                    <a:bodyPr/>
                    <a:lstStyle/>
                    <a:p>
                      <a:pPr marL="0" lvl="1"/>
                      <a:endParaRPr lang="en-GB" sz="1600" kern="1200">
                        <a:solidFill>
                          <a:schemeClr val="dk1"/>
                        </a:solidFill>
                        <a:effectLst/>
                        <a:latin typeface="+mn-lt"/>
                        <a:ea typeface="+mn-ea"/>
                        <a:cs typeface="+mn-cs"/>
                      </a:endParaRPr>
                    </a:p>
                  </a:txBody>
                  <a:tcPr/>
                </a:tc>
                <a:extLst>
                  <a:ext uri="{0D108BD9-81ED-4DB2-BD59-A6C34878D82A}">
                    <a16:rowId xmlns:a16="http://schemas.microsoft.com/office/drawing/2014/main" val="123486863"/>
                  </a:ext>
                </a:extLst>
              </a:tr>
              <a:tr h="0">
                <a:tc>
                  <a:txBody>
                    <a:bodyPr/>
                    <a:lstStyle/>
                    <a:p>
                      <a:r>
                        <a:rPr lang="en-GB" sz="1500" kern="1200">
                          <a:solidFill>
                            <a:schemeClr val="dk1"/>
                          </a:solidFill>
                          <a:effectLst/>
                          <a:latin typeface="+mn-lt"/>
                          <a:ea typeface="+mn-ea"/>
                          <a:cs typeface="+mn-cs"/>
                        </a:rPr>
                        <a:t>Tebentafusp arm = </a:t>
                      </a:r>
                      <a:r>
                        <a:rPr lang="en-GB" sz="1500" u="none" kern="1200">
                          <a:solidFill>
                            <a:schemeClr val="dk1"/>
                          </a:solidFill>
                          <a:effectLst/>
                          <a:latin typeface="+mn-lt"/>
                          <a:ea typeface="+mn-ea"/>
                          <a:cs typeface="+mn-cs"/>
                        </a:rPr>
                        <a:t>92% </a:t>
                      </a:r>
                      <a:r>
                        <a:rPr lang="en-GB" sz="1500" kern="1200">
                          <a:solidFill>
                            <a:schemeClr val="dk1"/>
                          </a:solidFill>
                          <a:effectLst/>
                          <a:latin typeface="+mn-lt"/>
                          <a:ea typeface="+mn-ea"/>
                          <a:cs typeface="+mn-cs"/>
                        </a:rPr>
                        <a:t>pembrolizumab not adjusted</a:t>
                      </a:r>
                      <a:r>
                        <a:rPr lang="en-GB" sz="1500" kern="1200" baseline="30000">
                          <a:solidFill>
                            <a:schemeClr val="dk1"/>
                          </a:solidFill>
                          <a:effectLst/>
                          <a:latin typeface="+mn-lt"/>
                          <a:ea typeface="+mn-ea"/>
                          <a:cs typeface="+mn-cs"/>
                        </a:rPr>
                        <a:t>1</a:t>
                      </a:r>
                      <a:endParaRPr lang="en-GB" sz="1500" baseline="30000"/>
                    </a:p>
                  </a:txBody>
                  <a:tcPr/>
                </a:tc>
                <a:tc>
                  <a:txBody>
                    <a:bodyPr/>
                    <a:lstStyle/>
                    <a:p>
                      <a:r>
                        <a:rPr lang="en-GB" sz="1500"/>
                        <a:t>N/A</a:t>
                      </a:r>
                      <a:endParaRPr lang="en-GB" sz="1500" baseline="30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Consistent approach to </a:t>
                      </a:r>
                      <a:r>
                        <a:rPr lang="en-GB" sz="1500" kern="1200" dirty="0">
                          <a:solidFill>
                            <a:schemeClr val="dk1"/>
                          </a:solidFill>
                          <a:effectLst/>
                          <a:latin typeface="+mn-lt"/>
                          <a:ea typeface="+mn-ea"/>
                          <a:cs typeface="+mn-cs"/>
                        </a:rPr>
                        <a:t>including adherence correction for calculation treatment acquisition costs</a:t>
                      </a:r>
                      <a:r>
                        <a:rPr lang="en-GB" sz="1500" kern="1200" baseline="30000" dirty="0">
                          <a:solidFill>
                            <a:schemeClr val="dk1"/>
                          </a:solidFill>
                          <a:effectLst/>
                          <a:latin typeface="+mn-lt"/>
                          <a:ea typeface="+mn-ea"/>
                          <a:cs typeface="+mn-cs"/>
                        </a:rPr>
                        <a:t>1</a:t>
                      </a:r>
                    </a:p>
                  </a:txBody>
                  <a:tcPr/>
                </a:tc>
                <a:tc hMerge="1">
                  <a:txBody>
                    <a:bodyPr/>
                    <a:lstStyle/>
                    <a:p>
                      <a:pPr marL="0" lvl="1"/>
                      <a:endParaRPr lang="en-GB" sz="1600" kern="1200">
                        <a:solidFill>
                          <a:schemeClr val="dk1"/>
                        </a:solidFill>
                        <a:effectLst/>
                        <a:latin typeface="+mn-lt"/>
                        <a:ea typeface="+mn-ea"/>
                        <a:cs typeface="+mn-cs"/>
                      </a:endParaRPr>
                    </a:p>
                  </a:txBody>
                  <a:tcPr/>
                </a:tc>
                <a:extLst>
                  <a:ext uri="{0D108BD9-81ED-4DB2-BD59-A6C34878D82A}">
                    <a16:rowId xmlns:a16="http://schemas.microsoft.com/office/drawing/2014/main" val="2082393859"/>
                  </a:ext>
                </a:extLst>
              </a:tr>
            </a:tbl>
          </a:graphicData>
        </a:graphic>
      </p:graphicFrame>
      <p:sp>
        <p:nvSpPr>
          <p:cNvPr id="7" name="TextBox 6">
            <a:extLst>
              <a:ext uri="{FF2B5EF4-FFF2-40B4-BE49-F238E27FC236}">
                <a16:creationId xmlns:a16="http://schemas.microsoft.com/office/drawing/2014/main" id="{00FE6375-80D1-A5F8-8DAD-B1B829A594D8}"/>
              </a:ext>
            </a:extLst>
          </p:cNvPr>
          <p:cNvSpPr txBox="1"/>
          <p:nvPr/>
        </p:nvSpPr>
        <p:spPr>
          <a:xfrm>
            <a:off x="291581" y="6574568"/>
            <a:ext cx="11786462" cy="261610"/>
          </a:xfrm>
          <a:prstGeom prst="rect">
            <a:avLst/>
          </a:prstGeom>
          <a:noFill/>
        </p:spPr>
        <p:txBody>
          <a:bodyPr wrap="square">
            <a:spAutoFit/>
          </a:bodyPr>
          <a:lstStyle/>
          <a:p>
            <a:r>
              <a:rPr lang="en-GB" sz="1100" baseline="30000">
                <a:ea typeface="Times New Roman" panose="02020603050405020304" pitchFamily="18" charset="0"/>
              </a:rPr>
              <a:t>1</a:t>
            </a:r>
            <a:r>
              <a:rPr lang="en-GB" sz="1100">
                <a:effectLst/>
                <a:ea typeface="Times New Roman" panose="02020603050405020304" pitchFamily="18" charset="0"/>
              </a:rPr>
              <a:t>Retained assumption presented at ACM2;</a:t>
            </a:r>
            <a:r>
              <a:rPr lang="en-GB" sz="1100" baseline="30000">
                <a:effectLst/>
                <a:ea typeface="Times New Roman" panose="02020603050405020304" pitchFamily="18" charset="0"/>
              </a:rPr>
              <a:t>2 </a:t>
            </a:r>
            <a:r>
              <a:rPr lang="en-GB" sz="1100">
                <a:effectLst/>
                <a:ea typeface="Times New Roman" panose="02020603050405020304" pitchFamily="18" charset="0"/>
              </a:rPr>
              <a:t>includes end-of-life costs to reflect additional management in final year of life, </a:t>
            </a:r>
            <a:r>
              <a:rPr lang="en-GB" sz="1100" baseline="30000">
                <a:effectLst/>
                <a:ea typeface="Times New Roman" panose="02020603050405020304" pitchFamily="18" charset="0"/>
              </a:rPr>
              <a:t>3 </a:t>
            </a:r>
            <a:r>
              <a:rPr lang="en-GB" sz="1100">
                <a:ea typeface="Times New Roman" panose="02020603050405020304" pitchFamily="18" charset="0"/>
              </a:rPr>
              <a:t>removed e</a:t>
            </a:r>
            <a:r>
              <a:rPr lang="en-GB" sz="1100">
                <a:effectLst/>
                <a:ea typeface="Times New Roman" panose="02020603050405020304" pitchFamily="18" charset="0"/>
              </a:rPr>
              <a:t>nd of life costs to prevent potential double counting</a:t>
            </a:r>
            <a:endParaRPr lang="en-GB" sz="1100"/>
          </a:p>
        </p:txBody>
      </p:sp>
      <p:sp>
        <p:nvSpPr>
          <p:cNvPr id="9" name="TextBox 8">
            <a:extLst>
              <a:ext uri="{FF2B5EF4-FFF2-40B4-BE49-F238E27FC236}">
                <a16:creationId xmlns:a16="http://schemas.microsoft.com/office/drawing/2014/main" id="{41DE4634-C7DB-0D3A-600C-1590D747EA94}"/>
              </a:ext>
            </a:extLst>
          </p:cNvPr>
          <p:cNvSpPr txBox="1"/>
          <p:nvPr/>
        </p:nvSpPr>
        <p:spPr>
          <a:xfrm>
            <a:off x="962869" y="6359558"/>
            <a:ext cx="11115174" cy="261610"/>
          </a:xfrm>
          <a:prstGeom prst="rect">
            <a:avLst/>
          </a:prstGeom>
          <a:noFill/>
        </p:spPr>
        <p:txBody>
          <a:bodyPr wrap="square">
            <a:spAutoFit/>
          </a:bodyPr>
          <a:lstStyle/>
          <a:p>
            <a:r>
              <a:rPr lang="en-GB" sz="1100"/>
              <a:t>* consistent with DSU  estimates, **to align with Rantala et al (2019), ***to align with EAG preferred OS from ACM2, **** consistent with 2-year stopping rule in TA950 </a:t>
            </a:r>
          </a:p>
        </p:txBody>
      </p:sp>
    </p:spTree>
    <p:extLst>
      <p:ext uri="{BB962C8B-B14F-4D97-AF65-F5344CB8AC3E}">
        <p14:creationId xmlns:p14="http://schemas.microsoft.com/office/powerpoint/2010/main" val="3508304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a:t>Cost-effectiveness results</a:t>
            </a:r>
          </a:p>
        </p:txBody>
      </p:sp>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290542" y="1463385"/>
            <a:ext cx="11014768" cy="513197"/>
          </a:xfrm>
        </p:spPr>
        <p:txBody>
          <a:bodyPr>
            <a:normAutofit/>
          </a:bodyPr>
          <a:lstStyle/>
          <a:p>
            <a:pPr>
              <a:spcBef>
                <a:spcPts val="0"/>
              </a:spcBef>
            </a:pPr>
            <a:r>
              <a:rPr lang="en-GB"/>
              <a:t>All ICERs are reported in PART 2 slides because they include confidential comparator PAS discounts</a:t>
            </a:r>
          </a:p>
          <a:p>
            <a:endParaRPr lang="en-GB"/>
          </a:p>
        </p:txBody>
      </p:sp>
      <p:graphicFrame>
        <p:nvGraphicFramePr>
          <p:cNvPr id="3" name="Table 2">
            <a:extLst>
              <a:ext uri="{FF2B5EF4-FFF2-40B4-BE49-F238E27FC236}">
                <a16:creationId xmlns:a16="http://schemas.microsoft.com/office/drawing/2014/main" id="{21E6A67F-A544-A69C-9ED2-2797FF919F1B}"/>
              </a:ext>
            </a:extLst>
          </p:cNvPr>
          <p:cNvGraphicFramePr>
            <a:graphicFrameLocks noGrp="1"/>
          </p:cNvGraphicFramePr>
          <p:nvPr>
            <p:extLst>
              <p:ext uri="{D42A27DB-BD31-4B8C-83A1-F6EECF244321}">
                <p14:modId xmlns:p14="http://schemas.microsoft.com/office/powerpoint/2010/main" val="794458890"/>
              </p:ext>
            </p:extLst>
          </p:nvPr>
        </p:nvGraphicFramePr>
        <p:xfrm>
          <a:off x="406399" y="2546716"/>
          <a:ext cx="9249230" cy="1143541"/>
        </p:xfrm>
        <a:graphic>
          <a:graphicData uri="http://schemas.openxmlformats.org/drawingml/2006/table">
            <a:tbl>
              <a:tblPr firstRow="1" bandRow="1">
                <a:tableStyleId>{5C22544A-7EE6-4342-B048-85BDC9FD1C3A}</a:tableStyleId>
              </a:tblPr>
              <a:tblGrid>
                <a:gridCol w="4624615">
                  <a:extLst>
                    <a:ext uri="{9D8B030D-6E8A-4147-A177-3AD203B41FA5}">
                      <a16:colId xmlns:a16="http://schemas.microsoft.com/office/drawing/2014/main" val="1921806334"/>
                    </a:ext>
                  </a:extLst>
                </a:gridCol>
                <a:gridCol w="4624615">
                  <a:extLst>
                    <a:ext uri="{9D8B030D-6E8A-4147-A177-3AD203B41FA5}">
                      <a16:colId xmlns:a16="http://schemas.microsoft.com/office/drawing/2014/main" val="3323138735"/>
                    </a:ext>
                  </a:extLst>
                </a:gridCol>
              </a:tblGrid>
              <a:tr h="370840">
                <a:tc>
                  <a:txBody>
                    <a:bodyPr/>
                    <a:lstStyle/>
                    <a:p>
                      <a:r>
                        <a:rPr lang="en-GB"/>
                        <a:t>Base case</a:t>
                      </a:r>
                    </a:p>
                  </a:txBody>
                  <a:tcPr/>
                </a:tc>
                <a:tc>
                  <a:txBody>
                    <a:bodyPr/>
                    <a:lstStyle/>
                    <a:p>
                      <a:r>
                        <a:rPr lang="en-GB"/>
                        <a:t>ICERs</a:t>
                      </a:r>
                    </a:p>
                  </a:txBody>
                  <a:tcPr/>
                </a:tc>
                <a:extLst>
                  <a:ext uri="{0D108BD9-81ED-4DB2-BD59-A6C34878D82A}">
                    <a16:rowId xmlns:a16="http://schemas.microsoft.com/office/drawing/2014/main" val="1003241951"/>
                  </a:ext>
                </a:extLst>
              </a:tr>
              <a:tr h="370840">
                <a:tc>
                  <a:txBody>
                    <a:bodyPr/>
                    <a:lstStyle/>
                    <a:p>
                      <a:r>
                        <a:rPr lang="en-GB"/>
                        <a:t>Company post appeal base case</a:t>
                      </a:r>
                    </a:p>
                  </a:txBody>
                  <a:tcPr/>
                </a:tc>
                <a:tc>
                  <a:txBody>
                    <a:bodyPr/>
                    <a:lstStyle/>
                    <a:p>
                      <a:r>
                        <a:rPr lang="en-GB"/>
                        <a:t>Over £50,000 per QALY</a:t>
                      </a:r>
                    </a:p>
                  </a:txBody>
                  <a:tcPr/>
                </a:tc>
                <a:extLst>
                  <a:ext uri="{0D108BD9-81ED-4DB2-BD59-A6C34878D82A}">
                    <a16:rowId xmlns:a16="http://schemas.microsoft.com/office/drawing/2014/main" val="1426768407"/>
                  </a:ext>
                </a:extLst>
              </a:tr>
              <a:tr h="401861">
                <a:tc>
                  <a:txBody>
                    <a:bodyPr/>
                    <a:lstStyle/>
                    <a:p>
                      <a:r>
                        <a:rPr lang="en-GB" dirty="0"/>
                        <a:t>EAG post appeal alternate scenarios*</a:t>
                      </a:r>
                    </a:p>
                  </a:txBody>
                  <a:tcPr/>
                </a:tc>
                <a:tc>
                  <a:txBody>
                    <a:bodyPr/>
                    <a:lstStyle/>
                    <a:p>
                      <a:r>
                        <a:rPr lang="en-GB" dirty="0"/>
                        <a:t>Over £100,000 per QALY</a:t>
                      </a:r>
                    </a:p>
                  </a:txBody>
                  <a:tcPr/>
                </a:tc>
                <a:extLst>
                  <a:ext uri="{0D108BD9-81ED-4DB2-BD59-A6C34878D82A}">
                    <a16:rowId xmlns:a16="http://schemas.microsoft.com/office/drawing/2014/main" val="4192788141"/>
                  </a:ext>
                </a:extLst>
              </a:tr>
            </a:tbl>
          </a:graphicData>
        </a:graphic>
      </p:graphicFrame>
      <p:sp>
        <p:nvSpPr>
          <p:cNvPr id="4" name="Text Placeholder 5">
            <a:extLst>
              <a:ext uri="{FF2B5EF4-FFF2-40B4-BE49-F238E27FC236}">
                <a16:creationId xmlns:a16="http://schemas.microsoft.com/office/drawing/2014/main" id="{FCA55E3C-6A17-3D2E-20E2-B239B9B9692C}"/>
              </a:ext>
            </a:extLst>
          </p:cNvPr>
          <p:cNvSpPr txBox="1">
            <a:spLocks/>
          </p:cNvSpPr>
          <p:nvPr/>
        </p:nvSpPr>
        <p:spPr>
          <a:xfrm>
            <a:off x="308611" y="2033519"/>
            <a:ext cx="11014768" cy="51319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a:t>Summary of base case results</a:t>
            </a:r>
          </a:p>
          <a:p>
            <a:endParaRPr lang="en-GB"/>
          </a:p>
        </p:txBody>
      </p:sp>
      <p:sp>
        <p:nvSpPr>
          <p:cNvPr id="5" name="TextBox 4">
            <a:extLst>
              <a:ext uri="{FF2B5EF4-FFF2-40B4-BE49-F238E27FC236}">
                <a16:creationId xmlns:a16="http://schemas.microsoft.com/office/drawing/2014/main" id="{C0D10A7A-C60D-36FB-5069-5C19ABEB452A}"/>
              </a:ext>
            </a:extLst>
          </p:cNvPr>
          <p:cNvSpPr txBox="1"/>
          <p:nvPr/>
        </p:nvSpPr>
        <p:spPr>
          <a:xfrm>
            <a:off x="308612" y="4680857"/>
            <a:ext cx="10860132" cy="369332"/>
          </a:xfrm>
          <a:prstGeom prst="rect">
            <a:avLst/>
          </a:prstGeom>
          <a:solidFill>
            <a:schemeClr val="bg2"/>
          </a:solidFill>
        </p:spPr>
        <p:txBody>
          <a:bodyPr wrap="square" rtlCol="0">
            <a:spAutoFit/>
          </a:bodyPr>
          <a:lstStyle/>
          <a:p>
            <a:r>
              <a:rPr lang="en-GB" dirty="0"/>
              <a:t>* EAG presented 3 different extrapolation </a:t>
            </a:r>
            <a:r>
              <a:rPr lang="en-GB" sz="1800" dirty="0">
                <a:solidFill>
                  <a:srgbClr val="000000"/>
                </a:solidFill>
                <a:effectLst/>
                <a:ea typeface="Times New Roman" panose="02020603050405020304" pitchFamily="18" charset="0"/>
              </a:rPr>
              <a:t>scenarios </a:t>
            </a:r>
            <a:r>
              <a:rPr lang="en-GB" dirty="0">
                <a:solidFill>
                  <a:srgbClr val="000000"/>
                </a:solidFill>
                <a:ea typeface="Times New Roman" panose="02020603050405020304" pitchFamily="18" charset="0"/>
              </a:rPr>
              <a:t> (see slide 30)</a:t>
            </a:r>
            <a:endParaRPr lang="en-GB" dirty="0"/>
          </a:p>
        </p:txBody>
      </p:sp>
      <p:sp>
        <p:nvSpPr>
          <p:cNvPr id="7" name="TextBox 6">
            <a:extLst>
              <a:ext uri="{FF2B5EF4-FFF2-40B4-BE49-F238E27FC236}">
                <a16:creationId xmlns:a16="http://schemas.microsoft.com/office/drawing/2014/main" id="{61332DFC-8181-7406-CFEE-8234D2980A3C}"/>
              </a:ext>
            </a:extLst>
          </p:cNvPr>
          <p:cNvSpPr txBox="1"/>
          <p:nvPr/>
        </p:nvSpPr>
        <p:spPr>
          <a:xfrm>
            <a:off x="1555167" y="5731823"/>
            <a:ext cx="7316690" cy="307777"/>
          </a:xfrm>
          <a:prstGeom prst="rect">
            <a:avLst/>
          </a:prstGeom>
          <a:solidFill>
            <a:schemeClr val="bg1">
              <a:lumMod val="95000"/>
            </a:schemeClr>
          </a:solidFill>
        </p:spPr>
        <p:txBody>
          <a:bodyPr wrap="square">
            <a:spAutoFit/>
          </a:bodyPr>
          <a:lstStyle/>
          <a:p>
            <a:r>
              <a:rPr lang="en-GB" sz="1400">
                <a:solidFill>
                  <a:schemeClr val="dk1"/>
                </a:solidFill>
              </a:rPr>
              <a:t>Abbreviations ICER, incremental cost-effectiveness ratio; QALY, quality-adjusted life year; </a:t>
            </a:r>
            <a:endParaRPr lang="en-GB" sz="1400"/>
          </a:p>
        </p:txBody>
      </p:sp>
    </p:spTree>
    <p:extLst>
      <p:ext uri="{BB962C8B-B14F-4D97-AF65-F5344CB8AC3E}">
        <p14:creationId xmlns:p14="http://schemas.microsoft.com/office/powerpoint/2010/main" val="115297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nvGraphicFramePr>
        <p:xfrm>
          <a:off x="623372" y="1093070"/>
          <a:ext cx="10133528" cy="2865635"/>
        </p:xfrm>
        <a:graphic>
          <a:graphicData uri="http://schemas.openxmlformats.org/drawingml/2006/table">
            <a:tbl>
              <a:tblPr firstRow="1" bandRow="1">
                <a:tableStyleId>{5C22544A-7EE6-4342-B048-85BDC9FD1C3A}</a:tableStyleId>
              </a:tblPr>
              <a:tblGrid>
                <a:gridCol w="8271246">
                  <a:extLst>
                    <a:ext uri="{9D8B030D-6E8A-4147-A177-3AD203B41FA5}">
                      <a16:colId xmlns:a16="http://schemas.microsoft.com/office/drawing/2014/main" val="3322847139"/>
                    </a:ext>
                  </a:extLst>
                </a:gridCol>
                <a:gridCol w="1862282">
                  <a:extLst>
                    <a:ext uri="{9D8B030D-6E8A-4147-A177-3AD203B41FA5}">
                      <a16:colId xmlns:a16="http://schemas.microsoft.com/office/drawing/2014/main" val="1670497308"/>
                    </a:ext>
                  </a:extLst>
                </a:gridCol>
              </a:tblGrid>
              <a:tr h="582102">
                <a:tc>
                  <a:txBody>
                    <a:bodyPr/>
                    <a:lstStyle/>
                    <a:p>
                      <a:r>
                        <a:rPr lang="en-GB">
                          <a:latin typeface="Arial" panose="020B0604020202020204" pitchFamily="34" charset="0"/>
                        </a:rPr>
                        <a:t>Key issues</a:t>
                      </a:r>
                    </a:p>
                  </a:txBody>
                  <a:tcPr/>
                </a:tc>
                <a:tc>
                  <a:txBody>
                    <a:bodyPr/>
                    <a:lstStyle/>
                    <a:p>
                      <a:r>
                        <a:rPr lang="en-GB">
                          <a:latin typeface="Arial" panose="020B0604020202020204" pitchFamily="34" charset="0"/>
                        </a:rPr>
                        <a:t>Impact </a:t>
                      </a:r>
                    </a:p>
                  </a:txBody>
                  <a:tcPr/>
                </a:tc>
                <a:extLst>
                  <a:ext uri="{0D108BD9-81ED-4DB2-BD59-A6C34878D82A}">
                    <a16:rowId xmlns:a16="http://schemas.microsoft.com/office/drawing/2014/main" val="2647452487"/>
                  </a:ext>
                </a:extLst>
              </a:tr>
              <a:tr h="590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Are the methods used by the DSU to capture expert opinion on OS modelling appropriate?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nchor="ctr"/>
                </a:tc>
                <a:extLst>
                  <a:ext uri="{0D108BD9-81ED-4DB2-BD59-A6C34878D82A}">
                    <a16:rowId xmlns:a16="http://schemas.microsoft.com/office/drawing/2014/main" val="710463053"/>
                  </a:ext>
                </a:extLst>
              </a:tr>
              <a:tr h="413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What is the committee’s preferred approach to extrapolate long-term 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tc>
                <a:extLst>
                  <a:ext uri="{0D108BD9-81ED-4DB2-BD59-A6C34878D82A}">
                    <a16:rowId xmlns:a16="http://schemas.microsoft.com/office/drawing/2014/main" val="3545128329"/>
                  </a:ext>
                </a:extLst>
              </a:tr>
              <a:tr h="215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Are the methods used by the DSU to capture expert opinion on BSC resources costing appropriate?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tc>
                <a:extLst>
                  <a:ext uri="{0D108BD9-81ED-4DB2-BD59-A6C34878D82A}">
                    <a16:rowId xmlns:a16="http://schemas.microsoft.com/office/drawing/2014/main" val="520971850"/>
                  </a:ext>
                </a:extLst>
              </a:tr>
              <a:tr h="590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Should BSC costs include a one-off cost for BSC or monthly costs per cycle?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High</a:t>
                      </a:r>
                    </a:p>
                  </a:txBody>
                  <a:tcPr anchor="ctr"/>
                </a:tc>
                <a:extLst>
                  <a:ext uri="{0D108BD9-81ED-4DB2-BD59-A6C34878D82A}">
                    <a16:rowId xmlns:a16="http://schemas.microsoft.com/office/drawing/2014/main" val="2153107364"/>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 for committee discussion</a:t>
            </a:r>
          </a:p>
        </p:txBody>
      </p:sp>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a:xfrm>
            <a:off x="1001330" y="6343650"/>
            <a:ext cx="9086850" cy="365125"/>
          </a:xfrm>
        </p:spPr>
        <p:txBody>
          <a:bodyPr>
            <a:noAutofit/>
          </a:bodyPr>
          <a:lstStyle/>
          <a:p>
            <a:r>
              <a:rPr lang="en-GB" sz="1200"/>
              <a:t>Abbreviations, BSC, best supportive care; DSU, Decision support unit</a:t>
            </a:r>
          </a:p>
          <a:p>
            <a:r>
              <a:rPr lang="en-GB" sz="1200"/>
              <a:t>t</a:t>
            </a:r>
          </a:p>
        </p:txBody>
      </p:sp>
    </p:spTree>
    <p:extLst>
      <p:ext uri="{BB962C8B-B14F-4D97-AF65-F5344CB8AC3E}">
        <p14:creationId xmlns:p14="http://schemas.microsoft.com/office/powerpoint/2010/main" val="2774912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lIns="91440" tIns="45720" rIns="91440" bIns="45720" anchor="t"/>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ea typeface="Times New Roman" panose="02020603050405020304" pitchFamily="18" charset="0"/>
                <a:cs typeface="Arial"/>
              </a:rPr>
              <a:t>© NICE 2024. All rights reserved. Subject to </a:t>
            </a:r>
            <a:r>
              <a:rPr lang="en-GB">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Notice of rights</a:t>
            </a:r>
            <a:r>
              <a:rPr lang="en-GB">
                <a:latin typeface="Arial"/>
                <a:ea typeface="Times New Roman" panose="02020603050405020304" pitchFamily="18" charset="0"/>
                <a:cs typeface="Arial"/>
              </a:rPr>
              <a:t>.</a:t>
            </a:r>
            <a:r>
              <a:rPr lang="en-GB">
                <a:latin typeface="Arial"/>
                <a:ea typeface="Arial" panose="02000503000000020004" pitchFamily="2" charset="0"/>
                <a:cs typeface="Arial"/>
              </a:rPr>
              <a:t> </a:t>
            </a:r>
            <a:endParaRPr lang="en-US">
              <a:latin typeface="Arial"/>
              <a:ea typeface="Arial" panose="02000503000000020004" pitchFamily="2" charset="0"/>
              <a:cs typeface="Arial"/>
            </a:endParaRPr>
          </a:p>
        </p:txBody>
      </p:sp>
    </p:spTree>
    <p:extLst>
      <p:ext uri="{BB962C8B-B14F-4D97-AF65-F5344CB8AC3E}">
        <p14:creationId xmlns:p14="http://schemas.microsoft.com/office/powerpoint/2010/main" val="2844786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a:latin typeface="Arial" panose="020B0604020202020204" pitchFamily="34" charset="0"/>
                <a:cs typeface="Arial" panose="020B0604020202020204" pitchFamily="34" charset="0"/>
              </a:rPr>
              <a:t>Tebentafusp for treating advanced unresectable or metastatic uveal melanoma </a:t>
            </a:r>
            <a:r>
              <a:rPr lang="en-GB" sz="4000">
                <a:latin typeface="Arial" panose="020B0604020202020204" pitchFamily="34" charset="0"/>
                <a:cs typeface="Arial" panose="020B0604020202020204" pitchFamily="34" charset="0"/>
              </a:rPr>
              <a:t>[ID1441]</a:t>
            </a:r>
            <a:endParaRPr lang="en-GB"/>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t>Elicitation Results: Overall survival</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261939" y="850468"/>
            <a:ext cx="11384849" cy="4167728"/>
          </a:xfrm>
        </p:spPr>
        <p:txBody>
          <a:bodyPr/>
          <a:lstStyle/>
          <a:p>
            <a:pPr>
              <a:lnSpc>
                <a:spcPct val="107000"/>
              </a:lnSpc>
              <a:spcAft>
                <a:spcPts val="800"/>
              </a:spcAft>
            </a:pPr>
            <a:r>
              <a:rPr lang="en-GB" sz="1800" b="1">
                <a:effectLst/>
                <a:latin typeface="Arial" panose="020B0604020202020204" pitchFamily="34" charset="0"/>
                <a:ea typeface="Arial" panose="020B0604020202020204" pitchFamily="34" charset="0"/>
              </a:rPr>
              <a:t>Percentiles of overall survival probability at 8 years post-randomisation from the fitted RIO distribution from both workshop groups</a:t>
            </a:r>
          </a:p>
          <a:p>
            <a:endParaRPr lang="en-GB"/>
          </a:p>
        </p:txBody>
      </p:sp>
      <p:sp>
        <p:nvSpPr>
          <p:cNvPr id="4" name="TextBox 3">
            <a:extLst>
              <a:ext uri="{FF2B5EF4-FFF2-40B4-BE49-F238E27FC236}">
                <a16:creationId xmlns:a16="http://schemas.microsoft.com/office/drawing/2014/main" id="{8FBAF903-2B18-48A9-0D9E-010ED9522221}"/>
              </a:ext>
            </a:extLst>
          </p:cNvPr>
          <p:cNvSpPr txBox="1"/>
          <p:nvPr/>
        </p:nvSpPr>
        <p:spPr>
          <a:xfrm>
            <a:off x="6693022" y="6233157"/>
            <a:ext cx="5024487" cy="369332"/>
          </a:xfrm>
          <a:prstGeom prst="rect">
            <a:avLst/>
          </a:prstGeom>
          <a:noFill/>
          <a:ln>
            <a:solidFill>
              <a:schemeClr val="tx1"/>
            </a:solidFill>
          </a:ln>
        </p:spPr>
        <p:txBody>
          <a:bodyPr wrap="square" rtlCol="0">
            <a:spAutoFit/>
          </a:bodyPr>
          <a:lstStyle/>
          <a:p>
            <a:r>
              <a:rPr lang="en-GB" dirty="0"/>
              <a:t>Link to </a:t>
            </a:r>
            <a:r>
              <a:rPr lang="en-GB" dirty="0">
                <a:hlinkClick r:id="rId3" action="ppaction://hlinksldjump"/>
              </a:rPr>
              <a:t>Elicitation results Overall survival (2) </a:t>
            </a:r>
            <a:endParaRPr lang="en-GB" dirty="0"/>
          </a:p>
        </p:txBody>
      </p:sp>
      <p:graphicFrame>
        <p:nvGraphicFramePr>
          <p:cNvPr id="5" name="Table 4">
            <a:extLst>
              <a:ext uri="{FF2B5EF4-FFF2-40B4-BE49-F238E27FC236}">
                <a16:creationId xmlns:a16="http://schemas.microsoft.com/office/drawing/2014/main" id="{BE6CB3C7-1F11-DCA1-0F38-407878CC7850}"/>
              </a:ext>
            </a:extLst>
          </p:cNvPr>
          <p:cNvGraphicFramePr>
            <a:graphicFrameLocks noGrp="1"/>
          </p:cNvGraphicFramePr>
          <p:nvPr>
            <p:extLst>
              <p:ext uri="{D42A27DB-BD31-4B8C-83A1-F6EECF244321}">
                <p14:modId xmlns:p14="http://schemas.microsoft.com/office/powerpoint/2010/main" val="3616033405"/>
              </p:ext>
            </p:extLst>
          </p:nvPr>
        </p:nvGraphicFramePr>
        <p:xfrm>
          <a:off x="466724" y="1605288"/>
          <a:ext cx="10641341" cy="2738313"/>
        </p:xfrm>
        <a:graphic>
          <a:graphicData uri="http://schemas.openxmlformats.org/drawingml/2006/table">
            <a:tbl>
              <a:tblPr firstCol="1" bandRow="1">
                <a:tableStyleId>{5C22544A-7EE6-4342-B048-85BDC9FD1C3A}</a:tableStyleId>
              </a:tblPr>
              <a:tblGrid>
                <a:gridCol w="2175481">
                  <a:extLst>
                    <a:ext uri="{9D8B030D-6E8A-4147-A177-3AD203B41FA5}">
                      <a16:colId xmlns:a16="http://schemas.microsoft.com/office/drawing/2014/main" val="3602265919"/>
                    </a:ext>
                  </a:extLst>
                </a:gridCol>
                <a:gridCol w="836902">
                  <a:extLst>
                    <a:ext uri="{9D8B030D-6E8A-4147-A177-3AD203B41FA5}">
                      <a16:colId xmlns:a16="http://schemas.microsoft.com/office/drawing/2014/main" val="1731209946"/>
                    </a:ext>
                  </a:extLst>
                </a:gridCol>
                <a:gridCol w="1060002">
                  <a:extLst>
                    <a:ext uri="{9D8B030D-6E8A-4147-A177-3AD203B41FA5}">
                      <a16:colId xmlns:a16="http://schemas.microsoft.com/office/drawing/2014/main" val="418725946"/>
                    </a:ext>
                  </a:extLst>
                </a:gridCol>
                <a:gridCol w="919536">
                  <a:extLst>
                    <a:ext uri="{9D8B030D-6E8A-4147-A177-3AD203B41FA5}">
                      <a16:colId xmlns:a16="http://schemas.microsoft.com/office/drawing/2014/main" val="787147346"/>
                    </a:ext>
                  </a:extLst>
                </a:gridCol>
                <a:gridCol w="919536">
                  <a:extLst>
                    <a:ext uri="{9D8B030D-6E8A-4147-A177-3AD203B41FA5}">
                      <a16:colId xmlns:a16="http://schemas.microsoft.com/office/drawing/2014/main" val="1346422462"/>
                    </a:ext>
                  </a:extLst>
                </a:gridCol>
                <a:gridCol w="919536">
                  <a:extLst>
                    <a:ext uri="{9D8B030D-6E8A-4147-A177-3AD203B41FA5}">
                      <a16:colId xmlns:a16="http://schemas.microsoft.com/office/drawing/2014/main" val="2704334898"/>
                    </a:ext>
                  </a:extLst>
                </a:gridCol>
                <a:gridCol w="919536">
                  <a:extLst>
                    <a:ext uri="{9D8B030D-6E8A-4147-A177-3AD203B41FA5}">
                      <a16:colId xmlns:a16="http://schemas.microsoft.com/office/drawing/2014/main" val="3288083211"/>
                    </a:ext>
                  </a:extLst>
                </a:gridCol>
                <a:gridCol w="919536">
                  <a:extLst>
                    <a:ext uri="{9D8B030D-6E8A-4147-A177-3AD203B41FA5}">
                      <a16:colId xmlns:a16="http://schemas.microsoft.com/office/drawing/2014/main" val="2895368093"/>
                    </a:ext>
                  </a:extLst>
                </a:gridCol>
                <a:gridCol w="1051740">
                  <a:extLst>
                    <a:ext uri="{9D8B030D-6E8A-4147-A177-3AD203B41FA5}">
                      <a16:colId xmlns:a16="http://schemas.microsoft.com/office/drawing/2014/main" val="3193985708"/>
                    </a:ext>
                  </a:extLst>
                </a:gridCol>
                <a:gridCol w="919536">
                  <a:extLst>
                    <a:ext uri="{9D8B030D-6E8A-4147-A177-3AD203B41FA5}">
                      <a16:colId xmlns:a16="http://schemas.microsoft.com/office/drawing/2014/main" val="894405782"/>
                    </a:ext>
                  </a:extLst>
                </a:gridCol>
              </a:tblGrid>
              <a:tr h="206736">
                <a:tc>
                  <a:txBody>
                    <a:bodyPr/>
                    <a:lstStyle/>
                    <a:p>
                      <a:pPr algn="just">
                        <a:lnSpc>
                          <a:spcPct val="107000"/>
                        </a:lnSpc>
                        <a:spcAft>
                          <a:spcPts val="800"/>
                        </a:spcAft>
                      </a:pPr>
                      <a:r>
                        <a:rPr lang="en-GB" sz="1800">
                          <a:effectLst/>
                        </a:rPr>
                        <a:t>Percentile</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1%</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2.5%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10%</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25%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50%</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75%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90%</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97.5%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99%</a:t>
                      </a:r>
                      <a:endParaRPr lang="en-GB" sz="1800">
                        <a:effectLst/>
                        <a:latin typeface="Arial" panose="020B0604020202020204" pitchFamily="34" charset="0"/>
                        <a:ea typeface="Arial" panose="020B0604020202020204" pitchFamily="34" charset="0"/>
                      </a:endParaRPr>
                    </a:p>
                  </a:txBody>
                  <a:tcPr marL="30808" marR="30808" marT="0" marB="0"/>
                </a:tc>
                <a:extLst>
                  <a:ext uri="{0D108BD9-81ED-4DB2-BD59-A6C34878D82A}">
                    <a16:rowId xmlns:a16="http://schemas.microsoft.com/office/drawing/2014/main" val="747153840"/>
                  </a:ext>
                </a:extLst>
              </a:tr>
              <a:tr h="417928">
                <a:tc>
                  <a:txBody>
                    <a:bodyPr/>
                    <a:lstStyle/>
                    <a:p>
                      <a:pPr>
                        <a:lnSpc>
                          <a:spcPct val="107000"/>
                        </a:lnSpc>
                        <a:spcAft>
                          <a:spcPts val="800"/>
                        </a:spcAft>
                      </a:pPr>
                      <a:r>
                        <a:rPr lang="en-GB" sz="1800">
                          <a:effectLst/>
                        </a:rPr>
                        <a:t>Online (Tebentafusp)</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0.04</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0.04</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0.06</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0.08</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0.10</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0.12</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0.18</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0.20</a:t>
                      </a:r>
                      <a:endParaRPr lang="en-GB" sz="1800">
                        <a:effectLst/>
                        <a:latin typeface="Arial" panose="020B0604020202020204" pitchFamily="34" charset="0"/>
                        <a:ea typeface="Arial" panose="020B0604020202020204" pitchFamily="34" charset="0"/>
                      </a:endParaRPr>
                    </a:p>
                  </a:txBody>
                  <a:tcPr marL="30808" marR="30808" marT="0" marB="0"/>
                </a:tc>
                <a:extLst>
                  <a:ext uri="{0D108BD9-81ED-4DB2-BD59-A6C34878D82A}">
                    <a16:rowId xmlns:a16="http://schemas.microsoft.com/office/drawing/2014/main" val="3633491495"/>
                  </a:ext>
                </a:extLst>
              </a:tr>
              <a:tr h="492985">
                <a:tc>
                  <a:txBody>
                    <a:bodyPr/>
                    <a:lstStyle/>
                    <a:p>
                      <a:pPr>
                        <a:lnSpc>
                          <a:spcPct val="107000"/>
                        </a:lnSpc>
                        <a:spcAft>
                          <a:spcPts val="800"/>
                        </a:spcAft>
                      </a:pPr>
                      <a:r>
                        <a:rPr lang="en-GB" sz="1800">
                          <a:effectLst/>
                        </a:rPr>
                        <a:t>Face-to-face </a:t>
                      </a:r>
                    </a:p>
                    <a:p>
                      <a:pPr>
                        <a:lnSpc>
                          <a:spcPct val="107000"/>
                        </a:lnSpc>
                        <a:spcAft>
                          <a:spcPts val="800"/>
                        </a:spcAft>
                      </a:pPr>
                      <a:r>
                        <a:rPr lang="en-GB" sz="1800">
                          <a:effectLst/>
                        </a:rPr>
                        <a:t>(Tebentafusp)</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0.03</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0.08</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0.10</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0.13</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0.17</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0.19</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0.20</a:t>
                      </a:r>
                      <a:endParaRPr lang="en-GB" sz="1800">
                        <a:effectLst/>
                        <a:latin typeface="Arial" panose="020B0604020202020204" pitchFamily="34" charset="0"/>
                        <a:ea typeface="Arial" panose="020B0604020202020204" pitchFamily="34" charset="0"/>
                      </a:endParaRPr>
                    </a:p>
                  </a:txBody>
                  <a:tcPr marL="30808" marR="30808" marT="0" marB="0"/>
                </a:tc>
                <a:extLst>
                  <a:ext uri="{0D108BD9-81ED-4DB2-BD59-A6C34878D82A}">
                    <a16:rowId xmlns:a16="http://schemas.microsoft.com/office/drawing/2014/main" val="2145822139"/>
                  </a:ext>
                </a:extLst>
              </a:tr>
              <a:tr h="417928">
                <a:tc>
                  <a:txBody>
                    <a:bodyPr/>
                    <a:lstStyle/>
                    <a:p>
                      <a:pPr>
                        <a:lnSpc>
                          <a:spcPct val="107000"/>
                        </a:lnSpc>
                        <a:spcAft>
                          <a:spcPts val="800"/>
                        </a:spcAft>
                      </a:pPr>
                      <a:r>
                        <a:rPr lang="en-GB" sz="1800">
                          <a:effectLst/>
                        </a:rPr>
                        <a:t>Online (Pembrolizumab) </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0.02</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0.02</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0.04</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0.07</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0.10</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0.13</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0.17</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0.19</a:t>
                      </a:r>
                      <a:endParaRPr lang="en-GB" sz="1800">
                        <a:effectLst/>
                        <a:latin typeface="Arial" panose="020B0604020202020204" pitchFamily="34" charset="0"/>
                        <a:ea typeface="Arial" panose="020B0604020202020204" pitchFamily="34" charset="0"/>
                      </a:endParaRPr>
                    </a:p>
                  </a:txBody>
                  <a:tcPr marL="30808" marR="30808" marT="0" marB="0"/>
                </a:tc>
                <a:extLst>
                  <a:ext uri="{0D108BD9-81ED-4DB2-BD59-A6C34878D82A}">
                    <a16:rowId xmlns:a16="http://schemas.microsoft.com/office/drawing/2014/main" val="295083773"/>
                  </a:ext>
                </a:extLst>
              </a:tr>
              <a:tr h="492985">
                <a:tc>
                  <a:txBody>
                    <a:bodyPr/>
                    <a:lstStyle/>
                    <a:p>
                      <a:pPr>
                        <a:lnSpc>
                          <a:spcPct val="107000"/>
                        </a:lnSpc>
                        <a:spcAft>
                          <a:spcPts val="800"/>
                        </a:spcAft>
                      </a:pPr>
                      <a:r>
                        <a:rPr lang="en-GB" sz="1800">
                          <a:effectLst/>
                        </a:rPr>
                        <a:t>Face-to-face </a:t>
                      </a:r>
                    </a:p>
                    <a:p>
                      <a:pPr>
                        <a:lnSpc>
                          <a:spcPct val="107000"/>
                        </a:lnSpc>
                        <a:spcAft>
                          <a:spcPts val="800"/>
                        </a:spcAft>
                      </a:pPr>
                      <a:r>
                        <a:rPr lang="en-GB" sz="1800">
                          <a:effectLst/>
                        </a:rPr>
                        <a:t>(Pembrolizumab)</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0.03</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0.04</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0.05</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0.07</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0.09</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0.11</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0.14</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0.17</a:t>
                      </a:r>
                      <a:endParaRPr lang="en-GB" sz="1800">
                        <a:effectLst/>
                        <a:latin typeface="Arial" panose="020B0604020202020204" pitchFamily="34" charset="0"/>
                        <a:ea typeface="Arial" panose="020B0604020202020204" pitchFamily="34" charset="0"/>
                      </a:endParaRPr>
                    </a:p>
                  </a:txBody>
                  <a:tcPr marL="30808" marR="30808" marT="0" marB="0"/>
                </a:tc>
                <a:tc>
                  <a:txBody>
                    <a:bodyPr/>
                    <a:lstStyle/>
                    <a:p>
                      <a:pPr algn="just">
                        <a:lnSpc>
                          <a:spcPct val="107000"/>
                        </a:lnSpc>
                        <a:spcAft>
                          <a:spcPts val="800"/>
                        </a:spcAft>
                      </a:pPr>
                      <a:r>
                        <a:rPr lang="en-GB" sz="1800">
                          <a:effectLst/>
                        </a:rPr>
                        <a:t>0.19</a:t>
                      </a:r>
                      <a:endParaRPr lang="en-GB" sz="1800">
                        <a:effectLst/>
                        <a:latin typeface="Arial" panose="020B0604020202020204" pitchFamily="34" charset="0"/>
                        <a:ea typeface="Arial" panose="020B0604020202020204" pitchFamily="34" charset="0"/>
                      </a:endParaRPr>
                    </a:p>
                  </a:txBody>
                  <a:tcPr marL="30808" marR="30808" marT="0" marB="0"/>
                </a:tc>
                <a:extLst>
                  <a:ext uri="{0D108BD9-81ED-4DB2-BD59-A6C34878D82A}">
                    <a16:rowId xmlns:a16="http://schemas.microsoft.com/office/drawing/2014/main" val="4111330148"/>
                  </a:ext>
                </a:extLst>
              </a:tr>
            </a:tbl>
          </a:graphicData>
        </a:graphic>
      </p:graphicFrame>
      <p:graphicFrame>
        <p:nvGraphicFramePr>
          <p:cNvPr id="26" name="Table 25">
            <a:extLst>
              <a:ext uri="{FF2B5EF4-FFF2-40B4-BE49-F238E27FC236}">
                <a16:creationId xmlns:a16="http://schemas.microsoft.com/office/drawing/2014/main" id="{1E762C6A-F1E9-8749-504B-50E859104E0A}"/>
              </a:ext>
            </a:extLst>
          </p:cNvPr>
          <p:cNvGraphicFramePr>
            <a:graphicFrameLocks noGrp="1"/>
          </p:cNvGraphicFramePr>
          <p:nvPr>
            <p:extLst>
              <p:ext uri="{D42A27DB-BD31-4B8C-83A1-F6EECF244321}">
                <p14:modId xmlns:p14="http://schemas.microsoft.com/office/powerpoint/2010/main" val="848389561"/>
              </p:ext>
            </p:extLst>
          </p:nvPr>
        </p:nvGraphicFramePr>
        <p:xfrm>
          <a:off x="193981" y="4492348"/>
          <a:ext cx="11796270" cy="1280160"/>
        </p:xfrm>
        <a:graphic>
          <a:graphicData uri="http://schemas.openxmlformats.org/drawingml/2006/table">
            <a:tbl>
              <a:tblPr firstRow="1" bandRow="1">
                <a:tableStyleId>{5C22544A-7EE6-4342-B048-85BDC9FD1C3A}</a:tableStyleId>
              </a:tblPr>
              <a:tblGrid>
                <a:gridCol w="5898135">
                  <a:extLst>
                    <a:ext uri="{9D8B030D-6E8A-4147-A177-3AD203B41FA5}">
                      <a16:colId xmlns:a16="http://schemas.microsoft.com/office/drawing/2014/main" val="2579423844"/>
                    </a:ext>
                  </a:extLst>
                </a:gridCol>
                <a:gridCol w="5898135">
                  <a:extLst>
                    <a:ext uri="{9D8B030D-6E8A-4147-A177-3AD203B41FA5}">
                      <a16:colId xmlns:a16="http://schemas.microsoft.com/office/drawing/2014/main" val="4064757490"/>
                    </a:ext>
                  </a:extLst>
                </a:gridCol>
              </a:tblGrid>
              <a:tr h="275733">
                <a:tc>
                  <a:txBody>
                    <a:bodyPr/>
                    <a:lstStyle/>
                    <a:p>
                      <a:r>
                        <a:rPr lang="en-GB"/>
                        <a:t>Factors </a:t>
                      </a:r>
                      <a:r>
                        <a:rPr lang="en-GB" sz="1800" b="1" kern="1200">
                          <a:solidFill>
                            <a:schemeClr val="lt1"/>
                          </a:solidFill>
                          <a:effectLst/>
                          <a:latin typeface="+mn-lt"/>
                          <a:ea typeface="+mn-ea"/>
                          <a:cs typeface="+mn-cs"/>
                        </a:rPr>
                        <a:t>that could increase hazard  over time</a:t>
                      </a:r>
                      <a:r>
                        <a:rPr lang="en-GB" sz="1800" b="1" kern="1200" baseline="30000">
                          <a:solidFill>
                            <a:schemeClr val="lt1"/>
                          </a:solidFill>
                          <a:effectLst/>
                          <a:latin typeface="+mn-lt"/>
                          <a:ea typeface="+mn-ea"/>
                          <a:cs typeface="+mn-cs"/>
                        </a:rPr>
                        <a:t>1</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bg1"/>
                          </a:solidFill>
                          <a:effectLst/>
                          <a:latin typeface="+mn-lt"/>
                          <a:ea typeface="+mn-ea"/>
                          <a:cs typeface="+mn-cs"/>
                        </a:rPr>
                        <a:t>Factors that could decrease hazard  over time</a:t>
                      </a:r>
                      <a:r>
                        <a:rPr lang="en-GB" sz="1800" kern="1200" baseline="30000">
                          <a:solidFill>
                            <a:schemeClr val="bg1"/>
                          </a:solidFill>
                          <a:effectLst/>
                          <a:latin typeface="+mn-lt"/>
                          <a:ea typeface="+mn-ea"/>
                          <a:cs typeface="+mn-cs"/>
                        </a:rPr>
                        <a:t>1</a:t>
                      </a:r>
                      <a:endParaRPr lang="en-GB" sz="1800" kern="1200">
                        <a:solidFill>
                          <a:schemeClr val="bg1"/>
                        </a:solidFill>
                        <a:effectLst/>
                        <a:latin typeface="+mn-lt"/>
                        <a:ea typeface="+mn-ea"/>
                        <a:cs typeface="+mn-cs"/>
                      </a:endParaRPr>
                    </a:p>
                  </a:txBody>
                  <a:tcPr/>
                </a:tc>
                <a:extLst>
                  <a:ext uri="{0D108BD9-81ED-4DB2-BD59-A6C34878D82A}">
                    <a16:rowId xmlns:a16="http://schemas.microsoft.com/office/drawing/2014/main" val="1056739820"/>
                  </a:ext>
                </a:extLst>
              </a:tr>
              <a:tr h="674987">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aging and medical comorbidities;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less effective subsequent therapies</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volume of disease and long-term toxicity effects</a:t>
                      </a:r>
                      <a:r>
                        <a:rPr lang="en-GB" sz="1800" kern="1200" baseline="30000">
                          <a:solidFill>
                            <a:schemeClr val="dk1"/>
                          </a:solidFill>
                          <a:effectLst/>
                          <a:latin typeface="+mn-lt"/>
                          <a:ea typeface="+mn-ea"/>
                          <a:cs typeface="+mn-cs"/>
                        </a:rPr>
                        <a:t>2</a:t>
                      </a:r>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biology results in longer-term survival</a:t>
                      </a:r>
                      <a:r>
                        <a:rPr lang="en-GB" sz="1800" kern="1200" baseline="30000">
                          <a:solidFill>
                            <a:schemeClr val="dk1"/>
                          </a:solidFill>
                          <a:effectLst/>
                          <a:latin typeface="+mn-lt"/>
                          <a:ea typeface="+mn-ea"/>
                          <a:cs typeface="+mn-cs"/>
                        </a:rPr>
                        <a: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disease progression despite appearing clinically well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good disease control</a:t>
                      </a:r>
                    </a:p>
                  </a:txBody>
                  <a:tcPr/>
                </a:tc>
                <a:extLst>
                  <a:ext uri="{0D108BD9-81ED-4DB2-BD59-A6C34878D82A}">
                    <a16:rowId xmlns:a16="http://schemas.microsoft.com/office/drawing/2014/main" val="2631510256"/>
                  </a:ext>
                </a:extLst>
              </a:tr>
            </a:tbl>
          </a:graphicData>
        </a:graphic>
      </p:graphicFrame>
      <p:sp>
        <p:nvSpPr>
          <p:cNvPr id="13" name="TextBox 12">
            <a:extLst>
              <a:ext uri="{FF2B5EF4-FFF2-40B4-BE49-F238E27FC236}">
                <a16:creationId xmlns:a16="http://schemas.microsoft.com/office/drawing/2014/main" id="{440BD6D1-D239-A441-6BC7-C53EA8DCB3BE}"/>
              </a:ext>
            </a:extLst>
          </p:cNvPr>
          <p:cNvSpPr txBox="1"/>
          <p:nvPr/>
        </p:nvSpPr>
        <p:spPr>
          <a:xfrm>
            <a:off x="193981" y="5699755"/>
            <a:ext cx="9793631" cy="307777"/>
          </a:xfrm>
          <a:prstGeom prst="rect">
            <a:avLst/>
          </a:prstGeom>
          <a:noFill/>
        </p:spPr>
        <p:txBody>
          <a:bodyPr wrap="square">
            <a:spAutoFit/>
          </a:bodyPr>
          <a:lstStyle/>
          <a:p>
            <a:r>
              <a:rPr lang="en-GB" sz="1300" baseline="30000">
                <a:solidFill>
                  <a:schemeClr val="dk1"/>
                </a:solidFill>
              </a:rPr>
              <a:t>1</a:t>
            </a:r>
            <a:r>
              <a:rPr lang="en-GB" sz="1300" kern="1200" baseline="30000">
                <a:solidFill>
                  <a:schemeClr val="dk1"/>
                </a:solidFill>
                <a:effectLst/>
                <a:latin typeface="+mn-lt"/>
                <a:ea typeface="+mn-ea"/>
                <a:cs typeface="+mn-cs"/>
              </a:rPr>
              <a:t> </a:t>
            </a:r>
            <a:r>
              <a:rPr lang="en-GB" sz="1300" kern="1200">
                <a:solidFill>
                  <a:schemeClr val="dk1"/>
                </a:solidFill>
                <a:effectLst/>
                <a:latin typeface="+mn-lt"/>
                <a:ea typeface="+mn-ea"/>
                <a:cs typeface="+mn-cs"/>
              </a:rPr>
              <a:t>based on expert conclusion; </a:t>
            </a:r>
            <a:r>
              <a:rPr lang="en-GB" sz="1300" kern="1200" baseline="30000">
                <a:solidFill>
                  <a:schemeClr val="dk1"/>
                </a:solidFill>
                <a:effectLst/>
                <a:latin typeface="+mn-lt"/>
                <a:ea typeface="+mn-ea"/>
                <a:cs typeface="+mn-cs"/>
              </a:rPr>
              <a:t>2</a:t>
            </a:r>
            <a:r>
              <a:rPr lang="en-GB" sz="1400" kern="1200">
                <a:solidFill>
                  <a:schemeClr val="dk1"/>
                </a:solidFill>
                <a:effectLst/>
                <a:latin typeface="+mn-lt"/>
                <a:ea typeface="+mn-ea"/>
                <a:cs typeface="+mn-cs"/>
              </a:rPr>
              <a:t> experts considered this unlikely for single-agent immunotherapies; </a:t>
            </a:r>
            <a:r>
              <a:rPr lang="en-GB" sz="1400" kern="1200" baseline="30000">
                <a:solidFill>
                  <a:schemeClr val="dk1"/>
                </a:solidFill>
                <a:effectLst/>
                <a:latin typeface="+mn-lt"/>
                <a:ea typeface="+mn-ea"/>
                <a:cs typeface="+mn-cs"/>
              </a:rPr>
              <a:t>3 </a:t>
            </a:r>
            <a:r>
              <a:rPr lang="en-GB" sz="1400" kern="1200">
                <a:solidFill>
                  <a:schemeClr val="dk1"/>
                </a:solidFill>
                <a:effectLst/>
                <a:latin typeface="+mn-lt"/>
                <a:ea typeface="+mn-ea"/>
                <a:cs typeface="+mn-cs"/>
              </a:rPr>
              <a:t>irrespective of treatment</a:t>
            </a:r>
            <a:endParaRPr lang="en-GB" sz="1300" kern="1200">
              <a:solidFill>
                <a:schemeClr val="dk1"/>
              </a:solidFill>
              <a:effectLst/>
              <a:latin typeface="+mn-lt"/>
              <a:ea typeface="+mn-ea"/>
              <a:cs typeface="+mn-cs"/>
            </a:endParaRPr>
          </a:p>
        </p:txBody>
      </p:sp>
    </p:spTree>
    <p:extLst>
      <p:ext uri="{BB962C8B-B14F-4D97-AF65-F5344CB8AC3E}">
        <p14:creationId xmlns:p14="http://schemas.microsoft.com/office/powerpoint/2010/main" val="191686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t>Elicitation Results: Overall survival critique </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261939" y="850468"/>
            <a:ext cx="11384849" cy="4167728"/>
          </a:xfrm>
        </p:spPr>
        <p:txBody>
          <a:bodyPr/>
          <a:lstStyle/>
          <a:p>
            <a:pPr>
              <a:lnSpc>
                <a:spcPct val="107000"/>
              </a:lnSpc>
              <a:spcAft>
                <a:spcPts val="800"/>
              </a:spcAft>
            </a:pPr>
            <a:r>
              <a:rPr lang="en-GB" sz="1800" b="1">
                <a:effectLst/>
                <a:latin typeface="Arial" panose="020B0604020202020204" pitchFamily="34" charset="0"/>
                <a:ea typeface="Arial" panose="020B0604020202020204" pitchFamily="34" charset="0"/>
              </a:rPr>
              <a:t>Face validity of OS estimates</a:t>
            </a:r>
          </a:p>
          <a:p>
            <a:endParaRPr lang="en-GB"/>
          </a:p>
        </p:txBody>
      </p:sp>
      <p:sp>
        <p:nvSpPr>
          <p:cNvPr id="4" name="TextBox 3">
            <a:extLst>
              <a:ext uri="{FF2B5EF4-FFF2-40B4-BE49-F238E27FC236}">
                <a16:creationId xmlns:a16="http://schemas.microsoft.com/office/drawing/2014/main" id="{8FBAF903-2B18-48A9-0D9E-010ED9522221}"/>
              </a:ext>
            </a:extLst>
          </p:cNvPr>
          <p:cNvSpPr txBox="1"/>
          <p:nvPr/>
        </p:nvSpPr>
        <p:spPr>
          <a:xfrm>
            <a:off x="261939" y="1443285"/>
            <a:ext cx="9335058" cy="646331"/>
          </a:xfrm>
          <a:prstGeom prst="rect">
            <a:avLst/>
          </a:prstGeom>
          <a:noFill/>
          <a:ln>
            <a:solidFill>
              <a:schemeClr val="tx1"/>
            </a:solidFill>
          </a:ln>
        </p:spPr>
        <p:txBody>
          <a:bodyPr wrap="square" rtlCol="0">
            <a:spAutoFit/>
          </a:bodyPr>
          <a:lstStyle/>
          <a:p>
            <a:r>
              <a:rPr lang="en-GB" b="1"/>
              <a:t>Table: OS estimates in </a:t>
            </a:r>
            <a:r>
              <a:rPr lang="en-GB" sz="1800" b="1">
                <a:effectLst/>
                <a:ea typeface="Times New Roman" panose="02020603050405020304" pitchFamily="18" charset="0"/>
              </a:rPr>
              <a:t>published primary analysis and 3-year analysis for IMCgp100-202</a:t>
            </a:r>
            <a:endParaRPr lang="en-GB" b="1"/>
          </a:p>
        </p:txBody>
      </p:sp>
      <p:graphicFrame>
        <p:nvGraphicFramePr>
          <p:cNvPr id="15" name="Table 11">
            <a:extLst>
              <a:ext uri="{FF2B5EF4-FFF2-40B4-BE49-F238E27FC236}">
                <a16:creationId xmlns:a16="http://schemas.microsoft.com/office/drawing/2014/main" id="{D2A520C6-52FD-CC7B-88DF-F0B46A69F8B2}"/>
              </a:ext>
            </a:extLst>
          </p:cNvPr>
          <p:cNvGraphicFramePr>
            <a:graphicFrameLocks noGrp="1"/>
          </p:cNvGraphicFramePr>
          <p:nvPr/>
        </p:nvGraphicFramePr>
        <p:xfrm>
          <a:off x="466723" y="2168984"/>
          <a:ext cx="8582273" cy="4071130"/>
        </p:xfrm>
        <a:graphic>
          <a:graphicData uri="http://schemas.openxmlformats.org/drawingml/2006/table">
            <a:tbl>
              <a:tblPr firstRow="1" firstCol="1" bandRow="1">
                <a:tableStyleId>{5C22544A-7EE6-4342-B048-85BDC9FD1C3A}</a:tableStyleId>
              </a:tblPr>
              <a:tblGrid>
                <a:gridCol w="1787651">
                  <a:extLst>
                    <a:ext uri="{9D8B030D-6E8A-4147-A177-3AD203B41FA5}">
                      <a16:colId xmlns:a16="http://schemas.microsoft.com/office/drawing/2014/main" val="2228116438"/>
                    </a:ext>
                  </a:extLst>
                </a:gridCol>
                <a:gridCol w="978710">
                  <a:extLst>
                    <a:ext uri="{9D8B030D-6E8A-4147-A177-3AD203B41FA5}">
                      <a16:colId xmlns:a16="http://schemas.microsoft.com/office/drawing/2014/main" val="314471068"/>
                    </a:ext>
                  </a:extLst>
                </a:gridCol>
                <a:gridCol w="1487874">
                  <a:extLst>
                    <a:ext uri="{9D8B030D-6E8A-4147-A177-3AD203B41FA5}">
                      <a16:colId xmlns:a16="http://schemas.microsoft.com/office/drawing/2014/main" val="3484804382"/>
                    </a:ext>
                  </a:extLst>
                </a:gridCol>
                <a:gridCol w="1644817">
                  <a:extLst>
                    <a:ext uri="{9D8B030D-6E8A-4147-A177-3AD203B41FA5}">
                      <a16:colId xmlns:a16="http://schemas.microsoft.com/office/drawing/2014/main" val="768755856"/>
                    </a:ext>
                  </a:extLst>
                </a:gridCol>
                <a:gridCol w="2683221">
                  <a:extLst>
                    <a:ext uri="{9D8B030D-6E8A-4147-A177-3AD203B41FA5}">
                      <a16:colId xmlns:a16="http://schemas.microsoft.com/office/drawing/2014/main" val="2756854574"/>
                    </a:ext>
                  </a:extLst>
                </a:gridCol>
              </a:tblGrid>
              <a:tr h="65892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a:t>IMCgp100-202 OS (data cut off Nov 2020)</a:t>
                      </a:r>
                      <a:endParaRPr lang="en-GB" sz="1900">
                        <a:latin typeface="+mn-lt"/>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p>
                  </a:txBody>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rPr>
                        <a:t>IMCgp100-202 OS (data cut off  June 2023)</a:t>
                      </a:r>
                      <a:endParaRPr lang="en-GB" sz="2000">
                        <a:solidFill>
                          <a:schemeClr val="bg1"/>
                        </a:solidFill>
                        <a:latin typeface="+mn-lt"/>
                      </a:endParaRPr>
                    </a:p>
                  </a:txBody>
                  <a:tcPr/>
                </a:tc>
                <a:tc hMerge="1">
                  <a:txBody>
                    <a:bodyPr/>
                    <a:lstStyle/>
                    <a:p>
                      <a:endParaRPr lang="en-GB"/>
                    </a:p>
                  </a:txBody>
                  <a:tcPr/>
                </a:tc>
                <a:extLst>
                  <a:ext uri="{0D108BD9-81ED-4DB2-BD59-A6C34878D82A}">
                    <a16:rowId xmlns:a16="http://schemas.microsoft.com/office/drawing/2014/main" val="1567956610"/>
                  </a:ext>
                </a:extLst>
              </a:tr>
              <a:tr h="390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t>Median (months) KM (95% CI)</a:t>
                      </a:r>
                      <a:endParaRPr lang="en-GB" sz="18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Hazard ratio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t>Median (months) KM (95% CI)</a:t>
                      </a:r>
                      <a:endParaRPr lang="en-GB" sz="18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Hazard ratio (95% CI)</a:t>
                      </a:r>
                    </a:p>
                  </a:txBody>
                  <a:tcPr/>
                </a:tc>
                <a:extLst>
                  <a:ext uri="{0D108BD9-81ED-4DB2-BD59-A6C34878D82A}">
                    <a16:rowId xmlns:a16="http://schemas.microsoft.com/office/drawing/2014/main" val="1291475422"/>
                  </a:ext>
                </a:extLst>
              </a:tr>
              <a:tr h="454882">
                <a:tc>
                  <a:txBody>
                    <a:bodyPr/>
                    <a:lstStyle/>
                    <a:p>
                      <a:pPr algn="l">
                        <a:lnSpc>
                          <a:spcPct val="107000"/>
                        </a:lnSpc>
                        <a:spcBef>
                          <a:spcPts val="200"/>
                        </a:spcBef>
                        <a:spcAft>
                          <a:spcPts val="200"/>
                        </a:spcAft>
                      </a:pPr>
                      <a:r>
                        <a:rPr lang="en-GB" sz="1800" b="1">
                          <a:solidFill>
                            <a:schemeClr val="bg1"/>
                          </a:solidFill>
                          <a:effectLst/>
                        </a:rPr>
                        <a:t>Tebentafusp</a:t>
                      </a:r>
                      <a:endParaRPr lang="en-GB" sz="1800">
                        <a:solidFill>
                          <a:schemeClr val="bg1"/>
                        </a:solidFill>
                        <a:effectLst/>
                        <a:latin typeface="+mn-lt"/>
                        <a:ea typeface="Times New Roman" panose="02020603050405020304" pitchFamily="18" charset="0"/>
                        <a:cs typeface="Times New Roman" panose="02020603050405020304" pitchFamily="18" charset="0"/>
                      </a:endParaRPr>
                    </a:p>
                  </a:txBody>
                  <a:tcPr marL="95990" marR="95990" marT="47153" marB="47153"/>
                </a:tc>
                <a:tc>
                  <a:txBody>
                    <a:bodyPr/>
                    <a:lstStyle/>
                    <a:p>
                      <a:pPr algn="l">
                        <a:lnSpc>
                          <a:spcPct val="107000"/>
                        </a:lnSpc>
                        <a:spcBef>
                          <a:spcPts val="200"/>
                        </a:spcBef>
                        <a:spcAft>
                          <a:spcPts val="200"/>
                        </a:spcAft>
                      </a:pPr>
                      <a:r>
                        <a:rPr lang="en-GB" sz="1800" u="none">
                          <a:effectLst/>
                        </a:rPr>
                        <a:t>21.7 (18.6 to 28.6)</a:t>
                      </a:r>
                      <a:endParaRPr lang="en-GB" sz="1800" b="0" u="none">
                        <a:solidFill>
                          <a:schemeClr val="tx1"/>
                        </a:solidFill>
                        <a:effectLst/>
                        <a:latin typeface="+mn-lt"/>
                        <a:ea typeface="Times New Roman" panose="02020603050405020304" pitchFamily="18" charset="0"/>
                        <a:cs typeface="Times New Roman" panose="02020603050405020304" pitchFamily="18" charset="0"/>
                      </a:endParaRPr>
                    </a:p>
                  </a:txBody>
                  <a:tcPr marL="95990" marR="95990" marT="47153" marB="47153"/>
                </a:tc>
                <a:tc rowSpan="2">
                  <a:txBody>
                    <a:bodyPr/>
                    <a:lstStyle/>
                    <a:p>
                      <a:pPr algn="l">
                        <a:lnSpc>
                          <a:spcPct val="107000"/>
                        </a:lnSpc>
                        <a:spcBef>
                          <a:spcPts val="200"/>
                        </a:spcBef>
                        <a:spcAft>
                          <a:spcPts val="200"/>
                        </a:spcAft>
                      </a:pPr>
                      <a:r>
                        <a:rPr lang="en-GB" sz="1800" b="0" u="none">
                          <a:solidFill>
                            <a:schemeClr val="tx1"/>
                          </a:solidFill>
                          <a:effectLst/>
                          <a:latin typeface="+mn-lt"/>
                          <a:ea typeface="Times New Roman" panose="02020603050405020304" pitchFamily="18" charset="0"/>
                          <a:cs typeface="Times New Roman" panose="02020603050405020304" pitchFamily="18" charset="0"/>
                        </a:rPr>
                        <a:t>0.51 (0.37 to 0.71)</a:t>
                      </a:r>
                    </a:p>
                  </a:txBody>
                  <a:tcPr marL="95990" marR="95990" marT="47153" marB="47153" anchor="ctr"/>
                </a:tc>
                <a:tc>
                  <a:txBody>
                    <a:bodyPr/>
                    <a:lstStyle/>
                    <a:p>
                      <a:pPr algn="l">
                        <a:lnSpc>
                          <a:spcPct val="107000"/>
                        </a:lnSpc>
                        <a:spcBef>
                          <a:spcPts val="200"/>
                        </a:spcBef>
                        <a:spcAft>
                          <a:spcPts val="200"/>
                        </a:spcAft>
                      </a:pPr>
                      <a:r>
                        <a:rPr lang="en-GB" sz="1800" b="0" u="none">
                          <a:solidFill>
                            <a:schemeClr val="tx1"/>
                          </a:solidFill>
                          <a:effectLst/>
                          <a:latin typeface="+mn-lt"/>
                          <a:ea typeface="Times New Roman" panose="02020603050405020304" pitchFamily="18" charset="0"/>
                          <a:cs typeface="Times New Roman" panose="02020603050405020304" pitchFamily="18" charset="0"/>
                        </a:rPr>
                        <a:t>21.6 (19.0 to 24.3) </a:t>
                      </a:r>
                    </a:p>
                  </a:txBody>
                  <a:tcPr marL="95990" marR="95990" marT="47153" marB="47153"/>
                </a:tc>
                <a:tc rowSpan="2">
                  <a:txBody>
                    <a:bodyPr/>
                    <a:lstStyle/>
                    <a:p>
                      <a:pPr marL="0" marR="0" lvl="0" indent="0" algn="l" defTabSz="914400" rtl="0" eaLnBrk="1" fontAlgn="auto" latinLnBrk="0" hangingPunct="1">
                        <a:lnSpc>
                          <a:spcPct val="107000"/>
                        </a:lnSpc>
                        <a:spcBef>
                          <a:spcPts val="200"/>
                        </a:spcBef>
                        <a:spcAft>
                          <a:spcPts val="200"/>
                        </a:spcAft>
                        <a:buClrTx/>
                        <a:buSzTx/>
                        <a:buFontTx/>
                        <a:buNone/>
                        <a:tabLst/>
                        <a:defRPr/>
                      </a:pPr>
                      <a:r>
                        <a:rPr lang="en-GB" sz="1800" b="0" u="none">
                          <a:solidFill>
                            <a:schemeClr val="tx1"/>
                          </a:solidFill>
                          <a:effectLst/>
                          <a:latin typeface="+mn-lt"/>
                          <a:ea typeface="Times New Roman" panose="02020603050405020304" pitchFamily="18" charset="0"/>
                          <a:cs typeface="Times New Roman" panose="02020603050405020304" pitchFamily="18" charset="0"/>
                        </a:rPr>
                        <a:t>0.68 (0.54 to 0.87)</a:t>
                      </a:r>
                    </a:p>
                    <a:p>
                      <a:pPr algn="l">
                        <a:lnSpc>
                          <a:spcPct val="107000"/>
                        </a:lnSpc>
                        <a:spcBef>
                          <a:spcPts val="200"/>
                        </a:spcBef>
                        <a:spcAft>
                          <a:spcPts val="200"/>
                        </a:spcAft>
                      </a:pPr>
                      <a:endParaRPr lang="en-GB" sz="1800" b="0" u="none">
                        <a:solidFill>
                          <a:schemeClr val="tx1"/>
                        </a:solidFill>
                        <a:effectLst/>
                        <a:latin typeface="+mn-lt"/>
                        <a:ea typeface="Times New Roman" panose="02020603050405020304" pitchFamily="18" charset="0"/>
                        <a:cs typeface="Times New Roman" panose="02020603050405020304" pitchFamily="18" charset="0"/>
                      </a:endParaRPr>
                    </a:p>
                  </a:txBody>
                  <a:tcPr marL="95990" marR="95990" marT="47153" marB="47153" anchor="ctr"/>
                </a:tc>
                <a:extLst>
                  <a:ext uri="{0D108BD9-81ED-4DB2-BD59-A6C34878D82A}">
                    <a16:rowId xmlns:a16="http://schemas.microsoft.com/office/drawing/2014/main" val="2436764992"/>
                  </a:ext>
                </a:extLst>
              </a:tr>
              <a:tr h="785876">
                <a:tc>
                  <a:txBody>
                    <a:bodyPr/>
                    <a:lstStyle/>
                    <a:p>
                      <a:pPr algn="l">
                        <a:lnSpc>
                          <a:spcPct val="107000"/>
                        </a:lnSpc>
                        <a:spcBef>
                          <a:spcPts val="200"/>
                        </a:spcBef>
                        <a:spcAft>
                          <a:spcPts val="200"/>
                        </a:spcAft>
                      </a:pPr>
                      <a:r>
                        <a:rPr lang="en-GB" sz="1800" b="1" u="none">
                          <a:solidFill>
                            <a:schemeClr val="bg1"/>
                          </a:solidFill>
                          <a:effectLst/>
                        </a:rPr>
                        <a:t>Control </a:t>
                      </a:r>
                      <a:endParaRPr lang="en-GB" sz="1800">
                        <a:solidFill>
                          <a:schemeClr val="bg1"/>
                        </a:solidFill>
                        <a:effectLst/>
                        <a:latin typeface="+mn-lt"/>
                        <a:ea typeface="Times New Roman" panose="02020603050405020304" pitchFamily="18" charset="0"/>
                        <a:cs typeface="Times New Roman" panose="02020603050405020304" pitchFamily="18" charset="0"/>
                      </a:endParaRPr>
                    </a:p>
                  </a:txBody>
                  <a:tcPr marL="95990" marR="95990" marT="47153" marB="47153"/>
                </a:tc>
                <a:tc>
                  <a:txBody>
                    <a:bodyPr/>
                    <a:lstStyle/>
                    <a:p>
                      <a:pPr algn="l">
                        <a:lnSpc>
                          <a:spcPct val="107000"/>
                        </a:lnSpc>
                        <a:spcBef>
                          <a:spcPts val="200"/>
                        </a:spcBef>
                        <a:spcAft>
                          <a:spcPts val="200"/>
                        </a:spcAft>
                      </a:pPr>
                      <a:r>
                        <a:rPr lang="en-GB" sz="1800" u="none" kern="1200">
                          <a:solidFill>
                            <a:schemeClr val="dk1"/>
                          </a:solidFill>
                          <a:effectLst/>
                        </a:rPr>
                        <a:t>16.0 (9.7 to 18.4)</a:t>
                      </a:r>
                      <a:endParaRPr lang="en-GB" sz="1800" b="0" u="none">
                        <a:solidFill>
                          <a:schemeClr val="tx1"/>
                        </a:solidFill>
                        <a:effectLst/>
                        <a:latin typeface="+mn-lt"/>
                        <a:ea typeface="Times New Roman" panose="02020603050405020304" pitchFamily="18" charset="0"/>
                        <a:cs typeface="Times New Roman" panose="02020603050405020304" pitchFamily="18" charset="0"/>
                      </a:endParaRPr>
                    </a:p>
                  </a:txBody>
                  <a:tcPr marL="95990" marR="95990" marT="47153" marB="47153"/>
                </a:tc>
                <a:tc vMerge="1">
                  <a:txBody>
                    <a:bodyPr/>
                    <a:lstStyle/>
                    <a:p>
                      <a:endParaRPr lang="en-GB"/>
                    </a:p>
                  </a:txBody>
                  <a:tcPr/>
                </a:tc>
                <a:tc>
                  <a:txBody>
                    <a:bodyPr/>
                    <a:lstStyle/>
                    <a:p>
                      <a:pPr algn="l">
                        <a:lnSpc>
                          <a:spcPct val="107000"/>
                        </a:lnSpc>
                        <a:spcBef>
                          <a:spcPts val="200"/>
                        </a:spcBef>
                        <a:spcAft>
                          <a:spcPts val="200"/>
                        </a:spcAft>
                      </a:pPr>
                      <a:r>
                        <a:rPr lang="en-GB" sz="1800" b="0" u="none">
                          <a:solidFill>
                            <a:schemeClr val="tx1"/>
                          </a:solidFill>
                          <a:effectLst/>
                          <a:latin typeface="+mn-lt"/>
                          <a:cs typeface="Times New Roman" panose="02020603050405020304" pitchFamily="18" charset="0"/>
                        </a:rPr>
                        <a:t>16.9 (12.9 to 19.5)</a:t>
                      </a:r>
                    </a:p>
                  </a:txBody>
                  <a:tcPr marL="95990" marR="95990" marT="47153" marB="47153" anchor="ctr"/>
                </a:tc>
                <a:tc vMerge="1">
                  <a:txBody>
                    <a:bodyPr/>
                    <a:lstStyle/>
                    <a:p>
                      <a:endParaRPr lang="en-GB"/>
                    </a:p>
                  </a:txBody>
                  <a:tcPr/>
                </a:tc>
                <a:extLst>
                  <a:ext uri="{0D108BD9-81ED-4DB2-BD59-A6C34878D82A}">
                    <a16:rowId xmlns:a16="http://schemas.microsoft.com/office/drawing/2014/main" val="1281497666"/>
                  </a:ext>
                </a:extLst>
              </a:tr>
            </a:tbl>
          </a:graphicData>
        </a:graphic>
      </p:graphicFrame>
      <p:sp>
        <p:nvSpPr>
          <p:cNvPr id="2" name="TextBox 1">
            <a:extLst>
              <a:ext uri="{FF2B5EF4-FFF2-40B4-BE49-F238E27FC236}">
                <a16:creationId xmlns:a16="http://schemas.microsoft.com/office/drawing/2014/main" id="{5C364200-8626-1666-04F1-83C80852A283}"/>
              </a:ext>
            </a:extLst>
          </p:cNvPr>
          <p:cNvSpPr txBox="1"/>
          <p:nvPr/>
        </p:nvSpPr>
        <p:spPr>
          <a:xfrm>
            <a:off x="6845422" y="6319482"/>
            <a:ext cx="4693435" cy="369332"/>
          </a:xfrm>
          <a:prstGeom prst="rect">
            <a:avLst/>
          </a:prstGeom>
          <a:noFill/>
          <a:ln>
            <a:solidFill>
              <a:schemeClr val="tx1"/>
            </a:solidFill>
          </a:ln>
        </p:spPr>
        <p:txBody>
          <a:bodyPr wrap="square" rtlCol="0">
            <a:spAutoFit/>
          </a:bodyPr>
          <a:lstStyle/>
          <a:p>
            <a:r>
              <a:rPr lang="en-GB" dirty="0"/>
              <a:t>Link to </a:t>
            </a:r>
            <a:r>
              <a:rPr lang="en-GB" dirty="0">
                <a:hlinkClick r:id="rId3" action="ppaction://hlinksldjump"/>
              </a:rPr>
              <a:t>Elicitation results Overall survival (3) </a:t>
            </a:r>
            <a:endParaRPr lang="en-GB" dirty="0"/>
          </a:p>
        </p:txBody>
      </p:sp>
    </p:spTree>
    <p:extLst>
      <p:ext uri="{BB962C8B-B14F-4D97-AF65-F5344CB8AC3E}">
        <p14:creationId xmlns:p14="http://schemas.microsoft.com/office/powerpoint/2010/main" val="84878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t>Elicitation Results: Company critique (1)</a:t>
            </a:r>
          </a:p>
        </p:txBody>
      </p:sp>
      <p:sp>
        <p:nvSpPr>
          <p:cNvPr id="4" name="TextBox 3">
            <a:extLst>
              <a:ext uri="{FF2B5EF4-FFF2-40B4-BE49-F238E27FC236}">
                <a16:creationId xmlns:a16="http://schemas.microsoft.com/office/drawing/2014/main" id="{8FBAF903-2B18-48A9-0D9E-010ED9522221}"/>
              </a:ext>
            </a:extLst>
          </p:cNvPr>
          <p:cNvSpPr txBox="1"/>
          <p:nvPr/>
        </p:nvSpPr>
        <p:spPr>
          <a:xfrm>
            <a:off x="474492" y="831873"/>
            <a:ext cx="5213790" cy="923330"/>
          </a:xfrm>
          <a:prstGeom prst="rect">
            <a:avLst/>
          </a:prstGeom>
          <a:noFill/>
          <a:ln>
            <a:solidFill>
              <a:schemeClr val="tx1"/>
            </a:solidFill>
          </a:ln>
        </p:spPr>
        <p:txBody>
          <a:bodyPr wrap="square" rtlCol="0">
            <a:spAutoFit/>
          </a:bodyPr>
          <a:lstStyle/>
          <a:p>
            <a:r>
              <a:rPr lang="en-GB" b="1"/>
              <a:t>Figure: Overall survival in study IMCgp100-202 in Primary analysis, (Nathan et al, 2021; data cut-off October 2020</a:t>
            </a:r>
            <a:r>
              <a:rPr lang="en-GB" sz="1800" b="1">
                <a:effectLst/>
                <a:latin typeface="Arial" panose="020B0604020202020204" pitchFamily="34" charset="0"/>
                <a:ea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C364200-8626-1666-04F1-83C80852A283}"/>
              </a:ext>
            </a:extLst>
          </p:cNvPr>
          <p:cNvSpPr txBox="1"/>
          <p:nvPr/>
        </p:nvSpPr>
        <p:spPr>
          <a:xfrm>
            <a:off x="6101673" y="6409810"/>
            <a:ext cx="5886729" cy="369332"/>
          </a:xfrm>
          <a:prstGeom prst="rect">
            <a:avLst/>
          </a:prstGeom>
          <a:noFill/>
          <a:ln>
            <a:solidFill>
              <a:schemeClr val="tx1"/>
            </a:solidFill>
          </a:ln>
        </p:spPr>
        <p:txBody>
          <a:bodyPr wrap="square" rtlCol="0">
            <a:spAutoFit/>
          </a:bodyPr>
          <a:lstStyle/>
          <a:p>
            <a:r>
              <a:rPr lang="en-GB"/>
              <a:t>Link to </a:t>
            </a:r>
            <a:r>
              <a:rPr lang="en-GB">
                <a:hlinkClick r:id="rId3" action="ppaction://hlinksldjump"/>
              </a:rPr>
              <a:t>Company critique</a:t>
            </a:r>
            <a:endParaRPr lang="en-GB"/>
          </a:p>
        </p:txBody>
      </p:sp>
      <p:sp>
        <p:nvSpPr>
          <p:cNvPr id="7" name="TextBox 6">
            <a:extLst>
              <a:ext uri="{FF2B5EF4-FFF2-40B4-BE49-F238E27FC236}">
                <a16:creationId xmlns:a16="http://schemas.microsoft.com/office/drawing/2014/main" id="{BEB6DBE3-6AF9-683C-2235-128EE5D3117D}"/>
              </a:ext>
            </a:extLst>
          </p:cNvPr>
          <p:cNvSpPr txBox="1"/>
          <p:nvPr/>
        </p:nvSpPr>
        <p:spPr>
          <a:xfrm>
            <a:off x="6101673" y="767460"/>
            <a:ext cx="5886729" cy="646331"/>
          </a:xfrm>
          <a:prstGeom prst="rect">
            <a:avLst/>
          </a:prstGeom>
          <a:noFill/>
          <a:ln>
            <a:solidFill>
              <a:schemeClr val="tx1"/>
            </a:solidFill>
          </a:ln>
        </p:spPr>
        <p:txBody>
          <a:bodyPr wrap="square" rtlCol="0">
            <a:spAutoFit/>
          </a:bodyPr>
          <a:lstStyle/>
          <a:p>
            <a:r>
              <a:rPr lang="en-GB" b="1"/>
              <a:t>Figure: Overall survival in study IMCgp100-202 in 3-year analysis, data cut-off June 2023</a:t>
            </a:r>
            <a:endParaRPr lang="en-GB" sz="1800" b="1">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Picture 12" descr="A graph of a number of months and a line of blue and orange&#10;&#10;Description automatically generated with medium confidence">
            <a:extLst>
              <a:ext uri="{FF2B5EF4-FFF2-40B4-BE49-F238E27FC236}">
                <a16:creationId xmlns:a16="http://schemas.microsoft.com/office/drawing/2014/main" id="{9874A771-6F3C-048C-A41B-9FEB96C6C4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932" y="2125344"/>
            <a:ext cx="5509260" cy="4227329"/>
          </a:xfrm>
          <a:prstGeom prst="rect">
            <a:avLst/>
          </a:prstGeom>
          <a:noFill/>
          <a:ln>
            <a:solidFill>
              <a:schemeClr val="tx1"/>
            </a:solidFill>
          </a:ln>
        </p:spPr>
      </p:pic>
      <p:pic>
        <p:nvPicPr>
          <p:cNvPr id="14" name="Picture 13" descr="A graph of a number of months and months&#10;&#10;Description automatically generated">
            <a:extLst>
              <a:ext uri="{FF2B5EF4-FFF2-40B4-BE49-F238E27FC236}">
                <a16:creationId xmlns:a16="http://schemas.microsoft.com/office/drawing/2014/main" id="{678F6822-1476-E82E-2480-FE42B996BA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30681"/>
            <a:ext cx="5499100" cy="4321993"/>
          </a:xfrm>
          <a:prstGeom prst="rect">
            <a:avLst/>
          </a:prstGeom>
          <a:noFill/>
          <a:ln>
            <a:solidFill>
              <a:schemeClr val="tx1"/>
            </a:solidFill>
          </a:ln>
        </p:spPr>
      </p:pic>
    </p:spTree>
    <p:extLst>
      <p:ext uri="{BB962C8B-B14F-4D97-AF65-F5344CB8AC3E}">
        <p14:creationId xmlns:p14="http://schemas.microsoft.com/office/powerpoint/2010/main" val="3739014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t>Elicitation Results: Company critique (2)</a:t>
            </a:r>
          </a:p>
        </p:txBody>
      </p:sp>
      <p:sp>
        <p:nvSpPr>
          <p:cNvPr id="4" name="TextBox 3">
            <a:extLst>
              <a:ext uri="{FF2B5EF4-FFF2-40B4-BE49-F238E27FC236}">
                <a16:creationId xmlns:a16="http://schemas.microsoft.com/office/drawing/2014/main" id="{8FBAF903-2B18-48A9-0D9E-010ED9522221}"/>
              </a:ext>
            </a:extLst>
          </p:cNvPr>
          <p:cNvSpPr txBox="1"/>
          <p:nvPr/>
        </p:nvSpPr>
        <p:spPr>
          <a:xfrm>
            <a:off x="466724" y="1083849"/>
            <a:ext cx="7406765" cy="646331"/>
          </a:xfrm>
          <a:prstGeom prst="rect">
            <a:avLst/>
          </a:prstGeom>
          <a:noFill/>
          <a:ln>
            <a:solidFill>
              <a:schemeClr val="tx1"/>
            </a:solidFill>
          </a:ln>
        </p:spPr>
        <p:txBody>
          <a:bodyPr wrap="square" rtlCol="0">
            <a:spAutoFit/>
          </a:bodyPr>
          <a:lstStyle/>
          <a:p>
            <a:r>
              <a:rPr lang="en-GB" b="1"/>
              <a:t>Figure: Overall survival in study IMCgp100-202 in 3-year analysis for PCP tebentafusp compared to pembrolizumab</a:t>
            </a:r>
            <a:endParaRPr lang="en-GB" sz="18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364200-8626-1666-04F1-83C80852A283}"/>
              </a:ext>
            </a:extLst>
          </p:cNvPr>
          <p:cNvSpPr txBox="1"/>
          <p:nvPr/>
        </p:nvSpPr>
        <p:spPr>
          <a:xfrm>
            <a:off x="6101673" y="6409810"/>
            <a:ext cx="5886729" cy="369332"/>
          </a:xfrm>
          <a:prstGeom prst="rect">
            <a:avLst/>
          </a:prstGeom>
          <a:noFill/>
          <a:ln>
            <a:solidFill>
              <a:schemeClr val="tx1"/>
            </a:solidFill>
          </a:ln>
        </p:spPr>
        <p:txBody>
          <a:bodyPr wrap="square" rtlCol="0">
            <a:spAutoFit/>
          </a:bodyPr>
          <a:lstStyle/>
          <a:p>
            <a:r>
              <a:rPr lang="en-GB" dirty="0"/>
              <a:t>Link to </a:t>
            </a:r>
            <a:r>
              <a:rPr lang="en-GB" dirty="0">
                <a:hlinkClick r:id="rId3" action="ppaction://hlinksldjump"/>
              </a:rPr>
              <a:t>Company critique</a:t>
            </a:r>
            <a:endParaRPr lang="en-GB" dirty="0"/>
          </a:p>
        </p:txBody>
      </p:sp>
      <p:pic>
        <p:nvPicPr>
          <p:cNvPr id="3" name="Picture 2" descr="A graph of a patient's growth&#10;&#10;Description automatically generated">
            <a:extLst>
              <a:ext uri="{FF2B5EF4-FFF2-40B4-BE49-F238E27FC236}">
                <a16:creationId xmlns:a16="http://schemas.microsoft.com/office/drawing/2014/main" id="{F4426115-275D-A0CA-7649-28A96ECD29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851" y="1967790"/>
            <a:ext cx="7708805" cy="4204410"/>
          </a:xfrm>
          <a:prstGeom prst="rect">
            <a:avLst/>
          </a:prstGeom>
          <a:noFill/>
          <a:ln w="19050">
            <a:solidFill>
              <a:schemeClr val="tx1"/>
            </a:solidFill>
          </a:ln>
        </p:spPr>
      </p:pic>
    </p:spTree>
    <p:extLst>
      <p:ext uri="{BB962C8B-B14F-4D97-AF65-F5344CB8AC3E}">
        <p14:creationId xmlns:p14="http://schemas.microsoft.com/office/powerpoint/2010/main" val="3679827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t>Elicitation Results: Company model updates</a:t>
            </a:r>
          </a:p>
        </p:txBody>
      </p:sp>
      <p:sp>
        <p:nvSpPr>
          <p:cNvPr id="4" name="TextBox 3" descr="Figure showing OS overlay in IMCgp100-202 (pembrolizumab group Oct 2020, April 2022 and April 2024 with Rantala et al. 2019)&#10;">
            <a:extLst>
              <a:ext uri="{FF2B5EF4-FFF2-40B4-BE49-F238E27FC236}">
                <a16:creationId xmlns:a16="http://schemas.microsoft.com/office/drawing/2014/main" id="{8FBAF903-2B18-48A9-0D9E-010ED9522221}"/>
              </a:ext>
            </a:extLst>
          </p:cNvPr>
          <p:cNvSpPr txBox="1"/>
          <p:nvPr/>
        </p:nvSpPr>
        <p:spPr>
          <a:xfrm>
            <a:off x="474492" y="831873"/>
            <a:ext cx="5213790" cy="923330"/>
          </a:xfrm>
          <a:prstGeom prst="rect">
            <a:avLst/>
          </a:prstGeom>
          <a:noFill/>
          <a:ln>
            <a:solidFill>
              <a:schemeClr val="tx1"/>
            </a:solidFill>
          </a:ln>
        </p:spPr>
        <p:txBody>
          <a:bodyPr wrap="square" rtlCol="0">
            <a:spAutoFit/>
          </a:bodyPr>
          <a:lstStyle/>
          <a:p>
            <a:r>
              <a:rPr lang="en-GB" b="1"/>
              <a:t>Figure: OS overlay in </a:t>
            </a:r>
            <a:r>
              <a:rPr lang="en-GB" sz="1800" b="1">
                <a:effectLst/>
                <a:latin typeface="Arial" panose="020B0604020202020204" pitchFamily="34" charset="0"/>
                <a:ea typeface="Times New Roman" panose="02020603050405020304" pitchFamily="18" charset="0"/>
                <a:cs typeface="Times New Roman" panose="02020603050405020304" pitchFamily="18" charset="0"/>
              </a:rPr>
              <a:t>IMCgp100-202 (pembrolizumab group Oct 2020, April 2022 and April 2024 with Rantala et al. 2019)</a:t>
            </a:r>
          </a:p>
        </p:txBody>
      </p:sp>
      <p:sp>
        <p:nvSpPr>
          <p:cNvPr id="2" name="TextBox 1">
            <a:extLst>
              <a:ext uri="{FF2B5EF4-FFF2-40B4-BE49-F238E27FC236}">
                <a16:creationId xmlns:a16="http://schemas.microsoft.com/office/drawing/2014/main" id="{5C364200-8626-1666-04F1-83C80852A283}"/>
              </a:ext>
            </a:extLst>
          </p:cNvPr>
          <p:cNvSpPr txBox="1"/>
          <p:nvPr/>
        </p:nvSpPr>
        <p:spPr>
          <a:xfrm>
            <a:off x="6071723" y="6225144"/>
            <a:ext cx="5886729" cy="369332"/>
          </a:xfrm>
          <a:prstGeom prst="rect">
            <a:avLst/>
          </a:prstGeom>
          <a:noFill/>
          <a:ln>
            <a:solidFill>
              <a:schemeClr val="tx1"/>
            </a:solidFill>
          </a:ln>
        </p:spPr>
        <p:txBody>
          <a:bodyPr wrap="square" rtlCol="0">
            <a:spAutoFit/>
          </a:bodyPr>
          <a:lstStyle/>
          <a:p>
            <a:r>
              <a:rPr lang="en-GB" dirty="0"/>
              <a:t>Link to </a:t>
            </a:r>
            <a:r>
              <a:rPr lang="en-GB" dirty="0">
                <a:hlinkClick r:id="rId3" action="ppaction://hlinksldjump"/>
              </a:rPr>
              <a:t>Company model updates</a:t>
            </a:r>
            <a:r>
              <a:rPr lang="en-GB" dirty="0"/>
              <a:t>  and </a:t>
            </a:r>
            <a:r>
              <a:rPr lang="en-GB" dirty="0">
                <a:hlinkClick r:id="rId4" action="ppaction://hlinksldjump"/>
              </a:rPr>
              <a:t>recap of OS data</a:t>
            </a:r>
            <a:endParaRPr lang="en-GB" dirty="0"/>
          </a:p>
        </p:txBody>
      </p:sp>
      <p:sp>
        <p:nvSpPr>
          <p:cNvPr id="7" name="TextBox 6" descr="OS overlay in IMCgp100-202 (Tebentafusp PCP KM estimates April 2022, April 2024 and fitted piecewise model 26-month log-logistic">
            <a:extLst>
              <a:ext uri="{FF2B5EF4-FFF2-40B4-BE49-F238E27FC236}">
                <a16:creationId xmlns:a16="http://schemas.microsoft.com/office/drawing/2014/main" id="{BEB6DBE3-6AF9-683C-2235-128EE5D3117D}"/>
              </a:ext>
            </a:extLst>
          </p:cNvPr>
          <p:cNvSpPr txBox="1"/>
          <p:nvPr/>
        </p:nvSpPr>
        <p:spPr>
          <a:xfrm>
            <a:off x="6220169" y="831873"/>
            <a:ext cx="5649739" cy="923330"/>
          </a:xfrm>
          <a:prstGeom prst="rect">
            <a:avLst/>
          </a:prstGeom>
          <a:noFill/>
          <a:ln>
            <a:solidFill>
              <a:schemeClr val="tx1"/>
            </a:solidFill>
          </a:ln>
        </p:spPr>
        <p:txBody>
          <a:bodyPr wrap="square" rtlCol="0">
            <a:spAutoFit/>
          </a:bodyPr>
          <a:lstStyle/>
          <a:p>
            <a:r>
              <a:rPr lang="en-GB" b="1" dirty="0"/>
              <a:t>Figure: OS overlay in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IMCgp100-202 (Tebentafusp PCP KM estimates April 2022, April 2024 and fitted piecewise model 26-month log-logistic)</a:t>
            </a:r>
          </a:p>
        </p:txBody>
      </p:sp>
      <p:pic>
        <p:nvPicPr>
          <p:cNvPr id="9" name="Picture 8" descr="Figure showing Figure: OS overlay in IMCgp100-202 (pembrolizumab group Oct 2020, April 2022 and April 2024 with Rantala et al. 2019)&#10;">
            <a:extLst>
              <a:ext uri="{FF2B5EF4-FFF2-40B4-BE49-F238E27FC236}">
                <a16:creationId xmlns:a16="http://schemas.microsoft.com/office/drawing/2014/main" id="{DF9068C4-AB44-2C5E-1FAD-90A620F795B3}"/>
              </a:ext>
            </a:extLst>
          </p:cNvPr>
          <p:cNvPicPr>
            <a:picLocks noChangeAspect="1"/>
          </p:cNvPicPr>
          <p:nvPr/>
        </p:nvPicPr>
        <p:blipFill>
          <a:blip r:embed="rId5">
            <a:alphaModFix amt="85000"/>
            <a:extLst>
              <a:ext uri="{28A0092B-C50C-407E-A947-70E740481C1C}">
                <a14:useLocalDpi xmlns:a14="http://schemas.microsoft.com/office/drawing/2010/main" val="0"/>
              </a:ext>
            </a:extLst>
          </a:blip>
          <a:srcRect/>
          <a:stretch>
            <a:fillRect/>
          </a:stretch>
        </p:blipFill>
        <p:spPr bwMode="auto">
          <a:xfrm>
            <a:off x="466724" y="2115483"/>
            <a:ext cx="5213790" cy="4071561"/>
          </a:xfrm>
          <a:prstGeom prst="rect">
            <a:avLst/>
          </a:prstGeom>
          <a:noFill/>
          <a:ln w="19050">
            <a:solidFill>
              <a:srgbClr val="FFFF00"/>
            </a:solidFill>
          </a:ln>
        </p:spPr>
      </p:pic>
      <p:pic>
        <p:nvPicPr>
          <p:cNvPr id="12" name="Picture 11" descr="Figure showing ">
            <a:extLst>
              <a:ext uri="{FF2B5EF4-FFF2-40B4-BE49-F238E27FC236}">
                <a16:creationId xmlns:a16="http://schemas.microsoft.com/office/drawing/2014/main" id="{E36D2E06-0B44-C9D3-1378-3BDD49654636}"/>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rcRect/>
          <a:stretch>
            <a:fillRect/>
          </a:stretch>
        </p:blipFill>
        <p:spPr bwMode="auto">
          <a:xfrm>
            <a:off x="6071723" y="2030681"/>
            <a:ext cx="5645785" cy="4071561"/>
          </a:xfrm>
          <a:prstGeom prst="rect">
            <a:avLst/>
          </a:prstGeom>
          <a:noFill/>
          <a:ln>
            <a:solidFill>
              <a:schemeClr val="tx1"/>
            </a:solidFill>
          </a:ln>
        </p:spPr>
      </p:pic>
    </p:spTree>
    <p:extLst>
      <p:ext uri="{BB962C8B-B14F-4D97-AF65-F5344CB8AC3E}">
        <p14:creationId xmlns:p14="http://schemas.microsoft.com/office/powerpoint/2010/main" val="128752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59EDDE-F782-CCD2-3DE2-7809B14EAC0C}"/>
              </a:ext>
              <a:ext uri="{C183D7F6-B498-43B3-948B-1728B52AA6E4}">
                <adec:decorative xmlns:adec="http://schemas.microsoft.com/office/drawing/2017/decorative" val="0"/>
              </a:ext>
            </a:extLst>
          </p:cNvPr>
          <p:cNvSpPr>
            <a:spLocks noGrp="1"/>
          </p:cNvSpPr>
          <p:nvPr>
            <p:ph type="title"/>
          </p:nvPr>
        </p:nvSpPr>
        <p:spPr>
          <a:xfrm>
            <a:off x="255450" y="132993"/>
            <a:ext cx="11250785" cy="592817"/>
          </a:xfrm>
        </p:spPr>
        <p:txBody>
          <a:bodyPr>
            <a:normAutofit/>
          </a:bodyPr>
          <a:lstStyle/>
          <a:p>
            <a:r>
              <a:rPr lang="en-GB"/>
              <a:t>Appraisal</a:t>
            </a:r>
            <a:r>
              <a:rPr lang="en-GB" sz="2900"/>
              <a:t> history (1)</a:t>
            </a:r>
          </a:p>
        </p:txBody>
      </p:sp>
      <p:sp>
        <p:nvSpPr>
          <p:cNvPr id="2" name="Rectangle: Rounded Corners 1">
            <a:extLst>
              <a:ext uri="{FF2B5EF4-FFF2-40B4-BE49-F238E27FC236}">
                <a16:creationId xmlns:a16="http://schemas.microsoft.com/office/drawing/2014/main" id="{FAE79BEA-5E08-04C8-E0CE-09F5359856DD}"/>
              </a:ext>
              <a:ext uri="{C183D7F6-B498-43B3-948B-1728B52AA6E4}">
                <adec:decorative xmlns:adec="http://schemas.microsoft.com/office/drawing/2017/decorative" val="0"/>
              </a:ext>
            </a:extLst>
          </p:cNvPr>
          <p:cNvSpPr/>
          <p:nvPr/>
        </p:nvSpPr>
        <p:spPr>
          <a:xfrm>
            <a:off x="221374" y="2423715"/>
            <a:ext cx="1511996" cy="751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ACM 1 </a:t>
            </a:r>
          </a:p>
          <a:p>
            <a:pPr algn="ctr"/>
            <a:r>
              <a:rPr lang="en-GB" b="1"/>
              <a:t>May 2022</a:t>
            </a:r>
          </a:p>
        </p:txBody>
      </p:sp>
      <p:sp>
        <p:nvSpPr>
          <p:cNvPr id="10" name="Text Placeholder 9">
            <a:extLst>
              <a:ext uri="{FF2B5EF4-FFF2-40B4-BE49-F238E27FC236}">
                <a16:creationId xmlns:a16="http://schemas.microsoft.com/office/drawing/2014/main" id="{2D6EC86A-C388-9753-86ED-04E20E4BA211}"/>
              </a:ext>
              <a:ext uri="{C183D7F6-B498-43B3-948B-1728B52AA6E4}">
                <adec:decorative xmlns:adec="http://schemas.microsoft.com/office/drawing/2017/decorative" val="0"/>
              </a:ext>
            </a:extLst>
          </p:cNvPr>
          <p:cNvSpPr>
            <a:spLocks noGrp="1"/>
          </p:cNvSpPr>
          <p:nvPr>
            <p:ph type="body" sz="quarter" idx="13"/>
          </p:nvPr>
        </p:nvSpPr>
        <p:spPr>
          <a:xfrm>
            <a:off x="1022581" y="6579444"/>
            <a:ext cx="10653607" cy="326692"/>
          </a:xfrm>
        </p:spPr>
        <p:txBody>
          <a:bodyPr>
            <a:normAutofit fontScale="70000" lnSpcReduction="20000"/>
          </a:bodyPr>
          <a:lstStyle/>
          <a:p>
            <a:r>
              <a:rPr lang="en-GB"/>
              <a:t>Abbreviations: ACM, appraisal committee meeting; BSC, best supportive care; DG, draft guidance; DSU, decision support unit;  FDG, final draft guidance; OS, overall survival</a:t>
            </a:r>
          </a:p>
        </p:txBody>
      </p:sp>
      <p:sp>
        <p:nvSpPr>
          <p:cNvPr id="5" name="Rectangle: Rounded Corners 4">
            <a:extLst>
              <a:ext uri="{FF2B5EF4-FFF2-40B4-BE49-F238E27FC236}">
                <a16:creationId xmlns:a16="http://schemas.microsoft.com/office/drawing/2014/main" id="{FE1DE7F4-CA32-9CF1-806D-F2A2F3261158}"/>
              </a:ext>
              <a:ext uri="{C183D7F6-B498-43B3-948B-1728B52AA6E4}">
                <adec:decorative xmlns:adec="http://schemas.microsoft.com/office/drawing/2017/decorative" val="1"/>
              </a:ext>
            </a:extLst>
          </p:cNvPr>
          <p:cNvSpPr/>
          <p:nvPr/>
        </p:nvSpPr>
        <p:spPr>
          <a:xfrm>
            <a:off x="2554391" y="2507700"/>
            <a:ext cx="1513805" cy="751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ACM 2 </a:t>
            </a:r>
          </a:p>
          <a:p>
            <a:pPr algn="ctr"/>
            <a:r>
              <a:rPr lang="en-GB" b="1"/>
              <a:t>July 2023</a:t>
            </a:r>
          </a:p>
        </p:txBody>
      </p:sp>
      <p:sp>
        <p:nvSpPr>
          <p:cNvPr id="6" name="Rectangle: Rounded Corners 5">
            <a:extLst>
              <a:ext uri="{FF2B5EF4-FFF2-40B4-BE49-F238E27FC236}">
                <a16:creationId xmlns:a16="http://schemas.microsoft.com/office/drawing/2014/main" id="{5D45B985-5289-E9EF-0F75-0364B61FF130}"/>
              </a:ext>
              <a:ext uri="{C183D7F6-B498-43B3-948B-1728B52AA6E4}">
                <adec:decorative xmlns:adec="http://schemas.microsoft.com/office/drawing/2017/decorative" val="0"/>
              </a:ext>
            </a:extLst>
          </p:cNvPr>
          <p:cNvSpPr/>
          <p:nvPr/>
        </p:nvSpPr>
        <p:spPr>
          <a:xfrm>
            <a:off x="9436075" y="2407101"/>
            <a:ext cx="2502979" cy="7518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a:t>ACM 3</a:t>
            </a:r>
          </a:p>
        </p:txBody>
      </p:sp>
      <p:sp>
        <p:nvSpPr>
          <p:cNvPr id="4" name="Rectangle 3">
            <a:extLst>
              <a:ext uri="{FF2B5EF4-FFF2-40B4-BE49-F238E27FC236}">
                <a16:creationId xmlns:a16="http://schemas.microsoft.com/office/drawing/2014/main" id="{A1521055-B6C7-ED84-55D6-1F8804C1C41A}"/>
              </a:ext>
              <a:ext uri="{C183D7F6-B498-43B3-948B-1728B52AA6E4}">
                <adec:decorative xmlns:adec="http://schemas.microsoft.com/office/drawing/2017/decorative" val="1"/>
              </a:ext>
            </a:extLst>
          </p:cNvPr>
          <p:cNvSpPr/>
          <p:nvPr/>
        </p:nvSpPr>
        <p:spPr>
          <a:xfrm>
            <a:off x="9360411" y="2327018"/>
            <a:ext cx="2654308" cy="408314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11B259C-00F0-ABA3-B108-593CB507374F}"/>
              </a:ext>
              <a:ext uri="{C183D7F6-B498-43B3-948B-1728B52AA6E4}">
                <adec:decorative xmlns:adec="http://schemas.microsoft.com/office/drawing/2017/decorative" val="0"/>
              </a:ext>
            </a:extLst>
          </p:cNvPr>
          <p:cNvSpPr/>
          <p:nvPr/>
        </p:nvSpPr>
        <p:spPr>
          <a:xfrm>
            <a:off x="145829" y="1770891"/>
            <a:ext cx="1511996" cy="3788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a:t>DG issued</a:t>
            </a:r>
          </a:p>
        </p:txBody>
      </p:sp>
      <p:sp>
        <p:nvSpPr>
          <p:cNvPr id="17" name="Rectangle: Rounded Corners 16">
            <a:extLst>
              <a:ext uri="{FF2B5EF4-FFF2-40B4-BE49-F238E27FC236}">
                <a16:creationId xmlns:a16="http://schemas.microsoft.com/office/drawing/2014/main" id="{6A89F374-9A05-DAAA-44F2-DA2BCBD2182F}"/>
              </a:ext>
              <a:ext uri="{C183D7F6-B498-43B3-948B-1728B52AA6E4}">
                <adec:decorative xmlns:adec="http://schemas.microsoft.com/office/drawing/2017/decorative" val="0"/>
              </a:ext>
            </a:extLst>
          </p:cNvPr>
          <p:cNvSpPr/>
          <p:nvPr/>
        </p:nvSpPr>
        <p:spPr>
          <a:xfrm>
            <a:off x="2536291" y="1691850"/>
            <a:ext cx="1503488" cy="499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a:t>FDG issued</a:t>
            </a:r>
          </a:p>
        </p:txBody>
      </p:sp>
      <p:cxnSp>
        <p:nvCxnSpPr>
          <p:cNvPr id="21" name="Straight Arrow Connector 20">
            <a:extLst>
              <a:ext uri="{FF2B5EF4-FFF2-40B4-BE49-F238E27FC236}">
                <a16:creationId xmlns:a16="http://schemas.microsoft.com/office/drawing/2014/main" id="{C08BCED4-CDE3-0D61-F936-7623DAA6E59B}"/>
              </a:ext>
              <a:ext uri="{C183D7F6-B498-43B3-948B-1728B52AA6E4}">
                <adec:decorative xmlns:adec="http://schemas.microsoft.com/office/drawing/2017/decorative" val="1"/>
              </a:ext>
            </a:extLst>
          </p:cNvPr>
          <p:cNvCxnSpPr>
            <a:cxnSpLocks/>
          </p:cNvCxnSpPr>
          <p:nvPr/>
        </p:nvCxnSpPr>
        <p:spPr>
          <a:xfrm>
            <a:off x="1748208" y="2780504"/>
            <a:ext cx="736271" cy="106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C4098E03-D649-45B7-6102-85B687CE57E5}"/>
              </a:ext>
              <a:ext uri="{C183D7F6-B498-43B3-948B-1728B52AA6E4}">
                <adec:decorative xmlns:adec="http://schemas.microsoft.com/office/drawing/2017/decorative" val="1"/>
              </a:ext>
            </a:extLst>
          </p:cNvPr>
          <p:cNvCxnSpPr>
            <a:cxnSpLocks/>
          </p:cNvCxnSpPr>
          <p:nvPr/>
        </p:nvCxnSpPr>
        <p:spPr>
          <a:xfrm>
            <a:off x="4068196" y="2781571"/>
            <a:ext cx="871576"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5" name="Rectangle: Rounded Corners 24">
            <a:extLst>
              <a:ext uri="{FF2B5EF4-FFF2-40B4-BE49-F238E27FC236}">
                <a16:creationId xmlns:a16="http://schemas.microsoft.com/office/drawing/2014/main" id="{C3689134-7F8C-7FAF-CDB2-EC4C3E81DF18}"/>
              </a:ext>
              <a:ext uri="{C183D7F6-B498-43B3-948B-1728B52AA6E4}">
                <adec:decorative xmlns:adec="http://schemas.microsoft.com/office/drawing/2017/decorative" val="0"/>
              </a:ext>
            </a:extLst>
          </p:cNvPr>
          <p:cNvSpPr/>
          <p:nvPr/>
        </p:nvSpPr>
        <p:spPr>
          <a:xfrm>
            <a:off x="4889218" y="2467078"/>
            <a:ext cx="1767262" cy="75184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solidFill>
                  <a:schemeClr val="bg1"/>
                </a:solidFill>
              </a:rPr>
              <a:t>Appeal</a:t>
            </a:r>
          </a:p>
          <a:p>
            <a:pPr algn="ctr"/>
            <a:r>
              <a:rPr lang="en-GB" b="1">
                <a:solidFill>
                  <a:schemeClr val="bg1"/>
                </a:solidFill>
              </a:rPr>
              <a:t>October 2023</a:t>
            </a:r>
          </a:p>
        </p:txBody>
      </p:sp>
      <p:sp>
        <p:nvSpPr>
          <p:cNvPr id="38" name="Rectangle: Rounded Corners 37">
            <a:extLst>
              <a:ext uri="{FF2B5EF4-FFF2-40B4-BE49-F238E27FC236}">
                <a16:creationId xmlns:a16="http://schemas.microsoft.com/office/drawing/2014/main" id="{9BAD2C30-E1BF-7130-6A10-D80BCE60B67D}"/>
              </a:ext>
              <a:ext uri="{C183D7F6-B498-43B3-948B-1728B52AA6E4}">
                <adec:decorative xmlns:adec="http://schemas.microsoft.com/office/drawing/2017/decorative" val="0"/>
              </a:ext>
            </a:extLst>
          </p:cNvPr>
          <p:cNvSpPr/>
          <p:nvPr/>
        </p:nvSpPr>
        <p:spPr>
          <a:xfrm>
            <a:off x="4825699" y="1740875"/>
            <a:ext cx="2011680" cy="4639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a:t>Appeal outcome</a:t>
            </a:r>
          </a:p>
        </p:txBody>
      </p:sp>
      <p:sp>
        <p:nvSpPr>
          <p:cNvPr id="7" name="Rectangle 6" descr="Marker showing slides are confidential ">
            <a:extLst>
              <a:ext uri="{FF2B5EF4-FFF2-40B4-BE49-F238E27FC236}">
                <a16:creationId xmlns:a16="http://schemas.microsoft.com/office/drawing/2014/main" id="{AFFD9B60-1ACF-B31F-A940-C513D3911F16}"/>
              </a:ext>
              <a:ext uri="{C183D7F6-B498-43B3-948B-1728B52AA6E4}">
                <adec:decorative xmlns:adec="http://schemas.microsoft.com/office/drawing/2017/decorative" val="0"/>
              </a:ext>
            </a:extLst>
          </p:cNvPr>
          <p:cNvSpPr/>
          <p:nvPr/>
        </p:nvSpPr>
        <p:spPr>
          <a:xfrm>
            <a:off x="11259669" y="1227"/>
            <a:ext cx="936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RECAP</a:t>
            </a:r>
          </a:p>
        </p:txBody>
      </p:sp>
      <p:sp>
        <p:nvSpPr>
          <p:cNvPr id="30" name="Rectangle: Rounded Corners 29">
            <a:extLst>
              <a:ext uri="{FF2B5EF4-FFF2-40B4-BE49-F238E27FC236}">
                <a16:creationId xmlns:a16="http://schemas.microsoft.com/office/drawing/2014/main" id="{0B36E4DF-4F29-278E-90A8-48A3EB533C81}"/>
              </a:ext>
              <a:ext uri="{C183D7F6-B498-43B3-948B-1728B52AA6E4}">
                <adec:decorative xmlns:adec="http://schemas.microsoft.com/office/drawing/2017/decorative" val="0"/>
              </a:ext>
            </a:extLst>
          </p:cNvPr>
          <p:cNvSpPr/>
          <p:nvPr/>
        </p:nvSpPr>
        <p:spPr>
          <a:xfrm>
            <a:off x="103831" y="3657302"/>
            <a:ext cx="1937551" cy="178992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Not recommended Not cost effective</a:t>
            </a:r>
          </a:p>
          <a:p>
            <a:r>
              <a:rPr lang="en-GB">
                <a:solidFill>
                  <a:schemeClr val="tx1"/>
                </a:solidFill>
              </a:rPr>
              <a:t>OS population key driver</a:t>
            </a:r>
          </a:p>
        </p:txBody>
      </p:sp>
      <p:sp>
        <p:nvSpPr>
          <p:cNvPr id="31" name="Rectangle: Rounded Corners 30">
            <a:extLst>
              <a:ext uri="{FF2B5EF4-FFF2-40B4-BE49-F238E27FC236}">
                <a16:creationId xmlns:a16="http://schemas.microsoft.com/office/drawing/2014/main" id="{179A1164-01AE-3A10-0E52-EECA88D32268}"/>
              </a:ext>
              <a:ext uri="{C183D7F6-B498-43B3-948B-1728B52AA6E4}">
                <adec:decorative xmlns:adec="http://schemas.microsoft.com/office/drawing/2017/decorative" val="0"/>
              </a:ext>
            </a:extLst>
          </p:cNvPr>
          <p:cNvSpPr/>
          <p:nvPr/>
        </p:nvSpPr>
        <p:spPr>
          <a:xfrm>
            <a:off x="2365975" y="3585215"/>
            <a:ext cx="1937551" cy="2680605"/>
          </a:xfrm>
          <a:prstGeom prst="roundRect">
            <a:avLst/>
          </a:prstGeom>
          <a:solidFill>
            <a:srgbClr val="F3DE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Company updated OS extrapolations. EAG and committee preferred standard parametric approach</a:t>
            </a:r>
          </a:p>
        </p:txBody>
      </p:sp>
      <p:sp>
        <p:nvSpPr>
          <p:cNvPr id="47" name="Rectangle: Rounded Corners 46">
            <a:extLst>
              <a:ext uri="{FF2B5EF4-FFF2-40B4-BE49-F238E27FC236}">
                <a16:creationId xmlns:a16="http://schemas.microsoft.com/office/drawing/2014/main" id="{0FA2F284-ED79-E78E-08E0-C5A8B12B975C}"/>
              </a:ext>
              <a:ext uri="{C183D7F6-B498-43B3-948B-1728B52AA6E4}">
                <adec:decorative xmlns:adec="http://schemas.microsoft.com/office/drawing/2017/decorative" val="0"/>
              </a:ext>
            </a:extLst>
          </p:cNvPr>
          <p:cNvSpPr/>
          <p:nvPr/>
        </p:nvSpPr>
        <p:spPr>
          <a:xfrm>
            <a:off x="4587886" y="3544033"/>
            <a:ext cx="2198988" cy="1775702"/>
          </a:xfrm>
          <a:prstGeom prst="roundRect">
            <a:avLst/>
          </a:prstGeom>
          <a:solidFill>
            <a:srgbClr val="80A1B5"/>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GB" sz="1800">
                <a:solidFill>
                  <a:schemeClr val="bg1"/>
                </a:solidFill>
              </a:rPr>
              <a:t>Appeal upheld: 6 Upheld points related to OS estimates and BSC resource costs</a:t>
            </a:r>
            <a:endParaRPr lang="en-GB">
              <a:solidFill>
                <a:schemeClr val="bg1"/>
              </a:solidFill>
            </a:endParaRPr>
          </a:p>
        </p:txBody>
      </p:sp>
      <p:sp>
        <p:nvSpPr>
          <p:cNvPr id="50" name="TextBox 49">
            <a:extLst>
              <a:ext uri="{FF2B5EF4-FFF2-40B4-BE49-F238E27FC236}">
                <a16:creationId xmlns:a16="http://schemas.microsoft.com/office/drawing/2014/main" id="{D3DEBA33-9936-E8C1-53E9-2F0669598868}"/>
              </a:ext>
              <a:ext uri="{C183D7F6-B498-43B3-948B-1728B52AA6E4}">
                <adec:decorative xmlns:adec="http://schemas.microsoft.com/office/drawing/2017/decorative" val="0"/>
              </a:ext>
            </a:extLst>
          </p:cNvPr>
          <p:cNvSpPr txBox="1"/>
          <p:nvPr/>
        </p:nvSpPr>
        <p:spPr>
          <a:xfrm>
            <a:off x="255450" y="675569"/>
            <a:ext cx="11420738" cy="715089"/>
          </a:xfrm>
          <a:prstGeom prst="roundRect">
            <a:avLst/>
          </a:prstGeom>
          <a:solidFill>
            <a:schemeClr val="accent1"/>
          </a:solidFill>
          <a:ln w="28575">
            <a:solidFill>
              <a:schemeClr val="tx1"/>
            </a:solidFill>
          </a:ln>
        </p:spPr>
        <p:txBody>
          <a:bodyPr wrap="square">
            <a:spAutoFit/>
          </a:bodyPr>
          <a:lstStyle/>
          <a:p>
            <a:r>
              <a:rPr lang="en-GB" sz="1800" b="1">
                <a:solidFill>
                  <a:schemeClr val="bg1"/>
                </a:solidFill>
              </a:rPr>
              <a:t>FDG: Tebentafusp is not recommended, within its marketing authorisation, for  treating HLA-A*02:01-positive unresectable or metastatic uveal melanoma in adults</a:t>
            </a:r>
            <a:endParaRPr lang="en-GB" sz="1800" b="1" i="0" u="none" strike="noStrike" baseline="0">
              <a:solidFill>
                <a:schemeClr val="bg1"/>
              </a:solidFill>
              <a:latin typeface="Arial" panose="020B0604020202020204" pitchFamily="34" charset="0"/>
            </a:endParaRPr>
          </a:p>
        </p:txBody>
      </p:sp>
      <p:sp>
        <p:nvSpPr>
          <p:cNvPr id="41" name="Rectangle: Rounded Corners 40" descr="Actions following appeal &#10;">
            <a:extLst>
              <a:ext uri="{FF2B5EF4-FFF2-40B4-BE49-F238E27FC236}">
                <a16:creationId xmlns:a16="http://schemas.microsoft.com/office/drawing/2014/main" id="{41A5AF50-3A54-9035-2EA2-8C8EA0E31945}"/>
              </a:ext>
              <a:ext uri="{C183D7F6-B498-43B3-948B-1728B52AA6E4}">
                <adec:decorative xmlns:adec="http://schemas.microsoft.com/office/drawing/2017/decorative" val="0"/>
              </a:ext>
            </a:extLst>
          </p:cNvPr>
          <p:cNvSpPr/>
          <p:nvPr/>
        </p:nvSpPr>
        <p:spPr>
          <a:xfrm>
            <a:off x="7272076" y="1771038"/>
            <a:ext cx="2099658" cy="5559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a:t>Actions following appeal </a:t>
            </a:r>
          </a:p>
        </p:txBody>
      </p:sp>
      <p:sp>
        <p:nvSpPr>
          <p:cNvPr id="42" name="Rectangle: Rounded Corners 41">
            <a:extLst>
              <a:ext uri="{FF2B5EF4-FFF2-40B4-BE49-F238E27FC236}">
                <a16:creationId xmlns:a16="http://schemas.microsoft.com/office/drawing/2014/main" id="{F21CAF3B-4BBE-F621-C98D-A87DAD3EF414}"/>
              </a:ext>
              <a:ext uri="{C183D7F6-B498-43B3-948B-1728B52AA6E4}">
                <adec:decorative xmlns:adec="http://schemas.microsoft.com/office/drawing/2017/decorative" val="0"/>
              </a:ext>
            </a:extLst>
          </p:cNvPr>
          <p:cNvSpPr/>
          <p:nvPr/>
        </p:nvSpPr>
        <p:spPr>
          <a:xfrm>
            <a:off x="7506605" y="2429330"/>
            <a:ext cx="1449309" cy="7518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a:solidFill>
                  <a:schemeClr val="bg1"/>
                </a:solidFill>
              </a:rPr>
              <a:t>Expert elicitation </a:t>
            </a:r>
          </a:p>
        </p:txBody>
      </p:sp>
      <p:sp>
        <p:nvSpPr>
          <p:cNvPr id="43" name="Rectangle: Rounded Corners 42">
            <a:extLst>
              <a:ext uri="{FF2B5EF4-FFF2-40B4-BE49-F238E27FC236}">
                <a16:creationId xmlns:a16="http://schemas.microsoft.com/office/drawing/2014/main" id="{4FCD2F79-AB92-CB25-15AB-C402A160BDDC}"/>
              </a:ext>
              <a:ext uri="{C183D7F6-B498-43B3-948B-1728B52AA6E4}">
                <adec:decorative xmlns:adec="http://schemas.microsoft.com/office/drawing/2017/decorative" val="0"/>
              </a:ext>
            </a:extLst>
          </p:cNvPr>
          <p:cNvSpPr/>
          <p:nvPr/>
        </p:nvSpPr>
        <p:spPr>
          <a:xfrm>
            <a:off x="7007457" y="3533838"/>
            <a:ext cx="2155027" cy="2432282"/>
          </a:xfrm>
          <a:prstGeom prst="roundRect">
            <a:avLst/>
          </a:prstGeom>
          <a:solidFill>
            <a:srgbClr val="F3DED3"/>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a:solidFill>
                  <a:schemeClr val="tx1"/>
                </a:solidFill>
              </a:rPr>
              <a:t>DSU carry out an exercise to elicit expert opinions on overall survival estimates and best supportive care provision </a:t>
            </a:r>
          </a:p>
          <a:p>
            <a:pPr marL="285750" indent="-285750">
              <a:buFont typeface="Arial" panose="020B0604020202020204" pitchFamily="34" charset="0"/>
              <a:buChar char="•"/>
            </a:pPr>
            <a:endParaRPr lang="en-GB">
              <a:solidFill>
                <a:schemeClr val="tx1"/>
              </a:solidFill>
            </a:endParaRPr>
          </a:p>
          <a:p>
            <a:pPr marL="285750" indent="-285750">
              <a:buFont typeface="Arial" panose="020B0604020202020204" pitchFamily="34" charset="0"/>
              <a:buChar char="•"/>
            </a:pPr>
            <a:endParaRPr lang="en-GB"/>
          </a:p>
        </p:txBody>
      </p:sp>
      <p:sp>
        <p:nvSpPr>
          <p:cNvPr id="3" name="Rectangle 2">
            <a:extLst>
              <a:ext uri="{FF2B5EF4-FFF2-40B4-BE49-F238E27FC236}">
                <a16:creationId xmlns:a16="http://schemas.microsoft.com/office/drawing/2014/main" id="{7F1A8AB8-F7CE-A5C0-0FEA-2B98A6BF7EBA}"/>
              </a:ext>
              <a:ext uri="{C183D7F6-B498-43B3-948B-1728B52AA6E4}">
                <adec:decorative xmlns:adec="http://schemas.microsoft.com/office/drawing/2017/decorative" val="0"/>
              </a:ext>
            </a:extLst>
          </p:cNvPr>
          <p:cNvSpPr/>
          <p:nvPr/>
        </p:nvSpPr>
        <p:spPr>
          <a:xfrm>
            <a:off x="9425598" y="3349131"/>
            <a:ext cx="2502979" cy="2916689"/>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r>
              <a:rPr lang="en-GB" sz="1800" b="1">
                <a:effectLst/>
                <a:latin typeface="Arial" panose="020B0604020202020204" pitchFamily="34" charset="0"/>
                <a:ea typeface="Times New Roman" panose="02020603050405020304" pitchFamily="18" charset="0"/>
                <a:cs typeface="Times New Roman" panose="02020603050405020304" pitchFamily="18" charset="0"/>
              </a:rPr>
              <a:t>Outline of meeting:</a:t>
            </a:r>
          </a:p>
          <a:p>
            <a:pPr marL="342900" indent="-342900">
              <a:buFont typeface="+mj-lt"/>
              <a:buAutoNum type="arabicPeriod"/>
            </a:pPr>
            <a:r>
              <a:rPr lang="en-GB">
                <a:solidFill>
                  <a:schemeClr val="tx1"/>
                </a:solidFill>
                <a:latin typeface="Arial" panose="020B0604020202020204" pitchFamily="34" charset="0"/>
                <a:cs typeface="Times New Roman" panose="02020603050405020304" pitchFamily="18" charset="0"/>
              </a:rPr>
              <a:t>Consider outcome of appeal based on DSU elicitation exercise and company response to DSU exercise</a:t>
            </a:r>
            <a:endParaRPr lang="en-GB" sz="1200">
              <a:solidFill>
                <a:schemeClr val="tx1"/>
              </a:solidFill>
              <a:latin typeface="Arial" panose="020B0604020202020204" pitchFamily="34" charset="0"/>
              <a:cs typeface="Times New Roman" panose="02020603050405020304" pitchFamily="18" charset="0"/>
            </a:endParaRPr>
          </a:p>
          <a:p>
            <a:pPr marL="342900" indent="-342900">
              <a:buFont typeface="+mj-lt"/>
              <a:buAutoNum type="arabicPeriod"/>
            </a:pPr>
            <a:r>
              <a:rPr lang="en-GB" sz="1800">
                <a:solidFill>
                  <a:schemeClr val="tx1"/>
                </a:solidFill>
                <a:latin typeface="Arial" panose="020B0604020202020204" pitchFamily="34" charset="0"/>
                <a:cs typeface="Times New Roman" panose="02020603050405020304" pitchFamily="18" charset="0"/>
              </a:rPr>
              <a:t>Consider whether  any changes to FDG are needed</a:t>
            </a:r>
          </a:p>
        </p:txBody>
      </p:sp>
      <p:cxnSp>
        <p:nvCxnSpPr>
          <p:cNvPr id="45" name="Straight Arrow Connector 44">
            <a:extLst>
              <a:ext uri="{FF2B5EF4-FFF2-40B4-BE49-F238E27FC236}">
                <a16:creationId xmlns:a16="http://schemas.microsoft.com/office/drawing/2014/main" id="{6B02A678-7FD2-D350-87F7-9D1530FD7B45}"/>
              </a:ext>
              <a:ext uri="{C183D7F6-B498-43B3-948B-1728B52AA6E4}">
                <adec:decorative xmlns:adec="http://schemas.microsoft.com/office/drawing/2017/decorative" val="1"/>
              </a:ext>
            </a:extLst>
          </p:cNvPr>
          <p:cNvCxnSpPr>
            <a:cxnSpLocks/>
          </p:cNvCxnSpPr>
          <p:nvPr/>
        </p:nvCxnSpPr>
        <p:spPr>
          <a:xfrm>
            <a:off x="6685583" y="2805250"/>
            <a:ext cx="791919" cy="266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58764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t>Elicitation Results: Company model updates</a:t>
            </a:r>
          </a:p>
        </p:txBody>
      </p:sp>
      <p:sp>
        <p:nvSpPr>
          <p:cNvPr id="5" name="Text Placeholder 4">
            <a:extLst>
              <a:ext uri="{FF2B5EF4-FFF2-40B4-BE49-F238E27FC236}">
                <a16:creationId xmlns:a16="http://schemas.microsoft.com/office/drawing/2014/main" id="{FA9CB4AE-2082-5B7B-F012-E18FCB516F7B}"/>
              </a:ext>
            </a:extLst>
          </p:cNvPr>
          <p:cNvSpPr>
            <a:spLocks noGrp="1"/>
          </p:cNvSpPr>
          <p:nvPr>
            <p:ph type="body" sz="quarter" idx="13"/>
          </p:nvPr>
        </p:nvSpPr>
        <p:spPr>
          <a:xfrm>
            <a:off x="1871663" y="6034534"/>
            <a:ext cx="9086850" cy="365125"/>
          </a:xfrm>
        </p:spPr>
        <p:txBody>
          <a:bodyPr/>
          <a:lstStyle/>
          <a:p>
            <a:endParaRPr lang="en-GB"/>
          </a:p>
        </p:txBody>
      </p:sp>
      <p:sp>
        <p:nvSpPr>
          <p:cNvPr id="2" name="TextBox 1">
            <a:extLst>
              <a:ext uri="{FF2B5EF4-FFF2-40B4-BE49-F238E27FC236}">
                <a16:creationId xmlns:a16="http://schemas.microsoft.com/office/drawing/2014/main" id="{5C364200-8626-1666-04F1-83C80852A283}"/>
              </a:ext>
            </a:extLst>
          </p:cNvPr>
          <p:cNvSpPr txBox="1"/>
          <p:nvPr/>
        </p:nvSpPr>
        <p:spPr>
          <a:xfrm>
            <a:off x="6845422" y="6385557"/>
            <a:ext cx="5024487" cy="369332"/>
          </a:xfrm>
          <a:prstGeom prst="rect">
            <a:avLst/>
          </a:prstGeom>
          <a:noFill/>
          <a:ln>
            <a:solidFill>
              <a:schemeClr val="tx1"/>
            </a:solidFill>
          </a:ln>
        </p:spPr>
        <p:txBody>
          <a:bodyPr wrap="square" rtlCol="0">
            <a:spAutoFit/>
          </a:bodyPr>
          <a:lstStyle/>
          <a:p>
            <a:r>
              <a:rPr lang="en-GB"/>
              <a:t>Link to </a:t>
            </a:r>
            <a:r>
              <a:rPr lang="en-GB">
                <a:hlinkClick r:id="rId3" action="ppaction://hlinksldjump"/>
              </a:rPr>
              <a:t>Company model updates</a:t>
            </a:r>
            <a:endParaRPr lang="en-GB"/>
          </a:p>
        </p:txBody>
      </p:sp>
      <p:graphicFrame>
        <p:nvGraphicFramePr>
          <p:cNvPr id="10" name="Table 9">
            <a:extLst>
              <a:ext uri="{FF2B5EF4-FFF2-40B4-BE49-F238E27FC236}">
                <a16:creationId xmlns:a16="http://schemas.microsoft.com/office/drawing/2014/main" id="{9ED0AE70-33C0-6126-9C59-9DB88127CF92}"/>
              </a:ext>
            </a:extLst>
          </p:cNvPr>
          <p:cNvGraphicFramePr>
            <a:graphicFrameLocks noGrp="1"/>
          </p:cNvGraphicFramePr>
          <p:nvPr>
            <p:extLst>
              <p:ext uri="{D42A27DB-BD31-4B8C-83A1-F6EECF244321}">
                <p14:modId xmlns:p14="http://schemas.microsoft.com/office/powerpoint/2010/main" val="554540371"/>
              </p:ext>
            </p:extLst>
          </p:nvPr>
        </p:nvGraphicFramePr>
        <p:xfrm>
          <a:off x="466724" y="1405989"/>
          <a:ext cx="11612286" cy="2968689"/>
        </p:xfrm>
        <a:graphic>
          <a:graphicData uri="http://schemas.openxmlformats.org/drawingml/2006/table">
            <a:tbl>
              <a:tblPr firstRow="1" firstCol="1" bandRow="1">
                <a:tableStyleId>{5C22544A-7EE6-4342-B048-85BDC9FD1C3A}</a:tableStyleId>
              </a:tblPr>
              <a:tblGrid>
                <a:gridCol w="1732016">
                  <a:extLst>
                    <a:ext uri="{9D8B030D-6E8A-4147-A177-3AD203B41FA5}">
                      <a16:colId xmlns:a16="http://schemas.microsoft.com/office/drawing/2014/main" val="513408243"/>
                    </a:ext>
                  </a:extLst>
                </a:gridCol>
                <a:gridCol w="2553195">
                  <a:extLst>
                    <a:ext uri="{9D8B030D-6E8A-4147-A177-3AD203B41FA5}">
                      <a16:colId xmlns:a16="http://schemas.microsoft.com/office/drawing/2014/main" val="2186205934"/>
                    </a:ext>
                  </a:extLst>
                </a:gridCol>
                <a:gridCol w="2303813">
                  <a:extLst>
                    <a:ext uri="{9D8B030D-6E8A-4147-A177-3AD203B41FA5}">
                      <a16:colId xmlns:a16="http://schemas.microsoft.com/office/drawing/2014/main" val="3434083722"/>
                    </a:ext>
                  </a:extLst>
                </a:gridCol>
                <a:gridCol w="2980706">
                  <a:extLst>
                    <a:ext uri="{9D8B030D-6E8A-4147-A177-3AD203B41FA5}">
                      <a16:colId xmlns:a16="http://schemas.microsoft.com/office/drawing/2014/main" val="3261616948"/>
                    </a:ext>
                  </a:extLst>
                </a:gridCol>
                <a:gridCol w="2042556">
                  <a:extLst>
                    <a:ext uri="{9D8B030D-6E8A-4147-A177-3AD203B41FA5}">
                      <a16:colId xmlns:a16="http://schemas.microsoft.com/office/drawing/2014/main" val="4033641610"/>
                    </a:ext>
                  </a:extLst>
                </a:gridCol>
              </a:tblGrid>
              <a:tr h="417005">
                <a:tc>
                  <a:txBody>
                    <a:bodyPr/>
                    <a:lstStyle/>
                    <a:p>
                      <a:pPr>
                        <a:lnSpc>
                          <a:spcPct val="100000"/>
                        </a:lnSpc>
                        <a:spcAft>
                          <a:spcPts val="0"/>
                        </a:spcAft>
                      </a:pPr>
                      <a:r>
                        <a:rPr lang="en-GB" sz="1800">
                          <a:effectLst/>
                        </a:rPr>
                        <a:t>Parameters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gridSpan="2">
                  <a:txBody>
                    <a:bodyPr/>
                    <a:lstStyle/>
                    <a:p>
                      <a:pPr>
                        <a:lnSpc>
                          <a:spcPct val="100000"/>
                        </a:lnSpc>
                        <a:spcAft>
                          <a:spcPts val="0"/>
                        </a:spcAft>
                      </a:pPr>
                      <a:r>
                        <a:rPr lang="en-GB" sz="1800">
                          <a:effectLst/>
                        </a:rPr>
                        <a:t>Previous modelling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hMerge="1">
                  <a:txBody>
                    <a:bodyPr/>
                    <a:lstStyle/>
                    <a:p>
                      <a:endParaRPr lang="en-GB"/>
                    </a:p>
                  </a:txBody>
                  <a:tcPr/>
                </a:tc>
                <a:tc gridSpan="2">
                  <a:txBody>
                    <a:bodyPr/>
                    <a:lstStyle/>
                    <a:p>
                      <a:pPr algn="ctr">
                        <a:lnSpc>
                          <a:spcPct val="100000"/>
                        </a:lnSpc>
                        <a:spcAft>
                          <a:spcPts val="0"/>
                        </a:spcAft>
                      </a:pPr>
                      <a:r>
                        <a:rPr lang="en-GB" sz="1800">
                          <a:effectLst/>
                        </a:rPr>
                        <a:t>Revised modelling July 24</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hMerge="1">
                  <a:txBody>
                    <a:bodyPr/>
                    <a:lstStyle/>
                    <a:p>
                      <a:endParaRPr lang="en-GB"/>
                    </a:p>
                  </a:txBody>
                  <a:tcPr/>
                </a:tc>
                <a:extLst>
                  <a:ext uri="{0D108BD9-81ED-4DB2-BD59-A6C34878D82A}">
                    <a16:rowId xmlns:a16="http://schemas.microsoft.com/office/drawing/2014/main" val="2299885459"/>
                  </a:ext>
                </a:extLst>
              </a:tr>
              <a:tr h="567005">
                <a:tc>
                  <a:txBody>
                    <a:bodyPr/>
                    <a:lstStyle/>
                    <a:p>
                      <a:pPr>
                        <a:lnSpc>
                          <a:spcPct val="100000"/>
                        </a:lnSpc>
                        <a:spcAft>
                          <a:spcPts val="600"/>
                        </a:spcAft>
                      </a:pPr>
                      <a:r>
                        <a:rPr lang="en-GB" sz="1800">
                          <a:effectLst/>
                        </a:rPr>
                        <a:t>Treatment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nSpc>
                          <a:spcPct val="100000"/>
                        </a:lnSpc>
                        <a:spcAft>
                          <a:spcPts val="600"/>
                        </a:spcAft>
                      </a:pPr>
                      <a:r>
                        <a:rPr lang="en-GB" sz="1800">
                          <a:effectLst/>
                        </a:rPr>
                        <a:t>Tebentafusp PCP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ctr">
                        <a:lnSpc>
                          <a:spcPct val="100000"/>
                        </a:lnSpc>
                        <a:spcAft>
                          <a:spcPts val="600"/>
                        </a:spcAft>
                      </a:pPr>
                      <a:r>
                        <a:rPr lang="en-GB" sz="1800">
                          <a:effectLst/>
                        </a:rPr>
                        <a:t>Pembrolizumab</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ctr">
                        <a:lnSpc>
                          <a:spcPct val="100000"/>
                        </a:lnSpc>
                        <a:spcAft>
                          <a:spcPts val="600"/>
                        </a:spcAft>
                      </a:pPr>
                      <a:r>
                        <a:rPr lang="en-GB" sz="1800">
                          <a:effectLst/>
                        </a:rPr>
                        <a:t>Tebentafusp PCP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ctr">
                        <a:lnSpc>
                          <a:spcPct val="100000"/>
                        </a:lnSpc>
                        <a:spcAft>
                          <a:spcPts val="600"/>
                        </a:spcAft>
                      </a:pPr>
                      <a:r>
                        <a:rPr lang="en-GB" sz="1800">
                          <a:effectLst/>
                        </a:rPr>
                        <a:t>Pembrolizumab</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extLst>
                  <a:ext uri="{0D108BD9-81ED-4DB2-BD59-A6C34878D82A}">
                    <a16:rowId xmlns:a16="http://schemas.microsoft.com/office/drawing/2014/main" val="3695517655"/>
                  </a:ext>
                </a:extLst>
              </a:tr>
              <a:tr h="634317">
                <a:tc>
                  <a:txBody>
                    <a:bodyPr/>
                    <a:lstStyle/>
                    <a:p>
                      <a:pPr>
                        <a:lnSpc>
                          <a:spcPct val="100000"/>
                        </a:lnSpc>
                        <a:spcAft>
                          <a:spcPts val="600"/>
                        </a:spcAft>
                      </a:pPr>
                      <a:r>
                        <a:rPr lang="en-GB" sz="1800">
                          <a:effectLst/>
                        </a:rPr>
                        <a:t>Distribution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nSpc>
                          <a:spcPct val="100000"/>
                        </a:lnSpc>
                        <a:spcAft>
                          <a:spcPts val="600"/>
                        </a:spcAft>
                      </a:pPr>
                      <a:r>
                        <a:rPr lang="en-GB" sz="1800">
                          <a:effectLst/>
                        </a:rPr>
                        <a:t>Piecewise 28-months lognormal</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Weibull</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Piecewise 26 months log logistic*</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Lognormal*</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extLst>
                  <a:ext uri="{0D108BD9-81ED-4DB2-BD59-A6C34878D82A}">
                    <a16:rowId xmlns:a16="http://schemas.microsoft.com/office/drawing/2014/main" val="2105857740"/>
                  </a:ext>
                </a:extLst>
              </a:tr>
              <a:tr h="417005">
                <a:tc>
                  <a:txBody>
                    <a:bodyPr/>
                    <a:lstStyle/>
                    <a:p>
                      <a:pPr>
                        <a:lnSpc>
                          <a:spcPct val="100000"/>
                        </a:lnSpc>
                        <a:spcAft>
                          <a:spcPts val="600"/>
                        </a:spcAft>
                      </a:pPr>
                      <a:r>
                        <a:rPr lang="en-GB" sz="1800">
                          <a:effectLst/>
                        </a:rPr>
                        <a:t>5-year OS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nSpc>
                          <a:spcPct val="100000"/>
                        </a:lnSpc>
                        <a:spcAft>
                          <a:spcPts val="600"/>
                        </a:spcAft>
                      </a:pPr>
                      <a:r>
                        <a:rPr lang="en-GB" sz="1800">
                          <a:effectLst/>
                        </a:rPr>
                        <a:t>23.4%</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5.0%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21.2%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11.6%</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nchor="b"/>
                </a:tc>
                <a:extLst>
                  <a:ext uri="{0D108BD9-81ED-4DB2-BD59-A6C34878D82A}">
                    <a16:rowId xmlns:a16="http://schemas.microsoft.com/office/drawing/2014/main" val="3425776327"/>
                  </a:ext>
                </a:extLst>
              </a:tr>
              <a:tr h="417005">
                <a:tc>
                  <a:txBody>
                    <a:bodyPr/>
                    <a:lstStyle/>
                    <a:p>
                      <a:pPr>
                        <a:lnSpc>
                          <a:spcPct val="100000"/>
                        </a:lnSpc>
                        <a:spcAft>
                          <a:spcPts val="600"/>
                        </a:spcAft>
                      </a:pPr>
                      <a:r>
                        <a:rPr lang="en-GB" sz="1800">
                          <a:effectLst/>
                        </a:rPr>
                        <a:t>8-year OS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nSpc>
                          <a:spcPct val="100000"/>
                        </a:lnSpc>
                        <a:spcAft>
                          <a:spcPts val="600"/>
                        </a:spcAft>
                      </a:pPr>
                      <a:r>
                        <a:rPr lang="en-GB" sz="1800">
                          <a:effectLst/>
                        </a:rPr>
                        <a:t>19.9%</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highlight>
                            <a:srgbClr val="D9D9D9"/>
                          </a:highlight>
                        </a:rPr>
                        <a:t>0.6%</a:t>
                      </a:r>
                      <a:endParaRPr lang="en-GB" sz="1800">
                        <a:effectLst/>
                        <a:highlight>
                          <a:srgbClr val="D9D9D9"/>
                        </a:highligh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16.2%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5.6%</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nchor="b"/>
                </a:tc>
                <a:extLst>
                  <a:ext uri="{0D108BD9-81ED-4DB2-BD59-A6C34878D82A}">
                    <a16:rowId xmlns:a16="http://schemas.microsoft.com/office/drawing/2014/main" val="4294593724"/>
                  </a:ext>
                </a:extLst>
              </a:tr>
              <a:tr h="516352">
                <a:tc>
                  <a:txBody>
                    <a:bodyPr/>
                    <a:lstStyle/>
                    <a:p>
                      <a:pPr>
                        <a:lnSpc>
                          <a:spcPct val="100000"/>
                        </a:lnSpc>
                        <a:spcAft>
                          <a:spcPts val="600"/>
                        </a:spcAft>
                      </a:pPr>
                      <a:r>
                        <a:rPr lang="en-GB" sz="1800">
                          <a:effectLst/>
                        </a:rPr>
                        <a:t>10-year OS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nSpc>
                          <a:spcPct val="100000"/>
                        </a:lnSpc>
                        <a:spcAft>
                          <a:spcPts val="600"/>
                        </a:spcAft>
                      </a:pPr>
                      <a:r>
                        <a:rPr lang="en-GB" sz="1800">
                          <a:effectLst/>
                        </a:rPr>
                        <a:t>18.5%</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0.2%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14.3%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tc>
                <a:tc>
                  <a:txBody>
                    <a:bodyPr/>
                    <a:lstStyle/>
                    <a:p>
                      <a:pPr algn="l">
                        <a:lnSpc>
                          <a:spcPct val="100000"/>
                        </a:lnSpc>
                        <a:spcAft>
                          <a:spcPts val="600"/>
                        </a:spcAft>
                      </a:pPr>
                      <a:r>
                        <a:rPr lang="en-GB" sz="1800">
                          <a:effectLst/>
                        </a:rPr>
                        <a:t>3.8%</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0067" marR="40067" marT="0" marB="0" anchor="b"/>
                </a:tc>
                <a:extLst>
                  <a:ext uri="{0D108BD9-81ED-4DB2-BD59-A6C34878D82A}">
                    <a16:rowId xmlns:a16="http://schemas.microsoft.com/office/drawing/2014/main" val="2514008147"/>
                  </a:ext>
                </a:extLst>
              </a:tr>
            </a:tbl>
          </a:graphicData>
        </a:graphic>
      </p:graphicFrame>
      <p:sp>
        <p:nvSpPr>
          <p:cNvPr id="15" name="TextBox 14">
            <a:extLst>
              <a:ext uri="{FF2B5EF4-FFF2-40B4-BE49-F238E27FC236}">
                <a16:creationId xmlns:a16="http://schemas.microsoft.com/office/drawing/2014/main" id="{9E277922-3807-1D26-42F0-0961812B5376}"/>
              </a:ext>
            </a:extLst>
          </p:cNvPr>
          <p:cNvSpPr txBox="1"/>
          <p:nvPr/>
        </p:nvSpPr>
        <p:spPr>
          <a:xfrm>
            <a:off x="294475" y="833737"/>
            <a:ext cx="5801525" cy="369332"/>
          </a:xfrm>
          <a:prstGeom prst="rect">
            <a:avLst/>
          </a:prstGeom>
          <a:noFill/>
        </p:spPr>
        <p:txBody>
          <a:bodyPr wrap="none" rtlCol="0">
            <a:spAutoFit/>
          </a:bodyPr>
          <a:lstStyle/>
          <a:p>
            <a:r>
              <a:rPr lang="en-GB" b="1"/>
              <a:t>Table: Company’s updated base case distributions </a:t>
            </a:r>
            <a:endParaRPr lang="en-GB"/>
          </a:p>
        </p:txBody>
      </p:sp>
      <p:sp>
        <p:nvSpPr>
          <p:cNvPr id="11" name="Rectangle 10">
            <a:extLst>
              <a:ext uri="{FF2B5EF4-FFF2-40B4-BE49-F238E27FC236}">
                <a16:creationId xmlns:a16="http://schemas.microsoft.com/office/drawing/2014/main" id="{C2C8D027-4FE3-07F0-0FED-346B1CFF11FF}"/>
              </a:ext>
              <a:ext uri="{C183D7F6-B498-43B3-948B-1728B52AA6E4}">
                <adec:decorative xmlns:adec="http://schemas.microsoft.com/office/drawing/2017/decorative" val="1"/>
              </a:ext>
            </a:extLst>
          </p:cNvPr>
          <p:cNvSpPr/>
          <p:nvPr/>
        </p:nvSpPr>
        <p:spPr>
          <a:xfrm>
            <a:off x="6917432" y="1388813"/>
            <a:ext cx="5161578" cy="2956814"/>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92229A9-EBD8-A9FA-50A3-8C02BA4198D1}"/>
              </a:ext>
            </a:extLst>
          </p:cNvPr>
          <p:cNvSpPr txBox="1"/>
          <p:nvPr/>
        </p:nvSpPr>
        <p:spPr>
          <a:xfrm>
            <a:off x="296511" y="4404491"/>
            <a:ext cx="11952712" cy="369332"/>
          </a:xfrm>
          <a:prstGeom prst="rect">
            <a:avLst/>
          </a:prstGeom>
          <a:noFill/>
        </p:spPr>
        <p:txBody>
          <a:bodyPr wrap="square">
            <a:spAutoFit/>
          </a:bodyPr>
          <a:lstStyle/>
          <a:p>
            <a:r>
              <a:rPr lang="en-GB">
                <a:ea typeface="Times New Roman" panose="02020603050405020304" pitchFamily="18" charset="0"/>
              </a:rPr>
              <a:t>* </a:t>
            </a:r>
            <a:r>
              <a:rPr lang="en-GB" sz="1400">
                <a:ea typeface="Times New Roman" panose="02020603050405020304" pitchFamily="18" charset="0"/>
              </a:rPr>
              <a:t>carried out additional scenario analysis based on ERG preferred scenario (</a:t>
            </a:r>
            <a:r>
              <a:rPr lang="en-GB" sz="1400">
                <a:effectLst/>
                <a:ea typeface="Times New Roman" panose="02020603050405020304" pitchFamily="18" charset="0"/>
              </a:rPr>
              <a:t>Log-logistic or generalised gamma in both arms for the complete dataset)</a:t>
            </a:r>
            <a:endParaRPr lang="en-GB" sz="1400"/>
          </a:p>
        </p:txBody>
      </p:sp>
    </p:spTree>
    <p:extLst>
      <p:ext uri="{BB962C8B-B14F-4D97-AF65-F5344CB8AC3E}">
        <p14:creationId xmlns:p14="http://schemas.microsoft.com/office/powerpoint/2010/main" val="2769665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a:xfrm>
            <a:off x="185153" y="237608"/>
            <a:ext cx="11250785" cy="592817"/>
          </a:xfrm>
        </p:spPr>
        <p:txBody>
          <a:bodyPr>
            <a:normAutofit/>
          </a:bodyPr>
          <a:lstStyle/>
          <a:p>
            <a:r>
              <a:rPr lang="en-GB" sz="2700"/>
              <a:t>Post appeal considerations- </a:t>
            </a:r>
            <a:r>
              <a:rPr kumimoji="0" lang="en-GB" sz="2800" b="1" i="0" u="none" strike="noStrike" kern="1200" cap="none" spc="0" normalizeH="0" baseline="0" noProof="0">
                <a:ln>
                  <a:noFill/>
                </a:ln>
                <a:solidFill>
                  <a:srgbClr val="000000"/>
                </a:solidFill>
                <a:effectLst/>
                <a:uLnTx/>
                <a:uFillTx/>
                <a:latin typeface="Arial" panose="020B0604020202020204"/>
                <a:ea typeface="+mn-ea"/>
                <a:cs typeface="+mn-cs"/>
              </a:rPr>
              <a:t>DSU evidence dossier</a:t>
            </a:r>
            <a:endParaRPr lang="en-GB" sz="2700"/>
          </a:p>
        </p:txBody>
      </p:sp>
      <p:sp>
        <p:nvSpPr>
          <p:cNvPr id="17" name="Text Placeholder 4">
            <a:extLst>
              <a:ext uri="{FF2B5EF4-FFF2-40B4-BE49-F238E27FC236}">
                <a16:creationId xmlns:a16="http://schemas.microsoft.com/office/drawing/2014/main" id="{C6FFD3C3-067C-CAB8-FA26-D3786C5C379B}"/>
              </a:ext>
            </a:extLst>
          </p:cNvPr>
          <p:cNvSpPr>
            <a:spLocks noGrp="1"/>
          </p:cNvSpPr>
          <p:nvPr>
            <p:ph type="body" sz="quarter" idx="13"/>
          </p:nvPr>
        </p:nvSpPr>
        <p:spPr>
          <a:xfrm>
            <a:off x="1104405" y="6225373"/>
            <a:ext cx="10331619" cy="514350"/>
          </a:xfrm>
          <a:solidFill>
            <a:schemeClr val="bg1"/>
          </a:solidFill>
          <a:ln>
            <a:solidFill>
              <a:schemeClr val="tx1"/>
            </a:solidFill>
          </a:ln>
        </p:spPr>
        <p:txBody>
          <a:bodyPr>
            <a:normAutofit lnSpcReduction="10000"/>
          </a:bodyPr>
          <a:lstStyle/>
          <a:p>
            <a:pPr>
              <a:lnSpc>
                <a:spcPct val="100000"/>
              </a:lnSpc>
              <a:spcBef>
                <a:spcPts val="0"/>
              </a:spcBef>
            </a:pPr>
            <a:r>
              <a:rPr lang="en-GB" sz="1400"/>
              <a:t>Abbreviations: DSU, decision support unit;  EAG, external assessment group; ITT, intention to treat population; OS, overall survival; PCP, pre-choice pembrolizumab; PFS, progression- free survival</a:t>
            </a:r>
          </a:p>
        </p:txBody>
      </p:sp>
      <p:graphicFrame>
        <p:nvGraphicFramePr>
          <p:cNvPr id="3" name="Table 2">
            <a:extLst>
              <a:ext uri="{FF2B5EF4-FFF2-40B4-BE49-F238E27FC236}">
                <a16:creationId xmlns:a16="http://schemas.microsoft.com/office/drawing/2014/main" id="{942F4379-34DF-D3A5-1F78-6D0962058F15}"/>
              </a:ext>
            </a:extLst>
          </p:cNvPr>
          <p:cNvGraphicFramePr>
            <a:graphicFrameLocks noGrp="1"/>
          </p:cNvGraphicFramePr>
          <p:nvPr/>
        </p:nvGraphicFramePr>
        <p:xfrm>
          <a:off x="415378" y="872255"/>
          <a:ext cx="11602451" cy="4565778"/>
        </p:xfrm>
        <a:graphic>
          <a:graphicData uri="http://schemas.openxmlformats.org/drawingml/2006/table">
            <a:tbl>
              <a:tblPr firstRow="1" firstCol="1" bandRow="1">
                <a:tableStyleId>{5C22544A-7EE6-4342-B048-85BDC9FD1C3A}</a:tableStyleId>
              </a:tblPr>
              <a:tblGrid>
                <a:gridCol w="2463044">
                  <a:extLst>
                    <a:ext uri="{9D8B030D-6E8A-4147-A177-3AD203B41FA5}">
                      <a16:colId xmlns:a16="http://schemas.microsoft.com/office/drawing/2014/main" val="129014759"/>
                    </a:ext>
                  </a:extLst>
                </a:gridCol>
                <a:gridCol w="9139407">
                  <a:extLst>
                    <a:ext uri="{9D8B030D-6E8A-4147-A177-3AD203B41FA5}">
                      <a16:colId xmlns:a16="http://schemas.microsoft.com/office/drawing/2014/main" val="3675910702"/>
                    </a:ext>
                  </a:extLst>
                </a:gridCol>
              </a:tblGrid>
              <a:tr h="343070">
                <a:tc>
                  <a:txBody>
                    <a:bodyPr/>
                    <a:lstStyle/>
                    <a:p>
                      <a:pPr>
                        <a:lnSpc>
                          <a:spcPct val="150000"/>
                        </a:lnSpc>
                        <a:spcBef>
                          <a:spcPts val="600"/>
                        </a:spcBef>
                      </a:pPr>
                      <a:r>
                        <a:rPr lang="en-GB" sz="2000"/>
                        <a:t>DSU action</a:t>
                      </a:r>
                    </a:p>
                  </a:txBody>
                  <a:tcPr/>
                </a:tc>
                <a:tc>
                  <a:txBody>
                    <a:bodyPr/>
                    <a:lstStyle/>
                    <a:p>
                      <a:pPr>
                        <a:lnSpc>
                          <a:spcPct val="150000"/>
                        </a:lnSpc>
                        <a:spcBef>
                          <a:spcPts val="600"/>
                        </a:spcBef>
                      </a:pPr>
                      <a:r>
                        <a:rPr lang="en-GB" sz="2000"/>
                        <a:t>Source</a:t>
                      </a:r>
                    </a:p>
                  </a:txBody>
                  <a:tcPr/>
                </a:tc>
                <a:extLst>
                  <a:ext uri="{0D108BD9-81ED-4DB2-BD59-A6C34878D82A}">
                    <a16:rowId xmlns:a16="http://schemas.microsoft.com/office/drawing/2014/main" val="3713392577"/>
                  </a:ext>
                </a:extLst>
              </a:tr>
              <a:tr h="1372278">
                <a:tc>
                  <a:txBody>
                    <a:bodyPr/>
                    <a:lstStyle/>
                    <a:p>
                      <a:pPr>
                        <a:lnSpc>
                          <a:spcPct val="100000"/>
                        </a:lnSpc>
                        <a:spcBef>
                          <a:spcPts val="600"/>
                        </a:spcBef>
                        <a:spcAft>
                          <a:spcPts val="600"/>
                        </a:spcAft>
                      </a:pPr>
                      <a:r>
                        <a:rPr lang="en-GB" sz="2000" b="0"/>
                        <a:t>Evidence Dossier  of IMCgp100-202 data and additional sources  identified</a:t>
                      </a:r>
                    </a:p>
                  </a:txBody>
                  <a:tcPr/>
                </a:tc>
                <a:tc>
                  <a:txBody>
                    <a:bodyPr/>
                    <a:lstStyle/>
                    <a:p>
                      <a:pPr marL="285750" indent="-285750">
                        <a:lnSpc>
                          <a:spcPct val="150000"/>
                        </a:lnSpc>
                        <a:spcBef>
                          <a:spcPts val="600"/>
                        </a:spcBef>
                        <a:buFont typeface="Arial" panose="020B0604020202020204" pitchFamily="34" charset="0"/>
                        <a:buChar char="•"/>
                      </a:pPr>
                      <a:r>
                        <a:rPr lang="en-GB" sz="2000">
                          <a:effectLst/>
                          <a:latin typeface="Arial" panose="020B0604020202020204" pitchFamily="34" charset="0"/>
                          <a:ea typeface="Arial" panose="020B0604020202020204" pitchFamily="34" charset="0"/>
                        </a:rPr>
                        <a:t>IMCgp100-202 data:</a:t>
                      </a:r>
                    </a:p>
                    <a:p>
                      <a:pPr marL="742950" lvl="1" indent="-285750">
                        <a:lnSpc>
                          <a:spcPct val="150000"/>
                        </a:lnSpc>
                        <a:spcBef>
                          <a:spcPts val="600"/>
                        </a:spcBef>
                        <a:buFont typeface="Arial" panose="020B0604020202020204" pitchFamily="34" charset="0"/>
                        <a:buChar char="•"/>
                      </a:pPr>
                      <a:r>
                        <a:rPr lang="en-GB" sz="2000">
                          <a:effectLst/>
                          <a:latin typeface="Arial" panose="020B0604020202020204" pitchFamily="34" charset="0"/>
                          <a:ea typeface="Arial" panose="020B0604020202020204" pitchFamily="34" charset="0"/>
                        </a:rPr>
                        <a:t>Baseline characteristics</a:t>
                      </a:r>
                    </a:p>
                    <a:p>
                      <a:pPr marL="742950" lvl="1" indent="-285750">
                        <a:lnSpc>
                          <a:spcPct val="150000"/>
                        </a:lnSpc>
                        <a:spcBef>
                          <a:spcPts val="600"/>
                        </a:spcBef>
                        <a:buFont typeface="Arial" panose="020B0604020202020204" pitchFamily="34" charset="0"/>
                        <a:buChar char="•"/>
                      </a:pPr>
                      <a:r>
                        <a:rPr lang="en-GB" sz="2000">
                          <a:effectLst/>
                          <a:latin typeface="Arial" panose="020B0604020202020204" pitchFamily="34" charset="0"/>
                          <a:ea typeface="Arial" panose="020B0604020202020204" pitchFamily="34" charset="0"/>
                        </a:rPr>
                        <a:t>OS for tebentafusp PCP subgroup (June 2023 data);TTD for tebentafusp PCP subgroup (April 2022 data) and PFS for the ITT group (August 2021 data)</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GB" sz="2000"/>
                        <a:t>Additional </a:t>
                      </a:r>
                      <a:r>
                        <a:rPr lang="en-GB" sz="2000">
                          <a:effectLst/>
                          <a:latin typeface="Arial" panose="020B0604020202020204" pitchFamily="34" charset="0"/>
                          <a:ea typeface="Arial" panose="020B0604020202020204" pitchFamily="34" charset="0"/>
                        </a:rPr>
                        <a:t>IMCgp100-202 data and IMCgp100-102 data</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GB" sz="2000">
                          <a:effectLst/>
                          <a:latin typeface="Arial" panose="020B0604020202020204" pitchFamily="34" charset="0"/>
                          <a:ea typeface="Arial" panose="020B0604020202020204" pitchFamily="34" charset="0"/>
                        </a:rPr>
                        <a:t>External meta-analyses (Rantala et al. 2019, Khoja et al. 2019)</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GB" sz="2000">
                          <a:effectLst/>
                          <a:latin typeface="Arial" panose="020B0604020202020204" pitchFamily="34" charset="0"/>
                        </a:rPr>
                        <a:t>Additional tebentafusp data and data for other interventions</a:t>
                      </a:r>
                      <a:endParaRPr lang="en-GB" sz="2000"/>
                    </a:p>
                  </a:txBody>
                  <a:tcPr/>
                </a:tc>
                <a:extLst>
                  <a:ext uri="{0D108BD9-81ED-4DB2-BD59-A6C34878D82A}">
                    <a16:rowId xmlns:a16="http://schemas.microsoft.com/office/drawing/2014/main" val="4153077603"/>
                  </a:ext>
                </a:extLst>
              </a:tr>
            </a:tbl>
          </a:graphicData>
        </a:graphic>
      </p:graphicFrame>
      <p:sp>
        <p:nvSpPr>
          <p:cNvPr id="5" name="TextBox 4">
            <a:extLst>
              <a:ext uri="{FF2B5EF4-FFF2-40B4-BE49-F238E27FC236}">
                <a16:creationId xmlns:a16="http://schemas.microsoft.com/office/drawing/2014/main" id="{F80C5686-AF14-276E-291B-C971288BC323}"/>
              </a:ext>
            </a:extLst>
          </p:cNvPr>
          <p:cNvSpPr txBox="1"/>
          <p:nvPr/>
        </p:nvSpPr>
        <p:spPr>
          <a:xfrm>
            <a:off x="6575961" y="5801079"/>
            <a:ext cx="5441868" cy="369332"/>
          </a:xfrm>
          <a:prstGeom prst="rect">
            <a:avLst/>
          </a:prstGeom>
          <a:noFill/>
          <a:ln>
            <a:solidFill>
              <a:schemeClr val="tx1"/>
            </a:solidFill>
          </a:ln>
        </p:spPr>
        <p:txBody>
          <a:bodyPr wrap="square">
            <a:spAutoFit/>
          </a:bodyPr>
          <a:lstStyle/>
          <a:p>
            <a:r>
              <a:rPr lang="en-GB" sz="1800">
                <a:effectLst/>
                <a:ea typeface="Arial" panose="020B0604020202020204" pitchFamily="34" charset="0"/>
              </a:rPr>
              <a:t>See appendix for </a:t>
            </a:r>
            <a:r>
              <a:rPr lang="en-GB">
                <a:hlinkClick r:id="rId2" action="ppaction://hlinksldjump"/>
              </a:rPr>
              <a:t>post appeal considerations</a:t>
            </a:r>
            <a:endParaRPr lang="en-GB"/>
          </a:p>
        </p:txBody>
      </p:sp>
    </p:spTree>
    <p:extLst>
      <p:ext uri="{BB962C8B-B14F-4D97-AF65-F5344CB8AC3E}">
        <p14:creationId xmlns:p14="http://schemas.microsoft.com/office/powerpoint/2010/main" val="323529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a:xfrm>
            <a:off x="185153" y="237608"/>
            <a:ext cx="11250785" cy="592817"/>
          </a:xfrm>
        </p:spPr>
        <p:txBody>
          <a:bodyPr>
            <a:normAutofit fontScale="90000"/>
          </a:bodyPr>
          <a:lstStyle/>
          <a:p>
            <a:r>
              <a:rPr lang="en-GB" sz="2700"/>
              <a:t>Post appeal considerations- </a:t>
            </a:r>
            <a:r>
              <a:rPr kumimoji="0" lang="en-GB" sz="2800" b="1" i="0" u="none" strike="noStrike" kern="1200" cap="none" spc="0" normalizeH="0" baseline="0" noProof="0">
                <a:ln>
                  <a:noFill/>
                </a:ln>
                <a:solidFill>
                  <a:srgbClr val="000000"/>
                </a:solidFill>
                <a:effectLst/>
                <a:uLnTx/>
                <a:uFillTx/>
                <a:latin typeface="Arial" panose="020B0604020202020204"/>
                <a:ea typeface="+mn-ea"/>
                <a:cs typeface="+mn-cs"/>
              </a:rPr>
              <a:t>DSU expert identification flow diagram</a:t>
            </a:r>
            <a:endParaRPr lang="en-GB" sz="2700"/>
          </a:p>
        </p:txBody>
      </p:sp>
      <p:sp>
        <p:nvSpPr>
          <p:cNvPr id="5" name="TextBox 4">
            <a:extLst>
              <a:ext uri="{FF2B5EF4-FFF2-40B4-BE49-F238E27FC236}">
                <a16:creationId xmlns:a16="http://schemas.microsoft.com/office/drawing/2014/main" id="{F80C5686-AF14-276E-291B-C971288BC323}"/>
              </a:ext>
            </a:extLst>
          </p:cNvPr>
          <p:cNvSpPr txBox="1"/>
          <p:nvPr/>
        </p:nvSpPr>
        <p:spPr>
          <a:xfrm>
            <a:off x="6575961" y="5801079"/>
            <a:ext cx="5441868" cy="369332"/>
          </a:xfrm>
          <a:prstGeom prst="rect">
            <a:avLst/>
          </a:prstGeom>
          <a:noFill/>
          <a:ln>
            <a:solidFill>
              <a:schemeClr val="tx1"/>
            </a:solidFill>
          </a:ln>
        </p:spPr>
        <p:txBody>
          <a:bodyPr wrap="square">
            <a:spAutoFit/>
          </a:bodyPr>
          <a:lstStyle/>
          <a:p>
            <a:r>
              <a:rPr lang="en-GB" sz="1800" dirty="0">
                <a:effectLst/>
                <a:ea typeface="Arial" panose="020B0604020202020204" pitchFamily="34" charset="0"/>
              </a:rPr>
              <a:t>See appendix for </a:t>
            </a:r>
            <a:r>
              <a:rPr lang="en-GB" dirty="0">
                <a:hlinkClick r:id="rId3" action="ppaction://hlinksldjump"/>
              </a:rPr>
              <a:t>post appeal considerations</a:t>
            </a:r>
            <a:endParaRPr lang="en-GB" dirty="0"/>
          </a:p>
        </p:txBody>
      </p:sp>
      <p:pic>
        <p:nvPicPr>
          <p:cNvPr id="6" name="Picture 5" descr="Figure shows DSU expert identification flow diagram">
            <a:extLst>
              <a:ext uri="{FF2B5EF4-FFF2-40B4-BE49-F238E27FC236}">
                <a16:creationId xmlns:a16="http://schemas.microsoft.com/office/drawing/2014/main" id="{74C7C9A3-FB12-40F6-77B8-B1E22C921F53}"/>
              </a:ext>
            </a:extLst>
          </p:cNvPr>
          <p:cNvPicPr>
            <a:picLocks noChangeAspect="1"/>
          </p:cNvPicPr>
          <p:nvPr/>
        </p:nvPicPr>
        <p:blipFill rotWithShape="1">
          <a:blip r:embed="rId4"/>
          <a:srcRect l="34822" t="34204" r="35535" b="19905"/>
          <a:stretch/>
        </p:blipFill>
        <p:spPr>
          <a:xfrm>
            <a:off x="1197428" y="609956"/>
            <a:ext cx="9664535" cy="5191123"/>
          </a:xfrm>
          <a:prstGeom prst="rect">
            <a:avLst/>
          </a:prstGeom>
        </p:spPr>
      </p:pic>
      <p:sp>
        <p:nvSpPr>
          <p:cNvPr id="4" name="Text Placeholder 3">
            <a:extLst>
              <a:ext uri="{FF2B5EF4-FFF2-40B4-BE49-F238E27FC236}">
                <a16:creationId xmlns:a16="http://schemas.microsoft.com/office/drawing/2014/main" id="{E008BFEC-B6EB-1279-6C38-F2B3F5F2BCA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89654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a:xfrm>
            <a:off x="185153" y="237608"/>
            <a:ext cx="11250785" cy="592817"/>
          </a:xfrm>
        </p:spPr>
        <p:txBody>
          <a:bodyPr>
            <a:normAutofit/>
          </a:bodyPr>
          <a:lstStyle/>
          <a:p>
            <a:r>
              <a:rPr lang="en-GB" sz="2700"/>
              <a:t>Post appeal considerations- DSU evidence dossier</a:t>
            </a:r>
          </a:p>
        </p:txBody>
      </p:sp>
      <p:sp>
        <p:nvSpPr>
          <p:cNvPr id="17" name="Text Placeholder 4">
            <a:extLst>
              <a:ext uri="{FF2B5EF4-FFF2-40B4-BE49-F238E27FC236}">
                <a16:creationId xmlns:a16="http://schemas.microsoft.com/office/drawing/2014/main" id="{C6FFD3C3-067C-CAB8-FA26-D3786C5C379B}"/>
              </a:ext>
            </a:extLst>
          </p:cNvPr>
          <p:cNvSpPr>
            <a:spLocks noGrp="1"/>
          </p:cNvSpPr>
          <p:nvPr>
            <p:ph type="body" sz="quarter" idx="13"/>
          </p:nvPr>
        </p:nvSpPr>
        <p:spPr>
          <a:xfrm>
            <a:off x="1104405" y="6225373"/>
            <a:ext cx="10331619" cy="514350"/>
          </a:xfrm>
          <a:solidFill>
            <a:schemeClr val="bg1"/>
          </a:solidFill>
          <a:ln>
            <a:solidFill>
              <a:schemeClr val="tx1"/>
            </a:solidFill>
          </a:ln>
        </p:spPr>
        <p:txBody>
          <a:bodyPr>
            <a:normAutofit lnSpcReduction="10000"/>
          </a:bodyPr>
          <a:lstStyle/>
          <a:p>
            <a:pPr>
              <a:lnSpc>
                <a:spcPct val="100000"/>
              </a:lnSpc>
              <a:spcBef>
                <a:spcPts val="0"/>
              </a:spcBef>
            </a:pPr>
            <a:r>
              <a:rPr lang="en-GB" sz="1400"/>
              <a:t>Abbreviations: DSU, decision support unit;  EAG, external assessment group; ITT, intention to treat population; OS, overall survival; PCP, pre-choice pembrolizumab; PFS, progression- free survival</a:t>
            </a:r>
          </a:p>
        </p:txBody>
      </p:sp>
      <p:graphicFrame>
        <p:nvGraphicFramePr>
          <p:cNvPr id="3" name="Table 2">
            <a:extLst>
              <a:ext uri="{FF2B5EF4-FFF2-40B4-BE49-F238E27FC236}">
                <a16:creationId xmlns:a16="http://schemas.microsoft.com/office/drawing/2014/main" id="{942F4379-34DF-D3A5-1F78-6D0962058F15}"/>
              </a:ext>
            </a:extLst>
          </p:cNvPr>
          <p:cNvGraphicFramePr>
            <a:graphicFrameLocks noGrp="1"/>
          </p:cNvGraphicFramePr>
          <p:nvPr/>
        </p:nvGraphicFramePr>
        <p:xfrm>
          <a:off x="185153" y="1251330"/>
          <a:ext cx="11602451" cy="3066946"/>
        </p:xfrm>
        <a:graphic>
          <a:graphicData uri="http://schemas.openxmlformats.org/drawingml/2006/table">
            <a:tbl>
              <a:tblPr firstRow="1" firstCol="1" bandRow="1">
                <a:tableStyleId>{5C22544A-7EE6-4342-B048-85BDC9FD1C3A}</a:tableStyleId>
              </a:tblPr>
              <a:tblGrid>
                <a:gridCol w="2463044">
                  <a:extLst>
                    <a:ext uri="{9D8B030D-6E8A-4147-A177-3AD203B41FA5}">
                      <a16:colId xmlns:a16="http://schemas.microsoft.com/office/drawing/2014/main" val="129014759"/>
                    </a:ext>
                  </a:extLst>
                </a:gridCol>
                <a:gridCol w="9139407">
                  <a:extLst>
                    <a:ext uri="{9D8B030D-6E8A-4147-A177-3AD203B41FA5}">
                      <a16:colId xmlns:a16="http://schemas.microsoft.com/office/drawing/2014/main" val="3675910702"/>
                    </a:ext>
                  </a:extLst>
                </a:gridCol>
              </a:tblGrid>
              <a:tr h="343070">
                <a:tc>
                  <a:txBody>
                    <a:bodyPr/>
                    <a:lstStyle/>
                    <a:p>
                      <a:r>
                        <a:rPr lang="en-GB"/>
                        <a:t>DSU action</a:t>
                      </a:r>
                    </a:p>
                  </a:txBody>
                  <a:tcPr/>
                </a:tc>
                <a:tc>
                  <a:txBody>
                    <a:bodyPr/>
                    <a:lstStyle/>
                    <a:p>
                      <a:r>
                        <a:rPr lang="en-GB"/>
                        <a:t>Source</a:t>
                      </a:r>
                    </a:p>
                  </a:txBody>
                  <a:tcPr/>
                </a:tc>
                <a:extLst>
                  <a:ext uri="{0D108BD9-81ED-4DB2-BD59-A6C34878D82A}">
                    <a16:rowId xmlns:a16="http://schemas.microsoft.com/office/drawing/2014/main" val="3713392577"/>
                  </a:ext>
                </a:extLst>
              </a:tr>
              <a:tr h="1372278">
                <a:tc>
                  <a:txBody>
                    <a:bodyPr/>
                    <a:lstStyle/>
                    <a:p>
                      <a:r>
                        <a:rPr lang="en-GB" b="0"/>
                        <a:t>Evidence Dossier  of IMCgp100-202 data and additional sources  identified</a:t>
                      </a:r>
                    </a:p>
                  </a:txBody>
                  <a:tcPr/>
                </a:tc>
                <a:tc>
                  <a:txBody>
                    <a:bodyPr/>
                    <a:lstStyle/>
                    <a:p>
                      <a:pPr marL="285750" indent="-285750">
                        <a:buFont typeface="Arial" panose="020B0604020202020204" pitchFamily="34" charset="0"/>
                        <a:buChar char="•"/>
                      </a:pPr>
                      <a:r>
                        <a:rPr lang="en-GB">
                          <a:effectLst/>
                          <a:latin typeface="Arial" panose="020B0604020202020204" pitchFamily="34" charset="0"/>
                          <a:ea typeface="Arial" panose="020B0604020202020204" pitchFamily="34" charset="0"/>
                        </a:rPr>
                        <a:t>IMCgp100-202 data:</a:t>
                      </a:r>
                    </a:p>
                    <a:p>
                      <a:pPr marL="742950" lvl="1" indent="-285750">
                        <a:buFont typeface="Arial" panose="020B0604020202020204" pitchFamily="34" charset="0"/>
                        <a:buChar char="•"/>
                      </a:pPr>
                      <a:r>
                        <a:rPr lang="en-GB">
                          <a:effectLst/>
                          <a:latin typeface="Arial" panose="020B0604020202020204" pitchFamily="34" charset="0"/>
                          <a:ea typeface="Arial" panose="020B0604020202020204" pitchFamily="34" charset="0"/>
                        </a:rPr>
                        <a:t>Baseline characteristics</a:t>
                      </a:r>
                    </a:p>
                    <a:p>
                      <a:pPr marL="742950" lvl="1" indent="-285750">
                        <a:buFont typeface="Arial" panose="020B0604020202020204" pitchFamily="34" charset="0"/>
                        <a:buChar char="•"/>
                      </a:pPr>
                      <a:r>
                        <a:rPr lang="en-GB">
                          <a:effectLst/>
                          <a:latin typeface="Arial" panose="020B0604020202020204" pitchFamily="34" charset="0"/>
                          <a:ea typeface="Arial" panose="020B0604020202020204" pitchFamily="34" charset="0"/>
                        </a:rPr>
                        <a:t>OS for PCP subgroup (June 2023 data);TTD for PCP subgroup (April 2022 data) and PFS for the ITT group (August 2021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Additional </a:t>
                      </a:r>
                      <a:r>
                        <a:rPr lang="en-GB">
                          <a:effectLst/>
                          <a:latin typeface="Arial" panose="020B0604020202020204" pitchFamily="34" charset="0"/>
                          <a:ea typeface="Arial" panose="020B0604020202020204" pitchFamily="34" charset="0"/>
                        </a:rPr>
                        <a:t>IMCgp100-202 data and IMCgp100-102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ffectLst/>
                          <a:latin typeface="Arial" panose="020B0604020202020204" pitchFamily="34" charset="0"/>
                          <a:ea typeface="Arial" panose="020B0604020202020204" pitchFamily="34" charset="0"/>
                        </a:rPr>
                        <a:t>External meta-analyses (Rantala et al. 2019, Khoja et al.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ffectLst/>
                          <a:latin typeface="Arial" panose="020B0604020202020204" pitchFamily="34" charset="0"/>
                        </a:rPr>
                        <a:t>Additional tebentafusp data and data for other interventions</a:t>
                      </a:r>
                      <a:endParaRPr lang="en-GB"/>
                    </a:p>
                  </a:txBody>
                  <a:tcPr/>
                </a:tc>
                <a:extLst>
                  <a:ext uri="{0D108BD9-81ED-4DB2-BD59-A6C34878D82A}">
                    <a16:rowId xmlns:a16="http://schemas.microsoft.com/office/drawing/2014/main" val="4153077603"/>
                  </a:ext>
                </a:extLst>
              </a:tr>
              <a:tr h="689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ea typeface="Arial" panose="020B0604020202020204" pitchFamily="34" charset="0"/>
                        </a:rPr>
                        <a:t>1 online and 1 face to face workshop</a:t>
                      </a:r>
                      <a:endParaRPr lang="en-GB" b="0"/>
                    </a:p>
                  </a:txBody>
                  <a:tcPr/>
                </a:tc>
                <a:tc>
                  <a:txBody>
                    <a:bodyPr/>
                    <a:lstStyle/>
                    <a:p>
                      <a:pPr marL="0" indent="0">
                        <a:buFont typeface="Arial" panose="020B0604020202020204" pitchFamily="34" charset="0"/>
                        <a:buNone/>
                      </a:pPr>
                      <a:r>
                        <a:rPr lang="en-GB">
                          <a:latin typeface="+mn-lt"/>
                        </a:rPr>
                        <a:t>Experts reviewed evidence dossier and agreed a set of probability judgements from a </a:t>
                      </a:r>
                      <a:r>
                        <a:rPr lang="en-GB">
                          <a:effectLst/>
                          <a:latin typeface="+mn-lt"/>
                          <a:ea typeface="Arial" panose="020B0604020202020204" pitchFamily="34" charset="0"/>
                        </a:rPr>
                        <a:t>“Rational Impartial Observer” perspective </a:t>
                      </a:r>
                      <a:endParaRPr lang="en-GB">
                        <a:latin typeface="+mn-lt"/>
                      </a:endParaRPr>
                    </a:p>
                  </a:txBody>
                  <a:tcPr/>
                </a:tc>
                <a:extLst>
                  <a:ext uri="{0D108BD9-81ED-4DB2-BD59-A6C34878D82A}">
                    <a16:rowId xmlns:a16="http://schemas.microsoft.com/office/drawing/2014/main" val="399485606"/>
                  </a:ext>
                </a:extLst>
              </a:tr>
            </a:tbl>
          </a:graphicData>
        </a:graphic>
      </p:graphicFrame>
      <p:sp>
        <p:nvSpPr>
          <p:cNvPr id="5" name="TextBox 4">
            <a:extLst>
              <a:ext uri="{FF2B5EF4-FFF2-40B4-BE49-F238E27FC236}">
                <a16:creationId xmlns:a16="http://schemas.microsoft.com/office/drawing/2014/main" id="{F80C5686-AF14-276E-291B-C971288BC323}"/>
              </a:ext>
            </a:extLst>
          </p:cNvPr>
          <p:cNvSpPr txBox="1"/>
          <p:nvPr/>
        </p:nvSpPr>
        <p:spPr>
          <a:xfrm>
            <a:off x="6575961" y="5479864"/>
            <a:ext cx="5441868" cy="369332"/>
          </a:xfrm>
          <a:prstGeom prst="rect">
            <a:avLst/>
          </a:prstGeom>
          <a:noFill/>
          <a:ln>
            <a:solidFill>
              <a:schemeClr val="tx1"/>
            </a:solidFill>
          </a:ln>
        </p:spPr>
        <p:txBody>
          <a:bodyPr wrap="square">
            <a:spAutoFit/>
          </a:bodyPr>
          <a:lstStyle/>
          <a:p>
            <a:r>
              <a:rPr lang="en-GB" sz="1800">
                <a:effectLst/>
                <a:ea typeface="Arial" panose="020B0604020202020204" pitchFamily="34" charset="0"/>
              </a:rPr>
              <a:t>See appendix for </a:t>
            </a:r>
            <a:r>
              <a:rPr lang="en-GB">
                <a:hlinkClick r:id="rId2" action="ppaction://hlinksldjump"/>
              </a:rPr>
              <a:t>post appeal considerations</a:t>
            </a:r>
            <a:endParaRPr lang="en-GB"/>
          </a:p>
        </p:txBody>
      </p:sp>
    </p:spTree>
    <p:extLst>
      <p:ext uri="{BB962C8B-B14F-4D97-AF65-F5344CB8AC3E}">
        <p14:creationId xmlns:p14="http://schemas.microsoft.com/office/powerpoint/2010/main" val="79117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B0512E1-B1C3-345B-DF77-11604B5411F5}"/>
              </a:ext>
            </a:extLst>
          </p:cNvPr>
          <p:cNvSpPr>
            <a:spLocks noGrp="1"/>
          </p:cNvSpPr>
          <p:nvPr>
            <p:ph type="title"/>
          </p:nvPr>
        </p:nvSpPr>
        <p:spPr>
          <a:xfrm>
            <a:off x="466724" y="263524"/>
            <a:ext cx="11250785" cy="592817"/>
          </a:xfrm>
        </p:spPr>
        <p:txBody>
          <a:bodyPr vert="horz" lIns="91440" tIns="45720" rIns="91440" bIns="45720" rtlCol="0" anchor="t">
            <a:normAutofit/>
          </a:bodyPr>
          <a:lstStyle/>
          <a:p>
            <a:pPr>
              <a:lnSpc>
                <a:spcPct val="100000"/>
              </a:lnSpc>
              <a:spcBef>
                <a:spcPts val="0"/>
              </a:spcBef>
              <a:defRPr/>
            </a:pPr>
            <a:r>
              <a:rPr lang="en-GB"/>
              <a:t>Appraisal history (2) </a:t>
            </a:r>
          </a:p>
        </p:txBody>
      </p:sp>
      <p:sp>
        <p:nvSpPr>
          <p:cNvPr id="11" name="Text Placeholder 10">
            <a:extLst>
              <a:ext uri="{FF2B5EF4-FFF2-40B4-BE49-F238E27FC236}">
                <a16:creationId xmlns:a16="http://schemas.microsoft.com/office/drawing/2014/main" id="{FA554724-8939-AADA-895C-5FFD7D6C0E45}"/>
              </a:ext>
              <a:ext uri="{C183D7F6-B498-43B3-948B-1728B52AA6E4}">
                <adec:decorative xmlns:adec="http://schemas.microsoft.com/office/drawing/2017/decorative" val="1"/>
              </a:ext>
            </a:extLst>
          </p:cNvPr>
          <p:cNvSpPr>
            <a:spLocks noGrp="1"/>
          </p:cNvSpPr>
          <p:nvPr>
            <p:ph type="body" sz="quarter" idx="12"/>
          </p:nvPr>
        </p:nvSpPr>
        <p:spPr>
          <a:xfrm>
            <a:off x="466724" y="1654630"/>
            <a:ext cx="11250785" cy="4167728"/>
          </a:xfrm>
        </p:spPr>
        <p:txBody>
          <a:bodyPr vert="horz" lIns="91440" tIns="45720" rIns="91440" bIns="45720" rtlCol="0">
            <a:normAutofit/>
          </a:bodyPr>
          <a:lstStyle/>
          <a:p>
            <a:pPr marL="285750" indent="-285750">
              <a:buFont typeface="Arial" panose="020B0604020202020204" pitchFamily="34" charset="0"/>
              <a:buChar char="•"/>
            </a:pPr>
            <a:r>
              <a:rPr lang="en-GB"/>
              <a:t>Appraisal follows the Technology appraisal methods and processes used before 2022</a:t>
            </a:r>
          </a:p>
          <a:p>
            <a:pPr marL="285750" indent="-285750">
              <a:buFont typeface="Arial" panose="020B0604020202020204" pitchFamily="34" charset="0"/>
              <a:buChar char="•"/>
            </a:pPr>
            <a:endParaRPr lang="en-GB"/>
          </a:p>
        </p:txBody>
      </p:sp>
      <p:sp>
        <p:nvSpPr>
          <p:cNvPr id="5" name="Rectangle 4" descr="Marker showing slides are confidential ">
            <a:extLst>
              <a:ext uri="{FF2B5EF4-FFF2-40B4-BE49-F238E27FC236}">
                <a16:creationId xmlns:a16="http://schemas.microsoft.com/office/drawing/2014/main" id="{1F46211B-8880-D715-F931-01EC853A52E1}"/>
              </a:ext>
              <a:ext uri="{C183D7F6-B498-43B3-948B-1728B52AA6E4}">
                <adec:decorative xmlns:adec="http://schemas.microsoft.com/office/drawing/2017/decorative" val="0"/>
              </a:ext>
            </a:extLst>
          </p:cNvPr>
          <p:cNvSpPr/>
          <p:nvPr/>
        </p:nvSpPr>
        <p:spPr>
          <a:xfrm>
            <a:off x="11121119" y="19787"/>
            <a:ext cx="107088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a:lnSpc>
                <a:spcPct val="90000"/>
              </a:lnSpc>
              <a:spcBef>
                <a:spcPts val="1000"/>
              </a:spcBef>
            </a:pPr>
            <a:r>
              <a:rPr lang="en-US" b="1">
                <a:solidFill>
                  <a:schemeClr val="bg1"/>
                </a:solidFill>
                <a:latin typeface="Arial" panose="020B0604020202020204" pitchFamily="34" charset="0"/>
                <a:cs typeface="Arial" panose="020B0604020202020204" pitchFamily="34" charset="0"/>
              </a:rPr>
              <a:t>RECAP</a:t>
            </a:r>
          </a:p>
        </p:txBody>
      </p:sp>
      <p:sp>
        <p:nvSpPr>
          <p:cNvPr id="18" name="Text Placeholder 4">
            <a:extLst>
              <a:ext uri="{FF2B5EF4-FFF2-40B4-BE49-F238E27FC236}">
                <a16:creationId xmlns:a16="http://schemas.microsoft.com/office/drawing/2014/main" id="{679A107C-C986-605E-6FAA-F36B25FF92D4}"/>
              </a:ext>
            </a:extLst>
          </p:cNvPr>
          <p:cNvSpPr>
            <a:spLocks noGrp="1"/>
          </p:cNvSpPr>
          <p:nvPr>
            <p:ph type="body" sz="quarter" idx="14"/>
          </p:nvPr>
        </p:nvSpPr>
        <p:spPr>
          <a:xfrm>
            <a:off x="308142" y="962413"/>
            <a:ext cx="11250786" cy="520838"/>
          </a:xfrm>
        </p:spPr>
        <p:txBody>
          <a:bodyPr/>
          <a:lstStyle/>
          <a:p>
            <a:r>
              <a:rPr lang="en-US" b="1"/>
              <a:t>Key considerations made by committee </a:t>
            </a:r>
          </a:p>
        </p:txBody>
      </p:sp>
      <p:graphicFrame>
        <p:nvGraphicFramePr>
          <p:cNvPr id="14" name="Table 13" descr="Table showing key considerations made by committee in FDG">
            <a:extLst>
              <a:ext uri="{FF2B5EF4-FFF2-40B4-BE49-F238E27FC236}">
                <a16:creationId xmlns:a16="http://schemas.microsoft.com/office/drawing/2014/main" id="{CF4AB640-F590-110F-7CA6-F264857DFA8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44853843"/>
              </p:ext>
            </p:extLst>
          </p:nvPr>
        </p:nvGraphicFramePr>
        <p:xfrm>
          <a:off x="660400" y="2564096"/>
          <a:ext cx="10898528" cy="3126428"/>
        </p:xfrm>
        <a:graphic>
          <a:graphicData uri="http://schemas.openxmlformats.org/drawingml/2006/table">
            <a:tbl>
              <a:tblPr firstRow="1" bandRow="1">
                <a:tableStyleId>{BC89EF96-8CEA-46FF-86C4-4CE0E7609802}</a:tableStyleId>
              </a:tblPr>
              <a:tblGrid>
                <a:gridCol w="2137229">
                  <a:extLst>
                    <a:ext uri="{9D8B030D-6E8A-4147-A177-3AD203B41FA5}">
                      <a16:colId xmlns:a16="http://schemas.microsoft.com/office/drawing/2014/main" val="1320608248"/>
                    </a:ext>
                  </a:extLst>
                </a:gridCol>
                <a:gridCol w="8761299">
                  <a:extLst>
                    <a:ext uri="{9D8B030D-6E8A-4147-A177-3AD203B41FA5}">
                      <a16:colId xmlns:a16="http://schemas.microsoft.com/office/drawing/2014/main" val="2682174581"/>
                    </a:ext>
                  </a:extLst>
                </a:gridCol>
              </a:tblGrid>
              <a:tr h="474668">
                <a:tc>
                  <a:txBody>
                    <a:bodyPr/>
                    <a:lstStyle/>
                    <a:p>
                      <a:r>
                        <a:rPr lang="en-GB"/>
                        <a:t>Line of treatment</a:t>
                      </a:r>
                    </a:p>
                  </a:txBody>
                  <a:tcPr/>
                </a:tc>
                <a:tc>
                  <a:txBody>
                    <a:bodyPr/>
                    <a:lstStyle/>
                    <a:p>
                      <a:pPr marL="285750" indent="-285750">
                        <a:buFont typeface="Arial" panose="020B0604020202020204" pitchFamily="34" charset="0"/>
                        <a:buChar char="•"/>
                      </a:pPr>
                      <a:r>
                        <a:rPr lang="en-GB"/>
                        <a:t>Tebentafusp would primarily be used as first line in line with trial</a:t>
                      </a:r>
                    </a:p>
                  </a:txBody>
                  <a:tcPr/>
                </a:tc>
                <a:extLst>
                  <a:ext uri="{0D108BD9-81ED-4DB2-BD59-A6C34878D82A}">
                    <a16:rowId xmlns:a16="http://schemas.microsoft.com/office/drawing/2014/main" val="2266899107"/>
                  </a:ext>
                </a:extLst>
              </a:tr>
              <a:tr h="341799">
                <a:tc>
                  <a:txBody>
                    <a:bodyPr/>
                    <a:lstStyle/>
                    <a:p>
                      <a:r>
                        <a:rPr lang="en-GB"/>
                        <a:t>Comparator</a:t>
                      </a:r>
                    </a:p>
                  </a:txBody>
                  <a:tcPr/>
                </a:tc>
                <a:tc>
                  <a:txBody>
                    <a:bodyPr/>
                    <a:lstStyle/>
                    <a:p>
                      <a:pPr marL="285750" indent="-285750">
                        <a:buFont typeface="Arial" panose="020B0604020202020204" pitchFamily="34" charset="0"/>
                        <a:buChar char="•"/>
                      </a:pPr>
                      <a:r>
                        <a:rPr lang="en-GB"/>
                        <a:t>Pembrolizumab most common treatment option but no standard of care </a:t>
                      </a:r>
                    </a:p>
                  </a:txBody>
                  <a:tcPr/>
                </a:tc>
                <a:extLst>
                  <a:ext uri="{0D108BD9-81ED-4DB2-BD59-A6C34878D82A}">
                    <a16:rowId xmlns:a16="http://schemas.microsoft.com/office/drawing/2014/main" val="309734387"/>
                  </a:ext>
                </a:extLst>
              </a:tr>
              <a:tr h="341799">
                <a:tc>
                  <a:txBody>
                    <a:bodyPr/>
                    <a:lstStyle/>
                    <a:p>
                      <a:r>
                        <a:rPr lang="en-GB"/>
                        <a:t>End-of-life criteria </a:t>
                      </a:r>
                    </a:p>
                  </a:txBody>
                  <a:tcPr/>
                </a:tc>
                <a:tc>
                  <a:txBody>
                    <a:bodyPr/>
                    <a:lstStyle/>
                    <a:p>
                      <a:pPr marL="285750" indent="-285750">
                        <a:buFont typeface="Arial" panose="020B0604020202020204" pitchFamily="34" charset="0"/>
                        <a:buChar char="•"/>
                      </a:pPr>
                      <a:r>
                        <a:rPr lang="en-GB"/>
                        <a:t>Tebentafusp meets the end of life criteria for treating advanced uveal melanoma</a:t>
                      </a:r>
                    </a:p>
                  </a:txBody>
                  <a:tcPr/>
                </a:tc>
                <a:extLst>
                  <a:ext uri="{0D108BD9-81ED-4DB2-BD59-A6C34878D82A}">
                    <a16:rowId xmlns:a16="http://schemas.microsoft.com/office/drawing/2014/main" val="2888532084"/>
                  </a:ext>
                </a:extLst>
              </a:tr>
              <a:tr h="589955">
                <a:tc>
                  <a:txBody>
                    <a:bodyPr/>
                    <a:lstStyle/>
                    <a:p>
                      <a:r>
                        <a:rPr lang="en-GB"/>
                        <a:t>Cost-effectiveness Threshold </a:t>
                      </a:r>
                    </a:p>
                  </a:txBody>
                  <a:tcPr/>
                </a:tc>
                <a:tc>
                  <a:txBody>
                    <a:bodyPr/>
                    <a:lstStyle/>
                    <a:p>
                      <a:pPr marL="285750" indent="-285750">
                        <a:buFont typeface="Arial" panose="020B0604020202020204" pitchFamily="34" charset="0"/>
                        <a:buChar char="•"/>
                      </a:pPr>
                      <a:r>
                        <a:rPr lang="en-GB"/>
                        <a:t>For tebentafusp to be an effective use of NHS resources, the ICER should not be above £50,000 per quality-adjusted life year (QALY) gained.*</a:t>
                      </a:r>
                    </a:p>
                  </a:txBody>
                  <a:tcPr/>
                </a:tc>
                <a:extLst>
                  <a:ext uri="{0D108BD9-81ED-4DB2-BD59-A6C34878D82A}">
                    <a16:rowId xmlns:a16="http://schemas.microsoft.com/office/drawing/2014/main" val="222616543"/>
                  </a:ext>
                </a:extLst>
              </a:tr>
              <a:tr h="589955">
                <a:tc>
                  <a:txBody>
                    <a:bodyPr/>
                    <a:lstStyle/>
                    <a:p>
                      <a:r>
                        <a:rPr lang="en-GB"/>
                        <a:t>Cost-effectiveness results</a:t>
                      </a:r>
                    </a:p>
                  </a:txBody>
                  <a:tcPr/>
                </a:tc>
                <a:tc>
                  <a:txBody>
                    <a:bodyPr/>
                    <a:lstStyle/>
                    <a:p>
                      <a:pPr marL="285750" indent="-285750">
                        <a:buFont typeface="Arial" panose="020B0604020202020204" pitchFamily="34" charset="0"/>
                        <a:buChar char="•"/>
                      </a:pPr>
                      <a:r>
                        <a:rPr lang="en-GB"/>
                        <a:t>Company base case &gt; £50,000 per QALY*</a:t>
                      </a:r>
                    </a:p>
                    <a:p>
                      <a:pPr marL="285750" indent="-285750">
                        <a:buFont typeface="Arial" panose="020B0604020202020204" pitchFamily="34" charset="0"/>
                        <a:buChar char="•"/>
                      </a:pPr>
                      <a:r>
                        <a:rPr lang="en-GB"/>
                        <a:t>EAG base case &gt; £250,000 per QALY*</a:t>
                      </a:r>
                    </a:p>
                  </a:txBody>
                  <a:tcPr/>
                </a:tc>
                <a:extLst>
                  <a:ext uri="{0D108BD9-81ED-4DB2-BD59-A6C34878D82A}">
                    <a16:rowId xmlns:a16="http://schemas.microsoft.com/office/drawing/2014/main" val="3970068285"/>
                  </a:ext>
                </a:extLst>
              </a:tr>
              <a:tr h="589955">
                <a:tc>
                  <a:txBody>
                    <a:bodyPr/>
                    <a:lstStyle/>
                    <a:p>
                      <a:r>
                        <a:rPr lang="en-GB"/>
                        <a:t>Commercial pricing discounts </a:t>
                      </a:r>
                    </a:p>
                  </a:txBody>
                  <a:tcPr/>
                </a:tc>
                <a:tc>
                  <a:txBody>
                    <a:bodyPr/>
                    <a:lstStyle/>
                    <a:p>
                      <a:pPr marL="285750" indent="-285750">
                        <a:buFont typeface="Arial" panose="020B0604020202020204" pitchFamily="34" charset="0"/>
                        <a:buChar char="•"/>
                      </a:pPr>
                      <a:r>
                        <a:rPr lang="en-GB"/>
                        <a:t>Tebentafusp has a patient access scheme</a:t>
                      </a:r>
                    </a:p>
                    <a:p>
                      <a:pPr marL="285750" indent="-285750">
                        <a:buFont typeface="Arial" panose="020B0604020202020204" pitchFamily="34" charset="0"/>
                        <a:buChar char="•"/>
                      </a:pPr>
                      <a:r>
                        <a:rPr lang="en-GB"/>
                        <a:t>Comparator (pembrolizumab) also has a confidential arrangement</a:t>
                      </a:r>
                    </a:p>
                  </a:txBody>
                  <a:tcPr/>
                </a:tc>
                <a:extLst>
                  <a:ext uri="{0D108BD9-81ED-4DB2-BD59-A6C34878D82A}">
                    <a16:rowId xmlns:a16="http://schemas.microsoft.com/office/drawing/2014/main" val="3756703989"/>
                  </a:ext>
                </a:extLst>
              </a:tr>
            </a:tbl>
          </a:graphicData>
        </a:graphic>
      </p:graphicFrame>
      <p:sp>
        <p:nvSpPr>
          <p:cNvPr id="15" name="TextBox 14" descr="Table showing key considerations made by committee in FDG  &#10;">
            <a:extLst>
              <a:ext uri="{FF2B5EF4-FFF2-40B4-BE49-F238E27FC236}">
                <a16:creationId xmlns:a16="http://schemas.microsoft.com/office/drawing/2014/main" id="{666C6765-34D0-2D59-F647-7C250DDCA446}"/>
              </a:ext>
              <a:ext uri="{C183D7F6-B498-43B3-948B-1728B52AA6E4}">
                <adec:decorative xmlns:adec="http://schemas.microsoft.com/office/drawing/2017/decorative" val="0"/>
              </a:ext>
            </a:extLst>
          </p:cNvPr>
          <p:cNvSpPr txBox="1"/>
          <p:nvPr/>
        </p:nvSpPr>
        <p:spPr>
          <a:xfrm>
            <a:off x="628945" y="2096874"/>
            <a:ext cx="11563055" cy="369332"/>
          </a:xfrm>
          <a:prstGeom prst="rect">
            <a:avLst/>
          </a:prstGeom>
          <a:noFill/>
        </p:spPr>
        <p:txBody>
          <a:bodyPr wrap="square">
            <a:spAutoFit/>
          </a:bodyPr>
          <a:lstStyle/>
          <a:p>
            <a:r>
              <a:rPr lang="en-GB"/>
              <a:t>Table showing key considerations made by committee in FDG  </a:t>
            </a:r>
          </a:p>
        </p:txBody>
      </p:sp>
      <p:sp>
        <p:nvSpPr>
          <p:cNvPr id="17" name="TextBox 16">
            <a:extLst>
              <a:ext uri="{FF2B5EF4-FFF2-40B4-BE49-F238E27FC236}">
                <a16:creationId xmlns:a16="http://schemas.microsoft.com/office/drawing/2014/main" id="{0BF18468-B02F-F645-6040-80402B5BAB48}"/>
              </a:ext>
            </a:extLst>
          </p:cNvPr>
          <p:cNvSpPr txBox="1"/>
          <p:nvPr/>
        </p:nvSpPr>
        <p:spPr>
          <a:xfrm>
            <a:off x="1391330" y="6079936"/>
            <a:ext cx="10265229" cy="369332"/>
          </a:xfrm>
          <a:prstGeom prst="rect">
            <a:avLst/>
          </a:prstGeom>
          <a:noFill/>
        </p:spPr>
        <p:txBody>
          <a:bodyPr wrap="square">
            <a:spAutoFit/>
          </a:bodyPr>
          <a:lstStyle/>
          <a:p>
            <a:r>
              <a:rPr lang="en-GB"/>
              <a:t>*when taking into consideration commercial pricing discounts</a:t>
            </a:r>
          </a:p>
        </p:txBody>
      </p:sp>
    </p:spTree>
    <p:extLst>
      <p:ext uri="{BB962C8B-B14F-4D97-AF65-F5344CB8AC3E}">
        <p14:creationId xmlns:p14="http://schemas.microsoft.com/office/powerpoint/2010/main" val="391805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E2D4-43E4-4072-BA14-DB8A0AB698DE}"/>
              </a:ext>
            </a:extLst>
          </p:cNvPr>
          <p:cNvSpPr>
            <a:spLocks noGrp="1"/>
          </p:cNvSpPr>
          <p:nvPr>
            <p:ph type="ctrTitle"/>
          </p:nvPr>
        </p:nvSpPr>
        <p:spPr>
          <a:xfrm>
            <a:off x="496384" y="487510"/>
            <a:ext cx="10694130" cy="1276350"/>
          </a:xfrm>
        </p:spPr>
        <p:txBody>
          <a:bodyPr>
            <a:normAutofit/>
          </a:bodyPr>
          <a:lstStyle/>
          <a:p>
            <a:r>
              <a:rPr lang="en-US" sz="3200"/>
              <a:t>Uveal melanoma: disease background</a:t>
            </a:r>
            <a:endParaRPr lang="en-GB" sz="3200"/>
          </a:p>
        </p:txBody>
      </p:sp>
      <p:sp>
        <p:nvSpPr>
          <p:cNvPr id="7" name="Content Placeholder 6">
            <a:extLst>
              <a:ext uri="{FF2B5EF4-FFF2-40B4-BE49-F238E27FC236}">
                <a16:creationId xmlns:a16="http://schemas.microsoft.com/office/drawing/2014/main" id="{3D3C83AB-72D8-4319-A8C4-D9EBD3EED513}"/>
              </a:ext>
            </a:extLst>
          </p:cNvPr>
          <p:cNvSpPr>
            <a:spLocks noGrp="1"/>
          </p:cNvSpPr>
          <p:nvPr>
            <p:ph type="body" sz="quarter" idx="12"/>
          </p:nvPr>
        </p:nvSpPr>
        <p:spPr>
          <a:xfrm>
            <a:off x="1001486" y="1243092"/>
            <a:ext cx="10650590" cy="5506051"/>
          </a:xfrm>
        </p:spPr>
        <p:txBody>
          <a:bodyPr/>
          <a:lstStyle/>
          <a:p>
            <a:pPr>
              <a:spcBef>
                <a:spcPts val="600"/>
              </a:spcBef>
            </a:pPr>
            <a:r>
              <a:rPr lang="en-GB" sz="1995"/>
              <a:t>Rare cancer arising from blood-rich structures in the middle of the eye</a:t>
            </a:r>
          </a:p>
          <a:p>
            <a:pPr>
              <a:spcBef>
                <a:spcPts val="600"/>
              </a:spcBef>
            </a:pPr>
            <a:r>
              <a:rPr lang="en-GB" sz="1995"/>
              <a:t>Uveal melanoma is biologically distinct from skin melanoma; detection, surveillance, treatment, prognosis and quality of life all differ </a:t>
            </a:r>
          </a:p>
          <a:p>
            <a:pPr>
              <a:spcBef>
                <a:spcPts val="600"/>
              </a:spcBef>
            </a:pPr>
            <a:r>
              <a:rPr lang="en-GB" sz="1995"/>
              <a:t>Around 600 to 700 people a year diagnosed with ocular melanoma (95% uveal melanoma)</a:t>
            </a:r>
          </a:p>
          <a:p>
            <a:pPr>
              <a:spcBef>
                <a:spcPts val="600"/>
              </a:spcBef>
            </a:pPr>
            <a:r>
              <a:rPr lang="en-GB" sz="1995"/>
              <a:t>“Median patient age of diagnosis is 62 years; peak age range for diagnosis is between 70 and 79 years” – </a:t>
            </a:r>
            <a:r>
              <a:rPr lang="en-GB" sz="1995" i="1"/>
              <a:t>company submission</a:t>
            </a:r>
          </a:p>
          <a:p>
            <a:pPr>
              <a:spcBef>
                <a:spcPts val="600"/>
              </a:spcBef>
            </a:pPr>
            <a:r>
              <a:rPr lang="en-GB" sz="1995"/>
              <a:t>Approximately 50% of people with uveal melanoma go on to develop metastatic disease</a:t>
            </a:r>
          </a:p>
          <a:p>
            <a:pPr>
              <a:spcBef>
                <a:spcPts val="600"/>
              </a:spcBef>
            </a:pPr>
            <a:r>
              <a:rPr lang="en-GB" sz="1995"/>
              <a:t>Approximately 50% of people with metastatic uveal melanoma are HLA-A*02:01 positive</a:t>
            </a:r>
          </a:p>
          <a:p>
            <a:pPr>
              <a:spcBef>
                <a:spcPts val="600"/>
              </a:spcBef>
            </a:pPr>
            <a:r>
              <a:rPr lang="en-GB" sz="1995"/>
              <a:t>Most metastatic disease occurs firstly in the liver and eventual liver failure is the predominant cause of death from the disease</a:t>
            </a:r>
          </a:p>
        </p:txBody>
      </p:sp>
      <p:sp>
        <p:nvSpPr>
          <p:cNvPr id="3" name="Slide Number Placeholder 2">
            <a:extLst>
              <a:ext uri="{FF2B5EF4-FFF2-40B4-BE49-F238E27FC236}">
                <a16:creationId xmlns:a16="http://schemas.microsoft.com/office/drawing/2014/main" id="{6FBA378B-4C64-4CB4-99F3-17AC5BDC9786}"/>
              </a:ext>
            </a:extLst>
          </p:cNvPr>
          <p:cNvSpPr>
            <a:spLocks noGrp="1"/>
          </p:cNvSpPr>
          <p:nvPr>
            <p:ph type="sldNum" sz="quarter" idx="4294967295"/>
          </p:nvPr>
        </p:nvSpPr>
        <p:spPr>
          <a:xfrm>
            <a:off x="11737975" y="6284913"/>
            <a:ext cx="454025" cy="303212"/>
          </a:xfrm>
        </p:spPr>
        <p:txBody>
          <a:bodyPr lIns="91440" tIns="45720" rIns="91440" bIns="45720" anchor="t"/>
          <a:lstStyle/>
          <a:p>
            <a:fld id="{DDBE135E-2566-4748-853C-8A3B78F0FB00}" type="slidenum">
              <a:rPr lang="en-GB" sz="1400" b="1" dirty="0" smtClean="0"/>
              <a:pPr/>
              <a:t>6</a:t>
            </a:fld>
            <a:endParaRPr lang="en-GB" sz="1400" b="1" dirty="0"/>
          </a:p>
        </p:txBody>
      </p:sp>
      <p:sp>
        <p:nvSpPr>
          <p:cNvPr id="5" name="Rectangle 4" descr="Marker showing slides are confidential ">
            <a:extLst>
              <a:ext uri="{FF2B5EF4-FFF2-40B4-BE49-F238E27FC236}">
                <a16:creationId xmlns:a16="http://schemas.microsoft.com/office/drawing/2014/main" id="{1F46211B-8880-D715-F931-01EC853A52E1}"/>
              </a:ext>
              <a:ext uri="{C183D7F6-B498-43B3-948B-1728B52AA6E4}">
                <adec:decorative xmlns:adec="http://schemas.microsoft.com/office/drawing/2017/decorative" val="0"/>
              </a:ext>
            </a:extLst>
          </p:cNvPr>
          <p:cNvSpPr/>
          <p:nvPr/>
        </p:nvSpPr>
        <p:spPr>
          <a:xfrm>
            <a:off x="11259669" y="1227"/>
            <a:ext cx="936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RECAP</a:t>
            </a:r>
          </a:p>
        </p:txBody>
      </p:sp>
    </p:spTree>
    <p:extLst>
      <p:ext uri="{BB962C8B-B14F-4D97-AF65-F5344CB8AC3E}">
        <p14:creationId xmlns:p14="http://schemas.microsoft.com/office/powerpoint/2010/main" val="399210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Professional group perspectives*</a:t>
            </a:r>
          </a:p>
        </p:txBody>
      </p:sp>
      <p:sp>
        <p:nvSpPr>
          <p:cNvPr id="6" name="Content Placeholder 5">
            <a:extLst>
              <a:ext uri="{FF2B5EF4-FFF2-40B4-BE49-F238E27FC236}">
                <a16:creationId xmlns:a16="http://schemas.microsoft.com/office/drawing/2014/main" id="{B3BD1348-394C-431F-A69C-55A968BF99C9}"/>
              </a:ext>
            </a:extLst>
          </p:cNvPr>
          <p:cNvSpPr>
            <a:spLocks noGrp="1"/>
          </p:cNvSpPr>
          <p:nvPr>
            <p:ph type="body" sz="quarter" idx="12"/>
          </p:nvPr>
        </p:nvSpPr>
        <p:spPr>
          <a:xfrm>
            <a:off x="638002" y="993617"/>
            <a:ext cx="11250785" cy="4555376"/>
          </a:xfrm>
        </p:spPr>
        <p:txBody>
          <a:bodyPr/>
          <a:lstStyle/>
          <a:p>
            <a:pPr marL="4320" indent="0">
              <a:buNone/>
            </a:pPr>
            <a:r>
              <a:rPr lang="en-GB" sz="1995" b="1" dirty="0">
                <a:solidFill>
                  <a:schemeClr val="accent1"/>
                </a:solidFill>
              </a:rPr>
              <a:t>Royal College of Ophthalmologists and Royal College of Pathologists</a:t>
            </a:r>
          </a:p>
          <a:p>
            <a:pPr marL="4320" indent="0">
              <a:buNone/>
            </a:pPr>
            <a:r>
              <a:rPr lang="en-GB" sz="1814" b="1" dirty="0">
                <a:solidFill>
                  <a:srgbClr val="393938"/>
                </a:solidFill>
              </a:rPr>
              <a:t>Current care:</a:t>
            </a:r>
          </a:p>
          <a:p>
            <a:r>
              <a:rPr lang="en-GB" sz="1814" dirty="0">
                <a:solidFill>
                  <a:srgbClr val="393938"/>
                </a:solidFill>
              </a:rPr>
              <a:t>Treatment of metastatic disease is limited with poor outcomes</a:t>
            </a:r>
          </a:p>
          <a:p>
            <a:r>
              <a:rPr lang="en-GB" sz="1814" dirty="0">
                <a:solidFill>
                  <a:srgbClr val="393938"/>
                </a:solidFill>
              </a:rPr>
              <a:t>Long term control and treatment of metastatic disease would be ground breaking in this condition</a:t>
            </a:r>
          </a:p>
          <a:p>
            <a:r>
              <a:rPr lang="en-GB" sz="1814" dirty="0">
                <a:solidFill>
                  <a:srgbClr val="393938"/>
                </a:solidFill>
              </a:rPr>
              <a:t>Prognostic markers (such as HLA) are well understood, but no guidelines on differential treatment of this group</a:t>
            </a:r>
          </a:p>
          <a:p>
            <a:pPr marL="4320" indent="0">
              <a:buNone/>
            </a:pPr>
            <a:r>
              <a:rPr lang="en-GB" sz="1814" b="1" dirty="0">
                <a:solidFill>
                  <a:srgbClr val="393938"/>
                </a:solidFill>
              </a:rPr>
              <a:t>Tebentafusp:</a:t>
            </a:r>
          </a:p>
          <a:p>
            <a:r>
              <a:rPr lang="en-GB" sz="1814" dirty="0">
                <a:solidFill>
                  <a:srgbClr val="393938"/>
                </a:solidFill>
              </a:rPr>
              <a:t>Expected to prolong life and prolong the time that minimal medical intervention needed, due to better tumour control</a:t>
            </a:r>
          </a:p>
          <a:p>
            <a:r>
              <a:rPr lang="en-GB" sz="1814" dirty="0">
                <a:solidFill>
                  <a:srgbClr val="393938"/>
                </a:solidFill>
              </a:rPr>
              <a:t>Treatment may require travel to be supervised by specialists in uveal melanoma</a:t>
            </a:r>
          </a:p>
          <a:p>
            <a:r>
              <a:rPr lang="en-GB" sz="1814" dirty="0">
                <a:solidFill>
                  <a:srgbClr val="393938"/>
                </a:solidFill>
              </a:rPr>
              <a:t>Side effects similar to other chemotherapeutic agents</a:t>
            </a:r>
          </a:p>
        </p:txBody>
      </p:sp>
      <p:sp>
        <p:nvSpPr>
          <p:cNvPr id="7" name="Rectangle 6" descr="Marker showing slides are confidential ">
            <a:extLst>
              <a:ext uri="{FF2B5EF4-FFF2-40B4-BE49-F238E27FC236}">
                <a16:creationId xmlns:a16="http://schemas.microsoft.com/office/drawing/2014/main" id="{6C3369A6-5C67-1E96-4C4C-D4D950DC3E18}"/>
              </a:ext>
              <a:ext uri="{C183D7F6-B498-43B3-948B-1728B52AA6E4}">
                <adec:decorative xmlns:adec="http://schemas.microsoft.com/office/drawing/2017/decorative" val="0"/>
              </a:ext>
            </a:extLst>
          </p:cNvPr>
          <p:cNvSpPr/>
          <p:nvPr/>
        </p:nvSpPr>
        <p:spPr>
          <a:xfrm>
            <a:off x="11259669" y="1227"/>
            <a:ext cx="936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RECAP</a:t>
            </a:r>
          </a:p>
        </p:txBody>
      </p:sp>
      <p:sp>
        <p:nvSpPr>
          <p:cNvPr id="3" name="TextBox 2">
            <a:extLst>
              <a:ext uri="{FF2B5EF4-FFF2-40B4-BE49-F238E27FC236}">
                <a16:creationId xmlns:a16="http://schemas.microsoft.com/office/drawing/2014/main" id="{FC809319-A075-FBE8-194F-6A8D6D3C1BF0}"/>
              </a:ext>
            </a:extLst>
          </p:cNvPr>
          <p:cNvSpPr txBox="1"/>
          <p:nvPr/>
        </p:nvSpPr>
        <p:spPr>
          <a:xfrm>
            <a:off x="1021807" y="6370405"/>
            <a:ext cx="6818773" cy="307777"/>
          </a:xfrm>
          <a:prstGeom prst="rect">
            <a:avLst/>
          </a:prstGeom>
          <a:noFill/>
        </p:spPr>
        <p:txBody>
          <a:bodyPr wrap="square" rtlCol="0">
            <a:spAutoFit/>
          </a:bodyPr>
          <a:lstStyle/>
          <a:p>
            <a:r>
              <a:rPr lang="en-GB" sz="1400" dirty="0"/>
              <a:t>Abbreviations: ACM, appraisal committee meeting; HLA, human leukocyte antigen</a:t>
            </a:r>
          </a:p>
        </p:txBody>
      </p:sp>
      <p:sp>
        <p:nvSpPr>
          <p:cNvPr id="4" name="TextBox 3">
            <a:extLst>
              <a:ext uri="{FF2B5EF4-FFF2-40B4-BE49-F238E27FC236}">
                <a16:creationId xmlns:a16="http://schemas.microsoft.com/office/drawing/2014/main" id="{673C1B20-557C-0587-7520-7DBDCD1795BD}"/>
              </a:ext>
            </a:extLst>
          </p:cNvPr>
          <p:cNvSpPr txBox="1"/>
          <p:nvPr/>
        </p:nvSpPr>
        <p:spPr>
          <a:xfrm>
            <a:off x="828692" y="5972107"/>
            <a:ext cx="10869404" cy="338554"/>
          </a:xfrm>
          <a:prstGeom prst="rect">
            <a:avLst/>
          </a:prstGeom>
          <a:noFill/>
        </p:spPr>
        <p:txBody>
          <a:bodyPr wrap="square" rtlCol="0">
            <a:spAutoFit/>
          </a:bodyPr>
          <a:lstStyle/>
          <a:p>
            <a:r>
              <a:rPr lang="en-GB" sz="1600"/>
              <a:t>*Slide represents professional group perspectives provided at ACM 1 and fresh perspectives have not been sought </a:t>
            </a:r>
          </a:p>
        </p:txBody>
      </p:sp>
    </p:spTree>
    <p:extLst>
      <p:ext uri="{BB962C8B-B14F-4D97-AF65-F5344CB8AC3E}">
        <p14:creationId xmlns:p14="http://schemas.microsoft.com/office/powerpoint/2010/main" val="409873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Patient group perspectives: living with the condition</a:t>
            </a:r>
          </a:p>
        </p:txBody>
      </p:sp>
      <p:sp>
        <p:nvSpPr>
          <p:cNvPr id="6" name="Content Placeholder 5">
            <a:extLst>
              <a:ext uri="{FF2B5EF4-FFF2-40B4-BE49-F238E27FC236}">
                <a16:creationId xmlns:a16="http://schemas.microsoft.com/office/drawing/2014/main" id="{B3BD1348-394C-431F-A69C-55A968BF99C9}"/>
              </a:ext>
            </a:extLst>
          </p:cNvPr>
          <p:cNvSpPr>
            <a:spLocks noGrp="1"/>
          </p:cNvSpPr>
          <p:nvPr>
            <p:ph type="body" sz="quarter" idx="12"/>
          </p:nvPr>
        </p:nvSpPr>
        <p:spPr>
          <a:xfrm>
            <a:off x="227238" y="1069754"/>
            <a:ext cx="7654019" cy="4167728"/>
          </a:xfrm>
          <a:solidFill>
            <a:schemeClr val="bg1"/>
          </a:solidFill>
        </p:spPr>
        <p:txBody>
          <a:bodyPr/>
          <a:lstStyle/>
          <a:p>
            <a:pPr marL="4320" indent="0">
              <a:buNone/>
            </a:pPr>
            <a:r>
              <a:rPr lang="en-GB" sz="1995" b="1" err="1">
                <a:solidFill>
                  <a:schemeClr val="accent1"/>
                </a:solidFill>
              </a:rPr>
              <a:t>OcuMel</a:t>
            </a:r>
            <a:r>
              <a:rPr lang="en-GB" sz="1995" b="1">
                <a:solidFill>
                  <a:schemeClr val="accent1"/>
                </a:solidFill>
              </a:rPr>
              <a:t> UK and Melanoma Focus</a:t>
            </a:r>
          </a:p>
          <a:p>
            <a:r>
              <a:rPr lang="en-GB" sz="1814"/>
              <a:t>Vision loss or difficulties and long-term fatigue is common</a:t>
            </a:r>
          </a:p>
          <a:p>
            <a:r>
              <a:rPr lang="en-GB" sz="1814"/>
              <a:t>May experience symptoms associated with liver cancer (if tumours spread to liver) and bone metastases are typically very painful</a:t>
            </a:r>
          </a:p>
          <a:p>
            <a:r>
              <a:rPr lang="en-GB" sz="1814"/>
              <a:t>No cure for metastatic uveal melanoma – know that cancer recurrence will come with a terminal diagnosis, so patients live with an immense psychological burden</a:t>
            </a:r>
          </a:p>
          <a:p>
            <a:r>
              <a:rPr lang="en-GB" sz="1814"/>
              <a:t>Rare cancer and little known, which complicates the patient journey</a:t>
            </a:r>
          </a:p>
          <a:p>
            <a:r>
              <a:rPr lang="en-GB" sz="1814"/>
              <a:t>Treatment options for metastatic disease are lacking: options include liver resection, immunotherapies and chemotherapy (which have side effects)</a:t>
            </a:r>
          </a:p>
          <a:p>
            <a:r>
              <a:rPr lang="en-GB" sz="1814"/>
              <a:t>Some people with metastatic disease have few symptoms and live active lives; others experience severe symptoms</a:t>
            </a:r>
          </a:p>
          <a:p>
            <a:endParaRPr lang="en-GB" sz="1814"/>
          </a:p>
          <a:p>
            <a:endParaRPr lang="en-GB" sz="1814"/>
          </a:p>
        </p:txBody>
      </p:sp>
      <p:sp>
        <p:nvSpPr>
          <p:cNvPr id="4" name="TextBox 3">
            <a:extLst>
              <a:ext uri="{FF2B5EF4-FFF2-40B4-BE49-F238E27FC236}">
                <a16:creationId xmlns:a16="http://schemas.microsoft.com/office/drawing/2014/main" id="{4559D12E-A81C-4A39-98AD-E9C6209C15EA}"/>
              </a:ext>
            </a:extLst>
          </p:cNvPr>
          <p:cNvSpPr txBox="1"/>
          <p:nvPr/>
        </p:nvSpPr>
        <p:spPr>
          <a:xfrm>
            <a:off x="8079841" y="1765324"/>
            <a:ext cx="3144630" cy="753861"/>
          </a:xfrm>
          <a:prstGeom prst="rect">
            <a:avLst/>
          </a:prstGeom>
          <a:solidFill>
            <a:srgbClr val="91C0CB"/>
          </a:solidFill>
        </p:spPr>
        <p:txBody>
          <a:bodyPr wrap="square" lIns="0" tIns="0" rIns="0" bIns="0" rtlCol="0">
            <a:spAutoFit/>
          </a:bodyPr>
          <a:lstStyle/>
          <a:p>
            <a:pPr algn="ctr"/>
            <a:r>
              <a:rPr lang="en-GB" sz="1633" i="1">
                <a:latin typeface="Arial" panose="020B0604020202020204" pitchFamily="34" charset="0"/>
                <a:ea typeface="Times New Roman" panose="02020603050405020304" pitchFamily="18" charset="0"/>
              </a:rPr>
              <a:t>“What do I think of treatments for stage 4 disease? Scared, as they are hardly in existence.”</a:t>
            </a:r>
            <a:endParaRPr lang="en-GB" sz="1633"/>
          </a:p>
        </p:txBody>
      </p:sp>
      <p:sp>
        <p:nvSpPr>
          <p:cNvPr id="5" name="TextBox 4">
            <a:extLst>
              <a:ext uri="{FF2B5EF4-FFF2-40B4-BE49-F238E27FC236}">
                <a16:creationId xmlns:a16="http://schemas.microsoft.com/office/drawing/2014/main" id="{05F82B16-B377-455F-83DA-4A7BB9D93D72}"/>
              </a:ext>
            </a:extLst>
          </p:cNvPr>
          <p:cNvSpPr txBox="1"/>
          <p:nvPr/>
        </p:nvSpPr>
        <p:spPr>
          <a:xfrm>
            <a:off x="8580169" y="3051237"/>
            <a:ext cx="2535862" cy="753861"/>
          </a:xfrm>
          <a:prstGeom prst="rect">
            <a:avLst/>
          </a:prstGeom>
          <a:solidFill>
            <a:srgbClr val="91C0CB"/>
          </a:solidFill>
        </p:spPr>
        <p:txBody>
          <a:bodyPr wrap="square" lIns="0" tIns="0" rIns="0" bIns="0" rtlCol="0">
            <a:spAutoFit/>
          </a:bodyPr>
          <a:lstStyle/>
          <a:p>
            <a:pPr algn="ctr"/>
            <a:r>
              <a:rPr lang="en-GB" sz="1633" i="1">
                <a:latin typeface="Arial" panose="020B0604020202020204" pitchFamily="34" charset="0"/>
                <a:ea typeface="Times New Roman" panose="02020603050405020304" pitchFamily="18" charset="0"/>
              </a:rPr>
              <a:t>“At every corner we received conflicting advice, as there is so little known.”</a:t>
            </a:r>
            <a:endParaRPr lang="en-GB" sz="1633"/>
          </a:p>
        </p:txBody>
      </p:sp>
      <p:sp>
        <p:nvSpPr>
          <p:cNvPr id="9" name="TextBox 8">
            <a:extLst>
              <a:ext uri="{FF2B5EF4-FFF2-40B4-BE49-F238E27FC236}">
                <a16:creationId xmlns:a16="http://schemas.microsoft.com/office/drawing/2014/main" id="{547FF8FE-42C8-4B27-B6C3-CCCE7A113BB2}"/>
              </a:ext>
            </a:extLst>
          </p:cNvPr>
          <p:cNvSpPr txBox="1"/>
          <p:nvPr/>
        </p:nvSpPr>
        <p:spPr>
          <a:xfrm>
            <a:off x="8580169" y="4440995"/>
            <a:ext cx="2754143" cy="1005147"/>
          </a:xfrm>
          <a:prstGeom prst="rect">
            <a:avLst/>
          </a:prstGeom>
          <a:solidFill>
            <a:srgbClr val="91C0CB"/>
          </a:solidFill>
        </p:spPr>
        <p:txBody>
          <a:bodyPr wrap="square" lIns="0" tIns="0" rIns="0" bIns="0" rtlCol="0">
            <a:spAutoFit/>
          </a:bodyPr>
          <a:lstStyle/>
          <a:p>
            <a:pPr algn="ctr"/>
            <a:r>
              <a:rPr lang="en-GB" sz="1633" i="1">
                <a:latin typeface="Arial" panose="020B0604020202020204" pitchFamily="34" charset="0"/>
                <a:ea typeface="Times New Roman" panose="02020603050405020304" pitchFamily="18" charset="0"/>
              </a:rPr>
              <a:t>“We need some hope to reduce the despair of knowing we have no effective treatments available.” </a:t>
            </a:r>
            <a:endParaRPr lang="en-GB" sz="1633"/>
          </a:p>
        </p:txBody>
      </p:sp>
      <p:sp>
        <p:nvSpPr>
          <p:cNvPr id="12" name="Rectangle 11" descr="Marker showing slides are confidential ">
            <a:extLst>
              <a:ext uri="{FF2B5EF4-FFF2-40B4-BE49-F238E27FC236}">
                <a16:creationId xmlns:a16="http://schemas.microsoft.com/office/drawing/2014/main" id="{9F13C79C-8261-6DAB-1017-70675FA7ABAA}"/>
              </a:ext>
              <a:ext uri="{C183D7F6-B498-43B3-948B-1728B52AA6E4}">
                <adec:decorative xmlns:adec="http://schemas.microsoft.com/office/drawing/2017/decorative" val="0"/>
              </a:ext>
            </a:extLst>
          </p:cNvPr>
          <p:cNvSpPr/>
          <p:nvPr/>
        </p:nvSpPr>
        <p:spPr>
          <a:xfrm>
            <a:off x="11259669" y="1227"/>
            <a:ext cx="936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RECAP</a:t>
            </a:r>
          </a:p>
        </p:txBody>
      </p:sp>
    </p:spTree>
    <p:extLst>
      <p:ext uri="{BB962C8B-B14F-4D97-AF65-F5344CB8AC3E}">
        <p14:creationId xmlns:p14="http://schemas.microsoft.com/office/powerpoint/2010/main" val="253600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CE307B-C648-4EBB-9662-9A0301864974}"/>
              </a:ext>
            </a:extLst>
          </p:cNvPr>
          <p:cNvSpPr txBox="1"/>
          <p:nvPr/>
        </p:nvSpPr>
        <p:spPr>
          <a:xfrm>
            <a:off x="303212" y="777443"/>
            <a:ext cx="4309706" cy="369332"/>
          </a:xfrm>
          <a:prstGeom prst="rect">
            <a:avLst/>
          </a:prstGeom>
          <a:noFill/>
        </p:spPr>
        <p:txBody>
          <a:bodyPr wrap="none" rtlCol="0">
            <a:spAutoFit/>
          </a:bodyPr>
          <a:lstStyle/>
          <a:p>
            <a:r>
              <a:rPr lang="en-GB" b="1"/>
              <a:t>Table </a:t>
            </a:r>
            <a:r>
              <a:rPr lang="en-GB"/>
              <a:t>Recap of details of the technology</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62782639"/>
              </p:ext>
            </p:extLst>
          </p:nvPr>
        </p:nvGraphicFramePr>
        <p:xfrm>
          <a:off x="303212" y="1236937"/>
          <a:ext cx="11574463" cy="5049668"/>
        </p:xfrm>
        <a:graphic>
          <a:graphicData uri="http://schemas.openxmlformats.org/drawingml/2006/table">
            <a:tbl>
              <a:tblPr firstCol="1" bandRow="1">
                <a:tableStyleId>{5C22544A-7EE6-4342-B048-85BDC9FD1C3A}</a:tableStyleId>
              </a:tblPr>
              <a:tblGrid>
                <a:gridCol w="2689370">
                  <a:extLst>
                    <a:ext uri="{9D8B030D-6E8A-4147-A177-3AD203B41FA5}">
                      <a16:colId xmlns:a16="http://schemas.microsoft.com/office/drawing/2014/main" val="748657784"/>
                    </a:ext>
                  </a:extLst>
                </a:gridCol>
                <a:gridCol w="8885093">
                  <a:extLst>
                    <a:ext uri="{9D8B030D-6E8A-4147-A177-3AD203B41FA5}">
                      <a16:colId xmlns:a16="http://schemas.microsoft.com/office/drawing/2014/main" val="3173266189"/>
                    </a:ext>
                  </a:extLst>
                </a:gridCol>
              </a:tblGrid>
              <a:tr h="836402">
                <a:tc>
                  <a:txBody>
                    <a:bodyPr/>
                    <a:lstStyle/>
                    <a:p>
                      <a:r>
                        <a:rPr lang="en-GB" sz="2400">
                          <a:solidFill>
                            <a:schemeClr val="bg1"/>
                          </a:solidFill>
                        </a:rPr>
                        <a:t>Mechanism of action</a:t>
                      </a:r>
                    </a:p>
                  </a:txBody>
                  <a:tcPr>
                    <a:solidFill>
                      <a:schemeClr val="accent1"/>
                    </a:solidFill>
                  </a:tcPr>
                </a:tc>
                <a:tc>
                  <a:txBody>
                    <a:bodyPr/>
                    <a:lstStyle/>
                    <a:p>
                      <a:pPr marL="0" indent="0" algn="l" defTabSz="914400" rtl="0" eaLnBrk="1" latinLnBrk="0" hangingPunct="1">
                        <a:buFont typeface="Arial" panose="020B0604020202020204" pitchFamily="34" charset="0"/>
                        <a:buNone/>
                      </a:pPr>
                      <a:r>
                        <a:rPr lang="en-GB" sz="2400"/>
                        <a:t>Targets human leukocyte antigen-A*02:01 (HLA-A*02:01) uveal melanoma tumour cells, and activates T-cell anti-tumour activity</a:t>
                      </a:r>
                      <a:endParaRPr lang="en-GB" sz="2400" kern="1200">
                        <a:solidFill>
                          <a:schemeClr val="tx1"/>
                        </a:solidFill>
                        <a:latin typeface="+mn-lt"/>
                        <a:ea typeface="+mn-ea"/>
                        <a:cs typeface="+mn-cs"/>
                      </a:endParaRPr>
                    </a:p>
                  </a:txBody>
                  <a:tcPr/>
                </a:tc>
                <a:extLst>
                  <a:ext uri="{0D108BD9-81ED-4DB2-BD59-A6C34878D82A}">
                    <a16:rowId xmlns:a16="http://schemas.microsoft.com/office/drawing/2014/main" val="4087540488"/>
                  </a:ext>
                </a:extLst>
              </a:tr>
              <a:tr h="1296058">
                <a:tc>
                  <a:txBody>
                    <a:bodyPr/>
                    <a:lstStyle/>
                    <a:p>
                      <a:r>
                        <a:rPr lang="en-GB" sz="2400">
                          <a:solidFill>
                            <a:schemeClr val="bg1"/>
                          </a:solidFill>
                        </a:rPr>
                        <a:t>Marketing authorisation</a:t>
                      </a:r>
                    </a:p>
                  </a:txBody>
                  <a:tcPr>
                    <a:solidFill>
                      <a:schemeClr val="accent1"/>
                    </a:solidFill>
                  </a:tcPr>
                </a:tc>
                <a:tc>
                  <a:txBody>
                    <a:bodyPr/>
                    <a:lstStyle/>
                    <a:p>
                      <a:pPr marL="0" indent="0">
                        <a:buFont typeface="Arial" panose="020B0604020202020204" pitchFamily="34" charset="0"/>
                        <a:buNone/>
                      </a:pPr>
                      <a:r>
                        <a:rPr lang="en-GB" sz="2400"/>
                        <a:t>Tebentafusp is indicated </a:t>
                      </a:r>
                      <a:r>
                        <a:rPr lang="en-GB" sz="2400" b="0" i="0" kern="1200">
                          <a:solidFill>
                            <a:schemeClr val="dk1"/>
                          </a:solidFill>
                          <a:effectLst/>
                          <a:latin typeface="+mn-lt"/>
                          <a:ea typeface="+mn-ea"/>
                          <a:cs typeface="+mn-cs"/>
                        </a:rPr>
                        <a:t>as monotherapy for the treatment of human leukocyte antigen (HLA)-A*02:01-positive adult patients with unresectable or metastatic uveal melanoma</a:t>
                      </a:r>
                      <a:endParaRPr lang="en-GB" sz="2400" kern="1200">
                        <a:solidFill>
                          <a:schemeClr val="tx1"/>
                        </a:solidFill>
                        <a:latin typeface="+mn-lt"/>
                        <a:ea typeface="+mn-ea"/>
                        <a:cs typeface="+mn-cs"/>
                      </a:endParaRPr>
                    </a:p>
                  </a:txBody>
                  <a:tcPr/>
                </a:tc>
                <a:extLst>
                  <a:ext uri="{0D108BD9-81ED-4DB2-BD59-A6C34878D82A}">
                    <a16:rowId xmlns:a16="http://schemas.microsoft.com/office/drawing/2014/main" val="3751016788"/>
                  </a:ext>
                </a:extLst>
              </a:tr>
              <a:tr h="1694845">
                <a:tc>
                  <a:txBody>
                    <a:bodyPr/>
                    <a:lstStyle/>
                    <a:p>
                      <a:r>
                        <a:rPr lang="en-GB" sz="2400">
                          <a:solidFill>
                            <a:schemeClr val="bg1"/>
                          </a:solidFill>
                        </a:rPr>
                        <a:t>Administration &amp; dose</a:t>
                      </a:r>
                    </a:p>
                  </a:txBody>
                  <a:tcPr>
                    <a:solidFill>
                      <a:schemeClr val="accent1"/>
                    </a:solidFill>
                  </a:tcPr>
                </a:tc>
                <a:tc>
                  <a:txBody>
                    <a:bodyPr/>
                    <a:lstStyle/>
                    <a:p>
                      <a:pPr marL="0" indent="0">
                        <a:buFont typeface="Arial" panose="020B0604020202020204" pitchFamily="34" charset="0"/>
                        <a:buNone/>
                      </a:pPr>
                      <a:r>
                        <a:rPr lang="en-GB" sz="2400"/>
                        <a:t>Intravenous infusion </a:t>
                      </a:r>
                    </a:p>
                    <a:p>
                      <a:pPr marL="0" indent="0">
                        <a:buFont typeface="Arial" panose="020B0604020202020204" pitchFamily="34" charset="0"/>
                        <a:buNone/>
                      </a:pPr>
                      <a:r>
                        <a:rPr lang="en-GB" sz="2400"/>
                        <a:t>Day 1: 20 µg; Day 8: 30 µg; Day 15 and then once a week: 68 µg </a:t>
                      </a:r>
                    </a:p>
                    <a:p>
                      <a:pPr marL="0" indent="0">
                        <a:buFont typeface="Arial" panose="020B0604020202020204" pitchFamily="34" charset="0"/>
                        <a:buNone/>
                      </a:pPr>
                      <a:r>
                        <a:rPr lang="en-GB" sz="2400"/>
                        <a:t>First 3 doses to be followed by monitoring for at least 16 hours for the signs and symptoms of cytokine release syndrome</a:t>
                      </a:r>
                    </a:p>
                  </a:txBody>
                  <a:tcPr/>
                </a:tc>
                <a:extLst>
                  <a:ext uri="{0D108BD9-81ED-4DB2-BD59-A6C34878D82A}">
                    <a16:rowId xmlns:a16="http://schemas.microsoft.com/office/drawing/2014/main" val="984656975"/>
                  </a:ext>
                </a:extLst>
              </a:tr>
              <a:tr h="498484">
                <a:tc>
                  <a:txBody>
                    <a:bodyPr/>
                    <a:lstStyle/>
                    <a:p>
                      <a:r>
                        <a:rPr lang="en-GB" sz="2400">
                          <a:solidFill>
                            <a:schemeClr val="bg1"/>
                          </a:solidFill>
                        </a:rPr>
                        <a:t>List price </a:t>
                      </a:r>
                    </a:p>
                  </a:txBody>
                  <a:tcPr>
                    <a:solidFill>
                      <a:schemeClr val="accent1"/>
                    </a:solidFill>
                  </a:tcPr>
                </a:tc>
                <a:tc>
                  <a:txBody>
                    <a:bodyPr/>
                    <a:lstStyle/>
                    <a:p>
                      <a:pPr marL="0" indent="0">
                        <a:buFont typeface="Arial" panose="020B0604020202020204" pitchFamily="34" charset="0"/>
                        <a:buNone/>
                      </a:pPr>
                      <a:r>
                        <a:rPr lang="en-GB" sz="2400"/>
                        <a:t>£10,114 per vial; average cost of treatment course £326,888</a:t>
                      </a:r>
                      <a:endParaRPr lang="en-GB" sz="2400">
                        <a:solidFill>
                          <a:schemeClr val="tx1"/>
                        </a:solidFill>
                      </a:endParaRPr>
                    </a:p>
                  </a:txBody>
                  <a:tcPr/>
                </a:tc>
                <a:extLst>
                  <a:ext uri="{0D108BD9-81ED-4DB2-BD59-A6C34878D82A}">
                    <a16:rowId xmlns:a16="http://schemas.microsoft.com/office/drawing/2014/main" val="2152176351"/>
                  </a:ext>
                </a:extLst>
              </a:tr>
              <a:tr h="498484">
                <a:tc>
                  <a:txBody>
                    <a:bodyPr/>
                    <a:lstStyle/>
                    <a:p>
                      <a:r>
                        <a:rPr lang="en-GB" sz="2400">
                          <a:solidFill>
                            <a:schemeClr val="bg1"/>
                          </a:solidFill>
                        </a:rPr>
                        <a:t>PAS</a:t>
                      </a:r>
                    </a:p>
                  </a:txBody>
                  <a:tcPr>
                    <a:solidFill>
                      <a:schemeClr val="accent1"/>
                    </a:solidFill>
                  </a:tcPr>
                </a:tc>
                <a:tc>
                  <a:txBody>
                    <a:bodyPr/>
                    <a:lstStyle/>
                    <a:p>
                      <a:pPr marL="0" indent="0">
                        <a:buFont typeface="Arial" panose="020B0604020202020204" pitchFamily="34" charset="0"/>
                        <a:buNone/>
                      </a:pPr>
                      <a:r>
                        <a:rPr lang="en-GB" sz="2400">
                          <a:solidFill>
                            <a:schemeClr val="tx1"/>
                          </a:solidFill>
                        </a:rPr>
                        <a:t>PAS discount agreed </a:t>
                      </a:r>
                    </a:p>
                  </a:txBody>
                  <a:tcPr/>
                </a:tc>
                <a:extLst>
                  <a:ext uri="{0D108BD9-81ED-4DB2-BD59-A6C34878D82A}">
                    <a16:rowId xmlns:a16="http://schemas.microsoft.com/office/drawing/2014/main" val="3420542832"/>
                  </a:ext>
                </a:extLst>
              </a:tr>
            </a:tbl>
          </a:graphicData>
        </a:graphic>
      </p:graphicFrame>
      <p:sp>
        <p:nvSpPr>
          <p:cNvPr id="8" name="TextBox 7">
            <a:extLst>
              <a:ext uri="{FF2B5EF4-FFF2-40B4-BE49-F238E27FC236}">
                <a16:creationId xmlns:a16="http://schemas.microsoft.com/office/drawing/2014/main" id="{99A3CEF5-C404-4B3A-9CE6-94B43A062583}"/>
              </a:ext>
            </a:extLst>
          </p:cNvPr>
          <p:cNvSpPr txBox="1"/>
          <p:nvPr/>
        </p:nvSpPr>
        <p:spPr>
          <a:xfrm>
            <a:off x="1170196" y="6319184"/>
            <a:ext cx="10869404" cy="523220"/>
          </a:xfrm>
          <a:prstGeom prst="rect">
            <a:avLst/>
          </a:prstGeom>
          <a:noFill/>
        </p:spPr>
        <p:txBody>
          <a:bodyPr wrap="square" rtlCol="0">
            <a:spAutoFit/>
          </a:bodyPr>
          <a:lstStyle/>
          <a:p>
            <a:r>
              <a:rPr lang="en-GB" sz="1400"/>
              <a:t>*1 vial is 100 µg per 0.5ml</a:t>
            </a:r>
          </a:p>
          <a:p>
            <a:r>
              <a:rPr lang="en-GB" sz="1400"/>
              <a:t>Abbreviations: ACM, appraisal committee meeting; HLA, human leukocyte antigen; PAS, patient access scheme; µg,  microgram </a:t>
            </a:r>
          </a:p>
        </p:txBody>
      </p:sp>
      <p:sp>
        <p:nvSpPr>
          <p:cNvPr id="11" name="Title 10">
            <a:extLst>
              <a:ext uri="{FF2B5EF4-FFF2-40B4-BE49-F238E27FC236}">
                <a16:creationId xmlns:a16="http://schemas.microsoft.com/office/drawing/2014/main" id="{38EC42E5-523C-70F2-C28F-24AF768E132A}"/>
              </a:ext>
            </a:extLst>
          </p:cNvPr>
          <p:cNvSpPr>
            <a:spLocks noGrp="1"/>
          </p:cNvSpPr>
          <p:nvPr>
            <p:ph type="title"/>
          </p:nvPr>
        </p:nvSpPr>
        <p:spPr/>
        <p:txBody>
          <a:bodyPr>
            <a:normAutofit/>
          </a:bodyPr>
          <a:lstStyle/>
          <a:p>
            <a:r>
              <a:rPr lang="en-GB" sz="2900"/>
              <a:t>Tebentafusp (KIMMTRAK, </a:t>
            </a:r>
            <a:r>
              <a:rPr lang="en-GB" sz="2900" err="1"/>
              <a:t>Immunicore</a:t>
            </a:r>
            <a:r>
              <a:rPr lang="en-GB" sz="2900"/>
              <a:t>)</a:t>
            </a:r>
          </a:p>
        </p:txBody>
      </p:sp>
      <p:sp>
        <p:nvSpPr>
          <p:cNvPr id="15" name="Rectangle 14" descr="Marker showing slides are confidential ">
            <a:extLst>
              <a:ext uri="{FF2B5EF4-FFF2-40B4-BE49-F238E27FC236}">
                <a16:creationId xmlns:a16="http://schemas.microsoft.com/office/drawing/2014/main" id="{B6917BD6-E4D8-A98E-9AE2-C7153CA2760C}"/>
              </a:ext>
              <a:ext uri="{C183D7F6-B498-43B3-948B-1728B52AA6E4}">
                <adec:decorative xmlns:adec="http://schemas.microsoft.com/office/drawing/2017/decorative" val="0"/>
              </a:ext>
            </a:extLst>
          </p:cNvPr>
          <p:cNvSpPr/>
          <p:nvPr/>
        </p:nvSpPr>
        <p:spPr>
          <a:xfrm>
            <a:off x="11259669" y="1227"/>
            <a:ext cx="936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RECAP</a:t>
            </a:r>
          </a:p>
        </p:txBody>
      </p:sp>
    </p:spTree>
    <p:extLst>
      <p:ext uri="{BB962C8B-B14F-4D97-AF65-F5344CB8AC3E}">
        <p14:creationId xmlns:p14="http://schemas.microsoft.com/office/powerpoint/2010/main" val="904668043"/>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version.potx" id="{700D2C4A-20AD-41EC-82CA-349B7EA76903}" vid="{078C9B7B-375C-4977-BC7C-7EF4D8B626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fecebe318a13d31f7437abee9fbc8b81">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d3f0e78506d529c3e26317732c42b568"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CB4B65-2D9C-4715-9786-73BD3875E4AF}"/>
</file>

<file path=customXml/itemProps2.xml><?xml version="1.0" encoding="utf-8"?>
<ds:datastoreItem xmlns:ds="http://schemas.openxmlformats.org/officeDocument/2006/customXml" ds:itemID="{506D4A81-9AA7-4839-9F7C-49A81BAA6B43}">
  <ds:schemaRefs>
    <ds:schemaRef ds:uri="http://purl.org/dc/dcmitype/"/>
    <ds:schemaRef ds:uri="http://purl.org/dc/elements/1.1/"/>
    <ds:schemaRef ds:uri="http://schemas.microsoft.com/office/infopath/2007/PartnerControls"/>
    <ds:schemaRef ds:uri="http://www.w3.org/XML/1998/namespace"/>
    <ds:schemaRef ds:uri="22a4ce4c-4130-45f5-940e-699e8d75c5d7"/>
    <ds:schemaRef ds:uri="http://schemas.openxmlformats.org/package/2006/metadata/core-properties"/>
    <ds:schemaRef ds:uri="http://schemas.microsoft.com/office/2006/documentManagement/types"/>
    <ds:schemaRef ds:uri="http://schemas.microsoft.com/office/2006/metadata/properties"/>
    <ds:schemaRef ds:uri="0eb656aa-4e79-4e95-9076-bc119a23e0cc"/>
    <ds:schemaRef ds:uri="http://purl.org/dc/terms/"/>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Committee Slide Template - Arial version</Template>
  <TotalTime>166</TotalTime>
  <Words>6036</Words>
  <Application>Microsoft Office PowerPoint</Application>
  <PresentationFormat>Widescreen</PresentationFormat>
  <Paragraphs>690</Paragraphs>
  <Slides>43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Inter</vt:lpstr>
      <vt:lpstr>Wingdings</vt:lpstr>
      <vt:lpstr>Times New Roman</vt:lpstr>
      <vt:lpstr>Arial</vt:lpstr>
      <vt:lpstr>Calibri</vt:lpstr>
      <vt:lpstr>NICE</vt:lpstr>
      <vt:lpstr>Tebentafusp for treating advanced (unresectable or metastatic) uveal melanoma</vt:lpstr>
      <vt:lpstr>Key issues for committee discussion</vt:lpstr>
      <vt:lpstr>Tebentafusp for treating uveal melanoma</vt:lpstr>
      <vt:lpstr>Appraisal history (1)</vt:lpstr>
      <vt:lpstr>Appraisal history (2) </vt:lpstr>
      <vt:lpstr>Uveal melanoma: disease background</vt:lpstr>
      <vt:lpstr>Professional group perspectives*</vt:lpstr>
      <vt:lpstr>Patient group perspectives: living with the condition</vt:lpstr>
      <vt:lpstr>Tebentafusp (KIMMTRAK, Immunicore)</vt:lpstr>
      <vt:lpstr>Overall survival for subgroup tebentafusp PCP vs pembrolizumab </vt:lpstr>
      <vt:lpstr>Appraisal hearing outcome conclusions</vt:lpstr>
      <vt:lpstr>Post appeal considerations- DSU elicitation of expert opinion</vt:lpstr>
      <vt:lpstr>Long-term overall survival</vt:lpstr>
      <vt:lpstr>Post appeal considerations- DSU approach to elicit survival estimates</vt:lpstr>
      <vt:lpstr>Long-term overall survival</vt:lpstr>
      <vt:lpstr>Upheld appeal points relating to overall survival  </vt:lpstr>
      <vt:lpstr>Elicitation Exercise: Overall survival – Background and method (1)  </vt:lpstr>
      <vt:lpstr>Elicitation Exercise: Overall survival – Results (2) </vt:lpstr>
      <vt:lpstr>Elicitation Exercise: Overall survival – company critique (3) </vt:lpstr>
      <vt:lpstr>Elicitation Exercise: Overall survival – Other comments</vt:lpstr>
      <vt:lpstr>Elicitation Exercise: Overall survival – company model updates</vt:lpstr>
      <vt:lpstr>Elicitation Exercise: Overall survival – EAG critique of company response (1) </vt:lpstr>
      <vt:lpstr>Elicitation Exercise: Overall survival – EAG critique of company response (2) </vt:lpstr>
      <vt:lpstr>BSC Resource use</vt:lpstr>
      <vt:lpstr>Upheld appeal points relating to best supportive care resource use </vt:lpstr>
      <vt:lpstr>DSU Elicitation Exercise: BSC resource use – Background and method (1)  </vt:lpstr>
      <vt:lpstr>DSU Elicitation Exercise: BSC resource use – DSU participant comments </vt:lpstr>
      <vt:lpstr>Elicitation Exercise: BSC resource use – Stakeholder responses </vt:lpstr>
      <vt:lpstr>Elicitation Exercise: BSC resource use – EAG Critique </vt:lpstr>
      <vt:lpstr>Summary of company and EAG base case assumptions</vt:lpstr>
      <vt:lpstr>Cost-effectiveness results</vt:lpstr>
      <vt:lpstr>Key issues for committee discussion</vt:lpstr>
      <vt:lpstr>Thank you. </vt:lpstr>
      <vt:lpstr>Tebentafusp for treating advanced unresectable or metastatic uveal melanoma [ID1441]</vt:lpstr>
      <vt:lpstr>Elicitation Results: Overall survival</vt:lpstr>
      <vt:lpstr>Elicitation Results: Overall survival critique </vt:lpstr>
      <vt:lpstr>Elicitation Results: Company critique (1)</vt:lpstr>
      <vt:lpstr>Elicitation Results: Company critique (2)</vt:lpstr>
      <vt:lpstr>Elicitation Results: Company model updates</vt:lpstr>
      <vt:lpstr>Elicitation Results: Company model updates</vt:lpstr>
      <vt:lpstr>Post appeal considerations- DSU evidence dossier</vt:lpstr>
      <vt:lpstr>Post appeal considerations- DSU expert identification flow diagram</vt:lpstr>
      <vt:lpstr>Post appeal considerations- DSU evidence dossier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Victoria Kelly</dc:creator>
  <cp:lastModifiedBy>Victoria Kelly</cp:lastModifiedBy>
  <cp:revision>3</cp:revision>
  <dcterms:created xsi:type="dcterms:W3CDTF">2023-11-01T13:24:03Z</dcterms:created>
  <dcterms:modified xsi:type="dcterms:W3CDTF">2024-09-19T12:51:30Z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Order">
    <vt:r8>100</vt:r8>
  </property>
  <property fmtid="{D5CDD505-2E9C-101B-9397-08002B2CF9AE}" pid="11" name="MediaServiceImageTags">
    <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y fmtid="{D5CDD505-2E9C-101B-9397-08002B2CF9AE}" pid="15" name="Condition category">
    <vt:lpwstr/>
  </property>
</Properties>
</file>