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39"/>
  </p:notesMasterIdLst>
  <p:handoutMasterIdLst>
    <p:handoutMasterId r:id="rId40"/>
  </p:handoutMasterIdLst>
  <p:sldIdLst>
    <p:sldId id="339" r:id="rId5"/>
    <p:sldId id="1797" r:id="rId6"/>
    <p:sldId id="404" r:id="rId7"/>
    <p:sldId id="347" r:id="rId8"/>
    <p:sldId id="348" r:id="rId9"/>
    <p:sldId id="2089" r:id="rId10"/>
    <p:sldId id="2086" r:id="rId11"/>
    <p:sldId id="345" r:id="rId12"/>
    <p:sldId id="2066" r:id="rId13"/>
    <p:sldId id="2073" r:id="rId14"/>
    <p:sldId id="1799" r:id="rId15"/>
    <p:sldId id="1810" r:id="rId16"/>
    <p:sldId id="2087" r:id="rId17"/>
    <p:sldId id="2083" r:id="rId18"/>
    <p:sldId id="2084" r:id="rId19"/>
    <p:sldId id="2047" r:id="rId20"/>
    <p:sldId id="2048" r:id="rId21"/>
    <p:sldId id="2049" r:id="rId22"/>
    <p:sldId id="2088" r:id="rId23"/>
    <p:sldId id="1794" r:id="rId24"/>
    <p:sldId id="2068" r:id="rId25"/>
    <p:sldId id="2069" r:id="rId26"/>
    <p:sldId id="2062" r:id="rId27"/>
    <p:sldId id="2071" r:id="rId28"/>
    <p:sldId id="2072" r:id="rId29"/>
    <p:sldId id="2081" r:id="rId30"/>
    <p:sldId id="367" r:id="rId31"/>
    <p:sldId id="1884" r:id="rId32"/>
    <p:sldId id="1795" r:id="rId33"/>
    <p:sldId id="1801" r:id="rId34"/>
    <p:sldId id="1796" r:id="rId35"/>
    <p:sldId id="2090" r:id="rId36"/>
    <p:sldId id="2052" r:id="rId37"/>
    <p:sldId id="2056" r:id="rId38"/>
  </p:sldIdLst>
  <p:sldSz cx="12192000" cy="6858000"/>
  <p:notesSz cx="6858000" cy="9144000"/>
  <p:embeddedFontLst>
    <p:embeddedFont>
      <p:font typeface="Inter" panose="02000503000000020004" pitchFamily="2" charset="0"/>
      <p:regular r:id="rId41"/>
      <p:bold r:id="rId42"/>
    </p:embeddedFont>
    <p:embeddedFont>
      <p:font typeface="Lato" panose="020F0502020204030203" pitchFamily="34" charset="0"/>
      <p:regular r:id="rId43"/>
      <p:bold r:id="rId44"/>
      <p:italic r:id="rId45"/>
      <p:boldItalic r:id="rId46"/>
    </p:embeddedFont>
    <p:embeddedFont>
      <p:font typeface="Lora SemiBold" pitchFamily="2" charset="0"/>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348"/>
            <p14:sldId id="2089"/>
            <p14:sldId id="2086"/>
            <p14:sldId id="345"/>
            <p14:sldId id="2066"/>
            <p14:sldId id="2073"/>
          </p14:sldIdLst>
        </p14:section>
        <p14:section name="Clinical effectiveness" id="{D1BD2FA0-3D5B-4524-80EB-1D0448D954C2}">
          <p14:sldIdLst>
            <p14:sldId id="1799"/>
            <p14:sldId id="1810"/>
            <p14:sldId id="2087"/>
            <p14:sldId id="2083"/>
            <p14:sldId id="2084"/>
            <p14:sldId id="2047"/>
            <p14:sldId id="2048"/>
            <p14:sldId id="2049"/>
            <p14:sldId id="2088"/>
          </p14:sldIdLst>
        </p14:section>
        <p14:section name="Modelling and cost effectiveness" id="{15D9281D-92C0-42D4-B787-1509A0A862A1}">
          <p14:sldIdLst>
            <p14:sldId id="1794"/>
            <p14:sldId id="2068"/>
            <p14:sldId id="2069"/>
            <p14:sldId id="2062"/>
            <p14:sldId id="2071"/>
            <p14:sldId id="2072"/>
            <p14:sldId id="2081"/>
            <p14:sldId id="367"/>
            <p14:sldId id="1884"/>
          </p14:sldIdLst>
        </p14:section>
        <p14:section name="Other considerations" id="{E3E9BE2E-C992-49DB-94B2-4DEB96FDEA6E}">
          <p14:sldIdLst>
            <p14:sldId id="1795"/>
            <p14:sldId id="1801"/>
          </p14:sldIdLst>
        </p14:section>
        <p14:section name="Summary" id="{BC5DA26A-ED84-44C5-83CB-2D7C50250CA9}">
          <p14:sldIdLst>
            <p14:sldId id="1796"/>
            <p14:sldId id="2090"/>
          </p14:sldIdLst>
        </p14:section>
        <p14:section name="Appendix" id="{D241162D-9E75-4861-AAD2-AEDC79239825}">
          <p14:sldIdLst>
            <p14:sldId id="2052"/>
            <p14:sldId id="20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Anna Willis" initials="AW" lastIdx="295" clrIdx="9">
    <p:extLst>
      <p:ext uri="{19B8F6BF-5375-455C-9EA6-DF929625EA0E}">
        <p15:presenceInfo xmlns:p15="http://schemas.microsoft.com/office/powerpoint/2012/main" userId="S::Anna.Willis@nice.org.uk::c8046626-9000-4f23-8bef-52355d44223b"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Emily Crowe" initials="EC" lastIdx="24" clrIdx="10">
    <p:extLst>
      <p:ext uri="{19B8F6BF-5375-455C-9EA6-DF929625EA0E}">
        <p15:presenceInfo xmlns:p15="http://schemas.microsoft.com/office/powerpoint/2012/main" userId="S::Emily.Crowe@nice.org.uk::09a2a722-b6ff-4a4a-912c-f753992f36b9" providerId="AD"/>
      </p:ext>
    </p:extLst>
  </p:cmAuthor>
  <p:cmAuthor id="5" name="Albany Chandler" initials="AC" lastIdx="92"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FD"/>
    <a:srgbClr val="FCD8F9"/>
    <a:srgbClr val="66FFFF"/>
    <a:srgbClr val="228096"/>
    <a:srgbClr val="0000FF"/>
    <a:srgbClr val="FFC000"/>
    <a:srgbClr val="00B050"/>
    <a:srgbClr val="C00000"/>
    <a:srgbClr val="00436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3" autoAdjust="0"/>
  </p:normalViewPr>
  <p:slideViewPr>
    <p:cSldViewPr snapToGrid="0">
      <p:cViewPr varScale="1">
        <p:scale>
          <a:sx n="57" d="100"/>
          <a:sy n="57" d="100"/>
        </p:scale>
        <p:origin x="10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illis" userId="c8046626-9000-4f23-8bef-52355d44223b" providerId="ADAL" clId="{1800C27A-D868-446B-9099-FCF0A8FA3919}"/>
    <pc:docChg chg="custSel modSld">
      <pc:chgData name="Anna Willis" userId="c8046626-9000-4f23-8bef-52355d44223b" providerId="ADAL" clId="{1800C27A-D868-446B-9099-FCF0A8FA3919}" dt="2024-08-28T16:04:04.182" v="80" actId="20577"/>
      <pc:docMkLst>
        <pc:docMk/>
      </pc:docMkLst>
      <pc:sldChg chg="addSp modSp mod">
        <pc:chgData name="Anna Willis" userId="c8046626-9000-4f23-8bef-52355d44223b" providerId="ADAL" clId="{1800C27A-D868-446B-9099-FCF0A8FA3919}" dt="2024-08-28T15:38:46.036" v="21" actId="1076"/>
        <pc:sldMkLst>
          <pc:docMk/>
          <pc:sldMk cId="3508304362" sldId="367"/>
        </pc:sldMkLst>
      </pc:sldChg>
      <pc:sldChg chg="modSp mod">
        <pc:chgData name="Anna Willis" userId="c8046626-9000-4f23-8bef-52355d44223b" providerId="ADAL" clId="{1800C27A-D868-446B-9099-FCF0A8FA3919}" dt="2024-08-28T16:03:43.806" v="76" actId="20577"/>
        <pc:sldMkLst>
          <pc:docMk/>
          <pc:sldMk cId="2068148030" sldId="2047"/>
        </pc:sldMkLst>
      </pc:sldChg>
      <pc:sldChg chg="modSp mod">
        <pc:chgData name="Anna Willis" userId="c8046626-9000-4f23-8bef-52355d44223b" providerId="ADAL" clId="{1800C27A-D868-446B-9099-FCF0A8FA3919}" dt="2024-08-28T16:03:56.046" v="77" actId="20577"/>
        <pc:sldMkLst>
          <pc:docMk/>
          <pc:sldMk cId="2882146740" sldId="2062"/>
        </pc:sldMkLst>
      </pc:sldChg>
      <pc:sldChg chg="modSp mod">
        <pc:chgData name="Anna Willis" userId="c8046626-9000-4f23-8bef-52355d44223b" providerId="ADAL" clId="{1800C27A-D868-446B-9099-FCF0A8FA3919}" dt="2024-08-28T16:02:21.006" v="69" actId="20577"/>
        <pc:sldMkLst>
          <pc:docMk/>
          <pc:sldMk cId="1672987981" sldId="2069"/>
        </pc:sldMkLst>
      </pc:sldChg>
      <pc:sldChg chg="modSp mod">
        <pc:chgData name="Anna Willis" userId="c8046626-9000-4f23-8bef-52355d44223b" providerId="ADAL" clId="{1800C27A-D868-446B-9099-FCF0A8FA3919}" dt="2024-08-28T16:03:59.630" v="78" actId="20577"/>
        <pc:sldMkLst>
          <pc:docMk/>
          <pc:sldMk cId="1319398741" sldId="2071"/>
        </pc:sldMkLst>
      </pc:sldChg>
      <pc:sldChg chg="modSp mod">
        <pc:chgData name="Anna Willis" userId="c8046626-9000-4f23-8bef-52355d44223b" providerId="ADAL" clId="{1800C27A-D868-446B-9099-FCF0A8FA3919}" dt="2024-08-28T16:04:04.182" v="80" actId="20577"/>
        <pc:sldMkLst>
          <pc:docMk/>
          <pc:sldMk cId="3086703543" sldId="2072"/>
        </pc:sldMkLst>
      </pc:sldChg>
      <pc:sldChg chg="modSp mod">
        <pc:chgData name="Anna Willis" userId="c8046626-9000-4f23-8bef-52355d44223b" providerId="ADAL" clId="{1800C27A-D868-446B-9099-FCF0A8FA3919}" dt="2024-08-28T16:01:42.338" v="63" actId="20577"/>
        <pc:sldMkLst>
          <pc:docMk/>
          <pc:sldMk cId="769438342" sldId="2073"/>
        </pc:sldMkLst>
      </pc:sldChg>
      <pc:sldChg chg="modSp mod">
        <pc:chgData name="Anna Willis" userId="c8046626-9000-4f23-8bef-52355d44223b" providerId="ADAL" clId="{1800C27A-D868-446B-9099-FCF0A8FA3919}" dt="2024-08-28T16:03:38.735" v="74" actId="20577"/>
        <pc:sldMkLst>
          <pc:docMk/>
          <pc:sldMk cId="2706716687" sldId="2074"/>
        </pc:sldMkLst>
      </pc:sldChg>
      <pc:sldChg chg="modSp mod">
        <pc:chgData name="Anna Willis" userId="c8046626-9000-4f23-8bef-52355d44223b" providerId="ADAL" clId="{1800C27A-D868-446B-9099-FCF0A8FA3919}" dt="2024-08-28T16:02:28.682" v="70" actId="12385"/>
        <pc:sldMkLst>
          <pc:docMk/>
          <pc:sldMk cId="405905000" sldId="2081"/>
        </pc:sldMkLst>
      </pc:sldChg>
      <pc:sldChg chg="modSp mod">
        <pc:chgData name="Anna Willis" userId="c8046626-9000-4f23-8bef-52355d44223b" providerId="ADAL" clId="{1800C27A-D868-446B-9099-FCF0A8FA3919}" dt="2024-08-28T15:59:33.172" v="61" actId="20577"/>
        <pc:sldMkLst>
          <pc:docMk/>
          <pc:sldMk cId="589498482" sldId="2083"/>
        </pc:sldMkLst>
      </pc:sldChg>
      <pc:sldChg chg="modSp mod">
        <pc:chgData name="Anna Willis" userId="c8046626-9000-4f23-8bef-52355d44223b" providerId="ADAL" clId="{1800C27A-D868-446B-9099-FCF0A8FA3919}" dt="2024-08-28T16:03:41.203" v="75" actId="20577"/>
        <pc:sldMkLst>
          <pc:docMk/>
          <pc:sldMk cId="4072442201" sldId="2084"/>
        </pc:sldMkLst>
      </pc:sldChg>
      <pc:sldChg chg="modSp mod">
        <pc:chgData name="Anna Willis" userId="c8046626-9000-4f23-8bef-52355d44223b" providerId="ADAL" clId="{1800C27A-D868-446B-9099-FCF0A8FA3919}" dt="2024-08-28T14:49:41.718" v="6" actId="20577"/>
        <pc:sldMkLst>
          <pc:docMk/>
          <pc:sldMk cId="4086215918" sldId="2085"/>
        </pc:sldMkLst>
      </pc:sldChg>
      <pc:sldChg chg="modSp mod">
        <pc:chgData name="Anna Willis" userId="c8046626-9000-4f23-8bef-52355d44223b" providerId="ADAL" clId="{1800C27A-D868-446B-9099-FCF0A8FA3919}" dt="2024-08-28T16:03:32.280" v="73" actId="20577"/>
        <pc:sldMkLst>
          <pc:docMk/>
          <pc:sldMk cId="1881110923" sldId="2087"/>
        </pc:sldMkLst>
      </pc:sldChg>
    </pc:docChg>
  </pc:docChgLst>
  <pc:docChgLst>
    <pc:chgData name="Anna Willis" userId="c8046626-9000-4f23-8bef-52355d44223b" providerId="ADAL" clId="{579B1073-4E0C-471D-9D50-F2B318075827}"/>
    <pc:docChg chg="undo custSel delSld modSld modSection">
      <pc:chgData name="Anna Willis" userId="c8046626-9000-4f23-8bef-52355d44223b" providerId="ADAL" clId="{579B1073-4E0C-471D-9D50-F2B318075827}" dt="2024-09-11T14:20:10.420" v="143" actId="47"/>
      <pc:docMkLst>
        <pc:docMk/>
      </pc:docMkLst>
      <pc:sldChg chg="modSp mod">
        <pc:chgData name="Anna Willis" userId="c8046626-9000-4f23-8bef-52355d44223b" providerId="ADAL" clId="{579B1073-4E0C-471D-9D50-F2B318075827}" dt="2024-09-03T09:40:10.010" v="14" actId="14100"/>
        <pc:sldMkLst>
          <pc:docMk/>
          <pc:sldMk cId="3793402762" sldId="339"/>
        </pc:sldMkLst>
      </pc:sldChg>
      <pc:sldChg chg="del">
        <pc:chgData name="Anna Willis" userId="c8046626-9000-4f23-8bef-52355d44223b" providerId="ADAL" clId="{579B1073-4E0C-471D-9D50-F2B318075827}" dt="2024-09-11T14:20:06.879" v="141" actId="47"/>
        <pc:sldMkLst>
          <pc:docMk/>
          <pc:sldMk cId="3413819286" sldId="349"/>
        </pc:sldMkLst>
      </pc:sldChg>
      <pc:sldChg chg="del">
        <pc:chgData name="Anna Willis" userId="c8046626-9000-4f23-8bef-52355d44223b" providerId="ADAL" clId="{579B1073-4E0C-471D-9D50-F2B318075827}" dt="2024-09-11T14:20:02.095" v="139" actId="47"/>
        <pc:sldMkLst>
          <pc:docMk/>
          <pc:sldMk cId="2691222131" sldId="359"/>
        </pc:sldMkLst>
      </pc:sldChg>
      <pc:sldChg chg="modSp mod">
        <pc:chgData name="Anna Willis" userId="c8046626-9000-4f23-8bef-52355d44223b" providerId="ADAL" clId="{579B1073-4E0C-471D-9D50-F2B318075827}" dt="2024-09-03T09:45:49.730" v="121" actId="13926"/>
        <pc:sldMkLst>
          <pc:docMk/>
          <pc:sldMk cId="3508304362" sldId="367"/>
        </pc:sldMkLst>
      </pc:sldChg>
      <pc:sldChg chg="del">
        <pc:chgData name="Anna Willis" userId="c8046626-9000-4f23-8bef-52355d44223b" providerId="ADAL" clId="{579B1073-4E0C-471D-9D50-F2B318075827}" dt="2024-09-11T14:20:01.210" v="138" actId="47"/>
        <pc:sldMkLst>
          <pc:docMk/>
          <pc:sldMk cId="1421855030" sldId="376"/>
        </pc:sldMkLst>
      </pc:sldChg>
      <pc:sldChg chg="modSp mod">
        <pc:chgData name="Anna Willis" userId="c8046626-9000-4f23-8bef-52355d44223b" providerId="ADAL" clId="{579B1073-4E0C-471D-9D50-F2B318075827}" dt="2024-09-03T09:41:51.348" v="30" actId="13926"/>
        <pc:sldMkLst>
          <pc:docMk/>
          <pc:sldMk cId="4028155263" sldId="1810"/>
        </pc:sldMkLst>
      </pc:sldChg>
      <pc:sldChg chg="del">
        <pc:chgData name="Anna Willis" userId="c8046626-9000-4f23-8bef-52355d44223b" providerId="ADAL" clId="{579B1073-4E0C-471D-9D50-F2B318075827}" dt="2024-09-11T14:20:07.678" v="142" actId="47"/>
        <pc:sldMkLst>
          <pc:docMk/>
          <pc:sldMk cId="4179670591" sldId="2043"/>
        </pc:sldMkLst>
      </pc:sldChg>
      <pc:sldChg chg="modSp">
        <pc:chgData name="Anna Willis" userId="c8046626-9000-4f23-8bef-52355d44223b" providerId="ADAL" clId="{579B1073-4E0C-471D-9D50-F2B318075827}" dt="2024-09-03T09:42:47.034" v="61"/>
        <pc:sldMkLst>
          <pc:docMk/>
          <pc:sldMk cId="2068148030" sldId="2047"/>
        </pc:sldMkLst>
      </pc:sldChg>
      <pc:sldChg chg="modSp mod">
        <pc:chgData name="Anna Willis" userId="c8046626-9000-4f23-8bef-52355d44223b" providerId="ADAL" clId="{579B1073-4E0C-471D-9D50-F2B318075827}" dt="2024-09-03T09:43:57.397" v="83" actId="20577"/>
        <pc:sldMkLst>
          <pc:docMk/>
          <pc:sldMk cId="2994544365" sldId="2048"/>
        </pc:sldMkLst>
      </pc:sldChg>
      <pc:sldChg chg="modSp mod">
        <pc:chgData name="Anna Willis" userId="c8046626-9000-4f23-8bef-52355d44223b" providerId="ADAL" clId="{579B1073-4E0C-471D-9D50-F2B318075827}" dt="2024-09-03T09:46:25.513" v="131"/>
        <pc:sldMkLst>
          <pc:docMk/>
          <pc:sldMk cId="4167710077" sldId="2056"/>
        </pc:sldMkLst>
      </pc:sldChg>
      <pc:sldChg chg="addSp delSp modSp del mod">
        <pc:chgData name="Anna Willis" userId="c8046626-9000-4f23-8bef-52355d44223b" providerId="ADAL" clId="{579B1073-4E0C-471D-9D50-F2B318075827}" dt="2024-09-11T14:20:10.420" v="143" actId="47"/>
        <pc:sldMkLst>
          <pc:docMk/>
          <pc:sldMk cId="1048120451" sldId="2061"/>
        </pc:sldMkLst>
      </pc:sldChg>
      <pc:sldChg chg="addSp delSp modSp mod">
        <pc:chgData name="Anna Willis" userId="c8046626-9000-4f23-8bef-52355d44223b" providerId="ADAL" clId="{579B1073-4E0C-471D-9D50-F2B318075827}" dt="2024-09-03T09:44:43.035" v="89" actId="207"/>
        <pc:sldMkLst>
          <pc:docMk/>
          <pc:sldMk cId="2882146740" sldId="2062"/>
        </pc:sldMkLst>
      </pc:sldChg>
      <pc:sldChg chg="modSp mod">
        <pc:chgData name="Anna Willis" userId="c8046626-9000-4f23-8bef-52355d44223b" providerId="ADAL" clId="{579B1073-4E0C-471D-9D50-F2B318075827}" dt="2024-09-03T09:41:22.711" v="19" actId="13926"/>
        <pc:sldMkLst>
          <pc:docMk/>
          <pc:sldMk cId="2295469427" sldId="2066"/>
        </pc:sldMkLst>
      </pc:sldChg>
      <pc:sldChg chg="del">
        <pc:chgData name="Anna Willis" userId="c8046626-9000-4f23-8bef-52355d44223b" providerId="ADAL" clId="{579B1073-4E0C-471D-9D50-F2B318075827}" dt="2024-09-11T14:20:04.935" v="140" actId="47"/>
        <pc:sldMkLst>
          <pc:docMk/>
          <pc:sldMk cId="152007184" sldId="2067"/>
        </pc:sldMkLst>
      </pc:sldChg>
      <pc:sldChg chg="modSp mod">
        <pc:chgData name="Anna Willis" userId="c8046626-9000-4f23-8bef-52355d44223b" providerId="ADAL" clId="{579B1073-4E0C-471D-9D50-F2B318075827}" dt="2024-09-03T09:44:56.928" v="94"/>
        <pc:sldMkLst>
          <pc:docMk/>
          <pc:sldMk cId="1319398741" sldId="2071"/>
        </pc:sldMkLst>
      </pc:sldChg>
      <pc:sldChg chg="modSp mod">
        <pc:chgData name="Anna Willis" userId="c8046626-9000-4f23-8bef-52355d44223b" providerId="ADAL" clId="{579B1073-4E0C-471D-9D50-F2B318075827}" dt="2024-09-03T09:42:18.984" v="39" actId="13926"/>
        <pc:sldMkLst>
          <pc:docMk/>
          <pc:sldMk cId="2706716687" sldId="2074"/>
        </pc:sldMkLst>
      </pc:sldChg>
      <pc:sldChg chg="modSp mod">
        <pc:chgData name="Anna Willis" userId="c8046626-9000-4f23-8bef-52355d44223b" providerId="ADAL" clId="{579B1073-4E0C-471D-9D50-F2B318075827}" dt="2024-09-03T09:45:19.303" v="101" actId="14734"/>
        <pc:sldMkLst>
          <pc:docMk/>
          <pc:sldMk cId="405905000" sldId="2081"/>
        </pc:sldMkLst>
      </pc:sldChg>
      <pc:sldChg chg="modSp mod">
        <pc:chgData name="Anna Willis" userId="c8046626-9000-4f23-8bef-52355d44223b" providerId="ADAL" clId="{579B1073-4E0C-471D-9D50-F2B318075827}" dt="2024-09-03T09:42:38.036" v="60" actId="13926"/>
        <pc:sldMkLst>
          <pc:docMk/>
          <pc:sldMk cId="4072442201" sldId="2084"/>
        </pc:sldMkLst>
      </pc:sldChg>
      <pc:sldChg chg="modSp">
        <pc:chgData name="Anna Willis" userId="c8046626-9000-4f23-8bef-52355d44223b" providerId="ADAL" clId="{579B1073-4E0C-471D-9D50-F2B318075827}" dt="2024-09-03T09:44:16.179" v="86"/>
        <pc:sldMkLst>
          <pc:docMk/>
          <pc:sldMk cId="1407364709" sldId="2088"/>
        </pc:sldMkLst>
      </pc:sldChg>
    </pc:docChg>
  </pc:docChgLst>
  <pc:docChgLst>
    <pc:chgData name="Anna Willis" userId="c8046626-9000-4f23-8bef-52355d44223b" providerId="ADAL" clId="{2F457CB0-4F2B-409D-B24F-48287BD849FA}"/>
    <pc:docChg chg="delSld modSld modSection">
      <pc:chgData name="Anna Willis" userId="c8046626-9000-4f23-8bef-52355d44223b" providerId="ADAL" clId="{2F457CB0-4F2B-409D-B24F-48287BD849FA}" dt="2025-01-30T17:08:56.842" v="14" actId="20577"/>
      <pc:docMkLst>
        <pc:docMk/>
      </pc:docMkLst>
      <pc:sldChg chg="modSp mod">
        <pc:chgData name="Anna Willis" userId="c8046626-9000-4f23-8bef-52355d44223b" providerId="ADAL" clId="{2F457CB0-4F2B-409D-B24F-48287BD849FA}" dt="2025-01-30T17:08:56.842" v="14" actId="20577"/>
        <pc:sldMkLst>
          <pc:docMk/>
          <pc:sldMk cId="4028155263" sldId="1810"/>
        </pc:sldMkLst>
        <pc:graphicFrameChg chg="modGraphic">
          <ac:chgData name="Anna Willis" userId="c8046626-9000-4f23-8bef-52355d44223b" providerId="ADAL" clId="{2F457CB0-4F2B-409D-B24F-48287BD849FA}" dt="2025-01-30T17:08:56.842" v="14" actId="20577"/>
          <ac:graphicFrameMkLst>
            <pc:docMk/>
            <pc:sldMk cId="4028155263" sldId="1810"/>
            <ac:graphicFrameMk id="3" creationId="{45B67465-A00D-3563-9BDF-3E417C4C563C}"/>
          </ac:graphicFrameMkLst>
        </pc:graphicFrameChg>
      </pc:sldChg>
      <pc:sldChg chg="modSp mod">
        <pc:chgData name="Anna Willis" userId="c8046626-9000-4f23-8bef-52355d44223b" providerId="ADAL" clId="{2F457CB0-4F2B-409D-B24F-48287BD849FA}" dt="2025-01-30T11:48:17.940" v="6" actId="20577"/>
        <pc:sldMkLst>
          <pc:docMk/>
          <pc:sldMk cId="2994544365" sldId="2048"/>
        </pc:sldMkLst>
        <pc:spChg chg="mod">
          <ac:chgData name="Anna Willis" userId="c8046626-9000-4f23-8bef-52355d44223b" providerId="ADAL" clId="{2F457CB0-4F2B-409D-B24F-48287BD849FA}" dt="2025-01-30T11:48:17.940" v="6" actId="20577"/>
          <ac:spMkLst>
            <pc:docMk/>
            <pc:sldMk cId="2994544365" sldId="2048"/>
            <ac:spMk id="15" creationId="{A095D89B-195A-4D94-A8DE-CD5502F42403}"/>
          </ac:spMkLst>
        </pc:spChg>
      </pc:sldChg>
      <pc:sldChg chg="del">
        <pc:chgData name="Anna Willis" userId="c8046626-9000-4f23-8bef-52355d44223b" providerId="ADAL" clId="{2F457CB0-4F2B-409D-B24F-48287BD849FA}" dt="2025-01-30T11:47:53.977" v="0" actId="2696"/>
        <pc:sldMkLst>
          <pc:docMk/>
          <pc:sldMk cId="2706716687" sldId="2074"/>
        </pc:sldMkLst>
      </pc:sldChg>
    </pc:docChg>
  </pc:docChgLst>
  <pc:docChgLst>
    <pc:chgData name="Anna Willis" userId="c8046626-9000-4f23-8bef-52355d44223b" providerId="ADAL" clId="{5051D903-2C4E-48DB-B0E0-D333D5D3B019}"/>
    <pc:docChg chg="modSld">
      <pc:chgData name="Anna Willis" userId="c8046626-9000-4f23-8bef-52355d44223b" providerId="ADAL" clId="{5051D903-2C4E-48DB-B0E0-D333D5D3B019}" dt="2024-09-11T14:21:56.992" v="5" actId="20577"/>
      <pc:docMkLst>
        <pc:docMk/>
      </pc:docMkLst>
      <pc:sldChg chg="modSp mod">
        <pc:chgData name="Anna Willis" userId="c8046626-9000-4f23-8bef-52355d44223b" providerId="ADAL" clId="{5051D903-2C4E-48DB-B0E0-D333D5D3B019}" dt="2024-09-11T14:21:56.992" v="5" actId="20577"/>
        <pc:sldMkLst>
          <pc:docMk/>
          <pc:sldMk cId="3793402762" sldId="339"/>
        </pc:sldMkLst>
      </pc:sldChg>
    </pc:docChg>
  </pc:docChgLst>
  <pc:docChgLst>
    <pc:chgData name="Anna Willis" userId="c8046626-9000-4f23-8bef-52355d44223b" providerId="ADAL" clId="{2BAA17E6-6ABD-4150-BDBC-7522C8C97E51}"/>
    <pc:docChg chg="modSld">
      <pc:chgData name="Anna Willis" userId="c8046626-9000-4f23-8bef-52355d44223b" providerId="ADAL" clId="{2BAA17E6-6ABD-4150-BDBC-7522C8C97E51}" dt="2024-08-29T12:14:26.093" v="2" actId="1076"/>
      <pc:docMkLst>
        <pc:docMk/>
      </pc:docMkLst>
      <pc:sldChg chg="modSp mod">
        <pc:chgData name="Anna Willis" userId="c8046626-9000-4f23-8bef-52355d44223b" providerId="ADAL" clId="{2BAA17E6-6ABD-4150-BDBC-7522C8C97E51}" dt="2024-08-29T12:14:26.093" v="2" actId="1076"/>
        <pc:sldMkLst>
          <pc:docMk/>
          <pc:sldMk cId="2295469427" sldId="2066"/>
        </pc:sldMkLst>
      </pc:sldChg>
    </pc:docChg>
  </pc:docChgLst>
  <pc:docChgLst>
    <pc:chgData name="Anna Willis" userId="c8046626-9000-4f23-8bef-52355d44223b" providerId="ADAL" clId="{BEE242C6-809A-4367-83CE-FFD734697CBC}"/>
    <pc:docChg chg="undo custSel addSld delSld modSld sldOrd modSection">
      <pc:chgData name="Anna Willis" userId="c8046626-9000-4f23-8bef-52355d44223b" providerId="ADAL" clId="{BEE242C6-809A-4367-83CE-FFD734697CBC}" dt="2024-08-29T11:48:36.578" v="5017" actId="1076"/>
      <pc:docMkLst>
        <pc:docMk/>
      </pc:docMkLst>
      <pc:sldChg chg="addSp delSp modSp mod">
        <pc:chgData name="Anna Willis" userId="c8046626-9000-4f23-8bef-52355d44223b" providerId="ADAL" clId="{BEE242C6-809A-4367-83CE-FFD734697CBC}" dt="2024-08-29T11:45:11.357" v="4941" actId="1076"/>
        <pc:sldMkLst>
          <pc:docMk/>
          <pc:sldMk cId="369276599" sldId="345"/>
        </pc:sldMkLst>
      </pc:sldChg>
      <pc:sldChg chg="addSp delSp modSp mod">
        <pc:chgData name="Anna Willis" userId="c8046626-9000-4f23-8bef-52355d44223b" providerId="ADAL" clId="{BEE242C6-809A-4367-83CE-FFD734697CBC}" dt="2024-08-29T08:14:25.980" v="140" actId="1076"/>
        <pc:sldMkLst>
          <pc:docMk/>
          <pc:sldMk cId="167477448" sldId="347"/>
        </pc:sldMkLst>
      </pc:sldChg>
      <pc:sldChg chg="addSp delSp modSp mod">
        <pc:chgData name="Anna Willis" userId="c8046626-9000-4f23-8bef-52355d44223b" providerId="ADAL" clId="{BEE242C6-809A-4367-83CE-FFD734697CBC}" dt="2024-08-29T08:21:36.484" v="346" actId="14100"/>
        <pc:sldMkLst>
          <pc:docMk/>
          <pc:sldMk cId="2531904126" sldId="348"/>
        </pc:sldMkLst>
      </pc:sldChg>
      <pc:sldChg chg="addSp delSp modSp mod">
        <pc:chgData name="Anna Willis" userId="c8046626-9000-4f23-8bef-52355d44223b" providerId="ADAL" clId="{BEE242C6-809A-4367-83CE-FFD734697CBC}" dt="2024-08-29T11:47:49.171" v="5000" actId="20577"/>
        <pc:sldMkLst>
          <pc:docMk/>
          <pc:sldMk cId="3413819286" sldId="349"/>
        </pc:sldMkLst>
      </pc:sldChg>
      <pc:sldChg chg="addSp modSp del mod">
        <pc:chgData name="Anna Willis" userId="c8046626-9000-4f23-8bef-52355d44223b" providerId="ADAL" clId="{BEE242C6-809A-4367-83CE-FFD734697CBC}" dt="2024-08-29T11:29:17.196" v="4625" actId="47"/>
        <pc:sldMkLst>
          <pc:docMk/>
          <pc:sldMk cId="1446431835" sldId="351"/>
        </pc:sldMkLst>
      </pc:sldChg>
      <pc:sldChg chg="addSp modSp mod">
        <pc:chgData name="Anna Willis" userId="c8046626-9000-4f23-8bef-52355d44223b" providerId="ADAL" clId="{BEE242C6-809A-4367-83CE-FFD734697CBC}" dt="2024-08-29T11:46:26.423" v="4955" actId="1076"/>
        <pc:sldMkLst>
          <pc:docMk/>
          <pc:sldMk cId="2691222131" sldId="359"/>
        </pc:sldMkLst>
      </pc:sldChg>
      <pc:sldChg chg="addSp modSp mod">
        <pc:chgData name="Anna Willis" userId="c8046626-9000-4f23-8bef-52355d44223b" providerId="ADAL" clId="{BEE242C6-809A-4367-83CE-FFD734697CBC}" dt="2024-08-29T10:54:07.823" v="4135" actId="20577"/>
        <pc:sldMkLst>
          <pc:docMk/>
          <pc:sldMk cId="3508304362" sldId="367"/>
        </pc:sldMkLst>
      </pc:sldChg>
      <pc:sldChg chg="addSp delSp modSp mod">
        <pc:chgData name="Anna Willis" userId="c8046626-9000-4f23-8bef-52355d44223b" providerId="ADAL" clId="{BEE242C6-809A-4367-83CE-FFD734697CBC}" dt="2024-08-29T11:01:59.301" v="4234" actId="1076"/>
        <pc:sldMkLst>
          <pc:docMk/>
          <pc:sldMk cId="1421855030" sldId="376"/>
        </pc:sldMkLst>
      </pc:sldChg>
      <pc:sldChg chg="modSp mod">
        <pc:chgData name="Anna Willis" userId="c8046626-9000-4f23-8bef-52355d44223b" providerId="ADAL" clId="{BEE242C6-809A-4367-83CE-FFD734697CBC}" dt="2024-08-29T08:04:23.233" v="67" actId="14100"/>
        <pc:sldMkLst>
          <pc:docMk/>
          <pc:sldMk cId="437559875" sldId="404"/>
        </pc:sldMkLst>
      </pc:sldChg>
      <pc:sldChg chg="addSp delSp modSp mod">
        <pc:chgData name="Anna Willis" userId="c8046626-9000-4f23-8bef-52355d44223b" providerId="ADAL" clId="{BEE242C6-809A-4367-83CE-FFD734697CBC}" dt="2024-08-29T10:56:32.695" v="4144" actId="1076"/>
        <pc:sldMkLst>
          <pc:docMk/>
          <pc:sldMk cId="757046338" sldId="1801"/>
        </pc:sldMkLst>
      </pc:sldChg>
      <pc:sldChg chg="addSp modSp mod modNotesTx">
        <pc:chgData name="Anna Willis" userId="c8046626-9000-4f23-8bef-52355d44223b" providerId="ADAL" clId="{BEE242C6-809A-4367-83CE-FFD734697CBC}" dt="2024-08-29T09:14:16.798" v="1886"/>
        <pc:sldMkLst>
          <pc:docMk/>
          <pc:sldMk cId="4028155263" sldId="1810"/>
        </pc:sldMkLst>
      </pc:sldChg>
      <pc:sldChg chg="modSp mod">
        <pc:chgData name="Anna Willis" userId="c8046626-9000-4f23-8bef-52355d44223b" providerId="ADAL" clId="{BEE242C6-809A-4367-83CE-FFD734697CBC}" dt="2024-08-29T11:16:57.355" v="4370" actId="20577"/>
        <pc:sldMkLst>
          <pc:docMk/>
          <pc:sldMk cId="4179670591" sldId="2043"/>
        </pc:sldMkLst>
      </pc:sldChg>
      <pc:sldChg chg="addSp modSp mod modNotesTx">
        <pc:chgData name="Anna Willis" userId="c8046626-9000-4f23-8bef-52355d44223b" providerId="ADAL" clId="{BEE242C6-809A-4367-83CE-FFD734697CBC}" dt="2024-08-29T10:14:58.654" v="3291" actId="20577"/>
        <pc:sldMkLst>
          <pc:docMk/>
          <pc:sldMk cId="2068148030" sldId="2047"/>
        </pc:sldMkLst>
      </pc:sldChg>
      <pc:sldChg chg="addSp modSp mod modNotesTx">
        <pc:chgData name="Anna Willis" userId="c8046626-9000-4f23-8bef-52355d44223b" providerId="ADAL" clId="{BEE242C6-809A-4367-83CE-FFD734697CBC}" dt="2024-08-29T10:18:03.061" v="3410" actId="20577"/>
        <pc:sldMkLst>
          <pc:docMk/>
          <pc:sldMk cId="2994544365" sldId="2048"/>
        </pc:sldMkLst>
      </pc:sldChg>
      <pc:sldChg chg="addSp modSp mod modNotesTx">
        <pc:chgData name="Anna Willis" userId="c8046626-9000-4f23-8bef-52355d44223b" providerId="ADAL" clId="{BEE242C6-809A-4367-83CE-FFD734697CBC}" dt="2024-08-29T10:20:33.075" v="3419" actId="20577"/>
        <pc:sldMkLst>
          <pc:docMk/>
          <pc:sldMk cId="4025662668" sldId="2049"/>
        </pc:sldMkLst>
      </pc:sldChg>
      <pc:sldChg chg="modSp mod">
        <pc:chgData name="Anna Willis" userId="c8046626-9000-4f23-8bef-52355d44223b" providerId="ADAL" clId="{BEE242C6-809A-4367-83CE-FFD734697CBC}" dt="2024-08-29T10:58:05.745" v="4153" actId="1076"/>
        <pc:sldMkLst>
          <pc:docMk/>
          <pc:sldMk cId="1586796651" sldId="2052"/>
        </pc:sldMkLst>
      </pc:sldChg>
      <pc:sldChg chg="addSp modSp del mod">
        <pc:chgData name="Anna Willis" userId="c8046626-9000-4f23-8bef-52355d44223b" providerId="ADAL" clId="{BEE242C6-809A-4367-83CE-FFD734697CBC}" dt="2024-08-29T11:29:18.034" v="4626" actId="47"/>
        <pc:sldMkLst>
          <pc:docMk/>
          <pc:sldMk cId="1188387449" sldId="2053"/>
        </pc:sldMkLst>
      </pc:sldChg>
      <pc:sldChg chg="addSp modSp del mod">
        <pc:chgData name="Anna Willis" userId="c8046626-9000-4f23-8bef-52355d44223b" providerId="ADAL" clId="{BEE242C6-809A-4367-83CE-FFD734697CBC}" dt="2024-08-29T11:29:18.806" v="4627" actId="47"/>
        <pc:sldMkLst>
          <pc:docMk/>
          <pc:sldMk cId="1894141174" sldId="2054"/>
        </pc:sldMkLst>
      </pc:sldChg>
      <pc:sldChg chg="addSp delSp modSp mod">
        <pc:chgData name="Anna Willis" userId="c8046626-9000-4f23-8bef-52355d44223b" providerId="ADAL" clId="{BEE242C6-809A-4367-83CE-FFD734697CBC}" dt="2024-08-29T11:48:25.249" v="5015" actId="1076"/>
        <pc:sldMkLst>
          <pc:docMk/>
          <pc:sldMk cId="4167710077" sldId="2056"/>
        </pc:sldMkLst>
      </pc:sldChg>
      <pc:sldChg chg="addSp delSp modSp mod modNotesTx">
        <pc:chgData name="Anna Willis" userId="c8046626-9000-4f23-8bef-52355d44223b" providerId="ADAL" clId="{BEE242C6-809A-4367-83CE-FFD734697CBC}" dt="2024-08-29T11:48:36.578" v="5017" actId="1076"/>
        <pc:sldMkLst>
          <pc:docMk/>
          <pc:sldMk cId="1048120451" sldId="2061"/>
        </pc:sldMkLst>
      </pc:sldChg>
      <pc:sldChg chg="addSp modSp mod">
        <pc:chgData name="Anna Willis" userId="c8046626-9000-4f23-8bef-52355d44223b" providerId="ADAL" clId="{BEE242C6-809A-4367-83CE-FFD734697CBC}" dt="2024-08-29T10:35:02.335" v="3664"/>
        <pc:sldMkLst>
          <pc:docMk/>
          <pc:sldMk cId="2882146740" sldId="2062"/>
        </pc:sldMkLst>
      </pc:sldChg>
      <pc:sldChg chg="addSp modSp mod">
        <pc:chgData name="Anna Willis" userId="c8046626-9000-4f23-8bef-52355d44223b" providerId="ADAL" clId="{BEE242C6-809A-4367-83CE-FFD734697CBC}" dt="2024-08-29T10:35:47.116" v="3674" actId="20577"/>
        <pc:sldMkLst>
          <pc:docMk/>
          <pc:sldMk cId="2295469427" sldId="2066"/>
        </pc:sldMkLst>
      </pc:sldChg>
      <pc:sldChg chg="addSp modSp mod">
        <pc:chgData name="Anna Willis" userId="c8046626-9000-4f23-8bef-52355d44223b" providerId="ADAL" clId="{BEE242C6-809A-4367-83CE-FFD734697CBC}" dt="2024-08-29T11:46:49.642" v="4995" actId="20577"/>
        <pc:sldMkLst>
          <pc:docMk/>
          <pc:sldMk cId="152007184" sldId="2067"/>
        </pc:sldMkLst>
      </pc:sldChg>
      <pc:sldChg chg="addSp modSp mod modNotesTx">
        <pc:chgData name="Anna Willis" userId="c8046626-9000-4f23-8bef-52355d44223b" providerId="ADAL" clId="{BEE242C6-809A-4367-83CE-FFD734697CBC}" dt="2024-08-29T11:43:46.885" v="4876" actId="21"/>
        <pc:sldMkLst>
          <pc:docMk/>
          <pc:sldMk cId="3200587956" sldId="2068"/>
        </pc:sldMkLst>
      </pc:sldChg>
      <pc:sldChg chg="addSp modSp mod">
        <pc:chgData name="Anna Willis" userId="c8046626-9000-4f23-8bef-52355d44223b" providerId="ADAL" clId="{BEE242C6-809A-4367-83CE-FFD734697CBC}" dt="2024-08-29T11:43:13.174" v="4869"/>
        <pc:sldMkLst>
          <pc:docMk/>
          <pc:sldMk cId="1672987981" sldId="2069"/>
        </pc:sldMkLst>
      </pc:sldChg>
      <pc:sldChg chg="addSp modSp mod">
        <pc:chgData name="Anna Willis" userId="c8046626-9000-4f23-8bef-52355d44223b" providerId="ADAL" clId="{BEE242C6-809A-4367-83CE-FFD734697CBC}" dt="2024-08-29T10:38:44.648" v="3738"/>
        <pc:sldMkLst>
          <pc:docMk/>
          <pc:sldMk cId="1319398741" sldId="2071"/>
        </pc:sldMkLst>
      </pc:sldChg>
      <pc:sldChg chg="addSp modSp mod">
        <pc:chgData name="Anna Willis" userId="c8046626-9000-4f23-8bef-52355d44223b" providerId="ADAL" clId="{BEE242C6-809A-4367-83CE-FFD734697CBC}" dt="2024-08-29T10:42:11.311" v="3794" actId="14100"/>
        <pc:sldMkLst>
          <pc:docMk/>
          <pc:sldMk cId="3086703543" sldId="2072"/>
        </pc:sldMkLst>
      </pc:sldChg>
      <pc:sldChg chg="modSp mod">
        <pc:chgData name="Anna Willis" userId="c8046626-9000-4f23-8bef-52355d44223b" providerId="ADAL" clId="{BEE242C6-809A-4367-83CE-FFD734697CBC}" dt="2024-08-29T08:58:36.272" v="1604" actId="20577"/>
        <pc:sldMkLst>
          <pc:docMk/>
          <pc:sldMk cId="769438342" sldId="2073"/>
        </pc:sldMkLst>
      </pc:sldChg>
      <pc:sldChg chg="addSp delSp modSp mod">
        <pc:chgData name="Anna Willis" userId="c8046626-9000-4f23-8bef-52355d44223b" providerId="ADAL" clId="{BEE242C6-809A-4367-83CE-FFD734697CBC}" dt="2024-08-29T11:29:36.012" v="4629" actId="1076"/>
        <pc:sldMkLst>
          <pc:docMk/>
          <pc:sldMk cId="2706716687" sldId="2074"/>
        </pc:sldMkLst>
      </pc:sldChg>
      <pc:sldChg chg="addSp modSp mod">
        <pc:chgData name="Anna Willis" userId="c8046626-9000-4f23-8bef-52355d44223b" providerId="ADAL" clId="{BEE242C6-809A-4367-83CE-FFD734697CBC}" dt="2024-08-29T10:47:22.300" v="3963"/>
        <pc:sldMkLst>
          <pc:docMk/>
          <pc:sldMk cId="405905000" sldId="2081"/>
        </pc:sldMkLst>
      </pc:sldChg>
      <pc:sldChg chg="delSp modSp mod">
        <pc:chgData name="Anna Willis" userId="c8046626-9000-4f23-8bef-52355d44223b" providerId="ADAL" clId="{BEE242C6-809A-4367-83CE-FFD734697CBC}" dt="2024-08-29T09:24:47.677" v="2184" actId="478"/>
        <pc:sldMkLst>
          <pc:docMk/>
          <pc:sldMk cId="589498482" sldId="2083"/>
        </pc:sldMkLst>
      </pc:sldChg>
      <pc:sldChg chg="addSp modSp mod">
        <pc:chgData name="Anna Willis" userId="c8046626-9000-4f23-8bef-52355d44223b" providerId="ADAL" clId="{BEE242C6-809A-4367-83CE-FFD734697CBC}" dt="2024-08-29T09:49:04.270" v="2599" actId="20577"/>
        <pc:sldMkLst>
          <pc:docMk/>
          <pc:sldMk cId="4072442201" sldId="2084"/>
        </pc:sldMkLst>
      </pc:sldChg>
      <pc:sldChg chg="del">
        <pc:chgData name="Anna Willis" userId="c8046626-9000-4f23-8bef-52355d44223b" providerId="ADAL" clId="{BEE242C6-809A-4367-83CE-FFD734697CBC}" dt="2024-08-29T10:57:42.378" v="4150" actId="2696"/>
        <pc:sldMkLst>
          <pc:docMk/>
          <pc:sldMk cId="4086215918" sldId="2085"/>
        </pc:sldMkLst>
      </pc:sldChg>
      <pc:sldChg chg="addSp modSp mod modNotesTx">
        <pc:chgData name="Anna Willis" userId="c8046626-9000-4f23-8bef-52355d44223b" providerId="ADAL" clId="{BEE242C6-809A-4367-83CE-FFD734697CBC}" dt="2024-08-29T09:02:55.333" v="1632" actId="20577"/>
        <pc:sldMkLst>
          <pc:docMk/>
          <pc:sldMk cId="44802329" sldId="2086"/>
        </pc:sldMkLst>
      </pc:sldChg>
      <pc:sldChg chg="addSp modSp mod">
        <pc:chgData name="Anna Willis" userId="c8046626-9000-4f23-8bef-52355d44223b" providerId="ADAL" clId="{BEE242C6-809A-4367-83CE-FFD734697CBC}" dt="2024-08-29T09:20:47.326" v="2172" actId="1076"/>
        <pc:sldMkLst>
          <pc:docMk/>
          <pc:sldMk cId="1881110923" sldId="2087"/>
        </pc:sldMkLst>
      </pc:sldChg>
      <pc:sldChg chg="addSp delSp modSp mod modNotesTx">
        <pc:chgData name="Anna Willis" userId="c8046626-9000-4f23-8bef-52355d44223b" providerId="ADAL" clId="{BEE242C6-809A-4367-83CE-FFD734697CBC}" dt="2024-08-29T10:18:55.707" v="3411" actId="1076"/>
        <pc:sldMkLst>
          <pc:docMk/>
          <pc:sldMk cId="1407364709" sldId="2088"/>
        </pc:sldMkLst>
      </pc:sldChg>
      <pc:sldChg chg="delSp modSp mod">
        <pc:chgData name="Anna Willis" userId="c8046626-9000-4f23-8bef-52355d44223b" providerId="ADAL" clId="{BEE242C6-809A-4367-83CE-FFD734697CBC}" dt="2024-08-29T08:22:46.108" v="348" actId="478"/>
        <pc:sldMkLst>
          <pc:docMk/>
          <pc:sldMk cId="2656999897" sldId="2089"/>
        </pc:sldMkLst>
      </pc:sldChg>
      <pc:sldChg chg="add ord">
        <pc:chgData name="Anna Willis" userId="c8046626-9000-4f23-8bef-52355d44223b" providerId="ADAL" clId="{BEE242C6-809A-4367-83CE-FFD734697CBC}" dt="2024-08-29T10:57:38.467" v="4149"/>
        <pc:sldMkLst>
          <pc:docMk/>
          <pc:sldMk cId="2801606172" sldId="20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30/01/2025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262034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Adapted from EAG report, Table 9. OS median follow up reported in EAG report page 24.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140466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324387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92324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14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80790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Tables 15-17</a:t>
            </a:r>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1743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289293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Tables 13-17</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4065534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4201274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419314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Source: </a:t>
            </a:r>
            <a:r>
              <a:rPr lang="en-US"/>
              <a:t>EAG report Figure 2</a:t>
            </a: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14677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274379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Table 63</a:t>
            </a:r>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3133745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32 - corrected</a:t>
            </a:r>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220028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3265651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300634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12</a:t>
            </a:r>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265495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a:p>
        </p:txBody>
      </p:sp>
    </p:spTree>
    <p:extLst>
      <p:ext uri="{BB962C8B-B14F-4D97-AF65-F5344CB8AC3E}">
        <p14:creationId xmlns:p14="http://schemas.microsoft.com/office/powerpoint/2010/main" val="336025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b="0" dirty="0"/>
              <a:t>Treatment pathway adapted </a:t>
            </a:r>
            <a:r>
              <a:rPr lang="en-GB" dirty="0"/>
              <a:t>from company submission Figure 2 and EAG report Table 1</a:t>
            </a:r>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34106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a:t>
            </a:r>
            <a:r>
              <a:rPr lang="en-GB" dirty="0"/>
              <a:t>Adapted from company submission, Table 2.</a:t>
            </a:r>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1359186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4.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hyperlink" Target="https://www.nice.org.uk/process/pmg36/resources/nice-health-technology-evaluations-the-manual-pdf-72286779244741"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4.xml"/><Relationship Id="rId5" Type="http://schemas.openxmlformats.org/officeDocument/2006/relationships/hyperlink" Target="https://mhraproducts4853.blob.core.windows.net/docs/50b8abee79f145d886dc1900658a0af0e4ef8faa" TargetMode="Externa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digital.nhs.uk/data-and-information/publications/statistical/cancer-registration-statistics/england-2021---full-release"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hyperlink" Target="https://pubmed.ncbi.nlm.nih.gov/36646211/" TargetMode="External"/><Relationship Id="rId4" Type="http://schemas.openxmlformats.org/officeDocument/2006/relationships/hyperlink" Target="https://ascopubs.org/doi/10.1200/JCO.23.0274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nice.org.uk/guidance/ta760/documents/final-appraisal-determination-document" TargetMode="External"/><Relationship Id="rId7" Type="http://schemas.openxmlformats.org/officeDocument/2006/relationships/hyperlink" Target="https://www.nice.org.uk/guidance/gid-ta11480/documents/final-scope-2"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hyperlink" Target="https://www.nice.org.uk/guidance/TA911"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mhraproducts4853.blob.core.windows.net/docs/50b8abee79f145d886dc1900658a0af0e4ef8faa"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e.org.uk/guidance/ta760/documents/final-appraisal-determination-document"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hyperlink" Target="https://www.nice.org.uk/guidance/ta760/documents/final-appraisal-determination-documen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8916064" cy="1276350"/>
          </a:xfrm>
        </p:spPr>
        <p:txBody>
          <a:bodyPr>
            <a:noAutofit/>
          </a:bodyPr>
          <a:lstStyle/>
          <a:p>
            <a:r>
              <a:rPr lang="en-GB" sz="3200" dirty="0" err="1">
                <a:latin typeface="Arial" panose="020B0604020202020204" pitchFamily="34" charset="0"/>
                <a:cs typeface="Arial" panose="020B0604020202020204" pitchFamily="34" charset="0"/>
              </a:rPr>
              <a:t>Selpercatinib</a:t>
            </a:r>
            <a:r>
              <a:rPr lang="en-GB" sz="3200" dirty="0">
                <a:latin typeface="Arial" panose="020B0604020202020204" pitchFamily="34" charset="0"/>
                <a:cs typeface="Arial" panose="020B0604020202020204" pitchFamily="34" charset="0"/>
              </a:rPr>
              <a:t> for previously treated RET fusion-positive advanced non-small-cell lung cancer (managed access review of TA760)</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D [</a:t>
            </a:r>
            <a:r>
              <a:rPr lang="en-US" sz="2200" b="1" dirty="0">
                <a:cs typeface="Arial" panose="020B0604020202020204" pitchFamily="34" charset="0"/>
              </a:rPr>
              <a:t>04 September</a:t>
            </a:r>
            <a:r>
              <a:rPr lang="en-US" sz="2200" b="1" dirty="0">
                <a:latin typeface="Arial" panose="020B0604020202020204" pitchFamily="34" charset="0"/>
                <a:cs typeface="Arial" panose="020B0604020202020204" pitchFamily="34" charset="0"/>
              </a:rPr>
              <a:t> 2024]</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Megan John</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US" sz="2200" dirty="0">
                <a:latin typeface="Arial" panose="020B0604020202020204" pitchFamily="34" charset="0"/>
                <a:cs typeface="Arial" panose="020B0604020202020204" pitchFamily="34" charset="0"/>
              </a:rPr>
              <a:t>Carole Pitkeathley, Martin Bradley, Matt Bradley</a:t>
            </a: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GB" sz="2200" dirty="0">
                <a:latin typeface="Arial" panose="020B0604020202020204" pitchFamily="34" charset="0"/>
                <a:cs typeface="Arial" panose="020B0604020202020204" pitchFamily="34" charset="0"/>
              </a:rPr>
              <a:t>Liverpool Reviews and Implementation Group (</a:t>
            </a:r>
            <a:r>
              <a:rPr lang="en-GB" sz="2200" dirty="0" err="1">
                <a:latin typeface="Arial" panose="020B0604020202020204" pitchFamily="34" charset="0"/>
                <a:cs typeface="Arial" panose="020B0604020202020204" pitchFamily="34" charset="0"/>
              </a:rPr>
              <a:t>LRiG</a:t>
            </a:r>
            <a:r>
              <a:rPr lang="en-GB"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Anna Willis, Albany Chandler, Emily Crowe</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Eli Lilly</a:t>
            </a: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10150679" y="94527"/>
            <a:ext cx="1929467" cy="871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Slides for public –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943727276"/>
              </p:ext>
            </p:extLst>
          </p:nvPr>
        </p:nvGraphicFramePr>
        <p:xfrm>
          <a:off x="546491" y="898706"/>
          <a:ext cx="11171017" cy="4023360"/>
        </p:xfrm>
        <a:graphic>
          <a:graphicData uri="http://schemas.openxmlformats.org/drawingml/2006/table">
            <a:tbl>
              <a:tblPr firstRow="1" bandRow="1">
                <a:tableStyleId>{5C22544A-7EE6-4342-B048-85BDC9FD1C3A}</a:tableStyleId>
              </a:tblPr>
              <a:tblGrid>
                <a:gridCol w="1047189">
                  <a:extLst>
                    <a:ext uri="{9D8B030D-6E8A-4147-A177-3AD203B41FA5}">
                      <a16:colId xmlns:a16="http://schemas.microsoft.com/office/drawing/2014/main" val="4207837555"/>
                    </a:ext>
                  </a:extLst>
                </a:gridCol>
                <a:gridCol w="7126762">
                  <a:extLst>
                    <a:ext uri="{9D8B030D-6E8A-4147-A177-3AD203B41FA5}">
                      <a16:colId xmlns:a16="http://schemas.microsoft.com/office/drawing/2014/main" val="3322847139"/>
                    </a:ext>
                  </a:extLst>
                </a:gridCol>
                <a:gridCol w="2997066">
                  <a:extLst>
                    <a:ext uri="{9D8B030D-6E8A-4147-A177-3AD203B41FA5}">
                      <a16:colId xmlns:a16="http://schemas.microsoft.com/office/drawing/2014/main" val="354127724"/>
                    </a:ext>
                  </a:extLst>
                </a:gridCol>
              </a:tblGrid>
              <a:tr h="0">
                <a:tc>
                  <a:txBody>
                    <a:bodyPr/>
                    <a:lstStyle/>
                    <a:p>
                      <a:r>
                        <a:rPr lang="en-GB">
                          <a:latin typeface="Arial" panose="020B0604020202020204" pitchFamily="34" charset="0"/>
                        </a:rPr>
                        <a:t>#</a:t>
                      </a:r>
                    </a:p>
                  </a:txBody>
                  <a:tcPr/>
                </a:tc>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0">
                <a:tc gridSpan="3">
                  <a:txBody>
                    <a:bodyPr/>
                    <a:lstStyle/>
                    <a:p>
                      <a:r>
                        <a:rPr lang="en-GB" b="1">
                          <a:solidFill>
                            <a:schemeClr val="bg1"/>
                          </a:solidFill>
                          <a:latin typeface="Arial" panose="020B0604020202020204" pitchFamily="34" charset="0"/>
                        </a:rPr>
                        <a:t>Key issues</a:t>
                      </a:r>
                    </a:p>
                  </a:txBody>
                  <a:tcPr>
                    <a:solidFill>
                      <a:schemeClr val="accent1"/>
                    </a:solidFill>
                  </a:tcPr>
                </a:tc>
                <a:tc hMerge="1">
                  <a:txBody>
                    <a:bodyPr/>
                    <a:lstStyle/>
                    <a:p>
                      <a:endParaRPr lang="en-GB">
                        <a:latin typeface="Arial" panose="020B0604020202020204" pitchFamily="34" charset="0"/>
                      </a:endParaRPr>
                    </a:p>
                  </a:txBody>
                  <a:tcPr/>
                </a:tc>
                <a:tc hMerge="1">
                  <a:txBody>
                    <a:bodyPr/>
                    <a:lstStyle/>
                    <a:p>
                      <a:endParaRPr lang="en-GB">
                        <a:latin typeface="Arial" panose="020B0604020202020204" pitchFamily="34" charset="0"/>
                      </a:endParaRPr>
                    </a:p>
                  </a:txBody>
                  <a:tcPr/>
                </a:tc>
                <a:extLst>
                  <a:ext uri="{0D108BD9-81ED-4DB2-BD59-A6C34878D82A}">
                    <a16:rowId xmlns:a16="http://schemas.microsoft.com/office/drawing/2014/main" val="2816701302"/>
                  </a:ext>
                </a:extLst>
              </a:tr>
              <a:tr h="246049">
                <a:tc>
                  <a:txBody>
                    <a:bodyPr/>
                    <a:lstStyle/>
                    <a:p>
                      <a:r>
                        <a:rPr lang="en-GB">
                          <a:latin typeface="Arial" panose="020B0604020202020204" pitchFamily="34" charset="0"/>
                        </a:rPr>
                        <a:t>1</a:t>
                      </a:r>
                    </a:p>
                  </a:txBody>
                  <a:tcPr anchor="ctr"/>
                </a:tc>
                <a:tc>
                  <a:txBody>
                    <a:bodyPr/>
                    <a:lstStyle/>
                    <a:p>
                      <a:r>
                        <a:rPr lang="en-GB" dirty="0">
                          <a:latin typeface="Arial" panose="020B0604020202020204" pitchFamily="34" charset="0"/>
                        </a:rPr>
                        <a:t>Uncertainty associated with approach to indirect comparison</a:t>
                      </a:r>
                    </a:p>
                    <a:p>
                      <a:r>
                        <a:rPr lang="en-GB" dirty="0">
                          <a:latin typeface="Arial" panose="020B0604020202020204" pitchFamily="34" charset="0"/>
                        </a:rPr>
                        <a:t>  a) Docetaxel pseudo-control arm</a:t>
                      </a:r>
                    </a:p>
                    <a:p>
                      <a:r>
                        <a:rPr lang="en-GB" dirty="0">
                          <a:latin typeface="Arial" panose="020B0604020202020204" pitchFamily="34" charset="0"/>
                        </a:rPr>
                        <a:t>  b) Network meta-analysis (NMA)</a:t>
                      </a:r>
                    </a:p>
                    <a:p>
                      <a:r>
                        <a:rPr lang="en-GB" dirty="0">
                          <a:latin typeface="Arial" panose="020B0604020202020204" pitchFamily="34" charset="0"/>
                        </a:rPr>
                        <a:t>  c) Unanchored matching-adjusted indirect comparison (MAIC)</a:t>
                      </a:r>
                    </a:p>
                  </a:txBody>
                  <a:tcPr anchor="ct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4286048228"/>
                  </a:ext>
                </a:extLst>
              </a:tr>
              <a:tr h="0">
                <a:tc>
                  <a:txBody>
                    <a:bodyPr/>
                    <a:lstStyle/>
                    <a:p>
                      <a:r>
                        <a:rPr lang="en-GB">
                          <a:latin typeface="Arial" panose="020B0604020202020204" pitchFamily="34" charset="0"/>
                        </a:rPr>
                        <a:t>2</a:t>
                      </a:r>
                    </a:p>
                  </a:txBody>
                  <a:tcPr anchor="ctr"/>
                </a:tc>
                <a:tc>
                  <a:txBody>
                    <a:bodyPr/>
                    <a:lstStyle/>
                    <a:p>
                      <a:r>
                        <a:rPr lang="en-GB" dirty="0">
                          <a:latin typeface="Arial" panose="020B0604020202020204" pitchFamily="34" charset="0"/>
                        </a:rPr>
                        <a:t>Choice of approach to model overall and progression-free survival</a:t>
                      </a:r>
                    </a:p>
                  </a:txBody>
                  <a:tcPr anchor="ctr"/>
                </a:tc>
                <a:tc>
                  <a:txBody>
                    <a:bodyPr/>
                    <a:lstStyle/>
                    <a:p>
                      <a:r>
                        <a:rPr lang="en-GB" dirty="0">
                          <a:latin typeface="Arial" panose="020B0604020202020204" pitchFamily="34" charset="0"/>
                        </a:rPr>
                        <a:t>Small*</a:t>
                      </a:r>
                    </a:p>
                  </a:txBody>
                  <a:tcPr anchor="ctr"/>
                </a:tc>
                <a:extLst>
                  <a:ext uri="{0D108BD9-81ED-4DB2-BD59-A6C34878D82A}">
                    <a16:rowId xmlns:a16="http://schemas.microsoft.com/office/drawing/2014/main" val="2359428316"/>
                  </a:ext>
                </a:extLst>
              </a:tr>
              <a:tr h="0">
                <a:tc>
                  <a:txBody>
                    <a:bodyPr/>
                    <a:lstStyle/>
                    <a:p>
                      <a:r>
                        <a:rPr lang="en-GB">
                          <a:latin typeface="Arial" panose="020B0604020202020204" pitchFamily="34" charset="0"/>
                        </a:rPr>
                        <a:t>3</a:t>
                      </a:r>
                    </a:p>
                  </a:txBody>
                  <a:tcPr anchor="ctr"/>
                </a:tc>
                <a:tc>
                  <a:txBody>
                    <a:bodyPr/>
                    <a:lstStyle/>
                    <a:p>
                      <a:r>
                        <a:rPr lang="en-GB" dirty="0" err="1">
                          <a:latin typeface="Arial" panose="020B0604020202020204" pitchFamily="34" charset="0"/>
                        </a:rPr>
                        <a:t>Selpercatinib</a:t>
                      </a:r>
                      <a:r>
                        <a:rPr lang="en-GB" dirty="0">
                          <a:latin typeface="Arial" panose="020B0604020202020204" pitchFamily="34" charset="0"/>
                        </a:rPr>
                        <a:t> treatment continues for as long as people continue to benefit</a:t>
                      </a:r>
                      <a:endParaRPr lang="en-GB" dirty="0">
                        <a:solidFill>
                          <a:schemeClr val="tx1"/>
                        </a:solidFill>
                        <a:latin typeface="Arial" panose="020B0604020202020204" pitchFamily="34" charset="0"/>
                      </a:endParaRPr>
                    </a:p>
                  </a:txBody>
                  <a:tcPr anchor="ctr"/>
                </a:tc>
                <a:tc>
                  <a:txBody>
                    <a:bodyPr/>
                    <a:lstStyle/>
                    <a:p>
                      <a:r>
                        <a:rPr lang="en-GB" dirty="0">
                          <a:solidFill>
                            <a:schemeClr val="tx1"/>
                          </a:solidFill>
                          <a:latin typeface="Arial" panose="020B0604020202020204" pitchFamily="34" charset="0"/>
                        </a:rPr>
                        <a:t>Moderate</a:t>
                      </a:r>
                      <a:endParaRPr lang="en-GB" dirty="0">
                        <a:solidFill>
                          <a:srgbClr val="FF0000"/>
                        </a:solidFill>
                        <a:latin typeface="Arial" panose="020B0604020202020204" pitchFamily="34" charset="0"/>
                      </a:endParaRPr>
                    </a:p>
                  </a:txBody>
                  <a:tcPr anchor="ctr"/>
                </a:tc>
                <a:extLst>
                  <a:ext uri="{0D108BD9-81ED-4DB2-BD59-A6C34878D82A}">
                    <a16:rowId xmlns:a16="http://schemas.microsoft.com/office/drawing/2014/main" val="4079267917"/>
                  </a:ext>
                </a:extLst>
              </a:tr>
              <a:tr h="0">
                <a:tc>
                  <a:txBody>
                    <a:bodyPr/>
                    <a:lstStyle/>
                    <a:p>
                      <a:r>
                        <a:rPr lang="en-GB">
                          <a:latin typeface="Arial" panose="020B0604020202020204" pitchFamily="34" charset="0"/>
                        </a:rPr>
                        <a:t>4</a:t>
                      </a:r>
                    </a:p>
                  </a:txBody>
                  <a:tcPr anchor="ctr"/>
                </a:tc>
                <a:tc>
                  <a:txBody>
                    <a:bodyPr/>
                    <a:lstStyle/>
                    <a:p>
                      <a:r>
                        <a:rPr lang="en-GB" dirty="0">
                          <a:latin typeface="Arial" panose="020B0604020202020204" pitchFamily="34" charset="0"/>
                        </a:rPr>
                        <a:t>Severity modifier</a:t>
                      </a:r>
                    </a:p>
                  </a:txBody>
                  <a:tcPr anchor="ct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710463053"/>
                  </a:ext>
                </a:extLst>
              </a:tr>
              <a:tr h="0">
                <a:tc gridSpan="3">
                  <a:txBody>
                    <a:bodyPr/>
                    <a:lstStyle/>
                    <a:p>
                      <a:r>
                        <a:rPr lang="en-GB" b="1">
                          <a:solidFill>
                            <a:schemeClr val="bg1"/>
                          </a:solidFill>
                          <a:latin typeface="Arial" panose="020B0604020202020204" pitchFamily="34" charset="0"/>
                        </a:rPr>
                        <a:t>Other issues</a:t>
                      </a:r>
                    </a:p>
                  </a:txBody>
                  <a:tcPr anchor="ctr">
                    <a:solidFill>
                      <a:schemeClr val="accent1"/>
                    </a:solidFill>
                  </a:tcPr>
                </a:tc>
                <a:tc hMerge="1">
                  <a:txBody>
                    <a:bodyPr/>
                    <a:lstStyle/>
                    <a:p>
                      <a:endParaRPr lang="en-GB">
                        <a:latin typeface="Arial" panose="020B0604020202020204" pitchFamily="34" charset="0"/>
                      </a:endParaRPr>
                    </a:p>
                  </a:txBody>
                  <a:tcPr anchor="ctr"/>
                </a:tc>
                <a:tc hMerge="1">
                  <a:txBody>
                    <a:bodyPr/>
                    <a:lstStyle/>
                    <a:p>
                      <a:endParaRPr lang="en-GB">
                        <a:latin typeface="Arial" panose="020B0604020202020204" pitchFamily="34" charset="0"/>
                      </a:endParaRPr>
                    </a:p>
                  </a:txBody>
                  <a:tcPr anchor="ctr"/>
                </a:tc>
                <a:extLst>
                  <a:ext uri="{0D108BD9-81ED-4DB2-BD59-A6C34878D82A}">
                    <a16:rowId xmlns:a16="http://schemas.microsoft.com/office/drawing/2014/main" val="3147565781"/>
                  </a:ext>
                </a:extLst>
              </a:tr>
              <a:tr h="0">
                <a:tc>
                  <a:txBody>
                    <a:bodyPr/>
                    <a:lstStyle/>
                    <a:p>
                      <a:r>
                        <a:rPr lang="en-GB" dirty="0">
                          <a:latin typeface="Arial" panose="020B0604020202020204" pitchFamily="34" charset="0"/>
                        </a:rPr>
                        <a:t>-</a:t>
                      </a:r>
                    </a:p>
                  </a:txBody>
                  <a:tcPr anchor="ctr"/>
                </a:tc>
                <a:tc>
                  <a:txBody>
                    <a:bodyPr/>
                    <a:lstStyle/>
                    <a:p>
                      <a:r>
                        <a:rPr lang="en-GB" dirty="0" err="1">
                          <a:latin typeface="Arial" panose="020B0604020202020204" pitchFamily="34" charset="0"/>
                        </a:rPr>
                        <a:t>Selpercatinib</a:t>
                      </a:r>
                      <a:r>
                        <a:rPr lang="en-GB" dirty="0">
                          <a:latin typeface="Arial" panose="020B0604020202020204" pitchFamily="34" charset="0"/>
                        </a:rPr>
                        <a:t> starting dose</a:t>
                      </a:r>
                    </a:p>
                  </a:txBody>
                  <a:tcPr anchor="ctr"/>
                </a:tc>
                <a:tc>
                  <a:txBody>
                    <a:bodyPr/>
                    <a:lstStyle/>
                    <a:p>
                      <a:r>
                        <a:rPr lang="en-GB" dirty="0">
                          <a:latin typeface="Arial" panose="020B0604020202020204" pitchFamily="34" charset="0"/>
                        </a:rPr>
                        <a:t>Small</a:t>
                      </a:r>
                    </a:p>
                  </a:txBody>
                  <a:tcPr anchor="ctr"/>
                </a:tc>
                <a:extLst>
                  <a:ext uri="{0D108BD9-81ED-4DB2-BD59-A6C34878D82A}">
                    <a16:rowId xmlns:a16="http://schemas.microsoft.com/office/drawing/2014/main" val="3199786182"/>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808725" y="6411913"/>
            <a:ext cx="9086850" cy="365125"/>
          </a:xfrm>
        </p:spPr>
        <p:txBody>
          <a:bodyPr>
            <a:noAutofit/>
          </a:body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ICER, incremental cost-effectiveness ratio.</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Notes: </a:t>
            </a:r>
            <a:r>
              <a:rPr lang="en-GB" dirty="0">
                <a:latin typeface="Arial" panose="020B0604020202020204" pitchFamily="34" charset="0"/>
                <a:cs typeface="Arial" panose="020B0604020202020204" pitchFamily="34" charset="0"/>
              </a:rPr>
              <a:t>*EAG - small impact however model structure is inflexible.</a:t>
            </a:r>
          </a:p>
        </p:txBody>
      </p:sp>
    </p:spTree>
    <p:extLst>
      <p:ext uri="{BB962C8B-B14F-4D97-AF65-F5344CB8AC3E}">
        <p14:creationId xmlns:p14="http://schemas.microsoft.com/office/powerpoint/2010/main" val="76943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Autofit/>
          </a:bodyPr>
          <a:lstStyle/>
          <a:p>
            <a:r>
              <a:rPr lang="en-GB">
                <a:latin typeface="Arial" panose="020B0604020202020204" pitchFamily="34" charset="0"/>
                <a:cs typeface="Arial" panose="020B0604020202020204" pitchFamily="34" charset="0"/>
              </a:rPr>
              <a:t>Selpercatinib for previously treated RET fusion-positive advanced non-small-cell lung cancer</a:t>
            </a:r>
            <a:br>
              <a:rPr lang="en-GB" kern="1400">
                <a:ea typeface="Times New Roman" panose="02020603050405020304" pitchFamily="18" charset="0"/>
              </a:rPr>
            </a:b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BCAFA-10E5-6354-A24E-5950355AFE39}"/>
              </a:ext>
            </a:extLst>
          </p:cNvPr>
          <p:cNvSpPr/>
          <p:nvPr/>
        </p:nvSpPr>
        <p:spPr>
          <a:xfrm>
            <a:off x="211873" y="6377155"/>
            <a:ext cx="847493" cy="271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466724" y="161560"/>
            <a:ext cx="11250785" cy="592817"/>
          </a:xfrm>
        </p:spPr>
        <p:txBody>
          <a:bodyPr>
            <a:normAutofit fontScale="90000"/>
          </a:bodyPr>
          <a:lstStyle/>
          <a:p>
            <a:r>
              <a:rPr lang="en-GB" dirty="0">
                <a:latin typeface="Arial" panose="020B0604020202020204" pitchFamily="34" charset="0"/>
                <a:cs typeface="Arial" panose="020B0604020202020204" pitchFamily="34" charset="0"/>
              </a:rPr>
              <a:t>Additional data specified in managed access agreement – LIBRETTO-001 and SACT</a:t>
            </a:r>
          </a:p>
        </p:txBody>
      </p:sp>
      <p:graphicFrame>
        <p:nvGraphicFramePr>
          <p:cNvPr id="3" name="Table 2">
            <a:extLst>
              <a:ext uri="{FF2B5EF4-FFF2-40B4-BE49-F238E27FC236}">
                <a16:creationId xmlns:a16="http://schemas.microsoft.com/office/drawing/2014/main" id="{45B67465-A00D-3563-9BDF-3E417C4C563C}"/>
              </a:ext>
            </a:extLst>
          </p:cNvPr>
          <p:cNvGraphicFramePr>
            <a:graphicFrameLocks noGrp="1"/>
          </p:cNvGraphicFramePr>
          <p:nvPr>
            <p:extLst>
              <p:ext uri="{D42A27DB-BD31-4B8C-83A1-F6EECF244321}">
                <p14:modId xmlns:p14="http://schemas.microsoft.com/office/powerpoint/2010/main" val="553084125"/>
              </p:ext>
            </p:extLst>
          </p:nvPr>
        </p:nvGraphicFramePr>
        <p:xfrm>
          <a:off x="466725" y="1349243"/>
          <a:ext cx="11456949" cy="2194560"/>
        </p:xfrm>
        <a:graphic>
          <a:graphicData uri="http://schemas.openxmlformats.org/drawingml/2006/table">
            <a:tbl>
              <a:tblPr firstRow="1" firstCol="1" bandRow="1">
                <a:tableStyleId>{5C22544A-7EE6-4342-B048-85BDC9FD1C3A}</a:tableStyleId>
              </a:tblPr>
              <a:tblGrid>
                <a:gridCol w="3544636">
                  <a:extLst>
                    <a:ext uri="{9D8B030D-6E8A-4147-A177-3AD203B41FA5}">
                      <a16:colId xmlns:a16="http://schemas.microsoft.com/office/drawing/2014/main" val="1729779552"/>
                    </a:ext>
                  </a:extLst>
                </a:gridCol>
                <a:gridCol w="4477656">
                  <a:extLst>
                    <a:ext uri="{9D8B030D-6E8A-4147-A177-3AD203B41FA5}">
                      <a16:colId xmlns:a16="http://schemas.microsoft.com/office/drawing/2014/main" val="3327338310"/>
                    </a:ext>
                  </a:extLst>
                </a:gridCol>
                <a:gridCol w="3434657">
                  <a:extLst>
                    <a:ext uri="{9D8B030D-6E8A-4147-A177-3AD203B41FA5}">
                      <a16:colId xmlns:a16="http://schemas.microsoft.com/office/drawing/2014/main" val="3745372054"/>
                    </a:ext>
                  </a:extLst>
                </a:gridCol>
              </a:tblGrid>
              <a:tr h="48387">
                <a:tc>
                  <a:txBody>
                    <a:bodyPr/>
                    <a:lstStyle/>
                    <a:p>
                      <a:endParaRPr/>
                    </a:p>
                  </a:txBody>
                  <a:tcPr marL="22942" marR="22942" marT="0" marB="0"/>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16 December 2019 (n=184)</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solidFill>
                      <a:schemeClr val="accent1"/>
                    </a:solidFill>
                  </a:tcPr>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13 January 2023 (n=</a:t>
                      </a:r>
                      <a:r>
                        <a:rPr lang="en-GB" sz="1800" b="1" u="none" dirty="0">
                          <a:solidFill>
                            <a:schemeClr val="bg1"/>
                          </a:solidFill>
                          <a:effectLst/>
                          <a:latin typeface="Arial" panose="020B0604020202020204" pitchFamily="34" charset="0"/>
                          <a:cs typeface="Arial" panose="020B0604020202020204" pitchFamily="34" charset="0"/>
                        </a:rPr>
                        <a:t>247</a:t>
                      </a:r>
                      <a:r>
                        <a:rPr lang="en-GB" sz="1800" b="1" dirty="0">
                          <a:solidFill>
                            <a:schemeClr val="bg1"/>
                          </a:solidFill>
                          <a:effectLst/>
                          <a:latin typeface="Arial" panose="020B0604020202020204" pitchFamily="34" charset="0"/>
                          <a:cs typeface="Arial" panose="020B0604020202020204" pitchFamily="34" charset="0"/>
                        </a:rPr>
                        <a: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solidFill>
                      <a:schemeClr val="accent1"/>
                    </a:solidFill>
                  </a:tcPr>
                </a:tc>
                <a:extLst>
                  <a:ext uri="{0D108BD9-81ED-4DB2-BD59-A6C34878D82A}">
                    <a16:rowId xmlns:a16="http://schemas.microsoft.com/office/drawing/2014/main" val="2595446528"/>
                  </a:ext>
                </a:extLst>
              </a:tr>
              <a:tr h="0">
                <a:tc>
                  <a:txBody>
                    <a:bodyPr/>
                    <a:lstStyle/>
                    <a:p>
                      <a:pPr algn="l">
                        <a:spcBef>
                          <a:spcPts val="200"/>
                        </a:spcBef>
                        <a:spcAft>
                          <a:spcPts val="200"/>
                        </a:spcAft>
                      </a:pPr>
                      <a:r>
                        <a:rPr lang="en-GB" sz="1800" b="1">
                          <a:effectLst/>
                          <a:latin typeface="Arial" panose="020B0604020202020204" pitchFamily="34" charset="0"/>
                          <a:ea typeface="Times New Roman" panose="02020603050405020304" pitchFamily="18" charset="0"/>
                          <a:cs typeface="Arial" panose="020B0604020202020204" pitchFamily="34" charset="0"/>
                        </a:rPr>
                        <a:t>Purpose of data cut</a:t>
                      </a:r>
                    </a:p>
                  </a:txBody>
                  <a:tcPr marL="22942" marR="22942" marT="0" marB="0"/>
                </a:tc>
                <a:tc>
                  <a:txBody>
                    <a:bodyPr/>
                    <a:lstStyle/>
                    <a:p>
                      <a:pPr algn="ctr">
                        <a:spcBef>
                          <a:spcPts val="200"/>
                        </a:spcBef>
                        <a:spcAft>
                          <a:spcPts val="200"/>
                        </a:spcAft>
                      </a:pPr>
                      <a:r>
                        <a:rPr lang="en-GB" sz="1800" b="0" dirty="0">
                          <a:effectLst/>
                          <a:latin typeface="Arial" panose="020B0604020202020204" pitchFamily="34" charset="0"/>
                          <a:ea typeface="Times New Roman" panose="02020603050405020304" pitchFamily="18" charset="0"/>
                          <a:cs typeface="Arial" panose="020B0604020202020204" pitchFamily="34" charset="0"/>
                        </a:rPr>
                        <a:t>Informed MHRA submission and TA760</a:t>
                      </a:r>
                    </a:p>
                  </a:txBody>
                  <a:tcPr marL="22942" marR="22942" marT="0" marB="0"/>
                </a:tc>
                <a:tc>
                  <a:txBody>
                    <a:bodyPr/>
                    <a:lstStyle/>
                    <a:p>
                      <a:pPr algn="ctr">
                        <a:spcBef>
                          <a:spcPts val="200"/>
                        </a:spcBef>
                        <a:spcAft>
                          <a:spcPts val="200"/>
                        </a:spcAft>
                      </a:pPr>
                      <a:r>
                        <a:rPr lang="en-GB" sz="1800" b="0" dirty="0">
                          <a:effectLst/>
                          <a:latin typeface="Arial" panose="020B0604020202020204" pitchFamily="34" charset="0"/>
                          <a:ea typeface="Times New Roman" panose="02020603050405020304" pitchFamily="18" charset="0"/>
                          <a:cs typeface="Arial" panose="020B0604020202020204" pitchFamily="34" charset="0"/>
                        </a:rPr>
                        <a:t>Informed current appraisal</a:t>
                      </a:r>
                    </a:p>
                  </a:txBody>
                  <a:tcPr marL="22942" marR="22942" marT="0" marB="0"/>
                </a:tc>
                <a:extLst>
                  <a:ext uri="{0D108BD9-81ED-4DB2-BD59-A6C34878D82A}">
                    <a16:rowId xmlns:a16="http://schemas.microsoft.com/office/drawing/2014/main" val="758915679"/>
                  </a:ext>
                </a:extLst>
              </a:tr>
              <a:tr h="0">
                <a:tc>
                  <a:txBody>
                    <a:bodyPr/>
                    <a:lstStyle/>
                    <a:p>
                      <a:pPr algn="l">
                        <a:spcBef>
                          <a:spcPts val="200"/>
                        </a:spcBef>
                        <a:spcAft>
                          <a:spcPts val="200"/>
                        </a:spcAft>
                      </a:pPr>
                      <a:r>
                        <a:rPr lang="en-GB" sz="1800" b="1">
                          <a:effectLst/>
                          <a:latin typeface="Arial" panose="020B0604020202020204" pitchFamily="34" charset="0"/>
                          <a:ea typeface="Times New Roman" panose="02020603050405020304" pitchFamily="18" charset="0"/>
                          <a:cs typeface="Arial" panose="020B0604020202020204" pitchFamily="34" charset="0"/>
                        </a:rPr>
                        <a:t>ORR median follow up (months)</a:t>
                      </a:r>
                    </a:p>
                  </a:txBody>
                  <a:tcPr marL="22942" marR="22942" marT="0" marB="0"/>
                </a:tc>
                <a:tc>
                  <a:txBody>
                    <a:bodyPr/>
                    <a:lstStyle/>
                    <a:p>
                      <a:pPr algn="ctr">
                        <a:spcBef>
                          <a:spcPts val="200"/>
                        </a:spcBef>
                        <a:spcAft>
                          <a:spcPts val="200"/>
                        </a:spcAft>
                      </a:pPr>
                      <a:r>
                        <a:rPr lang="en-GB" sz="1800" dirty="0">
                          <a:latin typeface="Arial" panose="020B0604020202020204" pitchFamily="34" charset="0"/>
                          <a:cs typeface="Arial" panose="020B0604020202020204" pitchFamily="34" charset="0"/>
                        </a:rPr>
                        <a:t>9.2</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pPr>
                      <a:r>
                        <a:rPr lang="en-GB" sz="1800" u="none" dirty="0">
                          <a:latin typeface="Arial" panose="020B0604020202020204" pitchFamily="34" charset="0"/>
                          <a:cs typeface="Arial" panose="020B0604020202020204" pitchFamily="34" charset="0"/>
                        </a:rPr>
                        <a:t>39.5</a:t>
                      </a:r>
                      <a:endParaRPr lang="en-GB" sz="1800" b="1"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2928162890"/>
                  </a:ext>
                </a:extLst>
              </a:tr>
              <a:tr h="0">
                <a:tc>
                  <a:txBody>
                    <a:bodyPr/>
                    <a:lstStyle/>
                    <a:p>
                      <a:pP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ORR by IRC, % (95% CI)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57 (49 to 64)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u="none" dirty="0">
                          <a:effectLst/>
                          <a:latin typeface="Arial" panose="020B0604020202020204" pitchFamily="34" charset="0"/>
                          <a:cs typeface="Arial" panose="020B0604020202020204" pitchFamily="34" charset="0"/>
                        </a:rPr>
                        <a:t>61.5 (55.2 to 67.6)</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1165745477"/>
                  </a:ext>
                </a:extLst>
              </a:tr>
              <a:tr h="0">
                <a:tc>
                  <a:txBody>
                    <a:bodyPr/>
                    <a:lstStyle/>
                    <a:p>
                      <a:pP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PFS median follow up (months)</a:t>
                      </a:r>
                    </a:p>
                  </a:txBody>
                  <a:tcPr marL="22942" marR="22942" marT="0" marB="0"/>
                </a:tc>
                <a:tc>
                  <a:txBody>
                    <a:bodyPr/>
                    <a:lstStyle/>
                    <a:p>
                      <a:pPr algn="ctr">
                        <a:spcBef>
                          <a:spcPts val="200"/>
                        </a:spcBef>
                        <a:spcAft>
                          <a:spcPts val="200"/>
                        </a:spcAft>
                        <a:tabLst>
                          <a:tab pos="909320" algn="r"/>
                        </a:tabLst>
                      </a:pPr>
                      <a:r>
                        <a:rPr lang="en-GB" sz="1800" u="none" kern="1200" dirty="0">
                          <a:solidFill>
                            <a:schemeClr val="dk1"/>
                          </a:solidFill>
                          <a:effectLst/>
                          <a:latin typeface="Arial" panose="020B0604020202020204" pitchFamily="34" charset="0"/>
                          <a:ea typeface="+mn-ea"/>
                          <a:cs typeface="Arial" panose="020B0604020202020204" pitchFamily="34" charset="0"/>
                        </a:rPr>
                        <a:t>11.0</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u="none" kern="1200" dirty="0">
                          <a:solidFill>
                            <a:schemeClr val="dk1"/>
                          </a:solidFill>
                          <a:effectLst/>
                          <a:latin typeface="Arial" panose="020B0604020202020204" pitchFamily="34" charset="0"/>
                          <a:ea typeface="+mn-ea"/>
                          <a:cs typeface="Arial" panose="020B0604020202020204" pitchFamily="34" charset="0"/>
                        </a:rPr>
                        <a:t>41.2</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3482343374"/>
                  </a:ext>
                </a:extLst>
              </a:tr>
              <a:tr h="0">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Median PFS, months (95%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19.3 (14 to NE)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u="none" dirty="0">
                          <a:effectLst/>
                          <a:latin typeface="Arial" panose="020B0604020202020204" pitchFamily="34" charset="0"/>
                          <a:cs typeface="Arial" panose="020B0604020202020204" pitchFamily="34" charset="0"/>
                        </a:rPr>
                        <a:t>26.15 (19.3 to 35.7)</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1737967421"/>
                  </a:ext>
                </a:extLst>
              </a:tr>
              <a:tr h="0">
                <a:tc>
                  <a:txBody>
                    <a:bodyPr/>
                    <a:lstStyle/>
                    <a:p>
                      <a:pP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OS median follow up (months)</a:t>
                      </a:r>
                    </a:p>
                  </a:txBody>
                  <a:tcPr marL="22942" marR="22942"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lang="en-GB" sz="1800" u="sng" dirty="0">
                          <a:solidFill>
                            <a:schemeClr val="tx1"/>
                          </a:solidFill>
                          <a:highlight>
                            <a:srgbClr val="000000"/>
                          </a:highlight>
                          <a:latin typeface="Arial" panose="020B0604020202020204" pitchFamily="34" charset="0"/>
                          <a:cs typeface="Arial" panose="020B0604020202020204" pitchFamily="34" charset="0"/>
                        </a:rPr>
                        <a:t>****</a:t>
                      </a:r>
                      <a:endParaRPr lang="en-GB" sz="1800" dirty="0">
                        <a:solidFill>
                          <a:schemeClr val="tx1"/>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u="none" dirty="0">
                          <a:latin typeface="Arial" panose="020B0604020202020204" pitchFamily="34" charset="0"/>
                          <a:cs typeface="Arial" panose="020B0604020202020204" pitchFamily="34" charset="0"/>
                        </a:rPr>
                        <a:t>44.6</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4153961420"/>
                  </a:ext>
                </a:extLst>
              </a:tr>
              <a:tr h="0">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Median OS, months (95%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Not estimable</a:t>
                      </a:r>
                    </a:p>
                  </a:txBody>
                  <a:tcPr marL="22942" marR="22942" marT="0" marB="0"/>
                </a:tc>
                <a:tc>
                  <a:txBody>
                    <a:bodyPr/>
                    <a:lstStyle/>
                    <a:p>
                      <a:pPr algn="ctr">
                        <a:spcBef>
                          <a:spcPts val="200"/>
                        </a:spcBef>
                        <a:spcAft>
                          <a:spcPts val="200"/>
                        </a:spcAft>
                        <a:tabLst>
                          <a:tab pos="909320" algn="r"/>
                        </a:tabLst>
                      </a:pPr>
                      <a:r>
                        <a:rPr lang="en-GB" sz="1800" u="none" dirty="0">
                          <a:effectLst/>
                          <a:latin typeface="Arial" panose="020B0604020202020204" pitchFamily="34" charset="0"/>
                          <a:cs typeface="Arial" panose="020B0604020202020204" pitchFamily="34" charset="0"/>
                        </a:rPr>
                        <a:t>47.57 (35.9 to NE)</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22942" marR="22942" marT="0" marB="0"/>
                </a:tc>
                <a:extLst>
                  <a:ext uri="{0D108BD9-81ED-4DB2-BD59-A6C34878D82A}">
                    <a16:rowId xmlns:a16="http://schemas.microsoft.com/office/drawing/2014/main" val="2414621899"/>
                  </a:ext>
                </a:extLst>
              </a:tr>
            </a:tbl>
          </a:graphicData>
        </a:graphic>
      </p:graphicFrame>
      <p:sp>
        <p:nvSpPr>
          <p:cNvPr id="8" name="TextBox 7">
            <a:extLst>
              <a:ext uri="{FF2B5EF4-FFF2-40B4-BE49-F238E27FC236}">
                <a16:creationId xmlns:a16="http://schemas.microsoft.com/office/drawing/2014/main" id="{DC15C6CB-9948-2FE8-5D6D-A56A47393DA1}"/>
              </a:ext>
            </a:extLst>
          </p:cNvPr>
          <p:cNvSpPr txBox="1"/>
          <p:nvPr/>
        </p:nvSpPr>
        <p:spPr>
          <a:xfrm>
            <a:off x="9132528" y="619888"/>
            <a:ext cx="279114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 appendix: </a:t>
            </a:r>
            <a:r>
              <a:rPr lang="en-GB" dirty="0">
                <a:latin typeface="Arial" panose="020B0604020202020204" pitchFamily="34" charset="0"/>
                <a:cs typeface="Arial" panose="020B0604020202020204" pitchFamily="34" charset="0"/>
                <a:hlinkClick r:id="" action="ppaction://noaction"/>
              </a:rPr>
              <a:t>Key clinical trial - </a:t>
            </a:r>
            <a:r>
              <a:rPr lang="en-GB" dirty="0" err="1">
                <a:latin typeface="Arial" panose="020B0604020202020204" pitchFamily="34" charset="0"/>
                <a:cs typeface="Arial" panose="020B0604020202020204" pitchFamily="34" charset="0"/>
                <a:hlinkClick r:id="" action="ppaction://noaction"/>
              </a:rPr>
              <a:t>selpercatinib</a:t>
            </a:r>
            <a:r>
              <a:rPr lang="en-GB" dirty="0">
                <a:solidFill>
                  <a:srgbClr val="FF0000"/>
                </a:solidFill>
                <a:latin typeface="Arial" panose="020B0604020202020204" pitchFamily="34" charset="0"/>
                <a:cs typeface="Arial" panose="020B0604020202020204" pitchFamily="34" charset="0"/>
                <a:hlinkClick r:id="" action="ppaction://noaction"/>
              </a:rPr>
              <a:t> </a:t>
            </a:r>
            <a:endParaRPr lang="en-GB"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4DBBF9-8CE0-CDF4-3854-262279E3D44E}"/>
              </a:ext>
            </a:extLst>
          </p:cNvPr>
          <p:cNvSpPr txBox="1"/>
          <p:nvPr/>
        </p:nvSpPr>
        <p:spPr>
          <a:xfrm>
            <a:off x="363764" y="979911"/>
            <a:ext cx="9282546"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a:t>
            </a:r>
            <a:r>
              <a:rPr lang="en-GB" dirty="0">
                <a:latin typeface="Arial" panose="020B0604020202020204" pitchFamily="34"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Summary of LIBRETTO-001 trial key results</a:t>
            </a:r>
            <a:r>
              <a:rPr lang="en-GB" dirty="0">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different data-cuts</a:t>
            </a:r>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2B61DA-D6A4-3A1F-C598-50B2A5B03EB4}"/>
              </a:ext>
            </a:extLst>
          </p:cNvPr>
          <p:cNvSpPr/>
          <p:nvPr/>
        </p:nvSpPr>
        <p:spPr>
          <a:xfrm>
            <a:off x="466724" y="3626827"/>
            <a:ext cx="11456950" cy="237679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focuses on updated </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selpercatinib</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clinical effectiveness data from LIBRETTO-001</a:t>
            </a:r>
          </a:p>
          <a:p>
            <a:pPr marL="742950" lvl="1"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Company has provided data with a l</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onger follow-up from a larger sample size</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Real-world data also provided from SACT dataset but not sufficiently mature to inform this submission:</a:t>
            </a:r>
          </a:p>
          <a:p>
            <a:pPr marL="742950" lvl="2"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Selpercatinib</a:t>
            </a:r>
            <a:r>
              <a:rPr lang="en-GB" dirty="0">
                <a:solidFill>
                  <a:schemeClr val="tx1"/>
                </a:solidFill>
                <a:latin typeface="Arial" panose="020B0604020202020204" pitchFamily="34" charset="0"/>
                <a:cs typeface="Arial" panose="020B0604020202020204" pitchFamily="34" charset="0"/>
              </a:rPr>
              <a:t> has only been available in the CDF in this indication since 2022</a:t>
            </a:r>
          </a:p>
          <a:p>
            <a:pPr marL="742950" lvl="2"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Most people in the SACT dataset are still on treatment – only </a:t>
            </a:r>
            <a:r>
              <a:rPr lang="en-GB" u="sng" dirty="0">
                <a:solidFill>
                  <a:schemeClr val="tx1"/>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(n=</a:t>
            </a:r>
            <a:r>
              <a:rPr lang="en-GB" u="sng" dirty="0">
                <a:solidFill>
                  <a:schemeClr val="tx1"/>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patients were identified as no longer being on treatment at the latest data cut off</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EAG agrees SACT data immature</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23ECF312-863A-2D2A-3D93-F2965AE4011F}"/>
              </a:ext>
            </a:extLst>
          </p:cNvPr>
          <p:cNvSpPr txBox="1"/>
          <p:nvPr/>
        </p:nvSpPr>
        <p:spPr>
          <a:xfrm>
            <a:off x="211872" y="6108221"/>
            <a:ext cx="11456949" cy="738664"/>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CDF, Cancer Drugs Fund; CI, confidence interval; IRC, independent review committee; MHRA, Medicines and Healthcare products Regulatory Agency; NE, not estimable; ORR, objective response rate; OS, overall survival; PFS, progression-free survival; SACT, systemic anti-cancer therapy.</a:t>
            </a:r>
          </a:p>
        </p:txBody>
      </p:sp>
      <p:sp>
        <p:nvSpPr>
          <p:cNvPr id="9" name="Confidential alert box" descr="Marker showing slides are confidential ">
            <a:extLst>
              <a:ext uri="{FF2B5EF4-FFF2-40B4-BE49-F238E27FC236}">
                <a16:creationId xmlns:a16="http://schemas.microsoft.com/office/drawing/2014/main" id="{894CF09C-51E6-7DC5-D1D4-7E4BE2001AC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402815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702B-0502-B16C-3A43-C71BB9C826D1}"/>
              </a:ext>
            </a:extLst>
          </p:cNvPr>
          <p:cNvSpPr>
            <a:spLocks noGrp="1"/>
          </p:cNvSpPr>
          <p:nvPr>
            <p:ph type="title"/>
          </p:nvPr>
        </p:nvSpPr>
        <p:spPr>
          <a:xfrm>
            <a:off x="466724" y="263524"/>
            <a:ext cx="11250785" cy="879476"/>
          </a:xfrm>
        </p:spPr>
        <p:txBody>
          <a:bodyPr>
            <a:normAutofit fontScale="90000"/>
          </a:bodyPr>
          <a:lstStyle/>
          <a:p>
            <a:r>
              <a:rPr lang="en-GB" dirty="0">
                <a:latin typeface="Arial" panose="020B0604020202020204" pitchFamily="34" charset="0"/>
                <a:cs typeface="Arial" panose="020B0604020202020204" pitchFamily="34" charset="0"/>
              </a:rPr>
              <a:t>Additional data specified in managed access agreement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prognostic effect of RET fusion mutation status</a:t>
            </a:r>
            <a:br>
              <a:rPr lang="en-GB" dirty="0">
                <a:latin typeface="Arial" panose="020B0604020202020204" pitchFamily="34" charset="0"/>
                <a:cs typeface="Arial" panose="020B0604020202020204" pitchFamily="34" charset="0"/>
              </a:rPr>
            </a:br>
            <a:endParaRPr lang="en-GB" dirty="0"/>
          </a:p>
        </p:txBody>
      </p:sp>
      <p:sp>
        <p:nvSpPr>
          <p:cNvPr id="6" name="Rectangle 5">
            <a:extLst>
              <a:ext uri="{FF2B5EF4-FFF2-40B4-BE49-F238E27FC236}">
                <a16:creationId xmlns:a16="http://schemas.microsoft.com/office/drawing/2014/main" id="{9458524B-E162-C1E4-2A31-66E9C3018C7F}"/>
              </a:ext>
            </a:extLst>
          </p:cNvPr>
          <p:cNvSpPr/>
          <p:nvPr/>
        </p:nvSpPr>
        <p:spPr>
          <a:xfrm>
            <a:off x="480448" y="2635588"/>
            <a:ext cx="11456950" cy="227434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800" dirty="0">
                <a:solidFill>
                  <a:schemeClr val="tx1"/>
                </a:solidFill>
                <a:effectLst/>
                <a:latin typeface="Arial"/>
                <a:ea typeface="Times New Roman" panose="02020603050405020304" pitchFamily="18" charset="0"/>
                <a:cs typeface="Arial"/>
              </a:rPr>
              <a:t>Presented results from an analysis of </a:t>
            </a:r>
            <a:r>
              <a:rPr lang="en-GB" dirty="0">
                <a:solidFill>
                  <a:schemeClr val="tx1"/>
                </a:solidFill>
                <a:latin typeface="Arial"/>
                <a:ea typeface="Times New Roman" panose="02020603050405020304" pitchFamily="18" charset="0"/>
                <a:cs typeface="Arial"/>
              </a:rPr>
              <a:t>the US </a:t>
            </a:r>
            <a:r>
              <a:rPr lang="en-GB" sz="1800" dirty="0">
                <a:solidFill>
                  <a:schemeClr val="tx1"/>
                </a:solidFill>
                <a:effectLst/>
                <a:latin typeface="Arial"/>
                <a:ea typeface="Times New Roman" panose="02020603050405020304" pitchFamily="18" charset="0"/>
                <a:cs typeface="Arial"/>
              </a:rPr>
              <a:t>Flatiron database </a:t>
            </a:r>
            <a:r>
              <a:rPr lang="en-GB" dirty="0">
                <a:solidFill>
                  <a:schemeClr val="tx1"/>
                </a:solidFill>
                <a:latin typeface="Arial"/>
                <a:ea typeface="Times New Roman" panose="02020603050405020304" pitchFamily="18" charset="0"/>
                <a:cs typeface="Arial"/>
              </a:rPr>
              <a:t>(</a:t>
            </a:r>
            <a:r>
              <a:rPr lang="en-GB" sz="1800" dirty="0">
                <a:solidFill>
                  <a:schemeClr val="tx1"/>
                </a:solidFill>
                <a:effectLst/>
                <a:latin typeface="Arial"/>
                <a:ea typeface="Times New Roman" panose="02020603050405020304" pitchFamily="18" charset="0"/>
                <a:cs typeface="Arial"/>
              </a:rPr>
              <a:t>Hess et al. 2021) </a:t>
            </a:r>
            <a:r>
              <a:rPr lang="en-GB" dirty="0">
                <a:solidFill>
                  <a:schemeClr val="tx1"/>
                </a:solidFill>
                <a:latin typeface="Arial"/>
                <a:ea typeface="Times New Roman" panose="02020603050405020304" pitchFamily="18" charset="0"/>
                <a:cs typeface="Arial"/>
              </a:rPr>
              <a:t>– this was </a:t>
            </a:r>
            <a:r>
              <a:rPr lang="en-GB" sz="1800" dirty="0">
                <a:solidFill>
                  <a:schemeClr val="tx1"/>
                </a:solidFill>
                <a:effectLst/>
                <a:latin typeface="Arial"/>
                <a:ea typeface="Times New Roman" panose="02020603050405020304" pitchFamily="18" charset="0"/>
                <a:cs typeface="Arial"/>
              </a:rPr>
              <a:t>also presented in company’s draft guidance response in TA760</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Analysis compared people with and without RET fusion mutations (n = 46 vs n= 5761), and found:</a:t>
            </a:r>
          </a:p>
          <a:p>
            <a:pPr marL="742950" lvl="1"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difference in response or PFS between people with and without RET fusions</a:t>
            </a:r>
          </a:p>
          <a:p>
            <a:pPr marL="742950" lvl="1"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No difference in OS after adjustment for baseline covariates</a:t>
            </a:r>
            <a:endPar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 RET fusion status not adjusted for in any of the company’s indirect comparisons due to its inconclusive prognostic nature</a:t>
            </a:r>
          </a:p>
        </p:txBody>
      </p:sp>
      <p:sp>
        <p:nvSpPr>
          <p:cNvPr id="8" name="Rectangle 7">
            <a:extLst>
              <a:ext uri="{FF2B5EF4-FFF2-40B4-BE49-F238E27FC236}">
                <a16:creationId xmlns:a16="http://schemas.microsoft.com/office/drawing/2014/main" id="{CF12F963-F6F8-113E-B947-F1C25437FA01}"/>
              </a:ext>
            </a:extLst>
          </p:cNvPr>
          <p:cNvSpPr/>
          <p:nvPr/>
        </p:nvSpPr>
        <p:spPr>
          <a:xfrm>
            <a:off x="480448" y="1337655"/>
            <a:ext cx="11456950" cy="1218063"/>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3">
                    <a:lumMod val="50000"/>
                  </a:schemeClr>
                </a:solidFill>
                <a:latin typeface="Arial" panose="020B0604020202020204" pitchFamily="34" charset="0"/>
              </a:rPr>
              <a:t>TA760 conclusions</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from sources other than LIBRETTO-001 might confirm the effect of RET fusion mutation status on survival in people with advanced NSCLC but would not remove other sources of uncertainty</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committee agreed that this uncertainty would not be fully resolved by data collection in managed access</a:t>
            </a:r>
          </a:p>
        </p:txBody>
      </p:sp>
      <p:sp>
        <p:nvSpPr>
          <p:cNvPr id="9" name="Rectangle 8">
            <a:extLst>
              <a:ext uri="{FF2B5EF4-FFF2-40B4-BE49-F238E27FC236}">
                <a16:creationId xmlns:a16="http://schemas.microsoft.com/office/drawing/2014/main" id="{809175D4-AF2B-8490-2B82-B3ADE1AA21CA}"/>
              </a:ext>
            </a:extLst>
          </p:cNvPr>
          <p:cNvSpPr/>
          <p:nvPr/>
        </p:nvSpPr>
        <p:spPr>
          <a:xfrm>
            <a:off x="480448" y="5024070"/>
            <a:ext cx="11456950" cy="1244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Based on the data presented and clinical advice received, we agree with the company that the evidence regarding a prognostic effect of RET-fusion mutation status is inconclusive</a:t>
            </a:r>
          </a:p>
          <a:p>
            <a:pPr marL="285750" lvl="1"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It remains unclear if RET status is a prognostic factor</a:t>
            </a:r>
          </a:p>
        </p:txBody>
      </p:sp>
      <p:sp>
        <p:nvSpPr>
          <p:cNvPr id="3" name="TextBox 2">
            <a:extLst>
              <a:ext uri="{FF2B5EF4-FFF2-40B4-BE49-F238E27FC236}">
                <a16:creationId xmlns:a16="http://schemas.microsoft.com/office/drawing/2014/main" id="{92A93CA5-11EE-35CC-DBF1-1D9200D25BCD}"/>
              </a:ext>
            </a:extLst>
          </p:cNvPr>
          <p:cNvSpPr txBox="1"/>
          <p:nvPr/>
        </p:nvSpPr>
        <p:spPr>
          <a:xfrm>
            <a:off x="1266773" y="6382518"/>
            <a:ext cx="10123296"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NSCLC, non-small-cell lung cancer; OS, overall survival; PFS, progression-free survival; RET, rearranged during transfection.</a:t>
            </a:r>
          </a:p>
        </p:txBody>
      </p:sp>
    </p:spTree>
    <p:extLst>
      <p:ext uri="{BB962C8B-B14F-4D97-AF65-F5344CB8AC3E}">
        <p14:creationId xmlns:p14="http://schemas.microsoft.com/office/powerpoint/2010/main" val="188111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1: Uncertainty associated with approach to indirect comparison</a:t>
            </a:r>
          </a:p>
        </p:txBody>
      </p:sp>
      <p:sp>
        <p:nvSpPr>
          <p:cNvPr id="6" name="Rectangle 5">
            <a:extLst>
              <a:ext uri="{FF2B5EF4-FFF2-40B4-BE49-F238E27FC236}">
                <a16:creationId xmlns:a16="http://schemas.microsoft.com/office/drawing/2014/main" id="{6737E9F9-84DD-BE26-C5A1-D122E6873DA2}"/>
              </a:ext>
            </a:extLst>
          </p:cNvPr>
          <p:cNvSpPr/>
          <p:nvPr/>
        </p:nvSpPr>
        <p:spPr>
          <a:xfrm>
            <a:off x="359373" y="1291956"/>
            <a:ext cx="11465485" cy="32569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 indirect comparisons overview</a:t>
            </a:r>
          </a:p>
          <a:p>
            <a:pPr marL="285750" indent="-285750">
              <a:buFont typeface="Arial" panose="020B0604020202020204" pitchFamily="34" charset="0"/>
              <a:buChar char="•"/>
            </a:pPr>
            <a:r>
              <a:rPr lang="en-GB" dirty="0">
                <a:solidFill>
                  <a:schemeClr val="tx1"/>
                </a:solidFill>
                <a:latin typeface="Arial" panose="020B0604020202020204" pitchFamily="34" charset="0"/>
              </a:rPr>
              <a:t>LIBRETTO-001 was a single-arm trial therefore to estimate comparative effectiveness the company did the following:</a:t>
            </a:r>
          </a:p>
          <a:p>
            <a:pPr marL="800100" lvl="1" indent="-342900">
              <a:buFont typeface="+mj-lt"/>
              <a:buAutoNum type="arabicPeriod"/>
            </a:pPr>
            <a:r>
              <a:rPr lang="en-GB" b="1" dirty="0">
                <a:solidFill>
                  <a:schemeClr val="tx1"/>
                </a:solidFill>
                <a:latin typeface="Arial" panose="020B0604020202020204" pitchFamily="34" charset="0"/>
              </a:rPr>
              <a:t>Aligned with TA760 </a:t>
            </a:r>
            <a:r>
              <a:rPr lang="en-GB" dirty="0">
                <a:solidFill>
                  <a:schemeClr val="tx1"/>
                </a:solidFill>
                <a:latin typeface="Arial" panose="020B0604020202020204" pitchFamily="34" charset="0"/>
              </a:rPr>
              <a:t>– generated a pseudo-control docetaxel arm using propensity score matching based on individual patient data (IPD) from the REVEL trial</a:t>
            </a:r>
          </a:p>
          <a:p>
            <a:pPr marL="800100" lvl="1" indent="-342900">
              <a:buFont typeface="+mj-lt"/>
              <a:buAutoNum type="arabicPeriod"/>
            </a:pPr>
            <a:r>
              <a:rPr lang="en-GB" b="1" dirty="0">
                <a:solidFill>
                  <a:schemeClr val="tx1"/>
                </a:solidFill>
                <a:latin typeface="Arial" panose="020B0604020202020204" pitchFamily="34" charset="0"/>
              </a:rPr>
              <a:t>Aligned with TA760 </a:t>
            </a:r>
            <a:r>
              <a:rPr lang="en-GB" dirty="0">
                <a:solidFill>
                  <a:schemeClr val="tx1"/>
                </a:solidFill>
                <a:latin typeface="Arial" panose="020B0604020202020204" pitchFamily="34" charset="0"/>
              </a:rPr>
              <a:t>– performed network meta-analyses (NMA) to compare the efficacy of selpercatinib with both comparators.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connected to network using pseudo-control docetaxel arm (estimates from NMA used in company base case) </a:t>
            </a:r>
          </a:p>
          <a:p>
            <a:pPr marL="800100" lvl="1" indent="-342900">
              <a:buFont typeface="+mj-lt"/>
              <a:buAutoNum type="arabicPeriod"/>
            </a:pPr>
            <a:r>
              <a:rPr lang="en-GB" b="1" dirty="0">
                <a:solidFill>
                  <a:schemeClr val="tx1"/>
                </a:solidFill>
                <a:latin typeface="Arial" panose="020B0604020202020204" pitchFamily="34" charset="0"/>
              </a:rPr>
              <a:t>*NEW* </a:t>
            </a:r>
            <a:r>
              <a:rPr lang="en-GB" dirty="0">
                <a:solidFill>
                  <a:schemeClr val="tx1"/>
                </a:solidFill>
                <a:latin typeface="Arial" panose="020B0604020202020204" pitchFamily="34" charset="0"/>
              </a:rPr>
              <a:t>– performed an unanchored matching-adjusted indirect comparison (MAIC) as requested by the EAG to explore the robustness of the original NMA approach</a:t>
            </a:r>
          </a:p>
          <a:p>
            <a:pPr marL="285750" lvl="1" indent="-285750">
              <a:buFont typeface="Arial" panose="020B0604020202020204" pitchFamily="34" charset="0"/>
              <a:buChar char="•"/>
            </a:pPr>
            <a:r>
              <a:rPr lang="en-GB" b="1" dirty="0">
                <a:solidFill>
                  <a:schemeClr val="tx1"/>
                </a:solidFill>
                <a:latin typeface="Arial" panose="020B0604020202020204" pitchFamily="34" charset="0"/>
              </a:rPr>
              <a:t>*NEW* </a:t>
            </a:r>
            <a:r>
              <a:rPr lang="en-GB" dirty="0">
                <a:solidFill>
                  <a:schemeClr val="tx1"/>
                </a:solidFill>
                <a:latin typeface="Arial" panose="020B0604020202020204" pitchFamily="34" charset="0"/>
              </a:rPr>
              <a:t>all analyses use updated data from January 2023 data cut</a:t>
            </a:r>
          </a:p>
        </p:txBody>
      </p:sp>
    </p:spTree>
    <p:extLst>
      <p:ext uri="{BB962C8B-B14F-4D97-AF65-F5344CB8AC3E}">
        <p14:creationId xmlns:p14="http://schemas.microsoft.com/office/powerpoint/2010/main" val="58949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07179B-39C4-F83A-8126-3EF3F4F4778A}"/>
              </a:ext>
            </a:extLst>
          </p:cNvPr>
          <p:cNvSpPr/>
          <p:nvPr/>
        </p:nvSpPr>
        <p:spPr>
          <a:xfrm>
            <a:off x="195209" y="6375831"/>
            <a:ext cx="904126" cy="322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466724" y="263524"/>
            <a:ext cx="11250785" cy="834510"/>
          </a:xfrm>
        </p:spPr>
        <p:txBody>
          <a:bodyPr>
            <a:normAutofit fontScale="90000"/>
          </a:bodyPr>
          <a:lstStyle/>
          <a:p>
            <a:r>
              <a:rPr lang="en-GB" dirty="0">
                <a:latin typeface="Arial" panose="020B0604020202020204" pitchFamily="34" charset="0"/>
                <a:cs typeface="Arial" panose="020B0604020202020204" pitchFamily="34" charset="0"/>
              </a:rPr>
              <a:t>Updated indirect comparison with docetaxel: pseudo-control arm – Jan 23 data cut</a:t>
            </a:r>
          </a:p>
        </p:txBody>
      </p:sp>
      <p:sp>
        <p:nvSpPr>
          <p:cNvPr id="3" name="Rectangle 2">
            <a:extLst>
              <a:ext uri="{FF2B5EF4-FFF2-40B4-BE49-F238E27FC236}">
                <a16:creationId xmlns:a16="http://schemas.microsoft.com/office/drawing/2014/main" id="{F38B3AAD-9071-3ED6-FAF2-3BC35F0599F9}"/>
              </a:ext>
            </a:extLst>
          </p:cNvPr>
          <p:cNvSpPr/>
          <p:nvPr/>
        </p:nvSpPr>
        <p:spPr>
          <a:xfrm>
            <a:off x="437356" y="1218863"/>
            <a:ext cx="11317288" cy="10146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Approach used for current appraisal is consistent with TA760</a:t>
            </a:r>
          </a:p>
          <a:p>
            <a:pPr marL="285750" indent="-285750">
              <a:buFont typeface="Arial" panose="020B0604020202020204" pitchFamily="34" charset="0"/>
              <a:buChar char="•"/>
            </a:pPr>
            <a:r>
              <a:rPr lang="en-GB" dirty="0">
                <a:solidFill>
                  <a:schemeClr val="tx1"/>
                </a:solidFill>
                <a:latin typeface="Arial" panose="020B0604020202020204" pitchFamily="34" charset="0"/>
              </a:rPr>
              <a:t>Results suggest statistically significant treatment effects in favour of selpercatinib (</a:t>
            </a:r>
            <a:r>
              <a:rPr lang="en-GB" b="1" dirty="0">
                <a:solidFill>
                  <a:schemeClr val="tx1"/>
                </a:solidFill>
                <a:latin typeface="Arial" panose="020B0604020202020204" pitchFamily="34" charset="0"/>
              </a:rPr>
              <a:t>Table 1</a:t>
            </a:r>
            <a:r>
              <a:rPr lang="en-GB" dirty="0">
                <a:solidFill>
                  <a:schemeClr val="tx1"/>
                </a:solidFill>
                <a:latin typeface="Arial" panose="020B0604020202020204" pitchFamily="34" charset="0"/>
              </a:rPr>
              <a:t>)</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5" name="Rectangle 4">
            <a:extLst>
              <a:ext uri="{FF2B5EF4-FFF2-40B4-BE49-F238E27FC236}">
                <a16:creationId xmlns:a16="http://schemas.microsoft.com/office/drawing/2014/main" id="{14ACC7A2-05FC-48C6-9CBC-3A88DF3AFE11}"/>
              </a:ext>
            </a:extLst>
          </p:cNvPr>
          <p:cNvSpPr/>
          <p:nvPr/>
        </p:nvSpPr>
        <p:spPr>
          <a:xfrm>
            <a:off x="437355" y="2354389"/>
            <a:ext cx="5848741" cy="35118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 limitations</a:t>
            </a:r>
          </a:p>
          <a:p>
            <a:pPr marL="285750" indent="-285750">
              <a:buFont typeface="Arial" panose="020B0604020202020204" pitchFamily="34" charset="0"/>
              <a:buChar char="•"/>
            </a:pPr>
            <a:r>
              <a:rPr lang="en-GB" dirty="0">
                <a:solidFill>
                  <a:schemeClr val="tx1"/>
                </a:solidFill>
                <a:latin typeface="Arial" panose="020B0604020202020204" pitchFamily="34" charset="0"/>
              </a:rPr>
              <a:t>Imbalances before and after matching in % female, who never smoked, were of Asian ethnicity and median time from diagnosis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was unable to match for RET fusion status and line of treatment</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chose not to match for CNS metastases:</a:t>
            </a:r>
          </a:p>
          <a:p>
            <a:pPr marL="742950" lvl="1" indent="-285750">
              <a:buFont typeface="Arial" panose="020B0604020202020204" pitchFamily="34" charset="0"/>
              <a:buChar char="•"/>
            </a:pPr>
            <a:r>
              <a:rPr lang="en-GB" dirty="0">
                <a:solidFill>
                  <a:schemeClr val="tx1"/>
                </a:solidFill>
                <a:latin typeface="Arial" panose="020B0604020202020204" pitchFamily="34" charset="0"/>
              </a:rPr>
              <a:t>They considered that matching for Stage 4 disease would have accounted for differences in the percentage of CNS metastases</a:t>
            </a:r>
          </a:p>
          <a:p>
            <a:pPr marL="285750" indent="-285750">
              <a:buFont typeface="Arial" panose="020B0604020202020204" pitchFamily="34" charset="0"/>
              <a:buChar char="•"/>
            </a:pPr>
            <a:r>
              <a:rPr lang="en-GB" dirty="0">
                <a:solidFill>
                  <a:schemeClr val="tx1"/>
                </a:solidFill>
                <a:latin typeface="Arial" panose="020B0604020202020204" pitchFamily="34" charset="0"/>
              </a:rPr>
              <a:t>Median follow up was much shorter in REVEL compared with LIBRETTO-001 (8.8 vs 44.6 months)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1" name="TextBox 10">
            <a:extLst>
              <a:ext uri="{FF2B5EF4-FFF2-40B4-BE49-F238E27FC236}">
                <a16:creationId xmlns:a16="http://schemas.microsoft.com/office/drawing/2014/main" id="{154188B3-2855-0FEE-C908-466713CE7578}"/>
              </a:ext>
            </a:extLst>
          </p:cNvPr>
          <p:cNvSpPr txBox="1"/>
          <p:nvPr/>
        </p:nvSpPr>
        <p:spPr>
          <a:xfrm>
            <a:off x="6286097" y="2302078"/>
            <a:ext cx="566733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a:t>
            </a:r>
            <a:r>
              <a:rPr lang="en-GB" dirty="0">
                <a:latin typeface="Arial" panose="020B0604020202020204" pitchFamily="34" charset="0"/>
                <a:cs typeface="Arial" panose="020B0604020202020204" pitchFamily="34" charset="0"/>
              </a:rPr>
              <a:t>: Estimated treatment effects for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versus (pseudo-control) docetaxel </a:t>
            </a:r>
          </a:p>
        </p:txBody>
      </p:sp>
      <p:graphicFrame>
        <p:nvGraphicFramePr>
          <p:cNvPr id="12" name="Table 11">
            <a:extLst>
              <a:ext uri="{FF2B5EF4-FFF2-40B4-BE49-F238E27FC236}">
                <a16:creationId xmlns:a16="http://schemas.microsoft.com/office/drawing/2014/main" id="{A0DE817B-912B-D932-2184-8172083A0B5E}"/>
              </a:ext>
            </a:extLst>
          </p:cNvPr>
          <p:cNvGraphicFramePr>
            <a:graphicFrameLocks noGrp="1"/>
          </p:cNvGraphicFramePr>
          <p:nvPr>
            <p:extLst>
              <p:ext uri="{D42A27DB-BD31-4B8C-83A1-F6EECF244321}">
                <p14:modId xmlns:p14="http://schemas.microsoft.com/office/powerpoint/2010/main" val="1344650233"/>
              </p:ext>
            </p:extLst>
          </p:nvPr>
        </p:nvGraphicFramePr>
        <p:xfrm>
          <a:off x="6401166" y="2930255"/>
          <a:ext cx="5343062" cy="1920240"/>
        </p:xfrm>
        <a:graphic>
          <a:graphicData uri="http://schemas.openxmlformats.org/drawingml/2006/table">
            <a:tbl>
              <a:tblPr firstRow="1" firstCol="1" bandRow="1">
                <a:tableStyleId>{5C22544A-7EE6-4342-B048-85BDC9FD1C3A}</a:tableStyleId>
              </a:tblPr>
              <a:tblGrid>
                <a:gridCol w="2671531">
                  <a:extLst>
                    <a:ext uri="{9D8B030D-6E8A-4147-A177-3AD203B41FA5}">
                      <a16:colId xmlns:a16="http://schemas.microsoft.com/office/drawing/2014/main" val="3802027835"/>
                    </a:ext>
                  </a:extLst>
                </a:gridCol>
                <a:gridCol w="2671531">
                  <a:extLst>
                    <a:ext uri="{9D8B030D-6E8A-4147-A177-3AD203B41FA5}">
                      <a16:colId xmlns:a16="http://schemas.microsoft.com/office/drawing/2014/main" val="2483595702"/>
                    </a:ext>
                  </a:extLst>
                </a:gridCol>
              </a:tblGrid>
              <a:tr h="0">
                <a:tc>
                  <a:txBody>
                    <a:bodyPr/>
                    <a:lstStyle/>
                    <a:p>
                      <a:pPr algn="l">
                        <a:spcBef>
                          <a:spcPts val="200"/>
                        </a:spcBef>
                        <a:spcAft>
                          <a:spcPts val="200"/>
                        </a:spcAft>
                      </a:pPr>
                      <a:r>
                        <a:rPr lang="en-GB" sz="1800">
                          <a:solidFill>
                            <a:schemeClr val="bg1"/>
                          </a:solidFill>
                          <a:effectLst/>
                          <a:latin typeface="Arial" panose="020B0604020202020204" pitchFamily="34" charset="0"/>
                          <a:cs typeface="Arial" panose="020B0604020202020204" pitchFamily="34" charset="0"/>
                        </a:rPr>
                        <a:t>Endpoint</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800">
                          <a:solidFill>
                            <a:schemeClr val="bg1"/>
                          </a:solidFill>
                          <a:effectLst/>
                          <a:latin typeface="Arial" panose="020B0604020202020204" pitchFamily="34" charset="0"/>
                          <a:cs typeface="Arial" panose="020B0604020202020204" pitchFamily="34" charset="0"/>
                        </a:rPr>
                        <a:t>Relative effect (95% CI)</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09001438"/>
                  </a:ext>
                </a:extLst>
              </a:tr>
              <a:tr h="43180">
                <a:tc>
                  <a:txBody>
                    <a:bodyPr/>
                    <a:lstStyle/>
                    <a:p>
                      <a:pPr algn="l">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Objective response rate, odds ratio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51756131"/>
                  </a:ext>
                </a:extLst>
              </a:tr>
              <a:tr h="4318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Progression-free survival, hazard ratio</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5361306"/>
                  </a:ext>
                </a:extLst>
              </a:tr>
              <a:tr h="4699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Overall survival, hazard ratio</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4611350"/>
                  </a:ext>
                </a:extLst>
              </a:tr>
            </a:tbl>
          </a:graphicData>
        </a:graphic>
      </p:graphicFrame>
      <p:sp>
        <p:nvSpPr>
          <p:cNvPr id="6" name="TextBox 5">
            <a:extLst>
              <a:ext uri="{FF2B5EF4-FFF2-40B4-BE49-F238E27FC236}">
                <a16:creationId xmlns:a16="http://schemas.microsoft.com/office/drawing/2014/main" id="{E5C970F1-C161-B3D7-3736-EE44680DA0F9}"/>
              </a:ext>
            </a:extLst>
          </p:cNvPr>
          <p:cNvSpPr txBox="1"/>
          <p:nvPr/>
        </p:nvSpPr>
        <p:spPr>
          <a:xfrm>
            <a:off x="6286096" y="4942913"/>
            <a:ext cx="5468547"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 appendix: </a:t>
            </a:r>
            <a:r>
              <a:rPr lang="en-GB" dirty="0">
                <a:latin typeface="Arial" panose="020B0604020202020204" pitchFamily="34" charset="0"/>
                <a:cs typeface="Arial" panose="020B0604020202020204" pitchFamily="34" charset="0"/>
                <a:hlinkClick r:id="" action="ppaction://noaction"/>
              </a:rPr>
              <a:t>KM charts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See appendix: </a:t>
            </a:r>
            <a:r>
              <a:rPr lang="en-GB" dirty="0">
                <a:latin typeface="Arial" panose="020B0604020202020204" pitchFamily="34" charset="0"/>
                <a:cs typeface="Arial" panose="020B0604020202020204" pitchFamily="34" charset="0"/>
                <a:hlinkClick r:id="rId3" action="ppaction://hlinksldjump"/>
              </a:rPr>
              <a:t>patient characteristics before and after matching</a:t>
            </a:r>
            <a:endParaRPr lang="en-GB" dirty="0">
              <a:latin typeface="Arial" panose="020B0604020202020204" pitchFamily="34" charset="0"/>
              <a:cs typeface="Arial" panose="020B0604020202020204" pitchFamily="34" charset="0"/>
            </a:endParaRPr>
          </a:p>
        </p:txBody>
      </p:sp>
      <p:sp>
        <p:nvSpPr>
          <p:cNvPr id="4" name="Confidential alert box" descr="Marker showing slides are confidential ">
            <a:extLst>
              <a:ext uri="{FF2B5EF4-FFF2-40B4-BE49-F238E27FC236}">
                <a16:creationId xmlns:a16="http://schemas.microsoft.com/office/drawing/2014/main" id="{362ED72A-F768-F03F-6462-296802CD1C7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extBox 7">
            <a:extLst>
              <a:ext uri="{FF2B5EF4-FFF2-40B4-BE49-F238E27FC236}">
                <a16:creationId xmlns:a16="http://schemas.microsoft.com/office/drawing/2014/main" id="{8B4AE03A-1A10-FB5D-7913-D8402DE49B1F}"/>
              </a:ext>
            </a:extLst>
          </p:cNvPr>
          <p:cNvSpPr txBox="1"/>
          <p:nvPr/>
        </p:nvSpPr>
        <p:spPr>
          <a:xfrm>
            <a:off x="875551" y="6494420"/>
            <a:ext cx="10615608"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CI, confidence interval; CNS, central nervous system; KM, Kaplan–Meier; RET, rearranged during transfection.</a:t>
            </a:r>
          </a:p>
        </p:txBody>
      </p:sp>
    </p:spTree>
    <p:extLst>
      <p:ext uri="{BB962C8B-B14F-4D97-AF65-F5344CB8AC3E}">
        <p14:creationId xmlns:p14="http://schemas.microsoft.com/office/powerpoint/2010/main" val="407244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A54C7-A40F-BED0-0F75-C663E94726F7}"/>
              </a:ext>
            </a:extLst>
          </p:cNvPr>
          <p:cNvSpPr/>
          <p:nvPr/>
        </p:nvSpPr>
        <p:spPr>
          <a:xfrm>
            <a:off x="203321" y="6256962"/>
            <a:ext cx="1276158" cy="4726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B171F7B-30CA-6C59-529E-C83716B12F45}"/>
              </a:ext>
            </a:extLst>
          </p:cNvPr>
          <p:cNvSpPr/>
          <p:nvPr/>
        </p:nvSpPr>
        <p:spPr>
          <a:xfrm>
            <a:off x="474492" y="1870213"/>
            <a:ext cx="7359323" cy="28792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 limitations</a:t>
            </a:r>
            <a:endParaRPr lang="en-GB" sz="2000" b="1" dirty="0">
              <a:solidFill>
                <a:srgbClr val="FF0000"/>
              </a:solidFill>
              <a:latin typeface="Arial" panose="020B0604020202020204" pitchFamily="34" charset="0"/>
            </a:endParaRPr>
          </a:p>
          <a:p>
            <a:pPr marL="285750" lvl="1" indent="-285750">
              <a:buFont typeface="Arial" panose="020B0604020202020204" pitchFamily="34" charset="0"/>
              <a:buChar char="•"/>
            </a:pP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linked to networks via pseudo-control docetaxel arm (see previous limitations)</a:t>
            </a:r>
          </a:p>
          <a:p>
            <a:pPr marL="285750" lvl="1" indent="-285750">
              <a:buFont typeface="Arial" panose="020B0604020202020204" pitchFamily="34" charset="0"/>
              <a:buChar char="•"/>
            </a:pPr>
            <a:r>
              <a:rPr lang="en-GB" dirty="0">
                <a:solidFill>
                  <a:schemeClr val="tx1"/>
                </a:solidFill>
                <a:latin typeface="Arial" panose="020B0604020202020204" pitchFamily="34" charset="0"/>
              </a:rPr>
              <a:t>All comparator trials included patients with unknown RET status</a:t>
            </a:r>
          </a:p>
          <a:p>
            <a:pPr marL="285750" lvl="1" indent="-285750">
              <a:buFont typeface="Arial" panose="020B0604020202020204" pitchFamily="34" charset="0"/>
              <a:buChar char="•"/>
            </a:pPr>
            <a:r>
              <a:rPr lang="en-GB" dirty="0">
                <a:solidFill>
                  <a:schemeClr val="tx1"/>
                </a:solidFill>
                <a:latin typeface="Arial" panose="020B0604020202020204" pitchFamily="34" charset="0"/>
              </a:rPr>
              <a:t>Follow-up time and number of prior treatments varied across trials</a:t>
            </a:r>
          </a:p>
          <a:p>
            <a:pPr marL="285750" lvl="1" indent="-285750">
              <a:buFont typeface="Arial" panose="020B0604020202020204" pitchFamily="34" charset="0"/>
              <a:buChar char="•"/>
            </a:pPr>
            <a:r>
              <a:rPr lang="en-GB" dirty="0">
                <a:solidFill>
                  <a:schemeClr val="tx1"/>
                </a:solidFill>
                <a:latin typeface="Arial" panose="020B0604020202020204" pitchFamily="34" charset="0"/>
              </a:rPr>
              <a:t>Baseline characteristics not provided for all trials</a:t>
            </a:r>
          </a:p>
          <a:p>
            <a:pPr marL="285750" lvl="1" indent="-285750">
              <a:buFont typeface="Arial" panose="020B0604020202020204" pitchFamily="34" charset="0"/>
              <a:buChar char="•"/>
            </a:pPr>
            <a:r>
              <a:rPr lang="en-GB" dirty="0">
                <a:solidFill>
                  <a:schemeClr val="tx1"/>
                </a:solidFill>
                <a:latin typeface="Arial" panose="020B0604020202020204" pitchFamily="34" charset="0"/>
              </a:rPr>
              <a:t>NMAs included many irrelevant comparators</a:t>
            </a:r>
          </a:p>
          <a:p>
            <a:pPr marL="285750" lvl="1" indent="-285750">
              <a:buFont typeface="Arial" panose="020B0604020202020204" pitchFamily="34" charset="0"/>
              <a:buChar char="•"/>
            </a:pPr>
            <a:r>
              <a:rPr lang="en-GB" dirty="0">
                <a:solidFill>
                  <a:schemeClr val="tx1"/>
                </a:solidFill>
                <a:latin typeface="Arial" panose="020B0604020202020204" pitchFamily="34" charset="0"/>
              </a:rPr>
              <a:t>Data from REVEL study included twice</a:t>
            </a:r>
          </a:p>
          <a:p>
            <a:pPr marL="285750" lvl="1" indent="-285750">
              <a:buFont typeface="Arial" panose="020B0604020202020204" pitchFamily="34" charset="0"/>
              <a:buChar char="•"/>
            </a:pPr>
            <a:r>
              <a:rPr lang="en-GB" dirty="0">
                <a:solidFill>
                  <a:schemeClr val="tx1"/>
                </a:solidFill>
                <a:latin typeface="Arial" panose="020B0604020202020204" pitchFamily="34" charset="0"/>
              </a:rPr>
              <a:t>Proportional hazards assumption may not hold for some trials</a:t>
            </a:r>
          </a:p>
          <a:p>
            <a:pPr marL="285750" lvl="1" indent="-285750">
              <a:buFont typeface="Arial" panose="020B0604020202020204" pitchFamily="34" charset="0"/>
              <a:buChar char="•"/>
            </a:pPr>
            <a:r>
              <a:rPr lang="en-GB" dirty="0">
                <a:solidFill>
                  <a:schemeClr val="tx1"/>
                </a:solidFill>
                <a:latin typeface="Arial" panose="020B0604020202020204" pitchFamily="34" charset="0"/>
              </a:rPr>
              <a:t>Not possible to conduct thorough explorations of heterogeneity</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p:txBody>
          <a:bodyPr>
            <a:normAutofit/>
          </a:bodyPr>
          <a:lstStyle/>
          <a:p>
            <a:r>
              <a:rPr lang="en-GB" sz="2900" dirty="0">
                <a:latin typeface="Arial" panose="020B0604020202020204" pitchFamily="34" charset="0"/>
                <a:cs typeface="Arial" panose="020B0604020202020204" pitchFamily="34" charset="0"/>
              </a:rPr>
              <a:t>Updated NMA - Jan 23 data cut</a:t>
            </a:r>
          </a:p>
        </p:txBody>
      </p:sp>
      <p:sp>
        <p:nvSpPr>
          <p:cNvPr id="3" name="Rectangle 2">
            <a:extLst>
              <a:ext uri="{FF2B5EF4-FFF2-40B4-BE49-F238E27FC236}">
                <a16:creationId xmlns:a16="http://schemas.microsoft.com/office/drawing/2014/main" id="{2C9B4511-C916-019F-D183-DE4A6A7449A2}"/>
              </a:ext>
            </a:extLst>
          </p:cNvPr>
          <p:cNvSpPr/>
          <p:nvPr/>
        </p:nvSpPr>
        <p:spPr>
          <a:xfrm>
            <a:off x="474491" y="777265"/>
            <a:ext cx="11531687" cy="99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Approach used for current appraisal is consistent with TA760</a:t>
            </a:r>
          </a:p>
          <a:p>
            <a:pPr marL="285750" indent="-285750">
              <a:buFont typeface="Arial" panose="020B0604020202020204" pitchFamily="34" charset="0"/>
              <a:buChar char="•"/>
            </a:pPr>
            <a:r>
              <a:rPr lang="en-GB" dirty="0">
                <a:solidFill>
                  <a:schemeClr val="tx1"/>
                </a:solidFill>
                <a:latin typeface="Arial" panose="020B0604020202020204" pitchFamily="34" charset="0"/>
              </a:rPr>
              <a:t>Results suggest statistically significant treatment effects for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vs both comparators (</a:t>
            </a:r>
            <a:r>
              <a:rPr lang="en-GB" b="1" dirty="0">
                <a:solidFill>
                  <a:schemeClr val="tx1"/>
                </a:solidFill>
                <a:latin typeface="Arial" panose="020B0604020202020204" pitchFamily="34" charset="0"/>
              </a:rPr>
              <a:t>Table 1</a:t>
            </a:r>
            <a:r>
              <a:rPr lang="en-GB" dirty="0">
                <a:solidFill>
                  <a:schemeClr val="tx1"/>
                </a:solidFill>
                <a:latin typeface="Arial" panose="020B0604020202020204" pitchFamily="34" charset="0"/>
              </a:rPr>
              <a:t>)</a:t>
            </a:r>
          </a:p>
        </p:txBody>
      </p:sp>
      <p:sp>
        <p:nvSpPr>
          <p:cNvPr id="9" name="Rectangle 8">
            <a:extLst>
              <a:ext uri="{FF2B5EF4-FFF2-40B4-BE49-F238E27FC236}">
                <a16:creationId xmlns:a16="http://schemas.microsoft.com/office/drawing/2014/main" id="{D17786E1-D6A5-F11B-0D67-1F03AB514FAD}"/>
              </a:ext>
            </a:extLst>
          </p:cNvPr>
          <p:cNvSpPr/>
          <p:nvPr/>
        </p:nvSpPr>
        <p:spPr>
          <a:xfrm>
            <a:off x="7925497" y="1891162"/>
            <a:ext cx="4063182" cy="285825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Committee conclusions TA760</a:t>
            </a:r>
          </a:p>
          <a:p>
            <a:pPr marL="285750" indent="-285750">
              <a:buFont typeface="Arial" panose="020B0604020202020204" pitchFamily="34" charset="0"/>
              <a:buChar char="•"/>
            </a:pPr>
            <a:r>
              <a:rPr lang="en-GB" dirty="0">
                <a:solidFill>
                  <a:schemeClr val="tx1"/>
                </a:solidFill>
                <a:latin typeface="Arial" panose="020B0604020202020204" pitchFamily="34" charset="0"/>
              </a:rPr>
              <a:t>In the absence of a direct comparator population with RET fusion-positive NSCLC, the NMA trial populations were relevant for the indirect treatment comparison</a:t>
            </a:r>
          </a:p>
          <a:p>
            <a:pPr marL="285750" indent="-285750">
              <a:buFont typeface="Arial" panose="020B0604020202020204" pitchFamily="34" charset="0"/>
              <a:buChar char="•"/>
            </a:pPr>
            <a:r>
              <a:rPr lang="en-GB" dirty="0">
                <a:solidFill>
                  <a:schemeClr val="tx1"/>
                </a:solidFill>
                <a:latin typeface="Arial" panose="020B0604020202020204" pitchFamily="34" charset="0"/>
              </a:rPr>
              <a:t>Significant uncertainty remains from not including RET status in the adjustment and from other sources</a:t>
            </a:r>
          </a:p>
        </p:txBody>
      </p:sp>
      <p:graphicFrame>
        <p:nvGraphicFramePr>
          <p:cNvPr id="8" name="Table 7">
            <a:extLst>
              <a:ext uri="{FF2B5EF4-FFF2-40B4-BE49-F238E27FC236}">
                <a16:creationId xmlns:a16="http://schemas.microsoft.com/office/drawing/2014/main" id="{623933F3-7FFC-1481-0281-22459BCF3620}"/>
              </a:ext>
            </a:extLst>
          </p:cNvPr>
          <p:cNvGraphicFramePr>
            <a:graphicFrameLocks noGrp="1"/>
          </p:cNvGraphicFramePr>
          <p:nvPr>
            <p:extLst>
              <p:ext uri="{D42A27DB-BD31-4B8C-83A1-F6EECF244321}">
                <p14:modId xmlns:p14="http://schemas.microsoft.com/office/powerpoint/2010/main" val="1111848863"/>
              </p:ext>
            </p:extLst>
          </p:nvPr>
        </p:nvGraphicFramePr>
        <p:xfrm>
          <a:off x="539894" y="5060003"/>
          <a:ext cx="11365884" cy="1261662"/>
        </p:xfrm>
        <a:graphic>
          <a:graphicData uri="http://schemas.openxmlformats.org/drawingml/2006/table">
            <a:tbl>
              <a:tblPr firstRow="1" firstCol="1" bandRow="1">
                <a:tableStyleId>{5C22544A-7EE6-4342-B048-85BDC9FD1C3A}</a:tableStyleId>
              </a:tblPr>
              <a:tblGrid>
                <a:gridCol w="2549430">
                  <a:extLst>
                    <a:ext uri="{9D8B030D-6E8A-4147-A177-3AD203B41FA5}">
                      <a16:colId xmlns:a16="http://schemas.microsoft.com/office/drawing/2014/main" val="2155359325"/>
                    </a:ext>
                  </a:extLst>
                </a:gridCol>
                <a:gridCol w="3125338">
                  <a:extLst>
                    <a:ext uri="{9D8B030D-6E8A-4147-A177-3AD203B41FA5}">
                      <a16:colId xmlns:a16="http://schemas.microsoft.com/office/drawing/2014/main" val="3341879892"/>
                    </a:ext>
                  </a:extLst>
                </a:gridCol>
                <a:gridCol w="3138985">
                  <a:extLst>
                    <a:ext uri="{9D8B030D-6E8A-4147-A177-3AD203B41FA5}">
                      <a16:colId xmlns:a16="http://schemas.microsoft.com/office/drawing/2014/main" val="2687958085"/>
                    </a:ext>
                  </a:extLst>
                </a:gridCol>
                <a:gridCol w="2552131">
                  <a:extLst>
                    <a:ext uri="{9D8B030D-6E8A-4147-A177-3AD203B41FA5}">
                      <a16:colId xmlns:a16="http://schemas.microsoft.com/office/drawing/2014/main" val="3619975801"/>
                    </a:ext>
                  </a:extLst>
                </a:gridCol>
              </a:tblGrid>
              <a:tr h="496667">
                <a:tc>
                  <a:txBody>
                    <a:bodyPr/>
                    <a:lstStyle/>
                    <a:p>
                      <a:endParaRPr lang="en-GB"/>
                    </a:p>
                  </a:txBody>
                  <a:tcPr/>
                </a:tc>
                <a:tc>
                  <a:txBody>
                    <a:bodyPr/>
                    <a:lstStyle/>
                    <a:p>
                      <a:pPr algn="ctr">
                        <a:spcBef>
                          <a:spcPts val="200"/>
                        </a:spcBef>
                        <a:spcAft>
                          <a:spcPts val="200"/>
                        </a:spcAft>
                      </a:pPr>
                      <a:r>
                        <a:rPr lang="en-GB" sz="1800" b="1">
                          <a:solidFill>
                            <a:schemeClr val="bg1"/>
                          </a:solidFill>
                          <a:effectLst/>
                          <a:latin typeface="Arial" panose="020B0604020202020204" pitchFamily="34" charset="0"/>
                          <a:cs typeface="Arial" panose="020B0604020202020204" pitchFamily="34" charset="0"/>
                        </a:rPr>
                        <a:t>ORR – odds ratio (95% </a:t>
                      </a:r>
                      <a:r>
                        <a:rPr lang="en-GB" sz="1800" b="1" err="1">
                          <a:solidFill>
                            <a:schemeClr val="bg1"/>
                          </a:solidFill>
                          <a:effectLst/>
                          <a:latin typeface="Arial" panose="020B0604020202020204" pitchFamily="34" charset="0"/>
                          <a:cs typeface="Arial" panose="020B0604020202020204" pitchFamily="34" charset="0"/>
                        </a:rPr>
                        <a:t>CrI</a:t>
                      </a:r>
                      <a:r>
                        <a:rPr lang="en-GB" sz="1800" b="1">
                          <a:solidFill>
                            <a:schemeClr val="bg1"/>
                          </a:solidFill>
                          <a:effectLst/>
                          <a:latin typeface="Arial" panose="020B0604020202020204" pitchFamily="34" charset="0"/>
                          <a:cs typeface="Arial" panose="020B0604020202020204" pitchFamily="34" charset="0"/>
                        </a:rPr>
                        <a:t>)</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nchor="ctr">
                    <a:solidFill>
                      <a:schemeClr val="accent1"/>
                    </a:solidFill>
                  </a:tcPr>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PFS – hazard ratio</a:t>
                      </a:r>
                    </a:p>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(95% </a:t>
                      </a:r>
                      <a:r>
                        <a:rPr lang="en-GB" sz="1800" b="1" dirty="0" err="1">
                          <a:solidFill>
                            <a:schemeClr val="bg1"/>
                          </a:solidFill>
                          <a:effectLst/>
                          <a:latin typeface="Arial" panose="020B0604020202020204" pitchFamily="34" charset="0"/>
                          <a:cs typeface="Arial" panose="020B0604020202020204" pitchFamily="34" charset="0"/>
                        </a:rPr>
                        <a:t>CrI</a:t>
                      </a:r>
                      <a:r>
                        <a:rPr lang="en-GB" sz="1800" b="1" dirty="0">
                          <a:solidFill>
                            <a:schemeClr val="bg1"/>
                          </a:solidFill>
                          <a:effectLst/>
                          <a:latin typeface="Arial" panose="020B0604020202020204" pitchFamily="34" charset="0"/>
                          <a:cs typeface="Arial" panose="020B0604020202020204" pitchFamily="34" charset="0"/>
                        </a:rPr>
                        <a: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solidFill>
                      <a:schemeClr val="accent1"/>
                    </a:solidFill>
                  </a:tcPr>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OS – hazard ratio</a:t>
                      </a:r>
                    </a:p>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(95% </a:t>
                      </a:r>
                      <a:r>
                        <a:rPr lang="en-GB" sz="1800" b="1" dirty="0" err="1">
                          <a:solidFill>
                            <a:schemeClr val="bg1"/>
                          </a:solidFill>
                          <a:effectLst/>
                          <a:latin typeface="Arial" panose="020B0604020202020204" pitchFamily="34" charset="0"/>
                          <a:cs typeface="Arial" panose="020B0604020202020204" pitchFamily="34" charset="0"/>
                        </a:rPr>
                        <a:t>CrI</a:t>
                      </a:r>
                      <a:r>
                        <a:rPr lang="en-GB" sz="1800" b="1" dirty="0">
                          <a:solidFill>
                            <a:schemeClr val="bg1"/>
                          </a:solidFill>
                          <a:effectLst/>
                          <a:latin typeface="Arial" panose="020B0604020202020204" pitchFamily="34" charset="0"/>
                          <a:cs typeface="Arial" panose="020B0604020202020204" pitchFamily="34" charset="0"/>
                        </a:rPr>
                        <a: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solidFill>
                      <a:schemeClr val="accent1"/>
                    </a:solidFill>
                  </a:tcPr>
                </a:tc>
                <a:extLst>
                  <a:ext uri="{0D108BD9-81ED-4DB2-BD59-A6C34878D82A}">
                    <a16:rowId xmlns:a16="http://schemas.microsoft.com/office/drawing/2014/main" val="1732960562"/>
                  </a:ext>
                </a:extLst>
              </a:tr>
              <a:tr h="331111">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Docetaxel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22463212"/>
                  </a:ext>
                </a:extLst>
              </a:tr>
              <a:tr h="331111">
                <a:tc>
                  <a:txBody>
                    <a:bodyPr/>
                    <a:lstStyle/>
                    <a:p>
                      <a:pPr algn="l">
                        <a:spcBef>
                          <a:spcPts val="200"/>
                        </a:spcBef>
                        <a:spcAft>
                          <a:spcPts val="200"/>
                        </a:spcAft>
                        <a:tabLst>
                          <a:tab pos="909320" algn="r"/>
                        </a:tabLst>
                      </a:pPr>
                      <a:r>
                        <a:rPr lang="en-GB" sz="1800" dirty="0" err="1">
                          <a:effectLst/>
                          <a:latin typeface="Arial" panose="020B0604020202020204" pitchFamily="34" charset="0"/>
                          <a:cs typeface="Arial" panose="020B0604020202020204" pitchFamily="34" charset="0"/>
                        </a:rPr>
                        <a:t>Nintedanib+docetaxel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2850135"/>
                  </a:ext>
                </a:extLst>
              </a:tr>
            </a:tbl>
          </a:graphicData>
        </a:graphic>
      </p:graphicFrame>
      <p:sp>
        <p:nvSpPr>
          <p:cNvPr id="4" name="TextBox 3">
            <a:extLst>
              <a:ext uri="{FF2B5EF4-FFF2-40B4-BE49-F238E27FC236}">
                <a16:creationId xmlns:a16="http://schemas.microsoft.com/office/drawing/2014/main" id="{F8E709FD-62E4-3C36-E145-C6B5AA7BD554}"/>
              </a:ext>
            </a:extLst>
          </p:cNvPr>
          <p:cNvSpPr txBox="1"/>
          <p:nvPr/>
        </p:nvSpPr>
        <p:spPr>
          <a:xfrm>
            <a:off x="456993" y="4750930"/>
            <a:ext cx="11531686" cy="369332"/>
          </a:xfrm>
          <a:prstGeom prst="rect">
            <a:avLst/>
          </a:prstGeom>
          <a:noFill/>
        </p:spPr>
        <p:txBody>
          <a:bodyPr wrap="square" rtlCol="0">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Table 1</a:t>
            </a:r>
            <a:r>
              <a:rPr lang="en-GB" sz="1800" dirty="0">
                <a:effectLst/>
                <a:latin typeface="Arial" panose="020B0604020202020204" pitchFamily="34" charset="0"/>
                <a:ea typeface="Times New Roman" panose="02020603050405020304" pitchFamily="18" charset="0"/>
                <a:cs typeface="Arial" panose="020B0604020202020204" pitchFamily="34" charset="0"/>
              </a:rPr>
              <a:t>: Relative treatment effect estimates from NMAs for </a:t>
            </a:r>
            <a:r>
              <a:rPr lang="en-GB" sz="1800" dirty="0" err="1">
                <a:effectLst/>
                <a:latin typeface="Arial" panose="020B0604020202020204" pitchFamily="34" charset="0"/>
                <a:ea typeface="Times New Roman" panose="02020603050405020304" pitchFamily="18" charset="0"/>
                <a:cs typeface="Arial" panose="020B0604020202020204" pitchFamily="34" charset="0"/>
              </a:rPr>
              <a:t>selpercatinib</a:t>
            </a:r>
            <a:r>
              <a:rPr lang="en-GB" sz="1800" dirty="0">
                <a:effectLst/>
                <a:latin typeface="Arial" panose="020B0604020202020204" pitchFamily="34" charset="0"/>
                <a:ea typeface="Times New Roman" panose="02020603050405020304" pitchFamily="18" charset="0"/>
                <a:cs typeface="Arial" panose="020B0604020202020204" pitchFamily="34" charset="0"/>
              </a:rPr>
              <a:t> versus relevant comparators</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E98336-5F5E-FAC6-073C-DF3D7961A178}"/>
              </a:ext>
            </a:extLst>
          </p:cNvPr>
          <p:cNvSpPr txBox="1"/>
          <p:nvPr/>
        </p:nvSpPr>
        <p:spPr>
          <a:xfrm>
            <a:off x="458560" y="6367619"/>
            <a:ext cx="11456949"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err="1">
                <a:latin typeface="Arial" panose="020B0604020202020204" pitchFamily="34" charset="0"/>
                <a:cs typeface="Arial" panose="020B0604020202020204" pitchFamily="34" charset="0"/>
              </a:rPr>
              <a:t>CrI</a:t>
            </a:r>
            <a:r>
              <a:rPr lang="en-GB" sz="1400" dirty="0">
                <a:latin typeface="Arial" panose="020B0604020202020204" pitchFamily="34" charset="0"/>
                <a:cs typeface="Arial" panose="020B0604020202020204" pitchFamily="34" charset="0"/>
              </a:rPr>
              <a:t>, credible interval; NMA, network meta-analysis; NSCLC, non-small-cell lung cancer; ORR, objective response rate; OS, overall survival; PFS, progression-free survival; RET, rearranged during transfection. matching-adjusted indirect comparison (MAIC) </a:t>
            </a:r>
          </a:p>
        </p:txBody>
      </p:sp>
      <p:sp>
        <p:nvSpPr>
          <p:cNvPr id="10" name="Confidential alert box" descr="Marker showing slides are confidential ">
            <a:extLst>
              <a:ext uri="{FF2B5EF4-FFF2-40B4-BE49-F238E27FC236}">
                <a16:creationId xmlns:a16="http://schemas.microsoft.com/office/drawing/2014/main" id="{923FC180-F17F-94D5-E7F6-8A859F44D61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06814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458560" y="244149"/>
            <a:ext cx="11250785" cy="592817"/>
          </a:xfrm>
        </p:spPr>
        <p:txBody>
          <a:bodyPr>
            <a:normAutofit/>
          </a:bodyPr>
          <a:lstStyle/>
          <a:p>
            <a:r>
              <a:rPr lang="en-GB" sz="2900" dirty="0">
                <a:latin typeface="Arial" panose="020B0604020202020204" pitchFamily="34" charset="0"/>
                <a:cs typeface="Arial" panose="020B0604020202020204" pitchFamily="34" charset="0"/>
              </a:rPr>
              <a:t>*NEW* Unanchored MAIC – Jan 23 data cut (1/2)</a:t>
            </a:r>
          </a:p>
        </p:txBody>
      </p:sp>
      <p:sp>
        <p:nvSpPr>
          <p:cNvPr id="15" name="Rectangle 14">
            <a:extLst>
              <a:ext uri="{FF2B5EF4-FFF2-40B4-BE49-F238E27FC236}">
                <a16:creationId xmlns:a16="http://schemas.microsoft.com/office/drawing/2014/main" id="{A095D89B-195A-4D94-A8DE-CD5502F42403}"/>
              </a:ext>
            </a:extLst>
          </p:cNvPr>
          <p:cNvSpPr/>
          <p:nvPr/>
        </p:nvSpPr>
        <p:spPr>
          <a:xfrm>
            <a:off x="485307" y="1986569"/>
            <a:ext cx="11360580" cy="241661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LIBRETTO-001 population </a:t>
            </a:r>
            <a:r>
              <a:rPr lang="en-GB" dirty="0">
                <a:solidFill>
                  <a:schemeClr val="tx1"/>
                </a:solidFill>
                <a:latin typeface="Arial" panose="020B0604020202020204" pitchFamily="34" charset="0"/>
              </a:rPr>
              <a:t>was re-weighted to match the comparator population in terms of prognostic factors and treatment effect modifiers, including sex, age, smoking history, ECOG performance status and presence of brain metastases</a:t>
            </a:r>
          </a:p>
          <a:p>
            <a:pPr marL="285750" indent="-285750">
              <a:buFont typeface="Arial" panose="020B0604020202020204" pitchFamily="34" charset="0"/>
              <a:buChar char="•"/>
            </a:pPr>
            <a:r>
              <a:rPr lang="en-GB" dirty="0">
                <a:solidFill>
                  <a:schemeClr val="tx1"/>
                </a:solidFill>
                <a:latin typeface="Arial" panose="020B0604020202020204" pitchFamily="34" charset="0"/>
              </a:rPr>
              <a:t>After weighting, effective sample size was approximately n=</a:t>
            </a:r>
            <a:r>
              <a:rPr lang="en-GB" u="sng"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for each analysis and baseline characteristics appeared well balanced</a:t>
            </a:r>
          </a:p>
          <a:p>
            <a:pPr marL="285750" indent="-285750">
              <a:buFont typeface="Arial" panose="020B0604020202020204" pitchFamily="34" charset="0"/>
              <a:buChar char="•"/>
            </a:pPr>
            <a:r>
              <a:rPr lang="en-GB" dirty="0">
                <a:solidFill>
                  <a:schemeClr val="tx1"/>
                </a:solidFill>
                <a:latin typeface="Arial" panose="020B0604020202020204" pitchFamily="34" charset="0"/>
              </a:rPr>
              <a:t>MAIC results show </a:t>
            </a:r>
            <a:r>
              <a:rPr lang="en-GB" u="sng"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ORs for ORR and </a:t>
            </a:r>
            <a:r>
              <a:rPr lang="en-GB" u="sng" dirty="0">
                <a:solidFill>
                  <a:schemeClr val="tx1"/>
                </a:solidFill>
                <a:highlight>
                  <a:srgbClr val="000000"/>
                </a:highlight>
                <a:latin typeface="Arial" panose="020B0604020202020204" pitchFamily="34" charset="0"/>
              </a:rPr>
              <a:t>******  </a:t>
            </a:r>
            <a:r>
              <a:rPr lang="en-GB" dirty="0">
                <a:solidFill>
                  <a:schemeClr val="tx1"/>
                </a:solidFill>
                <a:latin typeface="Arial" panose="020B0604020202020204" pitchFamily="34" charset="0"/>
              </a:rPr>
              <a:t> HRs for PFS and OS than the NMA. Company consider that NMA approach is conservative and more methodologically robust</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B8328880-D8AF-2659-1061-C65A0D2A0832}"/>
              </a:ext>
            </a:extLst>
          </p:cNvPr>
          <p:cNvSpPr/>
          <p:nvPr/>
        </p:nvSpPr>
        <p:spPr>
          <a:xfrm>
            <a:off x="482655" y="782955"/>
            <a:ext cx="11365884" cy="10855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cs typeface="Arial" panose="020B0604020202020204" pitchFamily="34" charset="0"/>
              </a:rPr>
              <a:t>EAG</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Requested that the company conduct unanchored MAICs using LIBRETTO-001 and LUME-Lung 1 data – the aim was to explore the robustness of the original NMA approach</a:t>
            </a:r>
          </a:p>
        </p:txBody>
      </p:sp>
      <p:graphicFrame>
        <p:nvGraphicFramePr>
          <p:cNvPr id="7" name="Table 6">
            <a:extLst>
              <a:ext uri="{FF2B5EF4-FFF2-40B4-BE49-F238E27FC236}">
                <a16:creationId xmlns:a16="http://schemas.microsoft.com/office/drawing/2014/main" id="{636CC13C-46D8-69DD-A627-A664D3156F16}"/>
              </a:ext>
            </a:extLst>
          </p:cNvPr>
          <p:cNvGraphicFramePr>
            <a:graphicFrameLocks noGrp="1"/>
          </p:cNvGraphicFramePr>
          <p:nvPr>
            <p:extLst>
              <p:ext uri="{D42A27DB-BD31-4B8C-83A1-F6EECF244321}">
                <p14:modId xmlns:p14="http://schemas.microsoft.com/office/powerpoint/2010/main" val="1502326633"/>
              </p:ext>
            </p:extLst>
          </p:nvPr>
        </p:nvGraphicFramePr>
        <p:xfrm>
          <a:off x="474514" y="4798079"/>
          <a:ext cx="11456950" cy="1148080"/>
        </p:xfrm>
        <a:graphic>
          <a:graphicData uri="http://schemas.openxmlformats.org/drawingml/2006/table">
            <a:tbl>
              <a:tblPr firstRow="1" firstCol="1" bandRow="1">
                <a:tableStyleId>{5C22544A-7EE6-4342-B048-85BDC9FD1C3A}</a:tableStyleId>
              </a:tblPr>
              <a:tblGrid>
                <a:gridCol w="2569856">
                  <a:extLst>
                    <a:ext uri="{9D8B030D-6E8A-4147-A177-3AD203B41FA5}">
                      <a16:colId xmlns:a16="http://schemas.microsoft.com/office/drawing/2014/main" val="2155359325"/>
                    </a:ext>
                  </a:extLst>
                </a:gridCol>
                <a:gridCol w="2971419">
                  <a:extLst>
                    <a:ext uri="{9D8B030D-6E8A-4147-A177-3AD203B41FA5}">
                      <a16:colId xmlns:a16="http://schemas.microsoft.com/office/drawing/2014/main" val="3341879892"/>
                    </a:ext>
                  </a:extLst>
                </a:gridCol>
                <a:gridCol w="2779295">
                  <a:extLst>
                    <a:ext uri="{9D8B030D-6E8A-4147-A177-3AD203B41FA5}">
                      <a16:colId xmlns:a16="http://schemas.microsoft.com/office/drawing/2014/main" val="2687958085"/>
                    </a:ext>
                  </a:extLst>
                </a:gridCol>
                <a:gridCol w="3136380">
                  <a:extLst>
                    <a:ext uri="{9D8B030D-6E8A-4147-A177-3AD203B41FA5}">
                      <a16:colId xmlns:a16="http://schemas.microsoft.com/office/drawing/2014/main" val="3619975801"/>
                    </a:ext>
                  </a:extLst>
                </a:gridCol>
              </a:tblGrid>
              <a:tr h="321638">
                <a:tc>
                  <a:txBody>
                    <a:bodyPr/>
                    <a:lstStyle/>
                    <a:p>
                      <a:endParaRPr lang="en-GB"/>
                    </a:p>
                  </a:txBody>
                  <a:tcPr/>
                </a:tc>
                <a:tc>
                  <a:txBody>
                    <a:bodyPr/>
                    <a:lstStyle/>
                    <a:p>
                      <a:pPr algn="ctr">
                        <a:spcBef>
                          <a:spcPts val="200"/>
                        </a:spcBef>
                        <a:spcAft>
                          <a:spcPts val="200"/>
                        </a:spcAft>
                        <a:tabLst>
                          <a:tab pos="909320" algn="r"/>
                        </a:tabLs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ORR – odds ratio</a:t>
                      </a:r>
                    </a:p>
                    <a:p>
                      <a:pPr algn="ctr">
                        <a:spcBef>
                          <a:spcPts val="200"/>
                        </a:spcBef>
                        <a:spcAft>
                          <a:spcPts val="200"/>
                        </a:spcAft>
                        <a:tabLst>
                          <a:tab pos="909320" algn="r"/>
                        </a:tabLs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(95% CI)</a:t>
                      </a:r>
                    </a:p>
                  </a:txBody>
                  <a:tcPr marL="66278" marR="66278" marT="0" marB="0">
                    <a:solidFill>
                      <a:schemeClr val="accent1"/>
                    </a:solidFill>
                  </a:tcPr>
                </a:tc>
                <a:tc>
                  <a:txBody>
                    <a:bodyPr/>
                    <a:lstStyle/>
                    <a:p>
                      <a:pPr algn="ctr">
                        <a:spcBef>
                          <a:spcPts val="200"/>
                        </a:spcBef>
                        <a:spcAft>
                          <a:spcPts val="200"/>
                        </a:spcAft>
                        <a:tabLst>
                          <a:tab pos="909320" algn="r"/>
                        </a:tabLs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PFS – hazard ratio</a:t>
                      </a:r>
                    </a:p>
                    <a:p>
                      <a:pPr algn="ctr">
                        <a:spcBef>
                          <a:spcPts val="200"/>
                        </a:spcBef>
                        <a:spcAft>
                          <a:spcPts val="200"/>
                        </a:spcAft>
                        <a:tabLst>
                          <a:tab pos="909320" algn="r"/>
                        </a:tabLs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(95% CI)</a:t>
                      </a:r>
                    </a:p>
                  </a:txBody>
                  <a:tcPr marL="66278" marR="66278" marT="0" marB="0">
                    <a:solidFill>
                      <a:schemeClr val="accent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OS – hazard ratio</a:t>
                      </a:r>
                    </a:p>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(95% CI)</a:t>
                      </a:r>
                    </a:p>
                  </a:txBody>
                  <a:tcPr marL="66278" marR="66278" marT="0" marB="0">
                    <a:solidFill>
                      <a:schemeClr val="accent1"/>
                    </a:solidFill>
                  </a:tcPr>
                </a:tc>
                <a:extLst>
                  <a:ext uri="{0D108BD9-81ED-4DB2-BD59-A6C34878D82A}">
                    <a16:rowId xmlns:a16="http://schemas.microsoft.com/office/drawing/2014/main" val="1732960562"/>
                  </a:ext>
                </a:extLst>
              </a:tr>
              <a:tr h="194112">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Docetaxel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22463212"/>
                  </a:ext>
                </a:extLst>
              </a:tr>
              <a:tr h="194112">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Nintedanib+docetaxel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2850135"/>
                  </a:ext>
                </a:extLst>
              </a:tr>
            </a:tbl>
          </a:graphicData>
        </a:graphic>
      </p:graphicFrame>
      <p:sp>
        <p:nvSpPr>
          <p:cNvPr id="4" name="TextBox 3">
            <a:extLst>
              <a:ext uri="{FF2B5EF4-FFF2-40B4-BE49-F238E27FC236}">
                <a16:creationId xmlns:a16="http://schemas.microsoft.com/office/drawing/2014/main" id="{41B90D34-AFF7-ACBE-386C-8065888A4AE2}"/>
              </a:ext>
            </a:extLst>
          </p:cNvPr>
          <p:cNvSpPr txBox="1"/>
          <p:nvPr/>
        </p:nvSpPr>
        <p:spPr>
          <a:xfrm>
            <a:off x="1240378" y="6075045"/>
            <a:ext cx="10225717" cy="738664"/>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CI, confidence interval; ECOG, Eastern Cooperative Oncology Group performance status; HR, hazard ratio; MAIC, matching-adjusted indirect comparison; NMA, network meta-analysis; OR, odds ratio; ORR, objective response rate; OS, overall survival; PFS, progression-free survival.</a:t>
            </a:r>
          </a:p>
        </p:txBody>
      </p:sp>
      <p:sp>
        <p:nvSpPr>
          <p:cNvPr id="6" name="TextBox 5">
            <a:extLst>
              <a:ext uri="{FF2B5EF4-FFF2-40B4-BE49-F238E27FC236}">
                <a16:creationId xmlns:a16="http://schemas.microsoft.com/office/drawing/2014/main" id="{1660343E-DA72-55D8-5179-4201798AA5DE}"/>
              </a:ext>
            </a:extLst>
          </p:cNvPr>
          <p:cNvSpPr txBox="1"/>
          <p:nvPr/>
        </p:nvSpPr>
        <p:spPr>
          <a:xfrm>
            <a:off x="383823" y="4462823"/>
            <a:ext cx="11531686" cy="369332"/>
          </a:xfrm>
          <a:prstGeom prst="rect">
            <a:avLst/>
          </a:prstGeom>
          <a:noFill/>
        </p:spPr>
        <p:txBody>
          <a:bodyPr wrap="square" rtlCol="0">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Table 1</a:t>
            </a:r>
            <a:r>
              <a:rPr lang="en-GB" sz="1800" dirty="0">
                <a:effectLst/>
                <a:latin typeface="Arial" panose="020B0604020202020204" pitchFamily="34" charset="0"/>
                <a:ea typeface="Times New Roman" panose="02020603050405020304" pitchFamily="18" charset="0"/>
                <a:cs typeface="Arial" panose="020B0604020202020204" pitchFamily="34" charset="0"/>
              </a:rPr>
              <a:t>: Relative treatment effect estimates from unanchored MAICs</a:t>
            </a:r>
            <a:endParaRPr lang="en-GB" dirty="0">
              <a:latin typeface="Arial" panose="020B0604020202020204" pitchFamily="34" charset="0"/>
              <a:cs typeface="Arial" panose="020B0604020202020204" pitchFamily="34" charset="0"/>
            </a:endParaRPr>
          </a:p>
        </p:txBody>
      </p:sp>
      <p:sp>
        <p:nvSpPr>
          <p:cNvPr id="8" name="Confidential alert box" descr="Marker showing slides are confidential ">
            <a:extLst>
              <a:ext uri="{FF2B5EF4-FFF2-40B4-BE49-F238E27FC236}">
                <a16:creationId xmlns:a16="http://schemas.microsoft.com/office/drawing/2014/main" id="{D8B116CF-36FA-B2EC-D9BB-30176612163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994544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*NEW* Unanchored MAIC – Jan 23 data cut (2/2)</a:t>
            </a:r>
            <a:br>
              <a:rPr lang="en-GB" dirty="0"/>
            </a:br>
            <a:endParaRPr lang="en-GB" dirty="0"/>
          </a:p>
        </p:txBody>
      </p:sp>
      <p:sp>
        <p:nvSpPr>
          <p:cNvPr id="16" name="Rectangle 15">
            <a:extLst>
              <a:ext uri="{FF2B5EF4-FFF2-40B4-BE49-F238E27FC236}">
                <a16:creationId xmlns:a16="http://schemas.microsoft.com/office/drawing/2014/main" id="{BE4E1D21-37B6-4DED-9C97-E9DA5819D47B}"/>
              </a:ext>
            </a:extLst>
          </p:cNvPr>
          <p:cNvSpPr/>
          <p:nvPr/>
        </p:nvSpPr>
        <p:spPr>
          <a:xfrm>
            <a:off x="626532" y="856341"/>
            <a:ext cx="11317288" cy="42065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Strengths of the MAIC approach:</a:t>
            </a:r>
          </a:p>
          <a:p>
            <a:pPr marL="742950" lvl="1" indent="-285750">
              <a:buFont typeface="Arial" panose="020B0604020202020204" pitchFamily="34" charset="0"/>
              <a:buChar char="•"/>
            </a:pPr>
            <a:r>
              <a:rPr lang="en-GB" dirty="0">
                <a:solidFill>
                  <a:schemeClr val="tx1"/>
                </a:solidFill>
                <a:latin typeface="Arial" panose="020B0604020202020204" pitchFamily="34" charset="0"/>
              </a:rPr>
              <a:t>uses a smaller network of trials than the NMA (n=2), which is likely to reduce heterogeneity</a:t>
            </a:r>
          </a:p>
          <a:p>
            <a:pPr marL="742950" lvl="1" indent="-285750">
              <a:buFont typeface="Arial" panose="020B0604020202020204" pitchFamily="34" charset="0"/>
              <a:buChar char="•"/>
            </a:pPr>
            <a:r>
              <a:rPr lang="en-GB" dirty="0">
                <a:solidFill>
                  <a:schemeClr val="tx1"/>
                </a:solidFill>
                <a:latin typeface="Arial" panose="020B0604020202020204" pitchFamily="34" charset="0"/>
              </a:rPr>
              <a:t>patients from docetaxel arm of REVEL are not included twice</a:t>
            </a:r>
          </a:p>
          <a:p>
            <a:pPr marL="285750" indent="-285750">
              <a:buFont typeface="Arial" panose="020B0604020202020204" pitchFamily="34" charset="0"/>
              <a:buChar char="•"/>
            </a:pPr>
            <a:r>
              <a:rPr lang="en-GB" dirty="0">
                <a:solidFill>
                  <a:schemeClr val="tx1"/>
                </a:solidFill>
                <a:latin typeface="Arial" panose="020B0604020202020204" pitchFamily="34" charset="0"/>
              </a:rPr>
              <a:t>Comments on methods:</a:t>
            </a:r>
          </a:p>
          <a:p>
            <a:pPr marL="742950" lvl="1" indent="-285750">
              <a:buFont typeface="Arial" panose="020B0604020202020204" pitchFamily="34" charset="0"/>
              <a:buChar char="•"/>
            </a:pPr>
            <a:r>
              <a:rPr lang="en-GB" dirty="0">
                <a:solidFill>
                  <a:schemeClr val="tx1"/>
                </a:solidFill>
                <a:latin typeface="Arial" panose="020B0604020202020204" pitchFamily="34" charset="0"/>
              </a:rPr>
              <a:t>Information about potentially important baseline characteristics such as ethnicity or time from diagnosis was not provided</a:t>
            </a:r>
          </a:p>
          <a:p>
            <a:pPr marL="742950" lvl="1" indent="-285750">
              <a:buFont typeface="Arial" panose="020B0604020202020204" pitchFamily="34" charset="0"/>
              <a:buChar char="•"/>
            </a:pPr>
            <a:r>
              <a:rPr lang="en-GB" dirty="0">
                <a:solidFill>
                  <a:schemeClr val="tx1"/>
                </a:solidFill>
                <a:latin typeface="Arial" panose="020B0604020202020204" pitchFamily="34" charset="0"/>
              </a:rPr>
              <a:t>As with the NMA, it was not possible to adjust for RET fusion status or number of previous lines of treatment</a:t>
            </a:r>
          </a:p>
          <a:p>
            <a:pPr marL="742950" lvl="1" indent="-285750">
              <a:buFont typeface="Arial" panose="020B0604020202020204" pitchFamily="34" charset="0"/>
              <a:buChar char="•"/>
            </a:pPr>
            <a:r>
              <a:rPr lang="en-GB" dirty="0">
                <a:solidFill>
                  <a:schemeClr val="tx1"/>
                </a:solidFill>
                <a:latin typeface="Arial" panose="020B0604020202020204" pitchFamily="34" charset="0"/>
              </a:rPr>
              <a:t>Imbalances in unreported characteristics may also result in residual bias</a:t>
            </a:r>
          </a:p>
          <a:p>
            <a:pPr marL="742950" lvl="1" indent="-285750">
              <a:buFont typeface="Arial" panose="020B0604020202020204" pitchFamily="34" charset="0"/>
              <a:buChar char="•"/>
            </a:pPr>
            <a:r>
              <a:rPr lang="en-GB" dirty="0">
                <a:solidFill>
                  <a:schemeClr val="tx1"/>
                </a:solidFill>
                <a:latin typeface="Arial" panose="020B0604020202020204" pitchFamily="34" charset="0"/>
              </a:rPr>
              <a:t>Proportional hazards assumption may not hold for the OS analysis versus docetaxel</a:t>
            </a:r>
          </a:p>
          <a:p>
            <a:pPr marL="285750" indent="-285750">
              <a:buFont typeface="Arial" panose="020B0604020202020204" pitchFamily="34" charset="0"/>
              <a:buChar char="•"/>
            </a:pPr>
            <a:r>
              <a:rPr lang="en-GB" dirty="0">
                <a:solidFill>
                  <a:schemeClr val="tx1"/>
                </a:solidFill>
                <a:latin typeface="Arial" panose="020B0604020202020204" pitchFamily="34" charset="0"/>
              </a:rPr>
              <a:t>Comment on results:</a:t>
            </a:r>
          </a:p>
          <a:p>
            <a:pPr marL="742950" lvl="1" indent="-285750">
              <a:buFont typeface="Arial" panose="020B0604020202020204" pitchFamily="34" charset="0"/>
              <a:buChar char="•"/>
            </a:pPr>
            <a:r>
              <a:rPr lang="en-GB" dirty="0">
                <a:solidFill>
                  <a:schemeClr val="tx1"/>
                </a:solidFill>
                <a:latin typeface="Arial" panose="020B0604020202020204" pitchFamily="34" charset="0"/>
              </a:rPr>
              <a:t>Results from MAIC for objective response rate are very different to results from the NMA, results for OS and PFS for both approaches are similar</a:t>
            </a:r>
          </a:p>
          <a:p>
            <a:pPr marL="742950" lvl="1" indent="-285750">
              <a:buFont typeface="Arial" panose="020B0604020202020204" pitchFamily="34" charset="0"/>
              <a:buChar char="•"/>
            </a:pPr>
            <a:r>
              <a:rPr lang="en-GB" dirty="0">
                <a:solidFill>
                  <a:schemeClr val="tx1"/>
                </a:solidFill>
                <a:latin typeface="Arial" panose="020B0604020202020204" pitchFamily="34" charset="0"/>
              </a:rPr>
              <a:t>Results from MAIC are consistent with pseudo-control docetaxel arm</a:t>
            </a:r>
          </a:p>
        </p:txBody>
      </p:sp>
      <p:grpSp>
        <p:nvGrpSpPr>
          <p:cNvPr id="10" name="Group 9">
            <a:extLst>
              <a:ext uri="{FF2B5EF4-FFF2-40B4-BE49-F238E27FC236}">
                <a16:creationId xmlns:a16="http://schemas.microsoft.com/office/drawing/2014/main" id="{574BA625-9931-DBD2-B8F1-3BCDE34CC914}"/>
              </a:ext>
            </a:extLst>
          </p:cNvPr>
          <p:cNvGrpSpPr/>
          <p:nvPr/>
        </p:nvGrpSpPr>
        <p:grpSpPr>
          <a:xfrm>
            <a:off x="2618360" y="5527933"/>
            <a:ext cx="7343786" cy="630261"/>
            <a:chOff x="7231228" y="5043956"/>
            <a:chExt cx="7343786" cy="630261"/>
          </a:xfrm>
        </p:grpSpPr>
        <p:sp>
          <p:nvSpPr>
            <p:cNvPr id="11" name="Rectangle 10" descr="Question to committee">
              <a:extLst>
                <a:ext uri="{FF2B5EF4-FFF2-40B4-BE49-F238E27FC236}">
                  <a16:creationId xmlns:a16="http://schemas.microsoft.com/office/drawing/2014/main" id="{807C40FD-3A28-EDA0-8C4E-CF70E141344B}"/>
                </a:ext>
              </a:extLst>
            </p:cNvPr>
            <p:cNvSpPr/>
            <p:nvPr/>
          </p:nvSpPr>
          <p:spPr>
            <a:xfrm>
              <a:off x="7612127" y="5043956"/>
              <a:ext cx="6962887" cy="630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dirty="0">
                  <a:solidFill>
                    <a:schemeClr val="tx1"/>
                  </a:solidFill>
                  <a:latin typeface="Arial" panose="020B0604020202020204" pitchFamily="34" charset="0"/>
                  <a:cs typeface="Arial" panose="020B0604020202020204" pitchFamily="34" charset="0"/>
                </a:rPr>
                <a:t>Is the approach to the indirect comparison sufficiently robust for decision making?</a:t>
              </a:r>
            </a:p>
          </p:txBody>
        </p:sp>
        <p:grpSp>
          <p:nvGrpSpPr>
            <p:cNvPr id="12" name="Group 11">
              <a:extLst>
                <a:ext uri="{FF2B5EF4-FFF2-40B4-BE49-F238E27FC236}">
                  <a16:creationId xmlns:a16="http://schemas.microsoft.com/office/drawing/2014/main" id="{F7E7773E-0DED-BC1E-6228-B08EF528A6D0}"/>
                </a:ext>
                <a:ext uri="{C183D7F6-B498-43B3-948B-1728B52AA6E4}">
                  <adec:decorative xmlns:adec="http://schemas.microsoft.com/office/drawing/2017/decorative" val="1"/>
                </a:ext>
              </a:extLst>
            </p:cNvPr>
            <p:cNvGrpSpPr/>
            <p:nvPr/>
          </p:nvGrpSpPr>
          <p:grpSpPr>
            <a:xfrm>
              <a:off x="7231228" y="5055529"/>
              <a:ext cx="576000" cy="576000"/>
              <a:chOff x="4334735" y="3477236"/>
              <a:chExt cx="576000" cy="576000"/>
            </a:xfrm>
          </p:grpSpPr>
          <p:sp>
            <p:nvSpPr>
              <p:cNvPr id="13" name="Oval 12">
                <a:extLst>
                  <a:ext uri="{FF2B5EF4-FFF2-40B4-BE49-F238E27FC236}">
                    <a16:creationId xmlns:a16="http://schemas.microsoft.com/office/drawing/2014/main" id="{D54DB004-F559-68CA-E131-29D6B96006E5}"/>
                  </a:ext>
                </a:extLst>
              </p:cNvPr>
              <p:cNvSpPr/>
              <p:nvPr/>
            </p:nvSpPr>
            <p:spPr>
              <a:xfrm>
                <a:off x="4334735" y="3477236"/>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a:extLst>
                  <a:ext uri="{FF2B5EF4-FFF2-40B4-BE49-F238E27FC236}">
                    <a16:creationId xmlns:a16="http://schemas.microsoft.com/office/drawing/2014/main" id="{B403AB8D-686B-D771-8503-6A0F0B1E2DC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1003" y="3549061"/>
                <a:ext cx="463463" cy="463463"/>
              </a:xfrm>
              <a:prstGeom prst="rect">
                <a:avLst/>
              </a:prstGeom>
            </p:spPr>
          </p:pic>
        </p:grpSp>
      </p:grpSp>
      <p:sp>
        <p:nvSpPr>
          <p:cNvPr id="3" name="TextBox 2">
            <a:extLst>
              <a:ext uri="{FF2B5EF4-FFF2-40B4-BE49-F238E27FC236}">
                <a16:creationId xmlns:a16="http://schemas.microsoft.com/office/drawing/2014/main" id="{B0EBBCF7-ABE7-7529-3331-6785A60830B3}"/>
              </a:ext>
            </a:extLst>
          </p:cNvPr>
          <p:cNvSpPr txBox="1"/>
          <p:nvPr/>
        </p:nvSpPr>
        <p:spPr>
          <a:xfrm>
            <a:off x="1264441" y="6311888"/>
            <a:ext cx="10225717"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a:t>
            </a:r>
            <a:r>
              <a:rPr lang="en-GB" sz="1400" dirty="0">
                <a:latin typeface="Arial" panose="020B0604020202020204" pitchFamily="34" charset="0"/>
                <a:cs typeface="Arial" panose="020B0604020202020204" pitchFamily="34" charset="0"/>
              </a:rPr>
              <a:t> MAIC, matching-adjusted indirect comparison; NMA, network meta-analysis; RET, rearranged during transfection; OS, overall survival; PFS, progression-free survival.</a:t>
            </a:r>
          </a:p>
        </p:txBody>
      </p:sp>
    </p:spTree>
    <p:extLst>
      <p:ext uri="{BB962C8B-B14F-4D97-AF65-F5344CB8AC3E}">
        <p14:creationId xmlns:p14="http://schemas.microsoft.com/office/powerpoint/2010/main" val="402566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44AA-86EB-45D9-8B89-B9976F0A460F}"/>
              </a:ext>
            </a:extLst>
          </p:cNvPr>
          <p:cNvSpPr>
            <a:spLocks noGrp="1"/>
          </p:cNvSpPr>
          <p:nvPr>
            <p:ph type="title"/>
          </p:nvPr>
        </p:nvSpPr>
        <p:spPr/>
        <p:txBody>
          <a:bodyPr>
            <a:normAutofit/>
          </a:bodyPr>
          <a:lstStyle/>
          <a:p>
            <a:r>
              <a:rPr lang="en-GB" sz="2900" dirty="0">
                <a:latin typeface="Arial" panose="020B0604020202020204" pitchFamily="34" charset="0"/>
                <a:cs typeface="Arial" panose="020B0604020202020204" pitchFamily="34" charset="0"/>
              </a:rPr>
              <a:t>Indirect comparisons – summary of results</a:t>
            </a:r>
          </a:p>
        </p:txBody>
      </p:sp>
      <p:sp>
        <p:nvSpPr>
          <p:cNvPr id="6" name="TextBox 5">
            <a:extLst>
              <a:ext uri="{FF2B5EF4-FFF2-40B4-BE49-F238E27FC236}">
                <a16:creationId xmlns:a16="http://schemas.microsoft.com/office/drawing/2014/main" id="{4BD73AC5-180E-36B7-74AF-7E691A3F37A4}"/>
              </a:ext>
            </a:extLst>
          </p:cNvPr>
          <p:cNvSpPr txBox="1"/>
          <p:nvPr/>
        </p:nvSpPr>
        <p:spPr>
          <a:xfrm>
            <a:off x="351655" y="856341"/>
            <a:ext cx="117280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a:t>
            </a:r>
            <a:r>
              <a:rPr lang="en-GB" dirty="0">
                <a:latin typeface="Arial" panose="020B0604020202020204" pitchFamily="34" charset="0"/>
                <a:cs typeface="Arial" panose="020B0604020202020204" pitchFamily="34" charset="0"/>
              </a:rPr>
              <a:t>: Comparison of estimated treatment effects for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across different approaches</a:t>
            </a:r>
          </a:p>
        </p:txBody>
      </p:sp>
      <p:graphicFrame>
        <p:nvGraphicFramePr>
          <p:cNvPr id="7" name="Table 6">
            <a:extLst>
              <a:ext uri="{FF2B5EF4-FFF2-40B4-BE49-F238E27FC236}">
                <a16:creationId xmlns:a16="http://schemas.microsoft.com/office/drawing/2014/main" id="{CEF957A8-E74D-CE2C-FE25-261D34EBA534}"/>
              </a:ext>
            </a:extLst>
          </p:cNvPr>
          <p:cNvGraphicFramePr>
            <a:graphicFrameLocks noGrp="1"/>
          </p:cNvGraphicFramePr>
          <p:nvPr>
            <p:extLst>
              <p:ext uri="{D42A27DB-BD31-4B8C-83A1-F6EECF244321}">
                <p14:modId xmlns:p14="http://schemas.microsoft.com/office/powerpoint/2010/main" val="2095211264"/>
              </p:ext>
            </p:extLst>
          </p:nvPr>
        </p:nvGraphicFramePr>
        <p:xfrm>
          <a:off x="466724" y="1225674"/>
          <a:ext cx="11487276" cy="2794000"/>
        </p:xfrm>
        <a:graphic>
          <a:graphicData uri="http://schemas.openxmlformats.org/drawingml/2006/table">
            <a:tbl>
              <a:tblPr firstRow="1" firstCol="1" bandRow="1">
                <a:tableStyleId>{5C22544A-7EE6-4342-B048-85BDC9FD1C3A}</a:tableStyleId>
              </a:tblPr>
              <a:tblGrid>
                <a:gridCol w="2871819">
                  <a:extLst>
                    <a:ext uri="{9D8B030D-6E8A-4147-A177-3AD203B41FA5}">
                      <a16:colId xmlns:a16="http://schemas.microsoft.com/office/drawing/2014/main" val="3802027835"/>
                    </a:ext>
                  </a:extLst>
                </a:gridCol>
                <a:gridCol w="2871819">
                  <a:extLst>
                    <a:ext uri="{9D8B030D-6E8A-4147-A177-3AD203B41FA5}">
                      <a16:colId xmlns:a16="http://schemas.microsoft.com/office/drawing/2014/main" val="2483595702"/>
                    </a:ext>
                  </a:extLst>
                </a:gridCol>
                <a:gridCol w="2871819">
                  <a:extLst>
                    <a:ext uri="{9D8B030D-6E8A-4147-A177-3AD203B41FA5}">
                      <a16:colId xmlns:a16="http://schemas.microsoft.com/office/drawing/2014/main" val="313629582"/>
                    </a:ext>
                  </a:extLst>
                </a:gridCol>
                <a:gridCol w="2871819">
                  <a:extLst>
                    <a:ext uri="{9D8B030D-6E8A-4147-A177-3AD203B41FA5}">
                      <a16:colId xmlns:a16="http://schemas.microsoft.com/office/drawing/2014/main" val="3204420825"/>
                    </a:ext>
                  </a:extLst>
                </a:gridCol>
              </a:tblGrid>
              <a:tr h="282393">
                <a:tc>
                  <a:txBody>
                    <a:bodyPr/>
                    <a:lstStyle/>
                    <a:p>
                      <a:pPr algn="l">
                        <a:spcBef>
                          <a:spcPts val="200"/>
                        </a:spcBef>
                        <a:spcAft>
                          <a:spcPts val="200"/>
                        </a:spcAft>
                      </a:pPr>
                      <a:r>
                        <a:rPr lang="en-GB" sz="1800">
                          <a:solidFill>
                            <a:schemeClr val="bg1"/>
                          </a:solidFill>
                          <a:effectLst/>
                          <a:latin typeface="Arial" panose="020B0604020202020204" pitchFamily="34" charset="0"/>
                          <a:cs typeface="Arial" panose="020B0604020202020204" pitchFamily="34" charset="0"/>
                        </a:rPr>
                        <a:t>Endpoint</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ORR – odds ratio (95% </a:t>
                      </a:r>
                      <a:r>
                        <a:rPr lang="en-GB" sz="1800" b="1" dirty="0" err="1">
                          <a:solidFill>
                            <a:schemeClr val="bg1"/>
                          </a:solidFill>
                          <a:effectLst/>
                          <a:latin typeface="Arial" panose="020B0604020202020204" pitchFamily="34" charset="0"/>
                          <a:cs typeface="Arial" panose="020B0604020202020204" pitchFamily="34" charset="0"/>
                        </a:rPr>
                        <a:t>CrI</a:t>
                      </a:r>
                      <a:r>
                        <a:rPr lang="en-GB" sz="1800" b="1" dirty="0">
                          <a:solidFill>
                            <a:schemeClr val="bg1"/>
                          </a:solidFill>
                          <a:effectLst/>
                          <a:latin typeface="Arial" panose="020B0604020202020204" pitchFamily="34" charset="0"/>
                          <a:cs typeface="Arial" panose="020B0604020202020204" pitchFamily="34" charset="0"/>
                        </a:rPr>
                        <a:t>/CI)</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nchor="ctr"/>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PFS – hazard ratio</a:t>
                      </a:r>
                    </a:p>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(95% </a:t>
                      </a:r>
                      <a:r>
                        <a:rPr lang="en-GB" sz="1800" b="1" dirty="0" err="1">
                          <a:solidFill>
                            <a:schemeClr val="bg1"/>
                          </a:solidFill>
                          <a:effectLst/>
                          <a:latin typeface="Arial" panose="020B0604020202020204" pitchFamily="34" charset="0"/>
                          <a:cs typeface="Arial" panose="020B0604020202020204" pitchFamily="34" charset="0"/>
                        </a:rPr>
                        <a:t>CrI</a:t>
                      </a:r>
                      <a:r>
                        <a:rPr lang="en-GB" sz="1800" b="1" dirty="0">
                          <a:solidFill>
                            <a:schemeClr val="bg1"/>
                          </a:solidFill>
                          <a:effectLst/>
                          <a:latin typeface="Arial" panose="020B0604020202020204" pitchFamily="34" charset="0"/>
                          <a:cs typeface="Arial" panose="020B0604020202020204" pitchFamily="34" charset="0"/>
                        </a:rPr>
                        <a: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OS – hazard ratio</a:t>
                      </a:r>
                    </a:p>
                    <a:p>
                      <a:pPr algn="ctr">
                        <a:spcBef>
                          <a:spcPts val="200"/>
                        </a:spcBef>
                        <a:spcAft>
                          <a:spcPts val="200"/>
                        </a:spcAft>
                      </a:pPr>
                      <a:r>
                        <a:rPr lang="en-GB" sz="1800" b="1" dirty="0">
                          <a:solidFill>
                            <a:schemeClr val="bg1"/>
                          </a:solidFill>
                          <a:effectLst/>
                          <a:latin typeface="Arial" panose="020B0604020202020204" pitchFamily="34" charset="0"/>
                          <a:cs typeface="Arial" panose="020B0604020202020204" pitchFamily="34" charset="0"/>
                        </a:rPr>
                        <a:t>(95% </a:t>
                      </a:r>
                      <a:r>
                        <a:rPr lang="en-GB" sz="1800" b="1" dirty="0" err="1">
                          <a:solidFill>
                            <a:schemeClr val="bg1"/>
                          </a:solidFill>
                          <a:effectLst/>
                          <a:latin typeface="Arial" panose="020B0604020202020204" pitchFamily="34" charset="0"/>
                          <a:cs typeface="Arial" panose="020B0604020202020204" pitchFamily="34" charset="0"/>
                        </a:rPr>
                        <a:t>CrI</a:t>
                      </a:r>
                      <a:r>
                        <a:rPr lang="en-GB" sz="1800" b="1" dirty="0">
                          <a:solidFill>
                            <a:schemeClr val="bg1"/>
                          </a:solidFill>
                          <a:effectLst/>
                          <a:latin typeface="Arial" panose="020B0604020202020204" pitchFamily="34" charset="0"/>
                          <a:cs typeface="Arial" panose="020B0604020202020204" pitchFamily="34" charset="0"/>
                        </a:rPr>
                        <a:t>)</a:t>
                      </a: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extLst>
                  <a:ext uri="{0D108BD9-81ED-4DB2-BD59-A6C34878D82A}">
                    <a16:rowId xmlns:a16="http://schemas.microsoft.com/office/drawing/2014/main" val="1509001438"/>
                  </a:ext>
                </a:extLst>
              </a:tr>
              <a:tr h="129231">
                <a:tc gridSpan="4">
                  <a:txBody>
                    <a:bodyPr/>
                    <a:lstStyle/>
                    <a:p>
                      <a:pPr algn="l">
                        <a:spcBef>
                          <a:spcPts val="200"/>
                        </a:spcBef>
                        <a:spcAft>
                          <a:spcPts val="200"/>
                        </a:spcAf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Pseudo-control arm</a:t>
                      </a:r>
                    </a:p>
                  </a:txBody>
                  <a:tcPr marL="68580" marR="68580" marT="0" marB="0"/>
                </a:tc>
                <a:tc hMerge="1">
                  <a:txBody>
                    <a:bodyPr/>
                    <a:lstStyle/>
                    <a:p>
                      <a:pPr algn="ctr">
                        <a:spcBef>
                          <a:spcPts val="200"/>
                        </a:spcBef>
                        <a:spcAft>
                          <a:spcPts val="200"/>
                        </a:spcAft>
                      </a:pP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nchor="ctr"/>
                </a:tc>
                <a:tc hMerge="1">
                  <a:txBody>
                    <a:bodyPr/>
                    <a:lstStyle/>
                    <a:p>
                      <a:pPr algn="ctr">
                        <a:spcBef>
                          <a:spcPts val="200"/>
                        </a:spcBef>
                        <a:spcAft>
                          <a:spcPts val="200"/>
                        </a:spcAft>
                      </a:pP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hMerge="1">
                  <a:txBody>
                    <a:bodyPr/>
                    <a:lstStyle/>
                    <a:p>
                      <a:pPr algn="ctr">
                        <a:spcBef>
                          <a:spcPts val="200"/>
                        </a:spcBef>
                        <a:spcAft>
                          <a:spcPts val="200"/>
                        </a:spcAft>
                      </a:pPr>
                      <a:endPar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extLst>
                  <a:ext uri="{0D108BD9-81ED-4DB2-BD59-A6C34878D82A}">
                    <a16:rowId xmlns:a16="http://schemas.microsoft.com/office/drawing/2014/main" val="2895183751"/>
                  </a:ext>
                </a:extLst>
              </a:tr>
              <a:tr h="0">
                <a:tc>
                  <a:txBody>
                    <a:bodyPr/>
                    <a:lstStyle/>
                    <a:p>
                      <a:pPr algn="l">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Docetaxel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51756131"/>
                  </a:ext>
                </a:extLst>
              </a:tr>
              <a:tr h="129231">
                <a:tc gridSpan="4">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NMA</a:t>
                      </a:r>
                    </a:p>
                  </a:txBody>
                  <a:tcPr marL="68580" marR="68580" marT="0" marB="0" anchor="ctr"/>
                </a:tc>
                <a:tc hMerge="1">
                  <a:txBody>
                    <a:bodyPr/>
                    <a:lstStyle/>
                    <a:p>
                      <a:pPr algn="ct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ctr">
                        <a:spcBef>
                          <a:spcPts val="200"/>
                        </a:spcBef>
                        <a:spcAft>
                          <a:spcPts val="200"/>
                        </a:spcAft>
                        <a:tabLst>
                          <a:tab pos="909320" algn="r"/>
                        </a:tabLs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ctr">
                        <a:spcBef>
                          <a:spcPts val="200"/>
                        </a:spcBef>
                        <a:spcAft>
                          <a:spcPts val="200"/>
                        </a:spcAft>
                        <a:tabLst>
                          <a:tab pos="909320" algn="r"/>
                        </a:tabLs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3580505"/>
                  </a:ext>
                </a:extLst>
              </a:tr>
              <a:tr h="129231">
                <a:tc>
                  <a:txBody>
                    <a:bodyPr/>
                    <a:lstStyle/>
                    <a:p>
                      <a:pPr algn="l">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Docetaxel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8751561"/>
                  </a:ext>
                </a:extLst>
              </a:tr>
              <a:tr h="129231">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Nintedanib+docetaxel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51450982"/>
                  </a:ext>
                </a:extLst>
              </a:tr>
              <a:tr h="129231">
                <a:tc gridSpan="4">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Unanchored MAIC</a:t>
                      </a:r>
                    </a:p>
                  </a:txBody>
                  <a:tcPr marL="68580" marR="68580" marT="0" marB="0" anchor="ctr"/>
                </a:tc>
                <a:tc hMerge="1">
                  <a:txBody>
                    <a:bodyPr/>
                    <a:lstStyle/>
                    <a:p>
                      <a:pPr algn="ctr">
                        <a:spcBef>
                          <a:spcPts val="200"/>
                        </a:spcBef>
                        <a:spcAft>
                          <a:spcPts val="200"/>
                        </a:spcAft>
                        <a:tabLst>
                          <a:tab pos="909320" algn="r"/>
                        </a:tabLs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ctr">
                        <a:spcBef>
                          <a:spcPts val="200"/>
                        </a:spcBef>
                        <a:spcAft>
                          <a:spcPts val="200"/>
                        </a:spcAft>
                        <a:tabLst>
                          <a:tab pos="909320" algn="r"/>
                        </a:tabLs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ctr">
                        <a:spcBef>
                          <a:spcPts val="200"/>
                        </a:spcBef>
                        <a:spcAft>
                          <a:spcPts val="200"/>
                        </a:spcAft>
                        <a:tabLst>
                          <a:tab pos="909320" algn="r"/>
                        </a:tabLs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53843008"/>
                  </a:ext>
                </a:extLst>
              </a:tr>
              <a:tr h="129231">
                <a:tc>
                  <a:txBody>
                    <a:bodyPr/>
                    <a:lstStyle/>
                    <a:p>
                      <a:pPr algn="l">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Docetaxel</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27139673"/>
                  </a:ext>
                </a:extLst>
              </a:tr>
              <a:tr h="129231">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Nintedanib+docetaxel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6278" marR="66278"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909320" algn="r"/>
                        </a:tabLst>
                      </a:pPr>
                      <a:r>
                        <a:rPr lang="en-GB"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67413541"/>
                  </a:ext>
                </a:extLst>
              </a:tr>
            </a:tbl>
          </a:graphicData>
        </a:graphic>
      </p:graphicFrame>
      <p:sp>
        <p:nvSpPr>
          <p:cNvPr id="5" name="Confidential alert box" descr="Marker showing slides are confidential ">
            <a:extLst>
              <a:ext uri="{FF2B5EF4-FFF2-40B4-BE49-F238E27FC236}">
                <a16:creationId xmlns:a16="http://schemas.microsoft.com/office/drawing/2014/main" id="{84989ECA-2173-0F28-1E71-2AB3575A356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extBox 9">
            <a:extLst>
              <a:ext uri="{FF2B5EF4-FFF2-40B4-BE49-F238E27FC236}">
                <a16:creationId xmlns:a16="http://schemas.microsoft.com/office/drawing/2014/main" id="{27C8D539-2744-C28C-4D37-B2C43422F6DD}"/>
              </a:ext>
            </a:extLst>
          </p:cNvPr>
          <p:cNvSpPr txBox="1"/>
          <p:nvPr/>
        </p:nvSpPr>
        <p:spPr>
          <a:xfrm>
            <a:off x="1272462" y="6332866"/>
            <a:ext cx="10225717"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CI, confidence interval; </a:t>
            </a:r>
            <a:r>
              <a:rPr lang="en-GB" sz="1400" dirty="0" err="1">
                <a:latin typeface="Arial" panose="020B0604020202020204" pitchFamily="34" charset="0"/>
                <a:cs typeface="Arial" panose="020B0604020202020204" pitchFamily="34" charset="0"/>
              </a:rPr>
              <a:t>CrI</a:t>
            </a:r>
            <a:r>
              <a:rPr lang="en-GB" sz="1400" dirty="0">
                <a:latin typeface="Arial" panose="020B0604020202020204" pitchFamily="34" charset="0"/>
                <a:cs typeface="Arial" panose="020B0604020202020204" pitchFamily="34" charset="0"/>
              </a:rPr>
              <a:t>, credible interval; MAIC, matching-adjusted indirect comparison; NMA, network meta-analysis; ORR, objective response rate; OS, overall survival; PFS, progression-free survival.</a:t>
            </a:r>
          </a:p>
        </p:txBody>
      </p:sp>
    </p:spTree>
    <p:extLst>
      <p:ext uri="{BB962C8B-B14F-4D97-AF65-F5344CB8AC3E}">
        <p14:creationId xmlns:p14="http://schemas.microsoft.com/office/powerpoint/2010/main" val="140736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Selpercatinib for previously treated RET fusion-positive advanced non-small-cell lung cancer</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Selpercatinib for previously treated RET fusion-positive advanced non-small-cell lung cancer</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iagram of the company's model showing the three health states: progression free, progressed and death. Patients in the model can transition from progression free to progressed or death. Patients in the progressed health state can transition to death. Patients in the model may also remain in the same health state.">
            <a:extLst>
              <a:ext uri="{FF2B5EF4-FFF2-40B4-BE49-F238E27FC236}">
                <a16:creationId xmlns:a16="http://schemas.microsoft.com/office/drawing/2014/main" id="{D3AF71B5-9F6B-F7C2-F33B-927CB3D2E560}"/>
              </a:ext>
            </a:extLst>
          </p:cNvPr>
          <p:cNvGrpSpPr/>
          <p:nvPr/>
        </p:nvGrpSpPr>
        <p:grpSpPr>
          <a:xfrm>
            <a:off x="575941" y="2486357"/>
            <a:ext cx="4282797" cy="1771127"/>
            <a:chOff x="575941" y="2486357"/>
            <a:chExt cx="4282797" cy="1771127"/>
          </a:xfrm>
        </p:grpSpPr>
        <p:sp>
          <p:nvSpPr>
            <p:cNvPr id="5" name="Rectangle 4">
              <a:extLst>
                <a:ext uri="{FF2B5EF4-FFF2-40B4-BE49-F238E27FC236}">
                  <a16:creationId xmlns:a16="http://schemas.microsoft.com/office/drawing/2014/main" id="{AB019CBD-A377-4163-BFC4-41566E979AC7}"/>
                </a:ext>
              </a:extLst>
            </p:cNvPr>
            <p:cNvSpPr/>
            <p:nvPr/>
          </p:nvSpPr>
          <p:spPr>
            <a:xfrm>
              <a:off x="888236" y="2486357"/>
              <a:ext cx="2152333"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rPr>
                <a:t>Progression-free</a:t>
              </a:r>
            </a:p>
          </p:txBody>
        </p:sp>
        <p:sp>
          <p:nvSpPr>
            <p:cNvPr id="6" name="Rectangle 5">
              <a:extLst>
                <a:ext uri="{FF2B5EF4-FFF2-40B4-BE49-F238E27FC236}">
                  <a16:creationId xmlns:a16="http://schemas.microsoft.com/office/drawing/2014/main" id="{190229A5-745B-4BB0-B1DA-D8C2A1ECCE49}"/>
                </a:ext>
              </a:extLst>
            </p:cNvPr>
            <p:cNvSpPr/>
            <p:nvPr/>
          </p:nvSpPr>
          <p:spPr>
            <a:xfrm>
              <a:off x="3506622" y="2985992"/>
              <a:ext cx="1352116" cy="685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rPr>
                <a:t>Death</a:t>
              </a:r>
            </a:p>
          </p:txBody>
        </p:sp>
        <p:sp>
          <p:nvSpPr>
            <p:cNvPr id="7" name="Rectangle 6">
              <a:extLst>
                <a:ext uri="{FF2B5EF4-FFF2-40B4-BE49-F238E27FC236}">
                  <a16:creationId xmlns:a16="http://schemas.microsoft.com/office/drawing/2014/main" id="{03309815-BD5E-48D0-8960-AA38604170FD}"/>
                </a:ext>
              </a:extLst>
            </p:cNvPr>
            <p:cNvSpPr/>
            <p:nvPr/>
          </p:nvSpPr>
          <p:spPr>
            <a:xfrm>
              <a:off x="888237" y="3571684"/>
              <a:ext cx="2152333"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Progressed disease</a:t>
              </a:r>
            </a:p>
          </p:txBody>
        </p:sp>
        <p:cxnSp>
          <p:nvCxnSpPr>
            <p:cNvPr id="8" name="Straight Arrow Connector 7" descr="Arrow indicates movement of people in the PFS health state of the economic model to the death health state">
              <a:extLst>
                <a:ext uri="{FF2B5EF4-FFF2-40B4-BE49-F238E27FC236}">
                  <a16:creationId xmlns:a16="http://schemas.microsoft.com/office/drawing/2014/main" id="{FEB86EDE-0939-4634-BCA0-D7DEBEC1C6F3}"/>
                </a:ext>
              </a:extLst>
            </p:cNvPr>
            <p:cNvCxnSpPr>
              <a:cxnSpLocks/>
              <a:stCxn id="5" idx="3"/>
              <a:endCxn id="6" idx="1"/>
            </p:cNvCxnSpPr>
            <p:nvPr/>
          </p:nvCxnSpPr>
          <p:spPr>
            <a:xfrm>
              <a:off x="3040569" y="2829257"/>
              <a:ext cx="466053" cy="499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descr="Arrow indicates movement of people in the PFS health state of the economic model to the progressed disease health state">
              <a:extLst>
                <a:ext uri="{FF2B5EF4-FFF2-40B4-BE49-F238E27FC236}">
                  <a16:creationId xmlns:a16="http://schemas.microsoft.com/office/drawing/2014/main" id="{D987BE83-D692-4CB2-B784-9B8E4FAEA1CE}"/>
                </a:ext>
              </a:extLst>
            </p:cNvPr>
            <p:cNvCxnSpPr>
              <a:cxnSpLocks/>
              <a:stCxn id="5" idx="2"/>
              <a:endCxn id="7" idx="0"/>
            </p:cNvCxnSpPr>
            <p:nvPr/>
          </p:nvCxnSpPr>
          <p:spPr>
            <a:xfrm>
              <a:off x="1964403" y="3172157"/>
              <a:ext cx="1" cy="399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descr="Arrow indicates movement of people in the progressed disease health state of the economic model to the death health state">
              <a:extLst>
                <a:ext uri="{FF2B5EF4-FFF2-40B4-BE49-F238E27FC236}">
                  <a16:creationId xmlns:a16="http://schemas.microsoft.com/office/drawing/2014/main" id="{BEB5BC25-9181-44B7-BBC8-C3BBFFAA4222}"/>
                </a:ext>
              </a:extLst>
            </p:cNvPr>
            <p:cNvCxnSpPr>
              <a:cxnSpLocks/>
              <a:stCxn id="7" idx="3"/>
              <a:endCxn id="6" idx="1"/>
            </p:cNvCxnSpPr>
            <p:nvPr/>
          </p:nvCxnSpPr>
          <p:spPr>
            <a:xfrm flipV="1">
              <a:off x="3040570" y="3328892"/>
              <a:ext cx="466052" cy="585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Arrow: Curved Right 10" descr="Arrow indicates people in the PFS health state of the economic model remaining in this health state">
              <a:extLst>
                <a:ext uri="{FF2B5EF4-FFF2-40B4-BE49-F238E27FC236}">
                  <a16:creationId xmlns:a16="http://schemas.microsoft.com/office/drawing/2014/main" id="{00D77B9B-8322-4381-B377-8CAFF84859FC}"/>
                </a:ext>
              </a:extLst>
            </p:cNvPr>
            <p:cNvSpPr/>
            <p:nvPr/>
          </p:nvSpPr>
          <p:spPr>
            <a:xfrm>
              <a:off x="575941" y="2613610"/>
              <a:ext cx="312294" cy="431294"/>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sp>
          <p:nvSpPr>
            <p:cNvPr id="14" name="Arrow: Curved Right 13" descr="Arrow indicates people in the progressed health state of the economic model remaining in this health state">
              <a:extLst>
                <a:ext uri="{FF2B5EF4-FFF2-40B4-BE49-F238E27FC236}">
                  <a16:creationId xmlns:a16="http://schemas.microsoft.com/office/drawing/2014/main" id="{8A061A35-92B5-4EAA-AB75-61AD2D497697}"/>
                </a:ext>
              </a:extLst>
            </p:cNvPr>
            <p:cNvSpPr/>
            <p:nvPr/>
          </p:nvSpPr>
          <p:spPr>
            <a:xfrm>
              <a:off x="575943" y="3711603"/>
              <a:ext cx="312294" cy="431294"/>
            </a:xfrm>
            <a:prstGeom prst="curv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grpSp>
      <p:sp>
        <p:nvSpPr>
          <p:cNvPr id="15" name="TextBox 14">
            <a:extLst>
              <a:ext uri="{FF2B5EF4-FFF2-40B4-BE49-F238E27FC236}">
                <a16:creationId xmlns:a16="http://schemas.microsoft.com/office/drawing/2014/main" id="{86B34F39-8E6E-4E58-8B3F-ADD14547DEFF}"/>
              </a:ext>
            </a:extLst>
          </p:cNvPr>
          <p:cNvSpPr txBox="1"/>
          <p:nvPr/>
        </p:nvSpPr>
        <p:spPr>
          <a:xfrm>
            <a:off x="328250" y="1990703"/>
            <a:ext cx="2800767" cy="369332"/>
          </a:xfrm>
          <a:prstGeom prst="rect">
            <a:avLst/>
          </a:prstGeom>
          <a:noFill/>
        </p:spPr>
        <p:txBody>
          <a:bodyPr wrap="none" rtlCol="0">
            <a:spAutoFit/>
          </a:bodyPr>
          <a:lstStyle/>
          <a:p>
            <a:r>
              <a:rPr lang="en-GB" b="1">
                <a:latin typeface="Arial" panose="020B0604020202020204" pitchFamily="34" charset="0"/>
              </a:rPr>
              <a:t>Figure 1</a:t>
            </a:r>
            <a:r>
              <a:rPr lang="en-GB">
                <a:latin typeface="Arial" panose="020B0604020202020204" pitchFamily="34" charset="0"/>
              </a:rPr>
              <a:t>: Model structure</a:t>
            </a:r>
          </a:p>
        </p:txBody>
      </p:sp>
      <p:sp>
        <p:nvSpPr>
          <p:cNvPr id="4" name="TextBox 3">
            <a:extLst>
              <a:ext uri="{FF2B5EF4-FFF2-40B4-BE49-F238E27FC236}">
                <a16:creationId xmlns:a16="http://schemas.microsoft.com/office/drawing/2014/main" id="{0565713C-485C-40EC-961C-1FD48E3667B5}"/>
              </a:ext>
            </a:extLst>
          </p:cNvPr>
          <p:cNvSpPr txBox="1"/>
          <p:nvPr/>
        </p:nvSpPr>
        <p:spPr>
          <a:xfrm>
            <a:off x="5192902" y="1260215"/>
            <a:ext cx="6836902" cy="5355312"/>
          </a:xfrm>
          <a:prstGeom prst="rect">
            <a:avLst/>
          </a:prstGeom>
          <a:solidFill>
            <a:schemeClr val="accent1">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Model consistent with TA760:</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Adults with previously treated advanced RET fusion-positive NSCLC</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 lifetime horizon of 25 years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1 week cycle length (no half-cycle correction)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NHS and Personal Social Services (PSS) perspective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An annual discount rate of 3.5% for costs and benefits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Sources of efficacy data (OS &amp; PFS) in the model:</a:t>
            </a:r>
          </a:p>
          <a:p>
            <a:pPr marL="1200150" lvl="2" indent="-285750">
              <a:buFont typeface="Arial" panose="020B0604020202020204" pitchFamily="34" charset="0"/>
              <a:buChar char="•"/>
            </a:pP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 LIBRETTO-001</a:t>
            </a:r>
          </a:p>
          <a:p>
            <a:pPr marL="1200150" lvl="2" indent="-285750">
              <a:buFont typeface="Arial" panose="020B0604020202020204" pitchFamily="34" charset="0"/>
              <a:buChar char="•"/>
            </a:pPr>
            <a:r>
              <a:rPr lang="en-GB" dirty="0">
                <a:latin typeface="Arial" panose="020B0604020202020204" pitchFamily="34" charset="0"/>
                <a:cs typeface="Arial" panose="020B0604020202020204" pitchFamily="34" charset="0"/>
              </a:rPr>
              <a:t>Docetaxel – pseudo-control arm (treated as a randomised arm in the LIBRETTO trial)</a:t>
            </a:r>
          </a:p>
          <a:p>
            <a:pPr marL="1200150" lvl="2" indent="-285750">
              <a:buFont typeface="Arial" panose="020B0604020202020204" pitchFamily="34" charset="0"/>
              <a:buChar char="•"/>
            </a:pPr>
            <a:r>
              <a:rPr lang="en-US" dirty="0" err="1">
                <a:latin typeface="Arial" panose="020B0604020202020204" pitchFamily="34" charset="0"/>
                <a:cs typeface="Arial" panose="020B0604020202020204" pitchFamily="34" charset="0"/>
              </a:rPr>
              <a:t>Nintedanib</a:t>
            </a:r>
            <a:r>
              <a:rPr lang="en-US" dirty="0">
                <a:latin typeface="Arial" panose="020B0604020202020204" pitchFamily="34" charset="0"/>
                <a:cs typeface="Arial" panose="020B0604020202020204" pitchFamily="34" charset="0"/>
              </a:rPr>
              <a:t> + docetaxel – OS &amp; PFS HRs from NMA were applied to the docetaxel OS and PFS estimates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Model addresses two issues arising from TA760: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Cost data now based on LIBRETTO-001 time to treatment discontinuation (TTD) data rather than PFS data</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Utility value for progressed disease aligned with committee preference of 0.628</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Company’s model overview</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a:xfrm>
            <a:off x="248364" y="4829420"/>
            <a:ext cx="4340003" cy="1330089"/>
          </a:xfrm>
        </p:spPr>
        <p:txBody>
          <a:bodyPr>
            <a:noAutofit/>
          </a:body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HR, hazard ratio; NMA, network meta-analysis; NSCLC, non-small-cell lung cancer; OS, overall survival; PFS, progression-free survival; RET, rearranged during transfection; TTD, time to treatment discontinuation.</a:t>
            </a:r>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4"/>
          </p:nvPr>
        </p:nvSpPr>
        <p:spPr/>
        <p:txBody>
          <a:bodyPr/>
          <a:lstStyle/>
          <a:p>
            <a:r>
              <a:rPr lang="en-GB"/>
              <a:t>A three-state partitioned survival model</a:t>
            </a:r>
          </a:p>
        </p:txBody>
      </p:sp>
    </p:spTree>
    <p:extLst>
      <p:ext uri="{BB962C8B-B14F-4D97-AF65-F5344CB8AC3E}">
        <p14:creationId xmlns:p14="http://schemas.microsoft.com/office/powerpoint/2010/main" val="320058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8A65-87BA-0956-BBFC-A8F21C8F1866}"/>
              </a:ext>
            </a:extLst>
          </p:cNvPr>
          <p:cNvSpPr>
            <a:spLocks noGrp="1"/>
          </p:cNvSpPr>
          <p:nvPr>
            <p:ph type="title"/>
          </p:nvPr>
        </p:nvSpPr>
        <p:spPr>
          <a:xfrm>
            <a:off x="362813" y="153314"/>
            <a:ext cx="11250785" cy="592817"/>
          </a:xfrm>
        </p:spPr>
        <p:txBody>
          <a:bodyPr>
            <a:normAutofit fontScale="90000"/>
          </a:bodyPr>
          <a:lstStyle/>
          <a:p>
            <a:r>
              <a:rPr lang="en-GB">
                <a:latin typeface="Arial" panose="020B0604020202020204" pitchFamily="34" charset="0"/>
                <a:cs typeface="Arial" panose="020B0604020202020204" pitchFamily="34" charset="0"/>
              </a:rPr>
              <a:t>Key issue 2: Choice of approach to model overall and progression-free survival (1/2)</a:t>
            </a:r>
          </a:p>
        </p:txBody>
      </p:sp>
      <p:sp>
        <p:nvSpPr>
          <p:cNvPr id="3" name="Rectangle 2">
            <a:extLst>
              <a:ext uri="{FF2B5EF4-FFF2-40B4-BE49-F238E27FC236}">
                <a16:creationId xmlns:a16="http://schemas.microsoft.com/office/drawing/2014/main" id="{8E342707-E9E7-305F-19F9-707E4C358D2F}"/>
              </a:ext>
            </a:extLst>
          </p:cNvPr>
          <p:cNvSpPr/>
          <p:nvPr/>
        </p:nvSpPr>
        <p:spPr>
          <a:xfrm>
            <a:off x="464457" y="1080656"/>
            <a:ext cx="11149140" cy="38763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Company</a:t>
            </a:r>
          </a:p>
        </p:txBody>
      </p:sp>
      <p:graphicFrame>
        <p:nvGraphicFramePr>
          <p:cNvPr id="5" name="Table 4">
            <a:extLst>
              <a:ext uri="{FF2B5EF4-FFF2-40B4-BE49-F238E27FC236}">
                <a16:creationId xmlns:a16="http://schemas.microsoft.com/office/drawing/2014/main" id="{29A43046-2AD9-9270-5FC3-9BB7EF81C54E}"/>
              </a:ext>
            </a:extLst>
          </p:cNvPr>
          <p:cNvGraphicFramePr>
            <a:graphicFrameLocks noGrp="1"/>
          </p:cNvGraphicFramePr>
          <p:nvPr>
            <p:extLst>
              <p:ext uri="{D42A27DB-BD31-4B8C-83A1-F6EECF244321}">
                <p14:modId xmlns:p14="http://schemas.microsoft.com/office/powerpoint/2010/main" val="234717371"/>
              </p:ext>
            </p:extLst>
          </p:nvPr>
        </p:nvGraphicFramePr>
        <p:xfrm>
          <a:off x="791570" y="1915441"/>
          <a:ext cx="10413240" cy="2714254"/>
        </p:xfrm>
        <a:graphic>
          <a:graphicData uri="http://schemas.openxmlformats.org/drawingml/2006/table">
            <a:tbl>
              <a:tblPr firstRow="1" bandRow="1">
                <a:tableStyleId>{21E4AEA4-8DFA-4A89-87EB-49C32662AFE0}</a:tableStyleId>
              </a:tblPr>
              <a:tblGrid>
                <a:gridCol w="2661314">
                  <a:extLst>
                    <a:ext uri="{9D8B030D-6E8A-4147-A177-3AD203B41FA5}">
                      <a16:colId xmlns:a16="http://schemas.microsoft.com/office/drawing/2014/main" val="4182083294"/>
                    </a:ext>
                  </a:extLst>
                </a:gridCol>
                <a:gridCol w="3057098">
                  <a:extLst>
                    <a:ext uri="{9D8B030D-6E8A-4147-A177-3AD203B41FA5}">
                      <a16:colId xmlns:a16="http://schemas.microsoft.com/office/drawing/2014/main" val="1208642766"/>
                    </a:ext>
                  </a:extLst>
                </a:gridCol>
                <a:gridCol w="4694828">
                  <a:extLst>
                    <a:ext uri="{9D8B030D-6E8A-4147-A177-3AD203B41FA5}">
                      <a16:colId xmlns:a16="http://schemas.microsoft.com/office/drawing/2014/main" val="1785265920"/>
                    </a:ext>
                  </a:extLst>
                </a:gridCol>
              </a:tblGrid>
              <a:tr h="213667">
                <a:tc>
                  <a:txBody>
                    <a:bodyPr/>
                    <a:lstStyle/>
                    <a:p>
                      <a:r>
                        <a:rPr lang="en-GB">
                          <a:latin typeface="Arial" panose="020B0604020202020204" pitchFamily="34" charset="0"/>
                          <a:cs typeface="Arial" panose="020B0604020202020204" pitchFamily="34" charset="0"/>
                        </a:rPr>
                        <a:t>Treatment arm</a:t>
                      </a:r>
                    </a:p>
                  </a:txBody>
                  <a:tcPr/>
                </a:tc>
                <a:tc>
                  <a:txBody>
                    <a:bodyPr/>
                    <a:lstStyle/>
                    <a:p>
                      <a:r>
                        <a:rPr lang="en-GB">
                          <a:latin typeface="Arial" panose="020B0604020202020204" pitchFamily="34" charset="0"/>
                          <a:cs typeface="Arial" panose="020B0604020202020204" pitchFamily="34" charset="0"/>
                        </a:rPr>
                        <a:t>OS</a:t>
                      </a:r>
                    </a:p>
                  </a:txBody>
                  <a:tcPr/>
                </a:tc>
                <a:tc>
                  <a:txBody>
                    <a:bodyPr/>
                    <a:lstStyle/>
                    <a:p>
                      <a:r>
                        <a:rPr lang="en-GB">
                          <a:latin typeface="Arial" panose="020B0604020202020204" pitchFamily="34" charset="0"/>
                          <a:cs typeface="Arial" panose="020B0604020202020204" pitchFamily="34" charset="0"/>
                        </a:rPr>
                        <a:t>PFS</a:t>
                      </a:r>
                    </a:p>
                  </a:txBody>
                  <a:tcPr/>
                </a:tc>
                <a:extLst>
                  <a:ext uri="{0D108BD9-81ED-4DB2-BD59-A6C34878D82A}">
                    <a16:rowId xmlns:a16="http://schemas.microsoft.com/office/drawing/2014/main" val="273699577"/>
                  </a:ext>
                </a:extLst>
              </a:tr>
              <a:tr h="534167">
                <a:tc>
                  <a:txBody>
                    <a:bodyPr/>
                    <a:lstStyle/>
                    <a:p>
                      <a:r>
                        <a:rPr lang="en-GB">
                          <a:latin typeface="Arial" panose="020B0604020202020204" pitchFamily="34" charset="0"/>
                          <a:cs typeface="Arial" panose="020B0604020202020204" pitchFamily="34" charset="0"/>
                        </a:rPr>
                        <a:t>Selpercatinib</a:t>
                      </a:r>
                    </a:p>
                  </a:txBody>
                  <a:tcPr/>
                </a:tc>
                <a:tc rowSpan="3">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latin typeface="Arial" panose="020B0604020202020204" pitchFamily="34" charset="0"/>
                          <a:cs typeface="Arial" panose="020B0604020202020204" pitchFamily="34" charset="0"/>
                        </a:rPr>
                        <a:t>Company applied an </a:t>
                      </a:r>
                      <a:r>
                        <a:rPr lang="en-GB" sz="1800" b="1" kern="1200" dirty="0">
                          <a:solidFill>
                            <a:schemeClr val="dk1"/>
                          </a:solidFill>
                          <a:latin typeface="Arial" panose="020B0604020202020204" pitchFamily="34" charset="0"/>
                          <a:cs typeface="Arial" panose="020B0604020202020204" pitchFamily="34" charset="0"/>
                        </a:rPr>
                        <a:t>exponential</a:t>
                      </a:r>
                      <a:r>
                        <a:rPr lang="en-GB" sz="1800" kern="1200" dirty="0">
                          <a:solidFill>
                            <a:schemeClr val="dk1"/>
                          </a:solidFill>
                          <a:latin typeface="Arial" panose="020B0604020202020204" pitchFamily="34" charset="0"/>
                          <a:cs typeface="Arial" panose="020B0604020202020204" pitchFamily="34" charset="0"/>
                        </a:rPr>
                        <a:t> distribution based on clinical advice that it provided most clinically plausible outcomes.</a:t>
                      </a:r>
                      <a:br>
                        <a:rPr lang="en-GB" sz="1800" kern="1200" dirty="0">
                          <a:solidFill>
                            <a:schemeClr val="dk1"/>
                          </a:solidFill>
                          <a:latin typeface="Arial" panose="020B0604020202020204" pitchFamily="34" charset="0"/>
                          <a:cs typeface="Arial" panose="020B0604020202020204" pitchFamily="34" charset="0"/>
                        </a:rPr>
                      </a:br>
                      <a:r>
                        <a:rPr lang="en-US" sz="1800" kern="1200" dirty="0">
                          <a:solidFill>
                            <a:schemeClr val="dk1"/>
                          </a:solidFill>
                          <a:latin typeface="Arial" panose="020B0604020202020204" pitchFamily="34" charset="0"/>
                          <a:cs typeface="Arial" panose="020B0604020202020204" pitchFamily="34" charset="0"/>
                        </a:rPr>
                        <a:t>Loglogistic and exponential functions ranked 1 and 2 on statistical fit (AIC &amp; BIC).</a:t>
                      </a:r>
                      <a:endParaRPr lang="en-GB" sz="1800" kern="1200" dirty="0">
                        <a:solidFill>
                          <a:schemeClr val="dk1"/>
                        </a:solidFill>
                        <a:latin typeface="Arial" panose="020B0604020202020204" pitchFamily="34" charset="0"/>
                        <a:cs typeface="Arial" panose="020B0604020202020204" pitchFamily="34" charset="0"/>
                      </a:endParaRPr>
                    </a:p>
                  </a:txBody>
                  <a:tcPr/>
                </a:tc>
                <a:tc>
                  <a:txBody>
                    <a:bodyPr/>
                    <a:lstStyle/>
                    <a:p>
                      <a:pPr marL="0" lvl="1" indent="0" algn="l" defTabSz="914400" rtl="0" eaLnBrk="1" latinLnBrk="0" hangingPunct="1">
                        <a:buFont typeface="Arial" panose="020B0604020202020204" pitchFamily="34" charset="0"/>
                        <a:buNone/>
                      </a:pPr>
                      <a:r>
                        <a:rPr lang="en-GB" sz="1800" kern="1200">
                          <a:solidFill>
                            <a:schemeClr val="dk1"/>
                          </a:solidFill>
                          <a:latin typeface="Arial" panose="020B0604020202020204" pitchFamily="34" charset="0"/>
                          <a:cs typeface="Arial" panose="020B0604020202020204" pitchFamily="34" charset="0"/>
                        </a:rPr>
                        <a:t>Company applied a </a:t>
                      </a:r>
                      <a:r>
                        <a:rPr lang="en-GB" sz="1800" b="1" kern="1200">
                          <a:solidFill>
                            <a:schemeClr val="dk1"/>
                          </a:solidFill>
                          <a:latin typeface="Arial" panose="020B0604020202020204" pitchFamily="34" charset="0"/>
                          <a:cs typeface="Arial" panose="020B0604020202020204" pitchFamily="34" charset="0"/>
                        </a:rPr>
                        <a:t>loglogistic</a:t>
                      </a:r>
                      <a:r>
                        <a:rPr lang="en-GB" sz="1800" kern="1200">
                          <a:solidFill>
                            <a:schemeClr val="dk1"/>
                          </a:solidFill>
                          <a:latin typeface="Arial" panose="020B0604020202020204" pitchFamily="34" charset="0"/>
                          <a:cs typeface="Arial" panose="020B0604020202020204" pitchFamily="34" charset="0"/>
                        </a:rPr>
                        <a:t> distribution based on clinical advice and the fit of the distribution to LIBRETTO-001 data</a:t>
                      </a:r>
                      <a:endParaRPr lang="en-GB" sz="1800" kern="120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57057734"/>
                  </a:ext>
                </a:extLst>
              </a:tr>
              <a:tr h="213667">
                <a:tc>
                  <a:txBody>
                    <a:bodyPr/>
                    <a:lstStyle/>
                    <a:p>
                      <a:r>
                        <a:rPr lang="en-GB">
                          <a:latin typeface="Arial" panose="020B0604020202020204" pitchFamily="34" charset="0"/>
                          <a:cs typeface="Arial" panose="020B0604020202020204" pitchFamily="34" charset="0"/>
                        </a:rPr>
                        <a:t>Docetaxel</a:t>
                      </a:r>
                    </a:p>
                  </a:txBody>
                  <a:tcPr/>
                </a:tc>
                <a:tc vMerge="1">
                  <a:txBody>
                    <a:bodyPr/>
                    <a:lstStyle/>
                    <a:p>
                      <a:endParaRPr/>
                    </a:p>
                  </a:txBody>
                  <a:tcPr/>
                </a:tc>
                <a:tc rowSpan="2">
                  <a:txBody>
                    <a:bodyPr/>
                    <a:lstStyle/>
                    <a:p>
                      <a:pPr marL="0" lvl="1" indent="0" algn="l" defTabSz="914400" rtl="0" eaLnBrk="1" latinLnBrk="0" hangingPunct="1">
                        <a:buFont typeface="Arial" panose="020B0604020202020204" pitchFamily="34" charset="0"/>
                        <a:buNone/>
                      </a:pPr>
                      <a:r>
                        <a:rPr lang="en-GB" sz="1800" kern="1200" dirty="0">
                          <a:solidFill>
                            <a:schemeClr val="dk1"/>
                          </a:solidFill>
                          <a:latin typeface="Arial" panose="020B0604020202020204" pitchFamily="34" charset="0"/>
                          <a:cs typeface="Arial" panose="020B0604020202020204" pitchFamily="34" charset="0"/>
                        </a:rPr>
                        <a:t>Company applied a </a:t>
                      </a:r>
                      <a:r>
                        <a:rPr lang="en-GB" sz="1800" b="1" kern="1200" dirty="0">
                          <a:solidFill>
                            <a:schemeClr val="dk1"/>
                          </a:solidFill>
                          <a:latin typeface="Arial" panose="020B0604020202020204" pitchFamily="34" charset="0"/>
                          <a:cs typeface="Arial" panose="020B0604020202020204" pitchFamily="34" charset="0"/>
                        </a:rPr>
                        <a:t>spline 3-knot </a:t>
                      </a:r>
                      <a:r>
                        <a:rPr lang="en-GB" sz="1800" kern="1200" dirty="0">
                          <a:solidFill>
                            <a:schemeClr val="dk1"/>
                          </a:solidFill>
                          <a:latin typeface="Arial" panose="020B0604020202020204" pitchFamily="34" charset="0"/>
                          <a:cs typeface="Arial" panose="020B0604020202020204" pitchFamily="34" charset="0"/>
                        </a:rPr>
                        <a:t>model based on clinical advice, informed by landmark survival estimates</a:t>
                      </a:r>
                      <a:endParaRPr lang="en-GB"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43783234"/>
                  </a:ext>
                </a:extLst>
              </a:tr>
              <a:tr h="1068334">
                <a:tc>
                  <a:txBody>
                    <a:bodyPr/>
                    <a:lstStyle/>
                    <a:p>
                      <a:r>
                        <a:rPr lang="en-GB" dirty="0" err="1">
                          <a:latin typeface="Arial" panose="020B0604020202020204" pitchFamily="34" charset="0"/>
                          <a:cs typeface="Arial" panose="020B0604020202020204" pitchFamily="34" charset="0"/>
                        </a:rPr>
                        <a:t>Nintedanib</a:t>
                      </a:r>
                      <a:r>
                        <a:rPr lang="en-GB" dirty="0">
                          <a:latin typeface="Arial" panose="020B0604020202020204" pitchFamily="34" charset="0"/>
                          <a:cs typeface="Arial" panose="020B0604020202020204" pitchFamily="34" charset="0"/>
                        </a:rPr>
                        <a:t> + docetaxel</a:t>
                      </a:r>
                    </a:p>
                  </a:txBody>
                  <a:tcPr/>
                </a:tc>
                <a:tc vMerge="1">
                  <a:txBody>
                    <a:bodyPr/>
                    <a:lstStyle/>
                    <a:p>
                      <a:endParaRPr/>
                    </a:p>
                  </a:txBody>
                  <a:tcPr/>
                </a:tc>
                <a:tc vMerge="1">
                  <a:txBody>
                    <a:bodyPr/>
                    <a:lstStyle/>
                    <a:p>
                      <a:endParaRPr lang="en-GB"/>
                    </a:p>
                  </a:txBody>
                  <a:tcPr/>
                </a:tc>
                <a:extLst>
                  <a:ext uri="{0D108BD9-81ED-4DB2-BD59-A6C34878D82A}">
                    <a16:rowId xmlns:a16="http://schemas.microsoft.com/office/drawing/2014/main" val="3464936742"/>
                  </a:ext>
                </a:extLst>
              </a:tr>
            </a:tbl>
          </a:graphicData>
        </a:graphic>
      </p:graphicFrame>
      <p:sp>
        <p:nvSpPr>
          <p:cNvPr id="6" name="TextBox 5">
            <a:extLst>
              <a:ext uri="{FF2B5EF4-FFF2-40B4-BE49-F238E27FC236}">
                <a16:creationId xmlns:a16="http://schemas.microsoft.com/office/drawing/2014/main" id="{35D6B1B8-9E5D-CC8E-2BFB-834B85AA3643}"/>
              </a:ext>
            </a:extLst>
          </p:cNvPr>
          <p:cNvSpPr txBox="1"/>
          <p:nvPr/>
        </p:nvSpPr>
        <p:spPr>
          <a:xfrm>
            <a:off x="682388" y="1563932"/>
            <a:ext cx="8256896"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Table 1</a:t>
            </a:r>
            <a:r>
              <a:rPr lang="en-GB">
                <a:latin typeface="Arial" panose="020B0604020202020204" pitchFamily="34" charset="0"/>
                <a:cs typeface="Arial" panose="020B0604020202020204" pitchFamily="34" charset="0"/>
              </a:rPr>
              <a:t>: Company’s selected survival models and rationale</a:t>
            </a:r>
          </a:p>
        </p:txBody>
      </p:sp>
      <p:sp>
        <p:nvSpPr>
          <p:cNvPr id="4" name="Text Placeholder 19">
            <a:extLst>
              <a:ext uri="{FF2B5EF4-FFF2-40B4-BE49-F238E27FC236}">
                <a16:creationId xmlns:a16="http://schemas.microsoft.com/office/drawing/2014/main" id="{403FA33A-4C22-9DC2-4907-70D05F07FD49}"/>
              </a:ext>
            </a:extLst>
          </p:cNvPr>
          <p:cNvSpPr txBox="1">
            <a:spLocks/>
          </p:cNvSpPr>
          <p:nvPr/>
        </p:nvSpPr>
        <p:spPr>
          <a:xfrm>
            <a:off x="2550551" y="6273692"/>
            <a:ext cx="7090898" cy="4309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OS, overall survival; PFS, progression-free survival.</a:t>
            </a:r>
          </a:p>
        </p:txBody>
      </p:sp>
    </p:spTree>
    <p:extLst>
      <p:ext uri="{BB962C8B-B14F-4D97-AF65-F5344CB8AC3E}">
        <p14:creationId xmlns:p14="http://schemas.microsoft.com/office/powerpoint/2010/main" val="167298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7616B-6648-6519-A097-B164148BCDDD}"/>
              </a:ext>
            </a:extLst>
          </p:cNvPr>
          <p:cNvSpPr/>
          <p:nvPr/>
        </p:nvSpPr>
        <p:spPr>
          <a:xfrm>
            <a:off x="201428" y="6346209"/>
            <a:ext cx="849450" cy="358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B8A65-87BA-0956-BBFC-A8F21C8F1866}"/>
              </a:ext>
            </a:extLst>
          </p:cNvPr>
          <p:cNvSpPr>
            <a:spLocks noGrp="1"/>
          </p:cNvSpPr>
          <p:nvPr>
            <p:ph type="title"/>
          </p:nvPr>
        </p:nvSpPr>
        <p:spPr>
          <a:xfrm>
            <a:off x="362813" y="153314"/>
            <a:ext cx="11250785" cy="592817"/>
          </a:xfrm>
        </p:spPr>
        <p:txBody>
          <a:bodyPr>
            <a:normAutofit fontScale="90000"/>
          </a:bodyPr>
          <a:lstStyle/>
          <a:p>
            <a:r>
              <a:rPr lang="en-GB">
                <a:latin typeface="Arial" panose="020B0604020202020204" pitchFamily="34" charset="0"/>
                <a:cs typeface="Arial" panose="020B0604020202020204" pitchFamily="34" charset="0"/>
              </a:rPr>
              <a:t>Key issue 2: Choice of approach to model overall and progression-free survival (2/2)</a:t>
            </a:r>
          </a:p>
        </p:txBody>
      </p:sp>
      <p:sp>
        <p:nvSpPr>
          <p:cNvPr id="7" name="Rectangle 6">
            <a:extLst>
              <a:ext uri="{FF2B5EF4-FFF2-40B4-BE49-F238E27FC236}">
                <a16:creationId xmlns:a16="http://schemas.microsoft.com/office/drawing/2014/main" id="{B872C25E-E328-5C9D-253D-FAF2CD11EDF8}"/>
              </a:ext>
            </a:extLst>
          </p:cNvPr>
          <p:cNvSpPr/>
          <p:nvPr/>
        </p:nvSpPr>
        <p:spPr>
          <a:xfrm>
            <a:off x="376460" y="1138740"/>
            <a:ext cx="4850633" cy="482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0" lvl="1"/>
            <a:r>
              <a:rPr lang="en-GB" b="1" dirty="0">
                <a:solidFill>
                  <a:schemeClr val="tx1"/>
                </a:solidFill>
                <a:latin typeface="Arial" panose="020B0604020202020204" pitchFamily="34" charset="0"/>
              </a:rPr>
              <a:t>OS</a:t>
            </a:r>
          </a:p>
          <a:p>
            <a:pPr marL="285750" lvl="1" indent="-285750">
              <a:buFont typeface="Arial" panose="020B0604020202020204" pitchFamily="34" charset="0"/>
              <a:buChar char="•"/>
            </a:pPr>
            <a:r>
              <a:rPr lang="en-GB" dirty="0">
                <a:solidFill>
                  <a:schemeClr val="tx1"/>
                </a:solidFill>
                <a:latin typeface="Arial" panose="020B0604020202020204" pitchFamily="34" charset="0"/>
              </a:rPr>
              <a:t>Satisfied with company approach</a:t>
            </a:r>
            <a:endParaRPr lang="en-GB"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PFS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Company approach to distribution selection was subjective and open to bias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Company had concluded that proportional hazards assumption held for </a:t>
            </a:r>
            <a:r>
              <a:rPr lang="en-GB" dirty="0" err="1">
                <a:solidFill>
                  <a:schemeClr val="tx1"/>
                </a:solidFill>
                <a:latin typeface="Arial" panose="020B0604020202020204" pitchFamily="34" charset="0"/>
                <a:cs typeface="Arial" panose="020B0604020202020204" pitchFamily="34" charset="0"/>
              </a:rPr>
              <a:t>selpercatinib</a:t>
            </a:r>
            <a:r>
              <a:rPr lang="en-GB" dirty="0">
                <a:solidFill>
                  <a:schemeClr val="tx1"/>
                </a:solidFill>
                <a:latin typeface="Arial" panose="020B0604020202020204" pitchFamily="34" charset="0"/>
                <a:cs typeface="Arial" panose="020B0604020202020204" pitchFamily="34" charset="0"/>
              </a:rPr>
              <a:t> vs pseudo-control docetaxel for PFS, but then chose to use separate distributions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is technically incorrect – EAG </a:t>
            </a:r>
            <a:r>
              <a:rPr lang="en-GB" dirty="0">
                <a:solidFill>
                  <a:schemeClr val="tx1"/>
                </a:solidFill>
                <a:latin typeface="Arial" panose="020B0604020202020204" pitchFamily="34" charset="0"/>
                <a:cs typeface="Arial" panose="020B0604020202020204" pitchFamily="34" charset="0"/>
              </a:rPr>
              <a:t>modelled PFS as a combined data set with docetaxel as a reference arm and </a:t>
            </a:r>
            <a:r>
              <a:rPr lang="en-GB" dirty="0" err="1">
                <a:solidFill>
                  <a:schemeClr val="tx1"/>
                </a:solidFill>
                <a:latin typeface="Arial" panose="020B0604020202020204" pitchFamily="34" charset="0"/>
                <a:cs typeface="Arial" panose="020B0604020202020204" pitchFamily="34" charset="0"/>
              </a:rPr>
              <a:t>selpercatinib</a:t>
            </a:r>
            <a:r>
              <a:rPr lang="en-GB" dirty="0">
                <a:solidFill>
                  <a:schemeClr val="tx1"/>
                </a:solidFill>
                <a:latin typeface="Arial" panose="020B0604020202020204" pitchFamily="34" charset="0"/>
                <a:cs typeface="Arial" panose="020B0604020202020204" pitchFamily="34" charset="0"/>
              </a:rPr>
              <a:t> as a covariate</a:t>
            </a: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EAG prefers the spline 1-knot curve as this has a better visual fit to the </a:t>
            </a:r>
            <a:r>
              <a:rPr lang="en-GB" dirty="0" err="1">
                <a:solidFill>
                  <a:schemeClr val="tx1"/>
                </a:solidFill>
                <a:latin typeface="Arial" panose="020B0604020202020204" pitchFamily="34" charset="0"/>
                <a:cs typeface="Arial" panose="020B0604020202020204" pitchFamily="34" charset="0"/>
              </a:rPr>
              <a:t>selpercatinib</a:t>
            </a:r>
            <a:r>
              <a:rPr lang="en-GB" dirty="0">
                <a:solidFill>
                  <a:schemeClr val="tx1"/>
                </a:solidFill>
                <a:latin typeface="Arial" panose="020B0604020202020204" pitchFamily="34" charset="0"/>
                <a:cs typeface="Arial" panose="020B0604020202020204" pitchFamily="34" charset="0"/>
              </a:rPr>
              <a:t> Kaplan–Meier data</a:t>
            </a:r>
          </a:p>
        </p:txBody>
      </p:sp>
      <p:sp>
        <p:nvSpPr>
          <p:cNvPr id="8" name="TextBox 7">
            <a:extLst>
              <a:ext uri="{FF2B5EF4-FFF2-40B4-BE49-F238E27FC236}">
                <a16:creationId xmlns:a16="http://schemas.microsoft.com/office/drawing/2014/main" id="{054B9648-A929-66E8-5F88-E95456319744}"/>
              </a:ext>
            </a:extLst>
          </p:cNvPr>
          <p:cNvSpPr txBox="1"/>
          <p:nvPr/>
        </p:nvSpPr>
        <p:spPr>
          <a:xfrm>
            <a:off x="5245292" y="1065125"/>
            <a:ext cx="7101385" cy="646331"/>
          </a:xfrm>
          <a:prstGeom prst="rect">
            <a:avLst/>
          </a:prstGeom>
          <a:noFill/>
        </p:spPr>
        <p:txBody>
          <a:bodyPr wrap="square" rtlCol="0">
            <a:spAutoFit/>
          </a:bodyPr>
          <a:lstStyle/>
          <a:p>
            <a:r>
              <a:rPr lang="en-GB" sz="1800" b="1" dirty="0">
                <a:effectLst/>
                <a:latin typeface="Arial" panose="020B0604020202020204" pitchFamily="34" charset="0"/>
                <a:ea typeface="Times New Roman" panose="02020603050405020304" pitchFamily="18" charset="0"/>
                <a:cs typeface="Arial" panose="020B0604020202020204" pitchFamily="34" charset="0"/>
              </a:rPr>
              <a:t>Figure 1: </a:t>
            </a:r>
            <a:r>
              <a:rPr lang="en-GB" sz="1800" dirty="0" err="1">
                <a:effectLst/>
                <a:latin typeface="Arial" panose="020B0604020202020204" pitchFamily="34" charset="0"/>
                <a:ea typeface="Times New Roman" panose="02020603050405020304" pitchFamily="18" charset="0"/>
                <a:cs typeface="Arial" panose="020B0604020202020204" pitchFamily="34" charset="0"/>
              </a:rPr>
              <a:t>Selpercatinib</a:t>
            </a:r>
            <a:r>
              <a:rPr lang="en-GB" sz="1800" dirty="0">
                <a:effectLst/>
                <a:latin typeface="Arial" panose="020B0604020202020204" pitchFamily="34" charset="0"/>
                <a:ea typeface="Times New Roman" panose="02020603050405020304" pitchFamily="18" charset="0"/>
                <a:cs typeface="Arial" panose="020B0604020202020204" pitchFamily="34" charset="0"/>
              </a:rPr>
              <a:t>, docetaxel and </a:t>
            </a:r>
            <a:r>
              <a:rPr lang="en-GB" sz="1800" dirty="0" err="1">
                <a:effectLst/>
                <a:latin typeface="Arial" panose="020B0604020202020204" pitchFamily="34" charset="0"/>
                <a:ea typeface="Times New Roman" panose="02020603050405020304" pitchFamily="18" charset="0"/>
                <a:cs typeface="Arial" panose="020B0604020202020204" pitchFamily="34" charset="0"/>
              </a:rPr>
              <a:t>nintedanib+docetaxel</a:t>
            </a:r>
            <a:r>
              <a:rPr lang="en-GB" sz="1800" dirty="0">
                <a:effectLst/>
                <a:latin typeface="Arial" panose="020B0604020202020204" pitchFamily="34" charset="0"/>
                <a:ea typeface="Times New Roman" panose="02020603050405020304" pitchFamily="18" charset="0"/>
                <a:cs typeface="Arial" panose="020B0604020202020204" pitchFamily="34" charset="0"/>
              </a:rPr>
              <a:t> PFS; company and EAG base cases</a:t>
            </a:r>
            <a:endParaRPr lang="en-GB" dirty="0">
              <a:latin typeface="Arial" panose="020B0604020202020204" pitchFamily="34" charset="0"/>
              <a:cs typeface="Arial" panose="020B0604020202020204" pitchFamily="34" charset="0"/>
            </a:endParaRPr>
          </a:p>
        </p:txBody>
      </p:sp>
      <p:sp>
        <p:nvSpPr>
          <p:cNvPr id="4" name="Text Placeholder 19">
            <a:extLst>
              <a:ext uri="{FF2B5EF4-FFF2-40B4-BE49-F238E27FC236}">
                <a16:creationId xmlns:a16="http://schemas.microsoft.com/office/drawing/2014/main" id="{4383B19B-5457-B1C0-F725-E3F74D8E78A1}"/>
              </a:ext>
            </a:extLst>
          </p:cNvPr>
          <p:cNvSpPr txBox="1">
            <a:spLocks/>
          </p:cNvSpPr>
          <p:nvPr/>
        </p:nvSpPr>
        <p:spPr>
          <a:xfrm>
            <a:off x="2129445" y="6525447"/>
            <a:ext cx="8350060" cy="4309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K-M, Kaplan–Meier; OS, overall survival; PFS, progression-free survival.</a:t>
            </a:r>
          </a:p>
        </p:txBody>
      </p:sp>
      <p:sp>
        <p:nvSpPr>
          <p:cNvPr id="5" name="Rectangle 4" descr="Question to committee">
            <a:extLst>
              <a:ext uri="{FF2B5EF4-FFF2-40B4-BE49-F238E27FC236}">
                <a16:creationId xmlns:a16="http://schemas.microsoft.com/office/drawing/2014/main" id="{0C4B76D7-5519-C626-BFEF-B4F46005CB9F}"/>
              </a:ext>
            </a:extLst>
          </p:cNvPr>
          <p:cNvSpPr/>
          <p:nvPr/>
        </p:nvSpPr>
        <p:spPr>
          <a:xfrm>
            <a:off x="6268442" y="5560122"/>
            <a:ext cx="5055084" cy="69136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is the preferred approach to modelling OS and PFS?</a:t>
            </a:r>
          </a:p>
        </p:txBody>
      </p:sp>
      <p:grpSp>
        <p:nvGrpSpPr>
          <p:cNvPr id="9" name="Group 8">
            <a:extLst>
              <a:ext uri="{FF2B5EF4-FFF2-40B4-BE49-F238E27FC236}">
                <a16:creationId xmlns:a16="http://schemas.microsoft.com/office/drawing/2014/main" id="{0E52A169-B786-C9BA-B576-20CF46B94AC8}"/>
              </a:ext>
              <a:ext uri="{C183D7F6-B498-43B3-948B-1728B52AA6E4}">
                <adec:decorative xmlns:adec="http://schemas.microsoft.com/office/drawing/2017/decorative" val="1"/>
              </a:ext>
            </a:extLst>
          </p:cNvPr>
          <p:cNvGrpSpPr/>
          <p:nvPr/>
        </p:nvGrpSpPr>
        <p:grpSpPr>
          <a:xfrm>
            <a:off x="5988205" y="5617805"/>
            <a:ext cx="576000" cy="576000"/>
            <a:chOff x="-1440493" y="4133589"/>
            <a:chExt cx="576000" cy="576000"/>
          </a:xfrm>
        </p:grpSpPr>
        <p:sp>
          <p:nvSpPr>
            <p:cNvPr id="10" name="Oval 9">
              <a:extLst>
                <a:ext uri="{FF2B5EF4-FFF2-40B4-BE49-F238E27FC236}">
                  <a16:creationId xmlns:a16="http://schemas.microsoft.com/office/drawing/2014/main" id="{F8ADAF3A-3F24-DD3C-DF7F-F914B19111B0}"/>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1" name="Graphic 10">
              <a:extLst>
                <a:ext uri="{FF2B5EF4-FFF2-40B4-BE49-F238E27FC236}">
                  <a16:creationId xmlns:a16="http://schemas.microsoft.com/office/drawing/2014/main" id="{DEBDD910-2150-900B-C919-AA2606888F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2" name="Confidential alert box" descr="Marker showing slides are confidential ">
            <a:extLst>
              <a:ext uri="{FF2B5EF4-FFF2-40B4-BE49-F238E27FC236}">
                <a16:creationId xmlns:a16="http://schemas.microsoft.com/office/drawing/2014/main" id="{1D237F23-4467-4AD7-0205-AA570909756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3" name="Rectangle 12">
            <a:extLst>
              <a:ext uri="{FF2B5EF4-FFF2-40B4-BE49-F238E27FC236}">
                <a16:creationId xmlns:a16="http://schemas.microsoft.com/office/drawing/2014/main" id="{C9CE5E54-4404-4122-2F24-93F3ACF2D84A}"/>
              </a:ext>
            </a:extLst>
          </p:cNvPr>
          <p:cNvSpPr/>
          <p:nvPr/>
        </p:nvSpPr>
        <p:spPr>
          <a:xfrm>
            <a:off x="5334000" y="1711456"/>
            <a:ext cx="6604571" cy="37030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214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3: Selpercatinib treatment continues for as long as people continue to benefit</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095D89B-195A-4D94-A8DE-CD5502F42403}"/>
              </a:ext>
            </a:extLst>
          </p:cNvPr>
          <p:cNvSpPr/>
          <p:nvPr/>
        </p:nvSpPr>
        <p:spPr>
          <a:xfrm>
            <a:off x="477149" y="1148033"/>
            <a:ext cx="11396403" cy="9855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Used time to treatment discontinuation (TTD) data from LIBRETTO-001 to estimate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a:t>
            </a:r>
            <a:r>
              <a:rPr lang="en-GB" dirty="0" err="1">
                <a:solidFill>
                  <a:schemeClr val="tx1"/>
                </a:solidFill>
                <a:latin typeface="Arial" panose="020B0604020202020204" pitchFamily="34" charset="0"/>
              </a:rPr>
              <a:t>tx</a:t>
            </a:r>
            <a:r>
              <a:rPr lang="en-GB" dirty="0">
                <a:solidFill>
                  <a:schemeClr val="tx1"/>
                </a:solidFill>
                <a:latin typeface="Arial" panose="020B0604020202020204" pitchFamily="34" charset="0"/>
              </a:rPr>
              <a:t> costs:</a:t>
            </a:r>
          </a:p>
          <a:p>
            <a:pPr marL="742950" lvl="1" indent="-285750">
              <a:buFont typeface="Arial" panose="020B0604020202020204" pitchFamily="34" charset="0"/>
              <a:buChar char="•"/>
            </a:pPr>
            <a:r>
              <a:rPr lang="en-GB" u="sng"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of people at 10 years are on treatment,</a:t>
            </a:r>
            <a:r>
              <a:rPr lang="en-GB" dirty="0">
                <a:solidFill>
                  <a:srgbClr val="FF0000"/>
                </a:solidFill>
                <a:latin typeface="Arial" panose="020B0604020202020204" pitchFamily="34" charset="0"/>
              </a:rPr>
              <a:t> </a:t>
            </a:r>
            <a:r>
              <a:rPr lang="en-GB" u="sng" dirty="0">
                <a:solidFill>
                  <a:schemeClr val="tx1"/>
                </a:solidFill>
                <a:highlight>
                  <a:srgbClr val="000000"/>
                </a:highlight>
                <a:latin typeface="Arial" panose="020B0604020202020204" pitchFamily="34" charset="0"/>
              </a:rPr>
              <a:t>***</a:t>
            </a:r>
            <a:r>
              <a:rPr lang="en-GB" dirty="0">
                <a:solidFill>
                  <a:schemeClr val="tx1"/>
                </a:solidFill>
                <a:latin typeface="Arial" panose="020B0604020202020204" pitchFamily="34" charset="0"/>
              </a:rPr>
              <a:t>% of people at 20 years are on treatment</a:t>
            </a:r>
            <a:endParaRPr lang="en-GB" dirty="0">
              <a:solidFill>
                <a:srgbClr val="FF0000"/>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77149" y="2220534"/>
            <a:ext cx="11396403" cy="2880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Based on clinical advice to the EAG, this approach may overestimate costs as it is unlikely that patients will receive continuous treatment over the modelled lifetime whilst they receive a benefit</a:t>
            </a:r>
          </a:p>
          <a:p>
            <a:pPr marL="742950" lvl="1" indent="-285750">
              <a:buFont typeface="Arial" panose="020B0604020202020204" pitchFamily="34" charset="0"/>
              <a:buChar char="•"/>
            </a:pPr>
            <a:r>
              <a:rPr lang="en-GB" dirty="0">
                <a:solidFill>
                  <a:schemeClr val="tx1"/>
                </a:solidFill>
                <a:latin typeface="Arial" panose="020B0604020202020204" pitchFamily="34" charset="0"/>
              </a:rPr>
              <a:t>Some clinicians may discuss discontinuing selpercatinib treatment with patients after an extended period of being progression free. It is also common for treatment to continue for a further 3 months until progression can be confirmed by a further CT scan</a:t>
            </a:r>
          </a:p>
          <a:p>
            <a:pPr marL="285750" indent="-285750">
              <a:buFont typeface="Arial" panose="020B0604020202020204" pitchFamily="34" charset="0"/>
              <a:buChar char="•"/>
            </a:pPr>
            <a:r>
              <a:rPr lang="en-GB" dirty="0">
                <a:solidFill>
                  <a:schemeClr val="tx1"/>
                </a:solidFill>
                <a:latin typeface="Arial" panose="020B0604020202020204" pitchFamily="34" charset="0"/>
              </a:rPr>
              <a:t>A substantial proportion of people in LIBRETTO-001 were treated with selpercatinib beyond progression and mean time on treatment after progression was substantially longer than 3 months </a:t>
            </a:r>
          </a:p>
          <a:p>
            <a:pPr marL="285750" indent="-285750">
              <a:buFont typeface="Arial" panose="020B0604020202020204" pitchFamily="34" charset="0"/>
              <a:buChar char="•"/>
            </a:pPr>
            <a:r>
              <a:rPr lang="en-GB" dirty="0">
                <a:solidFill>
                  <a:schemeClr val="tx1"/>
                </a:solidFill>
                <a:latin typeface="Arial" panose="020B0604020202020204" pitchFamily="34" charset="0"/>
              </a:rPr>
              <a:t>EAG provided a scenario where treatment is stopped at 10 years, however this does not include any potential impact on benefits</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488327" y="5926536"/>
            <a:ext cx="9955525" cy="8566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Are people likely to remain on selpercatinib for lifetime whilst they receive benefit?</a:t>
            </a:r>
            <a:br>
              <a:rPr lang="en-GB" dirty="0">
                <a:solidFill>
                  <a:schemeClr val="tx1"/>
                </a:solidFill>
                <a:latin typeface="Arial" panose="020B0604020202020204" pitchFamily="34" charset="0"/>
              </a:rPr>
            </a:br>
            <a:r>
              <a:rPr lang="en-GB" dirty="0">
                <a:solidFill>
                  <a:schemeClr val="tx1"/>
                </a:solidFill>
                <a:latin typeface="Arial" panose="020B0604020202020204" pitchFamily="34" charset="0"/>
              </a:rPr>
              <a:t>Do clinical and patient experts consider a stopping rule appropriate and implementable?</a:t>
            </a:r>
          </a:p>
          <a:p>
            <a:pPr algn="ctr"/>
            <a:r>
              <a:rPr lang="en-GB" dirty="0">
                <a:solidFill>
                  <a:schemeClr val="tx1"/>
                </a:solidFill>
                <a:latin typeface="Arial" panose="020B0604020202020204" pitchFamily="34" charset="0"/>
              </a:rPr>
              <a:t>Should costs be capped at 10 years?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113339" y="6074963"/>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3" name="Rectangle 2">
            <a:extLst>
              <a:ext uri="{FF2B5EF4-FFF2-40B4-BE49-F238E27FC236}">
                <a16:creationId xmlns:a16="http://schemas.microsoft.com/office/drawing/2014/main" id="{98A259C0-3B35-9169-2A2E-D0024109F2A5}"/>
              </a:ext>
            </a:extLst>
          </p:cNvPr>
          <p:cNvSpPr/>
          <p:nvPr/>
        </p:nvSpPr>
        <p:spPr>
          <a:xfrm>
            <a:off x="477149" y="5156811"/>
            <a:ext cx="11396403" cy="70823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3">
                    <a:lumMod val="50000"/>
                  </a:schemeClr>
                </a:solidFill>
                <a:latin typeface="Arial" panose="020B0604020202020204" pitchFamily="34" charset="0"/>
              </a:rPr>
              <a:t>NICE TA760:</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 people would continue using </a:t>
            </a:r>
            <a:r>
              <a:rPr lang="en-GB" err="1">
                <a:solidFill>
                  <a:schemeClr val="tx1"/>
                </a:solidFill>
                <a:latin typeface="Arial" panose="020B0604020202020204" pitchFamily="34" charset="0"/>
              </a:rPr>
              <a:t>selpercatinib</a:t>
            </a:r>
            <a:r>
              <a:rPr lang="en-GB">
                <a:solidFill>
                  <a:schemeClr val="tx1"/>
                </a:solidFill>
                <a:latin typeface="Arial" panose="020B0604020202020204" pitchFamily="34" charset="0"/>
              </a:rPr>
              <a:t> for as long as it was beneficial</a:t>
            </a:r>
          </a:p>
        </p:txBody>
      </p:sp>
      <p:sp>
        <p:nvSpPr>
          <p:cNvPr id="4" name="Confidential alert box" descr="Marker showing slides are confidential ">
            <a:extLst>
              <a:ext uri="{FF2B5EF4-FFF2-40B4-BE49-F238E27FC236}">
                <a16:creationId xmlns:a16="http://schemas.microsoft.com/office/drawing/2014/main" id="{4B0DD049-14D4-5A8F-FF46-5E49893E683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31939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D9BAEB-435D-9351-0254-A74C81EC2BCA}"/>
              </a:ext>
            </a:extLst>
          </p:cNvPr>
          <p:cNvSpPr/>
          <p:nvPr/>
        </p:nvSpPr>
        <p:spPr>
          <a:xfrm>
            <a:off x="180474" y="6280484"/>
            <a:ext cx="878305"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a:bodyPr>
          <a:lstStyle/>
          <a:p>
            <a:r>
              <a:rPr lang="en-GB" sz="2900">
                <a:latin typeface="Arial" panose="020B0604020202020204" pitchFamily="34" charset="0"/>
                <a:cs typeface="Arial" panose="020B0604020202020204" pitchFamily="34" charset="0"/>
              </a:rPr>
              <a:t>Key issue 4: Severity modifier</a:t>
            </a:r>
          </a:p>
        </p:txBody>
      </p:sp>
      <p:sp>
        <p:nvSpPr>
          <p:cNvPr id="15" name="Rectangle 14">
            <a:extLst>
              <a:ext uri="{FF2B5EF4-FFF2-40B4-BE49-F238E27FC236}">
                <a16:creationId xmlns:a16="http://schemas.microsoft.com/office/drawing/2014/main" id="{A095D89B-195A-4D94-A8DE-CD5502F42403}"/>
              </a:ext>
            </a:extLst>
          </p:cNvPr>
          <p:cNvSpPr/>
          <p:nvPr/>
        </p:nvSpPr>
        <p:spPr>
          <a:xfrm>
            <a:off x="410646" y="768834"/>
            <a:ext cx="11418283" cy="43147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342900" indent="-342900">
              <a:buFont typeface="Arial" panose="020B0604020202020204" pitchFamily="34" charset="0"/>
              <a:buChar char="•"/>
            </a:pPr>
            <a:endParaRPr lang="en-GB">
              <a:solidFill>
                <a:schemeClr val="tx1"/>
              </a:solidFill>
              <a:latin typeface="Arial" panose="020B0604020202020204" pitchFamily="34" charset="0"/>
            </a:endParaRPr>
          </a:p>
          <a:p>
            <a:pPr marL="342900" indent="-342900">
              <a:buFont typeface="Arial" panose="020B0604020202020204" pitchFamily="34" charset="0"/>
              <a:buChar char="•"/>
            </a:pPr>
            <a:endParaRPr lang="en-GB">
              <a:solidFill>
                <a:schemeClr val="tx1"/>
              </a:solidFill>
              <a:latin typeface="Arial" panose="020B0604020202020204" pitchFamily="34" charset="0"/>
            </a:endParaRPr>
          </a:p>
          <a:p>
            <a:endParaRPr lang="en-GB" sz="2000" b="1">
              <a:solidFill>
                <a:schemeClr val="accent2"/>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id="{BB8EBD09-39EB-2154-C48E-08F62DD0011B}"/>
              </a:ext>
            </a:extLst>
          </p:cNvPr>
          <p:cNvGraphicFramePr>
            <a:graphicFrameLocks noGrp="1"/>
          </p:cNvGraphicFramePr>
          <p:nvPr>
            <p:extLst>
              <p:ext uri="{D42A27DB-BD31-4B8C-83A1-F6EECF244321}">
                <p14:modId xmlns:p14="http://schemas.microsoft.com/office/powerpoint/2010/main" val="1441341890"/>
              </p:ext>
            </p:extLst>
          </p:nvPr>
        </p:nvGraphicFramePr>
        <p:xfrm>
          <a:off x="657183" y="3378371"/>
          <a:ext cx="10869866" cy="1568831"/>
        </p:xfrm>
        <a:graphic>
          <a:graphicData uri="http://schemas.openxmlformats.org/drawingml/2006/table">
            <a:tbl>
              <a:tblPr firstRow="1" bandRow="1">
                <a:tableStyleId>{21E4AEA4-8DFA-4A89-87EB-49C32662AFE0}</a:tableStyleId>
              </a:tblPr>
              <a:tblGrid>
                <a:gridCol w="2867067">
                  <a:extLst>
                    <a:ext uri="{9D8B030D-6E8A-4147-A177-3AD203B41FA5}">
                      <a16:colId xmlns:a16="http://schemas.microsoft.com/office/drawing/2014/main" val="3538899433"/>
                    </a:ext>
                  </a:extLst>
                </a:gridCol>
                <a:gridCol w="1763337">
                  <a:extLst>
                    <a:ext uri="{9D8B030D-6E8A-4147-A177-3AD203B41FA5}">
                      <a16:colId xmlns:a16="http://schemas.microsoft.com/office/drawing/2014/main" val="984063111"/>
                    </a:ext>
                  </a:extLst>
                </a:gridCol>
                <a:gridCol w="1643045">
                  <a:extLst>
                    <a:ext uri="{9D8B030D-6E8A-4147-A177-3AD203B41FA5}">
                      <a16:colId xmlns:a16="http://schemas.microsoft.com/office/drawing/2014/main" val="3528286551"/>
                    </a:ext>
                  </a:extLst>
                </a:gridCol>
                <a:gridCol w="1493679">
                  <a:extLst>
                    <a:ext uri="{9D8B030D-6E8A-4147-A177-3AD203B41FA5}">
                      <a16:colId xmlns:a16="http://schemas.microsoft.com/office/drawing/2014/main" val="2229036277"/>
                    </a:ext>
                  </a:extLst>
                </a:gridCol>
                <a:gridCol w="1551369">
                  <a:extLst>
                    <a:ext uri="{9D8B030D-6E8A-4147-A177-3AD203B41FA5}">
                      <a16:colId xmlns:a16="http://schemas.microsoft.com/office/drawing/2014/main" val="2716350486"/>
                    </a:ext>
                  </a:extLst>
                </a:gridCol>
                <a:gridCol w="1551369">
                  <a:extLst>
                    <a:ext uri="{9D8B030D-6E8A-4147-A177-3AD203B41FA5}">
                      <a16:colId xmlns:a16="http://schemas.microsoft.com/office/drawing/2014/main" val="3995556997"/>
                    </a:ext>
                  </a:extLst>
                </a:gridCol>
              </a:tblGrid>
              <a:tr h="360830">
                <a:tc>
                  <a:txBody>
                    <a:bodyPr/>
                    <a:lstStyle/>
                    <a:p>
                      <a:r>
                        <a:rPr lang="en-GB" sz="1800" b="0">
                          <a:latin typeface="Arial" panose="020B0604020202020204" pitchFamily="34" charset="0"/>
                          <a:cs typeface="Arial" panose="020B0604020202020204" pitchFamily="34" charset="0"/>
                        </a:rPr>
                        <a:t>Comparator</a:t>
                      </a:r>
                    </a:p>
                  </a:txBody>
                  <a:tcPr/>
                </a:tc>
                <a:tc>
                  <a:txBody>
                    <a:bodyPr/>
                    <a:lstStyle/>
                    <a:p>
                      <a:r>
                        <a:rPr lang="en-GB" sz="1800" b="0">
                          <a:latin typeface="Arial" panose="020B0604020202020204" pitchFamily="34" charset="0"/>
                          <a:cs typeface="Arial" panose="020B0604020202020204" pitchFamily="34" charset="0"/>
                        </a:rPr>
                        <a:t>QALYs without condition</a:t>
                      </a:r>
                    </a:p>
                  </a:txBody>
                  <a:tcPr/>
                </a:tc>
                <a:tc>
                  <a:txBody>
                    <a:bodyPr/>
                    <a:lstStyle/>
                    <a:p>
                      <a:r>
                        <a:rPr lang="en-GB" sz="1800" b="0">
                          <a:latin typeface="Arial" panose="020B0604020202020204" pitchFamily="34" charset="0"/>
                          <a:cs typeface="Arial" panose="020B0604020202020204" pitchFamily="34" charset="0"/>
                        </a:rPr>
                        <a:t>QALYs with condition for comparator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Absolute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Proportional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QALY weight</a:t>
                      </a:r>
                    </a:p>
                  </a:txBody>
                  <a:tcPr/>
                </a:tc>
                <a:extLst>
                  <a:ext uri="{0D108BD9-81ED-4DB2-BD59-A6C34878D82A}">
                    <a16:rowId xmlns:a16="http://schemas.microsoft.com/office/drawing/2014/main" val="2700794746"/>
                  </a:ext>
                </a:extLst>
              </a:tr>
              <a:tr h="0">
                <a:tc>
                  <a:txBody>
                    <a:bodyPr/>
                    <a:lstStyle/>
                    <a:p>
                      <a:pPr algn="l"/>
                      <a:r>
                        <a:rPr lang="en-GB" sz="1800" b="0">
                          <a:solidFill>
                            <a:schemeClr val="tx1"/>
                          </a:solidFill>
                          <a:latin typeface="Arial" panose="020B0604020202020204" pitchFamily="34" charset="0"/>
                          <a:cs typeface="Arial" panose="020B0604020202020204" pitchFamily="34" charset="0"/>
                        </a:rPr>
                        <a:t>Docetaxel</a:t>
                      </a:r>
                    </a:p>
                  </a:txBody>
                  <a:tcPr/>
                </a:tc>
                <a:tc>
                  <a:txBody>
                    <a:bodyPr/>
                    <a:lstStyle/>
                    <a:p>
                      <a:pPr algn="r"/>
                      <a:r>
                        <a:rPr lang="en-GB" sz="1800" b="0" u="none">
                          <a:solidFill>
                            <a:schemeClr val="tx1"/>
                          </a:solidFill>
                          <a:latin typeface="Arial" panose="020B0604020202020204" pitchFamily="34" charset="0"/>
                          <a:cs typeface="Arial" panose="020B0604020202020204" pitchFamily="34" charset="0"/>
                        </a:rPr>
                        <a:t>13.07</a:t>
                      </a:r>
                    </a:p>
                  </a:txBody>
                  <a:tcPr/>
                </a:tc>
                <a:tc>
                  <a:txBody>
                    <a:bodyPr/>
                    <a:lstStyle/>
                    <a:p>
                      <a:pPr algn="r"/>
                      <a:r>
                        <a:rPr lang="en-GB" sz="1800" b="0" u="none">
                          <a:solidFill>
                            <a:schemeClr val="tx1"/>
                          </a:solidFill>
                          <a:latin typeface="Arial" panose="020B0604020202020204" pitchFamily="34" charset="0"/>
                          <a:cs typeface="Arial" panose="020B0604020202020204" pitchFamily="34" charset="0"/>
                        </a:rPr>
                        <a:t>0.93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12.14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92.88%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1010141131"/>
                  </a:ext>
                </a:extLst>
              </a:tr>
              <a:tr h="0">
                <a:tc>
                  <a:txBody>
                    <a:bodyPr/>
                    <a:lstStyle/>
                    <a:p>
                      <a:pPr algn="l">
                        <a:lnSpc>
                          <a:spcPct val="115000"/>
                        </a:lnSpc>
                        <a:spcBef>
                          <a:spcPts val="200"/>
                        </a:spcBef>
                        <a:spcAft>
                          <a:spcPts val="200"/>
                        </a:spcAft>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Docetaxel + </a:t>
                      </a:r>
                      <a:r>
                        <a:rPr lang="en-GB" sz="180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nintedanib</a:t>
                      </a:r>
                      <a:endPar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Bef>
                          <a:spcPts val="200"/>
                        </a:spcBef>
                        <a:spcAft>
                          <a:spcPts val="200"/>
                        </a:spcAft>
                      </a:pPr>
                      <a:r>
                        <a:rPr lang="en-GB" sz="1800" u="none">
                          <a:solidFill>
                            <a:schemeClr val="tx1"/>
                          </a:solidFill>
                          <a:effectLst/>
                          <a:latin typeface="Arial" panose="020B0604020202020204" pitchFamily="34" charset="0"/>
                          <a:ea typeface="Times New Roman" panose="02020603050405020304" pitchFamily="18" charset="0"/>
                          <a:cs typeface="Arial" panose="020B0604020202020204" pitchFamily="34" charset="0"/>
                        </a:rPr>
                        <a:t>13.07</a:t>
                      </a:r>
                    </a:p>
                  </a:txBody>
                  <a:tcPr marL="68580" marR="68580" marT="0" marB="0" anchor="ctr"/>
                </a:tc>
                <a:tc>
                  <a:txBody>
                    <a:bodyPr/>
                    <a:lstStyle/>
                    <a:p>
                      <a:pPr algn="r">
                        <a:lnSpc>
                          <a:spcPct val="115000"/>
                        </a:lnSpc>
                        <a:spcBef>
                          <a:spcPts val="200"/>
                        </a:spcBef>
                        <a:spcAft>
                          <a:spcPts val="200"/>
                        </a:spcAft>
                      </a:pPr>
                      <a:r>
                        <a:rPr lang="en-GB" sz="1800" u="none">
                          <a:solidFill>
                            <a:schemeClr val="tx1"/>
                          </a:solidFill>
                          <a:effectLst/>
                          <a:latin typeface="Arial" panose="020B0604020202020204" pitchFamily="34" charset="0"/>
                          <a:ea typeface="Times New Roman" panose="02020603050405020304" pitchFamily="18" charset="0"/>
                          <a:cs typeface="Arial" panose="020B0604020202020204" pitchFamily="34" charset="0"/>
                        </a:rPr>
                        <a:t>1.12</a:t>
                      </a:r>
                    </a:p>
                  </a:txBody>
                  <a:tcPr marL="68580" marR="68580" marT="0" marB="0" anchor="ctr"/>
                </a:tc>
                <a:tc>
                  <a:txBody>
                    <a:bodyPr/>
                    <a:lstStyle/>
                    <a:p>
                      <a:pPr algn="r">
                        <a:lnSpc>
                          <a:spcPct val="115000"/>
                        </a:lnSpc>
                        <a:spcBef>
                          <a:spcPts val="200"/>
                        </a:spcBef>
                        <a:spcAft>
                          <a:spcPts val="200"/>
                        </a:spcAft>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11.95</a:t>
                      </a:r>
                    </a:p>
                  </a:txBody>
                  <a:tcPr marL="68580" marR="68580" marT="0" marB="0" anchor="ctr"/>
                </a:tc>
                <a:tc>
                  <a:txBody>
                    <a:bodyPr/>
                    <a:lstStyle/>
                    <a:p>
                      <a:pPr algn="r">
                        <a:lnSpc>
                          <a:spcPct val="115000"/>
                        </a:lnSpc>
                        <a:spcBef>
                          <a:spcPts val="200"/>
                        </a:spcBef>
                        <a:spcAft>
                          <a:spcPts val="200"/>
                        </a:spcAft>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91.43%</a:t>
                      </a:r>
                    </a:p>
                  </a:txBody>
                  <a:tcPr marL="68580" marR="68580" marT="0" marB="0" anchor="ctr"/>
                </a:tc>
                <a:tc>
                  <a:txBody>
                    <a:bodyPr/>
                    <a:lstStyle/>
                    <a:p>
                      <a:pPr algn="r">
                        <a:lnSpc>
                          <a:spcPct val="115000"/>
                        </a:lnSpc>
                        <a:spcBef>
                          <a:spcPts val="200"/>
                        </a:spcBef>
                        <a:spcAft>
                          <a:spcPts val="200"/>
                        </a:spcAft>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tc>
                <a:extLst>
                  <a:ext uri="{0D108BD9-81ED-4DB2-BD59-A6C34878D82A}">
                    <a16:rowId xmlns:a16="http://schemas.microsoft.com/office/drawing/2014/main" val="2054690164"/>
                  </a:ext>
                </a:extLst>
              </a:tr>
            </a:tbl>
          </a:graphicData>
        </a:graphic>
      </p:graphicFrame>
      <p:sp>
        <p:nvSpPr>
          <p:cNvPr id="8" name="TextBox 7">
            <a:extLst>
              <a:ext uri="{FF2B5EF4-FFF2-40B4-BE49-F238E27FC236}">
                <a16:creationId xmlns:a16="http://schemas.microsoft.com/office/drawing/2014/main" id="{9D2F9E52-F5DD-6E3B-AA38-811B5286B2E6}"/>
              </a:ext>
            </a:extLst>
          </p:cNvPr>
          <p:cNvSpPr txBox="1"/>
          <p:nvPr/>
        </p:nvSpPr>
        <p:spPr>
          <a:xfrm>
            <a:off x="466724" y="3035032"/>
            <a:ext cx="6737684"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Table 2: </a:t>
            </a:r>
            <a:r>
              <a:rPr lang="en-GB">
                <a:latin typeface="Arial" panose="020B0604020202020204" pitchFamily="34" charset="0"/>
                <a:cs typeface="Arial" panose="020B0604020202020204" pitchFamily="34" charset="0"/>
              </a:rPr>
              <a:t>Company’s QALY shortfall analysis</a:t>
            </a:r>
          </a:p>
        </p:txBody>
      </p:sp>
      <p:graphicFrame>
        <p:nvGraphicFramePr>
          <p:cNvPr id="4" name="Table 4">
            <a:extLst>
              <a:ext uri="{FF2B5EF4-FFF2-40B4-BE49-F238E27FC236}">
                <a16:creationId xmlns:a16="http://schemas.microsoft.com/office/drawing/2014/main" id="{673EB01F-87AA-80E9-4CF9-720AAA0CE6DD}"/>
              </a:ext>
            </a:extLst>
          </p:cNvPr>
          <p:cNvGraphicFramePr>
            <a:graphicFrameLocks noGrp="1"/>
          </p:cNvGraphicFramePr>
          <p:nvPr>
            <p:extLst>
              <p:ext uri="{D42A27DB-BD31-4B8C-83A1-F6EECF244321}">
                <p14:modId xmlns:p14="http://schemas.microsoft.com/office/powerpoint/2010/main" val="3264069932"/>
              </p:ext>
            </p:extLst>
          </p:nvPr>
        </p:nvGraphicFramePr>
        <p:xfrm>
          <a:off x="5924237" y="1463561"/>
          <a:ext cx="5612622" cy="1737360"/>
        </p:xfrm>
        <a:graphic>
          <a:graphicData uri="http://schemas.openxmlformats.org/drawingml/2006/table">
            <a:tbl>
              <a:tblPr firstRow="1" bandRow="1">
                <a:tableStyleId>{21E4AEA4-8DFA-4A89-87EB-49C32662AFE0}</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460330">
                <a:tc>
                  <a:txBody>
                    <a:bodyPr/>
                    <a:lstStyle/>
                    <a:p>
                      <a:r>
                        <a:rPr lang="en-GB">
                          <a:latin typeface="Arial" panose="020B0604020202020204" pitchFamily="34" charset="0"/>
                          <a:cs typeface="Arial" panose="020B0604020202020204" pitchFamily="34" charset="0"/>
                        </a:rPr>
                        <a:t>QALY weight</a:t>
                      </a:r>
                    </a:p>
                  </a:txBody>
                  <a:tcPr/>
                </a:tc>
                <a:tc>
                  <a:txBody>
                    <a:bodyPr/>
                    <a:lstStyle/>
                    <a:p>
                      <a:r>
                        <a:rPr lang="en-GB">
                          <a:latin typeface="Arial" panose="020B0604020202020204" pitchFamily="34" charset="0"/>
                          <a:cs typeface="Arial" panose="020B0604020202020204" pitchFamily="34" charset="0"/>
                        </a:rPr>
                        <a:t>Absolute shortfall</a:t>
                      </a:r>
                    </a:p>
                  </a:txBody>
                  <a:tcPr/>
                </a:tc>
                <a:tc>
                  <a:txBody>
                    <a:bodyPr/>
                    <a:lstStyle/>
                    <a:p>
                      <a:r>
                        <a:rPr lang="en-GB">
                          <a:latin typeface="Arial" panose="020B0604020202020204" pitchFamily="34" charset="0"/>
                          <a:cs typeface="Arial" panose="020B0604020202020204" pitchFamily="34" charset="0"/>
                        </a:rPr>
                        <a:t>Proportional shortfall</a:t>
                      </a:r>
                    </a:p>
                  </a:txBody>
                  <a:tcPr/>
                </a:tc>
                <a:extLst>
                  <a:ext uri="{0D108BD9-81ED-4DB2-BD59-A6C34878D82A}">
                    <a16:rowId xmlns:a16="http://schemas.microsoft.com/office/drawing/2014/main" val="3135952743"/>
                  </a:ext>
                </a:extLst>
              </a:tr>
              <a:tr h="263045">
                <a:tc>
                  <a:txBody>
                    <a:bodyPr/>
                    <a:lstStyle/>
                    <a:p>
                      <a:r>
                        <a:rPr lang="en-GB">
                          <a:latin typeface="Arial" panose="020B0604020202020204" pitchFamily="34" charset="0"/>
                          <a:cs typeface="Arial" panose="020B0604020202020204" pitchFamily="34" charset="0"/>
                        </a:rPr>
                        <a:t>1</a:t>
                      </a:r>
                    </a:p>
                  </a:txBody>
                  <a:tcPr/>
                </a:tc>
                <a:tc>
                  <a:txBody>
                    <a:bodyPr/>
                    <a:lstStyle/>
                    <a:p>
                      <a:r>
                        <a:rPr lang="en-GB">
                          <a:latin typeface="Arial" panose="020B0604020202020204" pitchFamily="34" charset="0"/>
                          <a:cs typeface="Arial" panose="020B0604020202020204" pitchFamily="34" charset="0"/>
                        </a:rPr>
                        <a:t>Less than 12</a:t>
                      </a:r>
                    </a:p>
                  </a:txBody>
                  <a:tcPr/>
                </a:tc>
                <a:tc>
                  <a:txBody>
                    <a:bodyPr/>
                    <a:lstStyle/>
                    <a:p>
                      <a:r>
                        <a:rPr lang="en-GB">
                          <a:latin typeface="Arial" panose="020B0604020202020204" pitchFamily="34" charset="0"/>
                          <a:cs typeface="Arial" panose="020B0604020202020204" pitchFamily="34" charset="0"/>
                        </a:rPr>
                        <a:t>Less than 0.85</a:t>
                      </a:r>
                    </a:p>
                  </a:txBody>
                  <a:tcPr/>
                </a:tc>
                <a:extLst>
                  <a:ext uri="{0D108BD9-81ED-4DB2-BD59-A6C34878D82A}">
                    <a16:rowId xmlns:a16="http://schemas.microsoft.com/office/drawing/2014/main" val="123753817"/>
                  </a:ext>
                </a:extLst>
              </a:tr>
              <a:tr h="263045">
                <a:tc>
                  <a:txBody>
                    <a:bodyPr/>
                    <a:lstStyle/>
                    <a:p>
                      <a:r>
                        <a:rPr lang="en-GB">
                          <a:latin typeface="Arial" panose="020B0604020202020204" pitchFamily="34" charset="0"/>
                          <a:cs typeface="Arial" panose="020B0604020202020204" pitchFamily="34" charset="0"/>
                        </a:rPr>
                        <a:t>X 1.2</a:t>
                      </a:r>
                    </a:p>
                  </a:txBody>
                  <a:tcPr/>
                </a:tc>
                <a:tc>
                  <a:txBody>
                    <a:bodyPr/>
                    <a:lstStyle/>
                    <a:p>
                      <a:r>
                        <a:rPr lang="en-GB">
                          <a:latin typeface="Arial" panose="020B0604020202020204" pitchFamily="34" charset="0"/>
                          <a:cs typeface="Arial" panose="020B0604020202020204" pitchFamily="34" charset="0"/>
                        </a:rPr>
                        <a:t>12 to 18</a:t>
                      </a:r>
                    </a:p>
                  </a:txBody>
                  <a:tcPr/>
                </a:tc>
                <a:tc>
                  <a:txBody>
                    <a:bodyPr/>
                    <a:lstStyle/>
                    <a:p>
                      <a:r>
                        <a:rPr lang="en-GB">
                          <a:latin typeface="Arial" panose="020B0604020202020204" pitchFamily="34" charset="0"/>
                          <a:cs typeface="Arial" panose="020B0604020202020204" pitchFamily="34" charset="0"/>
                        </a:rPr>
                        <a:t>0.85 to 0.95</a:t>
                      </a:r>
                    </a:p>
                  </a:txBody>
                  <a:tcPr/>
                </a:tc>
                <a:extLst>
                  <a:ext uri="{0D108BD9-81ED-4DB2-BD59-A6C34878D82A}">
                    <a16:rowId xmlns:a16="http://schemas.microsoft.com/office/drawing/2014/main" val="200722641"/>
                  </a:ext>
                </a:extLst>
              </a:tr>
              <a:tr h="263045">
                <a:tc>
                  <a:txBody>
                    <a:bodyPr/>
                    <a:lstStyle/>
                    <a:p>
                      <a:r>
                        <a:rPr lang="en-GB">
                          <a:latin typeface="Arial" panose="020B0604020202020204" pitchFamily="34" charset="0"/>
                          <a:cs typeface="Arial" panose="020B0604020202020204" pitchFamily="34" charset="0"/>
                        </a:rPr>
                        <a:t>X 1.7</a:t>
                      </a:r>
                    </a:p>
                  </a:txBody>
                  <a:tcPr/>
                </a:tc>
                <a:tc>
                  <a:txBody>
                    <a:bodyPr/>
                    <a:lstStyle/>
                    <a:p>
                      <a:r>
                        <a:rPr lang="en-GB">
                          <a:latin typeface="Arial" panose="020B0604020202020204" pitchFamily="34" charset="0"/>
                          <a:cs typeface="Arial" panose="020B0604020202020204" pitchFamily="34" charset="0"/>
                        </a:rPr>
                        <a:t>At least 18</a:t>
                      </a:r>
                    </a:p>
                  </a:txBody>
                  <a:tcPr/>
                </a:tc>
                <a:tc>
                  <a:txBody>
                    <a:bodyPr/>
                    <a:lstStyle/>
                    <a:p>
                      <a:r>
                        <a:rPr lang="en-GB">
                          <a:latin typeface="Arial" panose="020B0604020202020204" pitchFamily="34" charset="0"/>
                          <a:cs typeface="Arial" panose="020B0604020202020204" pitchFamily="34" charset="0"/>
                        </a:rPr>
                        <a:t>At least 0.95</a:t>
                      </a:r>
                    </a:p>
                  </a:txBody>
                  <a:tcPr/>
                </a:tc>
                <a:extLst>
                  <a:ext uri="{0D108BD9-81ED-4DB2-BD59-A6C34878D82A}">
                    <a16:rowId xmlns:a16="http://schemas.microsoft.com/office/drawing/2014/main" val="2109313565"/>
                  </a:ext>
                </a:extLst>
              </a:tr>
            </a:tbl>
          </a:graphicData>
        </a:graphic>
      </p:graphicFrame>
      <p:sp>
        <p:nvSpPr>
          <p:cNvPr id="6" name="TextBox 5">
            <a:extLst>
              <a:ext uri="{FF2B5EF4-FFF2-40B4-BE49-F238E27FC236}">
                <a16:creationId xmlns:a16="http://schemas.microsoft.com/office/drawing/2014/main" id="{94E5F654-6280-9BAC-FC60-C316CA8B9A1E}"/>
              </a:ext>
            </a:extLst>
          </p:cNvPr>
          <p:cNvSpPr txBox="1"/>
          <p:nvPr/>
        </p:nvSpPr>
        <p:spPr>
          <a:xfrm>
            <a:off x="468352" y="1140417"/>
            <a:ext cx="5188066" cy="1754326"/>
          </a:xfrm>
          <a:prstGeom prst="rect">
            <a:avLst/>
          </a:prstGeom>
          <a:noFill/>
        </p:spPr>
        <p:txBody>
          <a:bodyPr wrap="square" rtlCol="0">
            <a:spAutoFit/>
          </a:bodyPr>
          <a:lstStyle/>
          <a:p>
            <a:pPr marL="342900" indent="-342900">
              <a:buFont typeface="Arial" panose="020B0604020202020204" pitchFamily="34" charset="0"/>
              <a:buChar char="•"/>
            </a:pPr>
            <a:r>
              <a:rPr lang="en-GB">
                <a:solidFill>
                  <a:schemeClr val="tx1"/>
                </a:solidFill>
                <a:latin typeface="Arial" panose="020B0604020202020204" pitchFamily="34" charset="0"/>
              </a:rPr>
              <a:t>Calculated proportional shortfall for both comparators was between 0.85 and 0.95</a:t>
            </a:r>
            <a:endParaRPr lang="en-GB">
              <a:latin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rPr>
              <a:t>This t</a:t>
            </a:r>
            <a:r>
              <a:rPr lang="en-GB">
                <a:solidFill>
                  <a:schemeClr val="tx1"/>
                </a:solidFill>
                <a:latin typeface="Arial" panose="020B0604020202020204" pitchFamily="34" charset="0"/>
              </a:rPr>
              <a:t>ranslates to a modifier of 1.2</a:t>
            </a:r>
            <a:endParaRPr lang="en-GB">
              <a:latin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rPr>
              <a:t>H</a:t>
            </a:r>
            <a:r>
              <a:rPr lang="en-GB">
                <a:solidFill>
                  <a:schemeClr val="tx1"/>
                </a:solidFill>
                <a:latin typeface="Arial" panose="020B0604020202020204" pitchFamily="34" charset="0"/>
              </a:rPr>
              <a:t>owever, company believes a modifier of 1.7 should apply as there is considerable unmet need and end-of-life criteria met in TA760</a:t>
            </a:r>
          </a:p>
        </p:txBody>
      </p:sp>
      <p:sp>
        <p:nvSpPr>
          <p:cNvPr id="10" name="TextBox 9">
            <a:extLst>
              <a:ext uri="{FF2B5EF4-FFF2-40B4-BE49-F238E27FC236}">
                <a16:creationId xmlns:a16="http://schemas.microsoft.com/office/drawing/2014/main" id="{CD30FEAF-4419-AD40-8E14-F045E8151B71}"/>
              </a:ext>
            </a:extLst>
          </p:cNvPr>
          <p:cNvSpPr txBox="1"/>
          <p:nvPr/>
        </p:nvSpPr>
        <p:spPr>
          <a:xfrm>
            <a:off x="5808827" y="875354"/>
            <a:ext cx="5867692" cy="646331"/>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Table 1: </a:t>
            </a:r>
            <a:r>
              <a:rPr lang="en-GB">
                <a:latin typeface="Arial" panose="020B0604020202020204" pitchFamily="34" charset="0"/>
                <a:cs typeface="Arial" panose="020B0604020202020204" pitchFamily="34" charset="0"/>
              </a:rPr>
              <a:t>QALY weightings for severity, </a:t>
            </a:r>
            <a:r>
              <a:rPr lang="en-GB">
                <a:latin typeface="Arial" panose="020B0604020202020204" pitchFamily="34" charset="0"/>
                <a:cs typeface="Arial" panose="020B0604020202020204" pitchFamily="34" charset="0"/>
                <a:hlinkClick r:id="rId3"/>
              </a:rPr>
              <a:t>NICE health technology evaluations: the manual</a:t>
            </a:r>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172B66F-6CD5-1A67-6C77-55B78D59C3E9}"/>
              </a:ext>
            </a:extLst>
          </p:cNvPr>
          <p:cNvSpPr/>
          <p:nvPr/>
        </p:nvSpPr>
        <p:spPr>
          <a:xfrm>
            <a:off x="3369723" y="5189197"/>
            <a:ext cx="8459206" cy="1247698"/>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3">
                    <a:lumMod val="50000"/>
                  </a:schemeClr>
                </a:solidFill>
                <a:latin typeface="Arial" panose="020B0604020202020204" pitchFamily="34" charset="0"/>
              </a:rPr>
              <a:t>NICE tech team</a:t>
            </a:r>
          </a:p>
          <a:p>
            <a:pPr marL="285750" indent="-285750">
              <a:buFont typeface="Arial" panose="020B0604020202020204" pitchFamily="34" charset="0"/>
              <a:buChar char="•"/>
            </a:pPr>
            <a:r>
              <a:rPr lang="en-GB" dirty="0">
                <a:solidFill>
                  <a:schemeClr val="tx1"/>
                </a:solidFill>
                <a:latin typeface="Arial" panose="020B0604020202020204" pitchFamily="34" charset="0"/>
              </a:rPr>
              <a:t>The 2022 methods update should apply to this topic, QALY weighting should be based on severity rather than previous end-of-life criteria</a:t>
            </a:r>
          </a:p>
          <a:p>
            <a:pPr marL="285750" indent="-285750">
              <a:buFont typeface="Arial" panose="020B0604020202020204" pitchFamily="34" charset="0"/>
              <a:buChar char="•"/>
            </a:pPr>
            <a:r>
              <a:rPr lang="en-GB" dirty="0">
                <a:solidFill>
                  <a:schemeClr val="tx1"/>
                </a:solidFill>
                <a:latin typeface="Arial" panose="020B0604020202020204" pitchFamily="34" charset="0"/>
              </a:rPr>
              <a:t>QALY weightings are applied based on absolute and proportional shortfall</a:t>
            </a:r>
          </a:p>
        </p:txBody>
      </p:sp>
      <p:sp>
        <p:nvSpPr>
          <p:cNvPr id="11" name="Rectangle 10">
            <a:extLst>
              <a:ext uri="{FF2B5EF4-FFF2-40B4-BE49-F238E27FC236}">
                <a16:creationId xmlns:a16="http://schemas.microsoft.com/office/drawing/2014/main" id="{8442CDBB-A402-CCF5-730A-324E7976261D}"/>
              </a:ext>
            </a:extLst>
          </p:cNvPr>
          <p:cNvSpPr/>
          <p:nvPr/>
        </p:nvSpPr>
        <p:spPr>
          <a:xfrm>
            <a:off x="410646" y="5189196"/>
            <a:ext cx="2784110" cy="12476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Agrees with calculated modifier of 1.2</a:t>
            </a:r>
          </a:p>
        </p:txBody>
      </p:sp>
      <p:sp>
        <p:nvSpPr>
          <p:cNvPr id="9" name="Text Placeholder 19">
            <a:extLst>
              <a:ext uri="{FF2B5EF4-FFF2-40B4-BE49-F238E27FC236}">
                <a16:creationId xmlns:a16="http://schemas.microsoft.com/office/drawing/2014/main" id="{A7C6F65B-CDCD-1322-C685-68FB4407ABF6}"/>
              </a:ext>
            </a:extLst>
          </p:cNvPr>
          <p:cNvSpPr txBox="1">
            <a:spLocks/>
          </p:cNvSpPr>
          <p:nvPr/>
        </p:nvSpPr>
        <p:spPr>
          <a:xfrm>
            <a:off x="1944757" y="6542459"/>
            <a:ext cx="8350060" cy="4309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QALY, quality-adjusted life year.</a:t>
            </a:r>
          </a:p>
        </p:txBody>
      </p:sp>
    </p:spTree>
    <p:extLst>
      <p:ext uri="{BB962C8B-B14F-4D97-AF65-F5344CB8AC3E}">
        <p14:creationId xmlns:p14="http://schemas.microsoft.com/office/powerpoint/2010/main" val="308670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Other issues – </a:t>
            </a:r>
            <a:r>
              <a:rPr lang="en-GB" err="1">
                <a:latin typeface="Arial" panose="020B0604020202020204" pitchFamily="34" charset="0"/>
                <a:cs typeface="Arial" panose="020B0604020202020204" pitchFamily="34" charset="0"/>
              </a:rPr>
              <a:t>selpercatinib</a:t>
            </a:r>
            <a:r>
              <a:rPr lang="en-GB">
                <a:latin typeface="Arial" panose="020B0604020202020204" pitchFamily="34" charset="0"/>
                <a:cs typeface="Arial" panose="020B0604020202020204" pitchFamily="34" charset="0"/>
              </a:rPr>
              <a:t> starting dose</a:t>
            </a:r>
          </a:p>
        </p:txBody>
      </p:sp>
      <p:sp>
        <p:nvSpPr>
          <p:cNvPr id="5" name="Rectangle 4">
            <a:extLst>
              <a:ext uri="{FF2B5EF4-FFF2-40B4-BE49-F238E27FC236}">
                <a16:creationId xmlns:a16="http://schemas.microsoft.com/office/drawing/2014/main" id="{3A0A3FA5-265B-A65E-2019-7B24E3570D8B}"/>
              </a:ext>
            </a:extLst>
          </p:cNvPr>
          <p:cNvSpPr/>
          <p:nvPr/>
        </p:nvSpPr>
        <p:spPr>
          <a:xfrm>
            <a:off x="466724" y="896180"/>
            <a:ext cx="5068237" cy="48355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EAG</a:t>
            </a:r>
          </a:p>
          <a:p>
            <a:pPr marL="285750" indent="-285750">
              <a:buFont typeface="Arial" panose="020B0604020202020204" pitchFamily="34" charset="0"/>
              <a:buChar char="•"/>
            </a:pPr>
            <a:r>
              <a:rPr lang="en-GB" dirty="0">
                <a:solidFill>
                  <a:schemeClr val="tx1"/>
                </a:solidFill>
                <a:latin typeface="Arial" panose="020B0604020202020204" pitchFamily="34" charset="0"/>
              </a:rPr>
              <a:t>The company model baseline distribution of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doses does not match the LIBRETTO-001 IAS population – it is unclear how this has been calculated</a:t>
            </a:r>
          </a:p>
          <a:p>
            <a:pPr marL="285750" indent="-285750">
              <a:buFont typeface="Arial" panose="020B0604020202020204" pitchFamily="34" charset="0"/>
              <a:buChar char="•"/>
            </a:pPr>
            <a:r>
              <a:rPr lang="en-GB" dirty="0">
                <a:solidFill>
                  <a:schemeClr val="tx1"/>
                </a:solidFill>
                <a:latin typeface="Arial" panose="020B0604020202020204" pitchFamily="34" charset="0"/>
              </a:rPr>
              <a:t>This means that the dose used in the model is different to the one underpinning trial outcomes</a:t>
            </a:r>
          </a:p>
          <a:p>
            <a:pPr marL="285750" indent="-285750">
              <a:buFont typeface="Arial" panose="020B0604020202020204" pitchFamily="34" charset="0"/>
              <a:buChar char="•"/>
            </a:pPr>
            <a:r>
              <a:rPr lang="en-GB" dirty="0">
                <a:solidFill>
                  <a:schemeClr val="tx1"/>
                </a:solidFill>
                <a:latin typeface="Arial" panose="020B0604020202020204" pitchFamily="34" charset="0"/>
              </a:rPr>
              <a:t>The EAG has adjusted the distribution in the model to match LIBRETTO-001</a:t>
            </a:r>
          </a:p>
          <a:p>
            <a:pPr marL="285750" indent="-285750">
              <a:buFont typeface="Arial" panose="020B0604020202020204" pitchFamily="34" charset="0"/>
              <a:buChar char="•"/>
            </a:pPr>
            <a:r>
              <a:rPr lang="en-GB" dirty="0">
                <a:solidFill>
                  <a:schemeClr val="tx1"/>
                </a:solidFill>
                <a:latin typeface="Arial" panose="020B0604020202020204" pitchFamily="34" charset="0"/>
              </a:rPr>
              <a:t>This has a minor impact on the acquisition costs for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and the ICER</a:t>
            </a:r>
          </a:p>
          <a:p>
            <a:pPr marL="285750" indent="-285750">
              <a:buFont typeface="Arial" panose="020B0604020202020204" pitchFamily="34" charset="0"/>
              <a:buChar char="•"/>
            </a:pPr>
            <a:r>
              <a:rPr lang="en-GB" dirty="0">
                <a:solidFill>
                  <a:schemeClr val="tx1"/>
                </a:solidFill>
                <a:latin typeface="Arial" panose="020B0604020202020204" pitchFamily="34" charset="0"/>
              </a:rPr>
              <a:t>Since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 tablets are available as 40mg and 80mg capsules, the EAG has rounded up the doses reported in the LIBRETTO-001 CSR to align with the next dose level that requires whole tablets.</a:t>
            </a:r>
          </a:p>
        </p:txBody>
      </p:sp>
      <p:graphicFrame>
        <p:nvGraphicFramePr>
          <p:cNvPr id="10" name="Table 9">
            <a:extLst>
              <a:ext uri="{FF2B5EF4-FFF2-40B4-BE49-F238E27FC236}">
                <a16:creationId xmlns:a16="http://schemas.microsoft.com/office/drawing/2014/main" id="{3657AEEB-C152-D424-CC50-B981AD37F075}"/>
              </a:ext>
            </a:extLst>
          </p:cNvPr>
          <p:cNvGraphicFramePr>
            <a:graphicFrameLocks noGrp="1"/>
          </p:cNvGraphicFramePr>
          <p:nvPr>
            <p:extLst>
              <p:ext uri="{D42A27DB-BD31-4B8C-83A1-F6EECF244321}">
                <p14:modId xmlns:p14="http://schemas.microsoft.com/office/powerpoint/2010/main" val="3409577065"/>
              </p:ext>
            </p:extLst>
          </p:nvPr>
        </p:nvGraphicFramePr>
        <p:xfrm>
          <a:off x="5695666" y="1124312"/>
          <a:ext cx="6084205" cy="3291840"/>
        </p:xfrm>
        <a:graphic>
          <a:graphicData uri="http://schemas.openxmlformats.org/drawingml/2006/table">
            <a:tbl>
              <a:tblPr firstRow="1" firstCol="1" bandRow="1">
                <a:tableStyleId>{21E4AEA4-8DFA-4A89-87EB-49C32662AFE0}</a:tableStyleId>
              </a:tblPr>
              <a:tblGrid>
                <a:gridCol w="2535787">
                  <a:extLst>
                    <a:ext uri="{9D8B030D-6E8A-4147-A177-3AD203B41FA5}">
                      <a16:colId xmlns:a16="http://schemas.microsoft.com/office/drawing/2014/main" val="3493920212"/>
                    </a:ext>
                  </a:extLst>
                </a:gridCol>
                <a:gridCol w="1924334">
                  <a:extLst>
                    <a:ext uri="{9D8B030D-6E8A-4147-A177-3AD203B41FA5}">
                      <a16:colId xmlns:a16="http://schemas.microsoft.com/office/drawing/2014/main" val="3479350287"/>
                    </a:ext>
                  </a:extLst>
                </a:gridCol>
                <a:gridCol w="1624084">
                  <a:extLst>
                    <a:ext uri="{9D8B030D-6E8A-4147-A177-3AD203B41FA5}">
                      <a16:colId xmlns:a16="http://schemas.microsoft.com/office/drawing/2014/main" val="328201799"/>
                    </a:ext>
                  </a:extLst>
                </a:gridCol>
              </a:tblGrid>
              <a:tr h="504985">
                <a:tc>
                  <a:txBody>
                    <a:bodyPr/>
                    <a:lstStyle/>
                    <a:p>
                      <a:pP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Dose</a:t>
                      </a:r>
                      <a:endPar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LIBRETTO-001 trial IAS (EAG preferred)</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Company model</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2150708840"/>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20mg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2175125257"/>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20mg twice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2545750244"/>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40mg twice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3784906164"/>
                  </a:ext>
                </a:extLst>
              </a:tr>
              <a:tr h="168328">
                <a:tc>
                  <a:txBody>
                    <a:bodyPr/>
                    <a:lstStyle/>
                    <a:p>
                      <a:pP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60mg twice daily</a:t>
                      </a:r>
                      <a:endPar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680677540"/>
                  </a:ext>
                </a:extLst>
              </a:tr>
              <a:tr h="168328">
                <a:tc>
                  <a:txBody>
                    <a:bodyPr/>
                    <a:lstStyle/>
                    <a:p>
                      <a:pP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80mg twice daily</a:t>
                      </a:r>
                      <a:endPar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2447033502"/>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120mg twice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329820050"/>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160mg twice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2063231294"/>
                  </a:ext>
                </a:extLst>
              </a:tr>
              <a:tr h="168328">
                <a:tc>
                  <a:txBody>
                    <a:bodyPr/>
                    <a:lstStyle/>
                    <a:p>
                      <a:pP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240mg twice daily</a:t>
                      </a:r>
                      <a:endParaRPr lang="en-GB" sz="180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3512237152"/>
                  </a:ext>
                </a:extLst>
              </a:tr>
              <a:tr h="108419">
                <a:tc>
                  <a:txBody>
                    <a:bodyPr/>
                    <a:lstStyle/>
                    <a:p>
                      <a:pP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Mean</a:t>
                      </a:r>
                      <a:endPar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42607" marR="42607" marT="0" marB="0"/>
                </a:tc>
                <a:extLst>
                  <a:ext uri="{0D108BD9-81ED-4DB2-BD59-A6C34878D82A}">
                    <a16:rowId xmlns:a16="http://schemas.microsoft.com/office/drawing/2014/main" val="3336867851"/>
                  </a:ext>
                </a:extLst>
              </a:tr>
            </a:tbl>
          </a:graphicData>
        </a:graphic>
      </p:graphicFrame>
      <p:sp>
        <p:nvSpPr>
          <p:cNvPr id="11" name="TextBox 10">
            <a:extLst>
              <a:ext uri="{FF2B5EF4-FFF2-40B4-BE49-F238E27FC236}">
                <a16:creationId xmlns:a16="http://schemas.microsoft.com/office/drawing/2014/main" id="{BA48D637-13FC-92EC-0896-0F4A1B7F762B}"/>
              </a:ext>
            </a:extLst>
          </p:cNvPr>
          <p:cNvSpPr txBox="1"/>
          <p:nvPr/>
        </p:nvSpPr>
        <p:spPr>
          <a:xfrm>
            <a:off x="5545386" y="773334"/>
            <a:ext cx="649633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starting dose distribution</a:t>
            </a:r>
          </a:p>
        </p:txBody>
      </p:sp>
      <p:sp>
        <p:nvSpPr>
          <p:cNvPr id="12" name="Rectangle 11" descr="Question to committee">
            <a:extLst>
              <a:ext uri="{FF2B5EF4-FFF2-40B4-BE49-F238E27FC236}">
                <a16:creationId xmlns:a16="http://schemas.microsoft.com/office/drawing/2014/main" id="{0A184A5E-8DE6-EE4F-BFB2-0DBB441084EC}"/>
              </a:ext>
            </a:extLst>
          </p:cNvPr>
          <p:cNvSpPr/>
          <p:nvPr/>
        </p:nvSpPr>
        <p:spPr>
          <a:xfrm>
            <a:off x="1381528" y="5891710"/>
            <a:ext cx="3804446" cy="8577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is the appropriate starting dose distribution for </a:t>
            </a:r>
            <a:r>
              <a:rPr lang="en-GB" dirty="0" err="1">
                <a:solidFill>
                  <a:schemeClr val="tx1"/>
                </a:solidFill>
                <a:latin typeface="Arial" panose="020B0604020202020204" pitchFamily="34" charset="0"/>
              </a:rPr>
              <a:t>selpercatinib</a:t>
            </a:r>
            <a:r>
              <a:rPr lang="en-GB" dirty="0">
                <a:solidFill>
                  <a:schemeClr val="tx1"/>
                </a:solidFill>
                <a:latin typeface="Arial" panose="020B0604020202020204" pitchFamily="34" charset="0"/>
              </a:rPr>
              <a:t>?</a:t>
            </a:r>
          </a:p>
        </p:txBody>
      </p:sp>
      <p:grpSp>
        <p:nvGrpSpPr>
          <p:cNvPr id="13" name="Group 12">
            <a:extLst>
              <a:ext uri="{FF2B5EF4-FFF2-40B4-BE49-F238E27FC236}">
                <a16:creationId xmlns:a16="http://schemas.microsoft.com/office/drawing/2014/main" id="{8847E633-2E51-BE01-B24A-5575779D3F6B}"/>
              </a:ext>
              <a:ext uri="{C183D7F6-B498-43B3-948B-1728B52AA6E4}">
                <adec:decorative xmlns:adec="http://schemas.microsoft.com/office/drawing/2017/decorative" val="1"/>
              </a:ext>
            </a:extLst>
          </p:cNvPr>
          <p:cNvGrpSpPr/>
          <p:nvPr/>
        </p:nvGrpSpPr>
        <p:grpSpPr>
          <a:xfrm>
            <a:off x="1093528" y="6032588"/>
            <a:ext cx="576000" cy="576000"/>
            <a:chOff x="-1440493" y="4133589"/>
            <a:chExt cx="576000" cy="576000"/>
          </a:xfrm>
        </p:grpSpPr>
        <p:sp>
          <p:nvSpPr>
            <p:cNvPr id="14" name="Oval 13">
              <a:extLst>
                <a:ext uri="{FF2B5EF4-FFF2-40B4-BE49-F238E27FC236}">
                  <a16:creationId xmlns:a16="http://schemas.microsoft.com/office/drawing/2014/main" id="{957CE865-751E-ACC0-EE76-F7FA695EC2AE}"/>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a:extLst>
                <a:ext uri="{FF2B5EF4-FFF2-40B4-BE49-F238E27FC236}">
                  <a16:creationId xmlns:a16="http://schemas.microsoft.com/office/drawing/2014/main" id="{1B7FBCF4-2924-CAEC-AC0D-CB3623C3DF6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2" name="Rectangle 1">
            <a:extLst>
              <a:ext uri="{FF2B5EF4-FFF2-40B4-BE49-F238E27FC236}">
                <a16:creationId xmlns:a16="http://schemas.microsoft.com/office/drawing/2014/main" id="{8BE218D0-1339-F27E-A6ED-33F3BD73A6CC}"/>
              </a:ext>
            </a:extLst>
          </p:cNvPr>
          <p:cNvSpPr/>
          <p:nvPr/>
        </p:nvSpPr>
        <p:spPr>
          <a:xfrm>
            <a:off x="5695666" y="4497994"/>
            <a:ext cx="6084205" cy="1822595"/>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3">
                    <a:lumMod val="50000"/>
                  </a:schemeClr>
                </a:solidFill>
                <a:latin typeface="Arial" panose="020B0604020202020204" pitchFamily="34" charset="0"/>
                <a:hlinkClick r:id="rId5"/>
              </a:rPr>
              <a:t>Summary of product characteristics</a:t>
            </a:r>
            <a:r>
              <a:rPr lang="en-GB" sz="2000" b="1" dirty="0">
                <a:solidFill>
                  <a:schemeClr val="accent3">
                    <a:lumMod val="50000"/>
                  </a:schemeClr>
                </a:solidFill>
                <a:latin typeface="Arial" panose="020B0604020202020204" pitchFamily="34" charset="0"/>
              </a:rPr>
              <a:t>:</a:t>
            </a:r>
          </a:p>
          <a:p>
            <a:pPr marL="285750" indent="-285750">
              <a:buFont typeface="Arial" panose="020B0604020202020204" pitchFamily="34" charset="0"/>
              <a:buChar char="•"/>
            </a:pPr>
            <a:r>
              <a:rPr lang="en-GB" dirty="0">
                <a:solidFill>
                  <a:schemeClr val="tx1"/>
                </a:solidFill>
                <a:latin typeface="Arial" panose="020B0604020202020204" pitchFamily="34" charset="0"/>
              </a:rPr>
              <a:t>Recommended dose based on body weight:</a:t>
            </a:r>
          </a:p>
          <a:p>
            <a:pPr marL="742950" lvl="1" indent="-285750">
              <a:buFont typeface="Arial" panose="020B0604020202020204" pitchFamily="34" charset="0"/>
              <a:buChar char="•"/>
            </a:pPr>
            <a:r>
              <a:rPr lang="en-GB" dirty="0">
                <a:solidFill>
                  <a:schemeClr val="tx1"/>
                </a:solidFill>
                <a:latin typeface="Arial" panose="020B0604020202020204" pitchFamily="34" charset="0"/>
              </a:rPr>
              <a:t>Less than 50 kg: 120 mg twice daily.</a:t>
            </a:r>
          </a:p>
          <a:p>
            <a:pPr marL="742950" lvl="1" indent="-285750">
              <a:buFont typeface="Arial" panose="020B0604020202020204" pitchFamily="34" charset="0"/>
              <a:buChar char="•"/>
            </a:pPr>
            <a:r>
              <a:rPr lang="en-GB" dirty="0">
                <a:solidFill>
                  <a:schemeClr val="tx1"/>
                </a:solidFill>
                <a:latin typeface="Arial" panose="020B0604020202020204" pitchFamily="34" charset="0"/>
              </a:rPr>
              <a:t>50 kg or greater: 160 mg twice daily. </a:t>
            </a:r>
          </a:p>
          <a:p>
            <a:pPr marL="285750" indent="-285750">
              <a:buFont typeface="Arial" panose="020B0604020202020204" pitchFamily="34" charset="0"/>
              <a:buChar char="•"/>
            </a:pPr>
            <a:r>
              <a:rPr lang="en-GB" dirty="0">
                <a:solidFill>
                  <a:schemeClr val="tx1"/>
                </a:solidFill>
                <a:latin typeface="Arial" panose="020B0604020202020204" pitchFamily="34" charset="0"/>
              </a:rPr>
              <a:t>Management of some adverse reactions may require dose interruption and/or dose reduction.</a:t>
            </a:r>
          </a:p>
        </p:txBody>
      </p:sp>
      <p:sp>
        <p:nvSpPr>
          <p:cNvPr id="3" name="TextBox 2">
            <a:extLst>
              <a:ext uri="{FF2B5EF4-FFF2-40B4-BE49-F238E27FC236}">
                <a16:creationId xmlns:a16="http://schemas.microsoft.com/office/drawing/2014/main" id="{0FD24C1D-6D23-6714-76D8-FDDC0F4B135C}"/>
              </a:ext>
            </a:extLst>
          </p:cNvPr>
          <p:cNvSpPr txBox="1"/>
          <p:nvPr/>
        </p:nvSpPr>
        <p:spPr>
          <a:xfrm>
            <a:off x="5633304" y="6375951"/>
            <a:ext cx="608420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CSR, clinical study report; IAS, integrated analysis set, ICER, incremental cost effectiveness ratio.</a:t>
            </a:r>
          </a:p>
        </p:txBody>
      </p:sp>
      <p:sp>
        <p:nvSpPr>
          <p:cNvPr id="4" name="Confidential alert box" descr="Marker showing slides are confidential ">
            <a:extLst>
              <a:ext uri="{FF2B5EF4-FFF2-40B4-BE49-F238E27FC236}">
                <a16:creationId xmlns:a16="http://schemas.microsoft.com/office/drawing/2014/main" id="{69AB2916-2900-2A81-AE9A-437E7424BC3C}"/>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40590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a:latin typeface="Arial" panose="020B0604020202020204" pitchFamily="34" charset="0"/>
                <a:ea typeface="Arial" panose="02000503000000020004" pitchFamily="2" charset="0"/>
                <a:cs typeface="Arial" panose="020B0604020202020204" pitchFamily="34" charset="0"/>
              </a:rPr>
              <a:t>Summary of company and EAG base case assumptions</a:t>
            </a:r>
            <a:endParaRPr lang="en-GB">
              <a:latin typeface="Arial" panose="020B0604020202020204" pitchFamily="34" charset="0"/>
              <a:cs typeface="Arial" panose="020B0604020202020204" pitchFamily="34" charset="0"/>
            </a:endParaRP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4235283762"/>
              </p:ext>
            </p:extLst>
          </p:nvPr>
        </p:nvGraphicFramePr>
        <p:xfrm>
          <a:off x="466724" y="743196"/>
          <a:ext cx="11317288" cy="4897120"/>
        </p:xfrm>
        <a:graphic>
          <a:graphicData uri="http://schemas.openxmlformats.org/drawingml/2006/table">
            <a:tbl>
              <a:tblPr firstRow="1" firstCol="1" bandRow="1">
                <a:tableStyleId>{21E4AEA4-8DFA-4A89-87EB-49C32662AFE0}</a:tableStyleId>
              </a:tblPr>
              <a:tblGrid>
                <a:gridCol w="1790529">
                  <a:extLst>
                    <a:ext uri="{9D8B030D-6E8A-4147-A177-3AD203B41FA5}">
                      <a16:colId xmlns:a16="http://schemas.microsoft.com/office/drawing/2014/main" val="3974739884"/>
                    </a:ext>
                  </a:extLst>
                </a:gridCol>
                <a:gridCol w="4419600">
                  <a:extLst>
                    <a:ext uri="{9D8B030D-6E8A-4147-A177-3AD203B41FA5}">
                      <a16:colId xmlns:a16="http://schemas.microsoft.com/office/drawing/2014/main" val="4289090289"/>
                    </a:ext>
                  </a:extLst>
                </a:gridCol>
                <a:gridCol w="5107159">
                  <a:extLst>
                    <a:ext uri="{9D8B030D-6E8A-4147-A177-3AD203B41FA5}">
                      <a16:colId xmlns:a16="http://schemas.microsoft.com/office/drawing/2014/main" val="3834478098"/>
                    </a:ext>
                  </a:extLst>
                </a:gridCol>
              </a:tblGrid>
              <a:tr h="0">
                <a:tc>
                  <a:txBody>
                    <a:bodyPr/>
                    <a:lstStyle/>
                    <a:p>
                      <a:r>
                        <a:rPr lang="en-GB">
                          <a:latin typeface="Arial" panose="020B0604020202020204" pitchFamily="34" charset="0"/>
                        </a:rPr>
                        <a:t>Assumption</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151806">
                <a:tc>
                  <a:txBody>
                    <a:bodyPr/>
                    <a:lstStyle/>
                    <a:p>
                      <a:r>
                        <a:rPr lang="en-GB">
                          <a:solidFill>
                            <a:schemeClr val="bg1"/>
                          </a:solidFill>
                          <a:latin typeface="Arial" panose="020B0604020202020204" pitchFamily="34" charset="0"/>
                        </a:rPr>
                        <a:t>Comparator efficacy</a:t>
                      </a:r>
                    </a:p>
                  </a:txBody>
                  <a:tcPr/>
                </a:tc>
                <a:tc>
                  <a:txBody>
                    <a:bodyPr/>
                    <a:lstStyle/>
                    <a:p>
                      <a:r>
                        <a:rPr lang="en-GB">
                          <a:latin typeface="Arial" panose="020B0604020202020204" pitchFamily="34" charset="0"/>
                        </a:rPr>
                        <a:t>Docetaxel pseudo-control arm and NMA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Aligned with company</a:t>
                      </a:r>
                    </a:p>
                    <a:p>
                      <a:endParaRPr lang="en-GB">
                        <a:latin typeface="Arial" panose="020B0604020202020204" pitchFamily="34" charset="0"/>
                      </a:endParaRPr>
                    </a:p>
                  </a:txBody>
                  <a:tcPr/>
                </a:tc>
                <a:extLst>
                  <a:ext uri="{0D108BD9-81ED-4DB2-BD59-A6C34878D82A}">
                    <a16:rowId xmlns:a16="http://schemas.microsoft.com/office/drawing/2014/main" val="819697260"/>
                  </a:ext>
                </a:extLst>
              </a:tr>
              <a:tr h="216866">
                <a:tc>
                  <a:txBody>
                    <a:bodyPr/>
                    <a:lstStyle/>
                    <a:p>
                      <a:r>
                        <a:rPr lang="en-GB">
                          <a:solidFill>
                            <a:schemeClr val="bg1"/>
                          </a:solidFill>
                          <a:latin typeface="Arial" panose="020B0604020202020204" pitchFamily="34" charset="0"/>
                        </a:rPr>
                        <a:t>Selpercatinib treatment costs (TTD)</a:t>
                      </a:r>
                    </a:p>
                  </a:txBody>
                  <a:tcPr/>
                </a:tc>
                <a:tc>
                  <a:txBody>
                    <a:bodyPr/>
                    <a:lstStyle/>
                    <a:p>
                      <a:r>
                        <a:rPr lang="en-GB" dirty="0">
                          <a:latin typeface="Arial" panose="020B0604020202020204" pitchFamily="34" charset="0"/>
                        </a:rPr>
                        <a:t>Based on TTD data from LIBRETTO-001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Aligned with company – scenario explored where treatment stopped at 10 years</a:t>
                      </a:r>
                    </a:p>
                  </a:txBody>
                  <a:tcPr/>
                </a:tc>
                <a:extLst>
                  <a:ext uri="{0D108BD9-81ED-4DB2-BD59-A6C34878D82A}">
                    <a16:rowId xmlns:a16="http://schemas.microsoft.com/office/drawing/2014/main" val="1486770745"/>
                  </a:ext>
                </a:extLst>
              </a:tr>
              <a:tr h="151806">
                <a:tc>
                  <a:txBody>
                    <a:bodyPr/>
                    <a:lstStyle/>
                    <a:p>
                      <a:r>
                        <a:rPr lang="en-GB">
                          <a:solidFill>
                            <a:schemeClr val="bg1"/>
                          </a:solidFill>
                          <a:latin typeface="Arial" panose="020B0604020202020204" pitchFamily="34" charset="0"/>
                        </a:rPr>
                        <a:t>OS extrapolation</a:t>
                      </a:r>
                    </a:p>
                  </a:txBody>
                  <a:tcPr/>
                </a:tc>
                <a:tc>
                  <a:txBody>
                    <a:bodyPr/>
                    <a:lstStyle/>
                    <a:p>
                      <a:r>
                        <a:rPr lang="en-GB" dirty="0">
                          <a:latin typeface="Arial" panose="020B0604020202020204" pitchFamily="34" charset="0"/>
                        </a:rPr>
                        <a:t>Exponential – all treatments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Aligned with company</a:t>
                      </a:r>
                    </a:p>
                  </a:txBody>
                  <a:tcPr/>
                </a:tc>
                <a:extLst>
                  <a:ext uri="{0D108BD9-81ED-4DB2-BD59-A6C34878D82A}">
                    <a16:rowId xmlns:a16="http://schemas.microsoft.com/office/drawing/2014/main" val="553107133"/>
                  </a:ext>
                </a:extLst>
              </a:tr>
              <a:tr h="151806">
                <a:tc>
                  <a:txBody>
                    <a:bodyPr/>
                    <a:lstStyle/>
                    <a:p>
                      <a:r>
                        <a:rPr lang="en-GB">
                          <a:solidFill>
                            <a:schemeClr val="bg1"/>
                          </a:solidFill>
                          <a:latin typeface="Arial" panose="020B0604020202020204" pitchFamily="34" charset="0"/>
                        </a:rPr>
                        <a:t>PFS extrapolation</a:t>
                      </a:r>
                    </a:p>
                  </a:txBody>
                  <a:tcPr/>
                </a:tc>
                <a:tc>
                  <a:txBody>
                    <a:bodyPr/>
                    <a:lstStyle/>
                    <a:p>
                      <a:r>
                        <a:rPr lang="en-GB" dirty="0">
                          <a:latin typeface="Arial" panose="020B0604020202020204" pitchFamily="34" charset="0"/>
                        </a:rPr>
                        <a:t>Log logistic – </a:t>
                      </a:r>
                      <a:r>
                        <a:rPr lang="en-GB" dirty="0" err="1">
                          <a:latin typeface="Arial" panose="020B0604020202020204" pitchFamily="34" charset="0"/>
                        </a:rPr>
                        <a:t>selpercatinib</a:t>
                      </a:r>
                      <a:endParaRPr lang="en-GB" dirty="0">
                        <a:latin typeface="Arial" panose="020B0604020202020204" pitchFamily="34" charset="0"/>
                      </a:endParaRPr>
                    </a:p>
                    <a:p>
                      <a:r>
                        <a:rPr lang="en-GB" dirty="0">
                          <a:latin typeface="Arial" panose="020B0604020202020204" pitchFamily="34" charset="0"/>
                        </a:rPr>
                        <a:t>Spline 3-knot – comparators</a:t>
                      </a:r>
                    </a:p>
                  </a:txBody>
                  <a:tcPr/>
                </a:tc>
                <a:tc>
                  <a:txBody>
                    <a:bodyPr/>
                    <a:lstStyle/>
                    <a:p>
                      <a:r>
                        <a:rPr lang="en-GB" dirty="0">
                          <a:latin typeface="Arial" panose="020B0604020202020204" pitchFamily="34" charset="0"/>
                        </a:rPr>
                        <a:t>Spline 1-knot – all treatments</a:t>
                      </a:r>
                    </a:p>
                  </a:txBody>
                  <a:tcPr/>
                </a:tc>
                <a:extLst>
                  <a:ext uri="{0D108BD9-81ED-4DB2-BD59-A6C34878D82A}">
                    <a16:rowId xmlns:a16="http://schemas.microsoft.com/office/drawing/2014/main" val="4279196839"/>
                  </a:ext>
                </a:extLst>
              </a:tr>
              <a:tr h="0">
                <a:tc>
                  <a:txBody>
                    <a:bodyPr/>
                    <a:lstStyle/>
                    <a:p>
                      <a:r>
                        <a:rPr lang="en-GB">
                          <a:solidFill>
                            <a:schemeClr val="bg1"/>
                          </a:solidFill>
                          <a:latin typeface="Arial" panose="020B0604020202020204" pitchFamily="34" charset="0"/>
                        </a:rPr>
                        <a:t>Utilities</a:t>
                      </a:r>
                    </a:p>
                  </a:txBody>
                  <a:tcPr/>
                </a:tc>
                <a:tc>
                  <a:txBody>
                    <a:bodyPr/>
                    <a:lstStyle/>
                    <a:p>
                      <a:r>
                        <a:rPr lang="en-GB" dirty="0">
                          <a:latin typeface="Arial" panose="020B0604020202020204" pitchFamily="34" charset="0"/>
                        </a:rPr>
                        <a:t>PF, 0.713; PD, 0.628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Aligned with company</a:t>
                      </a:r>
                    </a:p>
                  </a:txBody>
                  <a:tcPr/>
                </a:tc>
                <a:extLst>
                  <a:ext uri="{0D108BD9-81ED-4DB2-BD59-A6C34878D82A}">
                    <a16:rowId xmlns:a16="http://schemas.microsoft.com/office/drawing/2014/main" val="3471957187"/>
                  </a:ext>
                </a:extLst>
              </a:tr>
              <a:tr h="163855">
                <a:tc>
                  <a:txBody>
                    <a:bodyPr/>
                    <a:lstStyle/>
                    <a:p>
                      <a:r>
                        <a:rPr lang="en-GB">
                          <a:solidFill>
                            <a:schemeClr val="bg1"/>
                          </a:solidFill>
                          <a:latin typeface="Arial" panose="020B0604020202020204" pitchFamily="34" charset="0"/>
                        </a:rPr>
                        <a:t>Selpercatinib starting dose</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tab pos="909320" algn="r"/>
                        </a:tabLst>
                        <a:defRPr/>
                      </a:pPr>
                      <a:r>
                        <a:rPr lang="en-GB" sz="1800" dirty="0">
                          <a:effectLst/>
                          <a:latin typeface="Arial" panose="020B0604020202020204" pitchFamily="34" charset="0"/>
                          <a:cs typeface="Arial" panose="020B0604020202020204" pitchFamily="34" charset="0"/>
                        </a:rPr>
                        <a:t>80mg twice daily </a:t>
                      </a:r>
                      <a:r>
                        <a:rPr lang="en-GB" sz="1800" u="sng" dirty="0">
                          <a:effectLst/>
                          <a:highlight>
                            <a:srgbClr val="000000"/>
                          </a:highligh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tab pos="909320" algn="r"/>
                        </a:tabLst>
                        <a:defRPr/>
                      </a:pPr>
                      <a:r>
                        <a:rPr lang="en-GB" sz="1800" dirty="0">
                          <a:effectLst/>
                          <a:latin typeface="Arial" panose="020B0604020202020204" pitchFamily="34" charset="0"/>
                          <a:cs typeface="Arial" panose="020B0604020202020204" pitchFamily="34" charset="0"/>
                        </a:rPr>
                        <a:t>160mg twice daily </a:t>
                      </a:r>
                      <a:r>
                        <a:rPr lang="en-GB" sz="1800" u="sng" dirty="0">
                          <a:effectLst/>
                          <a:highlight>
                            <a:srgbClr val="000000"/>
                          </a:highlight>
                          <a:latin typeface="Arial" panose="020B0604020202020204" pitchFamily="34" charset="0"/>
                          <a:cs typeface="Arial" panose="020B0604020202020204" pitchFamily="34" charset="0"/>
                        </a:rPr>
                        <a:t>****</a:t>
                      </a:r>
                      <a:endParaRPr lang="en-GB" sz="1800" dirty="0">
                        <a:solidFill>
                          <a:srgbClr val="1F497D"/>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Distribution across doses based on LIBRETTO-001 IAS (rounded)</a:t>
                      </a:r>
                    </a:p>
                  </a:txBody>
                  <a:tcPr/>
                </a:tc>
                <a:extLst>
                  <a:ext uri="{0D108BD9-81ED-4DB2-BD59-A6C34878D82A}">
                    <a16:rowId xmlns:a16="http://schemas.microsoft.com/office/drawing/2014/main" val="3823767666"/>
                  </a:ext>
                </a:extLst>
              </a:tr>
              <a:tr h="151806">
                <a:tc>
                  <a:txBody>
                    <a:bodyPr/>
                    <a:lstStyle/>
                    <a:p>
                      <a:r>
                        <a:rPr lang="en-GB">
                          <a:solidFill>
                            <a:schemeClr val="bg1"/>
                          </a:solidFill>
                          <a:latin typeface="Arial" panose="020B0604020202020204" pitchFamily="34" charset="0"/>
                        </a:rPr>
                        <a:t>Severity modifier</a:t>
                      </a:r>
                    </a:p>
                  </a:txBody>
                  <a:tcPr/>
                </a:tc>
                <a:tc>
                  <a:txBody>
                    <a:bodyPr/>
                    <a:lstStyle/>
                    <a:p>
                      <a:r>
                        <a:rPr lang="en-GB" dirty="0">
                          <a:latin typeface="Arial" panose="020B0604020202020204" pitchFamily="34" charset="0"/>
                        </a:rPr>
                        <a:t>1.2 (calculated) 1.7 preferred</a:t>
                      </a:r>
                    </a:p>
                  </a:txBody>
                  <a:tcPr/>
                </a:tc>
                <a:tc>
                  <a:txBody>
                    <a:bodyPr/>
                    <a:lstStyle/>
                    <a:p>
                      <a:r>
                        <a:rPr lang="en-GB" dirty="0">
                          <a:latin typeface="Arial" panose="020B0604020202020204" pitchFamily="34" charset="0"/>
                        </a:rPr>
                        <a:t>1.2</a:t>
                      </a:r>
                    </a:p>
                  </a:txBody>
                  <a:tcPr/>
                </a:tc>
                <a:extLst>
                  <a:ext uri="{0D108BD9-81ED-4DB2-BD59-A6C34878D82A}">
                    <a16:rowId xmlns:a16="http://schemas.microsoft.com/office/drawing/2014/main" val="1661879072"/>
                  </a:ext>
                </a:extLst>
              </a:tr>
            </a:tbl>
          </a:graphicData>
        </a:graphic>
      </p:graphicFrame>
      <p:sp>
        <p:nvSpPr>
          <p:cNvPr id="3" name="TextBox 2">
            <a:extLst>
              <a:ext uri="{FF2B5EF4-FFF2-40B4-BE49-F238E27FC236}">
                <a16:creationId xmlns:a16="http://schemas.microsoft.com/office/drawing/2014/main" id="{B15CC050-A541-6316-0393-7CEA2813A1C6}"/>
              </a:ext>
            </a:extLst>
          </p:cNvPr>
          <p:cNvSpPr txBox="1"/>
          <p:nvPr/>
        </p:nvSpPr>
        <p:spPr>
          <a:xfrm>
            <a:off x="2459156" y="5718619"/>
            <a:ext cx="7848600" cy="369332"/>
          </a:xfrm>
          <a:prstGeom prst="rect">
            <a:avLst/>
          </a:prstGeom>
          <a:solidFill>
            <a:schemeClr val="accent1">
              <a:lumMod val="20000"/>
              <a:lumOff val="8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EAG also corrected several errors identified in company’s model</a:t>
            </a:r>
          </a:p>
        </p:txBody>
      </p:sp>
      <p:sp>
        <p:nvSpPr>
          <p:cNvPr id="2" name="Rectangle 1" descr="Question to committee">
            <a:extLst>
              <a:ext uri="{FF2B5EF4-FFF2-40B4-BE49-F238E27FC236}">
                <a16:creationId xmlns:a16="http://schemas.microsoft.com/office/drawing/2014/main" id="{F1285D6C-7F10-8475-4DAB-02D11A5536EB}"/>
              </a:ext>
            </a:extLst>
          </p:cNvPr>
          <p:cNvSpPr/>
          <p:nvPr/>
        </p:nvSpPr>
        <p:spPr>
          <a:xfrm>
            <a:off x="1821482" y="6056565"/>
            <a:ext cx="9324856"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Within the given model structure, which uncertainties was the EAG able to fully explore?</a:t>
            </a:r>
          </a:p>
        </p:txBody>
      </p:sp>
      <p:grpSp>
        <p:nvGrpSpPr>
          <p:cNvPr id="5" name="Group 4">
            <a:extLst>
              <a:ext uri="{FF2B5EF4-FFF2-40B4-BE49-F238E27FC236}">
                <a16:creationId xmlns:a16="http://schemas.microsoft.com/office/drawing/2014/main" id="{BD8BE0BA-DE2B-9049-D73A-48EFFE901DA2}"/>
              </a:ext>
              <a:ext uri="{C183D7F6-B498-43B3-948B-1728B52AA6E4}">
                <adec:decorative xmlns:adec="http://schemas.microsoft.com/office/drawing/2017/decorative" val="1"/>
              </a:ext>
            </a:extLst>
          </p:cNvPr>
          <p:cNvGrpSpPr/>
          <p:nvPr/>
        </p:nvGrpSpPr>
        <p:grpSpPr>
          <a:xfrm>
            <a:off x="1533482" y="5953231"/>
            <a:ext cx="576000" cy="576000"/>
            <a:chOff x="-1440493" y="4133589"/>
            <a:chExt cx="576000" cy="576000"/>
          </a:xfrm>
        </p:grpSpPr>
        <p:sp>
          <p:nvSpPr>
            <p:cNvPr id="7" name="Oval 6">
              <a:extLst>
                <a:ext uri="{FF2B5EF4-FFF2-40B4-BE49-F238E27FC236}">
                  <a16:creationId xmlns:a16="http://schemas.microsoft.com/office/drawing/2014/main" id="{9E97BF44-9D84-9F05-1BCB-B3988B1AF39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a:extLst>
                <a:ext uri="{FF2B5EF4-FFF2-40B4-BE49-F238E27FC236}">
                  <a16:creationId xmlns:a16="http://schemas.microsoft.com/office/drawing/2014/main" id="{D5FE8437-48E9-BE57-A93D-A4D99CCF3D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9" name="Confidential alert box" descr="Marker showing slides are confidential ">
            <a:extLst>
              <a:ext uri="{FF2B5EF4-FFF2-40B4-BE49-F238E27FC236}">
                <a16:creationId xmlns:a16="http://schemas.microsoft.com/office/drawing/2014/main" id="{EA815F4B-6FE0-3E23-6401-B5C0F52208D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extBox 9">
            <a:extLst>
              <a:ext uri="{FF2B5EF4-FFF2-40B4-BE49-F238E27FC236}">
                <a16:creationId xmlns:a16="http://schemas.microsoft.com/office/drawing/2014/main" id="{AFE89245-220B-4988-FF94-C5806A669A65}"/>
              </a:ext>
            </a:extLst>
          </p:cNvPr>
          <p:cNvSpPr txBox="1"/>
          <p:nvPr/>
        </p:nvSpPr>
        <p:spPr>
          <a:xfrm>
            <a:off x="1665454" y="6370955"/>
            <a:ext cx="1005205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IAS, integrated analysis set; OS, overall survival; PD, progressed disease; PF, progression free; PFS, progression-free survival; TTD, time to treatment discontinuation.</a:t>
            </a:r>
          </a:p>
        </p:txBody>
      </p:sp>
    </p:spTree>
    <p:extLst>
      <p:ext uri="{BB962C8B-B14F-4D97-AF65-F5344CB8AC3E}">
        <p14:creationId xmlns:p14="http://schemas.microsoft.com/office/powerpoint/2010/main" val="350830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507206" y="1134985"/>
            <a:ext cx="10435420" cy="619830"/>
          </a:xfrm>
        </p:spPr>
        <p:txBody>
          <a:bodyPr/>
          <a:lstStyle/>
          <a:p>
            <a:r>
              <a:rPr lang="en-GB" sz="3600">
                <a:latin typeface="Arial" panose="020B0604020202020204" pitchFamily="34" charset="0"/>
                <a:cs typeface="Arial" panose="020B0604020202020204" pitchFamily="34" charset="0"/>
              </a:rPr>
              <a:t>Cost-effectiveness results</a:t>
            </a:r>
          </a:p>
        </p:txBody>
      </p:sp>
      <p:sp>
        <p:nvSpPr>
          <p:cNvPr id="2" name="Text Placeholder 5">
            <a:extLst>
              <a:ext uri="{FF2B5EF4-FFF2-40B4-BE49-F238E27FC236}">
                <a16:creationId xmlns:a16="http://schemas.microsoft.com/office/drawing/2014/main" id="{19911A03-18FB-9BBD-1117-0DCAB12C1876}"/>
              </a:ext>
            </a:extLst>
          </p:cNvPr>
          <p:cNvSpPr txBox="1">
            <a:spLocks/>
          </p:cNvSpPr>
          <p:nvPr/>
        </p:nvSpPr>
        <p:spPr>
          <a:xfrm>
            <a:off x="507206" y="2274781"/>
            <a:ext cx="11177587" cy="32791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2900">
                <a:solidFill>
                  <a:schemeClr val="bg1"/>
                </a:solidFill>
                <a:latin typeface="Arial" panose="020B0604020202020204" pitchFamily="34" charset="0"/>
                <a:cs typeface="Arial" panose="020B0604020202020204" pitchFamily="34" charset="0"/>
              </a:rPr>
              <a:t>All ICERs are reported in PART 2 slides </a:t>
            </a:r>
          </a:p>
          <a:p>
            <a:pPr algn="ctr">
              <a:spcBef>
                <a:spcPts val="0"/>
              </a:spcBef>
            </a:pPr>
            <a:r>
              <a:rPr lang="en-GB" sz="2900">
                <a:solidFill>
                  <a:schemeClr val="bg1"/>
                </a:solidFill>
                <a:latin typeface="Arial" panose="020B0604020202020204" pitchFamily="34" charset="0"/>
                <a:cs typeface="Arial" panose="020B0604020202020204" pitchFamily="34" charset="0"/>
              </a:rPr>
              <a:t>because they include confidential </a:t>
            </a:r>
          </a:p>
          <a:p>
            <a:pPr algn="ctr">
              <a:spcBef>
                <a:spcPts val="0"/>
              </a:spcBef>
            </a:pPr>
            <a:r>
              <a:rPr lang="en-GB" sz="2900">
                <a:solidFill>
                  <a:schemeClr val="bg1"/>
                </a:solidFill>
                <a:latin typeface="Arial" panose="020B0604020202020204" pitchFamily="34" charset="0"/>
                <a:cs typeface="Arial" panose="020B0604020202020204" pitchFamily="34" charset="0"/>
              </a:rPr>
              <a:t>discounts for other treatments in the pathway</a:t>
            </a:r>
          </a:p>
          <a:p>
            <a:pPr algn="ctr">
              <a:spcBef>
                <a:spcPts val="0"/>
              </a:spcBef>
            </a:pPr>
            <a:endParaRPr lang="en-GB" sz="2900">
              <a:solidFill>
                <a:srgbClr val="FF0000"/>
              </a:solidFill>
              <a:latin typeface="Arial" panose="020B0604020202020204" pitchFamily="34" charset="0"/>
              <a:cs typeface="Arial" panose="020B0604020202020204" pitchFamily="34" charset="0"/>
            </a:endParaRPr>
          </a:p>
          <a:p>
            <a:pPr algn="ctr">
              <a:spcBef>
                <a:spcPts val="0"/>
              </a:spcBef>
            </a:pPr>
            <a:r>
              <a:rPr lang="en-GB" sz="2900">
                <a:solidFill>
                  <a:schemeClr val="bg1"/>
                </a:solidFill>
                <a:latin typeface="Arial" panose="020B0604020202020204" pitchFamily="34" charset="0"/>
                <a:cs typeface="Arial" panose="020B0604020202020204" pitchFamily="34" charset="0"/>
              </a:rPr>
              <a:t>EAG and company base case both above cost-effectiveness threshold</a:t>
            </a:r>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00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Selpercatinib for previously treated RET fusion-positive advanced non-small-cell lung cancer</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143339" y="144965"/>
            <a:ext cx="11250785" cy="592817"/>
          </a:xfrm>
        </p:spPr>
        <p:txBody>
          <a:bodyPr>
            <a:normAutofit fontScale="90000"/>
          </a:bodyPr>
          <a:lstStyle/>
          <a:p>
            <a:r>
              <a:rPr lang="en-GB" sz="3200">
                <a:latin typeface="Arial" panose="020B0604020202020204" pitchFamily="34" charset="0"/>
                <a:ea typeface="Arial" panose="02000503000000020004" pitchFamily="2" charset="0"/>
                <a:cs typeface="Arial" panose="020B0604020202020204" pitchFamily="34" charset="0"/>
              </a:rPr>
              <a:t>RET fusion-positive advanced non-small-cell lung cancer</a:t>
            </a:r>
            <a:br>
              <a:rPr lang="en-GB">
                <a:ea typeface="Arial" panose="02000503000000020004" pitchFamily="2" charset="0"/>
              </a:rPr>
            </a:br>
            <a:endParaRPr lang="en-GB"/>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07206" y="844227"/>
            <a:ext cx="11428119" cy="5032592"/>
          </a:xfrm>
        </p:spPr>
        <p:txBody>
          <a:bodyPr/>
          <a:lstStyle/>
          <a:p>
            <a:pPr>
              <a:lnSpc>
                <a:spcPct val="114000"/>
              </a:lnSpc>
              <a:spcBef>
                <a:spcPts val="1200"/>
              </a:spcBef>
            </a:pPr>
            <a:r>
              <a:rPr lang="en-GB" b="1" dirty="0"/>
              <a:t>Diagnosis and classification</a:t>
            </a:r>
          </a:p>
          <a:p>
            <a:pPr marL="285750" indent="-285750">
              <a:spcBef>
                <a:spcPts val="600"/>
              </a:spcBef>
              <a:buFont typeface="Arial" panose="020B0604020202020204" pitchFamily="34" charset="0"/>
              <a:buChar char="•"/>
            </a:pPr>
            <a:r>
              <a:rPr lang="en-GB" dirty="0"/>
              <a:t>Around 85 to 90% of lung cancer cases are non-small-cell lung cancer (NSCLC)</a:t>
            </a:r>
          </a:p>
          <a:p>
            <a:pPr marL="285750" indent="-285750">
              <a:spcBef>
                <a:spcPts val="600"/>
              </a:spcBef>
              <a:buFont typeface="Arial" panose="020B0604020202020204" pitchFamily="34" charset="0"/>
              <a:buChar char="•"/>
            </a:pPr>
            <a:r>
              <a:rPr lang="en-GB" dirty="0"/>
              <a:t>There are 2 main histological subtypes of NSCLC – squamous (~30% of NSCLC cases) and non-squamous (~70% NSCLC cases)</a:t>
            </a:r>
          </a:p>
          <a:p>
            <a:pPr marL="285750" indent="-285750">
              <a:spcBef>
                <a:spcPts val="600"/>
              </a:spcBef>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RET fusion-positive tumours occur in 1-2% of NSCLC cases and </a:t>
            </a:r>
            <a:r>
              <a:rPr lang="en-GB" dirty="0">
                <a:ea typeface="Times New Roman" panose="02020603050405020304" pitchFamily="18" charset="0"/>
                <a:cs typeface="Times New Roman" panose="02020603050405020304" pitchFamily="18" charset="0"/>
              </a:rPr>
              <a:t>are rare in squamous NSCLC</a:t>
            </a:r>
          </a:p>
          <a:p>
            <a:pPr marL="285750" indent="-285750">
              <a:spcBef>
                <a:spcPts val="600"/>
              </a:spcBef>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RET fusion-positive NSCLC is more common in women than men, younger people than older people and in non-smokers than smokers – median age in relevant population in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selpercatinib</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dirty="0">
                <a:cs typeface="Times New Roman" panose="02020603050405020304" pitchFamily="18" charset="0"/>
              </a:rPr>
              <a:t>trial was 61 years</a:t>
            </a:r>
          </a:p>
          <a:p>
            <a:pPr>
              <a:spcBef>
                <a:spcPts val="600"/>
              </a:spcBef>
            </a:pPr>
            <a:r>
              <a:rPr lang="en-GB" b="1" dirty="0"/>
              <a:t>Epidemiology, symptoms and prognosis</a:t>
            </a:r>
          </a:p>
          <a:p>
            <a:pPr marL="285750" indent="-285750">
              <a:lnSpc>
                <a:spcPct val="114000"/>
              </a:lnSpc>
              <a:spcBef>
                <a:spcPts val="600"/>
              </a:spcBef>
              <a:buFont typeface="Arial" panose="020B0604020202020204" pitchFamily="34" charset="0"/>
              <a:buChar char="•"/>
            </a:pPr>
            <a:r>
              <a:rPr lang="en-GB" dirty="0"/>
              <a:t>There were 36,241 people diagnosed with NSCLC cancer in 2021 in England, around 59% had advanced disease (stage 3 or 4) on diagnosis</a:t>
            </a:r>
            <a:r>
              <a:rPr lang="en-GB" baseline="30000" dirty="0"/>
              <a:t>1</a:t>
            </a:r>
          </a:p>
          <a:p>
            <a:pPr marL="285750" indent="-285750">
              <a:spcBef>
                <a:spcPts val="600"/>
              </a:spcBef>
              <a:buFont typeface="Arial" panose="020B0604020202020204" pitchFamily="34" charset="0"/>
              <a:buChar char="•"/>
            </a:pPr>
            <a:r>
              <a:rPr lang="en-GB" dirty="0"/>
              <a:t>Symptoms include fatigue, loss of appetite, weight loss and respiratory problems such as a persistent cough recurring chest infections, chest pain and breathlessness</a:t>
            </a:r>
            <a:endParaRPr lang="en-GB" baseline="30000" dirty="0"/>
          </a:p>
          <a:p>
            <a:pPr marL="285750" indent="-285750">
              <a:lnSpc>
                <a:spcPct val="114000"/>
              </a:lnSpc>
              <a:spcBef>
                <a:spcPts val="600"/>
              </a:spcBef>
              <a:buFont typeface="Arial" panose="020B0604020202020204" pitchFamily="34" charset="0"/>
              <a:buChar char="•"/>
            </a:pPr>
            <a:r>
              <a:rPr lang="en-GB" dirty="0"/>
              <a:t>Survival for people with advanced disease is poor</a:t>
            </a:r>
          </a:p>
          <a:p>
            <a:pPr marL="285750" indent="-285750">
              <a:spcBef>
                <a:spcPts val="600"/>
              </a:spcBef>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87DEC300-B84F-E673-6B6F-EC1D764843CA}"/>
              </a:ext>
            </a:extLst>
          </p:cNvPr>
          <p:cNvSpPr txBox="1"/>
          <p:nvPr/>
        </p:nvSpPr>
        <p:spPr>
          <a:xfrm>
            <a:off x="2441999" y="6334780"/>
            <a:ext cx="6653463"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rPr>
              <a:t>1. NHS England Digital. </a:t>
            </a:r>
            <a:r>
              <a:rPr lang="en-GB" sz="1400" dirty="0">
                <a:latin typeface="Arial" panose="020B0604020202020204" pitchFamily="34" charset="0"/>
                <a:cs typeface="Arial" panose="020B0604020202020204" pitchFamily="34" charset="0"/>
                <a:hlinkClick r:id="rId3"/>
              </a:rPr>
              <a:t>Cancer Registration Statistics 2021</a:t>
            </a:r>
            <a:r>
              <a:rPr lang="en-GB" sz="1400" dirty="0">
                <a:latin typeface="Arial" panose="020B0604020202020204" pitchFamily="34" charset="0"/>
                <a:cs typeface="Arial" panose="020B0604020202020204" pitchFamily="34" charset="0"/>
              </a:rPr>
              <a:t>.</a:t>
            </a:r>
          </a:p>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RET, rearranged during transfection.</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Other considerations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856341"/>
            <a:ext cx="11250785" cy="1097279"/>
          </a:xfrm>
        </p:spPr>
        <p:txBody>
          <a:bodyPr/>
          <a:lstStyle/>
          <a:p>
            <a:r>
              <a:rPr lang="en-GB" b="1">
                <a:ea typeface="Inter" panose="02000503000000020004" pitchFamily="2" charset="0"/>
              </a:rPr>
              <a:t>Equalities issues</a:t>
            </a:r>
          </a:p>
          <a:p>
            <a:pPr marL="285750" indent="-285750">
              <a:lnSpc>
                <a:spcPct val="100000"/>
              </a:lnSpc>
              <a:spcAft>
                <a:spcPts val="1800"/>
              </a:spcAft>
              <a:buFont typeface="Arial" panose="020B0604020202020204" pitchFamily="34" charset="0"/>
              <a:buChar char="•"/>
            </a:pPr>
            <a:r>
              <a:rPr lang="en-GB"/>
              <a:t>XXX</a:t>
            </a:r>
            <a:endParaRPr lang="en-GB" b="1"/>
          </a:p>
          <a:p>
            <a:endParaRPr lang="en-GB"/>
          </a:p>
        </p:txBody>
      </p:sp>
      <p:sp>
        <p:nvSpPr>
          <p:cNvPr id="2" name="Subtitle 3">
            <a:extLst>
              <a:ext uri="{FF2B5EF4-FFF2-40B4-BE49-F238E27FC236}">
                <a16:creationId xmlns:a16="http://schemas.microsoft.com/office/drawing/2014/main" id="{E5DB44A5-FF65-D72F-A19E-AC9153F0E140}"/>
              </a:ext>
            </a:extLst>
          </p:cNvPr>
          <p:cNvSpPr txBox="1">
            <a:spLocks/>
          </p:cNvSpPr>
          <p:nvPr/>
        </p:nvSpPr>
        <p:spPr>
          <a:xfrm>
            <a:off x="290245" y="920383"/>
            <a:ext cx="11412709" cy="2785344"/>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defRPr/>
            </a:pPr>
            <a:r>
              <a:rPr lang="en-GB" b="1" dirty="0">
                <a:ea typeface="+mn-ea"/>
                <a:cs typeface="+mn-cs"/>
              </a:rPr>
              <a:t>Uncaptured benefits stated in company submission:</a:t>
            </a:r>
          </a:p>
          <a:p>
            <a:pPr marL="971550" lvl="1" indent="-285750">
              <a:lnSpc>
                <a:spcPct val="100000"/>
              </a:lnSpc>
              <a:spcBef>
                <a:spcPts val="0"/>
              </a:spcBef>
              <a:spcAft>
                <a:spcPts val="600"/>
              </a:spcAft>
              <a:defRPr/>
            </a:pPr>
            <a:r>
              <a:rPr lang="en-GB" dirty="0">
                <a:ea typeface="+mn-ea"/>
              </a:rPr>
              <a:t>If recommended, selpercatinib will continue to be the only RET inhibitor available for this population</a:t>
            </a:r>
          </a:p>
          <a:p>
            <a:pPr marL="971550" lvl="1" indent="-285750">
              <a:lnSpc>
                <a:spcPct val="100000"/>
              </a:lnSpc>
              <a:spcBef>
                <a:spcPts val="0"/>
              </a:spcBef>
              <a:spcAft>
                <a:spcPts val="600"/>
              </a:spcAft>
              <a:defRPr/>
            </a:pPr>
            <a:r>
              <a:rPr lang="en-GB" dirty="0">
                <a:ea typeface="+mn-ea"/>
              </a:rPr>
              <a:t>People with this condition experience anxiety and depression because of the impact of diagnosis, the impact of treatment and the predicted course of the disease</a:t>
            </a:r>
          </a:p>
          <a:p>
            <a:pPr marL="971550" lvl="1" indent="-285750">
              <a:lnSpc>
                <a:spcPct val="100000"/>
              </a:lnSpc>
              <a:spcBef>
                <a:spcPts val="0"/>
              </a:spcBef>
              <a:spcAft>
                <a:spcPts val="600"/>
              </a:spcAft>
              <a:defRPr/>
            </a:pPr>
            <a:r>
              <a:rPr lang="en-GB" dirty="0">
                <a:ea typeface="+mn-ea"/>
              </a:rPr>
              <a:t>The availability of a treatment specifically targeted to the oncogenic driver of the condition offers hope to patients and their families</a:t>
            </a:r>
          </a:p>
          <a:p>
            <a:pPr marL="971550" lvl="1" indent="-285750">
              <a:lnSpc>
                <a:spcPct val="100000"/>
              </a:lnSpc>
              <a:spcBef>
                <a:spcPts val="0"/>
              </a:spcBef>
              <a:spcAft>
                <a:spcPts val="600"/>
              </a:spcAft>
              <a:defRPr/>
            </a:pPr>
            <a:r>
              <a:rPr lang="en-GB" dirty="0">
                <a:ea typeface="+mn-ea"/>
              </a:rPr>
              <a:t>Selpercatinib is associated with a tolerable safety profile unlike current clinical management</a:t>
            </a:r>
          </a:p>
          <a:p>
            <a:pPr marL="971550" lvl="1" indent="-285750">
              <a:lnSpc>
                <a:spcPct val="100000"/>
              </a:lnSpc>
              <a:spcBef>
                <a:spcPts val="0"/>
              </a:spcBef>
              <a:spcAft>
                <a:spcPts val="600"/>
              </a:spcAft>
              <a:defRPr/>
            </a:pPr>
            <a:r>
              <a:rPr lang="en-GB" dirty="0">
                <a:ea typeface="+mn-ea"/>
              </a:rPr>
              <a:t>Selpercatinib can be administered orally at home – current alternatives require IV infusion in hospital</a:t>
            </a:r>
          </a:p>
        </p:txBody>
      </p:sp>
      <p:sp>
        <p:nvSpPr>
          <p:cNvPr id="3" name="TextBox 2">
            <a:extLst>
              <a:ext uri="{FF2B5EF4-FFF2-40B4-BE49-F238E27FC236}">
                <a16:creationId xmlns:a16="http://schemas.microsoft.com/office/drawing/2014/main" id="{33A7F325-69C9-5511-991F-EC0C94C2DBCA}"/>
              </a:ext>
            </a:extLst>
          </p:cNvPr>
          <p:cNvSpPr txBox="1"/>
          <p:nvPr/>
        </p:nvSpPr>
        <p:spPr>
          <a:xfrm>
            <a:off x="466724" y="3807102"/>
            <a:ext cx="11412709" cy="923330"/>
          </a:xfrm>
          <a:prstGeom prst="rect">
            <a:avLst/>
          </a:prstGeom>
          <a:solidFill>
            <a:schemeClr val="accent1">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Committee conclusion TA760 </a:t>
            </a:r>
            <a:r>
              <a:rPr lang="en-GB" dirty="0">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the model structure should have been able to capture the benefits and costs of </a:t>
            </a:r>
            <a:r>
              <a:rPr lang="en-GB" sz="1800" dirty="0" err="1">
                <a:effectLst/>
                <a:latin typeface="Arial" panose="020B0604020202020204" pitchFamily="34" charset="0"/>
                <a:cs typeface="Arial" panose="020B0604020202020204" pitchFamily="34" charset="0"/>
              </a:rPr>
              <a:t>selpercatinib</a:t>
            </a:r>
            <a:r>
              <a:rPr lang="en-GB" sz="1800" dirty="0">
                <a:effectLst/>
                <a:latin typeface="Arial" panose="020B0604020202020204" pitchFamily="34" charset="0"/>
                <a:cs typeface="Arial" panose="020B0604020202020204" pitchFamily="34" charset="0"/>
              </a:rPr>
              <a:t> in terms of health-related quality of life and QALYs gained. [The committee] had not been presented with evidence of any additional benefits that were not captured in the measurement of QALYs</a:t>
            </a:r>
            <a:r>
              <a:rPr lang="en-GB" dirty="0">
                <a:latin typeface="Arial" panose="020B0604020202020204" pitchFamily="34" charset="0"/>
                <a:cs typeface="Arial" panose="020B0604020202020204" pitchFamily="34" charset="0"/>
              </a:rPr>
              <a:t> </a:t>
            </a:r>
          </a:p>
        </p:txBody>
      </p:sp>
      <p:sp>
        <p:nvSpPr>
          <p:cNvPr id="4" name="Text Placeholder 19">
            <a:extLst>
              <a:ext uri="{FF2B5EF4-FFF2-40B4-BE49-F238E27FC236}">
                <a16:creationId xmlns:a16="http://schemas.microsoft.com/office/drawing/2014/main" id="{02609884-34FA-11DD-1873-435EC6F7648C}"/>
              </a:ext>
            </a:extLst>
          </p:cNvPr>
          <p:cNvSpPr txBox="1">
            <a:spLocks/>
          </p:cNvSpPr>
          <p:nvPr/>
        </p:nvSpPr>
        <p:spPr>
          <a:xfrm>
            <a:off x="1917086" y="6464271"/>
            <a:ext cx="8350060" cy="4309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QALY, quality-adjusted life year; RET, rearranged during transfection.</a:t>
            </a:r>
          </a:p>
        </p:txBody>
      </p:sp>
    </p:spTree>
    <p:extLst>
      <p:ext uri="{BB962C8B-B14F-4D97-AF65-F5344CB8AC3E}">
        <p14:creationId xmlns:p14="http://schemas.microsoft.com/office/powerpoint/2010/main" val="75704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Selpercatinib for previously treated RET fusion-positive advanced non-small-cell lung cancer</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nvGraphicFramePr>
        <p:xfrm>
          <a:off x="546491" y="898706"/>
          <a:ext cx="11171017" cy="4023360"/>
        </p:xfrm>
        <a:graphic>
          <a:graphicData uri="http://schemas.openxmlformats.org/drawingml/2006/table">
            <a:tbl>
              <a:tblPr firstRow="1" bandRow="1">
                <a:tableStyleId>{5C22544A-7EE6-4342-B048-85BDC9FD1C3A}</a:tableStyleId>
              </a:tblPr>
              <a:tblGrid>
                <a:gridCol w="1047189">
                  <a:extLst>
                    <a:ext uri="{9D8B030D-6E8A-4147-A177-3AD203B41FA5}">
                      <a16:colId xmlns:a16="http://schemas.microsoft.com/office/drawing/2014/main" val="4207837555"/>
                    </a:ext>
                  </a:extLst>
                </a:gridCol>
                <a:gridCol w="7126762">
                  <a:extLst>
                    <a:ext uri="{9D8B030D-6E8A-4147-A177-3AD203B41FA5}">
                      <a16:colId xmlns:a16="http://schemas.microsoft.com/office/drawing/2014/main" val="3322847139"/>
                    </a:ext>
                  </a:extLst>
                </a:gridCol>
                <a:gridCol w="2997066">
                  <a:extLst>
                    <a:ext uri="{9D8B030D-6E8A-4147-A177-3AD203B41FA5}">
                      <a16:colId xmlns:a16="http://schemas.microsoft.com/office/drawing/2014/main" val="354127724"/>
                    </a:ext>
                  </a:extLst>
                </a:gridCol>
              </a:tblGrid>
              <a:tr h="0">
                <a:tc>
                  <a:txBody>
                    <a:bodyPr/>
                    <a:lstStyle/>
                    <a:p>
                      <a:r>
                        <a:rPr lang="en-GB">
                          <a:latin typeface="Arial" panose="020B0604020202020204" pitchFamily="34" charset="0"/>
                        </a:rPr>
                        <a:t>#</a:t>
                      </a:r>
                    </a:p>
                  </a:txBody>
                  <a:tcPr/>
                </a:tc>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0">
                <a:tc gridSpan="3">
                  <a:txBody>
                    <a:bodyPr/>
                    <a:lstStyle/>
                    <a:p>
                      <a:r>
                        <a:rPr lang="en-GB" b="1">
                          <a:solidFill>
                            <a:schemeClr val="bg1"/>
                          </a:solidFill>
                          <a:latin typeface="Arial" panose="020B0604020202020204" pitchFamily="34" charset="0"/>
                        </a:rPr>
                        <a:t>Key issues</a:t>
                      </a:r>
                    </a:p>
                  </a:txBody>
                  <a:tcPr>
                    <a:solidFill>
                      <a:schemeClr val="accent1"/>
                    </a:solidFill>
                  </a:tcPr>
                </a:tc>
                <a:tc hMerge="1">
                  <a:txBody>
                    <a:bodyPr/>
                    <a:lstStyle/>
                    <a:p>
                      <a:endParaRPr lang="en-GB">
                        <a:latin typeface="Arial" panose="020B0604020202020204" pitchFamily="34" charset="0"/>
                      </a:endParaRPr>
                    </a:p>
                  </a:txBody>
                  <a:tcPr/>
                </a:tc>
                <a:tc hMerge="1">
                  <a:txBody>
                    <a:bodyPr/>
                    <a:lstStyle/>
                    <a:p>
                      <a:endParaRPr lang="en-GB">
                        <a:latin typeface="Arial" panose="020B0604020202020204" pitchFamily="34" charset="0"/>
                      </a:endParaRPr>
                    </a:p>
                  </a:txBody>
                  <a:tcPr/>
                </a:tc>
                <a:extLst>
                  <a:ext uri="{0D108BD9-81ED-4DB2-BD59-A6C34878D82A}">
                    <a16:rowId xmlns:a16="http://schemas.microsoft.com/office/drawing/2014/main" val="2816701302"/>
                  </a:ext>
                </a:extLst>
              </a:tr>
              <a:tr h="246049">
                <a:tc>
                  <a:txBody>
                    <a:bodyPr/>
                    <a:lstStyle/>
                    <a:p>
                      <a:r>
                        <a:rPr lang="en-GB">
                          <a:latin typeface="Arial" panose="020B0604020202020204" pitchFamily="34" charset="0"/>
                        </a:rPr>
                        <a:t>1</a:t>
                      </a:r>
                    </a:p>
                  </a:txBody>
                  <a:tcPr anchor="ctr"/>
                </a:tc>
                <a:tc>
                  <a:txBody>
                    <a:bodyPr/>
                    <a:lstStyle/>
                    <a:p>
                      <a:r>
                        <a:rPr lang="en-GB" dirty="0">
                          <a:latin typeface="Arial" panose="020B0604020202020204" pitchFamily="34" charset="0"/>
                        </a:rPr>
                        <a:t>Uncertainty associated with approach to indirect comparison</a:t>
                      </a:r>
                    </a:p>
                    <a:p>
                      <a:r>
                        <a:rPr lang="en-GB" dirty="0">
                          <a:latin typeface="Arial" panose="020B0604020202020204" pitchFamily="34" charset="0"/>
                        </a:rPr>
                        <a:t>  a) Docetaxel pseudo-control arm</a:t>
                      </a:r>
                    </a:p>
                    <a:p>
                      <a:r>
                        <a:rPr lang="en-GB" dirty="0">
                          <a:latin typeface="Arial" panose="020B0604020202020204" pitchFamily="34" charset="0"/>
                        </a:rPr>
                        <a:t>  b) Network meta-analysis (NMA)</a:t>
                      </a:r>
                    </a:p>
                    <a:p>
                      <a:r>
                        <a:rPr lang="en-GB" dirty="0">
                          <a:latin typeface="Arial" panose="020B0604020202020204" pitchFamily="34" charset="0"/>
                        </a:rPr>
                        <a:t>  c) Unanchored matching-adjusted indirect comparison (MAIC)</a:t>
                      </a:r>
                    </a:p>
                  </a:txBody>
                  <a:tcPr anchor="ctr"/>
                </a:tc>
                <a:tc>
                  <a:txBody>
                    <a:bodyPr/>
                    <a:lstStyle/>
                    <a:p>
                      <a:r>
                        <a:rPr lang="en-GB" dirty="0">
                          <a:latin typeface="Arial" panose="020B0604020202020204" pitchFamily="34" charset="0"/>
                        </a:rPr>
                        <a:t>Unknown</a:t>
                      </a:r>
                    </a:p>
                  </a:txBody>
                  <a:tcPr anchor="ctr"/>
                </a:tc>
                <a:extLst>
                  <a:ext uri="{0D108BD9-81ED-4DB2-BD59-A6C34878D82A}">
                    <a16:rowId xmlns:a16="http://schemas.microsoft.com/office/drawing/2014/main" val="4286048228"/>
                  </a:ext>
                </a:extLst>
              </a:tr>
              <a:tr h="0">
                <a:tc>
                  <a:txBody>
                    <a:bodyPr/>
                    <a:lstStyle/>
                    <a:p>
                      <a:r>
                        <a:rPr lang="en-GB">
                          <a:latin typeface="Arial" panose="020B0604020202020204" pitchFamily="34" charset="0"/>
                        </a:rPr>
                        <a:t>2</a:t>
                      </a:r>
                    </a:p>
                  </a:txBody>
                  <a:tcPr anchor="ctr"/>
                </a:tc>
                <a:tc>
                  <a:txBody>
                    <a:bodyPr/>
                    <a:lstStyle/>
                    <a:p>
                      <a:r>
                        <a:rPr lang="en-GB" dirty="0">
                          <a:latin typeface="Arial" panose="020B0604020202020204" pitchFamily="34" charset="0"/>
                        </a:rPr>
                        <a:t>Choice of approach to model overall and progression-free survival</a:t>
                      </a:r>
                    </a:p>
                  </a:txBody>
                  <a:tcPr anchor="ctr"/>
                </a:tc>
                <a:tc>
                  <a:txBody>
                    <a:bodyPr/>
                    <a:lstStyle/>
                    <a:p>
                      <a:r>
                        <a:rPr lang="en-GB" dirty="0">
                          <a:latin typeface="Arial" panose="020B0604020202020204" pitchFamily="34" charset="0"/>
                        </a:rPr>
                        <a:t>Small*</a:t>
                      </a:r>
                    </a:p>
                  </a:txBody>
                  <a:tcPr anchor="ctr"/>
                </a:tc>
                <a:extLst>
                  <a:ext uri="{0D108BD9-81ED-4DB2-BD59-A6C34878D82A}">
                    <a16:rowId xmlns:a16="http://schemas.microsoft.com/office/drawing/2014/main" val="2359428316"/>
                  </a:ext>
                </a:extLst>
              </a:tr>
              <a:tr h="0">
                <a:tc>
                  <a:txBody>
                    <a:bodyPr/>
                    <a:lstStyle/>
                    <a:p>
                      <a:r>
                        <a:rPr lang="en-GB">
                          <a:latin typeface="Arial" panose="020B0604020202020204" pitchFamily="34" charset="0"/>
                        </a:rPr>
                        <a:t>3</a:t>
                      </a:r>
                    </a:p>
                  </a:txBody>
                  <a:tcPr anchor="ctr"/>
                </a:tc>
                <a:tc>
                  <a:txBody>
                    <a:bodyPr/>
                    <a:lstStyle/>
                    <a:p>
                      <a:r>
                        <a:rPr lang="en-GB" dirty="0" err="1">
                          <a:latin typeface="Arial" panose="020B0604020202020204" pitchFamily="34" charset="0"/>
                        </a:rPr>
                        <a:t>Selpercatinib</a:t>
                      </a:r>
                      <a:r>
                        <a:rPr lang="en-GB" dirty="0">
                          <a:latin typeface="Arial" panose="020B0604020202020204" pitchFamily="34" charset="0"/>
                        </a:rPr>
                        <a:t> treatment continues for as long as people continue to benefit</a:t>
                      </a:r>
                      <a:endParaRPr lang="en-GB" dirty="0">
                        <a:solidFill>
                          <a:schemeClr val="tx1"/>
                        </a:solidFill>
                        <a:latin typeface="Arial" panose="020B0604020202020204" pitchFamily="34" charset="0"/>
                      </a:endParaRPr>
                    </a:p>
                  </a:txBody>
                  <a:tcPr anchor="ctr"/>
                </a:tc>
                <a:tc>
                  <a:txBody>
                    <a:bodyPr/>
                    <a:lstStyle/>
                    <a:p>
                      <a:r>
                        <a:rPr lang="en-GB" dirty="0">
                          <a:solidFill>
                            <a:schemeClr val="tx1"/>
                          </a:solidFill>
                          <a:latin typeface="Arial" panose="020B0604020202020204" pitchFamily="34" charset="0"/>
                        </a:rPr>
                        <a:t>Moderate</a:t>
                      </a:r>
                      <a:endParaRPr lang="en-GB" dirty="0">
                        <a:solidFill>
                          <a:srgbClr val="FF0000"/>
                        </a:solidFill>
                        <a:latin typeface="Arial" panose="020B0604020202020204" pitchFamily="34" charset="0"/>
                      </a:endParaRPr>
                    </a:p>
                  </a:txBody>
                  <a:tcPr anchor="ctr"/>
                </a:tc>
                <a:extLst>
                  <a:ext uri="{0D108BD9-81ED-4DB2-BD59-A6C34878D82A}">
                    <a16:rowId xmlns:a16="http://schemas.microsoft.com/office/drawing/2014/main" val="4079267917"/>
                  </a:ext>
                </a:extLst>
              </a:tr>
              <a:tr h="0">
                <a:tc>
                  <a:txBody>
                    <a:bodyPr/>
                    <a:lstStyle/>
                    <a:p>
                      <a:r>
                        <a:rPr lang="en-GB">
                          <a:latin typeface="Arial" panose="020B0604020202020204" pitchFamily="34" charset="0"/>
                        </a:rPr>
                        <a:t>4</a:t>
                      </a:r>
                    </a:p>
                  </a:txBody>
                  <a:tcPr anchor="ctr"/>
                </a:tc>
                <a:tc>
                  <a:txBody>
                    <a:bodyPr/>
                    <a:lstStyle/>
                    <a:p>
                      <a:r>
                        <a:rPr lang="en-GB" dirty="0">
                          <a:latin typeface="Arial" panose="020B0604020202020204" pitchFamily="34" charset="0"/>
                        </a:rPr>
                        <a:t>Severity modifier</a:t>
                      </a:r>
                    </a:p>
                  </a:txBody>
                  <a:tcPr anchor="ct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710463053"/>
                  </a:ext>
                </a:extLst>
              </a:tr>
              <a:tr h="0">
                <a:tc gridSpan="3">
                  <a:txBody>
                    <a:bodyPr/>
                    <a:lstStyle/>
                    <a:p>
                      <a:r>
                        <a:rPr lang="en-GB" b="1">
                          <a:solidFill>
                            <a:schemeClr val="bg1"/>
                          </a:solidFill>
                          <a:latin typeface="Arial" panose="020B0604020202020204" pitchFamily="34" charset="0"/>
                        </a:rPr>
                        <a:t>Other issues</a:t>
                      </a:r>
                    </a:p>
                  </a:txBody>
                  <a:tcPr anchor="ctr">
                    <a:solidFill>
                      <a:schemeClr val="accent1"/>
                    </a:solidFill>
                  </a:tcPr>
                </a:tc>
                <a:tc hMerge="1">
                  <a:txBody>
                    <a:bodyPr/>
                    <a:lstStyle/>
                    <a:p>
                      <a:endParaRPr lang="en-GB">
                        <a:latin typeface="Arial" panose="020B0604020202020204" pitchFamily="34" charset="0"/>
                      </a:endParaRPr>
                    </a:p>
                  </a:txBody>
                  <a:tcPr anchor="ctr"/>
                </a:tc>
                <a:tc hMerge="1">
                  <a:txBody>
                    <a:bodyPr/>
                    <a:lstStyle/>
                    <a:p>
                      <a:endParaRPr lang="en-GB">
                        <a:latin typeface="Arial" panose="020B0604020202020204" pitchFamily="34" charset="0"/>
                      </a:endParaRPr>
                    </a:p>
                  </a:txBody>
                  <a:tcPr anchor="ctr"/>
                </a:tc>
                <a:extLst>
                  <a:ext uri="{0D108BD9-81ED-4DB2-BD59-A6C34878D82A}">
                    <a16:rowId xmlns:a16="http://schemas.microsoft.com/office/drawing/2014/main" val="3147565781"/>
                  </a:ext>
                </a:extLst>
              </a:tr>
              <a:tr h="0">
                <a:tc>
                  <a:txBody>
                    <a:bodyPr/>
                    <a:lstStyle/>
                    <a:p>
                      <a:r>
                        <a:rPr lang="en-GB" dirty="0">
                          <a:latin typeface="Arial" panose="020B0604020202020204" pitchFamily="34" charset="0"/>
                        </a:rPr>
                        <a:t>-</a:t>
                      </a:r>
                    </a:p>
                  </a:txBody>
                  <a:tcPr anchor="ctr"/>
                </a:tc>
                <a:tc>
                  <a:txBody>
                    <a:bodyPr/>
                    <a:lstStyle/>
                    <a:p>
                      <a:r>
                        <a:rPr lang="en-GB" dirty="0" err="1">
                          <a:latin typeface="Arial" panose="020B0604020202020204" pitchFamily="34" charset="0"/>
                        </a:rPr>
                        <a:t>Selpercatinib</a:t>
                      </a:r>
                      <a:r>
                        <a:rPr lang="en-GB" dirty="0">
                          <a:latin typeface="Arial" panose="020B0604020202020204" pitchFamily="34" charset="0"/>
                        </a:rPr>
                        <a:t> starting dose</a:t>
                      </a:r>
                    </a:p>
                  </a:txBody>
                  <a:tcPr anchor="ctr"/>
                </a:tc>
                <a:tc>
                  <a:txBody>
                    <a:bodyPr/>
                    <a:lstStyle/>
                    <a:p>
                      <a:r>
                        <a:rPr lang="en-GB" dirty="0">
                          <a:latin typeface="Arial" panose="020B0604020202020204" pitchFamily="34" charset="0"/>
                        </a:rPr>
                        <a:t>Small</a:t>
                      </a:r>
                    </a:p>
                  </a:txBody>
                  <a:tcPr anchor="ctr"/>
                </a:tc>
                <a:extLst>
                  <a:ext uri="{0D108BD9-81ED-4DB2-BD59-A6C34878D82A}">
                    <a16:rowId xmlns:a16="http://schemas.microsoft.com/office/drawing/2014/main" val="3199786182"/>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808725" y="6411913"/>
            <a:ext cx="9086850" cy="365125"/>
          </a:xfrm>
        </p:spPr>
        <p:txBody>
          <a:bodyPr>
            <a:noAutofit/>
          </a:body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ICER, incremental cost-effectiveness ratio.</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Notes: </a:t>
            </a:r>
            <a:r>
              <a:rPr lang="en-GB" dirty="0">
                <a:latin typeface="Arial" panose="020B0604020202020204" pitchFamily="34" charset="0"/>
                <a:cs typeface="Arial" panose="020B0604020202020204" pitchFamily="34" charset="0"/>
              </a:rPr>
              <a:t>*EAG - small impact however model structure is inflexible.</a:t>
            </a:r>
          </a:p>
        </p:txBody>
      </p:sp>
    </p:spTree>
    <p:extLst>
      <p:ext uri="{BB962C8B-B14F-4D97-AF65-F5344CB8AC3E}">
        <p14:creationId xmlns:p14="http://schemas.microsoft.com/office/powerpoint/2010/main" val="2801606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4695547" y="2928951"/>
            <a:ext cx="2584337" cy="619830"/>
          </a:xfrm>
        </p:spPr>
        <p:txBody>
          <a:bodyPr/>
          <a:lstStyle/>
          <a:p>
            <a:pPr algn="ctr"/>
            <a:r>
              <a:rPr lang="en-GB" sz="3600" dirty="0">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586796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Indirect comparisons – docetaxel pseudo-control arm, patient characteristics before and after matching</a:t>
            </a:r>
          </a:p>
        </p:txBody>
      </p:sp>
      <p:graphicFrame>
        <p:nvGraphicFramePr>
          <p:cNvPr id="3" name="Table 2">
            <a:extLst>
              <a:ext uri="{FF2B5EF4-FFF2-40B4-BE49-F238E27FC236}">
                <a16:creationId xmlns:a16="http://schemas.microsoft.com/office/drawing/2014/main" id="{2FE66DBB-305B-BEB0-3D83-4E1AB5B26553}"/>
              </a:ext>
            </a:extLst>
          </p:cNvPr>
          <p:cNvGraphicFramePr>
            <a:graphicFrameLocks noGrp="1"/>
          </p:cNvGraphicFramePr>
          <p:nvPr>
            <p:extLst>
              <p:ext uri="{D42A27DB-BD31-4B8C-83A1-F6EECF244321}">
                <p14:modId xmlns:p14="http://schemas.microsoft.com/office/powerpoint/2010/main" val="1109753807"/>
              </p:ext>
            </p:extLst>
          </p:nvPr>
        </p:nvGraphicFramePr>
        <p:xfrm>
          <a:off x="466724" y="1556186"/>
          <a:ext cx="10770771" cy="3667321"/>
        </p:xfrm>
        <a:graphic>
          <a:graphicData uri="http://schemas.openxmlformats.org/drawingml/2006/table">
            <a:tbl>
              <a:tblPr firstRow="1" firstCol="1" bandRow="1">
                <a:tableStyleId>{5C22544A-7EE6-4342-B048-85BDC9FD1C3A}</a:tableStyleId>
              </a:tblPr>
              <a:tblGrid>
                <a:gridCol w="3720223">
                  <a:extLst>
                    <a:ext uri="{9D8B030D-6E8A-4147-A177-3AD203B41FA5}">
                      <a16:colId xmlns:a16="http://schemas.microsoft.com/office/drawing/2014/main" val="2400274254"/>
                    </a:ext>
                  </a:extLst>
                </a:gridCol>
                <a:gridCol w="2537595">
                  <a:extLst>
                    <a:ext uri="{9D8B030D-6E8A-4147-A177-3AD203B41FA5}">
                      <a16:colId xmlns:a16="http://schemas.microsoft.com/office/drawing/2014/main" val="2839603496"/>
                    </a:ext>
                  </a:extLst>
                </a:gridCol>
                <a:gridCol w="2257552">
                  <a:extLst>
                    <a:ext uri="{9D8B030D-6E8A-4147-A177-3AD203B41FA5}">
                      <a16:colId xmlns:a16="http://schemas.microsoft.com/office/drawing/2014/main" val="1498994391"/>
                    </a:ext>
                  </a:extLst>
                </a:gridCol>
                <a:gridCol w="2255401">
                  <a:extLst>
                    <a:ext uri="{9D8B030D-6E8A-4147-A177-3AD203B41FA5}">
                      <a16:colId xmlns:a16="http://schemas.microsoft.com/office/drawing/2014/main" val="164786243"/>
                    </a:ext>
                  </a:extLst>
                </a:gridCol>
              </a:tblGrid>
              <a:tr h="215470">
                <a:tc rowSpan="2">
                  <a:txBody>
                    <a:bodyPr/>
                    <a:lstStyle/>
                    <a:p>
                      <a:pPr algn="l">
                        <a:spcBef>
                          <a:spcPts val="200"/>
                        </a:spcBef>
                        <a:spcAft>
                          <a:spcPts val="200"/>
                        </a:spcAft>
                      </a:pPr>
                      <a:r>
                        <a:rPr lang="en-GB" sz="1800">
                          <a:effectLst/>
                          <a:latin typeface="Arial" panose="020B0604020202020204" pitchFamily="34" charset="0"/>
                          <a:cs typeface="Arial" panose="020B0604020202020204" pitchFamily="34" charset="0"/>
                        </a:rPr>
                        <a:t>Baseline characteristic</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solidFill>
                      <a:schemeClr val="accent1"/>
                    </a:solidFill>
                  </a:tcPr>
                </a:tc>
                <a:tc rowSpan="2">
                  <a:txBody>
                    <a:bodyPr/>
                    <a:lstStyle/>
                    <a:p>
                      <a:pPr algn="ctr">
                        <a:spcBef>
                          <a:spcPts val="200"/>
                        </a:spcBef>
                        <a:spcAft>
                          <a:spcPts val="200"/>
                        </a:spcAft>
                      </a:pPr>
                      <a:r>
                        <a:rPr lang="en-GB" sz="1800" dirty="0">
                          <a:effectLst/>
                          <a:latin typeface="Arial" panose="020B0604020202020204" pitchFamily="34" charset="0"/>
                          <a:cs typeface="Arial" panose="020B0604020202020204" pitchFamily="34" charset="0"/>
                        </a:rPr>
                        <a:t>LIBRETTO-001 trial</a:t>
                      </a:r>
                    </a:p>
                    <a:p>
                      <a:pPr algn="ctr">
                        <a:spcBef>
                          <a:spcPts val="200"/>
                        </a:spcBef>
                        <a:spcAft>
                          <a:spcPts val="200"/>
                        </a:spcAft>
                      </a:pPr>
                      <a:r>
                        <a:rPr lang="en-GB" sz="1800" dirty="0">
                          <a:effectLst/>
                          <a:latin typeface="Arial" panose="020B0604020202020204" pitchFamily="34" charset="0"/>
                          <a:cs typeface="Arial" panose="020B0604020202020204" pitchFamily="34" charset="0"/>
                        </a:rPr>
                        <a:t>(</a:t>
                      </a:r>
                      <a:r>
                        <a:rPr lang="en-GB" sz="1800" dirty="0" err="1">
                          <a:effectLst/>
                          <a:latin typeface="Arial" panose="020B0604020202020204" pitchFamily="34" charset="0"/>
                          <a:cs typeface="Arial" panose="020B0604020202020204" pitchFamily="34" charset="0"/>
                        </a:rPr>
                        <a:t>selpercatinib</a:t>
                      </a:r>
                      <a:r>
                        <a:rPr lang="en-GB" sz="1800" dirty="0">
                          <a:effectLst/>
                          <a:latin typeface="Arial" panose="020B0604020202020204" pitchFamily="34" charset="0"/>
                          <a:cs typeface="Arial" panose="020B0604020202020204" pitchFamily="34" charset="0"/>
                        </a:rPr>
                        <a:t>; n=</a:t>
                      </a:r>
                      <a:r>
                        <a:rPr lang="en-GB" sz="1800" u="sng" dirty="0">
                          <a:solidFill>
                            <a:schemeClr val="tx1"/>
                          </a:solidFill>
                          <a:effectLst/>
                          <a:highlight>
                            <a:srgbClr val="000000"/>
                          </a:highligh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solidFill>
                      <a:schemeClr val="accent1"/>
                    </a:solidFill>
                  </a:tcPr>
                </a:tc>
                <a:tc gridSpan="2">
                  <a:txBody>
                    <a:bodyPr/>
                    <a:lstStyle/>
                    <a:p>
                      <a:pPr algn="ctr">
                        <a:spcBef>
                          <a:spcPts val="200"/>
                        </a:spcBef>
                        <a:spcAft>
                          <a:spcPts val="200"/>
                        </a:spcAft>
                      </a:pPr>
                      <a:r>
                        <a:rPr lang="en-GB" sz="1800">
                          <a:effectLst/>
                          <a:latin typeface="Arial" panose="020B0604020202020204" pitchFamily="34" charset="0"/>
                          <a:cs typeface="Arial" panose="020B0604020202020204" pitchFamily="34" charset="0"/>
                        </a:rPr>
                        <a:t>REVEL trial</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solidFill>
                      <a:schemeClr val="accent1"/>
                    </a:solidFill>
                  </a:tcPr>
                </a:tc>
                <a:tc hMerge="1">
                  <a:txBody>
                    <a:bodyPr/>
                    <a:lstStyle/>
                    <a:p>
                      <a:endParaRPr lang="en-GB"/>
                    </a:p>
                  </a:txBody>
                  <a:tcPr/>
                </a:tc>
                <a:extLst>
                  <a:ext uri="{0D108BD9-81ED-4DB2-BD59-A6C34878D82A}">
                    <a16:rowId xmlns:a16="http://schemas.microsoft.com/office/drawing/2014/main" val="573574951"/>
                  </a:ext>
                </a:extLst>
              </a:tr>
              <a:tr h="649801">
                <a:tc vMerge="1">
                  <a:txBody>
                    <a:bodyPr/>
                    <a:lstStyle/>
                    <a:p>
                      <a:endParaRPr lang="en-GB"/>
                    </a:p>
                  </a:txBody>
                  <a:tcPr/>
                </a:tc>
                <a:tc vMerge="1">
                  <a:txBody>
                    <a:bodyPr/>
                    <a:lstStyle/>
                    <a:p>
                      <a:endParaRPr lang="en-GB"/>
                    </a:p>
                  </a:txBody>
                  <a:tcPr/>
                </a:tc>
                <a:tc>
                  <a:txBody>
                    <a:bodyPr/>
                    <a:lstStyle/>
                    <a:p>
                      <a:pPr algn="ctr">
                        <a:spcBef>
                          <a:spcPts val="200"/>
                        </a:spcBef>
                        <a:spcAft>
                          <a:spcPts val="200"/>
                        </a:spcAft>
                      </a:pPr>
                      <a:r>
                        <a:rPr lang="en-GB" sz="1800" b="1">
                          <a:solidFill>
                            <a:schemeClr val="bg1"/>
                          </a:solidFill>
                          <a:effectLst/>
                          <a:latin typeface="Arial" panose="020B0604020202020204" pitchFamily="34" charset="0"/>
                          <a:cs typeface="Arial" panose="020B0604020202020204" pitchFamily="34" charset="0"/>
                        </a:rPr>
                        <a:t>Before PSM (docetaxel; n=447)</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solidFill>
                      <a:schemeClr val="accent1"/>
                    </a:solidFill>
                  </a:tcPr>
                </a:tc>
                <a:tc>
                  <a:txBody>
                    <a:bodyPr/>
                    <a:lstStyle/>
                    <a:p>
                      <a:pPr algn="ctr">
                        <a:spcBef>
                          <a:spcPts val="200"/>
                        </a:spcBef>
                        <a:spcAft>
                          <a:spcPts val="200"/>
                        </a:spcAft>
                      </a:pPr>
                      <a:r>
                        <a:rPr lang="en-GB" sz="1800" b="1">
                          <a:solidFill>
                            <a:schemeClr val="bg1"/>
                          </a:solidFill>
                          <a:effectLst/>
                          <a:latin typeface="Arial" panose="020B0604020202020204" pitchFamily="34" charset="0"/>
                          <a:cs typeface="Arial" panose="020B0604020202020204" pitchFamily="34" charset="0"/>
                        </a:rPr>
                        <a:t>After </a:t>
                      </a:r>
                      <a:r>
                        <a:rPr lang="en-GB" sz="1800" b="1" err="1">
                          <a:solidFill>
                            <a:schemeClr val="bg1"/>
                          </a:solidFill>
                          <a:effectLst/>
                          <a:latin typeface="Arial" panose="020B0604020202020204" pitchFamily="34" charset="0"/>
                          <a:cs typeface="Arial" panose="020B0604020202020204" pitchFamily="34" charset="0"/>
                        </a:rPr>
                        <a:t>PSM</a:t>
                      </a:r>
                      <a:r>
                        <a:rPr lang="en-GB" sz="1800" b="1" baseline="30000" err="1">
                          <a:solidFill>
                            <a:schemeClr val="bg1"/>
                          </a:solidFill>
                          <a:effectLst/>
                          <a:latin typeface="Arial" panose="020B0604020202020204" pitchFamily="34" charset="0"/>
                          <a:cs typeface="Arial" panose="020B0604020202020204" pitchFamily="34" charset="0"/>
                        </a:rPr>
                        <a:t>a</a:t>
                      </a:r>
                      <a:r>
                        <a:rPr lang="en-GB" sz="1800" b="1">
                          <a:solidFill>
                            <a:schemeClr val="bg1"/>
                          </a:solidFill>
                          <a:effectLst/>
                          <a:latin typeface="Arial" panose="020B0604020202020204" pitchFamily="34" charset="0"/>
                          <a:cs typeface="Arial" panose="020B0604020202020204" pitchFamily="34" charset="0"/>
                        </a:rPr>
                        <a:t> (docetaxel; n=234)</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solidFill>
                      <a:schemeClr val="accent1"/>
                    </a:solidFill>
                  </a:tcPr>
                </a:tc>
                <a:extLst>
                  <a:ext uri="{0D108BD9-81ED-4DB2-BD59-A6C34878D82A}">
                    <a16:rowId xmlns:a16="http://schemas.microsoft.com/office/drawing/2014/main" val="36889753"/>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Age, mean,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59.82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59.00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3678782480"/>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ECOG PS=1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68.3%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61.5%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825524407"/>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Female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38.4%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46.2%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2264202615"/>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Never smoked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25.9%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48.3%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2395329075"/>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Race: Asian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14.2%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26.1%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2191507902"/>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Race: Other</a:t>
                      </a:r>
                      <a:r>
                        <a:rPr lang="en-GB" sz="1800" baseline="30000">
                          <a:effectLst/>
                          <a:latin typeface="Arial" panose="020B0604020202020204" pitchFamily="34" charset="0"/>
                          <a:cs typeface="Arial" panose="020B0604020202020204" pitchFamily="34" charset="0"/>
                        </a:rPr>
                        <a:t>b</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6.7%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11.1%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2441241339"/>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Stage III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8.9%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6.4%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58369664"/>
                  </a:ext>
                </a:extLst>
              </a:tr>
              <a:tr h="2154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Stage IV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86%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91.9%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942642748"/>
                  </a:ext>
                </a:extLst>
              </a:tr>
              <a:tr h="548270">
                <a:tc>
                  <a:txBody>
                    <a:bodyPr/>
                    <a:lstStyle/>
                    <a:p>
                      <a:pPr algn="l">
                        <a:spcBef>
                          <a:spcPts val="200"/>
                        </a:spcBef>
                        <a:spcAft>
                          <a:spcPts val="200"/>
                        </a:spcAft>
                        <a:tabLst>
                          <a:tab pos="909320" algn="r"/>
                        </a:tabLst>
                      </a:pPr>
                      <a:r>
                        <a:rPr lang="en-GB" sz="1800">
                          <a:effectLst/>
                          <a:latin typeface="Arial" panose="020B0604020202020204" pitchFamily="34" charset="0"/>
                          <a:cs typeface="Arial" panose="020B0604020202020204" pitchFamily="34" charset="0"/>
                        </a:rPr>
                        <a:t>Time since diagnosis to start of trial, median months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12.04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tc>
                  <a:txBody>
                    <a:bodyPr/>
                    <a:lstStyle/>
                    <a:p>
                      <a:pPr algn="ctr">
                        <a:spcBef>
                          <a:spcPts val="200"/>
                        </a:spcBef>
                        <a:spcAft>
                          <a:spcPts val="200"/>
                        </a:spcAft>
                        <a:tabLst>
                          <a:tab pos="909320" algn="r"/>
                        </a:tabLst>
                      </a:pPr>
                      <a:r>
                        <a:rPr lang="en-GB" sz="1800" dirty="0">
                          <a:effectLst/>
                          <a:latin typeface="Arial" panose="020B0604020202020204" pitchFamily="34" charset="0"/>
                          <a:cs typeface="Arial" panose="020B0604020202020204" pitchFamily="34" charset="0"/>
                        </a:rPr>
                        <a:t>15.12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38902" marR="38902" marT="0" marB="0" anchor="ctr"/>
                </a:tc>
                <a:extLst>
                  <a:ext uri="{0D108BD9-81ED-4DB2-BD59-A6C34878D82A}">
                    <a16:rowId xmlns:a16="http://schemas.microsoft.com/office/drawing/2014/main" val="274989093"/>
                  </a:ext>
                </a:extLst>
              </a:tr>
            </a:tbl>
          </a:graphicData>
        </a:graphic>
      </p:graphicFrame>
      <p:sp>
        <p:nvSpPr>
          <p:cNvPr id="7" name="TextBox 6">
            <a:extLst>
              <a:ext uri="{FF2B5EF4-FFF2-40B4-BE49-F238E27FC236}">
                <a16:creationId xmlns:a16="http://schemas.microsoft.com/office/drawing/2014/main" id="{A9030E98-70CB-59DD-B49C-CAFDE86338DC}"/>
              </a:ext>
            </a:extLst>
          </p:cNvPr>
          <p:cNvSpPr txBox="1"/>
          <p:nvPr/>
        </p:nvSpPr>
        <p:spPr>
          <a:xfrm>
            <a:off x="9876312" y="725189"/>
            <a:ext cx="315982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Return to </a:t>
            </a:r>
            <a:r>
              <a:rPr lang="en-GB" dirty="0">
                <a:latin typeface="Arial" panose="020B0604020202020204" pitchFamily="34" charset="0"/>
                <a:cs typeface="Arial" panose="020B0604020202020204" pitchFamily="34" charset="0"/>
                <a:hlinkClick r:id="rId3" action="ppaction://hlinksldjump"/>
              </a:rPr>
              <a:t>main deck</a:t>
            </a:r>
            <a:endParaRPr lang="en-GB" dirty="0">
              <a:latin typeface="Arial" panose="020B0604020202020204" pitchFamily="34" charset="0"/>
              <a:cs typeface="Arial" panose="020B0604020202020204" pitchFamily="34" charset="0"/>
            </a:endParaRPr>
          </a:p>
        </p:txBody>
      </p:sp>
      <p:sp>
        <p:nvSpPr>
          <p:cNvPr id="5" name="Confidential alert box" descr="Marker showing slides are confidential ">
            <a:extLst>
              <a:ext uri="{FF2B5EF4-FFF2-40B4-BE49-F238E27FC236}">
                <a16:creationId xmlns:a16="http://schemas.microsoft.com/office/drawing/2014/main" id="{14D182ED-C683-0391-6D36-D4363859841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6" name="TextBox 5">
            <a:extLst>
              <a:ext uri="{FF2B5EF4-FFF2-40B4-BE49-F238E27FC236}">
                <a16:creationId xmlns:a16="http://schemas.microsoft.com/office/drawing/2014/main" id="{EAC5FF43-42E7-D159-C233-9024BC3A63B9}"/>
              </a:ext>
            </a:extLst>
          </p:cNvPr>
          <p:cNvSpPr txBox="1"/>
          <p:nvPr/>
        </p:nvSpPr>
        <p:spPr>
          <a:xfrm>
            <a:off x="1186122" y="6332866"/>
            <a:ext cx="10615608"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ECOG PS, Eastern Cooperative Oncology Group performance status; PSM, propensity score matching.</a:t>
            </a:r>
          </a:p>
          <a:p>
            <a:pPr algn="ctr"/>
            <a:r>
              <a:rPr lang="en-GB" sz="1400" b="1" dirty="0">
                <a:latin typeface="Arial" panose="020B0604020202020204" pitchFamily="34" charset="0"/>
                <a:cs typeface="Arial" panose="020B0604020202020204" pitchFamily="34" charset="0"/>
              </a:rPr>
              <a:t>Notes: </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a </a:t>
            </a:r>
            <a:r>
              <a:rPr lang="en-GB" sz="1400" dirty="0">
                <a:effectLst/>
                <a:latin typeface="Arial" panose="020B0604020202020204" pitchFamily="34" charset="0"/>
                <a:ea typeface="Calibri" panose="020F0502020204030204" pitchFamily="34" charset="0"/>
                <a:cs typeface="Times New Roman" panose="02020603050405020304" pitchFamily="18" charset="0"/>
              </a:rPr>
              <a:t>The analysis followed greedy matching algorithm; </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b</a:t>
            </a:r>
            <a:r>
              <a:rPr lang="en-GB" sz="1400" dirty="0">
                <a:effectLst/>
                <a:latin typeface="Arial" panose="020B0604020202020204" pitchFamily="34" charset="0"/>
                <a:ea typeface="Calibri" panose="020F0502020204030204" pitchFamily="34" charset="0"/>
                <a:cs typeface="Times New Roman" panose="02020603050405020304" pitchFamily="18" charset="0"/>
              </a:rPr>
              <a:t> Race: ‘Other’ includes non-white,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non-Asian</a:t>
            </a:r>
            <a:r>
              <a:rPr lang="en-GB" sz="1400" dirty="0">
                <a:effectLst/>
                <a:latin typeface="Arial" panose="020B0604020202020204" pitchFamily="34" charset="0"/>
                <a:ea typeface="Calibri" panose="020F0502020204030204" pitchFamily="34" charset="0"/>
                <a:cs typeface="Times New Roman" panose="02020603050405020304" pitchFamily="18" charset="0"/>
              </a:rPr>
              <a:t> and unknown</a:t>
            </a:r>
          </a:p>
        </p:txBody>
      </p:sp>
      <p:sp>
        <p:nvSpPr>
          <p:cNvPr id="8" name="TextBox 7">
            <a:extLst>
              <a:ext uri="{FF2B5EF4-FFF2-40B4-BE49-F238E27FC236}">
                <a16:creationId xmlns:a16="http://schemas.microsoft.com/office/drawing/2014/main" id="{898408B5-33DB-894C-BCAF-6160C1971E93}"/>
              </a:ext>
            </a:extLst>
          </p:cNvPr>
          <p:cNvSpPr txBox="1"/>
          <p:nvPr/>
        </p:nvSpPr>
        <p:spPr>
          <a:xfrm>
            <a:off x="466724" y="1233020"/>
            <a:ext cx="8422105" cy="646331"/>
          </a:xfrm>
          <a:prstGeom prst="rect">
            <a:avLst/>
          </a:prstGeom>
          <a:noFill/>
        </p:spPr>
        <p:txBody>
          <a:bodyPr wrap="square" rtlCol="0">
            <a:spAutoFit/>
          </a:bodyPr>
          <a:lstStyle/>
          <a:p>
            <a:r>
              <a:rPr lang="en-GB" sz="1800" b="1" dirty="0">
                <a:effectLst/>
                <a:latin typeface="Arial" panose="020B0604020202020204" pitchFamily="34" charset="0"/>
                <a:ea typeface="Calibri" panose="020F0502020204030204" pitchFamily="34" charset="0"/>
                <a:cs typeface="Arial" panose="020B0604020202020204" pitchFamily="34" charset="0"/>
              </a:rPr>
              <a:t>Table 1</a:t>
            </a:r>
            <a:r>
              <a:rPr lang="en-GB" sz="1800" dirty="0">
                <a:effectLst/>
                <a:latin typeface="Arial" panose="020B0604020202020204" pitchFamily="34" charset="0"/>
                <a:ea typeface="Calibri" panose="020F0502020204030204" pitchFamily="34" charset="0"/>
                <a:cs typeface="Arial" panose="020B0604020202020204" pitchFamily="34" charset="0"/>
              </a:rPr>
              <a:t>: Summary of patient characteristics before and after matching</a:t>
            </a:r>
          </a:p>
          <a:p>
            <a:endParaRPr lang="en-GB" dirty="0"/>
          </a:p>
        </p:txBody>
      </p:sp>
    </p:spTree>
    <p:extLst>
      <p:ext uri="{BB962C8B-B14F-4D97-AF65-F5344CB8AC3E}">
        <p14:creationId xmlns:p14="http://schemas.microsoft.com/office/powerpoint/2010/main" val="416771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latin typeface="Arial" panose="020B0604020202020204" pitchFamily="34" charset="0"/>
                <a:cs typeface="Arial" panose="020B0604020202020204" pitchFamily="34" charset="0"/>
              </a:rPr>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948615"/>
            <a:ext cx="7450642" cy="5173405"/>
          </a:xfrm>
        </p:spPr>
        <p:txBody>
          <a:bodyPr/>
          <a:lstStyle/>
          <a:p>
            <a:r>
              <a:rPr lang="en-GB" b="1" dirty="0"/>
              <a:t>Submission from Roy Castle Lung Cancer Foundation for TA760:</a:t>
            </a:r>
          </a:p>
          <a:p>
            <a:pPr marL="285750" indent="-285750">
              <a:buFont typeface="Arial" panose="020B0604020202020204" pitchFamily="34" charset="0"/>
              <a:buChar char="•"/>
            </a:pPr>
            <a:r>
              <a:rPr lang="en-GB" dirty="0"/>
              <a:t>Confirmed that people with RET alterations tend to be younger and are more likely to be light/non-smokers compared to the general lung cancer population</a:t>
            </a:r>
          </a:p>
          <a:p>
            <a:pPr marL="971550" lvl="1" indent="-285750"/>
            <a:r>
              <a:rPr lang="en-GB" dirty="0"/>
              <a:t>For this reason, people with RET fusion-positive NSCLC may be diagnosed later, as they do not fit the ‘typical’ lung cancer patient profile</a:t>
            </a:r>
          </a:p>
          <a:p>
            <a:pPr marL="285750" indent="-285750">
              <a:buFont typeface="Arial" panose="020B0604020202020204" pitchFamily="34" charset="0"/>
              <a:buChar char="•"/>
            </a:pPr>
            <a:r>
              <a:rPr lang="en-GB" dirty="0"/>
              <a:t>Recently, new therapy options for people with NSCLC have become available, but there is still a need to identify further new targets and therapies</a:t>
            </a:r>
          </a:p>
          <a:p>
            <a:pPr marL="285750" indent="-285750">
              <a:buFont typeface="Arial" panose="020B0604020202020204" pitchFamily="34" charset="0"/>
              <a:buChar char="•"/>
            </a:pPr>
            <a:r>
              <a:rPr lang="en-GB" dirty="0" err="1"/>
              <a:t>Selpercatinib</a:t>
            </a:r>
            <a:r>
              <a:rPr lang="en-GB" dirty="0"/>
              <a:t> is the first therapy available specifically targeted at RET fusion-positive lung cancer</a:t>
            </a:r>
          </a:p>
          <a:p>
            <a:pPr marL="285750" indent="-285750">
              <a:buFont typeface="Arial" panose="020B0604020202020204" pitchFamily="34" charset="0"/>
              <a:buChar char="•"/>
            </a:pPr>
            <a:r>
              <a:rPr lang="en-GB" dirty="0"/>
              <a:t>It is an oral preparation – which is a clear advantage over intravenous treatments used in the hospital setting</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137132" y="1008584"/>
            <a:ext cx="3884569" cy="2086920"/>
          </a:xfrm>
          <a:prstGeom prst="wedgeRoundRectCallout">
            <a:avLst>
              <a:gd name="adj1" fmla="val 35894"/>
              <a:gd name="adj2" fmla="val 61969"/>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“Symptoms such as breathlessness, cough and weight loss are difficult to treat, without active anti-cancer therapy. </a:t>
            </a:r>
            <a:r>
              <a:rPr lang="en-GB" i="1" dirty="0">
                <a:solidFill>
                  <a:srgbClr val="000000"/>
                </a:solidFill>
                <a:latin typeface="Arial" panose="020B0604020202020204" pitchFamily="34" charset="0"/>
              </a:rPr>
              <a:t>T</a:t>
            </a:r>
            <a:r>
              <a:rPr kumimoji="0" lang="en-GB" sz="18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hese</a:t>
            </a:r>
            <a:r>
              <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are symptoms which can be distressing for loved ones to observe.”</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137132" y="3580685"/>
            <a:ext cx="3884570" cy="2289759"/>
          </a:xfrm>
          <a:prstGeom prst="wedgeRoundRectCallout">
            <a:avLst>
              <a:gd name="adj1" fmla="val 33939"/>
              <a:gd name="adj2" fmla="val 580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 the study, most side effects were managed by dose reduction/interruption </a:t>
            </a:r>
            <a:r>
              <a:rPr lang="en-GB"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However, 5% of patients stopped treatment due to side effects. This underlines the importance of management by a specialist lung cancer oncology team.</a:t>
            </a:r>
            <a:r>
              <a:rPr lang="en-GB"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kumimoji="0" lang="en-GB" sz="1800"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94202E-0BA2-143E-3EB9-6ECEA1AE1E19}"/>
              </a:ext>
            </a:extLst>
          </p:cNvPr>
          <p:cNvSpPr txBox="1"/>
          <p:nvPr/>
        </p:nvSpPr>
        <p:spPr>
          <a:xfrm>
            <a:off x="2349531" y="6550223"/>
            <a:ext cx="7852707"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NSCLC, non-small-cell lung cancer; RET, rearranged during transfection.</a:t>
            </a:r>
          </a:p>
        </p:txBody>
      </p:sp>
    </p:spTree>
    <p:extLst>
      <p:ext uri="{BB962C8B-B14F-4D97-AF65-F5344CB8AC3E}">
        <p14:creationId xmlns:p14="http://schemas.microsoft.com/office/powerpoint/2010/main" val="16747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C6276-8A21-A832-7515-792DA98D3CBB}"/>
              </a:ext>
            </a:extLst>
          </p:cNvPr>
          <p:cNvSpPr/>
          <p:nvPr/>
        </p:nvSpPr>
        <p:spPr>
          <a:xfrm>
            <a:off x="170296" y="6352674"/>
            <a:ext cx="888483" cy="2418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Autofit/>
          </a:bodyPr>
          <a:lstStyle/>
          <a:p>
            <a:r>
              <a:rPr lang="en-GB" sz="2900">
                <a:latin typeface="Arial" panose="020B0604020202020204" pitchFamily="34" charset="0"/>
                <a:cs typeface="Arial" panose="020B0604020202020204" pitchFamily="34" charset="0"/>
              </a:rPr>
              <a:t>Clinical expert perspectives</a:t>
            </a:r>
            <a:br>
              <a:rPr lang="en-GB" sz="2900">
                <a:latin typeface="Arial" panose="020B0604020202020204" pitchFamily="34" charset="0"/>
                <a:cs typeface="Arial" panose="020B0604020202020204" pitchFamily="34" charset="0"/>
              </a:rPr>
            </a:br>
            <a:endParaRPr lang="en-GB" sz="29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20C8C02-2AF9-5B1F-A39D-F7B39B2F63A8}"/>
              </a:ext>
            </a:extLst>
          </p:cNvPr>
          <p:cNvSpPr>
            <a:spLocks noGrp="1"/>
          </p:cNvSpPr>
          <p:nvPr>
            <p:ph type="body" sz="quarter" idx="12"/>
          </p:nvPr>
        </p:nvSpPr>
        <p:spPr>
          <a:xfrm>
            <a:off x="321903" y="911410"/>
            <a:ext cx="8233964" cy="4016139"/>
          </a:xfrm>
        </p:spPr>
        <p:txBody>
          <a:bodyPr/>
          <a:lstStyle/>
          <a:p>
            <a:pPr marL="285750" indent="-285750">
              <a:lnSpc>
                <a:spcPct val="100000"/>
              </a:lnSpc>
              <a:spcBef>
                <a:spcPts val="600"/>
              </a:spcBef>
              <a:spcAft>
                <a:spcPts val="1200"/>
              </a:spcAft>
              <a:buFont typeface="Arial" panose="020B0604020202020204" pitchFamily="34" charset="0"/>
              <a:buChar char="•"/>
            </a:pPr>
            <a:r>
              <a:rPr lang="en-GB" dirty="0"/>
              <a:t>Currently, people have access to </a:t>
            </a:r>
            <a:r>
              <a:rPr lang="en-GB" dirty="0" err="1"/>
              <a:t>selpercatinib</a:t>
            </a:r>
            <a:r>
              <a:rPr lang="en-GB" dirty="0"/>
              <a:t> via the CDF in the first line (TA911) or following platinum-based chemotherapy with or without immunotherapy (TA760)</a:t>
            </a:r>
          </a:p>
          <a:p>
            <a:pPr marL="285750" indent="-285750">
              <a:lnSpc>
                <a:spcPct val="100000"/>
              </a:lnSpc>
              <a:spcBef>
                <a:spcPts val="600"/>
              </a:spcBef>
              <a:spcAft>
                <a:spcPts val="1200"/>
              </a:spcAft>
              <a:buFont typeface="Arial" panose="020B0604020202020204" pitchFamily="34" charset="0"/>
              <a:buChar char="•"/>
            </a:pPr>
            <a:r>
              <a:rPr lang="en-GB" dirty="0" err="1"/>
              <a:t>Selpercatinib</a:t>
            </a:r>
            <a:r>
              <a:rPr lang="en-GB" dirty="0"/>
              <a:t> is an excellent option for first-line therapy however:</a:t>
            </a:r>
          </a:p>
          <a:p>
            <a:pPr marL="742950" lvl="2" indent="-285750">
              <a:lnSpc>
                <a:spcPct val="100000"/>
              </a:lnSpc>
              <a:spcBef>
                <a:spcPts val="600"/>
              </a:spcBef>
              <a:spcAft>
                <a:spcPts val="1200"/>
              </a:spcAft>
            </a:pPr>
            <a:r>
              <a:rPr lang="en-GB" dirty="0"/>
              <a:t>Up to 30% of people may not have full molecular testing results available at the time of initiation of treatment</a:t>
            </a:r>
          </a:p>
          <a:p>
            <a:pPr marL="742950" lvl="2" indent="-285750">
              <a:lnSpc>
                <a:spcPct val="100000"/>
              </a:lnSpc>
              <a:spcBef>
                <a:spcPts val="600"/>
              </a:spcBef>
              <a:spcAft>
                <a:spcPts val="1200"/>
              </a:spcAft>
            </a:pPr>
            <a:r>
              <a:rPr lang="en-GB" dirty="0"/>
              <a:t>For some people, there is insufficient biopsy material available to complete a full panel of tests and the person may not be well enough to undergo a second or third biopsy</a:t>
            </a:r>
          </a:p>
          <a:p>
            <a:pPr marL="742950" lvl="2" indent="-285750">
              <a:lnSpc>
                <a:spcPct val="100000"/>
              </a:lnSpc>
              <a:spcBef>
                <a:spcPts val="600"/>
              </a:spcBef>
              <a:spcAft>
                <a:spcPts val="1200"/>
              </a:spcAft>
            </a:pPr>
            <a:r>
              <a:rPr lang="en-GB" dirty="0"/>
              <a:t>These people may be started on a non-targeted, chemotherapy-based treatment rather than the targeted treatment</a:t>
            </a:r>
          </a:p>
        </p:txBody>
      </p:sp>
      <p:sp>
        <p:nvSpPr>
          <p:cNvPr id="2" name="Speech Bubble: Rectangle with Corners Rounded 1" descr="Patient quotation">
            <a:extLst>
              <a:ext uri="{FF2B5EF4-FFF2-40B4-BE49-F238E27FC236}">
                <a16:creationId xmlns:a16="http://schemas.microsoft.com/office/drawing/2014/main" id="{7366E7B0-9038-31BC-2949-E0921CF89D64}"/>
              </a:ext>
              <a:ext uri="{C183D7F6-B498-43B3-948B-1728B52AA6E4}">
                <adec:decorative xmlns:adec="http://schemas.microsoft.com/office/drawing/2017/decorative" val="0"/>
              </a:ext>
            </a:extLst>
          </p:cNvPr>
          <p:cNvSpPr/>
          <p:nvPr/>
        </p:nvSpPr>
        <p:spPr>
          <a:xfrm>
            <a:off x="8555867" y="911410"/>
            <a:ext cx="3473604" cy="3641223"/>
          </a:xfrm>
          <a:prstGeom prst="wedgeRoundRectCallout">
            <a:avLst>
              <a:gd name="adj1" fmla="val 31559"/>
              <a:gd name="adj2" fmla="val 5545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“There is still a small but important cohort of patients who do not access </a:t>
            </a:r>
            <a:r>
              <a:rPr lang="en-GB" i="1" dirty="0">
                <a:solidFill>
                  <a:schemeClr val="bg1"/>
                </a:solidFill>
                <a:latin typeface="Arial" panose="020B0604020202020204" pitchFamily="34" charset="0"/>
              </a:rPr>
              <a:t>s</a:t>
            </a:r>
            <a:r>
              <a:rPr kumimoji="0" lang="en-GB" sz="1800" b="0" i="1"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elpercatinib</a:t>
            </a:r>
            <a:r>
              <a:rPr kumimoji="0" lang="en-GB" sz="18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 first line due to failures of testing… If this option were not available, it would be of substantial detriment to a small number of patients where NHS systems had failed to provide a result of molecular testing for RET prior to initiation of treatment.”</a:t>
            </a:r>
          </a:p>
        </p:txBody>
      </p:sp>
      <p:sp>
        <p:nvSpPr>
          <p:cNvPr id="5" name="TextBox 4">
            <a:extLst>
              <a:ext uri="{FF2B5EF4-FFF2-40B4-BE49-F238E27FC236}">
                <a16:creationId xmlns:a16="http://schemas.microsoft.com/office/drawing/2014/main" id="{C7066393-712A-DB7D-74B6-A863D37A6BCF}"/>
              </a:ext>
            </a:extLst>
          </p:cNvPr>
          <p:cNvSpPr txBox="1"/>
          <p:nvPr/>
        </p:nvSpPr>
        <p:spPr>
          <a:xfrm>
            <a:off x="321903" y="5063030"/>
            <a:ext cx="11334879" cy="1154162"/>
          </a:xfrm>
          <a:prstGeom prst="rect">
            <a:avLst/>
          </a:prstGeom>
          <a:noFill/>
        </p:spPr>
        <p:txBody>
          <a:bodyPr wrap="square" rtlCol="0">
            <a:spAutoFit/>
          </a:bodyPr>
          <a:lstStyle/>
          <a:p>
            <a:pPr marL="285750" indent="-285750">
              <a:lnSpc>
                <a:spcPct val="100000"/>
              </a:lnSpc>
              <a:spcBef>
                <a:spcPts val="600"/>
              </a:spcBef>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 NHS England </a:t>
            </a:r>
            <a:r>
              <a:rPr lang="en-GB" dirty="0" err="1">
                <a:latin typeface="Arial" panose="020B0604020202020204" pitchFamily="34" charset="0"/>
                <a:cs typeface="Arial" panose="020B0604020202020204" pitchFamily="34" charset="0"/>
              </a:rPr>
              <a:t>ctDNA</a:t>
            </a:r>
            <a:r>
              <a:rPr lang="en-GB" dirty="0">
                <a:latin typeface="Arial" panose="020B0604020202020204" pitchFamily="34" charset="0"/>
                <a:cs typeface="Arial" panose="020B0604020202020204" pitchFamily="34" charset="0"/>
              </a:rPr>
              <a:t> testing programme will help identify more people in a timely fashion, but it is important that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remains the next line of therapy when delays occur</a:t>
            </a:r>
          </a:p>
          <a:p>
            <a:pPr marL="285750" indent="-285750">
              <a:lnSpc>
                <a:spcPct val="100000"/>
              </a:lnSpc>
              <a:spcBef>
                <a:spcPts val="600"/>
              </a:spcBef>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Highlighted </a:t>
            </a:r>
            <a:r>
              <a:rPr lang="en-GB" dirty="0">
                <a:latin typeface="Arial" panose="020B0604020202020204" pitchFamily="34" charset="0"/>
                <a:cs typeface="Arial" panose="020B0604020202020204" pitchFamily="34" charset="0"/>
                <a:hlinkClick r:id="rId3"/>
              </a:rPr>
              <a:t>ESMO</a:t>
            </a:r>
            <a:r>
              <a:rPr lang="en-GB" dirty="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hlinkClick r:id="rId4"/>
              </a:rPr>
              <a:t>ASCO</a:t>
            </a:r>
            <a:r>
              <a:rPr lang="en-GB" dirty="0">
                <a:latin typeface="Arial" panose="020B0604020202020204" pitchFamily="34" charset="0"/>
                <a:cs typeface="Arial" panose="020B0604020202020204" pitchFamily="34" charset="0"/>
              </a:rPr>
              <a:t> guidelines and real-world evidence for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5"/>
              </a:rPr>
              <a:t>Aldea et al</a:t>
            </a:r>
            <a:r>
              <a:rPr lang="en-GB"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80BE721-69C9-8003-EF25-BB22987886DD}"/>
              </a:ext>
            </a:extLst>
          </p:cNvPr>
          <p:cNvSpPr txBox="1"/>
          <p:nvPr/>
        </p:nvSpPr>
        <p:spPr>
          <a:xfrm>
            <a:off x="466724" y="6352674"/>
            <a:ext cx="11190057"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ASCO, American Society of Clinical Oncology; CDF, Cancer Drugs Fund; </a:t>
            </a:r>
            <a:r>
              <a:rPr lang="en-GB" sz="1400" dirty="0" err="1">
                <a:latin typeface="Arial" panose="020B0604020202020204" pitchFamily="34" charset="0"/>
                <a:cs typeface="Arial" panose="020B0604020202020204" pitchFamily="34" charset="0"/>
              </a:rPr>
              <a:t>ctDNA</a:t>
            </a:r>
            <a:r>
              <a:rPr lang="en-GB" sz="1400" dirty="0">
                <a:latin typeface="Arial" panose="020B0604020202020204" pitchFamily="34" charset="0"/>
                <a:cs typeface="Arial" panose="020B0604020202020204" pitchFamily="34" charset="0"/>
              </a:rPr>
              <a:t>, circulating tumour DNA; ESMO, European Society for Medical Oncology; NSCLC, non-small-cell lung cancer; RET, rearranged during transfection.</a:t>
            </a:r>
          </a:p>
        </p:txBody>
      </p:sp>
    </p:spTree>
    <p:extLst>
      <p:ext uri="{BB962C8B-B14F-4D97-AF65-F5344CB8AC3E}">
        <p14:creationId xmlns:p14="http://schemas.microsoft.com/office/powerpoint/2010/main" val="25319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Equality considerations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74491" y="1129056"/>
            <a:ext cx="11250785" cy="1097279"/>
          </a:xfrm>
        </p:spPr>
        <p:txBody>
          <a:bodyPr/>
          <a:lstStyle/>
          <a:p>
            <a:pPr marL="285750" indent="-285750">
              <a:lnSpc>
                <a:spcPct val="100000"/>
              </a:lnSpc>
              <a:spcAft>
                <a:spcPts val="1800"/>
              </a:spcAft>
              <a:buFont typeface="Arial" panose="020B0604020202020204" pitchFamily="34" charset="0"/>
              <a:buChar char="•"/>
            </a:pPr>
            <a:r>
              <a:rPr lang="en-GB" sz="2400" dirty="0"/>
              <a:t>No potential equalities issues raised at scoping stage or in company, patient or clinical expert submissions</a:t>
            </a:r>
          </a:p>
        </p:txBody>
      </p:sp>
    </p:spTree>
    <p:extLst>
      <p:ext uri="{BB962C8B-B14F-4D97-AF65-F5344CB8AC3E}">
        <p14:creationId xmlns:p14="http://schemas.microsoft.com/office/powerpoint/2010/main" val="265699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290160" y="163621"/>
            <a:ext cx="11150271" cy="592817"/>
          </a:xfrm>
        </p:spPr>
        <p:txBody>
          <a:bodyPr>
            <a:normAutofit fontScale="90000"/>
          </a:bodyPr>
          <a:lstStyle/>
          <a:p>
            <a:r>
              <a:rPr lang="en-GB">
                <a:latin typeface="Arial" panose="020B0604020202020204" pitchFamily="34" charset="0"/>
                <a:cs typeface="Arial" panose="020B0604020202020204" pitchFamily="34" charset="0"/>
              </a:rPr>
              <a:t>Treatment pathway – previously-treated, advanced NSCLC</a:t>
            </a:r>
          </a:p>
        </p:txBody>
      </p:sp>
      <p:graphicFrame>
        <p:nvGraphicFramePr>
          <p:cNvPr id="23" name="Table 22">
            <a:extLst>
              <a:ext uri="{FF2B5EF4-FFF2-40B4-BE49-F238E27FC236}">
                <a16:creationId xmlns:a16="http://schemas.microsoft.com/office/drawing/2014/main" id="{6444DD17-13D1-9341-BEA6-9D54128F3AE2}"/>
              </a:ext>
            </a:extLst>
          </p:cNvPr>
          <p:cNvGraphicFramePr>
            <a:graphicFrameLocks noGrp="1"/>
          </p:cNvGraphicFramePr>
          <p:nvPr>
            <p:extLst>
              <p:ext uri="{D42A27DB-BD31-4B8C-83A1-F6EECF244321}">
                <p14:modId xmlns:p14="http://schemas.microsoft.com/office/powerpoint/2010/main" val="1059857068"/>
              </p:ext>
            </p:extLst>
          </p:nvPr>
        </p:nvGraphicFramePr>
        <p:xfrm>
          <a:off x="437665" y="743055"/>
          <a:ext cx="3355810" cy="4556230"/>
        </p:xfrm>
        <a:graphic>
          <a:graphicData uri="http://schemas.openxmlformats.org/drawingml/2006/table">
            <a:tbl>
              <a:tblPr firstRow="1" bandRow="1">
                <a:tableStyleId>{5C22544A-7EE6-4342-B048-85BDC9FD1C3A}</a:tableStyleId>
              </a:tblPr>
              <a:tblGrid>
                <a:gridCol w="3355810">
                  <a:extLst>
                    <a:ext uri="{9D8B030D-6E8A-4147-A177-3AD203B41FA5}">
                      <a16:colId xmlns:a16="http://schemas.microsoft.com/office/drawing/2014/main" val="2052607970"/>
                    </a:ext>
                  </a:extLst>
                </a:gridCol>
              </a:tblGrid>
              <a:tr h="379686">
                <a:tc>
                  <a:txBody>
                    <a:bodyPr/>
                    <a:lstStyle/>
                    <a:p>
                      <a:r>
                        <a:rPr lang="en-GB">
                          <a:latin typeface="Arial" panose="020B0604020202020204" pitchFamily="34" charset="0"/>
                          <a:cs typeface="Arial" panose="020B0604020202020204" pitchFamily="34" charset="0"/>
                        </a:rPr>
                        <a:t>No targetable gene mutation</a:t>
                      </a:r>
                    </a:p>
                  </a:txBody>
                  <a:tcPr/>
                </a:tc>
                <a:extLst>
                  <a:ext uri="{0D108BD9-81ED-4DB2-BD59-A6C34878D82A}">
                    <a16:rowId xmlns:a16="http://schemas.microsoft.com/office/drawing/2014/main" val="374607597"/>
                  </a:ext>
                </a:extLst>
              </a:tr>
              <a:tr h="379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Docetaxel monotherapy</a:t>
                      </a:r>
                    </a:p>
                  </a:txBody>
                  <a:tcPr/>
                </a:tc>
                <a:extLst>
                  <a:ext uri="{0D108BD9-81ED-4DB2-BD59-A6C34878D82A}">
                    <a16:rowId xmlns:a16="http://schemas.microsoft.com/office/drawing/2014/main" val="2380384391"/>
                  </a:ext>
                </a:extLst>
              </a:tr>
              <a:tr h="66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Docetaxel + </a:t>
                      </a:r>
                      <a:r>
                        <a:rPr lang="en-GB" err="1">
                          <a:latin typeface="Arial" panose="020B0604020202020204" pitchFamily="34" charset="0"/>
                          <a:cs typeface="Arial" panose="020B0604020202020204" pitchFamily="34" charset="0"/>
                        </a:rPr>
                        <a:t>nintedanib</a:t>
                      </a:r>
                      <a:r>
                        <a:rPr lang="en-GB">
                          <a:latin typeface="Arial" panose="020B0604020202020204" pitchFamily="34" charset="0"/>
                          <a:cs typeface="Arial" panose="020B0604020202020204" pitchFamily="34" charset="0"/>
                        </a:rPr>
                        <a:t> (TA347)</a:t>
                      </a:r>
                    </a:p>
                  </a:txBody>
                  <a:tcPr/>
                </a:tc>
                <a:extLst>
                  <a:ext uri="{0D108BD9-81ED-4DB2-BD59-A6C34878D82A}">
                    <a16:rowId xmlns:a16="http://schemas.microsoft.com/office/drawing/2014/main" val="4020423670"/>
                  </a:ext>
                </a:extLst>
              </a:tr>
              <a:tr h="1233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Platinum-based chemotherapy &amp; pemetrexed maintenance (NG122, TA402, TA190, TA181)</a:t>
                      </a:r>
                    </a:p>
                  </a:txBody>
                  <a:tcPr/>
                </a:tc>
                <a:extLst>
                  <a:ext uri="{0D108BD9-81ED-4DB2-BD59-A6C34878D82A}">
                    <a16:rowId xmlns:a16="http://schemas.microsoft.com/office/drawing/2014/main" val="4283213024"/>
                  </a:ext>
                </a:extLst>
              </a:tr>
              <a:tr h="379686">
                <a:tc>
                  <a:txBody>
                    <a:bodyPr/>
                    <a:lstStyle/>
                    <a:p>
                      <a:r>
                        <a:rPr lang="en-GB">
                          <a:latin typeface="Arial" panose="020B0604020202020204" pitchFamily="34" charset="0"/>
                          <a:cs typeface="Arial" panose="020B0604020202020204" pitchFamily="34" charset="0"/>
                        </a:rPr>
                        <a:t>Nivolumab (TA713 &amp; TA655)</a:t>
                      </a:r>
                    </a:p>
                  </a:txBody>
                  <a:tcPr/>
                </a:tc>
                <a:extLst>
                  <a:ext uri="{0D108BD9-81ED-4DB2-BD59-A6C34878D82A}">
                    <a16:rowId xmlns:a16="http://schemas.microsoft.com/office/drawing/2014/main" val="4224632652"/>
                  </a:ext>
                </a:extLst>
              </a:tr>
              <a:tr h="379686">
                <a:tc>
                  <a:txBody>
                    <a:bodyPr/>
                    <a:lstStyle/>
                    <a:p>
                      <a:r>
                        <a:rPr lang="en-GB">
                          <a:latin typeface="Arial" panose="020B0604020202020204" pitchFamily="34" charset="0"/>
                          <a:cs typeface="Arial" panose="020B0604020202020204" pitchFamily="34" charset="0"/>
                        </a:rPr>
                        <a:t>Atezolizumab (TA520)</a:t>
                      </a:r>
                    </a:p>
                  </a:txBody>
                  <a:tcPr/>
                </a:tc>
                <a:extLst>
                  <a:ext uri="{0D108BD9-81ED-4DB2-BD59-A6C34878D82A}">
                    <a16:rowId xmlns:a16="http://schemas.microsoft.com/office/drawing/2014/main" val="3302535980"/>
                  </a:ext>
                </a:extLst>
              </a:tr>
              <a:tr h="379686">
                <a:tc>
                  <a:txBody>
                    <a:bodyPr/>
                    <a:lstStyle/>
                    <a:p>
                      <a:r>
                        <a:rPr lang="en-GB">
                          <a:latin typeface="Arial" panose="020B0604020202020204" pitchFamily="34" charset="0"/>
                          <a:cs typeface="Arial" panose="020B0604020202020204" pitchFamily="34" charset="0"/>
                        </a:rPr>
                        <a:t>Pembrolizumab (TA428)</a:t>
                      </a:r>
                    </a:p>
                  </a:txBody>
                  <a:tcPr/>
                </a:tc>
                <a:extLst>
                  <a:ext uri="{0D108BD9-81ED-4DB2-BD59-A6C34878D82A}">
                    <a16:rowId xmlns:a16="http://schemas.microsoft.com/office/drawing/2014/main" val="2401108839"/>
                  </a:ext>
                </a:extLst>
              </a:tr>
              <a:tr h="379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panose="020B0604020202020204" pitchFamily="34" charset="0"/>
                          <a:cs typeface="Arial" panose="020B0604020202020204" pitchFamily="34" charset="0"/>
                        </a:rPr>
                        <a:t>RET fusion-positive</a:t>
                      </a:r>
                    </a:p>
                  </a:txBody>
                  <a:tcPr>
                    <a:solidFill>
                      <a:srgbClr val="228096"/>
                    </a:solidFill>
                  </a:tcPr>
                </a:tc>
                <a:extLst>
                  <a:ext uri="{0D108BD9-81ED-4DB2-BD59-A6C34878D82A}">
                    <a16:rowId xmlns:a16="http://schemas.microsoft.com/office/drawing/2014/main" val="2368609814"/>
                  </a:ext>
                </a:extLst>
              </a:tr>
              <a:tr h="379686">
                <a:tc>
                  <a:txBody>
                    <a:bodyPr/>
                    <a:lstStyle/>
                    <a:p>
                      <a:r>
                        <a:rPr lang="en-GB" dirty="0" err="1">
                          <a:latin typeface="Arial" panose="020B0604020202020204" pitchFamily="34" charset="0"/>
                          <a:cs typeface="Arial" panose="020B0604020202020204" pitchFamily="34" charset="0"/>
                        </a:rPr>
                        <a:t>Selpercatinib</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6266499"/>
                  </a:ext>
                </a:extLst>
              </a:tr>
            </a:tbl>
          </a:graphicData>
        </a:graphic>
      </p:graphicFrame>
      <p:sp>
        <p:nvSpPr>
          <p:cNvPr id="24" name="TextBox 23">
            <a:extLst>
              <a:ext uri="{FF2B5EF4-FFF2-40B4-BE49-F238E27FC236}">
                <a16:creationId xmlns:a16="http://schemas.microsoft.com/office/drawing/2014/main" id="{61B89307-4B5F-EDDA-3929-3992C06B3137}"/>
              </a:ext>
            </a:extLst>
          </p:cNvPr>
          <p:cNvSpPr txBox="1"/>
          <p:nvPr/>
        </p:nvSpPr>
        <p:spPr>
          <a:xfrm>
            <a:off x="4101184" y="1178216"/>
            <a:ext cx="7500257" cy="923330"/>
          </a:xfrm>
          <a:prstGeom prst="rect">
            <a:avLst/>
          </a:prstGeom>
          <a:solidFill>
            <a:schemeClr val="accent1">
              <a:lumMod val="20000"/>
              <a:lumOff val="80000"/>
            </a:schemeClr>
          </a:solidFill>
        </p:spPr>
        <p:txBody>
          <a:bodyPr wrap="square" rtlCol="0">
            <a:spAutoFit/>
          </a:bodyPr>
          <a:lstStyle/>
          <a:p>
            <a:r>
              <a:rPr lang="en-GB" b="1">
                <a:latin typeface="Arial" panose="020B0604020202020204" pitchFamily="34" charset="0"/>
                <a:cs typeface="Arial" panose="020B0604020202020204" pitchFamily="34" charset="0"/>
              </a:rPr>
              <a:t>Committee conclusion TA760: </a:t>
            </a:r>
            <a:r>
              <a:rPr lang="en-GB">
                <a:latin typeface="Arial" panose="020B0604020202020204" pitchFamily="34" charset="0"/>
                <a:cs typeface="Arial" panose="020B0604020202020204" pitchFamily="34" charset="0"/>
              </a:rPr>
              <a:t>Docetaxel alone and docetaxel with </a:t>
            </a:r>
            <a:r>
              <a:rPr lang="en-GB" err="1">
                <a:latin typeface="Arial" panose="020B0604020202020204" pitchFamily="34" charset="0"/>
                <a:cs typeface="Arial" panose="020B0604020202020204" pitchFamily="34" charset="0"/>
              </a:rPr>
              <a:t>nintedanib</a:t>
            </a:r>
            <a:r>
              <a:rPr lang="en-GB">
                <a:latin typeface="Arial" panose="020B0604020202020204" pitchFamily="34" charset="0"/>
                <a:cs typeface="Arial" panose="020B0604020202020204" pitchFamily="34" charset="0"/>
              </a:rPr>
              <a:t> are the only relevant comparators (</a:t>
            </a:r>
            <a:r>
              <a:rPr lang="en-GB">
                <a:latin typeface="Arial" panose="020B0604020202020204" pitchFamily="34" charset="0"/>
                <a:cs typeface="Arial" panose="020B0604020202020204" pitchFamily="34" charset="0"/>
                <a:hlinkClick r:id="rId3"/>
              </a:rPr>
              <a:t>Final appraisal determination</a:t>
            </a:r>
            <a:r>
              <a:rPr lang="en-GB">
                <a:latin typeface="Arial" panose="020B0604020202020204" pitchFamily="34" charset="0"/>
                <a:cs typeface="Arial" panose="020B0604020202020204" pitchFamily="34" charset="0"/>
              </a:rPr>
              <a:t>, paragraph 3.2)</a:t>
            </a:r>
          </a:p>
        </p:txBody>
      </p:sp>
      <p:sp>
        <p:nvSpPr>
          <p:cNvPr id="26" name="Rectangle 25" descr="Question for committee">
            <a:extLst>
              <a:ext uri="{FF2B5EF4-FFF2-40B4-BE49-F238E27FC236}">
                <a16:creationId xmlns:a16="http://schemas.microsoft.com/office/drawing/2014/main" id="{6CF58422-51CA-7EEA-4951-F6688A712405}"/>
              </a:ext>
            </a:extLst>
          </p:cNvPr>
          <p:cNvSpPr/>
          <p:nvPr/>
        </p:nvSpPr>
        <p:spPr>
          <a:xfrm>
            <a:off x="1464541" y="5829392"/>
            <a:ext cx="572780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are the relevant comparators?</a:t>
            </a:r>
          </a:p>
        </p:txBody>
      </p:sp>
      <p:grpSp>
        <p:nvGrpSpPr>
          <p:cNvPr id="27" name="Group 26">
            <a:extLst>
              <a:ext uri="{FF2B5EF4-FFF2-40B4-BE49-F238E27FC236}">
                <a16:creationId xmlns:a16="http://schemas.microsoft.com/office/drawing/2014/main" id="{1FA494A6-CB7D-D234-F77D-E01B96A2A51C}"/>
              </a:ext>
              <a:ext uri="{C183D7F6-B498-43B3-948B-1728B52AA6E4}">
                <adec:decorative xmlns:adec="http://schemas.microsoft.com/office/drawing/2017/decorative" val="1"/>
              </a:ext>
            </a:extLst>
          </p:cNvPr>
          <p:cNvGrpSpPr/>
          <p:nvPr/>
        </p:nvGrpSpPr>
        <p:grpSpPr>
          <a:xfrm>
            <a:off x="1090929" y="5785057"/>
            <a:ext cx="576000" cy="576000"/>
            <a:chOff x="-1440493" y="4133589"/>
            <a:chExt cx="576000" cy="576000"/>
          </a:xfrm>
        </p:grpSpPr>
        <p:sp>
          <p:nvSpPr>
            <p:cNvPr id="28" name="Oval 27">
              <a:extLst>
                <a:ext uri="{FF2B5EF4-FFF2-40B4-BE49-F238E27FC236}">
                  <a16:creationId xmlns:a16="http://schemas.microsoft.com/office/drawing/2014/main" id="{908CE5FE-7AB4-9677-8E21-655E1744483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9" name="Graphic 28" descr="Chat with solid fill">
              <a:extLst>
                <a:ext uri="{FF2B5EF4-FFF2-40B4-BE49-F238E27FC236}">
                  <a16:creationId xmlns:a16="http://schemas.microsoft.com/office/drawing/2014/main" id="{9C323640-6A8E-A2E8-AB53-39A8F0EA96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
        <p:nvSpPr>
          <p:cNvPr id="6" name="TextBox 5">
            <a:extLst>
              <a:ext uri="{FF2B5EF4-FFF2-40B4-BE49-F238E27FC236}">
                <a16:creationId xmlns:a16="http://schemas.microsoft.com/office/drawing/2014/main" id="{547B82E3-8313-6376-139A-CCFAE23D96C1}"/>
              </a:ext>
            </a:extLst>
          </p:cNvPr>
          <p:cNvSpPr txBox="1"/>
          <p:nvPr/>
        </p:nvSpPr>
        <p:spPr>
          <a:xfrm>
            <a:off x="4101183" y="3347248"/>
            <a:ext cx="7500257" cy="1200329"/>
          </a:xfrm>
          <a:prstGeom prst="rect">
            <a:avLst/>
          </a:prstGeom>
          <a:solidFill>
            <a:schemeClr val="accent1">
              <a:lumMod val="20000"/>
              <a:lumOff val="80000"/>
            </a:schemeClr>
          </a:solidFill>
        </p:spPr>
        <p:txBody>
          <a:bodyPr wrap="square" rtlCol="0">
            <a:spAutoFit/>
          </a:bodyPr>
          <a:lstStyle/>
          <a:p>
            <a:r>
              <a:rPr lang="en-GB" b="1" dirty="0">
                <a:latin typeface="Arial" panose="020B0604020202020204" pitchFamily="34" charset="0"/>
                <a:cs typeface="Arial" panose="020B0604020202020204" pitchFamily="34" charset="0"/>
              </a:rPr>
              <a:t>Company: </a:t>
            </a:r>
            <a:r>
              <a:rPr lang="en-GB" dirty="0">
                <a:latin typeface="Arial" panose="020B0604020202020204" pitchFamily="34" charset="0"/>
                <a:cs typeface="Arial" panose="020B0604020202020204" pitchFamily="34" charset="0"/>
              </a:rPr>
              <a:t>Immunotherapies not considered relevant comparators as people would be expected to have these at 1st line</a:t>
            </a:r>
          </a:p>
          <a:p>
            <a:r>
              <a:rPr lang="en-GB" b="1" dirty="0">
                <a:latin typeface="Arial" panose="020B0604020202020204" pitchFamily="34" charset="0"/>
                <a:cs typeface="Arial" panose="020B0604020202020204" pitchFamily="34" charset="0"/>
              </a:rPr>
              <a:t>EAG: </a:t>
            </a:r>
            <a:r>
              <a:rPr lang="en-GB" dirty="0">
                <a:latin typeface="Arial" panose="020B0604020202020204" pitchFamily="34" charset="0"/>
                <a:cs typeface="Arial" panose="020B0604020202020204" pitchFamily="34" charset="0"/>
              </a:rPr>
              <a:t>Clinical advice that 75% receive immunotherapy 1st line and then would not be an option 2nd line</a:t>
            </a:r>
          </a:p>
        </p:txBody>
      </p:sp>
      <p:sp>
        <p:nvSpPr>
          <p:cNvPr id="7" name="TextBox 6">
            <a:extLst>
              <a:ext uri="{FF2B5EF4-FFF2-40B4-BE49-F238E27FC236}">
                <a16:creationId xmlns:a16="http://schemas.microsoft.com/office/drawing/2014/main" id="{3CE43079-3CDC-5EEE-9FF4-3804A39FFE3F}"/>
              </a:ext>
            </a:extLst>
          </p:cNvPr>
          <p:cNvSpPr txBox="1"/>
          <p:nvPr/>
        </p:nvSpPr>
        <p:spPr>
          <a:xfrm>
            <a:off x="4101183" y="2449820"/>
            <a:ext cx="7500257" cy="646331"/>
          </a:xfrm>
          <a:prstGeom prst="rect">
            <a:avLst/>
          </a:prstGeom>
          <a:solidFill>
            <a:schemeClr val="accent1">
              <a:lumMod val="20000"/>
              <a:lumOff val="80000"/>
            </a:schemeClr>
          </a:solidFill>
        </p:spPr>
        <p:txBody>
          <a:bodyPr wrap="square" rtlCol="0">
            <a:spAutoFit/>
          </a:bodyPr>
          <a:lstStyle/>
          <a:p>
            <a:r>
              <a:rPr lang="en-GB" b="1">
                <a:latin typeface="Arial" panose="020B0604020202020204" pitchFamily="34" charset="0"/>
                <a:cs typeface="Arial" panose="020B0604020202020204" pitchFamily="34" charset="0"/>
              </a:rPr>
              <a:t>Company: </a:t>
            </a:r>
            <a:r>
              <a:rPr lang="en-GB">
                <a:latin typeface="Arial" panose="020B0604020202020204" pitchFamily="34" charset="0"/>
                <a:cs typeface="Arial" panose="020B0604020202020204" pitchFamily="34" charset="0"/>
              </a:rPr>
              <a:t>Not considered relevant comparators as rarely used at this point in the pathway</a:t>
            </a:r>
          </a:p>
        </p:txBody>
      </p:sp>
      <p:sp>
        <p:nvSpPr>
          <p:cNvPr id="8" name="Right Brace 7">
            <a:extLst>
              <a:ext uri="{FF2B5EF4-FFF2-40B4-BE49-F238E27FC236}">
                <a16:creationId xmlns:a16="http://schemas.microsoft.com/office/drawing/2014/main" id="{4BB02D4D-177D-1F98-22A7-23B8FA1C668E}"/>
              </a:ext>
            </a:extLst>
          </p:cNvPr>
          <p:cNvSpPr/>
          <p:nvPr/>
        </p:nvSpPr>
        <p:spPr>
          <a:xfrm>
            <a:off x="3857657" y="2284492"/>
            <a:ext cx="209283" cy="106397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EF07CE54-AFAC-1EC3-2123-4CFD514EF9D7}"/>
              </a:ext>
            </a:extLst>
          </p:cNvPr>
          <p:cNvSpPr/>
          <p:nvPr/>
        </p:nvSpPr>
        <p:spPr>
          <a:xfrm>
            <a:off x="3864409" y="3411449"/>
            <a:ext cx="209284" cy="108887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3BD3A9CE-AD8E-FB7D-3A52-937C18250CAD}"/>
              </a:ext>
            </a:extLst>
          </p:cNvPr>
          <p:cNvSpPr txBox="1"/>
          <p:nvPr/>
        </p:nvSpPr>
        <p:spPr>
          <a:xfrm>
            <a:off x="4101183" y="4664225"/>
            <a:ext cx="7500257" cy="923330"/>
          </a:xfrm>
          <a:prstGeom prst="rect">
            <a:avLst/>
          </a:prstGeom>
          <a:solidFill>
            <a:schemeClr val="accent1">
              <a:lumMod val="20000"/>
              <a:lumOff val="80000"/>
            </a:schemeClr>
          </a:solidFill>
        </p:spPr>
        <p:txBody>
          <a:bodyPr wrap="square" rtlCol="0">
            <a:spAutoFit/>
          </a:bodyPr>
          <a:lstStyle/>
          <a:p>
            <a:r>
              <a:rPr lang="en-GB" b="1" dirty="0">
                <a:latin typeface="Arial" panose="020B0604020202020204" pitchFamily="34" charset="0"/>
                <a:cs typeface="Arial" panose="020B0604020202020204" pitchFamily="34" charset="0"/>
              </a:rPr>
              <a:t>TA760 CDF – this review. </a:t>
            </a:r>
          </a:p>
          <a:p>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selpercatinib</a:t>
            </a:r>
            <a:r>
              <a:rPr lang="en-GB" dirty="0">
                <a:latin typeface="Arial" panose="020B0604020202020204" pitchFamily="34" charset="0"/>
                <a:cs typeface="Arial" panose="020B0604020202020204" pitchFamily="34" charset="0"/>
              </a:rPr>
              <a:t> also recommended in the CDF in the untreated (1st line) population (</a:t>
            </a:r>
            <a:r>
              <a:rPr lang="en-GB" dirty="0">
                <a:latin typeface="Arial" panose="020B0604020202020204" pitchFamily="34" charset="0"/>
                <a:cs typeface="Arial" panose="020B0604020202020204" pitchFamily="34" charset="0"/>
                <a:hlinkClick r:id="rId6"/>
              </a:rPr>
              <a:t>TA911</a:t>
            </a:r>
            <a:r>
              <a:rPr lang="en-GB" dirty="0">
                <a:latin typeface="Arial" panose="020B0604020202020204" pitchFamily="34" charset="0"/>
                <a:cs typeface="Arial" panose="020B0604020202020204" pitchFamily="34" charset="0"/>
              </a:rPr>
              <a:t>)</a:t>
            </a:r>
          </a:p>
        </p:txBody>
      </p:sp>
      <p:cxnSp>
        <p:nvCxnSpPr>
          <p:cNvPr id="14" name="Straight Arrow Connector 13">
            <a:extLst>
              <a:ext uri="{FF2B5EF4-FFF2-40B4-BE49-F238E27FC236}">
                <a16:creationId xmlns:a16="http://schemas.microsoft.com/office/drawing/2014/main" id="{304A7C48-8AC6-30A9-A394-0D5E993F0ECC}"/>
              </a:ext>
            </a:extLst>
          </p:cNvPr>
          <p:cNvCxnSpPr>
            <a:cxnSpLocks/>
          </p:cNvCxnSpPr>
          <p:nvPr/>
        </p:nvCxnSpPr>
        <p:spPr>
          <a:xfrm>
            <a:off x="3807730" y="5002520"/>
            <a:ext cx="25921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2EDEBCEB-E1C3-BB53-F541-76449745E536}"/>
              </a:ext>
            </a:extLst>
          </p:cNvPr>
          <p:cNvSpPr/>
          <p:nvPr/>
        </p:nvSpPr>
        <p:spPr>
          <a:xfrm>
            <a:off x="3842787" y="1149735"/>
            <a:ext cx="209283" cy="98396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48168FAE-C97F-C40F-C886-429B3D35630B}"/>
              </a:ext>
            </a:extLst>
          </p:cNvPr>
          <p:cNvSpPr txBox="1"/>
          <p:nvPr/>
        </p:nvSpPr>
        <p:spPr>
          <a:xfrm>
            <a:off x="7851311" y="5749890"/>
            <a:ext cx="434871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Final scope available </a:t>
            </a:r>
            <a:r>
              <a:rPr lang="en-GB" dirty="0">
                <a:latin typeface="Arial" panose="020B0604020202020204" pitchFamily="34" charset="0"/>
                <a:cs typeface="Arial" panose="020B0604020202020204" pitchFamily="34" charset="0"/>
                <a:hlinkClick r:id="rId7"/>
              </a:rPr>
              <a:t>here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See appendix: </a:t>
            </a:r>
            <a:r>
              <a:rPr lang="en-GB" dirty="0">
                <a:latin typeface="Arial" panose="020B0604020202020204" pitchFamily="34" charset="0"/>
                <a:cs typeface="Arial" panose="020B0604020202020204" pitchFamily="34" charset="0"/>
                <a:hlinkClick r:id="rId8" action="ppaction://hlinksldjump"/>
              </a:rPr>
              <a:t>Decision problem</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F1D21E-6368-0E52-5087-175412CFA20D}"/>
              </a:ext>
            </a:extLst>
          </p:cNvPr>
          <p:cNvSpPr txBox="1"/>
          <p:nvPr/>
        </p:nvSpPr>
        <p:spPr>
          <a:xfrm>
            <a:off x="1317135" y="6561593"/>
            <a:ext cx="10123296"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CDF, Cancer Drugs Fund; NSCLC, non-small-cell lung cancer; RET, rearranged during transfection.</a:t>
            </a:r>
          </a:p>
        </p:txBody>
      </p:sp>
    </p:spTree>
    <p:extLst>
      <p:ext uri="{BB962C8B-B14F-4D97-AF65-F5344CB8AC3E}">
        <p14:creationId xmlns:p14="http://schemas.microsoft.com/office/powerpoint/2010/main" val="4480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Selpercatinib (</a:t>
            </a:r>
            <a:r>
              <a:rPr lang="en-GB" err="1">
                <a:latin typeface="Arial" panose="020B0604020202020204" pitchFamily="34" charset="0"/>
                <a:cs typeface="Arial" panose="020B0604020202020204" pitchFamily="34" charset="0"/>
              </a:rPr>
              <a:t>Retsevmo</a:t>
            </a:r>
            <a:r>
              <a:rPr lang="en-GB">
                <a:latin typeface="Arial" panose="020B0604020202020204" pitchFamily="34" charset="0"/>
                <a:cs typeface="Arial" panose="020B0604020202020204" pitchFamily="34" charset="0"/>
              </a:rPr>
              <a:t>, Eli Lilly)</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41760316"/>
              </p:ext>
            </p:extLst>
          </p:nvPr>
        </p:nvGraphicFramePr>
        <p:xfrm>
          <a:off x="649229" y="856341"/>
          <a:ext cx="11317288" cy="5303520"/>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667331">
                <a:tc>
                  <a:txBody>
                    <a:bodyPr/>
                    <a:lstStyle/>
                    <a:p>
                      <a:r>
                        <a:rPr lang="en-GB">
                          <a:solidFill>
                            <a:schemeClr val="bg1"/>
                          </a:solidFill>
                          <a:latin typeface="Arial" panose="020B0604020202020204" pitchFamily="34" charset="0"/>
                        </a:rPr>
                        <a:t>Marketing authorisation</a:t>
                      </a:r>
                    </a:p>
                  </a:txBody>
                  <a:tcPr/>
                </a:tc>
                <a:tc>
                  <a:txBody>
                    <a:bodyPr/>
                    <a:lstStyle/>
                    <a:p>
                      <a:pPr marL="285750" indent="-285750" algn="l" defTabSz="914400" rtl="0" eaLnBrk="1" latinLnBrk="0" hangingPunct="1">
                        <a:buFont typeface="Arial" panose="020B0604020202020204" pitchFamily="34" charset="0"/>
                        <a:buChar char="•"/>
                      </a:pPr>
                      <a:r>
                        <a:rPr lang="en-GB" sz="1800" i="0" kern="1200" dirty="0">
                          <a:solidFill>
                            <a:schemeClr val="dk1"/>
                          </a:solidFill>
                          <a:latin typeface="Arial" panose="020B0604020202020204" pitchFamily="34" charset="0"/>
                          <a:ea typeface="+mn-ea"/>
                          <a:cs typeface="+mn-cs"/>
                        </a:rPr>
                        <a:t>MHRA conditional marketing authorisation wording:</a:t>
                      </a:r>
                    </a:p>
                    <a:p>
                      <a:pPr marL="285750" indent="-285750">
                        <a:buFont typeface="Arial" panose="020B0604020202020204" pitchFamily="34" charset="0"/>
                        <a:buChar char="•"/>
                      </a:pPr>
                      <a:r>
                        <a:rPr lang="en-GB" i="1" dirty="0">
                          <a:latin typeface="Arial" panose="020B0604020202020204" pitchFamily="34" charset="0"/>
                        </a:rPr>
                        <a:t>“</a:t>
                      </a:r>
                      <a:r>
                        <a:rPr lang="en-GB" i="1" dirty="0" err="1">
                          <a:latin typeface="Arial" panose="020B0604020202020204" pitchFamily="34" charset="0"/>
                        </a:rPr>
                        <a:t>Retsevmo</a:t>
                      </a:r>
                      <a:r>
                        <a:rPr lang="en-GB" i="1" dirty="0">
                          <a:latin typeface="Arial" panose="020B0604020202020204" pitchFamily="34" charset="0"/>
                        </a:rPr>
                        <a:t> as monotherapy is indicated for the treatment of adults with advanced RET fusion-positive non-small cell lung cancer (NSCLC) not previously treated with a RET inhibitor”</a:t>
                      </a:r>
                    </a:p>
                    <a:p>
                      <a:pPr marL="285750" indent="-285750">
                        <a:buFont typeface="Arial" panose="020B0604020202020204" pitchFamily="34" charset="0"/>
                        <a:buChar char="•"/>
                      </a:pPr>
                      <a:r>
                        <a:rPr lang="en-GB" i="0" dirty="0">
                          <a:solidFill>
                            <a:schemeClr val="tx1"/>
                          </a:solidFill>
                          <a:latin typeface="Arial" panose="020B0604020202020204" pitchFamily="34" charset="0"/>
                        </a:rPr>
                        <a:t>Marketing authorisation for previously-treated granted in March 2021 (TA760 – CDF)</a:t>
                      </a:r>
                    </a:p>
                    <a:p>
                      <a:pPr marL="285750" indent="-285750">
                        <a:buFont typeface="Arial" panose="020B0604020202020204" pitchFamily="34" charset="0"/>
                        <a:buChar char="•"/>
                      </a:pPr>
                      <a:r>
                        <a:rPr lang="en-GB" i="0" dirty="0">
                          <a:solidFill>
                            <a:schemeClr val="tx1"/>
                          </a:solidFill>
                          <a:latin typeface="Arial" panose="020B0604020202020204" pitchFamily="34" charset="0"/>
                        </a:rPr>
                        <a:t>Licence extension to cover both previously-treated and untreated granted in October 2022</a:t>
                      </a:r>
                    </a:p>
                  </a:txBody>
                  <a:tcPr/>
                </a:tc>
                <a:extLst>
                  <a:ext uri="{0D108BD9-81ED-4DB2-BD59-A6C34878D82A}">
                    <a16:rowId xmlns:a16="http://schemas.microsoft.com/office/drawing/2014/main" val="3751016788"/>
                  </a:ext>
                </a:extLst>
              </a:tr>
              <a:tr h="757878">
                <a:tc>
                  <a:txBody>
                    <a:bodyPr/>
                    <a:lstStyle/>
                    <a:p>
                      <a:r>
                        <a:rPr lang="en-GB">
                          <a:solidFill>
                            <a:schemeClr val="bg1"/>
                          </a:solidFill>
                          <a:latin typeface="Arial" panose="020B0604020202020204" pitchFamily="34" charset="0"/>
                        </a:rPr>
                        <a:t>Mechanism of action</a:t>
                      </a:r>
                    </a:p>
                  </a:txBody>
                  <a:tcPr/>
                </a:tc>
                <a:tc>
                  <a:txBody>
                    <a:bodyPr/>
                    <a:lstStyle/>
                    <a:p>
                      <a:pPr marL="0" indent="0">
                        <a:buFont typeface="Arial" panose="020B0604020202020204" pitchFamily="34" charset="0"/>
                        <a:buNone/>
                      </a:pPr>
                      <a:r>
                        <a:rPr kumimoji="0" lang="en-GB" altLang="en-US" sz="18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Small molecule inhibitor of fusion, mutant and wild-type products involving the proto-oncogene RET tyrosine kinase receptor. Inhibits cell growth in tumour cells that exhibit increased RET activity</a:t>
                      </a:r>
                      <a:endParaRPr lang="en-GB" dirty="0">
                        <a:latin typeface="Arial" panose="020B0604020202020204" pitchFamily="34" charset="0"/>
                      </a:endParaRPr>
                    </a:p>
                  </a:txBody>
                  <a:tcPr/>
                </a:tc>
                <a:extLst>
                  <a:ext uri="{0D108BD9-81ED-4DB2-BD59-A6C34878D82A}">
                    <a16:rowId xmlns:a16="http://schemas.microsoft.com/office/drawing/2014/main" val="984656975"/>
                  </a:ext>
                </a:extLst>
              </a:tr>
              <a:tr h="1212604">
                <a:tc>
                  <a:txBody>
                    <a:bodyPr/>
                    <a:lstStyle/>
                    <a:p>
                      <a:r>
                        <a:rPr lang="en-GB">
                          <a:solidFill>
                            <a:schemeClr val="bg1"/>
                          </a:solidFill>
                          <a:latin typeface="Arial" panose="020B0604020202020204" pitchFamily="34" charset="0"/>
                        </a:rPr>
                        <a:t>Administration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latin typeface="Arial" panose="020B0604020202020204" pitchFamily="34" charset="0"/>
                        </a:rPr>
                        <a:t>Recommended dose based on body weight: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Arial" panose="020B0604020202020204" pitchFamily="34" charset="0"/>
                        </a:rPr>
                        <a:t>Less than 50 kg: 120 mg orally twice daily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Arial" panose="020B0604020202020204" pitchFamily="34" charset="0"/>
                        </a:rPr>
                        <a:t>50 kg or greater: 160 mg orally twice daily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latin typeface="Arial" panose="020B0604020202020204" pitchFamily="34" charset="0"/>
                        </a:rPr>
                        <a:t>Management of some adverse reactions may require dose interruption and/or dose reduction </a:t>
                      </a:r>
                      <a:r>
                        <a:rPr lang="en-GB" b="0" dirty="0">
                          <a:solidFill>
                            <a:schemeClr val="tx1"/>
                          </a:solidFill>
                          <a:latin typeface="Arial" panose="020B0604020202020204" pitchFamily="34" charset="0"/>
                        </a:rPr>
                        <a:t>(</a:t>
                      </a:r>
                      <a:r>
                        <a:rPr lang="en-GB" sz="1800" b="0" dirty="0">
                          <a:solidFill>
                            <a:schemeClr val="accent3">
                              <a:lumMod val="50000"/>
                            </a:schemeClr>
                          </a:solidFill>
                          <a:latin typeface="Arial" panose="020B0604020202020204" pitchFamily="34" charset="0"/>
                          <a:hlinkClick r:id="rId3"/>
                        </a:rPr>
                        <a:t>Summary of product characteristics</a:t>
                      </a:r>
                      <a:r>
                        <a:rPr lang="en-GB" sz="1800" b="0" dirty="0">
                          <a:solidFill>
                            <a:schemeClr val="tx1"/>
                          </a:solidFill>
                          <a:latin typeface="Arial" panose="020B0604020202020204" pitchFamily="34" charset="0"/>
                        </a:rPr>
                        <a:t>)</a:t>
                      </a:r>
                      <a:endParaRPr lang="en-GB" b="0" dirty="0">
                        <a:solidFill>
                          <a:schemeClr val="tx1"/>
                        </a:solidFill>
                        <a:latin typeface="Arial" panose="020B0604020202020204" pitchFamily="34" charset="0"/>
                      </a:endParaRPr>
                    </a:p>
                  </a:txBody>
                  <a:tcPr/>
                </a:tc>
                <a:extLst>
                  <a:ext uri="{0D108BD9-81ED-4DB2-BD59-A6C34878D82A}">
                    <a16:rowId xmlns:a16="http://schemas.microsoft.com/office/drawing/2014/main" val="2152176351"/>
                  </a:ext>
                </a:extLst>
              </a:tr>
              <a:tr h="757878">
                <a:tc>
                  <a:txBody>
                    <a:bodyPr/>
                    <a:lstStyle/>
                    <a:p>
                      <a:r>
                        <a:rPr lang="en-GB"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List price per pack of 112 x 80mg hard capsules: £8,736</a:t>
                      </a:r>
                    </a:p>
                    <a:p>
                      <a:pPr marL="285750" indent="-285750">
                        <a:buFont typeface="Arial" panose="020B0604020202020204" pitchFamily="34" charset="0"/>
                        <a:buChar char="•"/>
                      </a:pPr>
                      <a:r>
                        <a:rPr lang="en-GB" dirty="0">
                          <a:latin typeface="Arial" panose="020B0604020202020204" pitchFamily="34" charset="0"/>
                        </a:rPr>
                        <a:t>List price per pack of 168 x 40mg hard capsules: £6,552</a:t>
                      </a:r>
                    </a:p>
                    <a:p>
                      <a:pPr marL="285750" indent="-285750">
                        <a:buFont typeface="Arial" panose="020B0604020202020204" pitchFamily="34" charset="0"/>
                        <a:buChar char="•"/>
                      </a:pPr>
                      <a:r>
                        <a:rPr lang="en-GB" sz="1800" dirty="0">
                          <a:latin typeface="Arial" panose="020B0604020202020204" pitchFamily="34" charset="0"/>
                        </a:rPr>
                        <a:t>A simple discount patient access scheme (PAS) is in place for </a:t>
                      </a:r>
                      <a:r>
                        <a:rPr lang="en-GB" sz="1800" dirty="0" err="1">
                          <a:latin typeface="Arial" panose="020B0604020202020204" pitchFamily="34" charset="0"/>
                        </a:rPr>
                        <a:t>selpercatinib</a:t>
                      </a:r>
                      <a:endParaRPr lang="en-GB" sz="1800" b="1"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5" name="TextBox 4">
            <a:extLst>
              <a:ext uri="{FF2B5EF4-FFF2-40B4-BE49-F238E27FC236}">
                <a16:creationId xmlns:a16="http://schemas.microsoft.com/office/drawing/2014/main" id="{E3F23C87-AFB4-9A27-8910-8F707C652DB3}"/>
              </a:ext>
            </a:extLst>
          </p:cNvPr>
          <p:cNvSpPr txBox="1"/>
          <p:nvPr/>
        </p:nvSpPr>
        <p:spPr>
          <a:xfrm>
            <a:off x="7806520" y="192793"/>
            <a:ext cx="4676746"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See appendix: </a:t>
            </a:r>
            <a:r>
              <a:rPr lang="en-GB">
                <a:latin typeface="Arial" panose="020B0604020202020204" pitchFamily="34" charset="0"/>
                <a:cs typeface="Arial" panose="020B0604020202020204" pitchFamily="34" charset="0"/>
                <a:hlinkClick r:id="" action="ppaction://noaction"/>
              </a:rPr>
              <a:t>Technology appraisals for </a:t>
            </a:r>
            <a:r>
              <a:rPr lang="en-GB" err="1">
                <a:latin typeface="Arial" panose="020B0604020202020204" pitchFamily="34" charset="0"/>
                <a:cs typeface="Arial" panose="020B0604020202020204" pitchFamily="34" charset="0"/>
                <a:hlinkClick r:id="" action="ppaction://noaction"/>
              </a:rPr>
              <a:t>selpercatinib</a:t>
            </a:r>
            <a:r>
              <a:rPr lang="en-GB">
                <a:latin typeface="Arial" panose="020B0604020202020204" pitchFamily="34" charset="0"/>
                <a:cs typeface="Arial" panose="020B0604020202020204" pitchFamily="34" charset="0"/>
                <a:hlinkClick r:id="" action="ppaction://noaction"/>
              </a:rPr>
              <a:t> in NSCLC</a:t>
            </a:r>
            <a:endParaRPr lang="en-GB">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6AB37E6-2397-1C73-7194-07A3E5C507A7}"/>
              </a:ext>
            </a:extLst>
          </p:cNvPr>
          <p:cNvSpPr txBox="1"/>
          <p:nvPr/>
        </p:nvSpPr>
        <p:spPr>
          <a:xfrm>
            <a:off x="1246225" y="6332866"/>
            <a:ext cx="10123296"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CDF, Cancer Drugs Fund; MHRA, Medicines and Healthcare products Regulatory Agency; NSCLC, non-small-cell lung cancer; RET, rearranged during transfection.</a:t>
            </a:r>
          </a:p>
        </p:txBody>
      </p:sp>
    </p:spTree>
    <p:extLst>
      <p:ext uri="{BB962C8B-B14F-4D97-AF65-F5344CB8AC3E}">
        <p14:creationId xmlns:p14="http://schemas.microsoft.com/office/powerpoint/2010/main" val="36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B24B-A189-9A68-BCE7-80F3B7BBB44E}"/>
              </a:ext>
            </a:extLst>
          </p:cNvPr>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Timeline of original appraisal (TA760) and CDF Review</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4F4EEF-99D7-B524-E270-FA92072AF01F}"/>
              </a:ext>
            </a:extLst>
          </p:cNvPr>
          <p:cNvSpPr txBox="1"/>
          <p:nvPr/>
        </p:nvSpPr>
        <p:spPr>
          <a:xfrm>
            <a:off x="608249" y="2806782"/>
            <a:ext cx="3840922" cy="3244811"/>
          </a:xfrm>
          <a:prstGeom prst="rect">
            <a:avLst/>
          </a:prstGeom>
          <a:solidFill>
            <a:schemeClr val="accent1">
              <a:lumMod val="20000"/>
              <a:lumOff val="80000"/>
            </a:schemeClr>
          </a:solidFill>
          <a:ln w="19050">
            <a:solidFill>
              <a:schemeClr val="tx1"/>
            </a:solidFill>
          </a:ln>
        </p:spPr>
        <p:txBody>
          <a:bodyPr wrap="square" lIns="97955" tIns="97955" rIns="97955" bIns="97955" rtlCol="0">
            <a:spAutoFit/>
          </a:bodyPr>
          <a:lstStyle/>
          <a:p>
            <a:pPr marR="0" lvl="0" algn="l" defTabSz="946052" rtl="0" eaLnBrk="1" fontAlgn="auto"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TA760 – </a:t>
            </a: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
              </a:rPr>
              <a:t>final guidance </a:t>
            </a:r>
            <a:endParaRPr lang="en-GB" b="1" dirty="0">
              <a:latin typeface="Arial" panose="020B0604020202020204" pitchFamily="34" charset="0"/>
              <a:cs typeface="Arial" panose="020B0604020202020204" pitchFamily="34" charset="0"/>
            </a:endParaRPr>
          </a:p>
          <a:p>
            <a:pPr marL="342900" indent="-342900" defTabSz="946052">
              <a:buFont typeface="Arial" panose="020B0604020202020204" pitchFamily="34" charset="0"/>
              <a:buChar char="•"/>
              <a:defRPr/>
            </a:pPr>
            <a:r>
              <a:rPr lang="en-GB" dirty="0" err="1">
                <a:solidFill>
                  <a:srgbClr val="0E0E0E"/>
                </a:solidFill>
                <a:latin typeface="Arial" panose="020B0604020202020204" pitchFamily="34" charset="0"/>
                <a:cs typeface="Arial" panose="020B0604020202020204" pitchFamily="34" charset="0"/>
              </a:rPr>
              <a:t>Selpercatinib</a:t>
            </a:r>
            <a:r>
              <a:rPr lang="en-GB" dirty="0">
                <a:solidFill>
                  <a:srgbClr val="0E0E0E"/>
                </a:solidFill>
                <a:latin typeface="Arial" panose="020B0604020202020204" pitchFamily="34" charset="0"/>
                <a:cs typeface="Arial" panose="020B0604020202020204" pitchFamily="34" charset="0"/>
              </a:rPr>
              <a:t> recommended in the Cancer Drugs Fund (CDF)</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E0E0E"/>
                </a:solidFill>
                <a:effectLst/>
                <a:latin typeface="Arial" panose="020B0604020202020204" pitchFamily="34" charset="0"/>
                <a:cs typeface="Arial" panose="020B0604020202020204" pitchFamily="34" charset="0"/>
              </a:rPr>
              <a:t>Uncertainty due to short f</a:t>
            </a:r>
            <a:r>
              <a:rPr lang="en-GB" dirty="0">
                <a:solidFill>
                  <a:srgbClr val="0E0E0E"/>
                </a:solidFill>
                <a:latin typeface="Arial" panose="020B0604020202020204" pitchFamily="34" charset="0"/>
                <a:cs typeface="Arial" panose="020B0604020202020204" pitchFamily="34" charset="0"/>
              </a:rPr>
              <a:t>ollow-up and no direct comparison</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E0E0E"/>
                </a:solidFill>
                <a:effectLst/>
                <a:latin typeface="Arial" panose="020B0604020202020204" pitchFamily="34" charset="0"/>
                <a:cs typeface="Arial" panose="020B0604020202020204" pitchFamily="34" charset="0"/>
              </a:rPr>
              <a:t>Results from indirect comparison highl</a:t>
            </a:r>
            <a:r>
              <a:rPr lang="en-GB" dirty="0">
                <a:solidFill>
                  <a:srgbClr val="0E0E0E"/>
                </a:solidFill>
                <a:latin typeface="Arial" panose="020B0604020202020204" pitchFamily="34" charset="0"/>
                <a:cs typeface="Arial" panose="020B0604020202020204" pitchFamily="34" charset="0"/>
              </a:rPr>
              <a:t>y uncertain</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E0E0E"/>
                </a:solidFill>
                <a:effectLst/>
                <a:latin typeface="Arial" panose="020B0604020202020204" pitchFamily="34" charset="0"/>
                <a:cs typeface="Arial" panose="020B0604020202020204" pitchFamily="34" charset="0"/>
              </a:rPr>
              <a:t>Could be </a:t>
            </a:r>
            <a:r>
              <a:rPr lang="en-GB" dirty="0">
                <a:solidFill>
                  <a:srgbClr val="0E0E0E"/>
                </a:solidFill>
                <a:latin typeface="Arial" panose="020B0604020202020204" pitchFamily="34" charset="0"/>
                <a:cs typeface="Arial" panose="020B0604020202020204" pitchFamily="34" charset="0"/>
              </a:rPr>
              <a:t>cost effective</a:t>
            </a:r>
            <a:r>
              <a:rPr lang="en-GB" b="0" i="0" dirty="0">
                <a:solidFill>
                  <a:srgbClr val="0E0E0E"/>
                </a:solidFill>
                <a:effectLst/>
                <a:latin typeface="Arial" panose="020B0604020202020204" pitchFamily="34" charset="0"/>
                <a:cs typeface="Arial" panose="020B0604020202020204" pitchFamily="34" charset="0"/>
              </a:rPr>
              <a:t> if further data show </a:t>
            </a:r>
            <a:r>
              <a:rPr lang="en-GB" dirty="0">
                <a:solidFill>
                  <a:srgbClr val="0E0E0E"/>
                </a:solidFill>
                <a:latin typeface="Arial" panose="020B0604020202020204" pitchFamily="34" charset="0"/>
                <a:cs typeface="Arial" panose="020B0604020202020204" pitchFamily="34" charset="0"/>
              </a:rPr>
              <a:t>people live longer with treatment</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E0E0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AF1C75-9FA7-2A57-5836-AF8F8AF33A09}"/>
              </a:ext>
            </a:extLst>
          </p:cNvPr>
          <p:cNvSpPr txBox="1"/>
          <p:nvPr/>
        </p:nvSpPr>
        <p:spPr>
          <a:xfrm>
            <a:off x="4549469" y="2806782"/>
            <a:ext cx="4599395" cy="3244811"/>
          </a:xfrm>
          <a:prstGeom prst="rect">
            <a:avLst/>
          </a:prstGeom>
          <a:solidFill>
            <a:schemeClr val="accent1">
              <a:lumMod val="20000"/>
              <a:lumOff val="80000"/>
            </a:schemeClr>
          </a:solidFill>
          <a:ln w="19050">
            <a:solidFill>
              <a:schemeClr val="tx1"/>
            </a:solidFill>
          </a:ln>
        </p:spPr>
        <p:txBody>
          <a:bodyPr wrap="square" lIns="97955" tIns="97955" rIns="97955" bIns="97955" rtlCol="0">
            <a:spAutoFit/>
          </a:bodyPr>
          <a:lstStyle/>
          <a:p>
            <a:pPr marR="0" lvl="0" algn="l" defTabSz="946052" rtl="0" eaLnBrk="1" fontAlgn="auto"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TA760 – </a:t>
            </a: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4"/>
              </a:rPr>
              <a:t>managed access agreement</a:t>
            </a:r>
            <a:endPar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Areas of clinical uncertainty include:</a:t>
            </a:r>
          </a:p>
          <a:p>
            <a:pPr marL="800100" lvl="1" indent="-342900" defTabSz="946052">
              <a:buFont typeface="Arial" panose="020B0604020202020204" pitchFamily="34" charset="0"/>
              <a:buChar char="•"/>
              <a:defRPr/>
            </a:pP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prognostic effect of RET fusion mutation status</a:t>
            </a:r>
          </a:p>
          <a:p>
            <a:pPr marL="800100" lvl="1" indent="-342900" defTabSz="946052">
              <a:buFont typeface="Arial" panose="020B0604020202020204" pitchFamily="34" charset="0"/>
              <a:buChar char="•"/>
              <a:defRPr/>
            </a:pP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Progression-free survival, overall survival and time to treatment discontinuation extrapolations</a:t>
            </a:r>
          </a:p>
          <a:p>
            <a:pPr marL="342900" indent="-342900" defTabSz="946052">
              <a:buFont typeface="Arial" panose="020B0604020202020204" pitchFamily="34" charset="0"/>
              <a:buChar char="•"/>
              <a:defRPr/>
            </a:pPr>
            <a:r>
              <a:rPr lang="en-GB" dirty="0">
                <a:latin typeface="Arial" panose="020B0604020202020204" pitchFamily="34" charset="0"/>
                <a:cs typeface="Arial" panose="020B0604020202020204" pitchFamily="34" charset="0"/>
              </a:rPr>
              <a:t>Sources of data collection:</a:t>
            </a:r>
          </a:p>
          <a:p>
            <a:pPr marL="800100" lvl="1" indent="-342900" defTabSz="946052">
              <a:buFont typeface="Arial" panose="020B0604020202020204" pitchFamily="34" charset="0"/>
              <a:buChar char="•"/>
              <a:defRPr/>
            </a:pPr>
            <a:r>
              <a:rPr lang="en-GB" dirty="0">
                <a:latin typeface="Arial" panose="020B0604020202020204" pitchFamily="34" charset="0"/>
                <a:cs typeface="Arial" panose="020B0604020202020204" pitchFamily="34" charset="0"/>
              </a:rPr>
              <a:t>Primary: LIBRETTO-001</a:t>
            </a:r>
          </a:p>
          <a:p>
            <a:pPr marL="800100" lvl="1" indent="-342900" defTabSz="946052">
              <a:buFont typeface="Arial" panose="020B0604020202020204" pitchFamily="34" charset="0"/>
              <a:buChar char="•"/>
              <a:defRPr/>
            </a:pP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Secondary: SACT dataset and NHSE&amp;I </a:t>
            </a:r>
            <a:r>
              <a:rPr kumimoji="0" lang="en-GB"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Blueteq</a:t>
            </a: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 data</a:t>
            </a:r>
          </a:p>
        </p:txBody>
      </p:sp>
      <p:grpSp>
        <p:nvGrpSpPr>
          <p:cNvPr id="4" name="Group 3" descr="Timeline of appraisal TA760 showing first committee meeting in July 2021, second committee meeting in September 2021, guidance published and entry into the Cancer Drugs fund in November 2021 and Cancer Drugs Fund review first committee meeting September 2024.">
            <a:extLst>
              <a:ext uri="{FF2B5EF4-FFF2-40B4-BE49-F238E27FC236}">
                <a16:creationId xmlns:a16="http://schemas.microsoft.com/office/drawing/2014/main" id="{FD5380E3-7799-4A56-92E8-FEB139CC0A55}"/>
              </a:ext>
            </a:extLst>
          </p:cNvPr>
          <p:cNvGrpSpPr/>
          <p:nvPr/>
        </p:nvGrpSpPr>
        <p:grpSpPr>
          <a:xfrm>
            <a:off x="580952" y="830738"/>
            <a:ext cx="10946959" cy="1799489"/>
            <a:chOff x="580952" y="830738"/>
            <a:chExt cx="10946959" cy="1799489"/>
          </a:xfrm>
        </p:grpSpPr>
        <p:sp>
          <p:nvSpPr>
            <p:cNvPr id="29" name="Arrow: Chevron 28">
              <a:extLst>
                <a:ext uri="{FF2B5EF4-FFF2-40B4-BE49-F238E27FC236}">
                  <a16:creationId xmlns:a16="http://schemas.microsoft.com/office/drawing/2014/main" id="{C11EF237-9FE2-B435-6D10-CBC136333D75}"/>
                </a:ext>
              </a:extLst>
            </p:cNvPr>
            <p:cNvSpPr/>
            <p:nvPr/>
          </p:nvSpPr>
          <p:spPr>
            <a:xfrm>
              <a:off x="580952" y="844024"/>
              <a:ext cx="2595062" cy="1772917"/>
            </a:xfrm>
            <a:prstGeom prst="chevron">
              <a:avLst>
                <a:gd name="adj" fmla="val 26948"/>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r>
                <a:rPr kumimoji="0" lang="en-GB" sz="2000" b="0"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st</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committee meeting </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July 2021</a:t>
              </a:r>
            </a:p>
          </p:txBody>
        </p:sp>
        <p:sp>
          <p:nvSpPr>
            <p:cNvPr id="30" name="Arrow: Chevron 29">
              <a:extLst>
                <a:ext uri="{FF2B5EF4-FFF2-40B4-BE49-F238E27FC236}">
                  <a16:creationId xmlns:a16="http://schemas.microsoft.com/office/drawing/2014/main" id="{E6B36F7C-C197-69B8-760E-42A0C33E16CA}"/>
                </a:ext>
              </a:extLst>
            </p:cNvPr>
            <p:cNvSpPr/>
            <p:nvPr/>
          </p:nvSpPr>
          <p:spPr>
            <a:xfrm>
              <a:off x="5022052" y="844023"/>
              <a:ext cx="2459675" cy="1772918"/>
            </a:xfrm>
            <a:prstGeom prst="chevron">
              <a:avLst>
                <a:gd name="adj" fmla="val 26948"/>
              </a:avLst>
            </a:prstGeom>
            <a:solidFill>
              <a:srgbClr val="0043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Guidance published + CDF entry</a:t>
              </a:r>
            </a:p>
            <a:p>
              <a:pPr marL="0" marR="0" lvl="0" indent="0" algn="ctr" defTabSz="946052" rtl="0" eaLnBrk="1" fontAlgn="auto" latinLnBrk="0" hangingPunct="1">
                <a:lnSpc>
                  <a:spcPct val="100000"/>
                </a:lnSpc>
                <a:spcBef>
                  <a:spcPts val="0"/>
                </a:spcBef>
                <a:spcAft>
                  <a:spcPts val="0"/>
                </a:spcAft>
                <a:buClrTx/>
                <a:buSzTx/>
                <a:buFontTx/>
                <a:buNone/>
                <a:tabLst/>
                <a:defRPr/>
              </a:pPr>
              <a:r>
                <a:rPr lang="en-GB" sz="2000" dirty="0">
                  <a:solidFill>
                    <a:prstClr val="white"/>
                  </a:solidFill>
                  <a:latin typeface="Arial" panose="020B0604020202020204" pitchFamily="34" charset="0"/>
                  <a:cs typeface="Arial" panose="020B0604020202020204" pitchFamily="34" charset="0"/>
                </a:rPr>
                <a:t>Nov 2021</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FE4D003D-30A0-E47F-5D1C-084C96C42EE8}"/>
                </a:ext>
              </a:extLst>
            </p:cNvPr>
            <p:cNvSpPr/>
            <p:nvPr/>
          </p:nvSpPr>
          <p:spPr>
            <a:xfrm>
              <a:off x="9148865" y="831924"/>
              <a:ext cx="2379046" cy="1797117"/>
            </a:xfrm>
            <a:prstGeom prst="chevron">
              <a:avLst>
                <a:gd name="adj" fmla="val 26948"/>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CDF Review </a:t>
              </a:r>
              <a:r>
                <a:rPr lang="en-GB" sz="2000" dirty="0">
                  <a:solidFill>
                    <a:prstClr val="white"/>
                  </a:solidFill>
                  <a:latin typeface="Arial" panose="020B0604020202020204" pitchFamily="34" charset="0"/>
                  <a:cs typeface="Arial" panose="020B0604020202020204" pitchFamily="34" charset="0"/>
                </a:rPr>
                <a:t>1</a:t>
              </a:r>
              <a:r>
                <a:rPr lang="en-GB" sz="2000" baseline="30000" dirty="0">
                  <a:solidFill>
                    <a:prstClr val="white"/>
                  </a:solidFill>
                  <a:latin typeface="Arial" panose="020B0604020202020204" pitchFamily="34" charset="0"/>
                  <a:cs typeface="Arial" panose="020B0604020202020204" pitchFamily="34" charset="0"/>
                </a:rPr>
                <a:t>st</a:t>
              </a:r>
              <a:r>
                <a:rPr lang="en-GB" sz="2000" dirty="0">
                  <a:solidFill>
                    <a:prstClr val="white"/>
                  </a:solidFill>
                  <a:latin typeface="Arial" panose="020B0604020202020204" pitchFamily="34" charset="0"/>
                  <a:cs typeface="Arial" panose="020B0604020202020204" pitchFamily="34" charset="0"/>
                </a:rPr>
                <a:t> committee meeting</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46052" rtl="0" eaLnBrk="1" fontAlgn="auto" latinLnBrk="0" hangingPunct="1">
                <a:lnSpc>
                  <a:spcPct val="100000"/>
                </a:lnSpc>
                <a:spcBef>
                  <a:spcPts val="0"/>
                </a:spcBef>
                <a:spcAft>
                  <a:spcPts val="0"/>
                </a:spcAft>
                <a:buClrTx/>
                <a:buSzTx/>
                <a:buFontTx/>
                <a:buNone/>
                <a:tabLst/>
                <a:defRPr/>
              </a:pPr>
              <a:r>
                <a:rPr lang="en-GB" sz="2000" dirty="0">
                  <a:solidFill>
                    <a:prstClr val="white"/>
                  </a:solidFill>
                  <a:latin typeface="Arial" panose="020B0604020202020204" pitchFamily="34" charset="0"/>
                  <a:cs typeface="Arial" panose="020B0604020202020204" pitchFamily="34" charset="0"/>
                </a:rPr>
                <a:t>Sept 2024</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3073C3D0-1475-3037-BDBC-4E2AC17E36DA}"/>
                </a:ext>
              </a:extLst>
            </p:cNvPr>
            <p:cNvSpPr/>
            <p:nvPr/>
          </p:nvSpPr>
          <p:spPr>
            <a:xfrm>
              <a:off x="7085458" y="830738"/>
              <a:ext cx="2459675" cy="1799489"/>
            </a:xfrm>
            <a:prstGeom prst="chevron">
              <a:avLst>
                <a:gd name="adj" fmla="val 26948"/>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CDF Data collection ends (</a:t>
              </a:r>
              <a:r>
                <a:rPr kumimoji="0" lang="en-GB" sz="2000" b="0" i="0" u="sng" strike="noStrike" kern="1200" cap="none" spc="0" normalizeH="0" baseline="0" noProof="0" dirty="0">
                  <a:ln>
                    <a:noFill/>
                  </a:ln>
                  <a:solidFill>
                    <a:schemeClr val="tx1"/>
                  </a:solidFill>
                  <a:effectLst/>
                  <a:highlight>
                    <a:srgbClr val="000000"/>
                  </a:highlight>
                  <a:uLnTx/>
                  <a:uFillTx/>
                  <a:latin typeface="Arial" panose="020B0604020202020204" pitchFamily="34" charset="0"/>
                  <a:cs typeface="Arial" panose="020B0604020202020204" pitchFamily="34" charset="0"/>
                </a:rPr>
                <a:t>****</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p:txBody>
        </p:sp>
        <p:sp>
          <p:nvSpPr>
            <p:cNvPr id="33" name="Arrow: Chevron 32">
              <a:extLst>
                <a:ext uri="{FF2B5EF4-FFF2-40B4-BE49-F238E27FC236}">
                  <a16:creationId xmlns:a16="http://schemas.microsoft.com/office/drawing/2014/main" id="{838117A1-3296-BE59-10CC-F258BAA1CBA1}"/>
                </a:ext>
              </a:extLst>
            </p:cNvPr>
            <p:cNvSpPr/>
            <p:nvPr/>
          </p:nvSpPr>
          <p:spPr>
            <a:xfrm>
              <a:off x="2779745" y="830738"/>
              <a:ext cx="2638576" cy="1799489"/>
            </a:xfrm>
            <a:prstGeom prst="chevron">
              <a:avLst>
                <a:gd name="adj" fmla="val 26948"/>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r>
                <a:rPr kumimoji="0" lang="en-GB" sz="2000" b="0" i="0" u="none" strike="noStrike" kern="1200" cap="none" spc="0" normalizeH="0" baseline="30000" noProof="0" dirty="0">
                  <a:ln>
                    <a:noFill/>
                  </a:ln>
                  <a:solidFill>
                    <a:prstClr val="white"/>
                  </a:solidFill>
                  <a:effectLst/>
                  <a:uLnTx/>
                  <a:uFillTx/>
                  <a:latin typeface="Arial" panose="020B0604020202020204" pitchFamily="34" charset="0"/>
                  <a:cs typeface="Arial" panose="020B0604020202020204" pitchFamily="34" charset="0"/>
                </a:rPr>
                <a:t>nd</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committee meeting Sept 2021</a:t>
              </a:r>
            </a:p>
          </p:txBody>
        </p:sp>
      </p:grpSp>
      <p:sp>
        <p:nvSpPr>
          <p:cNvPr id="34" name="TextBox 33">
            <a:extLst>
              <a:ext uri="{FF2B5EF4-FFF2-40B4-BE49-F238E27FC236}">
                <a16:creationId xmlns:a16="http://schemas.microsoft.com/office/drawing/2014/main" id="{8324C439-03BC-823B-4187-18A680FF4897}"/>
              </a:ext>
            </a:extLst>
          </p:cNvPr>
          <p:cNvSpPr txBox="1"/>
          <p:nvPr/>
        </p:nvSpPr>
        <p:spPr>
          <a:xfrm>
            <a:off x="9249163" y="2806782"/>
            <a:ext cx="2334588" cy="3244811"/>
          </a:xfrm>
          <a:prstGeom prst="rect">
            <a:avLst/>
          </a:prstGeom>
          <a:solidFill>
            <a:schemeClr val="accent1">
              <a:lumMod val="20000"/>
              <a:lumOff val="80000"/>
            </a:schemeClr>
          </a:solidFill>
          <a:ln w="19050">
            <a:solidFill>
              <a:schemeClr val="tx1"/>
            </a:solidFill>
          </a:ln>
        </p:spPr>
        <p:txBody>
          <a:bodyPr wrap="square" lIns="97955" tIns="97955" rIns="97955" bIns="97955" rtlCol="0">
            <a:spAutoFit/>
          </a:bodyPr>
          <a:lstStyle/>
          <a:p>
            <a:pPr marR="0" lvl="0" algn="l" defTabSz="946052" rtl="0" eaLnBrk="1" fontAlgn="auto" latinLnBrk="0" hangingPunct="1">
              <a:lnSpc>
                <a:spcPct val="100000"/>
              </a:lnSpc>
              <a:spcBef>
                <a:spcPts val="0"/>
              </a:spcBef>
              <a:spcAft>
                <a:spcPts val="0"/>
              </a:spcAft>
              <a:buClrTx/>
              <a:buSzTx/>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Review of TA760</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Company updated analysis using longer-term survival data from a larger patient population from LIBRETTO-001</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Arial" panose="020B0604020202020204" pitchFamily="34" charset="0"/>
              <a:cs typeface="Arial" panose="020B0604020202020204" pitchFamily="34" charset="0"/>
            </a:endParaRPr>
          </a:p>
          <a:p>
            <a:pPr marR="0" lvl="0" algn="l" defTabSz="946052"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6308F21-9CC5-E8EE-83F2-1F621169E203}"/>
              </a:ext>
            </a:extLst>
          </p:cNvPr>
          <p:cNvSpPr txBox="1"/>
          <p:nvPr/>
        </p:nvSpPr>
        <p:spPr>
          <a:xfrm>
            <a:off x="7085458" y="-16062"/>
            <a:ext cx="55407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 appendix: </a:t>
            </a:r>
            <a:r>
              <a:rPr lang="en-GB" dirty="0">
                <a:latin typeface="Arial" panose="020B0604020202020204" pitchFamily="34" charset="0"/>
                <a:cs typeface="Arial" panose="020B0604020202020204" pitchFamily="34" charset="0"/>
                <a:hlinkClick r:id="" action="ppaction://noaction"/>
              </a:rPr>
              <a:t>Committee’s conclusions – TA760</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3B69C17-0C05-5E9C-0FC0-7FEDB4880E2E}"/>
              </a:ext>
            </a:extLst>
          </p:cNvPr>
          <p:cNvSpPr txBox="1"/>
          <p:nvPr/>
        </p:nvSpPr>
        <p:spPr>
          <a:xfrm>
            <a:off x="1824757" y="6241434"/>
            <a:ext cx="9030418"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NHSE&amp;I, NHS England and Improvement; NSCLC, non-small-cell lung cancer; RET, rearranged during transfection; SACT, systemic anti-cancer therapy.</a:t>
            </a:r>
          </a:p>
        </p:txBody>
      </p:sp>
      <p:sp>
        <p:nvSpPr>
          <p:cNvPr id="7" name="Confidential alert box" descr="Marker showing slides are confidential ">
            <a:extLst>
              <a:ext uri="{FF2B5EF4-FFF2-40B4-BE49-F238E27FC236}">
                <a16:creationId xmlns:a16="http://schemas.microsoft.com/office/drawing/2014/main" id="{5225C0AB-7C8D-39CC-BABA-BA6212605D6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295469427"/>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id="{1D808D7C-0E02-4F86-8288-887B615E4A2A}" vid="{7864F150-11F5-47EF-8A0B-8ACCF11E6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fecebe318a13d31f7437abee9fbc8b81">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d3f0e78506d529c3e26317732c42b568"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53A87A-E809-457C-B905-07395AB24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3f790-c252-4bfe-890a-0e01b9de803a"/>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3.xml><?xml version="1.0" encoding="utf-8"?>
<ds:datastoreItem xmlns:ds="http://schemas.openxmlformats.org/officeDocument/2006/customXml" ds:itemID="{506D4A81-9AA7-4839-9F7C-49A81BAA6B43}">
  <ds:schemaRefs>
    <ds:schemaRef ds:uri="http://schemas.microsoft.com/office/2006/documentManagement/types"/>
    <ds:schemaRef ds:uri="http://purl.org/dc/terms/"/>
    <ds:schemaRef ds:uri="http://www.w3.org/XML/1998/namespace"/>
    <ds:schemaRef ds:uri="0eb656aa-4e79-4e95-9076-bc119a23e0cc"/>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6113f790-c252-4bfe-890a-0e01b9de803a"/>
  </ds:schemaRefs>
</ds:datastoreItem>
</file>

<file path=docProps/app.xml><?xml version="1.0" encoding="utf-8"?>
<Properties xmlns="http://schemas.openxmlformats.org/officeDocument/2006/extended-properties" xmlns:vt="http://schemas.openxmlformats.org/officeDocument/2006/docPropsVTypes">
  <Template>Committee slide template</Template>
  <TotalTime>396</TotalTime>
  <Words>5143</Words>
  <Application>Microsoft Office PowerPoint</Application>
  <PresentationFormat>Widescreen</PresentationFormat>
  <Paragraphs>661</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Lora SemiBold</vt:lpstr>
      <vt:lpstr>Wingdings</vt:lpstr>
      <vt:lpstr>Times New Roman</vt:lpstr>
      <vt:lpstr>Inter</vt:lpstr>
      <vt:lpstr>Lato</vt:lpstr>
      <vt:lpstr>NICEbrandtheme</vt:lpstr>
      <vt:lpstr>Selpercatinib for previously treated RET fusion-positive advanced non-small-cell lung cancer (managed access review of TA760)</vt:lpstr>
      <vt:lpstr>Selpercatinib for previously treated RET fusion-positive advanced non-small-cell lung cancer</vt:lpstr>
      <vt:lpstr>RET fusion-positive advanced non-small-cell lung cancer </vt:lpstr>
      <vt:lpstr>Patient perspectives</vt:lpstr>
      <vt:lpstr>Clinical expert perspectives </vt:lpstr>
      <vt:lpstr>Equality considerations</vt:lpstr>
      <vt:lpstr>Treatment pathway – previously-treated, advanced NSCLC</vt:lpstr>
      <vt:lpstr>Selpercatinib (Retsevmo, Eli Lilly)</vt:lpstr>
      <vt:lpstr>Timeline of original appraisal (TA760) and CDF Review</vt:lpstr>
      <vt:lpstr>Issues</vt:lpstr>
      <vt:lpstr>Selpercatinib for previously treated RET fusion-positive advanced non-small-cell lung cancer </vt:lpstr>
      <vt:lpstr>Additional data specified in managed access agreement – LIBRETTO-001 and SACT</vt:lpstr>
      <vt:lpstr>Additional data specified in managed access agreement – prognostic effect of RET fusion mutation status </vt:lpstr>
      <vt:lpstr>Key issue 1: Uncertainty associated with approach to indirect comparison</vt:lpstr>
      <vt:lpstr>Updated indirect comparison with docetaxel: pseudo-control arm – Jan 23 data cut</vt:lpstr>
      <vt:lpstr>Updated NMA - Jan 23 data cut</vt:lpstr>
      <vt:lpstr>*NEW* Unanchored MAIC – Jan 23 data cut (1/2)</vt:lpstr>
      <vt:lpstr>*NEW* Unanchored MAIC – Jan 23 data cut (2/2) </vt:lpstr>
      <vt:lpstr>Indirect comparisons – summary of results</vt:lpstr>
      <vt:lpstr>Selpercatinib for previously treated RET fusion-positive advanced non-small-cell lung cancer</vt:lpstr>
      <vt:lpstr>Company’s model overview </vt:lpstr>
      <vt:lpstr>Key issue 2: Choice of approach to model overall and progression-free survival (1/2)</vt:lpstr>
      <vt:lpstr>Key issue 2: Choice of approach to model overall and progression-free survival (2/2)</vt:lpstr>
      <vt:lpstr>Key issue 3: Selpercatinib treatment continues for as long as people continue to benefit </vt:lpstr>
      <vt:lpstr>Key issue 4: Severity modifier</vt:lpstr>
      <vt:lpstr>Other issues – selpercatinib starting dose</vt:lpstr>
      <vt:lpstr>Summary of company and EAG base case assumptions</vt:lpstr>
      <vt:lpstr>Cost-effectiveness results</vt:lpstr>
      <vt:lpstr>Selpercatinib for previously treated RET fusion-positive advanced non-small-cell lung cancer</vt:lpstr>
      <vt:lpstr>Other considerations</vt:lpstr>
      <vt:lpstr>Selpercatinib for previously treated RET fusion-positive advanced non-small-cell lung cancer</vt:lpstr>
      <vt:lpstr>Issues</vt:lpstr>
      <vt:lpstr>Appendix</vt:lpstr>
      <vt:lpstr>Indirect comparisons – docetaxel pseudo-control arm, patient characteristics before and after matching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Selpercatinib for previously treated RET fusion-positive advanced non-small-cell lung cancer (managed access review of TA760)</dc:title>
  <dc:creator>Anna Willis</dc:creator>
  <cp:lastModifiedBy>Anna Willis</cp:lastModifiedBy>
  <cp:revision>3</cp:revision>
  <dcterms:created xsi:type="dcterms:W3CDTF">2024-07-17T13:05:28Z</dcterms:created>
  <dcterms:modified xsi:type="dcterms:W3CDTF">2025-01-30T17:09:05Z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Condition category">
    <vt:lpwstr/>
  </property>
  <property fmtid="{D5CDD505-2E9C-101B-9397-08002B2CF9AE}" pid="11" name="MediaServiceImageTags">
    <vt:lpwstr/>
  </property>
  <property fmtid="{D5CDD505-2E9C-101B-9397-08002B2CF9AE}" pid="12" name="Order">
    <vt:r8>13527600</vt:r8>
  </property>
  <property fmtid="{D5CDD505-2E9C-101B-9397-08002B2CF9AE}" pid="13" name="_ExtendedDescription">
    <vt:lpwstr/>
  </property>
</Properties>
</file>