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136" r:id="rId4"/>
  </p:sldMasterIdLst>
  <p:notesMasterIdLst>
    <p:notesMasterId r:id="rId55"/>
  </p:notesMasterIdLst>
  <p:handoutMasterIdLst>
    <p:handoutMasterId r:id="rId56"/>
  </p:handoutMasterIdLst>
  <p:sldIdLst>
    <p:sldId id="339" r:id="rId5"/>
    <p:sldId id="2045" r:id="rId6"/>
    <p:sldId id="2115" r:id="rId7"/>
    <p:sldId id="1877" r:id="rId8"/>
    <p:sldId id="2043" r:id="rId9"/>
    <p:sldId id="2086" r:id="rId10"/>
    <p:sldId id="2105" r:id="rId11"/>
    <p:sldId id="1755" r:id="rId12"/>
    <p:sldId id="2053" r:id="rId13"/>
    <p:sldId id="2054" r:id="rId14"/>
    <p:sldId id="2062" r:id="rId15"/>
    <p:sldId id="2116" r:id="rId16"/>
    <p:sldId id="2117" r:id="rId17"/>
    <p:sldId id="2104" r:id="rId18"/>
    <p:sldId id="2049" r:id="rId19"/>
    <p:sldId id="2128" r:id="rId20"/>
    <p:sldId id="1872" r:id="rId21"/>
    <p:sldId id="1887" r:id="rId22"/>
    <p:sldId id="2120" r:id="rId23"/>
    <p:sldId id="2109" r:id="rId24"/>
    <p:sldId id="2121" r:id="rId25"/>
    <p:sldId id="2118" r:id="rId26"/>
    <p:sldId id="2119" r:id="rId27"/>
    <p:sldId id="2108" r:id="rId28"/>
    <p:sldId id="2122" r:id="rId29"/>
    <p:sldId id="2123" r:id="rId30"/>
    <p:sldId id="2127" r:id="rId31"/>
    <p:sldId id="2124" r:id="rId32"/>
    <p:sldId id="367" r:id="rId33"/>
    <p:sldId id="370" r:id="rId34"/>
    <p:sldId id="268" r:id="rId35"/>
    <p:sldId id="1795" r:id="rId36"/>
    <p:sldId id="1796" r:id="rId37"/>
    <p:sldId id="1803" r:id="rId38"/>
    <p:sldId id="1871" r:id="rId39"/>
    <p:sldId id="2044" r:id="rId40"/>
    <p:sldId id="2047" r:id="rId41"/>
    <p:sldId id="2057" r:id="rId42"/>
    <p:sldId id="2058" r:id="rId43"/>
    <p:sldId id="2125" r:id="rId44"/>
    <p:sldId id="2126" r:id="rId45"/>
    <p:sldId id="2129" r:id="rId46"/>
    <p:sldId id="2130" r:id="rId47"/>
    <p:sldId id="2131" r:id="rId48"/>
    <p:sldId id="1799" r:id="rId49"/>
    <p:sldId id="2048" r:id="rId50"/>
    <p:sldId id="2132" r:id="rId51"/>
    <p:sldId id="1885" r:id="rId52"/>
    <p:sldId id="1865" r:id="rId53"/>
    <p:sldId id="1892" r:id="rId54"/>
  </p:sldIdLst>
  <p:sldSz cx="12192000" cy="6858000"/>
  <p:notesSz cx="6858000" cy="9144000"/>
  <p:embeddedFontLst>
    <p:embeddedFont>
      <p:font typeface="Inter" panose="02000503000000020004" pitchFamily="2" charset="0"/>
      <p:regular r:id="rId57"/>
    </p:embeddedFont>
    <p:embeddedFont>
      <p:font typeface="Lato" panose="020F0502020204030203" pitchFamily="34" charset="0"/>
      <p:regular r:id="rId58"/>
      <p:bold r:id="rId59"/>
      <p:italic r:id="rId60"/>
      <p:boldItalic r:id="rId61"/>
    </p:embeddedFont>
    <p:embeddedFont>
      <p:font typeface="Lora SemiBold" pitchFamily="2" charset="0"/>
      <p:regular r:id="rId62"/>
      <p:bold r:id="rId63"/>
    </p:embeddedFont>
    <p:embeddedFont>
      <p:font typeface="Segoe UI" panose="020B0502040204020203" pitchFamily="34" charset="0"/>
      <p:regular r:id="rId64"/>
      <p:bold r:id="rId65"/>
      <p:italic r:id="rId66"/>
      <p:boldItalic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DDDFA2-8F61-4645-A3A4-15AE83CC9080}">
          <p14:sldIdLst/>
        </p14:section>
        <p14:section name="Background and key issues" id="{5C8D397E-C577-42B3-A3E6-140C6584B864}">
          <p14:sldIdLst>
            <p14:sldId id="339"/>
            <p14:sldId id="2045"/>
            <p14:sldId id="2115"/>
            <p14:sldId id="1877"/>
          </p14:sldIdLst>
        </p14:section>
        <p14:section name="ACM 1 Recap" id="{91B38277-8431-4EE6-B868-AF84CC09F03F}">
          <p14:sldIdLst>
            <p14:sldId id="2043"/>
            <p14:sldId id="2086"/>
            <p14:sldId id="2105"/>
          </p14:sldIdLst>
        </p14:section>
        <p14:section name="DG Consultation comments" id="{6E424FC7-3578-4E9C-806D-DD71416AFB5B}">
          <p14:sldIdLst>
            <p14:sldId id="1755"/>
            <p14:sldId id="2053"/>
            <p14:sldId id="2054"/>
            <p14:sldId id="2062"/>
            <p14:sldId id="2116"/>
            <p14:sldId id="2117"/>
            <p14:sldId id="2104"/>
          </p14:sldIdLst>
        </p14:section>
        <p14:section name="Key Issue 1: Adjusted vs Unadjusted NMA" id="{D1BD2FA0-3D5B-4524-80EB-1D0448D954C2}">
          <p14:sldIdLst>
            <p14:sldId id="2049"/>
            <p14:sldId id="2128"/>
          </p14:sldIdLst>
        </p14:section>
        <p14:section name="Modelling Recap" id="{D9B310E7-01B9-439A-BB87-AF91DA97CCF4}">
          <p14:sldIdLst>
            <p14:sldId id="1872"/>
            <p14:sldId id="1887"/>
          </p14:sldIdLst>
        </p14:section>
        <p14:section name="Key Issue 2: Natural History Data" id="{AFB60929-21C1-427F-AD31-23123F3FCDDC}">
          <p14:sldIdLst>
            <p14:sldId id="2120"/>
            <p14:sldId id="2109"/>
            <p14:sldId id="2121"/>
          </p14:sldIdLst>
        </p14:section>
        <p14:section name="Key Issue 3: Treatment Switching" id="{0C62A221-E463-4B9C-9C3C-5B0D98566E7B}">
          <p14:sldIdLst>
            <p14:sldId id="2118"/>
            <p14:sldId id="2119"/>
            <p14:sldId id="2108"/>
          </p14:sldIdLst>
        </p14:section>
        <p14:section name="Key Issue 4: Treatment Discontinuation" id="{28887BE8-1661-46F6-ACD2-BB42633A1624}">
          <p14:sldIdLst>
            <p14:sldId id="2122"/>
            <p14:sldId id="2123"/>
          </p14:sldIdLst>
        </p14:section>
        <p14:section name="Key Issue 5: Mortality Rates" id="{D2F42686-79A0-4BBF-A4DF-95AF6416F8B8}">
          <p14:sldIdLst>
            <p14:sldId id="2127"/>
            <p14:sldId id="2124"/>
          </p14:sldIdLst>
        </p14:section>
        <p14:section name="ACM1 vs ACM2 Assumptions" id="{A32F2CD6-BC79-4796-96D4-51DDDFE858F1}">
          <p14:sldIdLst>
            <p14:sldId id="367"/>
            <p14:sldId id="370"/>
          </p14:sldIdLst>
        </p14:section>
        <p14:section name="Other considerations" id="{E3E9BE2E-C992-49DB-94B2-4DEB96FDEA6E}">
          <p14:sldIdLst>
            <p14:sldId id="268"/>
            <p14:sldId id="1795"/>
          </p14:sldIdLst>
        </p14:section>
        <p14:section name="Summary" id="{BC5DA26A-ED84-44C5-83CB-2D7C50250CA9}">
          <p14:sldIdLst>
            <p14:sldId id="1796"/>
          </p14:sldIdLst>
        </p14:section>
        <p14:section name="Appendix" id="{D241162D-9E75-4861-AAD2-AEDC79239825}">
          <p14:sldIdLst>
            <p14:sldId id="1803"/>
            <p14:sldId id="1871"/>
            <p14:sldId id="2044"/>
            <p14:sldId id="2047"/>
            <p14:sldId id="2057"/>
            <p14:sldId id="2058"/>
            <p14:sldId id="2125"/>
            <p14:sldId id="2126"/>
            <p14:sldId id="2129"/>
            <p14:sldId id="2130"/>
            <p14:sldId id="2131"/>
            <p14:sldId id="1799"/>
            <p14:sldId id="2048"/>
            <p14:sldId id="2132"/>
            <p14:sldId id="1885"/>
            <p14:sldId id="1865"/>
            <p14:sldId id="189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ella O'Brien" initials="S" lastIdx="44" clrIdx="6">
    <p:extLst>
      <p:ext uri="{19B8F6BF-5375-455C-9EA6-DF929625EA0E}">
        <p15:presenceInfo xmlns:p15="http://schemas.microsoft.com/office/powerpoint/2012/main" userId="Stella O'Brien" providerId="None"/>
      </p:ext>
    </p:extLst>
  </p:cmAuthor>
  <p:cmAuthor id="1" name="Kate Scott" initials="KS" lastIdx="1" clrIdx="0"/>
  <p:cmAuthor id="8" name="Zoe Charles" initials="ZC" lastIdx="2" clrIdx="7">
    <p:extLst>
      <p:ext uri="{19B8F6BF-5375-455C-9EA6-DF929625EA0E}">
        <p15:presenceInfo xmlns:p15="http://schemas.microsoft.com/office/powerpoint/2012/main" userId="S::Zoe.Charles@nice.org.uk::c135eabb-d70c-4ebe-9405-64402c662e6d" providerId="AD"/>
      </p:ext>
    </p:extLst>
  </p:cmAuthor>
  <p:cmAuthor id="2" name="Charlie Hewitt" initials="CH" lastIdx="68" clrIdx="1">
    <p:extLst>
      <p:ext uri="{19B8F6BF-5375-455C-9EA6-DF929625EA0E}">
        <p15:presenceInfo xmlns:p15="http://schemas.microsoft.com/office/powerpoint/2012/main" userId="S::Charlie.Hewitt@nice.org.uk::02b58234-bd66-4ca2-852b-669d09f951b3" providerId="AD"/>
      </p:ext>
    </p:extLst>
  </p:cmAuthor>
  <p:cmAuthor id="9" name="Emma Douch" initials="ED" lastIdx="6" clrIdx="8">
    <p:extLst>
      <p:ext uri="{19B8F6BF-5375-455C-9EA6-DF929625EA0E}">
        <p15:presenceInfo xmlns:p15="http://schemas.microsoft.com/office/powerpoint/2012/main" userId="S::Emma.Douch@nice.org.uk::d23c2457-444e-4a37-91b9-8b92510c8a17" providerId="AD"/>
      </p:ext>
    </p:extLst>
  </p:cmAuthor>
  <p:cmAuthor id="3" name="Alexandra Sampson" initials="AS" lastIdx="8" clrIdx="2">
    <p:extLst>
      <p:ext uri="{19B8F6BF-5375-455C-9EA6-DF929625EA0E}">
        <p15:presenceInfo xmlns:p15="http://schemas.microsoft.com/office/powerpoint/2012/main" userId="S::Alexandra.Sampson@nice.org.uk::5bf57bb1-a65f-4e5e-81b7-701a6cf4a8b7" providerId="AD"/>
      </p:ext>
    </p:extLst>
  </p:cmAuthor>
  <p:cmAuthor id="10" name="Lizzie Walker" initials="LW" lastIdx="1" clrIdx="9">
    <p:extLst>
      <p:ext uri="{19B8F6BF-5375-455C-9EA6-DF929625EA0E}">
        <p15:presenceInfo xmlns:p15="http://schemas.microsoft.com/office/powerpoint/2012/main" userId="S::Lizzie.Walker@nice.org.uk::b92d9012-d16e-48b3-91f9-97fc232c87ba" providerId="AD"/>
      </p:ext>
    </p:extLst>
  </p:cmAuthor>
  <p:cmAuthor id="4" name="Elizabeth Bell" initials="EB" lastIdx="9" clrIdx="3">
    <p:extLst>
      <p:ext uri="{19B8F6BF-5375-455C-9EA6-DF929625EA0E}">
        <p15:presenceInfo xmlns:p15="http://schemas.microsoft.com/office/powerpoint/2012/main" userId="S::Elizabeth.Bell@nice.org.uk::db75d52a-bbc3-4365-b187-451fb7df6c85" providerId="AD"/>
      </p:ext>
    </p:extLst>
  </p:cmAuthor>
  <p:cmAuthor id="11" name="Samuel Shaw" initials="SS" lastIdx="102" clrIdx="10">
    <p:extLst>
      <p:ext uri="{19B8F6BF-5375-455C-9EA6-DF929625EA0E}">
        <p15:presenceInfo xmlns:p15="http://schemas.microsoft.com/office/powerpoint/2012/main" userId="S::Samuel.Shaw@nice.org.uk::5b1388fd-e233-415e-bcfc-9e46124a0b45" providerId="AD"/>
      </p:ext>
    </p:extLst>
  </p:cmAuthor>
  <p:cmAuthor id="5" name="Albany Chandler" initials="AC" lastIdx="3" clrIdx="4">
    <p:extLst>
      <p:ext uri="{19B8F6BF-5375-455C-9EA6-DF929625EA0E}">
        <p15:presenceInfo xmlns:p15="http://schemas.microsoft.com/office/powerpoint/2012/main" userId="S::Albany.Chandler@nice.org.uk::c7eab9cc-0d4b-4e4f-af44-3a7070586937" providerId="AD"/>
      </p:ext>
    </p:extLst>
  </p:cmAuthor>
  <p:cmAuthor id="12" name="Rufaro Kausi" initials="RK" lastIdx="69" clrIdx="11">
    <p:extLst>
      <p:ext uri="{19B8F6BF-5375-455C-9EA6-DF929625EA0E}">
        <p15:presenceInfo xmlns:p15="http://schemas.microsoft.com/office/powerpoint/2012/main" userId="S::Rufaro.Kausi@nice.org.uk::898bcc14-d529-4aef-9992-31c58a0c0fd7" providerId="AD"/>
      </p:ext>
    </p:extLst>
  </p:cmAuthor>
  <p:cmAuthor id="6" name="Victoria Kelly" initials="VK" lastIdx="42" clrIdx="5">
    <p:extLst>
      <p:ext uri="{19B8F6BF-5375-455C-9EA6-DF929625EA0E}">
        <p15:presenceInfo xmlns:p15="http://schemas.microsoft.com/office/powerpoint/2012/main" userId="S::Victoria.Kelly@nice.org.uk::b3cb38c1-50f8-416d-a7ac-e58820acd6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FFC000"/>
    <a:srgbClr val="00B050"/>
    <a:srgbClr val="C00000"/>
    <a:srgbClr val="00436C"/>
    <a:srgbClr val="228096"/>
    <a:srgbClr val="FFFFFF"/>
    <a:srgbClr val="F7F4F1"/>
    <a:srgbClr val="FBF4EE"/>
    <a:srgbClr val="EFEE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AE3316-9F9E-4123-A3F0-7104FF655D30}" v="37" dt="2025-02-04T17:13:25.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7.fntdata"/><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66" Type="http://schemas.openxmlformats.org/officeDocument/2006/relationships/font" Target="fonts/font10.fntdata"/><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font" Target="fonts/font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font" Target="fonts/font9.fntdata"/><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Shaw" userId="5b1388fd-e233-415e-bcfc-9e46124a0b45" providerId="ADAL" clId="{B5AE3316-9F9E-4123-A3F0-7104FF655D30}"/>
    <pc:docChg chg="undo custSel addSld delSld modSld modSection">
      <pc:chgData name="Samuel Shaw" userId="5b1388fd-e233-415e-bcfc-9e46124a0b45" providerId="ADAL" clId="{B5AE3316-9F9E-4123-A3F0-7104FF655D30}" dt="2025-02-04T17:13:51.855" v="79" actId="13926"/>
      <pc:docMkLst>
        <pc:docMk/>
      </pc:docMkLst>
      <pc:sldChg chg="modSp mod">
        <pc:chgData name="Samuel Shaw" userId="5b1388fd-e233-415e-bcfc-9e46124a0b45" providerId="ADAL" clId="{B5AE3316-9F9E-4123-A3F0-7104FF655D30}" dt="2025-02-04T16:58:58.737" v="21" actId="20577"/>
        <pc:sldMkLst>
          <pc:docMk/>
          <pc:sldMk cId="3793402762" sldId="339"/>
        </pc:sldMkLst>
        <pc:spChg chg="mod">
          <ac:chgData name="Samuel Shaw" userId="5b1388fd-e233-415e-bcfc-9e46124a0b45" providerId="ADAL" clId="{B5AE3316-9F9E-4123-A3F0-7104FF655D30}" dt="2025-02-04T16:58:58.737" v="21" actId="20577"/>
          <ac:spMkLst>
            <pc:docMk/>
            <pc:sldMk cId="3793402762" sldId="339"/>
            <ac:spMk id="3" creationId="{079A72F6-6F25-4FD7-939A-E0D4CE27677C}"/>
          </ac:spMkLst>
        </pc:spChg>
      </pc:sldChg>
      <pc:sldChg chg="del">
        <pc:chgData name="Samuel Shaw" userId="5b1388fd-e233-415e-bcfc-9e46124a0b45" providerId="ADAL" clId="{B5AE3316-9F9E-4123-A3F0-7104FF655D30}" dt="2025-02-04T17:10:27.502" v="70" actId="47"/>
        <pc:sldMkLst>
          <pc:docMk/>
          <pc:sldMk cId="1384534168" sldId="1878"/>
        </pc:sldMkLst>
      </pc:sldChg>
      <pc:sldChg chg="modSp mod">
        <pc:chgData name="Samuel Shaw" userId="5b1388fd-e233-415e-bcfc-9e46124a0b45" providerId="ADAL" clId="{B5AE3316-9F9E-4123-A3F0-7104FF655D30}" dt="2025-02-04T17:09:33.896" v="65" actId="13926"/>
        <pc:sldMkLst>
          <pc:docMk/>
          <pc:sldMk cId="821745103" sldId="2057"/>
        </pc:sldMkLst>
        <pc:graphicFrameChg chg="mod modGraphic">
          <ac:chgData name="Samuel Shaw" userId="5b1388fd-e233-415e-bcfc-9e46124a0b45" providerId="ADAL" clId="{B5AE3316-9F9E-4123-A3F0-7104FF655D30}" dt="2025-02-04T17:09:12.698" v="57" actId="13926"/>
          <ac:graphicFrameMkLst>
            <pc:docMk/>
            <pc:sldMk cId="821745103" sldId="2057"/>
            <ac:graphicFrameMk id="10" creationId="{026D17C5-D248-1B55-7214-7746D20F666D}"/>
          </ac:graphicFrameMkLst>
        </pc:graphicFrameChg>
        <pc:graphicFrameChg chg="mod modGraphic">
          <ac:chgData name="Samuel Shaw" userId="5b1388fd-e233-415e-bcfc-9e46124a0b45" providerId="ADAL" clId="{B5AE3316-9F9E-4123-A3F0-7104FF655D30}" dt="2025-02-04T17:09:33.896" v="65" actId="13926"/>
          <ac:graphicFrameMkLst>
            <pc:docMk/>
            <pc:sldMk cId="821745103" sldId="2057"/>
            <ac:graphicFrameMk id="11" creationId="{2F293DE8-DE11-DF40-3258-4EEC2B355D55}"/>
          </ac:graphicFrameMkLst>
        </pc:graphicFrameChg>
      </pc:sldChg>
      <pc:sldChg chg="modSp">
        <pc:chgData name="Samuel Shaw" userId="5b1388fd-e233-415e-bcfc-9e46124a0b45" providerId="ADAL" clId="{B5AE3316-9F9E-4123-A3F0-7104FF655D30}" dt="2025-02-04T17:09:41.618" v="67"/>
        <pc:sldMkLst>
          <pc:docMk/>
          <pc:sldMk cId="3984198774" sldId="2058"/>
        </pc:sldMkLst>
        <pc:graphicFrameChg chg="mod">
          <ac:chgData name="Samuel Shaw" userId="5b1388fd-e233-415e-bcfc-9e46124a0b45" providerId="ADAL" clId="{B5AE3316-9F9E-4123-A3F0-7104FF655D30}" dt="2025-02-04T17:09:39.030" v="66"/>
          <ac:graphicFrameMkLst>
            <pc:docMk/>
            <pc:sldMk cId="3984198774" sldId="2058"/>
            <ac:graphicFrameMk id="3" creationId="{139CFEA0-987F-D9EA-5F39-3C3FBE162E9C}"/>
          </ac:graphicFrameMkLst>
        </pc:graphicFrameChg>
        <pc:graphicFrameChg chg="mod">
          <ac:chgData name="Samuel Shaw" userId="5b1388fd-e233-415e-bcfc-9e46124a0b45" providerId="ADAL" clId="{B5AE3316-9F9E-4123-A3F0-7104FF655D30}" dt="2025-02-04T17:09:41.618" v="67"/>
          <ac:graphicFrameMkLst>
            <pc:docMk/>
            <pc:sldMk cId="3984198774" sldId="2058"/>
            <ac:graphicFrameMk id="6" creationId="{61B9F4C8-9485-473F-6656-D26D3E8045FC}"/>
          </ac:graphicFrameMkLst>
        </pc:graphicFrameChg>
      </pc:sldChg>
      <pc:sldChg chg="modSp mod">
        <pc:chgData name="Samuel Shaw" userId="5b1388fd-e233-415e-bcfc-9e46124a0b45" providerId="ADAL" clId="{B5AE3316-9F9E-4123-A3F0-7104FF655D30}" dt="2025-02-04T17:13:36.050" v="75" actId="13926"/>
        <pc:sldMkLst>
          <pc:docMk/>
          <pc:sldMk cId="2377034553" sldId="2122"/>
        </pc:sldMkLst>
        <pc:spChg chg="mod">
          <ac:chgData name="Samuel Shaw" userId="5b1388fd-e233-415e-bcfc-9e46124a0b45" providerId="ADAL" clId="{B5AE3316-9F9E-4123-A3F0-7104FF655D30}" dt="2025-02-04T17:13:36.050" v="75" actId="13926"/>
          <ac:spMkLst>
            <pc:docMk/>
            <pc:sldMk cId="2377034553" sldId="2122"/>
            <ac:spMk id="8" creationId="{4C00E054-F2FC-6421-0980-2A3F675AA677}"/>
          </ac:spMkLst>
        </pc:spChg>
      </pc:sldChg>
      <pc:sldChg chg="modSp mod">
        <pc:chgData name="Samuel Shaw" userId="5b1388fd-e233-415e-bcfc-9e46124a0b45" providerId="ADAL" clId="{B5AE3316-9F9E-4123-A3F0-7104FF655D30}" dt="2025-02-04T17:13:51.855" v="79" actId="13926"/>
        <pc:sldMkLst>
          <pc:docMk/>
          <pc:sldMk cId="3949101010" sldId="2123"/>
        </pc:sldMkLst>
        <pc:spChg chg="mod">
          <ac:chgData name="Samuel Shaw" userId="5b1388fd-e233-415e-bcfc-9e46124a0b45" providerId="ADAL" clId="{B5AE3316-9F9E-4123-A3F0-7104FF655D30}" dt="2025-02-04T17:13:51.855" v="79" actId="13926"/>
          <ac:spMkLst>
            <pc:docMk/>
            <pc:sldMk cId="3949101010" sldId="2123"/>
            <ac:spMk id="2" creationId="{BE4E1D21-37B6-4DED-9C97-E9DA5819D47B}"/>
          </ac:spMkLst>
        </pc:spChg>
      </pc:sldChg>
      <pc:sldChg chg="modSp">
        <pc:chgData name="Samuel Shaw" userId="5b1388fd-e233-415e-bcfc-9e46124a0b45" providerId="ADAL" clId="{B5AE3316-9F9E-4123-A3F0-7104FF655D30}" dt="2025-02-04T17:09:50.261" v="68"/>
        <pc:sldMkLst>
          <pc:docMk/>
          <pc:sldMk cId="610248447" sldId="2125"/>
        </pc:sldMkLst>
        <pc:graphicFrameChg chg="mod">
          <ac:chgData name="Samuel Shaw" userId="5b1388fd-e233-415e-bcfc-9e46124a0b45" providerId="ADAL" clId="{B5AE3316-9F9E-4123-A3F0-7104FF655D30}" dt="2025-02-04T17:09:50.261" v="68"/>
          <ac:graphicFrameMkLst>
            <pc:docMk/>
            <pc:sldMk cId="610248447" sldId="2125"/>
            <ac:graphicFrameMk id="8" creationId="{C2F124B0-A311-AA17-8C59-3D5025442BCE}"/>
          </ac:graphicFrameMkLst>
        </pc:graphicFrameChg>
      </pc:sldChg>
      <pc:sldChg chg="add">
        <pc:chgData name="Samuel Shaw" userId="5b1388fd-e233-415e-bcfc-9e46124a0b45" providerId="ADAL" clId="{B5AE3316-9F9E-4123-A3F0-7104FF655D30}" dt="2025-02-04T17:10:22.842" v="69"/>
        <pc:sldMkLst>
          <pc:docMk/>
          <pc:sldMk cId="109694908" sldId="213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04/02/2025</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england.nhs.uk/wp-content/uploads/2024/03/treatment-algorithm-for-multiple-sclerosis-disease-modifying-therapies-july-23.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ymsteam.com/resources/should-you-be-on-an-advanced-ms-treatment-symptoms-to-look-fo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471EB-0482-0086-8210-C1211A8A74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502DE6-4DBC-5FF3-2FC4-2C6EB9F2CB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7F23A9-E792-FF7D-9AFE-6B1AD8DC4CA4}"/>
              </a:ext>
            </a:extLst>
          </p:cNvPr>
          <p:cNvSpPr>
            <a:spLocks noGrp="1"/>
          </p:cNvSpPr>
          <p:nvPr>
            <p:ph type="body" idx="1"/>
          </p:nvPr>
        </p:nvSpPr>
        <p:spPr/>
        <p:txBody>
          <a:bodyPr/>
          <a:lstStyle/>
          <a:p>
            <a:pPr algn="l"/>
            <a:endParaRPr lang="en-GB"/>
          </a:p>
        </p:txBody>
      </p:sp>
      <p:sp>
        <p:nvSpPr>
          <p:cNvPr id="4" name="Slide Number Placeholder 3">
            <a:extLst>
              <a:ext uri="{FF2B5EF4-FFF2-40B4-BE49-F238E27FC236}">
                <a16:creationId xmlns:a16="http://schemas.microsoft.com/office/drawing/2014/main" id="{E4B2A97B-C7C8-D0BD-6BDA-C5B06BEBBC34}"/>
              </a:ext>
            </a:extLst>
          </p:cNvPr>
          <p:cNvSpPr>
            <a:spLocks noGrp="1"/>
          </p:cNvSpPr>
          <p:nvPr>
            <p:ph type="sldNum" sz="quarter" idx="5"/>
          </p:nvPr>
        </p:nvSpPr>
        <p:spPr/>
        <p:txBody>
          <a:bodyPr/>
          <a:lstStyle/>
          <a:p>
            <a:fld id="{3D92B9AF-1FF3-B64A-A57E-17202D6D58C9}" type="slidenum">
              <a:rPr lang="en-US" smtClean="0"/>
              <a:pPr/>
              <a:t>11</a:t>
            </a:fld>
            <a:endParaRPr lang="en-US"/>
          </a:p>
        </p:txBody>
      </p:sp>
    </p:spTree>
    <p:extLst>
      <p:ext uri="{BB962C8B-B14F-4D97-AF65-F5344CB8AC3E}">
        <p14:creationId xmlns:p14="http://schemas.microsoft.com/office/powerpoint/2010/main" val="1985784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14</a:t>
            </a:fld>
            <a:endParaRPr lang="en-US"/>
          </a:p>
        </p:txBody>
      </p:sp>
    </p:spTree>
    <p:extLst>
      <p:ext uri="{BB962C8B-B14F-4D97-AF65-F5344CB8AC3E}">
        <p14:creationId xmlns:p14="http://schemas.microsoft.com/office/powerpoint/2010/main" val="1401572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AEE8-021F-E8F2-2D43-BD69F514B2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633EE8-5211-D86D-4F8D-89DB8A1756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D39626-A56E-DD8A-FFB6-508CC669E4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Arial" panose="020B0604020202020204" pitchFamily="34" charset="0"/>
                <a:ea typeface="Times New Roman" panose="02020603050405020304" pitchFamily="18" charset="0"/>
              </a:rPr>
              <a:t>The explanatory scenario using results of the baseline-risk adjusted NMA, </a:t>
            </a:r>
            <a:r>
              <a:rPr lang="en-GB" sz="1200" b="1" i="1">
                <a:solidFill>
                  <a:srgbClr val="000000"/>
                </a:solidFill>
                <a:effectLst/>
                <a:latin typeface="Arial" panose="020B0604020202020204" pitchFamily="34" charset="0"/>
                <a:ea typeface="Times New Roman" panose="02020603050405020304" pitchFamily="18" charset="0"/>
              </a:rPr>
              <a:t>mean</a:t>
            </a:r>
            <a:r>
              <a:rPr lang="en-GB" sz="1200">
                <a:solidFill>
                  <a:srgbClr val="000000"/>
                </a:solidFill>
                <a:effectLst/>
                <a:latin typeface="Arial" panose="020B0604020202020204" pitchFamily="34" charset="0"/>
                <a:ea typeface="Times New Roman" panose="02020603050405020304" pitchFamily="18" charset="0"/>
              </a:rPr>
              <a:t> values (ARR table) were used in the revised base case for ARR, as per the originally submitted economic model.</a:t>
            </a:r>
            <a:r>
              <a:rPr lang="en-GB" kern="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en-GB" kern="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endParaRPr lang="en-GB"/>
          </a:p>
        </p:txBody>
      </p:sp>
      <p:sp>
        <p:nvSpPr>
          <p:cNvPr id="4" name="Slide Number Placeholder 3">
            <a:extLst>
              <a:ext uri="{FF2B5EF4-FFF2-40B4-BE49-F238E27FC236}">
                <a16:creationId xmlns:a16="http://schemas.microsoft.com/office/drawing/2014/main" id="{C6CBB3A4-0806-DD38-C320-E2146957B661}"/>
              </a:ext>
            </a:extLst>
          </p:cNvPr>
          <p:cNvSpPr>
            <a:spLocks noGrp="1"/>
          </p:cNvSpPr>
          <p:nvPr>
            <p:ph type="sldNum" sz="quarter" idx="5"/>
          </p:nvPr>
        </p:nvSpPr>
        <p:spPr/>
        <p:txBody>
          <a:bodyPr/>
          <a:lstStyle/>
          <a:p>
            <a:fld id="{3D92B9AF-1FF3-B64A-A57E-17202D6D58C9}" type="slidenum">
              <a:rPr lang="en-US" smtClean="0"/>
              <a:pPr/>
              <a:t>15</a:t>
            </a:fld>
            <a:endParaRPr lang="en-US"/>
          </a:p>
        </p:txBody>
      </p:sp>
    </p:spTree>
    <p:extLst>
      <p:ext uri="{BB962C8B-B14F-4D97-AF65-F5344CB8AC3E}">
        <p14:creationId xmlns:p14="http://schemas.microsoft.com/office/powerpoint/2010/main" val="1622964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11DFB-E735-F6BD-3421-DD55FA8DFA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E7A96-2BF0-BFF2-3A6B-CE1F122DFE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2D9624-FFF1-DACD-461E-ACEB1BBCDA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Arial" panose="020B0604020202020204" pitchFamily="34" charset="0"/>
                <a:ea typeface="Times New Roman" panose="02020603050405020304" pitchFamily="18" charset="0"/>
              </a:rPr>
              <a:t>The explanatory scenario using results of the baseline-risk adjusted NMA, </a:t>
            </a:r>
            <a:r>
              <a:rPr lang="en-GB" sz="1200" b="1" i="1">
                <a:solidFill>
                  <a:srgbClr val="000000"/>
                </a:solidFill>
                <a:effectLst/>
                <a:latin typeface="Arial" panose="020B0604020202020204" pitchFamily="34" charset="0"/>
                <a:ea typeface="Times New Roman" panose="02020603050405020304" pitchFamily="18" charset="0"/>
              </a:rPr>
              <a:t>mean</a:t>
            </a:r>
            <a:r>
              <a:rPr lang="en-GB" sz="1200">
                <a:solidFill>
                  <a:srgbClr val="000000"/>
                </a:solidFill>
                <a:effectLst/>
                <a:latin typeface="Arial" panose="020B0604020202020204" pitchFamily="34" charset="0"/>
                <a:ea typeface="Times New Roman" panose="02020603050405020304" pitchFamily="18" charset="0"/>
              </a:rPr>
              <a:t> values (ARR table) were used in the revised base case for ARR, as per the originally submitted economic model.</a:t>
            </a:r>
            <a:r>
              <a:rPr lang="en-GB" kern="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en-GB" kern="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endParaRPr lang="en-GB"/>
          </a:p>
        </p:txBody>
      </p:sp>
      <p:sp>
        <p:nvSpPr>
          <p:cNvPr id="4" name="Slide Number Placeholder 3">
            <a:extLst>
              <a:ext uri="{FF2B5EF4-FFF2-40B4-BE49-F238E27FC236}">
                <a16:creationId xmlns:a16="http://schemas.microsoft.com/office/drawing/2014/main" id="{787E3A33-6420-C308-031A-65818020FF24}"/>
              </a:ext>
            </a:extLst>
          </p:cNvPr>
          <p:cNvSpPr>
            <a:spLocks noGrp="1"/>
          </p:cNvSpPr>
          <p:nvPr>
            <p:ph type="sldNum" sz="quarter" idx="5"/>
          </p:nvPr>
        </p:nvSpPr>
        <p:spPr/>
        <p:txBody>
          <a:bodyPr/>
          <a:lstStyle/>
          <a:p>
            <a:fld id="{3D92B9AF-1FF3-B64A-A57E-17202D6D58C9}" type="slidenum">
              <a:rPr lang="en-US" smtClean="0"/>
              <a:pPr/>
              <a:t>16</a:t>
            </a:fld>
            <a:endParaRPr lang="en-US"/>
          </a:p>
        </p:txBody>
      </p:sp>
    </p:spTree>
    <p:extLst>
      <p:ext uri="{BB962C8B-B14F-4D97-AF65-F5344CB8AC3E}">
        <p14:creationId xmlns:p14="http://schemas.microsoft.com/office/powerpoint/2010/main" val="1010216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Section B.3.2.2.1., company submission</a:t>
            </a:r>
          </a:p>
          <a:p>
            <a:r>
              <a:rPr lang="en-GB"/>
              <a:t>Overall, the technology is modelled to affect QALYs by:</a:t>
            </a:r>
          </a:p>
          <a:p>
            <a:r>
              <a:rPr lang="en-GB"/>
              <a:t>•	Reducing the annualised relapse rate</a:t>
            </a:r>
          </a:p>
          <a:p>
            <a:r>
              <a:rPr lang="en-GB"/>
              <a:t>•	Slowing the progression of disease-related disability over time.</a:t>
            </a:r>
          </a:p>
          <a:p>
            <a:r>
              <a:rPr lang="en-GB"/>
              <a:t>•	Lessening the care burden associated with more severe disability states. </a:t>
            </a:r>
          </a:p>
          <a:p>
            <a:r>
              <a:rPr lang="en-GB"/>
              <a:t>•	Improving treatment persistence, which in turn reduces relapses and slows the progression from healthier to more severe disability health states.</a:t>
            </a:r>
          </a:p>
          <a:p>
            <a:r>
              <a:rPr lang="en-GB"/>
              <a:t>Overall, the technology is modelled to affect costs by:</a:t>
            </a:r>
          </a:p>
          <a:p>
            <a:r>
              <a:rPr lang="en-GB"/>
              <a:t>•	One-off drug acquisition, administration and monitoring costs</a:t>
            </a:r>
          </a:p>
          <a:p>
            <a:r>
              <a:rPr lang="en-GB"/>
              <a:t>•	Hospitalisation costs associated with occurrence of relapses requiring hospitalisation</a:t>
            </a:r>
          </a:p>
          <a:p>
            <a:r>
              <a:rPr lang="en-GB"/>
              <a:t>•	Management and treatment of ill-health associated with worsening disease progression and disability</a:t>
            </a:r>
          </a:p>
          <a:p>
            <a:r>
              <a:rPr lang="en-GB"/>
              <a:t>•	Adverse events costs</a:t>
            </a:r>
          </a:p>
          <a:p>
            <a:r>
              <a:rPr lang="en-GB"/>
              <a:t>The modelling assumptions that have the greatest effect on the ICER are:</a:t>
            </a:r>
          </a:p>
          <a:p>
            <a:r>
              <a:rPr lang="en-GB"/>
              <a:t>•	Probability of treatment discontinuation</a:t>
            </a:r>
          </a:p>
          <a:p>
            <a:r>
              <a:rPr lang="en-GB"/>
              <a:t>•	Assumptions about waning of treatment effect </a:t>
            </a:r>
          </a:p>
          <a:p>
            <a:r>
              <a:rPr lang="en-GB"/>
              <a:t>•	Acquisition and monitoring costs of cladribine</a:t>
            </a:r>
          </a:p>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17</a:t>
            </a:fld>
            <a:endParaRPr lang="en-US"/>
          </a:p>
        </p:txBody>
      </p:sp>
    </p:spTree>
    <p:extLst>
      <p:ext uri="{BB962C8B-B14F-4D97-AF65-F5344CB8AC3E}">
        <p14:creationId xmlns:p14="http://schemas.microsoft.com/office/powerpoint/2010/main" val="531595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28 &amp; section B.3.2.2.1., company submission</a:t>
            </a:r>
          </a:p>
        </p:txBody>
      </p:sp>
      <p:sp>
        <p:nvSpPr>
          <p:cNvPr id="4" name="Slide Number Placeholder 3"/>
          <p:cNvSpPr>
            <a:spLocks noGrp="1"/>
          </p:cNvSpPr>
          <p:nvPr>
            <p:ph type="sldNum" sz="quarter" idx="5"/>
          </p:nvPr>
        </p:nvSpPr>
        <p:spPr/>
        <p:txBody>
          <a:bodyPr/>
          <a:lstStyle/>
          <a:p>
            <a:fld id="{3D92B9AF-1FF3-B64A-A57E-17202D6D58C9}" type="slidenum">
              <a:rPr lang="en-US" smtClean="0"/>
              <a:pPr/>
              <a:t>18</a:t>
            </a:fld>
            <a:endParaRPr lang="en-US"/>
          </a:p>
        </p:txBody>
      </p:sp>
    </p:spTree>
    <p:extLst>
      <p:ext uri="{BB962C8B-B14F-4D97-AF65-F5344CB8AC3E}">
        <p14:creationId xmlns:p14="http://schemas.microsoft.com/office/powerpoint/2010/main" val="1759018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37C22-FA02-D6CD-9491-699DEF83A0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213B4-F9F8-B820-7A14-667938BF99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7E2DAA-3EBD-131E-B29A-86E3D7AB898F}"/>
              </a:ext>
            </a:extLst>
          </p:cNvPr>
          <p:cNvSpPr>
            <a:spLocks noGrp="1"/>
          </p:cNvSpPr>
          <p:nvPr>
            <p:ph type="body" idx="1"/>
          </p:nvPr>
        </p:nvSpPr>
        <p:spPr/>
        <p:txBody>
          <a:bodyPr/>
          <a:lstStyle/>
          <a:p>
            <a:pPr algn="just">
              <a:spcAft>
                <a:spcPts val="600"/>
              </a:spcAft>
            </a:pPr>
            <a:r>
              <a:rPr lang="en-GB" sz="1800" b="1">
                <a:effectLst/>
                <a:latin typeface="Arial" panose="020B0604020202020204" pitchFamily="34" charset="0"/>
                <a:ea typeface="Times New Roman" panose="02020603050405020304" pitchFamily="18" charset="0"/>
                <a:cs typeface="Arial" panose="020B0604020202020204" pitchFamily="34" charset="0"/>
              </a:rPr>
              <a:t>Current economic model structure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a:effectLst/>
                <a:latin typeface="Arial" panose="020B0604020202020204" pitchFamily="34" charset="0"/>
                <a:ea typeface="Times New Roman" panose="02020603050405020304" pitchFamily="18" charset="0"/>
              </a:rPr>
              <a:t>The economic model structure requires a baseline set of EDSS transition probabilities upon which the treatment effect of cladribine tablets and comparator DMTs can be applied onto. In all previous MS appraisals (TA533, TA624, TA767, TA699), this natural history data set has been based on an untreated population to reflect a ‘placebo’ control.</a:t>
            </a:r>
            <a:r>
              <a:rPr lang="en-GB" sz="1800" baseline="30000">
                <a:effectLst/>
                <a:latin typeface="Arial" panose="020B0604020202020204" pitchFamily="34" charset="0"/>
                <a:ea typeface="Times New Roman" panose="02020603050405020304" pitchFamily="18" charset="0"/>
              </a:rPr>
              <a:t>8-11</a:t>
            </a:r>
            <a:r>
              <a:rPr lang="en-GB" sz="1800">
                <a:effectLst/>
                <a:latin typeface="Arial" panose="020B0604020202020204" pitchFamily="34" charset="0"/>
                <a:ea typeface="Times New Roman" panose="02020603050405020304" pitchFamily="18" charset="0"/>
              </a:rPr>
              <a:t> In this way, the NMA results for each DMT vs. placebo (for ARR and CDP outcomes) can be applied to this ‘placebo’ control group to generate a new set of transition probabilities for each DMT to inform comparative efficacy</a:t>
            </a:r>
            <a:endParaRPr lang="en-GB"/>
          </a:p>
        </p:txBody>
      </p:sp>
      <p:sp>
        <p:nvSpPr>
          <p:cNvPr id="4" name="Slide Number Placeholder 3">
            <a:extLst>
              <a:ext uri="{FF2B5EF4-FFF2-40B4-BE49-F238E27FC236}">
                <a16:creationId xmlns:a16="http://schemas.microsoft.com/office/drawing/2014/main" id="{78E116B9-4FA5-0C3B-5830-76BE83103558}"/>
              </a:ext>
            </a:extLst>
          </p:cNvPr>
          <p:cNvSpPr>
            <a:spLocks noGrp="1"/>
          </p:cNvSpPr>
          <p:nvPr>
            <p:ph type="sldNum" sz="quarter" idx="5"/>
          </p:nvPr>
        </p:nvSpPr>
        <p:spPr/>
        <p:txBody>
          <a:bodyPr/>
          <a:lstStyle/>
          <a:p>
            <a:fld id="{3D92B9AF-1FF3-B64A-A57E-17202D6D58C9}" type="slidenum">
              <a:rPr lang="en-US" smtClean="0"/>
              <a:pPr/>
              <a:t>19</a:t>
            </a:fld>
            <a:endParaRPr lang="en-US"/>
          </a:p>
        </p:txBody>
      </p:sp>
    </p:spTree>
    <p:extLst>
      <p:ext uri="{BB962C8B-B14F-4D97-AF65-F5344CB8AC3E}">
        <p14:creationId xmlns:p14="http://schemas.microsoft.com/office/powerpoint/2010/main" val="758537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E7683-1051-D5F3-AE8F-FA30A696AF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E24ACE-DB7D-FED0-4D9D-933F77D705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2B4D7-F867-4812-5594-D1E6CB8FE2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Arial" panose="020B0604020202020204" pitchFamily="34" charset="0"/>
                <a:ea typeface="Times New Roman" panose="02020603050405020304" pitchFamily="18" charset="0"/>
              </a:rPr>
              <a:t>The use of a more recent dataset to generate EDSS transition probabilities for an untreated population — in other words, an untreated population that are potentially eligible for a DMT in a time when DMTs are readily available, but remain untreated— is associated with potential indication bias, as untreated patients are more likely to have milder disease and patients with more severe disease are more likely to be treated with a DMT given their availability.13 As a result, a historical dataset, like BCMS, capturing disability progression in an untreated population prior to availability of DMTs, is likely to be more reflective of a broader untreated population, and less subject to bias</a:t>
            </a:r>
          </a:p>
          <a:p>
            <a:endParaRPr lang="en-GB"/>
          </a:p>
        </p:txBody>
      </p:sp>
      <p:sp>
        <p:nvSpPr>
          <p:cNvPr id="4" name="Slide Number Placeholder 3">
            <a:extLst>
              <a:ext uri="{FF2B5EF4-FFF2-40B4-BE49-F238E27FC236}">
                <a16:creationId xmlns:a16="http://schemas.microsoft.com/office/drawing/2014/main" id="{E79EEB06-02D8-28A7-AB49-AFA90055FD8D}"/>
              </a:ext>
            </a:extLst>
          </p:cNvPr>
          <p:cNvSpPr>
            <a:spLocks noGrp="1"/>
          </p:cNvSpPr>
          <p:nvPr>
            <p:ph type="sldNum" sz="quarter" idx="5"/>
          </p:nvPr>
        </p:nvSpPr>
        <p:spPr/>
        <p:txBody>
          <a:bodyPr/>
          <a:lstStyle/>
          <a:p>
            <a:fld id="{3D92B9AF-1FF3-B64A-A57E-17202D6D58C9}" type="slidenum">
              <a:rPr lang="en-US" smtClean="0"/>
              <a:pPr/>
              <a:t>20</a:t>
            </a:fld>
            <a:endParaRPr lang="en-US"/>
          </a:p>
        </p:txBody>
      </p:sp>
    </p:spTree>
    <p:extLst>
      <p:ext uri="{BB962C8B-B14F-4D97-AF65-F5344CB8AC3E}">
        <p14:creationId xmlns:p14="http://schemas.microsoft.com/office/powerpoint/2010/main" val="3512215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0B9C6-E9EB-2BCA-240A-C9DBA8205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D210B-D2FB-1241-A472-B2A607342D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BACE7B-2995-E2DD-C80A-BA46AB0DAE6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D792169-6924-2991-209D-0B0818B89B4C}"/>
              </a:ext>
            </a:extLst>
          </p:cNvPr>
          <p:cNvSpPr>
            <a:spLocks noGrp="1"/>
          </p:cNvSpPr>
          <p:nvPr>
            <p:ph type="sldNum" sz="quarter" idx="5"/>
          </p:nvPr>
        </p:nvSpPr>
        <p:spPr/>
        <p:txBody>
          <a:bodyPr/>
          <a:lstStyle/>
          <a:p>
            <a:fld id="{3D92B9AF-1FF3-B64A-A57E-17202D6D58C9}" type="slidenum">
              <a:rPr lang="en-US" smtClean="0"/>
              <a:pPr/>
              <a:t>21</a:t>
            </a:fld>
            <a:endParaRPr lang="en-US"/>
          </a:p>
        </p:txBody>
      </p:sp>
    </p:spTree>
    <p:extLst>
      <p:ext uri="{BB962C8B-B14F-4D97-AF65-F5344CB8AC3E}">
        <p14:creationId xmlns:p14="http://schemas.microsoft.com/office/powerpoint/2010/main" val="2818956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59D5A-5CAC-E982-5B81-75C60E0B1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CA330C-32B6-54B9-D911-D461C5A726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59C97C-F4C2-D1B1-B6AE-2C202E85E56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7EF109D-E95C-9EF2-B099-E4A9A363FF6A}"/>
              </a:ext>
            </a:extLst>
          </p:cNvPr>
          <p:cNvSpPr>
            <a:spLocks noGrp="1"/>
          </p:cNvSpPr>
          <p:nvPr>
            <p:ph type="sldNum" sz="quarter" idx="5"/>
          </p:nvPr>
        </p:nvSpPr>
        <p:spPr/>
        <p:txBody>
          <a:bodyPr/>
          <a:lstStyle/>
          <a:p>
            <a:fld id="{3D92B9AF-1FF3-B64A-A57E-17202D6D58C9}" type="slidenum">
              <a:rPr lang="en-US" smtClean="0"/>
              <a:pPr/>
              <a:t>22</a:t>
            </a:fld>
            <a:endParaRPr lang="en-US"/>
          </a:p>
        </p:txBody>
      </p:sp>
    </p:spTree>
    <p:extLst>
      <p:ext uri="{BB962C8B-B14F-4D97-AF65-F5344CB8AC3E}">
        <p14:creationId xmlns:p14="http://schemas.microsoft.com/office/powerpoint/2010/main" val="397962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a:t>PRICE</a:t>
            </a:r>
            <a:r>
              <a:rPr lang="en-GB"/>
              <a:t> - The approximate treatment cost of £52,000 was calculated based on the average of 12.7 tablets per patient per year, based on the results of the CLARITY trial. The number of tablets per patient, and therefore total annual cost,  may vary depending on patient’s weight, as cladribine tablets are an oral medication where the recommended cumulative dose is 3.5 mg/kg body weight over 2 years.</a:t>
            </a:r>
            <a:r>
              <a:rPr lang="en-GB" sz="1800">
                <a:effectLst/>
                <a:latin typeface="Times New Roman" panose="02020603050405020304" pitchFamily="18" charset="0"/>
                <a:ea typeface="Times New Roman" panose="02020603050405020304" pitchFamily="18" charset="0"/>
                <a:cs typeface="Arial" panose="020B0604020202020204" pitchFamily="34" charset="0"/>
              </a:rPr>
              <a:t> </a:t>
            </a:r>
            <a:r>
              <a:rPr lang="en-GB" sz="1800" b="1">
                <a:effectLst/>
                <a:latin typeface="Times New Roman" panose="02020603050405020304" pitchFamily="18" charset="0"/>
                <a:ea typeface="Times New Roman" panose="02020603050405020304" pitchFamily="18" charset="0"/>
                <a:cs typeface="Arial" panose="020B0604020202020204" pitchFamily="34" charset="0"/>
              </a:rPr>
              <a:t>Annual cost</a:t>
            </a:r>
            <a:r>
              <a:rPr lang="en-GB" sz="1800">
                <a:effectLst/>
                <a:latin typeface="Times New Roman" panose="02020603050405020304" pitchFamily="18" charset="0"/>
                <a:ea typeface="Times New Roman" panose="02020603050405020304" pitchFamily="18" charset="0"/>
                <a:cs typeface="Arial" panose="020B0604020202020204" pitchFamily="34" charset="0"/>
              </a:rPr>
              <a:t>: approximately £13,000 per annum when the complete treatment cost of approximately £52,000 is spread over a 4-year period</a:t>
            </a:r>
            <a:endParaRPr lang="en-GB"/>
          </a:p>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a:t>
            </a:fld>
            <a:endParaRPr lang="en-US"/>
          </a:p>
        </p:txBody>
      </p:sp>
    </p:spTree>
    <p:extLst>
      <p:ext uri="{BB962C8B-B14F-4D97-AF65-F5344CB8AC3E}">
        <p14:creationId xmlns:p14="http://schemas.microsoft.com/office/powerpoint/2010/main" val="623575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284ED-E07C-1D6A-D2A3-A9E3DB66D4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CBAD2-BFAA-D14D-51E8-55B4C516E1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17D6F-F4F5-0C1E-E139-2E6B68BAB0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tx1"/>
                </a:solidFill>
                <a:latin typeface="Arial" panose="020B0604020202020204" pitchFamily="34" charset="0"/>
                <a:cs typeface="Arial" panose="020B0604020202020204" pitchFamily="34" charset="0"/>
              </a:rPr>
              <a:t>Basket 1</a:t>
            </a:r>
            <a:r>
              <a:rPr lang="en-GB">
                <a:solidFill>
                  <a:schemeClr val="tx1"/>
                </a:solidFill>
                <a:latin typeface="Arial" panose="020B0604020202020204" pitchFamily="34" charset="0"/>
                <a:cs typeface="Arial" panose="020B0604020202020204" pitchFamily="34" charset="0"/>
              </a:rPr>
              <a:t> (high-efficacy DMTs) applied weighted costs and benefits of ocrelizumab, ofatumumab and ponesimod in place of BSC when people discontinued any treatment ( cladribine or comparator DMTs) </a:t>
            </a:r>
          </a:p>
          <a:p>
            <a:endParaRPr lang="en-GB"/>
          </a:p>
        </p:txBody>
      </p:sp>
      <p:sp>
        <p:nvSpPr>
          <p:cNvPr id="4" name="Slide Number Placeholder 3">
            <a:extLst>
              <a:ext uri="{FF2B5EF4-FFF2-40B4-BE49-F238E27FC236}">
                <a16:creationId xmlns:a16="http://schemas.microsoft.com/office/drawing/2014/main" id="{3975D9D7-2553-B263-A497-80680B1E8C19}"/>
              </a:ext>
            </a:extLst>
          </p:cNvPr>
          <p:cNvSpPr>
            <a:spLocks noGrp="1"/>
          </p:cNvSpPr>
          <p:nvPr>
            <p:ph type="sldNum" sz="quarter" idx="5"/>
          </p:nvPr>
        </p:nvSpPr>
        <p:spPr/>
        <p:txBody>
          <a:bodyPr/>
          <a:lstStyle/>
          <a:p>
            <a:fld id="{3D92B9AF-1FF3-B64A-A57E-17202D6D58C9}" type="slidenum">
              <a:rPr lang="en-US" smtClean="0"/>
              <a:pPr/>
              <a:t>23</a:t>
            </a:fld>
            <a:endParaRPr lang="en-US"/>
          </a:p>
        </p:txBody>
      </p:sp>
    </p:spTree>
    <p:extLst>
      <p:ext uri="{BB962C8B-B14F-4D97-AF65-F5344CB8AC3E}">
        <p14:creationId xmlns:p14="http://schemas.microsoft.com/office/powerpoint/2010/main" val="1210912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A5589-47D1-3DAA-8391-A4EF6A608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2EC6F2-2DC2-587A-E510-952B148165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2A1D50-EEE7-CFE3-2AD4-74F89BFCEC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tx1"/>
                </a:solidFill>
                <a:latin typeface="Arial" panose="020B0604020202020204" pitchFamily="34" charset="0"/>
                <a:cs typeface="Arial" panose="020B0604020202020204" pitchFamily="34" charset="0"/>
              </a:rPr>
              <a:t>Basket 1</a:t>
            </a:r>
            <a:r>
              <a:rPr lang="en-GB">
                <a:solidFill>
                  <a:schemeClr val="tx1"/>
                </a:solidFill>
                <a:latin typeface="Arial" panose="020B0604020202020204" pitchFamily="34" charset="0"/>
                <a:cs typeface="Arial" panose="020B0604020202020204" pitchFamily="34" charset="0"/>
              </a:rPr>
              <a:t> (high-efficacy DMTs) applied weighted costs and benefits of ocrelizumab, ofatumumab and ponesimod in place of BSC when people discontinued any treatment ( cladribine or comparator DMTs) </a:t>
            </a:r>
          </a:p>
          <a:p>
            <a:endParaRPr lang="en-GB"/>
          </a:p>
        </p:txBody>
      </p:sp>
      <p:sp>
        <p:nvSpPr>
          <p:cNvPr id="4" name="Slide Number Placeholder 3">
            <a:extLst>
              <a:ext uri="{FF2B5EF4-FFF2-40B4-BE49-F238E27FC236}">
                <a16:creationId xmlns:a16="http://schemas.microsoft.com/office/drawing/2014/main" id="{BAA85051-F36D-E5ED-DFC8-4C27075B1B94}"/>
              </a:ext>
            </a:extLst>
          </p:cNvPr>
          <p:cNvSpPr>
            <a:spLocks noGrp="1"/>
          </p:cNvSpPr>
          <p:nvPr>
            <p:ph type="sldNum" sz="quarter" idx="5"/>
          </p:nvPr>
        </p:nvSpPr>
        <p:spPr/>
        <p:txBody>
          <a:bodyPr/>
          <a:lstStyle/>
          <a:p>
            <a:fld id="{3D92B9AF-1FF3-B64A-A57E-17202D6D58C9}" type="slidenum">
              <a:rPr lang="en-US" smtClean="0"/>
              <a:pPr/>
              <a:t>24</a:t>
            </a:fld>
            <a:endParaRPr lang="en-US"/>
          </a:p>
        </p:txBody>
      </p:sp>
    </p:spTree>
    <p:extLst>
      <p:ext uri="{BB962C8B-B14F-4D97-AF65-F5344CB8AC3E}">
        <p14:creationId xmlns:p14="http://schemas.microsoft.com/office/powerpoint/2010/main" val="17892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b="0" i="0">
                <a:solidFill>
                  <a:srgbClr val="44546A"/>
                </a:solidFill>
                <a:effectLst/>
                <a:latin typeface="Arial" panose="020B0604020202020204" pitchFamily="34" charset="0"/>
                <a:ea typeface="Times New Roman" panose="02020603050405020304" pitchFamily="18" charset="0"/>
                <a:cs typeface="Arial" panose="020B0604020202020204" pitchFamily="34" charset="0"/>
              </a:rPr>
              <a:t>Source: </a:t>
            </a:r>
            <a:r>
              <a:rPr lang="en-GB" sz="1800" b="1" i="0">
                <a:solidFill>
                  <a:srgbClr val="44546A"/>
                </a:solidFill>
                <a:effectLst/>
                <a:latin typeface="Arial" panose="020B0604020202020204" pitchFamily="34" charset="0"/>
                <a:ea typeface="Times New Roman" panose="02020603050405020304" pitchFamily="18" charset="0"/>
                <a:cs typeface="Arial" panose="020B0604020202020204" pitchFamily="34" charset="0"/>
              </a:rPr>
              <a:t>Table 4: Annualised probability of discontinuation </a:t>
            </a:r>
            <a:endParaRPr lang="en-GB" sz="1800" i="1">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25</a:t>
            </a:fld>
            <a:endParaRPr lang="en-US"/>
          </a:p>
        </p:txBody>
      </p:sp>
    </p:spTree>
    <p:extLst>
      <p:ext uri="{BB962C8B-B14F-4D97-AF65-F5344CB8AC3E}">
        <p14:creationId xmlns:p14="http://schemas.microsoft.com/office/powerpoint/2010/main" val="1791740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200" b="0" i="0">
                <a:solidFill>
                  <a:srgbClr val="44546A"/>
                </a:solidFill>
                <a:effectLst/>
                <a:latin typeface="Arial" panose="020B0604020202020204" pitchFamily="34" charset="0"/>
                <a:ea typeface="Times New Roman" panose="02020603050405020304" pitchFamily="18" charset="0"/>
                <a:cs typeface="Arial" panose="020B0604020202020204" pitchFamily="34" charset="0"/>
              </a:rPr>
              <a:t>Note to Chair: see appendix for company and EAG’s approaches. </a:t>
            </a:r>
            <a:r>
              <a:rPr lang="en-GB" sz="1200" b="1" i="0">
                <a:solidFill>
                  <a:srgbClr val="44546A"/>
                </a:solidFill>
                <a:effectLst/>
                <a:latin typeface="Arial" panose="020B0604020202020204" pitchFamily="34" charset="0"/>
                <a:ea typeface="Times New Roman" panose="02020603050405020304" pitchFamily="18" charset="0"/>
                <a:cs typeface="Arial" panose="020B0604020202020204" pitchFamily="34" charset="0"/>
              </a:rPr>
              <a:t>Clinical validation of presented discontinuation probabilities may be helpful in discussion</a:t>
            </a:r>
            <a:endParaRPr lang="en-GB" sz="1200" b="0" i="0">
              <a:solidFill>
                <a:srgbClr val="44546A"/>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600"/>
              </a:spcAft>
            </a:pPr>
            <a:endParaRPr lang="en-GB" sz="1200" b="0" i="0">
              <a:solidFill>
                <a:srgbClr val="44546A"/>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600"/>
              </a:spcAft>
            </a:pPr>
            <a:r>
              <a:rPr lang="en-GB" sz="1200" b="0" i="0">
                <a:solidFill>
                  <a:srgbClr val="44546A"/>
                </a:solidFill>
                <a:effectLst/>
                <a:latin typeface="Arial" panose="020B0604020202020204" pitchFamily="34" charset="0"/>
                <a:ea typeface="Times New Roman" panose="02020603050405020304" pitchFamily="18" charset="0"/>
                <a:cs typeface="Arial" panose="020B0604020202020204" pitchFamily="34" charset="0"/>
              </a:rPr>
              <a:t>Source: Company response, </a:t>
            </a:r>
            <a:r>
              <a:rPr lang="en-GB" sz="1200" b="1" i="0">
                <a:solidFill>
                  <a:srgbClr val="44546A"/>
                </a:solidFill>
                <a:effectLst/>
                <a:latin typeface="Arial" panose="020B0604020202020204" pitchFamily="34" charset="0"/>
                <a:ea typeface="Times New Roman" panose="02020603050405020304" pitchFamily="18" charset="0"/>
                <a:cs typeface="Arial" panose="020B0604020202020204" pitchFamily="34" charset="0"/>
              </a:rPr>
              <a:t>Table 4: Annualised probability of discontinuation </a:t>
            </a:r>
            <a:endParaRPr lang="en-GB" sz="1200" i="1">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t>EAG critique, </a:t>
            </a:r>
            <a:r>
              <a:rPr lang="en-GB" sz="1800" b="1" i="0">
                <a:solidFill>
                  <a:srgbClr val="44546A"/>
                </a:solidFill>
                <a:effectLst/>
                <a:latin typeface="Arial" panose="020B0604020202020204" pitchFamily="34" charset="0"/>
                <a:ea typeface="Calibri" panose="020F0502020204030204" pitchFamily="34" charset="0"/>
                <a:cs typeface="Arial" panose="020B0604020202020204" pitchFamily="34" charset="0"/>
              </a:rPr>
              <a:t>Table 1: Probability of treatment discontinuation generated by applying hazard ratios from the CS NMA to probability of treatment discontinuation for cladribine generated from CLASSIC-MS data</a:t>
            </a:r>
            <a:endParaRPr lang="en-GB" sz="1800" i="1">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endParaRPr lang="en-GB"/>
          </a:p>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26</a:t>
            </a:fld>
            <a:endParaRPr lang="en-US"/>
          </a:p>
        </p:txBody>
      </p:sp>
    </p:spTree>
    <p:extLst>
      <p:ext uri="{BB962C8B-B14F-4D97-AF65-F5344CB8AC3E}">
        <p14:creationId xmlns:p14="http://schemas.microsoft.com/office/powerpoint/2010/main" val="780527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3CB17-608F-2DB6-6C26-7601D1AE9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DD88A-0C38-E1E8-34CC-2AC004783E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8A8123-B43F-0ED2-A905-79923D78F0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Source: Company response, </a:t>
            </a:r>
            <a:r>
              <a:rPr lang="en-GB" sz="1800" b="1" i="0">
                <a:solidFill>
                  <a:srgbClr val="44546A"/>
                </a:solidFill>
                <a:effectLst/>
                <a:latin typeface="Arial" panose="020B0604020202020204" pitchFamily="34" charset="0"/>
                <a:ea typeface="Times New Roman" panose="02020603050405020304" pitchFamily="18" charset="0"/>
                <a:cs typeface="Arial" panose="020B0604020202020204" pitchFamily="34" charset="0"/>
              </a:rPr>
              <a:t>Table 29: SMR by EDSS in people with MS across different studies</a:t>
            </a:r>
            <a:endParaRPr lang="en-GB" sz="1800" i="1">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DE65EC0-69F7-8794-7435-65254117B6B1}"/>
              </a:ext>
            </a:extLst>
          </p:cNvPr>
          <p:cNvSpPr>
            <a:spLocks noGrp="1"/>
          </p:cNvSpPr>
          <p:nvPr>
            <p:ph type="sldNum" sz="quarter" idx="5"/>
          </p:nvPr>
        </p:nvSpPr>
        <p:spPr/>
        <p:txBody>
          <a:bodyPr/>
          <a:lstStyle/>
          <a:p>
            <a:fld id="{3D92B9AF-1FF3-B64A-A57E-17202D6D58C9}" type="slidenum">
              <a:rPr lang="en-US" smtClean="0"/>
              <a:pPr/>
              <a:t>27</a:t>
            </a:fld>
            <a:endParaRPr lang="en-US"/>
          </a:p>
        </p:txBody>
      </p:sp>
    </p:spTree>
    <p:extLst>
      <p:ext uri="{BB962C8B-B14F-4D97-AF65-F5344CB8AC3E}">
        <p14:creationId xmlns:p14="http://schemas.microsoft.com/office/powerpoint/2010/main" val="1200633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Source: Company response, </a:t>
            </a:r>
            <a:r>
              <a:rPr lang="en-GB" sz="1800" b="1" i="0">
                <a:solidFill>
                  <a:srgbClr val="44546A"/>
                </a:solidFill>
                <a:effectLst/>
                <a:latin typeface="Arial" panose="020B0604020202020204" pitchFamily="34" charset="0"/>
                <a:ea typeface="Times New Roman" panose="02020603050405020304" pitchFamily="18" charset="0"/>
                <a:cs typeface="Arial" panose="020B0604020202020204" pitchFamily="34" charset="0"/>
              </a:rPr>
              <a:t>Table 29: SMR by EDSS in people with MS across different studies</a:t>
            </a:r>
            <a:endParaRPr lang="en-GB" sz="1800" i="1">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pPr/>
              <a:t>28</a:t>
            </a:fld>
            <a:endParaRPr lang="en-US"/>
          </a:p>
        </p:txBody>
      </p:sp>
    </p:spTree>
    <p:extLst>
      <p:ext uri="{BB962C8B-B14F-4D97-AF65-F5344CB8AC3E}">
        <p14:creationId xmlns:p14="http://schemas.microsoft.com/office/powerpoint/2010/main" val="1679330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29</a:t>
            </a:fld>
            <a:endParaRPr lang="en-US"/>
          </a:p>
        </p:txBody>
      </p:sp>
    </p:spTree>
    <p:extLst>
      <p:ext uri="{BB962C8B-B14F-4D97-AF65-F5344CB8AC3E}">
        <p14:creationId xmlns:p14="http://schemas.microsoft.com/office/powerpoint/2010/main" val="1526333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Scoping EIA</a:t>
            </a:r>
          </a:p>
        </p:txBody>
      </p:sp>
      <p:sp>
        <p:nvSpPr>
          <p:cNvPr id="4" name="Slide Number Placeholder 3"/>
          <p:cNvSpPr>
            <a:spLocks noGrp="1"/>
          </p:cNvSpPr>
          <p:nvPr>
            <p:ph type="sldNum" sz="quarter" idx="5"/>
          </p:nvPr>
        </p:nvSpPr>
        <p:spPr/>
        <p:txBody>
          <a:bodyPr/>
          <a:lstStyle/>
          <a:p>
            <a:fld id="{3D92B9AF-1FF3-B64A-A57E-17202D6D58C9}" type="slidenum">
              <a:rPr lang="en-US" smtClean="0"/>
              <a:t>31</a:t>
            </a:fld>
            <a:endParaRPr lang="en-US"/>
          </a:p>
        </p:txBody>
      </p:sp>
    </p:spTree>
    <p:extLst>
      <p:ext uri="{BB962C8B-B14F-4D97-AF65-F5344CB8AC3E}">
        <p14:creationId xmlns:p14="http://schemas.microsoft.com/office/powerpoint/2010/main" val="3472385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32</a:t>
            </a:fld>
            <a:endParaRPr lang="en-US"/>
          </a:p>
        </p:txBody>
      </p:sp>
    </p:spTree>
    <p:extLst>
      <p:ext uri="{BB962C8B-B14F-4D97-AF65-F5344CB8AC3E}">
        <p14:creationId xmlns:p14="http://schemas.microsoft.com/office/powerpoint/2010/main" val="319415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33</a:t>
            </a:fld>
            <a:endParaRPr lang="en-US"/>
          </a:p>
        </p:txBody>
      </p:sp>
    </p:spTree>
    <p:extLst>
      <p:ext uri="{BB962C8B-B14F-4D97-AF65-F5344CB8AC3E}">
        <p14:creationId xmlns:p14="http://schemas.microsoft.com/office/powerpoint/2010/main" val="23785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a:t>
            </a:fld>
            <a:endParaRPr lang="en-US"/>
          </a:p>
        </p:txBody>
      </p:sp>
    </p:spTree>
    <p:extLst>
      <p:ext uri="{BB962C8B-B14F-4D97-AF65-F5344CB8AC3E}">
        <p14:creationId xmlns:p14="http://schemas.microsoft.com/office/powerpoint/2010/main" val="2897907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34</a:t>
            </a:fld>
            <a:endParaRPr lang="en-US"/>
          </a:p>
        </p:txBody>
      </p:sp>
    </p:spTree>
    <p:extLst>
      <p:ext uri="{BB962C8B-B14F-4D97-AF65-F5344CB8AC3E}">
        <p14:creationId xmlns:p14="http://schemas.microsoft.com/office/powerpoint/2010/main" val="1787176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Figure 1, company submission</a:t>
            </a:r>
          </a:p>
        </p:txBody>
      </p:sp>
      <p:sp>
        <p:nvSpPr>
          <p:cNvPr id="4" name="Slide Number Placeholder 3"/>
          <p:cNvSpPr>
            <a:spLocks noGrp="1"/>
          </p:cNvSpPr>
          <p:nvPr>
            <p:ph type="sldNum" sz="quarter" idx="5"/>
          </p:nvPr>
        </p:nvSpPr>
        <p:spPr/>
        <p:txBody>
          <a:bodyPr/>
          <a:lstStyle/>
          <a:p>
            <a:fld id="{3D92B9AF-1FF3-B64A-A57E-17202D6D58C9}" type="slidenum">
              <a:rPr lang="en-US" smtClean="0"/>
              <a:pPr/>
              <a:t>35</a:t>
            </a:fld>
            <a:endParaRPr lang="en-US"/>
          </a:p>
        </p:txBody>
      </p:sp>
    </p:spTree>
    <p:extLst>
      <p:ext uri="{BB962C8B-B14F-4D97-AF65-F5344CB8AC3E}">
        <p14:creationId xmlns:p14="http://schemas.microsoft.com/office/powerpoint/2010/main" val="1943022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36</a:t>
            </a:fld>
            <a:endParaRPr lang="en-US"/>
          </a:p>
        </p:txBody>
      </p:sp>
    </p:spTree>
    <p:extLst>
      <p:ext uri="{BB962C8B-B14F-4D97-AF65-F5344CB8AC3E}">
        <p14:creationId xmlns:p14="http://schemas.microsoft.com/office/powerpoint/2010/main" val="1690332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Figure 6, company submission. Based on NHS treatment algorithm: </a:t>
            </a:r>
            <a:r>
              <a:rPr lang="en-GB">
                <a:hlinkClick r:id="rId3"/>
              </a:rPr>
              <a:t>treatment-algorithm-for-multiple-sclerosis-disease-modifying-therapies-july-23.pdf</a:t>
            </a:r>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37</a:t>
            </a:fld>
            <a:endParaRPr lang="en-US"/>
          </a:p>
        </p:txBody>
      </p:sp>
    </p:spTree>
    <p:extLst>
      <p:ext uri="{BB962C8B-B14F-4D97-AF65-F5344CB8AC3E}">
        <p14:creationId xmlns:p14="http://schemas.microsoft.com/office/powerpoint/2010/main" val="3246161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66463-979E-C393-D94F-C4CEDEDDA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728F08-E096-EA6F-DD3A-2F8BA4267D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1E2048-B8F7-35F5-3987-EDBD9007319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Source: Company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rgbClr val="44546A"/>
                </a:solidFill>
                <a:effectLst/>
                <a:latin typeface="Arial" panose="020B0604020202020204" pitchFamily="34" charset="0"/>
                <a:ea typeface="Times New Roman" panose="02020603050405020304" pitchFamily="18" charset="0"/>
              </a:rPr>
              <a:t>Table 8: Comparison of results from fixed, random effects and baseline risk-adjusted NMAs for ARR </a:t>
            </a:r>
            <a:endParaRPr lang="en-GB" sz="18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rgbClr val="44546A"/>
                </a:solidFill>
                <a:effectLst/>
                <a:latin typeface="Arial" panose="020B0604020202020204" pitchFamily="34" charset="0"/>
                <a:ea typeface="Times New Roman" panose="02020603050405020304" pitchFamily="18" charset="0"/>
              </a:rPr>
              <a:t>Table 9: Comparison of results from fixed, random effects and baseline risk-adjusted NMAs for 6-month CDP </a:t>
            </a:r>
            <a:endParaRPr lang="en-GB" sz="1800">
              <a:effectLst/>
              <a:latin typeface="Times New Roman" panose="02020603050405020304" pitchFamily="18" charset="0"/>
              <a:ea typeface="Times New Roman" panose="02020603050405020304" pitchFamily="18" charset="0"/>
            </a:endParaRPr>
          </a:p>
          <a:p>
            <a:endParaRPr lang="en-GB"/>
          </a:p>
        </p:txBody>
      </p:sp>
      <p:sp>
        <p:nvSpPr>
          <p:cNvPr id="4" name="Slide Number Placeholder 3">
            <a:extLst>
              <a:ext uri="{FF2B5EF4-FFF2-40B4-BE49-F238E27FC236}">
                <a16:creationId xmlns:a16="http://schemas.microsoft.com/office/drawing/2014/main" id="{1C134A46-96C9-DE8D-8BEB-268E41B0BAA9}"/>
              </a:ext>
            </a:extLst>
          </p:cNvPr>
          <p:cNvSpPr>
            <a:spLocks noGrp="1"/>
          </p:cNvSpPr>
          <p:nvPr>
            <p:ph type="sldNum" sz="quarter" idx="5"/>
          </p:nvPr>
        </p:nvSpPr>
        <p:spPr/>
        <p:txBody>
          <a:bodyPr/>
          <a:lstStyle/>
          <a:p>
            <a:fld id="{3D92B9AF-1FF3-B64A-A57E-17202D6D58C9}" type="slidenum">
              <a:rPr lang="en-US" smtClean="0"/>
              <a:pPr/>
              <a:t>38</a:t>
            </a:fld>
            <a:endParaRPr lang="en-US"/>
          </a:p>
        </p:txBody>
      </p:sp>
    </p:spTree>
    <p:extLst>
      <p:ext uri="{BB962C8B-B14F-4D97-AF65-F5344CB8AC3E}">
        <p14:creationId xmlns:p14="http://schemas.microsoft.com/office/powerpoint/2010/main" val="3024163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8FC7C-D0D9-F07A-A7E5-6E7AD60EF8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16A8A1-69E5-ACB0-3829-BBFEBBF97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A3E3A1-CFF4-1210-B8C4-878FD77ED9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Source: Company response</a:t>
            </a:r>
          </a:p>
          <a:p>
            <a:pPr algn="just">
              <a:spcAft>
                <a:spcPts val="600"/>
              </a:spcAft>
              <a:tabLst>
                <a:tab pos="749300" algn="l"/>
              </a:tabLst>
            </a:pPr>
            <a:r>
              <a:rPr lang="en-GB" sz="1800" b="1">
                <a:solidFill>
                  <a:srgbClr val="44546A"/>
                </a:solidFill>
                <a:effectLst/>
                <a:latin typeface="Arial" panose="020B0604020202020204" pitchFamily="34" charset="0"/>
                <a:ea typeface="Times New Roman" panose="02020603050405020304" pitchFamily="18" charset="0"/>
              </a:rPr>
              <a:t>Table 10: Comparison of results from fixed, random effects and baseline risk-adjusted NMAs for probabilities of discontinuation </a:t>
            </a:r>
            <a:endParaRPr lang="en-GB" sz="1800">
              <a:effectLst/>
              <a:latin typeface="Times New Roman" panose="02020603050405020304" pitchFamily="18" charset="0"/>
              <a:ea typeface="Times New Roman" panose="02020603050405020304" pitchFamily="18" charset="0"/>
            </a:endParaRPr>
          </a:p>
          <a:p>
            <a:pPr algn="just">
              <a:spcAft>
                <a:spcPts val="600"/>
              </a:spcAft>
              <a:tabLst>
                <a:tab pos="749300" algn="l"/>
              </a:tabLst>
            </a:pPr>
            <a:r>
              <a:rPr lang="en-GB" sz="1800" b="1">
                <a:solidFill>
                  <a:srgbClr val="44546A"/>
                </a:solidFill>
                <a:effectLst/>
                <a:latin typeface="Arial" panose="020B0604020202020204" pitchFamily="34" charset="0"/>
                <a:ea typeface="Times New Roman" panose="02020603050405020304" pitchFamily="18" charset="0"/>
              </a:rPr>
              <a:t>Table 11: Absolute probabilities of discontinuation based on the random effects model from baseline risk-adjusted NMA</a:t>
            </a:r>
            <a:endParaRPr lang="en-GB" sz="180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E79CACF7-96DD-8B19-A651-6AD1E0E15818}"/>
              </a:ext>
            </a:extLst>
          </p:cNvPr>
          <p:cNvSpPr>
            <a:spLocks noGrp="1"/>
          </p:cNvSpPr>
          <p:nvPr>
            <p:ph type="sldNum" sz="quarter" idx="5"/>
          </p:nvPr>
        </p:nvSpPr>
        <p:spPr/>
        <p:txBody>
          <a:bodyPr/>
          <a:lstStyle/>
          <a:p>
            <a:fld id="{3D92B9AF-1FF3-B64A-A57E-17202D6D58C9}" type="slidenum">
              <a:rPr lang="en-US" smtClean="0"/>
              <a:pPr/>
              <a:t>39</a:t>
            </a:fld>
            <a:endParaRPr lang="en-US"/>
          </a:p>
        </p:txBody>
      </p:sp>
    </p:spTree>
    <p:extLst>
      <p:ext uri="{BB962C8B-B14F-4D97-AF65-F5344CB8AC3E}">
        <p14:creationId xmlns:p14="http://schemas.microsoft.com/office/powerpoint/2010/main" val="2553311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DAB3B-9356-04C8-A59E-A3886806A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E4C75C-EE6D-E8D4-7403-EE0EB8C7EC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7BC82-5577-34A7-F07F-C2D7A4B613E5}"/>
              </a:ext>
            </a:extLst>
          </p:cNvPr>
          <p:cNvSpPr>
            <a:spLocks noGrp="1"/>
          </p:cNvSpPr>
          <p:nvPr>
            <p:ph type="body" idx="1"/>
          </p:nvPr>
        </p:nvSpPr>
        <p:spPr/>
        <p:txBody>
          <a:bodyPr/>
          <a:lstStyle/>
          <a:p>
            <a:pPr>
              <a:spcAft>
                <a:spcPts val="600"/>
              </a:spcAft>
            </a:pPr>
            <a:r>
              <a:rPr lang="en-GB" sz="1200" b="0" i="0">
                <a:solidFill>
                  <a:srgbClr val="44546A"/>
                </a:solidFill>
                <a:effectLst/>
                <a:latin typeface="Arial" panose="020B0604020202020204" pitchFamily="34" charset="0"/>
                <a:ea typeface="Times New Roman" panose="02020603050405020304" pitchFamily="18" charset="0"/>
                <a:cs typeface="Arial" panose="020B0604020202020204" pitchFamily="34" charset="0"/>
              </a:rPr>
              <a:t>Source: Company response, </a:t>
            </a:r>
            <a:r>
              <a:rPr lang="en-GB" sz="1200" b="1" i="0">
                <a:solidFill>
                  <a:srgbClr val="44546A"/>
                </a:solidFill>
                <a:effectLst/>
                <a:latin typeface="Arial" panose="020B0604020202020204" pitchFamily="34" charset="0"/>
                <a:ea typeface="Times New Roman" panose="02020603050405020304" pitchFamily="18" charset="0"/>
                <a:cs typeface="Arial" panose="020B0604020202020204" pitchFamily="34" charset="0"/>
              </a:rPr>
              <a:t>Table 4: Annualised probability of discontinuation </a:t>
            </a:r>
            <a:endParaRPr lang="en-GB" sz="1200" i="1">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t>EAG critique, </a:t>
            </a:r>
            <a:r>
              <a:rPr lang="en-GB" sz="1800" b="1" i="0">
                <a:solidFill>
                  <a:srgbClr val="44546A"/>
                </a:solidFill>
                <a:effectLst/>
                <a:latin typeface="Arial" panose="020B0604020202020204" pitchFamily="34" charset="0"/>
                <a:ea typeface="Calibri" panose="020F0502020204030204" pitchFamily="34" charset="0"/>
                <a:cs typeface="Arial" panose="020B0604020202020204" pitchFamily="34" charset="0"/>
              </a:rPr>
              <a:t>Table 1: Probability of treatment discontinuation generated by applying hazard ratios from the CS NMA to probability of treatment discontinuation for cladribine generated from CLASSIC-MS data</a:t>
            </a:r>
            <a:endParaRPr lang="en-GB" sz="1800" i="1">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endParaRPr lang="en-GB"/>
          </a:p>
          <a:p>
            <a:endParaRPr lang="en-GB"/>
          </a:p>
        </p:txBody>
      </p:sp>
      <p:sp>
        <p:nvSpPr>
          <p:cNvPr id="4" name="Slide Number Placeholder 3">
            <a:extLst>
              <a:ext uri="{FF2B5EF4-FFF2-40B4-BE49-F238E27FC236}">
                <a16:creationId xmlns:a16="http://schemas.microsoft.com/office/drawing/2014/main" id="{F7877AC9-EE2E-BFFA-6C2C-DC2BFC5033C7}"/>
              </a:ext>
            </a:extLst>
          </p:cNvPr>
          <p:cNvSpPr>
            <a:spLocks noGrp="1"/>
          </p:cNvSpPr>
          <p:nvPr>
            <p:ph type="sldNum" sz="quarter" idx="5"/>
          </p:nvPr>
        </p:nvSpPr>
        <p:spPr/>
        <p:txBody>
          <a:bodyPr/>
          <a:lstStyle/>
          <a:p>
            <a:fld id="{3D92B9AF-1FF3-B64A-A57E-17202D6D58C9}" type="slidenum">
              <a:rPr lang="en-US" smtClean="0"/>
              <a:pPr/>
              <a:t>40</a:t>
            </a:fld>
            <a:endParaRPr lang="en-US"/>
          </a:p>
        </p:txBody>
      </p:sp>
    </p:spTree>
    <p:extLst>
      <p:ext uri="{BB962C8B-B14F-4D97-AF65-F5344CB8AC3E}">
        <p14:creationId xmlns:p14="http://schemas.microsoft.com/office/powerpoint/2010/main" val="2237014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11019-2E5A-4D78-4866-06369C414E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FBBFA-F914-0E7D-B3DD-A4B6A0361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8D2C98-B79B-0111-15A5-A2951E7B86F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Source: Company response, supplementary information </a:t>
            </a:r>
            <a:r>
              <a:rPr lang="en-US" sz="1800" b="1" i="0" kern="100">
                <a:solidFill>
                  <a:srgbClr val="0E2841"/>
                </a:solidFill>
                <a:effectLst/>
                <a:latin typeface="Aptos" panose="020B0004020202020204" pitchFamily="34" charset="0"/>
                <a:ea typeface="Aptos" panose="020B0004020202020204" pitchFamily="34" charset="0"/>
                <a:cs typeface="Times New Roman" panose="02020603050405020304" pitchFamily="18" charset="0"/>
              </a:rPr>
              <a:t>Figure 1: EDSS distribution – BSC (base case)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00">
                <a:solidFill>
                  <a:srgbClr val="0E2841"/>
                </a:solidFill>
                <a:effectLst/>
                <a:latin typeface="Aptos" panose="020B0004020202020204" pitchFamily="34" charset="0"/>
                <a:ea typeface="Aptos" panose="020B0004020202020204" pitchFamily="34" charset="0"/>
                <a:cs typeface="Times New Roman" panose="02020603050405020304" pitchFamily="18" charset="0"/>
              </a:rPr>
              <a:t>Table 1: Health state occupancy (numerical values) – BSC (base case)</a:t>
            </a:r>
            <a:endParaRPr lang="en-GB" sz="1800" i="1" kern="100">
              <a:solidFill>
                <a:srgbClr val="0E284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1" kern="100">
              <a:solidFill>
                <a:srgbClr val="0E284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1">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EDBC407-81C2-8779-0D23-3106DB87F486}"/>
              </a:ext>
            </a:extLst>
          </p:cNvPr>
          <p:cNvSpPr>
            <a:spLocks noGrp="1"/>
          </p:cNvSpPr>
          <p:nvPr>
            <p:ph type="sldNum" sz="quarter" idx="5"/>
          </p:nvPr>
        </p:nvSpPr>
        <p:spPr/>
        <p:txBody>
          <a:bodyPr/>
          <a:lstStyle/>
          <a:p>
            <a:fld id="{3D92B9AF-1FF3-B64A-A57E-17202D6D58C9}" type="slidenum">
              <a:rPr lang="en-US" smtClean="0"/>
              <a:pPr/>
              <a:t>41</a:t>
            </a:fld>
            <a:endParaRPr lang="en-US"/>
          </a:p>
        </p:txBody>
      </p:sp>
    </p:spTree>
    <p:extLst>
      <p:ext uri="{BB962C8B-B14F-4D97-AF65-F5344CB8AC3E}">
        <p14:creationId xmlns:p14="http://schemas.microsoft.com/office/powerpoint/2010/main" val="3530984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5B813-5177-EC9D-70ED-29759FA813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10077B-4F78-28E7-1BED-5DD0D910E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EF072E-5D12-E92B-6B56-749A2B81B4C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Source: Company response, supplementary information </a:t>
            </a:r>
            <a:r>
              <a:rPr lang="en-US" sz="1800" b="1" i="0" kern="100">
                <a:solidFill>
                  <a:srgbClr val="0E2841"/>
                </a:solidFill>
                <a:effectLst/>
                <a:latin typeface="Aptos" panose="020B0004020202020204" pitchFamily="34" charset="0"/>
                <a:ea typeface="Aptos" panose="020B0004020202020204" pitchFamily="34" charset="0"/>
                <a:cs typeface="Times New Roman" panose="02020603050405020304" pitchFamily="18" charset="0"/>
              </a:rPr>
              <a:t>Figure 1: EDSS distribution – BSC (base case)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00">
                <a:solidFill>
                  <a:srgbClr val="0E2841"/>
                </a:solidFill>
                <a:effectLst/>
                <a:latin typeface="Aptos" panose="020B0004020202020204" pitchFamily="34" charset="0"/>
                <a:ea typeface="Aptos" panose="020B0004020202020204" pitchFamily="34" charset="0"/>
                <a:cs typeface="Times New Roman" panose="02020603050405020304" pitchFamily="18" charset="0"/>
              </a:rPr>
              <a:t>Table 1: Health state occupancy (numerical values) – BSC (base case)</a:t>
            </a:r>
            <a:endParaRPr lang="en-GB" sz="1800" i="1" kern="100">
              <a:solidFill>
                <a:srgbClr val="0E284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1" kern="100">
              <a:solidFill>
                <a:srgbClr val="0E284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1">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3C576C3-B784-015A-7809-AEB7D5CA9BCF}"/>
              </a:ext>
            </a:extLst>
          </p:cNvPr>
          <p:cNvSpPr>
            <a:spLocks noGrp="1"/>
          </p:cNvSpPr>
          <p:nvPr>
            <p:ph type="sldNum" sz="quarter" idx="5"/>
          </p:nvPr>
        </p:nvSpPr>
        <p:spPr/>
        <p:txBody>
          <a:bodyPr/>
          <a:lstStyle/>
          <a:p>
            <a:fld id="{3D92B9AF-1FF3-B64A-A57E-17202D6D58C9}" type="slidenum">
              <a:rPr lang="en-US" smtClean="0"/>
              <a:pPr/>
              <a:t>42</a:t>
            </a:fld>
            <a:endParaRPr lang="en-US"/>
          </a:p>
        </p:txBody>
      </p:sp>
    </p:spTree>
    <p:extLst>
      <p:ext uri="{BB962C8B-B14F-4D97-AF65-F5344CB8AC3E}">
        <p14:creationId xmlns:p14="http://schemas.microsoft.com/office/powerpoint/2010/main" val="12728310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A797D-ED0C-83FF-A601-93379A753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1EBC6-3EE1-84F4-77A4-9FD97661CC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331444-070F-85BD-2E25-FC30BBC74C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Source: Company response, supplementary information </a:t>
            </a:r>
            <a:r>
              <a:rPr lang="en-US" sz="1800" b="1" i="0" kern="100">
                <a:solidFill>
                  <a:srgbClr val="0E2841"/>
                </a:solidFill>
                <a:effectLst/>
                <a:latin typeface="Aptos" panose="020B0004020202020204" pitchFamily="34" charset="0"/>
                <a:ea typeface="Aptos" panose="020B0004020202020204" pitchFamily="34" charset="0"/>
                <a:cs typeface="Times New Roman" panose="02020603050405020304" pitchFamily="18" charset="0"/>
              </a:rPr>
              <a:t>Figure 1: EDSS distribution – BSC (base case)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00">
                <a:solidFill>
                  <a:srgbClr val="0E2841"/>
                </a:solidFill>
                <a:effectLst/>
                <a:latin typeface="Aptos" panose="020B0004020202020204" pitchFamily="34" charset="0"/>
                <a:ea typeface="Aptos" panose="020B0004020202020204" pitchFamily="34" charset="0"/>
                <a:cs typeface="Times New Roman" panose="02020603050405020304" pitchFamily="18" charset="0"/>
              </a:rPr>
              <a:t>Table 1: Health state occupancy (numerical values) – BSC (base case)</a:t>
            </a:r>
            <a:endParaRPr lang="en-GB" sz="1800" i="1" kern="100">
              <a:solidFill>
                <a:srgbClr val="0E284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1" kern="100">
              <a:solidFill>
                <a:srgbClr val="0E284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1">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BFAD30B-40E0-1894-3047-AC456A01985E}"/>
              </a:ext>
            </a:extLst>
          </p:cNvPr>
          <p:cNvSpPr>
            <a:spLocks noGrp="1"/>
          </p:cNvSpPr>
          <p:nvPr>
            <p:ph type="sldNum" sz="quarter" idx="5"/>
          </p:nvPr>
        </p:nvSpPr>
        <p:spPr/>
        <p:txBody>
          <a:bodyPr/>
          <a:lstStyle/>
          <a:p>
            <a:fld id="{3D92B9AF-1FF3-B64A-A57E-17202D6D58C9}" type="slidenum">
              <a:rPr lang="en-US" smtClean="0"/>
              <a:pPr/>
              <a:t>43</a:t>
            </a:fld>
            <a:endParaRPr lang="en-US"/>
          </a:p>
        </p:txBody>
      </p:sp>
    </p:spTree>
    <p:extLst>
      <p:ext uri="{BB962C8B-B14F-4D97-AF65-F5344CB8AC3E}">
        <p14:creationId xmlns:p14="http://schemas.microsoft.com/office/powerpoint/2010/main" val="241652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a:t>Source: </a:t>
            </a:r>
            <a:r>
              <a:rPr lang="en-GB" b="0"/>
              <a:t>Peginterferon beta-1a technical report and company submission document B section B.1.3.1 (p16)</a:t>
            </a:r>
          </a:p>
          <a:p>
            <a:endParaRPr lang="en-GB" b="0"/>
          </a:p>
          <a:p>
            <a:pPr algn="l"/>
            <a:r>
              <a:rPr lang="en-GB" b="0" i="0">
                <a:solidFill>
                  <a:srgbClr val="3B3B3B"/>
                </a:solidFill>
                <a:effectLst/>
              </a:rPr>
              <a:t>The Consortium of Multiple Sclerosis </a:t>
            </a:r>
            <a:r>
              <a:rPr lang="en-GB" b="0" i="0" err="1">
                <a:solidFill>
                  <a:srgbClr val="3B3B3B"/>
                </a:solidFill>
                <a:effectLst/>
              </a:rPr>
              <a:t>Centers</a:t>
            </a:r>
            <a:r>
              <a:rPr lang="en-GB" b="0" i="0">
                <a:solidFill>
                  <a:srgbClr val="3B3B3B"/>
                </a:solidFill>
                <a:effectLst/>
              </a:rPr>
              <a:t> (CMSC) states that you’re more likely to have highly active MS if:</a:t>
            </a:r>
          </a:p>
          <a:p>
            <a:pPr algn="l">
              <a:buFont typeface="Arial" panose="020B0604020202020204" pitchFamily="34" charset="0"/>
              <a:buChar char="•"/>
            </a:pPr>
            <a:r>
              <a:rPr lang="en-GB" b="0" i="0">
                <a:solidFill>
                  <a:srgbClr val="3B3B3B"/>
                </a:solidFill>
                <a:effectLst/>
              </a:rPr>
              <a:t>You reach an EDSS score of 4 within five years of your MS symptoms beginning.</a:t>
            </a:r>
          </a:p>
          <a:p>
            <a:pPr algn="l">
              <a:buFont typeface="Arial" panose="020B0604020202020204" pitchFamily="34" charset="0"/>
              <a:buChar char="•"/>
            </a:pPr>
            <a:r>
              <a:rPr lang="en-GB" b="0" i="0">
                <a:solidFill>
                  <a:srgbClr val="3B3B3B"/>
                </a:solidFill>
                <a:effectLst/>
              </a:rPr>
              <a:t>Your EDSS score changes by two or more points within one year.</a:t>
            </a:r>
          </a:p>
          <a:p>
            <a:pPr algn="l">
              <a:buFont typeface="Arial" panose="020B0604020202020204" pitchFamily="34" charset="0"/>
              <a:buChar char="•"/>
            </a:pPr>
            <a:r>
              <a:rPr lang="en-GB" b="0" i="0">
                <a:solidFill>
                  <a:srgbClr val="3B3B3B"/>
                </a:solidFill>
                <a:effectLst/>
              </a:rPr>
              <a:t>Your EDSS score changes and results in new disability.</a:t>
            </a:r>
          </a:p>
          <a:p>
            <a:r>
              <a:rPr lang="en-GB">
                <a:hlinkClick r:id="rId3"/>
              </a:rPr>
              <a:t>Should You Take an Advanced MS Treatment? 5 Symptoms To Look For | </a:t>
            </a:r>
            <a:r>
              <a:rPr lang="en-GB" err="1">
                <a:hlinkClick r:id="rId3"/>
              </a:rPr>
              <a:t>MyMSTeam</a:t>
            </a:r>
            <a:endParaRPr lang="en-GB"/>
          </a:p>
          <a:p>
            <a:pPr marL="285750" indent="-285750">
              <a:lnSpc>
                <a:spcPct val="114000"/>
              </a:lnSpc>
              <a:spcBef>
                <a:spcPts val="600"/>
              </a:spcBef>
              <a:buFont typeface="Arial" panose="020B0604020202020204" pitchFamily="34" charset="0"/>
              <a:buChar char="•"/>
            </a:pPr>
            <a:r>
              <a:rPr lang="en-GB"/>
              <a:t>Classifications: ~85% relapsing-remitting (incl. RES) which develop secondary progressive and 15%</a:t>
            </a:r>
          </a:p>
          <a:p>
            <a:pPr marL="971550" lvl="1" indent="-285750">
              <a:spcBef>
                <a:spcPts val="600"/>
              </a:spcBef>
            </a:pPr>
            <a:r>
              <a:rPr lang="en-GB"/>
              <a:t>85% relapsing-remitting MS</a:t>
            </a:r>
          </a:p>
          <a:p>
            <a:pPr marL="1428750" lvl="2" indent="-285750">
              <a:spcBef>
                <a:spcPts val="600"/>
              </a:spcBef>
            </a:pPr>
            <a:r>
              <a:rPr lang="en-GB"/>
              <a:t>On average, most will develop secondary progressive MS after 20 years</a:t>
            </a:r>
          </a:p>
          <a:p>
            <a:pPr marL="971550" lvl="1" indent="-285750">
              <a:spcBef>
                <a:spcPts val="600"/>
              </a:spcBef>
            </a:pPr>
            <a:r>
              <a:rPr lang="en-GB"/>
              <a:t>15% primary progressive MS</a:t>
            </a:r>
          </a:p>
          <a:p>
            <a:pPr marL="285750" indent="-285750">
              <a:lnSpc>
                <a:spcPct val="114000"/>
              </a:lnSpc>
              <a:spcBef>
                <a:spcPts val="600"/>
              </a:spcBef>
              <a:buFont typeface="Arial" panose="020B0604020202020204" pitchFamily="34" charset="0"/>
              <a:buChar char="•"/>
            </a:pPr>
            <a:r>
              <a:rPr lang="en-GB"/>
              <a:t>MS can be active (recent flare up), not active, and highly active (flare ups more often, </a:t>
            </a:r>
            <a:r>
              <a:rPr lang="en-GB">
                <a:highlight>
                  <a:srgbClr val="FFFF00"/>
                </a:highlight>
              </a:rPr>
              <a:t>also see slide notes</a:t>
            </a:r>
            <a:r>
              <a:rPr lang="en-GB"/>
              <a:t>)</a:t>
            </a:r>
          </a:p>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4</a:t>
            </a:fld>
            <a:endParaRPr lang="en-US"/>
          </a:p>
        </p:txBody>
      </p:sp>
    </p:spTree>
    <p:extLst>
      <p:ext uri="{BB962C8B-B14F-4D97-AF65-F5344CB8AC3E}">
        <p14:creationId xmlns:p14="http://schemas.microsoft.com/office/powerpoint/2010/main" val="2456963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7532C-ED7E-8310-D406-A4901C78E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F5B370-BFC7-6A40-EE96-0E5ACD1143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DEB2D6-FBEA-24C2-FA2C-999687D08D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Source: Company response, supplementary information </a:t>
            </a:r>
            <a:r>
              <a:rPr lang="en-US" sz="1800" b="1" i="0" kern="100">
                <a:solidFill>
                  <a:srgbClr val="0E2841"/>
                </a:solidFill>
                <a:effectLst/>
                <a:latin typeface="Aptos" panose="020B0004020202020204" pitchFamily="34" charset="0"/>
                <a:ea typeface="Aptos" panose="020B0004020202020204" pitchFamily="34" charset="0"/>
                <a:cs typeface="Times New Roman" panose="02020603050405020304" pitchFamily="18" charset="0"/>
              </a:rPr>
              <a:t>Figure 1: EDSS distribution – BSC (base case)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00">
                <a:solidFill>
                  <a:srgbClr val="0E2841"/>
                </a:solidFill>
                <a:effectLst/>
                <a:latin typeface="Aptos" panose="020B0004020202020204" pitchFamily="34" charset="0"/>
                <a:ea typeface="Aptos" panose="020B0004020202020204" pitchFamily="34" charset="0"/>
                <a:cs typeface="Times New Roman" panose="02020603050405020304" pitchFamily="18" charset="0"/>
              </a:rPr>
              <a:t>Table 1: Health state occupancy (numerical values) – BSC (base case)</a:t>
            </a:r>
            <a:endParaRPr lang="en-GB" sz="1800" i="1" kern="100">
              <a:solidFill>
                <a:srgbClr val="0E284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1" kern="100">
              <a:solidFill>
                <a:srgbClr val="0E284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1">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5E53745-1B34-34A7-AB23-7FCF5522A6E4}"/>
              </a:ext>
            </a:extLst>
          </p:cNvPr>
          <p:cNvSpPr>
            <a:spLocks noGrp="1"/>
          </p:cNvSpPr>
          <p:nvPr>
            <p:ph type="sldNum" sz="quarter" idx="5"/>
          </p:nvPr>
        </p:nvSpPr>
        <p:spPr/>
        <p:txBody>
          <a:bodyPr/>
          <a:lstStyle/>
          <a:p>
            <a:fld id="{3D92B9AF-1FF3-B64A-A57E-17202D6D58C9}" type="slidenum">
              <a:rPr lang="en-US" smtClean="0"/>
              <a:pPr/>
              <a:t>44</a:t>
            </a:fld>
            <a:endParaRPr lang="en-US"/>
          </a:p>
        </p:txBody>
      </p:sp>
    </p:spTree>
    <p:extLst>
      <p:ext uri="{BB962C8B-B14F-4D97-AF65-F5344CB8AC3E}">
        <p14:creationId xmlns:p14="http://schemas.microsoft.com/office/powerpoint/2010/main" val="3976819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45</a:t>
            </a:fld>
            <a:endParaRPr lang="en-US"/>
          </a:p>
        </p:txBody>
      </p:sp>
    </p:spTree>
    <p:extLst>
      <p:ext uri="{BB962C8B-B14F-4D97-AF65-F5344CB8AC3E}">
        <p14:creationId xmlns:p14="http://schemas.microsoft.com/office/powerpoint/2010/main" val="23089400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4, company submission</a:t>
            </a:r>
          </a:p>
          <a:p>
            <a:r>
              <a:rPr lang="en-GB"/>
              <a:t>3-month CDP = sustained progression (for at least 3 months) as defined by a 1.0 point increase in EDSS score - or a 1.5 point increase when the baseline EDSS score was 0.</a:t>
            </a:r>
          </a:p>
        </p:txBody>
      </p:sp>
      <p:sp>
        <p:nvSpPr>
          <p:cNvPr id="4" name="Slide Number Placeholder 3"/>
          <p:cNvSpPr>
            <a:spLocks noGrp="1"/>
          </p:cNvSpPr>
          <p:nvPr>
            <p:ph type="sldNum" sz="quarter" idx="5"/>
          </p:nvPr>
        </p:nvSpPr>
        <p:spPr/>
        <p:txBody>
          <a:bodyPr/>
          <a:lstStyle/>
          <a:p>
            <a:fld id="{3D92B9AF-1FF3-B64A-A57E-17202D6D58C9}" type="slidenum">
              <a:rPr lang="en-US" smtClean="0"/>
              <a:pPr/>
              <a:t>46</a:t>
            </a:fld>
            <a:endParaRPr lang="en-US"/>
          </a:p>
        </p:txBody>
      </p:sp>
    </p:spTree>
    <p:extLst>
      <p:ext uri="{BB962C8B-B14F-4D97-AF65-F5344CB8AC3E}">
        <p14:creationId xmlns:p14="http://schemas.microsoft.com/office/powerpoint/2010/main" val="2578708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0">
                <a:effectLst/>
                <a:latin typeface="Arial" panose="020B0604020202020204" pitchFamily="34" charset="0"/>
                <a:ea typeface="Times New Roman" panose="02020603050405020304" pitchFamily="18" charset="0"/>
                <a:cs typeface="Times New Roman" panose="02020603050405020304" pitchFamily="18" charset="0"/>
              </a:rPr>
              <a:t>Table 12, 13 &amp; 14, company submission</a:t>
            </a:r>
          </a:p>
          <a:p>
            <a:r>
              <a:rPr lang="en-GB" sz="1800">
                <a:effectLst/>
                <a:latin typeface="Segoe UI" panose="020B0502040204020203" pitchFamily="34" charset="0"/>
              </a:rPr>
              <a:t>https://</a:t>
            </a:r>
            <a:r>
              <a:rPr lang="en-GB" sz="1800" err="1">
                <a:effectLst/>
                <a:latin typeface="Segoe UI" panose="020B0502040204020203" pitchFamily="34" charset="0"/>
              </a:rPr>
              <a:t>pmc.ncbi.nlm.nih.gov</a:t>
            </a:r>
            <a:r>
              <a:rPr lang="en-GB" sz="1800">
                <a:effectLst/>
                <a:latin typeface="Segoe UI" panose="020B0502040204020203" pitchFamily="34" charset="0"/>
              </a:rPr>
              <a:t>/articles/PMC6460686/pdf/10.1177_1352458518771875.pdf</a:t>
            </a:r>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47</a:t>
            </a:fld>
            <a:endParaRPr lang="en-US"/>
          </a:p>
        </p:txBody>
      </p:sp>
    </p:spTree>
    <p:extLst>
      <p:ext uri="{BB962C8B-B14F-4D97-AF65-F5344CB8AC3E}">
        <p14:creationId xmlns:p14="http://schemas.microsoft.com/office/powerpoint/2010/main" val="31468115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Section B.2.9.3., company submission</a:t>
            </a:r>
          </a:p>
        </p:txBody>
      </p:sp>
      <p:sp>
        <p:nvSpPr>
          <p:cNvPr id="4" name="Slide Number Placeholder 3"/>
          <p:cNvSpPr>
            <a:spLocks noGrp="1"/>
          </p:cNvSpPr>
          <p:nvPr>
            <p:ph type="sldNum" sz="quarter" idx="5"/>
          </p:nvPr>
        </p:nvSpPr>
        <p:spPr/>
        <p:txBody>
          <a:bodyPr/>
          <a:lstStyle/>
          <a:p>
            <a:fld id="{3D92B9AF-1FF3-B64A-A57E-17202D6D58C9}" type="slidenum">
              <a:rPr lang="en-US" smtClean="0"/>
              <a:pPr/>
              <a:t>48</a:t>
            </a:fld>
            <a:endParaRPr lang="en-US"/>
          </a:p>
        </p:txBody>
      </p:sp>
    </p:spTree>
    <p:extLst>
      <p:ext uri="{BB962C8B-B14F-4D97-AF65-F5344CB8AC3E}">
        <p14:creationId xmlns:p14="http://schemas.microsoft.com/office/powerpoint/2010/main" val="39356342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EAR Tables 8 and 9 </a:t>
            </a:r>
          </a:p>
        </p:txBody>
      </p:sp>
      <p:sp>
        <p:nvSpPr>
          <p:cNvPr id="4" name="Slide Number Placeholder 3"/>
          <p:cNvSpPr>
            <a:spLocks noGrp="1"/>
          </p:cNvSpPr>
          <p:nvPr>
            <p:ph type="sldNum" sz="quarter" idx="5"/>
          </p:nvPr>
        </p:nvSpPr>
        <p:spPr/>
        <p:txBody>
          <a:bodyPr/>
          <a:lstStyle/>
          <a:p>
            <a:fld id="{3D92B9AF-1FF3-B64A-A57E-17202D6D58C9}" type="slidenum">
              <a:rPr lang="en-US" smtClean="0"/>
              <a:pPr/>
              <a:t>49</a:t>
            </a:fld>
            <a:endParaRPr lang="en-US"/>
          </a:p>
        </p:txBody>
      </p:sp>
    </p:spTree>
    <p:extLst>
      <p:ext uri="{BB962C8B-B14F-4D97-AF65-F5344CB8AC3E}">
        <p14:creationId xmlns:p14="http://schemas.microsoft.com/office/powerpoint/2010/main" val="39583172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11, appendix, company submission</a:t>
            </a:r>
          </a:p>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50</a:t>
            </a:fld>
            <a:endParaRPr lang="en-US"/>
          </a:p>
        </p:txBody>
      </p:sp>
    </p:spTree>
    <p:extLst>
      <p:ext uri="{BB962C8B-B14F-4D97-AF65-F5344CB8AC3E}">
        <p14:creationId xmlns:p14="http://schemas.microsoft.com/office/powerpoint/2010/main" val="2314011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4F0F4-DBC5-93C0-4AC2-0BCF2589A0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925DFD-98ED-0892-9693-B5B5D97C6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87FEAF-CBA0-FFFE-E2CB-4833246281A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32A0342-940E-18A6-5DC5-CF8F566E97A0}"/>
              </a:ext>
            </a:extLst>
          </p:cNvPr>
          <p:cNvSpPr>
            <a:spLocks noGrp="1"/>
          </p:cNvSpPr>
          <p:nvPr>
            <p:ph type="sldNum" sz="quarter" idx="5"/>
          </p:nvPr>
        </p:nvSpPr>
        <p:spPr/>
        <p:txBody>
          <a:bodyPr/>
          <a:lstStyle/>
          <a:p>
            <a:fld id="{3D92B9AF-1FF3-B64A-A57E-17202D6D58C9}" type="slidenum">
              <a:rPr lang="en-US" smtClean="0"/>
              <a:pPr/>
              <a:t>5</a:t>
            </a:fld>
            <a:endParaRPr lang="en-US"/>
          </a:p>
        </p:txBody>
      </p:sp>
    </p:spTree>
    <p:extLst>
      <p:ext uri="{BB962C8B-B14F-4D97-AF65-F5344CB8AC3E}">
        <p14:creationId xmlns:p14="http://schemas.microsoft.com/office/powerpoint/2010/main" val="503843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6</a:t>
            </a:fld>
            <a:endParaRPr lang="en-US"/>
          </a:p>
        </p:txBody>
      </p:sp>
    </p:spTree>
    <p:extLst>
      <p:ext uri="{BB962C8B-B14F-4D97-AF65-F5344CB8AC3E}">
        <p14:creationId xmlns:p14="http://schemas.microsoft.com/office/powerpoint/2010/main" val="1818410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41C93-B543-92CE-4959-CB7939E3B9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16240-FA7E-8C5A-9945-26A2CBB793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38A318-9624-8EFC-00DD-CA48DF81BDA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914F6B1-99FA-4A74-0319-FEB38D55B715}"/>
              </a:ext>
            </a:extLst>
          </p:cNvPr>
          <p:cNvSpPr>
            <a:spLocks noGrp="1"/>
          </p:cNvSpPr>
          <p:nvPr>
            <p:ph type="sldNum" sz="quarter" idx="5"/>
          </p:nvPr>
        </p:nvSpPr>
        <p:spPr/>
        <p:txBody>
          <a:bodyPr/>
          <a:lstStyle/>
          <a:p>
            <a:fld id="{3D92B9AF-1FF3-B64A-A57E-17202D6D58C9}" type="slidenum">
              <a:rPr lang="en-US" smtClean="0"/>
              <a:pPr/>
              <a:t>7</a:t>
            </a:fld>
            <a:endParaRPr lang="en-US"/>
          </a:p>
        </p:txBody>
      </p:sp>
    </p:spTree>
    <p:extLst>
      <p:ext uri="{BB962C8B-B14F-4D97-AF65-F5344CB8AC3E}">
        <p14:creationId xmlns:p14="http://schemas.microsoft.com/office/powerpoint/2010/main" val="290650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5D1CB-0270-7139-9240-C24C362E2F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412A2-8746-65AB-0746-AAE7AC5DF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752B5-4AE3-6425-7268-E4E20F9D69E3}"/>
              </a:ext>
            </a:extLst>
          </p:cNvPr>
          <p:cNvSpPr>
            <a:spLocks noGrp="1"/>
          </p:cNvSpPr>
          <p:nvPr>
            <p:ph type="body" idx="1"/>
          </p:nvPr>
        </p:nvSpPr>
        <p:spPr/>
        <p:txBody>
          <a:bodyPr/>
          <a:lstStyle/>
          <a:p>
            <a:pPr algn="l"/>
            <a:endParaRPr lang="en-GB"/>
          </a:p>
        </p:txBody>
      </p:sp>
      <p:sp>
        <p:nvSpPr>
          <p:cNvPr id="4" name="Slide Number Placeholder 3">
            <a:extLst>
              <a:ext uri="{FF2B5EF4-FFF2-40B4-BE49-F238E27FC236}">
                <a16:creationId xmlns:a16="http://schemas.microsoft.com/office/drawing/2014/main" id="{16C734AA-4097-19AF-000B-80C3D5F3330E}"/>
              </a:ext>
            </a:extLst>
          </p:cNvPr>
          <p:cNvSpPr>
            <a:spLocks noGrp="1"/>
          </p:cNvSpPr>
          <p:nvPr>
            <p:ph type="sldNum" sz="quarter" idx="5"/>
          </p:nvPr>
        </p:nvSpPr>
        <p:spPr/>
        <p:txBody>
          <a:bodyPr/>
          <a:lstStyle/>
          <a:p>
            <a:fld id="{3D92B9AF-1FF3-B64A-A57E-17202D6D58C9}" type="slidenum">
              <a:rPr lang="en-US" smtClean="0"/>
              <a:pPr/>
              <a:t>9</a:t>
            </a:fld>
            <a:endParaRPr lang="en-US"/>
          </a:p>
        </p:txBody>
      </p:sp>
    </p:spTree>
    <p:extLst>
      <p:ext uri="{BB962C8B-B14F-4D97-AF65-F5344CB8AC3E}">
        <p14:creationId xmlns:p14="http://schemas.microsoft.com/office/powerpoint/2010/main" val="83413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4AA5A-E94F-1956-C8E0-7FA769F826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5B6A5-0293-5CA9-68F6-ED30834D2E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AE5EE-C340-3789-CFB3-F672CDB85102}"/>
              </a:ext>
            </a:extLst>
          </p:cNvPr>
          <p:cNvSpPr>
            <a:spLocks noGrp="1"/>
          </p:cNvSpPr>
          <p:nvPr>
            <p:ph type="body" idx="1"/>
          </p:nvPr>
        </p:nvSpPr>
        <p:spPr/>
        <p:txBody>
          <a:bodyPr/>
          <a:lstStyle/>
          <a:p>
            <a:pPr algn="l"/>
            <a:endParaRPr lang="en-GB"/>
          </a:p>
        </p:txBody>
      </p:sp>
      <p:sp>
        <p:nvSpPr>
          <p:cNvPr id="4" name="Slide Number Placeholder 3">
            <a:extLst>
              <a:ext uri="{FF2B5EF4-FFF2-40B4-BE49-F238E27FC236}">
                <a16:creationId xmlns:a16="http://schemas.microsoft.com/office/drawing/2014/main" id="{22CCC73F-EFD7-AB03-4545-477FCF25F907}"/>
              </a:ext>
            </a:extLst>
          </p:cNvPr>
          <p:cNvSpPr>
            <a:spLocks noGrp="1"/>
          </p:cNvSpPr>
          <p:nvPr>
            <p:ph type="sldNum" sz="quarter" idx="5"/>
          </p:nvPr>
        </p:nvSpPr>
        <p:spPr/>
        <p:txBody>
          <a:bodyPr/>
          <a:lstStyle/>
          <a:p>
            <a:fld id="{3D92B9AF-1FF3-B64A-A57E-17202D6D58C9}" type="slidenum">
              <a:rPr lang="en-US" smtClean="0"/>
              <a:pPr/>
              <a:t>10</a:t>
            </a:fld>
            <a:endParaRPr lang="en-US"/>
          </a:p>
        </p:txBody>
      </p:sp>
    </p:spTree>
    <p:extLst>
      <p:ext uri="{BB962C8B-B14F-4D97-AF65-F5344CB8AC3E}">
        <p14:creationId xmlns:p14="http://schemas.microsoft.com/office/powerpoint/2010/main" val="772715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10118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53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97755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82962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83544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7085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5145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131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0359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3024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407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99805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80809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9246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816456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616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70887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212571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4644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95525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645539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09845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75953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504424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44047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682261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012652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000121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9368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855194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71165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915508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6941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994698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06252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7043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361720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597942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56842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240335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387984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bg1"/>
                </a:solidFill>
                <a:latin typeface="Arial" panose="020B0604020202020204" pitchFamily="34" charset="0"/>
                <a:ea typeface="Inter" panose="02000503000000020004" pitchFamily="2" charset="0"/>
              </a:defRPr>
            </a:lvl2pPr>
            <a:lvl3pPr>
              <a:lnSpc>
                <a:spcPct val="150000"/>
              </a:lnSpc>
              <a:defRPr sz="1800">
                <a:solidFill>
                  <a:schemeClr val="bg1"/>
                </a:solidFill>
                <a:latin typeface="Arial" panose="020B0604020202020204" pitchFamily="34" charset="0"/>
                <a:ea typeface="Inter" panose="02000503000000020004" pitchFamily="2" charset="0"/>
              </a:defRPr>
            </a:lvl3pPr>
            <a:lvl4pPr>
              <a:lnSpc>
                <a:spcPct val="150000"/>
              </a:lnSpc>
              <a:defRPr sz="1800">
                <a:solidFill>
                  <a:schemeClr val="bg1"/>
                </a:solidFill>
                <a:latin typeface="Arial" panose="020B0604020202020204" pitchFamily="34" charset="0"/>
                <a:ea typeface="Inter" panose="02000503000000020004" pitchFamily="2" charset="0"/>
              </a:defRPr>
            </a:lvl4pPr>
            <a:lvl5pPr>
              <a:lnSpc>
                <a:spcPct val="150000"/>
              </a:lnSpc>
              <a:defRPr sz="1800">
                <a:solidFill>
                  <a:schemeClr val="bg1"/>
                </a:solidFill>
                <a:latin typeface="Arial" panose="020B0604020202020204" pitchFamily="34"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a:solidFill>
                <a:schemeClr val="bg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a:solidFill>
                <a:schemeClr val="bg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a:solidFill>
                <a:schemeClr val="bg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a:solidFill>
                <a:schemeClr val="bg1"/>
              </a:solidFill>
              <a:latin typeface="Arial" panose="020B0604020202020204" pitchFamily="34"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971972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42903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2802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5876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791333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9452282"/>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 id="2147484153" r:id="rId17"/>
    <p:sldLayoutId id="2147484154" r:id="rId18"/>
    <p:sldLayoutId id="2147484155" r:id="rId19"/>
    <p:sldLayoutId id="2147484156" r:id="rId20"/>
    <p:sldLayoutId id="2147484157" r:id="rId21"/>
    <p:sldLayoutId id="2147484158" r:id="rId22"/>
    <p:sldLayoutId id="2147484159" r:id="rId23"/>
    <p:sldLayoutId id="2147484160" r:id="rId24"/>
    <p:sldLayoutId id="2147484161" r:id="rId25"/>
    <p:sldLayoutId id="2147484162" r:id="rId26"/>
    <p:sldLayoutId id="2147484163" r:id="rId27"/>
    <p:sldLayoutId id="2147484164" r:id="rId28"/>
    <p:sldLayoutId id="2147484165" r:id="rId29"/>
    <p:sldLayoutId id="2147484166" r:id="rId30"/>
    <p:sldLayoutId id="2147484167" r:id="rId31"/>
    <p:sldLayoutId id="2147484168" r:id="rId32"/>
    <p:sldLayoutId id="2147484169" r:id="rId33"/>
    <p:sldLayoutId id="2147484170" r:id="rId34"/>
    <p:sldLayoutId id="2147484171" r:id="rId35"/>
    <p:sldLayoutId id="2147484172" r:id="rId36"/>
    <p:sldLayoutId id="2147484173" r:id="rId37"/>
    <p:sldLayoutId id="2147484174" r:id="rId38"/>
    <p:sldLayoutId id="2147484175" r:id="rId39"/>
    <p:sldLayoutId id="2147484176" r:id="rId40"/>
    <p:sldLayoutId id="2147484177" r:id="rId41"/>
    <p:sldLayoutId id="2147484178" r:id="rId42"/>
    <p:sldLayoutId id="2147484179" r:id="rId43"/>
    <p:sldLayoutId id="2147484180" r:id="rId44"/>
    <p:sldLayoutId id="2147484181" r:id="rId45"/>
    <p:sldLayoutId id="2147484098" r:id="rId46"/>
    <p:sldLayoutId id="2147484133" r:id="rId47"/>
    <p:sldLayoutId id="2147484134" r:id="rId48"/>
    <p:sldLayoutId id="2147484135" r:id="rId49"/>
    <p:sldLayoutId id="2147484126" r:id="rId50"/>
    <p:sldLayoutId id="2147484182" r:id="rId51"/>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hyperlink" Target="https://www.msard-journal.com/article/S2211-0348(18)30268-2/abstract" TargetMode="Externa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slide" Target="slide3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4.xml"/><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hyperlink" Target="https://journals.sagepub.com/doi/10.1177/1352458511422097?url_ver=Z39.88-2003&amp;rfr_id=ori:rid:crossref.org&amp;rfr_dat=cr_pub%20%200pubmed" TargetMode="External"/><Relationship Id="rId7" Type="http://schemas.openxmlformats.org/officeDocument/2006/relationships/image" Target="../media/image7.svg"/><Relationship Id="rId2" Type="http://schemas.openxmlformats.org/officeDocument/2006/relationships/notesSlide" Target="../notesSlides/notesSlide18.xml"/><Relationship Id="rId1" Type="http://schemas.openxmlformats.org/officeDocument/2006/relationships/slideLayout" Target="../slideLayouts/slideLayout44.xml"/><Relationship Id="rId6" Type="http://schemas.openxmlformats.org/officeDocument/2006/relationships/image" Target="../media/image6.png"/><Relationship Id="rId5" Type="http://schemas.openxmlformats.org/officeDocument/2006/relationships/hyperlink" Target="https://pubmed.ncbi.nlm.nih.gov/39095665/" TargetMode="External"/><Relationship Id="rId4" Type="http://schemas.openxmlformats.org/officeDocument/2006/relationships/hyperlink" Target="https://pubmed.ncbi.nlm.nih.gov/27817792/"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4.xml"/><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4.xml"/><Relationship Id="rId5" Type="http://schemas.openxmlformats.org/officeDocument/2006/relationships/slide" Target="slide40.xml"/><Relationship Id="rId4" Type="http://schemas.openxmlformats.org/officeDocument/2006/relationships/image" Target="../media/image7.svg"/></Relationships>
</file>

<file path=ppt/slides/_rels/slide27.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4.xml"/><Relationship Id="rId4" Type="http://schemas.openxmlformats.org/officeDocument/2006/relationships/image" Target="../media/image7.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hyperlink" Target="https://www.nice.org.uk/guidance/gid-ta11293/documents/draft-guidance" TargetMode="External"/><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hyperlink" Target="https://www.nice.org.uk/guidance/gid-ta11293/documents/draft-guidance" TargetMode="External"/><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4" y="396643"/>
            <a:ext cx="5124487" cy="1276350"/>
          </a:xfrm>
        </p:spPr>
        <p:txBody>
          <a:bodyPr>
            <a:normAutofit fontScale="90000"/>
          </a:bodyPr>
          <a:lstStyle/>
          <a:p>
            <a:r>
              <a:rPr lang="en-GB">
                <a:latin typeface="Arial" panose="020B0604020202020204" pitchFamily="34" charset="0"/>
                <a:cs typeface="Arial" panose="020B0604020202020204" pitchFamily="34" charset="0"/>
              </a:rPr>
              <a:t>Cladribine for treating relapsing multiple sclerosis [ID6263]</a:t>
            </a: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96384" y="1848740"/>
            <a:ext cx="11328186" cy="4587217"/>
          </a:xfrm>
        </p:spPr>
        <p:txBody>
          <a:bodyPr>
            <a:normAutofit/>
          </a:bodyPr>
          <a:lstStyle/>
          <a:p>
            <a:pPr defTabSz="703434">
              <a:spcBef>
                <a:spcPts val="1200"/>
              </a:spcBef>
              <a:defRPr/>
            </a:pPr>
            <a:r>
              <a:rPr lang="en-US" sz="2200" b="1" dirty="0">
                <a:latin typeface="Arial" panose="020B0604020202020204" pitchFamily="34" charset="0"/>
                <a:cs typeface="Arial" panose="020B0604020202020204" pitchFamily="34" charset="0"/>
              </a:rPr>
              <a:t>Technology appraisal committee </a:t>
            </a:r>
            <a:r>
              <a:rPr lang="en-US" sz="2200" b="1" dirty="0"/>
              <a:t>B,</a:t>
            </a:r>
            <a:r>
              <a:rPr lang="en-US" sz="2200" b="1" dirty="0">
                <a:latin typeface="Arial" panose="020B0604020202020204" pitchFamily="34" charset="0"/>
                <a:cs typeface="Arial" panose="020B0604020202020204" pitchFamily="34" charset="0"/>
              </a:rPr>
              <a:t> 5</a:t>
            </a:r>
            <a:r>
              <a:rPr lang="en-US" sz="2200" b="1" baseline="30000" dirty="0">
                <a:latin typeface="Arial" panose="020B0604020202020204" pitchFamily="34" charset="0"/>
                <a:cs typeface="Arial" panose="020B0604020202020204" pitchFamily="34" charset="0"/>
              </a:rPr>
              <a:t>th</a:t>
            </a:r>
            <a:r>
              <a:rPr lang="en-US" sz="2200" b="1" dirty="0">
                <a:latin typeface="Arial" panose="020B0604020202020204" pitchFamily="34" charset="0"/>
                <a:cs typeface="Arial" panose="020B0604020202020204" pitchFamily="34" charset="0"/>
              </a:rPr>
              <a:t> February 2025</a:t>
            </a:r>
          </a:p>
          <a:p>
            <a:pPr defTabSz="703434">
              <a:spcBef>
                <a:spcPts val="1200"/>
              </a:spcBef>
              <a:defRPr/>
            </a:pPr>
            <a:r>
              <a:rPr lang="en-US" sz="2200" b="1" dirty="0">
                <a:latin typeface="Arial" panose="020B0604020202020204" pitchFamily="34" charset="0"/>
                <a:cs typeface="Arial" panose="020B0604020202020204" pitchFamily="34" charset="0"/>
              </a:rPr>
              <a:t>Chair: </a:t>
            </a:r>
            <a:r>
              <a:rPr lang="en-US" sz="2200" dirty="0">
                <a:latin typeface="Arial" panose="020B0604020202020204" pitchFamily="34" charset="0"/>
                <a:cs typeface="Arial" panose="020B0604020202020204" pitchFamily="34" charset="0"/>
              </a:rPr>
              <a:t>Charles Crawley</a:t>
            </a:r>
          </a:p>
          <a:p>
            <a:pPr defTabSz="703434">
              <a:spcBef>
                <a:spcPts val="1200"/>
              </a:spcBef>
              <a:defRPr/>
            </a:pPr>
            <a:r>
              <a:rPr lang="en-US" sz="2200" b="1" dirty="0">
                <a:latin typeface="Arial" panose="020B0604020202020204" pitchFamily="34" charset="0"/>
                <a:cs typeface="Arial" panose="020B0604020202020204" pitchFamily="34" charset="0"/>
              </a:rPr>
              <a:t>Lead team: </a:t>
            </a:r>
            <a:r>
              <a:rPr lang="en-US" sz="2200" dirty="0">
                <a:latin typeface="Arial" panose="020B0604020202020204" pitchFamily="34" charset="0"/>
                <a:cs typeface="Arial" panose="020B0604020202020204" pitchFamily="34" charset="0"/>
              </a:rPr>
              <a:t>Rhiannon Owen, Alistair </a:t>
            </a:r>
            <a:r>
              <a:rPr lang="en-US" sz="2200" dirty="0"/>
              <a:t>P</a:t>
            </a:r>
            <a:r>
              <a:rPr lang="en-US" sz="2200" dirty="0">
                <a:latin typeface="Arial" panose="020B0604020202020204" pitchFamily="34" charset="0"/>
                <a:cs typeface="Arial" panose="020B0604020202020204" pitchFamily="34" charset="0"/>
              </a:rPr>
              <a:t>atton, Nigel Westwood</a:t>
            </a:r>
            <a:endParaRPr lang="en-US" sz="2200" b="1" dirty="0">
              <a:latin typeface="Arial" panose="020B0604020202020204" pitchFamily="34" charset="0"/>
              <a:cs typeface="Arial" panose="020B0604020202020204" pitchFamily="34" charset="0"/>
            </a:endParaRPr>
          </a:p>
          <a:p>
            <a:pPr defTabSz="703434">
              <a:spcBef>
                <a:spcPts val="1200"/>
              </a:spcBef>
              <a:defRPr/>
            </a:pPr>
            <a:r>
              <a:rPr lang="en-US" sz="2200" b="1" dirty="0">
                <a:latin typeface="Arial" panose="020B0604020202020204" pitchFamily="34" charset="0"/>
                <a:cs typeface="Arial" panose="020B0604020202020204" pitchFamily="34" charset="0"/>
              </a:rPr>
              <a:t>External assessment group: </a:t>
            </a:r>
            <a:r>
              <a:rPr lang="en-US" sz="2200" dirty="0">
                <a:latin typeface="Arial" panose="020B0604020202020204" pitchFamily="34" charset="0"/>
                <a:cs typeface="Arial" panose="020B0604020202020204" pitchFamily="34" charset="0"/>
              </a:rPr>
              <a:t>Warwick Evidence</a:t>
            </a:r>
          </a:p>
          <a:p>
            <a:pPr defTabSz="703434">
              <a:spcBef>
                <a:spcPts val="1200"/>
              </a:spcBef>
              <a:defRPr/>
            </a:pPr>
            <a:r>
              <a:rPr lang="en-US" sz="2200" b="1" dirty="0">
                <a:latin typeface="Arial" panose="020B0604020202020204" pitchFamily="34" charset="0"/>
                <a:cs typeface="Arial" panose="020B0604020202020204" pitchFamily="34" charset="0"/>
              </a:rPr>
              <a:t>Technical team:</a:t>
            </a:r>
            <a:r>
              <a:rPr lang="en-US" sz="2200" dirty="0">
                <a:latin typeface="Arial" panose="020B0604020202020204" pitchFamily="34" charset="0"/>
                <a:cs typeface="Arial" panose="020B0604020202020204" pitchFamily="34" charset="0"/>
              </a:rPr>
              <a:t> Lorna Dunning, Rufaro </a:t>
            </a:r>
            <a:r>
              <a:rPr lang="en-US" sz="2200" dirty="0" err="1">
                <a:latin typeface="Arial" panose="020B0604020202020204" pitchFamily="34" charset="0"/>
                <a:cs typeface="Arial" panose="020B0604020202020204" pitchFamily="34" charset="0"/>
              </a:rPr>
              <a:t>Kausi</a:t>
            </a:r>
            <a:r>
              <a:rPr lang="en-US" sz="2200" dirty="0">
                <a:latin typeface="Arial" panose="020B0604020202020204" pitchFamily="34" charset="0"/>
                <a:cs typeface="Arial" panose="020B0604020202020204" pitchFamily="34" charset="0"/>
              </a:rPr>
              <a:t>, Sammy Shaw</a:t>
            </a:r>
          </a:p>
          <a:p>
            <a:pPr defTabSz="703434">
              <a:spcBef>
                <a:spcPts val="1200"/>
              </a:spcBef>
              <a:defRPr/>
            </a:pPr>
            <a:r>
              <a:rPr lang="en-US" sz="2200" b="1" dirty="0">
                <a:latin typeface="Arial" panose="020B0604020202020204" pitchFamily="34" charset="0"/>
                <a:cs typeface="Arial" panose="020B0604020202020204" pitchFamily="34" charset="0"/>
              </a:rPr>
              <a:t>Company: </a:t>
            </a:r>
            <a:r>
              <a:rPr lang="en-US" sz="2200" dirty="0">
                <a:latin typeface="Arial" panose="020B0604020202020204" pitchFamily="34" charset="0"/>
                <a:cs typeface="Arial" panose="020B0604020202020204" pitchFamily="34" charset="0"/>
              </a:rPr>
              <a:t>Merck Serono</a:t>
            </a:r>
          </a:p>
          <a:p>
            <a:pPr>
              <a:spcBef>
                <a:spcPts val="1200"/>
              </a:spcBef>
            </a:pPr>
            <a:endParaRPr lang="en-GB" sz="2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79A72F6-6F25-4FD7-939A-E0D4CE27677C}"/>
              </a:ext>
            </a:extLst>
          </p:cNvPr>
          <p:cNvSpPr/>
          <p:nvPr/>
        </p:nvSpPr>
        <p:spPr>
          <a:xfrm>
            <a:off x="7164888" y="839244"/>
            <a:ext cx="4530728"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Redacted – for screen</a:t>
            </a: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996978"/>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cs typeface="Arial" panose="020B0604020202020204" pitchFamily="34" charset="0"/>
              </a:rPr>
              <a:t>2025</a:t>
            </a:fld>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All rights reserved. Subject to </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a:solidFill>
                  <a:schemeClr val="tx1"/>
                </a:solidFill>
                <a:latin typeface="Arial" panose="020B0604020202020204" pitchFamily="34" charset="0"/>
                <a:ea typeface="Arial" panose="02000503000000020004" pitchFamily="2" charset="0"/>
                <a:cs typeface="Arial" panose="020B0604020202020204" pitchFamily="34" charset="0"/>
              </a:rPr>
              <a:t> </a:t>
            </a:r>
            <a:endParaRPr lang="en-US">
              <a:solidFill>
                <a:schemeClr val="tx1"/>
              </a:solidFill>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A25AA-6FC0-D403-1819-69FE8A5FCF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EDC603-9452-A83B-A795-40A36ACCE0A0}"/>
              </a:ext>
            </a:extLst>
          </p:cNvPr>
          <p:cNvSpPr>
            <a:spLocks noGrp="1"/>
          </p:cNvSpPr>
          <p:nvPr>
            <p:ph type="title"/>
          </p:nvPr>
        </p:nvSpPr>
        <p:spPr>
          <a:xfrm>
            <a:off x="466724" y="212724"/>
            <a:ext cx="11250785" cy="592817"/>
          </a:xfrm>
        </p:spPr>
        <p:txBody>
          <a:bodyPr>
            <a:normAutofit fontScale="90000"/>
          </a:bodyPr>
          <a:lstStyle/>
          <a:p>
            <a:r>
              <a:rPr lang="en-GB" sz="3200">
                <a:ea typeface="Arial" panose="02000503000000020004" pitchFamily="2" charset="0"/>
              </a:rPr>
              <a:t>Clinical expert, ABN and UKCPA Neuroscience Committee</a:t>
            </a:r>
            <a:endParaRPr lang="en-GB"/>
          </a:p>
        </p:txBody>
      </p:sp>
      <p:sp>
        <p:nvSpPr>
          <p:cNvPr id="5" name="Text Placeholder 4">
            <a:extLst>
              <a:ext uri="{FF2B5EF4-FFF2-40B4-BE49-F238E27FC236}">
                <a16:creationId xmlns:a16="http://schemas.microsoft.com/office/drawing/2014/main" id="{9FFE1FB9-9C11-6AAA-5D29-A0B60596F86C}"/>
              </a:ext>
            </a:extLst>
          </p:cNvPr>
          <p:cNvSpPr>
            <a:spLocks noGrp="1"/>
          </p:cNvSpPr>
          <p:nvPr>
            <p:ph type="body" sz="quarter" idx="14"/>
          </p:nvPr>
        </p:nvSpPr>
        <p:spPr/>
        <p:txBody>
          <a:bodyPr/>
          <a:lstStyle/>
          <a:p>
            <a:r>
              <a:rPr lang="en-GB" sz="2000"/>
              <a:t>Cladribine is an effective DMT which can help with strained MS services and meet unmet need</a:t>
            </a:r>
          </a:p>
        </p:txBody>
      </p:sp>
      <p:sp>
        <p:nvSpPr>
          <p:cNvPr id="4" name="Text Placeholder 3">
            <a:extLst>
              <a:ext uri="{FF2B5EF4-FFF2-40B4-BE49-F238E27FC236}">
                <a16:creationId xmlns:a16="http://schemas.microsoft.com/office/drawing/2014/main" id="{6A7C57C4-A591-F4AA-920D-69080BB43512}"/>
              </a:ext>
            </a:extLst>
          </p:cNvPr>
          <p:cNvSpPr>
            <a:spLocks noGrp="1"/>
          </p:cNvSpPr>
          <p:nvPr>
            <p:ph type="body" sz="quarter" idx="13"/>
          </p:nvPr>
        </p:nvSpPr>
        <p:spPr/>
        <p:txBody>
          <a:bodyPr>
            <a:normAutofit fontScale="77500" lnSpcReduction="20000"/>
          </a:bodyPr>
          <a:lstStyle/>
          <a:p>
            <a:r>
              <a:rPr lang="en-GB"/>
              <a:t>Abbreviations: ABN, Association of British Neurologists; UKCPA, UK Clinical Pharmacy Association; DMT, disease-modifying therapy; MS, multiple sclerosis; RRMS, relapsing-remitting multiple sclerosis; MA, market authorisation; BCMS, British Columbia Multiple Sclerosis.</a:t>
            </a:r>
          </a:p>
        </p:txBody>
      </p:sp>
      <p:sp>
        <p:nvSpPr>
          <p:cNvPr id="3" name="TextBox 2">
            <a:extLst>
              <a:ext uri="{FF2B5EF4-FFF2-40B4-BE49-F238E27FC236}">
                <a16:creationId xmlns:a16="http://schemas.microsoft.com/office/drawing/2014/main" id="{ABF7CE47-71C7-36B2-340B-472615B81275}"/>
              </a:ext>
            </a:extLst>
          </p:cNvPr>
          <p:cNvSpPr txBox="1"/>
          <p:nvPr/>
        </p:nvSpPr>
        <p:spPr>
          <a:xfrm>
            <a:off x="504249" y="1171750"/>
            <a:ext cx="11114009" cy="4965462"/>
          </a:xfrm>
          <a:prstGeom prst="rect">
            <a:avLst/>
          </a:prstGeom>
          <a:noFill/>
        </p:spPr>
        <p:txBody>
          <a:bodyPr wrap="square">
            <a:spAutoFit/>
          </a:bodyPr>
          <a:lstStyle/>
          <a:p>
            <a:pPr marL="342900" lvl="0" indent="-342900">
              <a:lnSpc>
                <a:spcPct val="150000"/>
              </a:lnSpc>
              <a:spcAft>
                <a:spcPts val="1200"/>
              </a:spcAft>
              <a:buFont typeface="Arial" panose="020B0604020202020204" pitchFamily="34" charset="0"/>
              <a:buChar char="•"/>
              <a:tabLst>
                <a:tab pos="457200" algn="l"/>
              </a:tabLst>
            </a:pPr>
            <a:r>
              <a:rPr lang="en-GB" sz="1800">
                <a:effectLst/>
                <a:latin typeface="Arial" panose="020B0604020202020204" pitchFamily="34" charset="0"/>
                <a:ea typeface="Times New Roman" panose="02020603050405020304" pitchFamily="18" charset="0"/>
                <a:cs typeface="Times New Roman" panose="02020603050405020304" pitchFamily="18" charset="0"/>
              </a:rPr>
              <a:t>Subclassifications of RRMS in clinical trials do not necessarily relate to NHS clinical prescribing</a:t>
            </a:r>
          </a:p>
          <a:p>
            <a:pPr marL="342900" indent="-342900">
              <a:lnSpc>
                <a:spcPct val="150000"/>
              </a:lnSpc>
              <a:spcAft>
                <a:spcPts val="1200"/>
              </a:spcAft>
              <a:buFont typeface="Arial" panose="020B0604020202020204" pitchFamily="34" charset="0"/>
              <a:buChar char="•"/>
              <a:tabLst>
                <a:tab pos="457200" algn="l"/>
              </a:tabLst>
            </a:pPr>
            <a:r>
              <a:rPr lang="en-GB" sz="1800">
                <a:effectLst/>
                <a:latin typeface="Arial" panose="020B0604020202020204" pitchFamily="34" charset="0"/>
                <a:ea typeface="Times New Roman" panose="02020603050405020304" pitchFamily="18" charset="0"/>
                <a:cs typeface="Times New Roman" panose="02020603050405020304" pitchFamily="18" charset="0"/>
              </a:rPr>
              <a:t>Dimethyl fumarate and diroximel fumarate are not relevant comparators as rarely started in NHS practice</a:t>
            </a:r>
          </a:p>
          <a:p>
            <a:pPr marL="342900" indent="-342900">
              <a:lnSpc>
                <a:spcPct val="150000"/>
              </a:lnSpc>
              <a:spcAft>
                <a:spcPts val="1200"/>
              </a:spcAft>
              <a:buFont typeface="Arial" panose="020B0604020202020204" pitchFamily="34" charset="0"/>
              <a:buChar char="•"/>
              <a:tabLst>
                <a:tab pos="457200" algn="l"/>
              </a:tabLst>
            </a:pPr>
            <a:r>
              <a:rPr lang="en-GB" sz="1800">
                <a:effectLst/>
                <a:latin typeface="Arial" panose="020B0604020202020204" pitchFamily="34" charset="0"/>
                <a:ea typeface="Times New Roman" panose="02020603050405020304" pitchFamily="18" charset="0"/>
                <a:cs typeface="Times New Roman" panose="02020603050405020304" pitchFamily="18" charset="0"/>
              </a:rPr>
              <a:t>Cladribine demonstrates efficacy with comparably mild side effect profile and has the benefit of a short administration with durable effect – expansion of MA is welcomed</a:t>
            </a:r>
          </a:p>
          <a:p>
            <a:pPr marL="342900" indent="-342900">
              <a:lnSpc>
                <a:spcPct val="150000"/>
              </a:lnSpc>
              <a:spcAft>
                <a:spcPts val="1200"/>
              </a:spcAft>
              <a:buFont typeface="Arial" panose="020B0604020202020204" pitchFamily="34" charset="0"/>
              <a:buChar char="•"/>
              <a:tabLst>
                <a:tab pos="457200" algn="l"/>
              </a:tabLst>
            </a:pPr>
            <a:r>
              <a:rPr lang="en-GB" sz="1800">
                <a:effectLst/>
                <a:latin typeface="Arial" panose="020B0604020202020204" pitchFamily="34" charset="0"/>
                <a:ea typeface="Times New Roman" panose="02020603050405020304" pitchFamily="18" charset="0"/>
                <a:cs typeface="Times New Roman" panose="02020603050405020304" pitchFamily="18" charset="0"/>
              </a:rPr>
              <a:t>Full positive impact on service delivery has not been considered – e.g. staffing, workdays lost</a:t>
            </a:r>
          </a:p>
          <a:p>
            <a:pPr marL="342900" indent="-342900">
              <a:lnSpc>
                <a:spcPct val="150000"/>
              </a:lnSpc>
              <a:spcAft>
                <a:spcPts val="1200"/>
              </a:spcAft>
              <a:buFont typeface="Arial" panose="020B0604020202020204" pitchFamily="34" charset="0"/>
              <a:buChar char="•"/>
              <a:tabLst>
                <a:tab pos="457200" algn="l"/>
              </a:tabLst>
            </a:pPr>
            <a:r>
              <a:rPr lang="en-GB">
                <a:latin typeface="Arial" panose="020B0604020202020204" pitchFamily="34" charset="0"/>
                <a:ea typeface="Times New Roman" panose="02020603050405020304" pitchFamily="18" charset="0"/>
                <a:cs typeface="Times New Roman" panose="02020603050405020304" pitchFamily="18" charset="0"/>
              </a:rPr>
              <a:t>MS has a better prognosis today than historically, but BCMS registry remains the most appropriate way to reflect untreated people – UK MS register may reflect mild cases/those who no longer need treatment</a:t>
            </a:r>
          </a:p>
          <a:p>
            <a:pPr marL="342900" lvl="0" indent="-342900">
              <a:lnSpc>
                <a:spcPct val="150000"/>
              </a:lnSpc>
              <a:spcAft>
                <a:spcPts val="1200"/>
              </a:spcAft>
              <a:buFont typeface="Arial" panose="020B0604020202020204" pitchFamily="34" charset="0"/>
              <a:buChar char="•"/>
              <a:tabLst>
                <a:tab pos="457200" algn="l"/>
              </a:tabLst>
            </a:pPr>
            <a:r>
              <a:rPr lang="en-GB" sz="1800">
                <a:effectLst/>
                <a:latin typeface="Arial" panose="020B0604020202020204" pitchFamily="34" charset="0"/>
                <a:ea typeface="Times New Roman" panose="02020603050405020304" pitchFamily="18" charset="0"/>
                <a:cs typeface="Times New Roman" panose="02020603050405020304" pitchFamily="18" charset="0"/>
              </a:rPr>
              <a:t>Negative recommendation limits first-line treatment options for certain groups of patients (e.g. when travel is difficult) and adversely impacts protected groups (e.g. younger people, women considering pregnancy, people with disabilities, minority racial groups, and more)</a:t>
            </a:r>
          </a:p>
        </p:txBody>
      </p:sp>
    </p:spTree>
    <p:extLst>
      <p:ext uri="{BB962C8B-B14F-4D97-AF65-F5344CB8AC3E}">
        <p14:creationId xmlns:p14="http://schemas.microsoft.com/office/powerpoint/2010/main" val="589345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7CFB7-94B6-2399-A73A-561032D23BC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31A8AA0-02FD-651A-950F-991FDF75DC61}"/>
              </a:ext>
            </a:extLst>
          </p:cNvPr>
          <p:cNvSpPr>
            <a:spLocks noGrp="1"/>
          </p:cNvSpPr>
          <p:nvPr>
            <p:ph type="body" sz="quarter" idx="13"/>
          </p:nvPr>
        </p:nvSpPr>
        <p:spPr/>
        <p:txBody>
          <a:bodyPr>
            <a:normAutofit fontScale="85000" lnSpcReduction="10000"/>
          </a:bodyPr>
          <a:lstStyle/>
          <a:p>
            <a:r>
              <a:rPr lang="en-GB"/>
              <a:t>Abbreviations: RRMS, relapsing-remitting multiple sclerosis; MS, multiple sclerosis; EDSS, Expanded Disability Status Scale.</a:t>
            </a:r>
          </a:p>
        </p:txBody>
      </p:sp>
      <p:sp>
        <p:nvSpPr>
          <p:cNvPr id="5" name="TextBox 4">
            <a:extLst>
              <a:ext uri="{FF2B5EF4-FFF2-40B4-BE49-F238E27FC236}">
                <a16:creationId xmlns:a16="http://schemas.microsoft.com/office/drawing/2014/main" id="{1082C652-D12B-0501-A5A4-59E19979D94C}"/>
              </a:ext>
            </a:extLst>
          </p:cNvPr>
          <p:cNvSpPr txBox="1"/>
          <p:nvPr/>
        </p:nvSpPr>
        <p:spPr>
          <a:xfrm>
            <a:off x="466725" y="839772"/>
            <a:ext cx="10936382" cy="4857740"/>
          </a:xfrm>
          <a:prstGeom prst="rect">
            <a:avLst/>
          </a:prstGeom>
          <a:noFill/>
        </p:spPr>
        <p:txBody>
          <a:bodyPr wrap="square">
            <a:spAutoFit/>
          </a:bodyPr>
          <a:lstStyle/>
          <a:p>
            <a:pPr lvl="0">
              <a:lnSpc>
                <a:spcPct val="150000"/>
              </a:lnSpc>
              <a:spcAft>
                <a:spcPts val="1200"/>
              </a:spcAft>
              <a:tabLst>
                <a:tab pos="457200" algn="l"/>
              </a:tabLst>
            </a:pPr>
            <a:r>
              <a:rPr lang="en-GB" sz="1800" b="1">
                <a:effectLst/>
                <a:latin typeface="Arial" panose="020B0604020202020204" pitchFamily="34" charset="0"/>
                <a:ea typeface="Times New Roman" panose="02020603050405020304" pitchFamily="18" charset="0"/>
                <a:cs typeface="Times New Roman" panose="02020603050405020304" pitchFamily="18" charset="0"/>
              </a:rPr>
              <a:t>Biogen Idec Ltd (comparator manufacturer)</a:t>
            </a:r>
          </a:p>
          <a:p>
            <a:pPr marL="342900" lvl="0" indent="-342900">
              <a:lnSpc>
                <a:spcPct val="150000"/>
              </a:lnSpc>
              <a:spcAft>
                <a:spcPts val="1200"/>
              </a:spcAft>
              <a:buFont typeface="Arial" panose="020B0604020202020204" pitchFamily="34" charset="0"/>
              <a:buChar char="•"/>
              <a:tabLst>
                <a:tab pos="457200" algn="l"/>
              </a:tabLst>
            </a:pPr>
            <a:r>
              <a:rPr lang="en-GB">
                <a:latin typeface="Arial" panose="020B0604020202020204" pitchFamily="34" charset="0"/>
                <a:ea typeface="Times New Roman" panose="02020603050405020304" pitchFamily="18" charset="0"/>
                <a:cs typeface="Times New Roman" panose="02020603050405020304" pitchFamily="18" charset="0"/>
              </a:rPr>
              <a:t>Committee should consider approaches used in ongoing appraisal of natalizumab in RRMS [ID6369] to model treatment sequencing and analysis of UK MS registry</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200"/>
              </a:spcAft>
              <a:buFont typeface="Arial" panose="020B0604020202020204" pitchFamily="34" charset="0"/>
              <a:buChar char="•"/>
              <a:tabLst>
                <a:tab pos="457200" algn="l"/>
              </a:tabLst>
            </a:pPr>
            <a:r>
              <a:rPr lang="en-GB">
                <a:latin typeface="Arial" panose="020B0604020202020204" pitchFamily="34" charset="0"/>
                <a:ea typeface="Times New Roman" panose="02020603050405020304" pitchFamily="18" charset="0"/>
                <a:cs typeface="Times New Roman" panose="02020603050405020304" pitchFamily="18" charset="0"/>
              </a:rPr>
              <a:t>Biogen agrees that EDSS specific mortality rates should apply</a:t>
            </a:r>
          </a:p>
          <a:p>
            <a:pPr marL="342900" lvl="0" indent="-342900">
              <a:lnSpc>
                <a:spcPct val="150000"/>
              </a:lnSpc>
              <a:spcAft>
                <a:spcPts val="1200"/>
              </a:spcAft>
              <a:buFont typeface="Arial" panose="020B0604020202020204" pitchFamily="34" charset="0"/>
              <a:buChar char="•"/>
              <a:tabLst>
                <a:tab pos="457200" algn="l"/>
              </a:tabLst>
            </a:pPr>
            <a:r>
              <a:rPr lang="en-GB">
                <a:latin typeface="Arial" panose="020B0604020202020204" pitchFamily="34" charset="0"/>
                <a:ea typeface="Times New Roman" panose="02020603050405020304" pitchFamily="18" charset="0"/>
                <a:cs typeface="Times New Roman" panose="02020603050405020304" pitchFamily="18" charset="0"/>
              </a:rPr>
              <a:t>Concerned that </a:t>
            </a:r>
            <a:r>
              <a:rPr lang="en-GB" err="1">
                <a:latin typeface="Arial" panose="020B0604020202020204" pitchFamily="34" charset="0"/>
                <a:ea typeface="Times New Roman" panose="02020603050405020304" pitchFamily="18" charset="0"/>
                <a:cs typeface="Times New Roman" panose="02020603050405020304" pitchFamily="18" charset="0"/>
              </a:rPr>
              <a:t>Hawton</a:t>
            </a:r>
            <a:r>
              <a:rPr lang="en-GB">
                <a:latin typeface="Arial" panose="020B0604020202020204" pitchFamily="34" charset="0"/>
                <a:ea typeface="Times New Roman" panose="02020603050405020304" pitchFamily="18" charset="0"/>
                <a:cs typeface="Times New Roman" panose="02020603050405020304" pitchFamily="18" charset="0"/>
              </a:rPr>
              <a:t> et al. underestimates the costs of managing RRMS</a:t>
            </a:r>
          </a:p>
          <a:p>
            <a:pPr lvl="0">
              <a:lnSpc>
                <a:spcPct val="150000"/>
              </a:lnSpc>
              <a:spcAft>
                <a:spcPts val="1200"/>
              </a:spcAft>
              <a:tabLst>
                <a:tab pos="457200" algn="l"/>
              </a:tabLst>
            </a:pPr>
            <a:r>
              <a:rPr lang="en-GB" b="1">
                <a:latin typeface="Arial" panose="020B0604020202020204" pitchFamily="34" charset="0"/>
                <a:ea typeface="Times New Roman" panose="02020603050405020304" pitchFamily="18" charset="0"/>
                <a:cs typeface="Times New Roman" panose="02020603050405020304" pitchFamily="18" charset="0"/>
              </a:rPr>
              <a:t>NICE Medicines Optimisation Team</a:t>
            </a:r>
          </a:p>
          <a:p>
            <a:pPr marL="342900" lvl="0" indent="-342900">
              <a:lnSpc>
                <a:spcPct val="150000"/>
              </a:lnSpc>
              <a:spcAft>
                <a:spcPts val="1200"/>
              </a:spcAft>
              <a:buFont typeface="Arial" panose="020B0604020202020204" pitchFamily="34" charset="0"/>
              <a:buChar char="•"/>
              <a:tabLst>
                <a:tab pos="457200" algn="l"/>
              </a:tabLst>
            </a:pPr>
            <a:r>
              <a:rPr lang="en-GB">
                <a:latin typeface="Arial" panose="020B0604020202020204" pitchFamily="34" charset="0"/>
                <a:ea typeface="Times New Roman" panose="02020603050405020304" pitchFamily="18" charset="0"/>
                <a:cs typeface="Times New Roman" panose="02020603050405020304" pitchFamily="18" charset="0"/>
              </a:rPr>
              <a:t>Title should read ‘relapsing-remitting’ for consistency</a:t>
            </a:r>
          </a:p>
          <a:p>
            <a:pPr marL="342900" lvl="0" indent="-342900">
              <a:lnSpc>
                <a:spcPct val="150000"/>
              </a:lnSpc>
              <a:spcAft>
                <a:spcPts val="1200"/>
              </a:spcAft>
              <a:buFont typeface="Arial" panose="020B0604020202020204" pitchFamily="34" charset="0"/>
              <a:buChar char="•"/>
              <a:tabLst>
                <a:tab pos="457200" algn="l"/>
              </a:tabLst>
            </a:pPr>
            <a:r>
              <a:rPr lang="en-GB">
                <a:latin typeface="Arial" panose="020B0604020202020204" pitchFamily="34" charset="0"/>
                <a:ea typeface="Times New Roman" panose="02020603050405020304" pitchFamily="18" charset="0"/>
                <a:cs typeface="Times New Roman" panose="02020603050405020304" pitchFamily="18" charset="0"/>
              </a:rPr>
              <a:t>Title of this appraisal needs amending to clearly distinguish it from TA616</a:t>
            </a:r>
          </a:p>
          <a:p>
            <a:pPr marL="342900" lvl="0" indent="-342900">
              <a:lnSpc>
                <a:spcPct val="150000"/>
              </a:lnSpc>
              <a:spcAft>
                <a:spcPts val="1200"/>
              </a:spcAft>
              <a:buFont typeface="Arial" panose="020B0604020202020204" pitchFamily="34" charset="0"/>
              <a:buChar char="•"/>
              <a:tabLst>
                <a:tab pos="457200" algn="l"/>
              </a:tabLst>
            </a:pPr>
            <a:r>
              <a:rPr lang="en-GB">
                <a:latin typeface="Arial" panose="020B0604020202020204" pitchFamily="34" charset="0"/>
                <a:ea typeface="Times New Roman" panose="02020603050405020304" pitchFamily="18" charset="0"/>
                <a:cs typeface="Times New Roman" panose="02020603050405020304" pitchFamily="18" charset="0"/>
              </a:rPr>
              <a:t>‘Active’ definition not clear in practice, and ambiguity that cladribine remains an option in highly active</a:t>
            </a:r>
          </a:p>
        </p:txBody>
      </p:sp>
      <p:sp>
        <p:nvSpPr>
          <p:cNvPr id="7" name="Title 6">
            <a:extLst>
              <a:ext uri="{FF2B5EF4-FFF2-40B4-BE49-F238E27FC236}">
                <a16:creationId xmlns:a16="http://schemas.microsoft.com/office/drawing/2014/main" id="{7CC8E429-EEC7-25E1-76C7-EFD45A4A4474}"/>
              </a:ext>
            </a:extLst>
          </p:cNvPr>
          <p:cNvSpPr>
            <a:spLocks noGrp="1"/>
          </p:cNvSpPr>
          <p:nvPr>
            <p:ph type="title"/>
          </p:nvPr>
        </p:nvSpPr>
        <p:spPr/>
        <p:txBody>
          <a:bodyPr/>
          <a:lstStyle/>
          <a:p>
            <a:r>
              <a:rPr lang="en-GB"/>
              <a:t>More draft guidance responders</a:t>
            </a:r>
          </a:p>
        </p:txBody>
      </p:sp>
    </p:spTree>
    <p:extLst>
      <p:ext uri="{BB962C8B-B14F-4D97-AF65-F5344CB8AC3E}">
        <p14:creationId xmlns:p14="http://schemas.microsoft.com/office/powerpoint/2010/main" val="2170306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D920-FD06-DEAB-F01D-F5913D55800D}"/>
              </a:ext>
            </a:extLst>
          </p:cNvPr>
          <p:cNvSpPr>
            <a:spLocks noGrp="1"/>
          </p:cNvSpPr>
          <p:nvPr>
            <p:ph type="title"/>
          </p:nvPr>
        </p:nvSpPr>
        <p:spPr>
          <a:xfrm>
            <a:off x="466724" y="126469"/>
            <a:ext cx="11250785" cy="592817"/>
          </a:xfrm>
        </p:spPr>
        <p:txBody>
          <a:bodyPr/>
          <a:lstStyle/>
          <a:p>
            <a:r>
              <a:rPr lang="en-GB"/>
              <a:t>Company Response </a:t>
            </a:r>
          </a:p>
        </p:txBody>
      </p:sp>
      <p:sp>
        <p:nvSpPr>
          <p:cNvPr id="4" name="Text Placeholder 3">
            <a:extLst>
              <a:ext uri="{FF2B5EF4-FFF2-40B4-BE49-F238E27FC236}">
                <a16:creationId xmlns:a16="http://schemas.microsoft.com/office/drawing/2014/main" id="{BD3295A6-55F1-0A53-5C0C-36B2C6848B2F}"/>
              </a:ext>
            </a:extLst>
          </p:cNvPr>
          <p:cNvSpPr>
            <a:spLocks noGrp="1"/>
          </p:cNvSpPr>
          <p:nvPr>
            <p:ph type="body" sz="quarter" idx="13"/>
          </p:nvPr>
        </p:nvSpPr>
        <p:spPr/>
        <p:txBody>
          <a:bodyPr>
            <a:normAutofit fontScale="85000" lnSpcReduction="20000"/>
          </a:bodyPr>
          <a:lstStyle/>
          <a:p>
            <a:r>
              <a:rPr lang="en-GB"/>
              <a:t>Abbreviations: ACM1, appraisal committee meeting 1; BCMS, British Columbia Multiple Sclerosis; EAG, external assessment group; EDSS, Expanded Disability Status Scale; RRMS, relapsing-remitting multiple sclerosis; MRI, magnetic resonance imaging.</a:t>
            </a:r>
          </a:p>
        </p:txBody>
      </p:sp>
      <p:graphicFrame>
        <p:nvGraphicFramePr>
          <p:cNvPr id="6" name="Table 5">
            <a:extLst>
              <a:ext uri="{FF2B5EF4-FFF2-40B4-BE49-F238E27FC236}">
                <a16:creationId xmlns:a16="http://schemas.microsoft.com/office/drawing/2014/main" id="{536B94A0-DF66-6AFB-F0B1-158DADAB1BC5}"/>
              </a:ext>
            </a:extLst>
          </p:cNvPr>
          <p:cNvGraphicFramePr>
            <a:graphicFrameLocks noGrp="1"/>
          </p:cNvGraphicFramePr>
          <p:nvPr>
            <p:extLst>
              <p:ext uri="{D42A27DB-BD31-4B8C-83A1-F6EECF244321}">
                <p14:modId xmlns:p14="http://schemas.microsoft.com/office/powerpoint/2010/main" val="4266806574"/>
              </p:ext>
            </p:extLst>
          </p:nvPr>
        </p:nvGraphicFramePr>
        <p:xfrm>
          <a:off x="474491" y="796973"/>
          <a:ext cx="11304336" cy="4646688"/>
        </p:xfrm>
        <a:graphic>
          <a:graphicData uri="http://schemas.openxmlformats.org/drawingml/2006/table">
            <a:tbl>
              <a:tblPr firstRow="1" bandRow="1">
                <a:tableStyleId>{5C22544A-7EE6-4342-B048-85BDC9FD1C3A}</a:tableStyleId>
              </a:tblPr>
              <a:tblGrid>
                <a:gridCol w="1117641">
                  <a:extLst>
                    <a:ext uri="{9D8B030D-6E8A-4147-A177-3AD203B41FA5}">
                      <a16:colId xmlns:a16="http://schemas.microsoft.com/office/drawing/2014/main" val="3763956096"/>
                    </a:ext>
                  </a:extLst>
                </a:gridCol>
                <a:gridCol w="6422315">
                  <a:extLst>
                    <a:ext uri="{9D8B030D-6E8A-4147-A177-3AD203B41FA5}">
                      <a16:colId xmlns:a16="http://schemas.microsoft.com/office/drawing/2014/main" val="698070518"/>
                    </a:ext>
                  </a:extLst>
                </a:gridCol>
                <a:gridCol w="3764380">
                  <a:extLst>
                    <a:ext uri="{9D8B030D-6E8A-4147-A177-3AD203B41FA5}">
                      <a16:colId xmlns:a16="http://schemas.microsoft.com/office/drawing/2014/main" val="3691345172"/>
                    </a:ext>
                  </a:extLst>
                </a:gridCol>
              </a:tblGrid>
              <a:tr h="655308">
                <a:tc>
                  <a:txBody>
                    <a:bodyPr/>
                    <a:lstStyle/>
                    <a:p>
                      <a:r>
                        <a:rPr lang="en-GB" sz="1600"/>
                        <a:t>Draft guidance Section </a:t>
                      </a:r>
                    </a:p>
                  </a:txBody>
                  <a:tcPr/>
                </a:tc>
                <a:tc>
                  <a:txBody>
                    <a:bodyPr/>
                    <a:lstStyle/>
                    <a:p>
                      <a:r>
                        <a:rPr lang="en-GB" sz="1600"/>
                        <a:t>Committee’s preferred assumptions at ACM1 (Section 3.15)</a:t>
                      </a:r>
                    </a:p>
                  </a:txBody>
                  <a:tcPr/>
                </a:tc>
                <a:tc>
                  <a:txBody>
                    <a:bodyPr/>
                    <a:lstStyle/>
                    <a:p>
                      <a:r>
                        <a:rPr lang="en-GB" sz="1600"/>
                        <a:t>Implemented in company base case?</a:t>
                      </a:r>
                    </a:p>
                    <a:p>
                      <a:endParaRPr lang="en-GB" sz="1600"/>
                    </a:p>
                  </a:txBody>
                  <a:tcPr/>
                </a:tc>
                <a:extLst>
                  <a:ext uri="{0D108BD9-81ED-4DB2-BD59-A6C34878D82A}">
                    <a16:rowId xmlns:a16="http://schemas.microsoft.com/office/drawing/2014/main" val="3105361531"/>
                  </a:ext>
                </a:extLst>
              </a:tr>
              <a:tr h="509784">
                <a:tc>
                  <a:txBody>
                    <a:bodyPr/>
                    <a:lstStyle/>
                    <a:p>
                      <a:r>
                        <a:rPr lang="en-GB" sz="1400"/>
                        <a:t>3.9</a:t>
                      </a:r>
                    </a:p>
                  </a:txBody>
                  <a:tcPr/>
                </a:tc>
                <a:tc>
                  <a:txBody>
                    <a:bodyPr/>
                    <a:lstStyle/>
                    <a:p>
                      <a:r>
                        <a:rPr lang="en-GB" sz="1600"/>
                        <a:t>Use an updated data source for the natural history model or validate the current BCMS registry data </a:t>
                      </a:r>
                    </a:p>
                  </a:txBody>
                  <a:tcPr/>
                </a:tc>
                <a:tc>
                  <a:txBody>
                    <a:bodyPr/>
                    <a:lstStyle/>
                    <a:p>
                      <a:r>
                        <a:rPr lang="en-GB" sz="1400"/>
                        <a:t>Explored alternatives and continued with BCMS registry</a:t>
                      </a:r>
                    </a:p>
                  </a:txBody>
                  <a:tcPr/>
                </a:tc>
                <a:extLst>
                  <a:ext uri="{0D108BD9-81ED-4DB2-BD59-A6C34878D82A}">
                    <a16:rowId xmlns:a16="http://schemas.microsoft.com/office/drawing/2014/main" val="1529816399"/>
                  </a:ext>
                </a:extLst>
              </a:tr>
              <a:tr h="509784">
                <a:tc>
                  <a:txBody>
                    <a:bodyPr/>
                    <a:lstStyle/>
                    <a:p>
                      <a:r>
                        <a:rPr lang="en-GB" sz="1400"/>
                        <a:t>3.10</a:t>
                      </a:r>
                    </a:p>
                  </a:txBody>
                  <a:tcPr/>
                </a:tc>
                <a:tc>
                  <a:txBody>
                    <a:bodyPr/>
                    <a:lstStyle/>
                    <a:p>
                      <a:r>
                        <a:rPr lang="en-GB" sz="1600" kern="1200">
                          <a:solidFill>
                            <a:schemeClr val="dk1"/>
                          </a:solidFill>
                          <a:effectLst/>
                          <a:latin typeface="+mn-lt"/>
                          <a:ea typeface="+mn-ea"/>
                          <a:cs typeface="+mn-cs"/>
                        </a:rPr>
                        <a:t>Include the waning assumption agreed by the company and EAG </a:t>
                      </a:r>
                      <a:endParaRPr lang="en-GB" sz="1600"/>
                    </a:p>
                  </a:txBody>
                  <a:tcPr/>
                </a:tc>
                <a:tc>
                  <a:txBody>
                    <a:bodyPr/>
                    <a:lstStyle/>
                    <a:p>
                      <a:r>
                        <a:rPr lang="en-GB" sz="1400"/>
                        <a:t>Agreed and implemented</a:t>
                      </a:r>
                    </a:p>
                  </a:txBody>
                  <a:tcPr/>
                </a:tc>
                <a:extLst>
                  <a:ext uri="{0D108BD9-81ED-4DB2-BD59-A6C34878D82A}">
                    <a16:rowId xmlns:a16="http://schemas.microsoft.com/office/drawing/2014/main" val="4134794391"/>
                  </a:ext>
                </a:extLst>
              </a:tr>
              <a:tr h="509784">
                <a:tc>
                  <a:txBody>
                    <a:bodyPr/>
                    <a:lstStyle/>
                    <a:p>
                      <a:r>
                        <a:rPr lang="en-GB" sz="1400"/>
                        <a:t>3.11</a:t>
                      </a:r>
                    </a:p>
                  </a:txBody>
                  <a:tcPr/>
                </a:tc>
                <a:tc>
                  <a:txBody>
                    <a:bodyPr/>
                    <a:lstStyle/>
                    <a:p>
                      <a:r>
                        <a:rPr lang="en-GB" sz="1600" kern="1200">
                          <a:solidFill>
                            <a:schemeClr val="dk1"/>
                          </a:solidFill>
                          <a:effectLst/>
                          <a:latin typeface="+mn-lt"/>
                          <a:ea typeface="+mn-ea"/>
                          <a:cs typeface="+mn-cs"/>
                        </a:rPr>
                        <a:t>Use variable EDSS-specific mortality rates based on more recent data validated for the population with active RRMS in the UK </a:t>
                      </a:r>
                      <a:endParaRPr lang="en-GB" sz="1600"/>
                    </a:p>
                  </a:txBody>
                  <a:tcPr/>
                </a:tc>
                <a:tc>
                  <a:txBody>
                    <a:bodyPr/>
                    <a:lstStyle/>
                    <a:p>
                      <a:r>
                        <a:rPr lang="en-GB" sz="1400"/>
                        <a:t>Agreed and implemented</a:t>
                      </a:r>
                    </a:p>
                  </a:txBody>
                  <a:tcPr/>
                </a:tc>
                <a:extLst>
                  <a:ext uri="{0D108BD9-81ED-4DB2-BD59-A6C34878D82A}">
                    <a16:rowId xmlns:a16="http://schemas.microsoft.com/office/drawing/2014/main" val="2427510476"/>
                  </a:ext>
                </a:extLst>
              </a:tr>
              <a:tr h="512118">
                <a:tc>
                  <a:txBody>
                    <a:bodyPr/>
                    <a:lstStyle/>
                    <a:p>
                      <a:r>
                        <a:rPr lang="en-GB" sz="1400"/>
                        <a:t>3.12</a:t>
                      </a:r>
                    </a:p>
                  </a:txBody>
                  <a:tcPr/>
                </a:tc>
                <a:tc>
                  <a:txBody>
                    <a:bodyPr/>
                    <a:lstStyle/>
                    <a:p>
                      <a:r>
                        <a:rPr lang="en-GB" sz="1600" kern="1200">
                          <a:solidFill>
                            <a:schemeClr val="dk1"/>
                          </a:solidFill>
                          <a:effectLst/>
                          <a:latin typeface="+mn-lt"/>
                          <a:ea typeface="+mn-ea"/>
                          <a:cs typeface="+mn-cs"/>
                        </a:rPr>
                        <a:t>Use the EAG’s assumption to exclude nurse-led self-administration costs for injectables because the analysis ought to reflect NHS clinical practice </a:t>
                      </a:r>
                      <a:endParaRPr lang="en-GB" sz="1600"/>
                    </a:p>
                  </a:txBody>
                  <a:tcPr/>
                </a:tc>
                <a:tc>
                  <a:txBody>
                    <a:bodyPr/>
                    <a:lstStyle/>
                    <a:p>
                      <a:r>
                        <a:rPr lang="en-GB" sz="1400"/>
                        <a:t>Agreed and implemented</a:t>
                      </a:r>
                    </a:p>
                  </a:txBody>
                  <a:tcPr/>
                </a:tc>
                <a:extLst>
                  <a:ext uri="{0D108BD9-81ED-4DB2-BD59-A6C34878D82A}">
                    <a16:rowId xmlns:a16="http://schemas.microsoft.com/office/drawing/2014/main" val="1711141716"/>
                  </a:ext>
                </a:extLst>
              </a:tr>
              <a:tr h="509784">
                <a:tc>
                  <a:txBody>
                    <a:bodyPr/>
                    <a:lstStyle/>
                    <a:p>
                      <a:r>
                        <a:rPr lang="en-GB" sz="1400"/>
                        <a:t>3.13</a:t>
                      </a:r>
                    </a:p>
                  </a:txBody>
                  <a:tcPr/>
                </a:tc>
                <a:tc>
                  <a:txBody>
                    <a:bodyPr/>
                    <a:lstStyle/>
                    <a:p>
                      <a:r>
                        <a:rPr lang="en-GB" sz="1600" kern="1200">
                          <a:solidFill>
                            <a:schemeClr val="dk1"/>
                          </a:solidFill>
                          <a:effectLst/>
                          <a:latin typeface="+mn-lt"/>
                          <a:ea typeface="+mn-ea"/>
                          <a:cs typeface="+mn-cs"/>
                        </a:rPr>
                        <a:t>Use 1 MRI scan and 2 neurology appointments across the first 2 years of cladribine to capture accurate monitoring costs in line with NHS clinical practice </a:t>
                      </a:r>
                      <a:endParaRPr lang="en-GB" sz="1600"/>
                    </a:p>
                  </a:txBody>
                  <a:tcPr/>
                </a:tc>
                <a:tc>
                  <a:txBody>
                    <a:bodyPr/>
                    <a:lstStyle/>
                    <a:p>
                      <a:r>
                        <a:rPr lang="en-GB" sz="1400"/>
                        <a:t>Agreed and implemented</a:t>
                      </a:r>
                    </a:p>
                  </a:txBody>
                  <a:tcPr/>
                </a:tc>
                <a:extLst>
                  <a:ext uri="{0D108BD9-81ED-4DB2-BD59-A6C34878D82A}">
                    <a16:rowId xmlns:a16="http://schemas.microsoft.com/office/drawing/2014/main" val="503908710"/>
                  </a:ext>
                </a:extLst>
              </a:tr>
              <a:tr h="509784">
                <a:tc>
                  <a:txBody>
                    <a:bodyPr/>
                    <a:lstStyle/>
                    <a:p>
                      <a:r>
                        <a:rPr lang="en-GB" sz="1400"/>
                        <a:t>3.14</a:t>
                      </a:r>
                    </a:p>
                  </a:txBody>
                  <a:tcPr/>
                </a:tc>
                <a:tc>
                  <a:txBody>
                    <a:bodyPr/>
                    <a:lstStyle/>
                    <a:p>
                      <a:r>
                        <a:rPr lang="en-GB" sz="1600" kern="1200">
                          <a:solidFill>
                            <a:schemeClr val="dk1"/>
                          </a:solidFill>
                          <a:effectLst/>
                          <a:latin typeface="+mn-lt"/>
                          <a:ea typeface="+mn-ea"/>
                          <a:cs typeface="+mn-cs"/>
                        </a:rPr>
                        <a:t>Remove beta interferons and glatiramer acetate as comparators </a:t>
                      </a:r>
                      <a:endParaRPr lang="en-GB" sz="1600"/>
                    </a:p>
                  </a:txBody>
                  <a:tcPr/>
                </a:tc>
                <a:tc>
                  <a:txBody>
                    <a:bodyPr/>
                    <a:lstStyle/>
                    <a:p>
                      <a:r>
                        <a:rPr lang="en-GB" sz="1400"/>
                        <a:t>Agreed and implemented</a:t>
                      </a:r>
                    </a:p>
                  </a:txBody>
                  <a:tcPr/>
                </a:tc>
                <a:extLst>
                  <a:ext uri="{0D108BD9-81ED-4DB2-BD59-A6C34878D82A}">
                    <a16:rowId xmlns:a16="http://schemas.microsoft.com/office/drawing/2014/main" val="2769233071"/>
                  </a:ext>
                </a:extLst>
              </a:tr>
            </a:tbl>
          </a:graphicData>
        </a:graphic>
      </p:graphicFrame>
    </p:spTree>
    <p:extLst>
      <p:ext uri="{BB962C8B-B14F-4D97-AF65-F5344CB8AC3E}">
        <p14:creationId xmlns:p14="http://schemas.microsoft.com/office/powerpoint/2010/main" val="304866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530D5-DED1-B93B-0F82-99A6BCC9A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55B9C6-C1CF-68B8-A52D-FF240F6560BF}"/>
              </a:ext>
            </a:extLst>
          </p:cNvPr>
          <p:cNvSpPr>
            <a:spLocks noGrp="1"/>
          </p:cNvSpPr>
          <p:nvPr>
            <p:ph type="title"/>
          </p:nvPr>
        </p:nvSpPr>
        <p:spPr>
          <a:xfrm>
            <a:off x="466724" y="94195"/>
            <a:ext cx="11250785" cy="592817"/>
          </a:xfrm>
        </p:spPr>
        <p:txBody>
          <a:bodyPr/>
          <a:lstStyle/>
          <a:p>
            <a:r>
              <a:rPr lang="en-GB"/>
              <a:t>Company Response </a:t>
            </a:r>
          </a:p>
        </p:txBody>
      </p:sp>
      <p:sp>
        <p:nvSpPr>
          <p:cNvPr id="4" name="Text Placeholder 3">
            <a:extLst>
              <a:ext uri="{FF2B5EF4-FFF2-40B4-BE49-F238E27FC236}">
                <a16:creationId xmlns:a16="http://schemas.microsoft.com/office/drawing/2014/main" id="{1254F6FE-B270-66A5-0EB4-E9A1EDCA2A54}"/>
              </a:ext>
            </a:extLst>
          </p:cNvPr>
          <p:cNvSpPr>
            <a:spLocks noGrp="1"/>
          </p:cNvSpPr>
          <p:nvPr>
            <p:ph type="body" sz="quarter" idx="13"/>
          </p:nvPr>
        </p:nvSpPr>
        <p:spPr/>
        <p:txBody>
          <a:bodyPr>
            <a:normAutofit fontScale="85000" lnSpcReduction="10000"/>
          </a:bodyPr>
          <a:lstStyle/>
          <a:p>
            <a:r>
              <a:rPr lang="en-GB"/>
              <a:t>Abbreviations: EDSS, Expanded Disability Status Scale; RRMS, relapsing-remitting multiple sclerosis; NMA, network meta-analysis.</a:t>
            </a:r>
          </a:p>
        </p:txBody>
      </p:sp>
      <p:graphicFrame>
        <p:nvGraphicFramePr>
          <p:cNvPr id="6" name="Table 5">
            <a:extLst>
              <a:ext uri="{FF2B5EF4-FFF2-40B4-BE49-F238E27FC236}">
                <a16:creationId xmlns:a16="http://schemas.microsoft.com/office/drawing/2014/main" id="{9A960A94-B17E-1F9E-7637-DBB3339A5478}"/>
              </a:ext>
            </a:extLst>
          </p:cNvPr>
          <p:cNvGraphicFramePr>
            <a:graphicFrameLocks noGrp="1"/>
          </p:cNvGraphicFramePr>
          <p:nvPr>
            <p:extLst>
              <p:ext uri="{D42A27DB-BD31-4B8C-83A1-F6EECF244321}">
                <p14:modId xmlns:p14="http://schemas.microsoft.com/office/powerpoint/2010/main" val="3470240364"/>
              </p:ext>
            </p:extLst>
          </p:nvPr>
        </p:nvGraphicFramePr>
        <p:xfrm>
          <a:off x="390860" y="730044"/>
          <a:ext cx="11582400" cy="4508930"/>
        </p:xfrm>
        <a:graphic>
          <a:graphicData uri="http://schemas.openxmlformats.org/drawingml/2006/table">
            <a:tbl>
              <a:tblPr firstRow="1" bandRow="1">
                <a:tableStyleId>{5C22544A-7EE6-4342-B048-85BDC9FD1C3A}</a:tableStyleId>
              </a:tblPr>
              <a:tblGrid>
                <a:gridCol w="1104451">
                  <a:extLst>
                    <a:ext uri="{9D8B030D-6E8A-4147-A177-3AD203B41FA5}">
                      <a16:colId xmlns:a16="http://schemas.microsoft.com/office/drawing/2014/main" val="940373050"/>
                    </a:ext>
                  </a:extLst>
                </a:gridCol>
                <a:gridCol w="6927925">
                  <a:extLst>
                    <a:ext uri="{9D8B030D-6E8A-4147-A177-3AD203B41FA5}">
                      <a16:colId xmlns:a16="http://schemas.microsoft.com/office/drawing/2014/main" val="698070518"/>
                    </a:ext>
                  </a:extLst>
                </a:gridCol>
                <a:gridCol w="2289513">
                  <a:extLst>
                    <a:ext uri="{9D8B030D-6E8A-4147-A177-3AD203B41FA5}">
                      <a16:colId xmlns:a16="http://schemas.microsoft.com/office/drawing/2014/main" val="3691345172"/>
                    </a:ext>
                  </a:extLst>
                </a:gridCol>
                <a:gridCol w="1260511">
                  <a:extLst>
                    <a:ext uri="{9D8B030D-6E8A-4147-A177-3AD203B41FA5}">
                      <a16:colId xmlns:a16="http://schemas.microsoft.com/office/drawing/2014/main" val="2381169264"/>
                    </a:ext>
                  </a:extLst>
                </a:gridCol>
              </a:tblGrid>
              <a:tr h="456759">
                <a:tc>
                  <a:txBody>
                    <a:bodyPr/>
                    <a:lstStyle/>
                    <a:p>
                      <a:r>
                        <a:rPr lang="en-GB" sz="1600"/>
                        <a:t>Draft guidance section</a:t>
                      </a:r>
                    </a:p>
                  </a:txBody>
                  <a:tcPr/>
                </a:tc>
                <a:tc>
                  <a:txBody>
                    <a:bodyPr/>
                    <a:lstStyle/>
                    <a:p>
                      <a:r>
                        <a:rPr lang="en-GB" sz="1600"/>
                        <a:t>Committee’s additional analysis request in Draft Guidance (Section 3.16) </a:t>
                      </a:r>
                    </a:p>
                  </a:txBody>
                  <a:tcPr/>
                </a:tc>
                <a:tc>
                  <a:txBody>
                    <a:bodyPr/>
                    <a:lstStyle/>
                    <a:p>
                      <a:r>
                        <a:rPr lang="en-GB" sz="1600"/>
                        <a:t>Provided by company in Response to Draft Guidance?</a:t>
                      </a:r>
                    </a:p>
                  </a:txBody>
                  <a:tcPr/>
                </a:tc>
                <a:tc>
                  <a:txBody>
                    <a:bodyPr/>
                    <a:lstStyle/>
                    <a:p>
                      <a:r>
                        <a:rPr lang="en-GB" sz="1600"/>
                        <a:t>For discussion </a:t>
                      </a:r>
                    </a:p>
                  </a:txBody>
                  <a:tcPr/>
                </a:tc>
                <a:extLst>
                  <a:ext uri="{0D108BD9-81ED-4DB2-BD59-A6C34878D82A}">
                    <a16:rowId xmlns:a16="http://schemas.microsoft.com/office/drawing/2014/main" val="3105361531"/>
                  </a:ext>
                </a:extLst>
              </a:tr>
              <a:tr h="727617">
                <a:tc>
                  <a:txBody>
                    <a:bodyPr/>
                    <a:lstStyle/>
                    <a:p>
                      <a:r>
                        <a:rPr lang="en-GB" sz="1600"/>
                        <a:t>3.9</a:t>
                      </a:r>
                    </a:p>
                  </a:txBody>
                  <a:tcPr/>
                </a:tc>
                <a:tc>
                  <a:txBody>
                    <a:bodyPr/>
                    <a:lstStyle/>
                    <a:p>
                      <a:r>
                        <a:rPr lang="en-GB" sz="1600" kern="1200">
                          <a:solidFill>
                            <a:schemeClr val="dk1"/>
                          </a:solidFill>
                          <a:effectLst/>
                          <a:latin typeface="+mn-lt"/>
                          <a:ea typeface="+mn-ea"/>
                          <a:cs typeface="+mn-cs"/>
                        </a:rPr>
                        <a:t>New analysis that uses validated natural history data and EDSS transition probabilities for the population with active RRMS in the NHS </a:t>
                      </a:r>
                      <a:endParaRPr lang="en-GB" sz="1600"/>
                    </a:p>
                  </a:txBody>
                  <a:tcPr/>
                </a:tc>
                <a:tc>
                  <a:txBody>
                    <a:bodyPr/>
                    <a:lstStyle/>
                    <a:p>
                      <a:r>
                        <a:rPr lang="en-GB" sz="1600"/>
                        <a:t>Yes</a:t>
                      </a:r>
                    </a:p>
                  </a:txBody>
                  <a:tcPr/>
                </a:tc>
                <a:tc>
                  <a:txBody>
                    <a:bodyPr/>
                    <a:lstStyle/>
                    <a:p>
                      <a:r>
                        <a:rPr lang="en-GB" sz="1600"/>
                        <a:t>Yes </a:t>
                      </a:r>
                    </a:p>
                  </a:txBody>
                  <a:tcPr/>
                </a:tc>
                <a:extLst>
                  <a:ext uri="{0D108BD9-81ED-4DB2-BD59-A6C34878D82A}">
                    <a16:rowId xmlns:a16="http://schemas.microsoft.com/office/drawing/2014/main" val="1529816399"/>
                  </a:ext>
                </a:extLst>
              </a:tr>
              <a:tr h="1102700">
                <a:tc>
                  <a:txBody>
                    <a:bodyPr/>
                    <a:lstStyle/>
                    <a:p>
                      <a:r>
                        <a:rPr lang="en-GB" sz="1600"/>
                        <a:t>3.10</a:t>
                      </a:r>
                    </a:p>
                  </a:txBody>
                  <a:tcPr/>
                </a:tc>
                <a:tc>
                  <a:txBody>
                    <a:bodyPr/>
                    <a:lstStyle/>
                    <a:p>
                      <a:r>
                        <a:rPr lang="en-GB" sz="1600" kern="1200">
                          <a:solidFill>
                            <a:schemeClr val="dk1"/>
                          </a:solidFill>
                          <a:effectLst/>
                          <a:latin typeface="+mn-lt"/>
                          <a:ea typeface="+mn-ea"/>
                          <a:cs typeface="+mn-cs"/>
                        </a:rPr>
                        <a:t>Data on time to next treatment from CLASSIC-MS for treatment discontinuation probabilities for cladribine and the comparator treatments or, when not available or applicable, use of the company’s NMA </a:t>
                      </a:r>
                      <a:endParaRPr lang="en-GB" sz="1600"/>
                    </a:p>
                  </a:txBody>
                  <a:tcPr/>
                </a:tc>
                <a:tc>
                  <a:txBody>
                    <a:bodyPr/>
                    <a:lstStyle/>
                    <a:p>
                      <a:r>
                        <a:rPr lang="en-GB" sz="1600"/>
                        <a:t>Yes</a:t>
                      </a:r>
                    </a:p>
                  </a:txBody>
                  <a:tcPr/>
                </a:tc>
                <a:tc>
                  <a:txBody>
                    <a:bodyPr/>
                    <a:lstStyle/>
                    <a:p>
                      <a:r>
                        <a:rPr lang="en-GB" sz="1600"/>
                        <a:t>Yes</a:t>
                      </a:r>
                    </a:p>
                  </a:txBody>
                  <a:tcPr/>
                </a:tc>
                <a:extLst>
                  <a:ext uri="{0D108BD9-81ED-4DB2-BD59-A6C34878D82A}">
                    <a16:rowId xmlns:a16="http://schemas.microsoft.com/office/drawing/2014/main" val="4134794391"/>
                  </a:ext>
                </a:extLst>
              </a:tr>
              <a:tr h="520528">
                <a:tc>
                  <a:txBody>
                    <a:bodyPr/>
                    <a:lstStyle/>
                    <a:p>
                      <a:r>
                        <a:rPr lang="en-GB" sz="1600"/>
                        <a:t>3.10</a:t>
                      </a:r>
                    </a:p>
                  </a:txBody>
                  <a:tcPr/>
                </a:tc>
                <a:tc>
                  <a:txBody>
                    <a:bodyPr/>
                    <a:lstStyle/>
                    <a:p>
                      <a:r>
                        <a:rPr lang="en-GB" sz="1600" kern="1200">
                          <a:solidFill>
                            <a:schemeClr val="dk1"/>
                          </a:solidFill>
                          <a:effectLst/>
                          <a:latin typeface="+mn-lt"/>
                          <a:ea typeface="+mn-ea"/>
                          <a:cs typeface="+mn-cs"/>
                        </a:rPr>
                        <a:t>Subsequent treatment lines in the model to appropriately model time to next treatment</a:t>
                      </a:r>
                      <a:endParaRPr lang="en-GB" sz="1600"/>
                    </a:p>
                  </a:txBody>
                  <a:tcPr/>
                </a:tc>
                <a:tc>
                  <a:txBody>
                    <a:bodyPr/>
                    <a:lstStyle/>
                    <a:p>
                      <a:r>
                        <a:rPr lang="en-GB" sz="1600"/>
                        <a:t>No, basket treatment sequencing approach </a:t>
                      </a:r>
                    </a:p>
                  </a:txBody>
                  <a:tcPr/>
                </a:tc>
                <a:tc>
                  <a:txBody>
                    <a:bodyPr/>
                    <a:lstStyle/>
                    <a:p>
                      <a:r>
                        <a:rPr lang="en-GB" sz="1600"/>
                        <a:t>Yes </a:t>
                      </a:r>
                    </a:p>
                  </a:txBody>
                  <a:tcPr/>
                </a:tc>
                <a:extLst>
                  <a:ext uri="{0D108BD9-81ED-4DB2-BD59-A6C34878D82A}">
                    <a16:rowId xmlns:a16="http://schemas.microsoft.com/office/drawing/2014/main" val="2427510476"/>
                  </a:ext>
                </a:extLst>
              </a:tr>
              <a:tr h="6741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3.11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dk1"/>
                          </a:solidFill>
                          <a:effectLst/>
                          <a:latin typeface="+mn-lt"/>
                          <a:ea typeface="+mn-ea"/>
                          <a:cs typeface="+mn-cs"/>
                        </a:rPr>
                        <a:t>More recent data, such as </a:t>
                      </a:r>
                      <a:r>
                        <a:rPr lang="en-GB" sz="1600" u="sng" kern="1200">
                          <a:solidFill>
                            <a:schemeClr val="dk1"/>
                          </a:solidFill>
                          <a:effectLst/>
                          <a:latin typeface="+mn-lt"/>
                          <a:ea typeface="+mn-ea"/>
                          <a:cs typeface="+mn-cs"/>
                          <a:hlinkClick r:id="rId2"/>
                        </a:rPr>
                        <a:t>Harding et al. 2018</a:t>
                      </a:r>
                      <a:r>
                        <a:rPr lang="en-GB" sz="1600" kern="1200">
                          <a:solidFill>
                            <a:schemeClr val="dk1"/>
                          </a:solidFill>
                          <a:effectLst/>
                          <a:latin typeface="+mn-lt"/>
                          <a:ea typeface="+mn-ea"/>
                          <a:cs typeface="+mn-cs"/>
                        </a:rPr>
                        <a:t>, to inform the mortality rates used for each EDSS state in the cost-effectiveness model</a:t>
                      </a:r>
                      <a:endParaRPr lang="en-GB" sz="1600"/>
                    </a:p>
                  </a:txBody>
                  <a:tcPr/>
                </a:tc>
                <a:tc>
                  <a:txBody>
                    <a:bodyPr/>
                    <a:lstStyle/>
                    <a:p>
                      <a:r>
                        <a:rPr lang="en-GB" sz="1600"/>
                        <a:t>Yes </a:t>
                      </a:r>
                    </a:p>
                  </a:txBody>
                  <a:tcPr/>
                </a:tc>
                <a:tc>
                  <a:txBody>
                    <a:bodyPr/>
                    <a:lstStyle/>
                    <a:p>
                      <a:r>
                        <a:rPr lang="en-GB" sz="1600"/>
                        <a:t>No </a:t>
                      </a:r>
                    </a:p>
                  </a:txBody>
                  <a:tcPr/>
                </a:tc>
                <a:extLst>
                  <a:ext uri="{0D108BD9-81ED-4DB2-BD59-A6C34878D82A}">
                    <a16:rowId xmlns:a16="http://schemas.microsoft.com/office/drawing/2014/main" val="1711141716"/>
                  </a:ext>
                </a:extLst>
              </a:tr>
              <a:tr h="602428">
                <a:tc>
                  <a:txBody>
                    <a:bodyPr/>
                    <a:lstStyle/>
                    <a:p>
                      <a:r>
                        <a:rPr lang="en-GB" sz="1600"/>
                        <a:t>3.11</a:t>
                      </a:r>
                    </a:p>
                  </a:txBody>
                  <a:tcPr/>
                </a:tc>
                <a:tc>
                  <a:txBody>
                    <a:bodyPr/>
                    <a:lstStyle/>
                    <a:p>
                      <a:r>
                        <a:rPr lang="en-GB" sz="1600" kern="1200">
                          <a:solidFill>
                            <a:schemeClr val="dk1"/>
                          </a:solidFill>
                          <a:effectLst/>
                          <a:latin typeface="+mn-lt"/>
                          <a:ea typeface="+mn-ea"/>
                          <a:cs typeface="+mn-cs"/>
                        </a:rPr>
                        <a:t>Graphs showing health-state occupation that reflects EDSS state progression and mortality </a:t>
                      </a:r>
                      <a:endParaRPr lang="en-GB" sz="1600"/>
                    </a:p>
                  </a:txBody>
                  <a:tcPr/>
                </a:tc>
                <a:tc>
                  <a:txBody>
                    <a:bodyPr/>
                    <a:lstStyle/>
                    <a:p>
                      <a:r>
                        <a:rPr lang="en-GB" sz="1600"/>
                        <a:t>Yes</a:t>
                      </a:r>
                    </a:p>
                  </a:txBody>
                  <a:tcPr/>
                </a:tc>
                <a:tc>
                  <a:txBody>
                    <a:bodyPr/>
                    <a:lstStyle/>
                    <a:p>
                      <a:r>
                        <a:rPr lang="en-GB" sz="1600"/>
                        <a:t>No</a:t>
                      </a:r>
                    </a:p>
                  </a:txBody>
                  <a:tcPr/>
                </a:tc>
                <a:extLst>
                  <a:ext uri="{0D108BD9-81ED-4DB2-BD59-A6C34878D82A}">
                    <a16:rowId xmlns:a16="http://schemas.microsoft.com/office/drawing/2014/main" val="503908710"/>
                  </a:ext>
                </a:extLst>
              </a:tr>
            </a:tbl>
          </a:graphicData>
        </a:graphic>
      </p:graphicFrame>
      <p:sp>
        <p:nvSpPr>
          <p:cNvPr id="3" name="TextBox 1">
            <a:extLst>
              <a:ext uri="{FF2B5EF4-FFF2-40B4-BE49-F238E27FC236}">
                <a16:creationId xmlns:a16="http://schemas.microsoft.com/office/drawing/2014/main" id="{A0EE0522-D5BA-BB7D-8A4E-35E6E7E96D2E}"/>
              </a:ext>
            </a:extLst>
          </p:cNvPr>
          <p:cNvSpPr txBox="1"/>
          <p:nvPr/>
        </p:nvSpPr>
        <p:spPr>
          <a:xfrm>
            <a:off x="1564254" y="5403249"/>
            <a:ext cx="8900931" cy="769441"/>
          </a:xfrm>
          <a:prstGeom prst="rect">
            <a:avLst/>
          </a:prstGeom>
          <a:solidFill>
            <a:schemeClr val="accent1">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200"/>
              <a:t>Details of the company’s response are presented throughout the key issues slides</a:t>
            </a:r>
          </a:p>
        </p:txBody>
      </p:sp>
    </p:spTree>
    <p:extLst>
      <p:ext uri="{BB962C8B-B14F-4D97-AF65-F5344CB8AC3E}">
        <p14:creationId xmlns:p14="http://schemas.microsoft.com/office/powerpoint/2010/main" val="1150184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65118A-8750-8367-22E7-6CB168B65082}"/>
              </a:ext>
            </a:extLst>
          </p:cNvPr>
          <p:cNvSpPr>
            <a:spLocks noGrp="1"/>
          </p:cNvSpPr>
          <p:nvPr>
            <p:ph type="title"/>
          </p:nvPr>
        </p:nvSpPr>
        <p:spPr>
          <a:xfrm>
            <a:off x="957431" y="175110"/>
            <a:ext cx="10763961" cy="592817"/>
          </a:xfrm>
        </p:spPr>
        <p:txBody>
          <a:bodyPr>
            <a:normAutofit/>
          </a:bodyPr>
          <a:lstStyle/>
          <a:p>
            <a:r>
              <a:rPr lang="en-GB"/>
              <a:t>Key issues – to discuss</a:t>
            </a:r>
          </a:p>
        </p:txBody>
      </p:sp>
      <p:graphicFrame>
        <p:nvGraphicFramePr>
          <p:cNvPr id="4" name="Table 6" descr="Key issues for discussion, including clinical and cost effectiveness">
            <a:extLst>
              <a:ext uri="{FF2B5EF4-FFF2-40B4-BE49-F238E27FC236}">
                <a16:creationId xmlns:a16="http://schemas.microsoft.com/office/drawing/2014/main" id="{0C63601D-7E38-2976-3048-91DB1E333CD7}"/>
              </a:ext>
            </a:extLst>
          </p:cNvPr>
          <p:cNvGraphicFramePr>
            <a:graphicFrameLocks noGrp="1"/>
          </p:cNvGraphicFramePr>
          <p:nvPr>
            <p:extLst>
              <p:ext uri="{D42A27DB-BD31-4B8C-83A1-F6EECF244321}">
                <p14:modId xmlns:p14="http://schemas.microsoft.com/office/powerpoint/2010/main" val="4121868264"/>
              </p:ext>
            </p:extLst>
          </p:nvPr>
        </p:nvGraphicFramePr>
        <p:xfrm>
          <a:off x="957431" y="976208"/>
          <a:ext cx="9531167" cy="3230880"/>
        </p:xfrm>
        <a:graphic>
          <a:graphicData uri="http://schemas.openxmlformats.org/drawingml/2006/table">
            <a:tbl>
              <a:tblPr firstRow="1" bandRow="1">
                <a:tableStyleId>{5C22544A-7EE6-4342-B048-85BDC9FD1C3A}</a:tableStyleId>
              </a:tblPr>
              <a:tblGrid>
                <a:gridCol w="990980">
                  <a:extLst>
                    <a:ext uri="{9D8B030D-6E8A-4147-A177-3AD203B41FA5}">
                      <a16:colId xmlns:a16="http://schemas.microsoft.com/office/drawing/2014/main" val="4207837555"/>
                    </a:ext>
                  </a:extLst>
                </a:gridCol>
                <a:gridCol w="7158876">
                  <a:extLst>
                    <a:ext uri="{9D8B030D-6E8A-4147-A177-3AD203B41FA5}">
                      <a16:colId xmlns:a16="http://schemas.microsoft.com/office/drawing/2014/main" val="3322847139"/>
                    </a:ext>
                  </a:extLst>
                </a:gridCol>
                <a:gridCol w="1381311">
                  <a:extLst>
                    <a:ext uri="{9D8B030D-6E8A-4147-A177-3AD203B41FA5}">
                      <a16:colId xmlns:a16="http://schemas.microsoft.com/office/drawing/2014/main" val="354127724"/>
                    </a:ext>
                  </a:extLst>
                </a:gridCol>
              </a:tblGrid>
              <a:tr h="0">
                <a:tc>
                  <a:txBody>
                    <a:bodyPr/>
                    <a:lstStyle/>
                    <a:p>
                      <a:r>
                        <a:rPr lang="en-GB" sz="2200">
                          <a:latin typeface="Arial" panose="020B0604020202020204" pitchFamily="34" charset="0"/>
                        </a:rPr>
                        <a:t>Key issue</a:t>
                      </a:r>
                    </a:p>
                  </a:txBody>
                  <a:tcPr/>
                </a:tc>
                <a:tc>
                  <a:txBody>
                    <a:bodyPr/>
                    <a:lstStyle/>
                    <a:p>
                      <a:r>
                        <a:rPr lang="en-GB" sz="2200">
                          <a:latin typeface="Arial" panose="020B0604020202020204" pitchFamily="34" charset="0"/>
                        </a:rPr>
                        <a:t>Issue</a:t>
                      </a:r>
                    </a:p>
                  </a:txBody>
                  <a:tcPr/>
                </a:tc>
                <a:tc>
                  <a:txBody>
                    <a:bodyPr/>
                    <a:lstStyle/>
                    <a:p>
                      <a:r>
                        <a:rPr lang="en-GB" sz="2200">
                          <a:latin typeface="Arial" panose="020B0604020202020204" pitchFamily="34" charset="0"/>
                        </a:rPr>
                        <a:t>ICER impact</a:t>
                      </a:r>
                    </a:p>
                  </a:txBody>
                  <a:tcPr/>
                </a:tc>
                <a:extLst>
                  <a:ext uri="{0D108BD9-81ED-4DB2-BD59-A6C34878D82A}">
                    <a16:rowId xmlns:a16="http://schemas.microsoft.com/office/drawing/2014/main" val="2647452487"/>
                  </a:ext>
                </a:extLst>
              </a:tr>
              <a:tr h="127544">
                <a:tc>
                  <a:txBody>
                    <a:bodyPr/>
                    <a:lstStyle/>
                    <a:p>
                      <a:r>
                        <a:rPr lang="en-GB" sz="2200">
                          <a:latin typeface="Arial" panose="020B0604020202020204" pitchFamily="34" charset="0"/>
                        </a:rPr>
                        <a:t>1</a:t>
                      </a:r>
                    </a:p>
                  </a:txBody>
                  <a:tcPr anchor="ctr"/>
                </a:tc>
                <a:tc>
                  <a:txBody>
                    <a:bodyPr/>
                    <a:lstStyle/>
                    <a:p>
                      <a:r>
                        <a:rPr lang="en-GB" sz="2200" strike="noStrike">
                          <a:solidFill>
                            <a:schemeClr val="tx1"/>
                          </a:solidFill>
                          <a:latin typeface="Arial" panose="020B0604020202020204" pitchFamily="34" charset="0"/>
                        </a:rPr>
                        <a:t>Adjusted versus unadjusted network meta-analysis</a:t>
                      </a:r>
                    </a:p>
                  </a:txBody>
                  <a:tcPr anchor="ctr"/>
                </a:tc>
                <a:tc>
                  <a:txBody>
                    <a:bodyPr/>
                    <a:lstStyle/>
                    <a:p>
                      <a:r>
                        <a:rPr lang="en-GB" sz="2200">
                          <a:solidFill>
                            <a:schemeClr val="tx1"/>
                          </a:solidFill>
                          <a:latin typeface="Arial" panose="020B0604020202020204" pitchFamily="34" charset="0"/>
                        </a:rPr>
                        <a:t>Small</a:t>
                      </a:r>
                    </a:p>
                  </a:txBody>
                  <a:tcPr anchor="ctr"/>
                </a:tc>
                <a:extLst>
                  <a:ext uri="{0D108BD9-81ED-4DB2-BD59-A6C34878D82A}">
                    <a16:rowId xmlns:a16="http://schemas.microsoft.com/office/drawing/2014/main" val="2359428316"/>
                  </a:ext>
                </a:extLst>
              </a:tr>
              <a:tr h="127544">
                <a:tc>
                  <a:txBody>
                    <a:bodyPr/>
                    <a:lstStyle/>
                    <a:p>
                      <a:r>
                        <a:rPr lang="en-GB" sz="2200">
                          <a:latin typeface="Arial" panose="020B0604020202020204" pitchFamily="34" charset="0"/>
                        </a:rPr>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a:solidFill>
                            <a:schemeClr val="tx1"/>
                          </a:solidFill>
                          <a:latin typeface="Arial" panose="020B0604020202020204" pitchFamily="34" charset="0"/>
                        </a:rPr>
                        <a:t>Validation of source of natural history data for the NHS</a:t>
                      </a:r>
                    </a:p>
                  </a:txBody>
                  <a:tcPr anchor="ctr"/>
                </a:tc>
                <a:tc>
                  <a:txBody>
                    <a:bodyPr/>
                    <a:lstStyle/>
                    <a:p>
                      <a:r>
                        <a:rPr lang="en-GB" sz="2200">
                          <a:solidFill>
                            <a:schemeClr val="tx1"/>
                          </a:solidFill>
                          <a:latin typeface="Arial" panose="020B0604020202020204" pitchFamily="34" charset="0"/>
                        </a:rPr>
                        <a:t>Large</a:t>
                      </a:r>
                    </a:p>
                  </a:txBody>
                  <a:tcPr anchor="ctr"/>
                </a:tc>
                <a:extLst>
                  <a:ext uri="{0D108BD9-81ED-4DB2-BD59-A6C34878D82A}">
                    <a16:rowId xmlns:a16="http://schemas.microsoft.com/office/drawing/2014/main" val="4079267917"/>
                  </a:ext>
                </a:extLst>
              </a:tr>
              <a:tr h="0">
                <a:tc>
                  <a:txBody>
                    <a:bodyPr/>
                    <a:lstStyle/>
                    <a:p>
                      <a:r>
                        <a:rPr lang="en-GB" sz="2200">
                          <a:latin typeface="Arial" panose="020B0604020202020204" pitchFamily="34" charset="0"/>
                        </a:rPr>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kern="1200">
                          <a:solidFill>
                            <a:schemeClr val="tx1"/>
                          </a:solidFill>
                          <a:latin typeface="Arial" panose="020B0604020202020204" pitchFamily="34" charset="0"/>
                          <a:ea typeface="+mn-ea"/>
                          <a:cs typeface="+mn-cs"/>
                        </a:rPr>
                        <a:t>Limitations in the model structure </a:t>
                      </a:r>
                    </a:p>
                  </a:txBody>
                  <a:tcPr anchor="ctr"/>
                </a:tc>
                <a:tc>
                  <a:txBody>
                    <a:bodyPr/>
                    <a:lstStyle/>
                    <a:p>
                      <a:r>
                        <a:rPr lang="en-GB" sz="2200">
                          <a:solidFill>
                            <a:schemeClr val="tx1"/>
                          </a:solidFill>
                          <a:latin typeface="Arial" panose="020B0604020202020204" pitchFamily="34" charset="0"/>
                        </a:rPr>
                        <a:t>Large</a:t>
                      </a:r>
                    </a:p>
                  </a:txBody>
                  <a:tcPr anchor="ctr"/>
                </a:tc>
                <a:extLst>
                  <a:ext uri="{0D108BD9-81ED-4DB2-BD59-A6C34878D82A}">
                    <a16:rowId xmlns:a16="http://schemas.microsoft.com/office/drawing/2014/main" val="163038345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latin typeface="Arial" panose="020B0604020202020204" pitchFamily="34" charset="0"/>
                        </a:rPr>
                        <a:t>4</a:t>
                      </a:r>
                    </a:p>
                    <a:p>
                      <a:endParaRPr lang="en-GB" sz="2200">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a:solidFill>
                            <a:schemeClr val="tx1"/>
                          </a:solidFill>
                          <a:latin typeface="Arial" panose="020B0604020202020204" pitchFamily="34" charset="0"/>
                        </a:rPr>
                        <a:t>Modelling of treatment discontinuation</a:t>
                      </a:r>
                    </a:p>
                  </a:txBody>
                  <a:tcPr anchor="ctr"/>
                </a:tc>
                <a:tc>
                  <a:txBody>
                    <a:bodyPr/>
                    <a:lstStyle/>
                    <a:p>
                      <a:r>
                        <a:rPr lang="en-GB" sz="2200">
                          <a:solidFill>
                            <a:schemeClr val="tx1"/>
                          </a:solidFill>
                          <a:latin typeface="Arial" panose="020B0604020202020204" pitchFamily="34" charset="0"/>
                        </a:rPr>
                        <a:t>Small</a:t>
                      </a:r>
                    </a:p>
                  </a:txBody>
                  <a:tcPr anchor="ctr"/>
                </a:tc>
                <a:extLst>
                  <a:ext uri="{0D108BD9-81ED-4DB2-BD59-A6C34878D82A}">
                    <a16:rowId xmlns:a16="http://schemas.microsoft.com/office/drawing/2014/main" val="630385055"/>
                  </a:ext>
                </a:extLst>
              </a:tr>
              <a:tr h="0">
                <a:tc>
                  <a:txBody>
                    <a:bodyPr/>
                    <a:lstStyle/>
                    <a:p>
                      <a:r>
                        <a:rPr lang="en-GB" sz="2200">
                          <a:latin typeface="Arial" panose="020B0604020202020204" pitchFamily="34" charset="0"/>
                        </a:rPr>
                        <a: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a:solidFill>
                            <a:schemeClr val="tx1"/>
                          </a:solidFill>
                          <a:latin typeface="Arial" panose="020B0604020202020204" pitchFamily="34" charset="0"/>
                        </a:rPr>
                        <a:t>More recent EDSS-specific mortality rates</a:t>
                      </a:r>
                    </a:p>
                  </a:txBody>
                  <a:tcPr anchor="ctr"/>
                </a:tc>
                <a:tc>
                  <a:txBody>
                    <a:bodyPr/>
                    <a:lstStyle/>
                    <a:p>
                      <a:r>
                        <a:rPr lang="en-GB" sz="2200">
                          <a:solidFill>
                            <a:schemeClr val="tx1"/>
                          </a:solidFill>
                          <a:latin typeface="Arial" panose="020B0604020202020204" pitchFamily="34" charset="0"/>
                        </a:rPr>
                        <a:t>Small</a:t>
                      </a:r>
                    </a:p>
                  </a:txBody>
                  <a:tcPr anchor="ctr"/>
                </a:tc>
                <a:extLst>
                  <a:ext uri="{0D108BD9-81ED-4DB2-BD59-A6C34878D82A}">
                    <a16:rowId xmlns:a16="http://schemas.microsoft.com/office/drawing/2014/main" val="1961701631"/>
                  </a:ext>
                </a:extLst>
              </a:tr>
            </a:tbl>
          </a:graphicData>
        </a:graphic>
      </p:graphicFrame>
      <p:sp>
        <p:nvSpPr>
          <p:cNvPr id="5" name="Text Placeholder 4">
            <a:extLst>
              <a:ext uri="{FF2B5EF4-FFF2-40B4-BE49-F238E27FC236}">
                <a16:creationId xmlns:a16="http://schemas.microsoft.com/office/drawing/2014/main" id="{4B4EBB95-FA7B-D123-AD7E-5C7F62109BCC}"/>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820907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C0E6A-0782-295F-5E09-F64F318050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9A71A0-220A-59DF-68F6-BC710525B654}"/>
              </a:ext>
            </a:extLst>
          </p:cNvPr>
          <p:cNvSpPr>
            <a:spLocks noGrp="1"/>
          </p:cNvSpPr>
          <p:nvPr>
            <p:ph type="title"/>
          </p:nvPr>
        </p:nvSpPr>
        <p:spPr>
          <a:xfrm>
            <a:off x="543627" y="272759"/>
            <a:ext cx="11250785" cy="592817"/>
          </a:xfrm>
        </p:spPr>
        <p:txBody>
          <a:bodyPr>
            <a:noAutofit/>
          </a:bodyPr>
          <a:lstStyle/>
          <a:p>
            <a:r>
              <a:rPr lang="en-GB" sz="2400"/>
              <a:t>Key issue 1: </a:t>
            </a:r>
            <a:r>
              <a:rPr lang="en-GB" sz="2400" strike="noStrike">
                <a:solidFill>
                  <a:schemeClr val="tx1"/>
                </a:solidFill>
                <a:latin typeface="Arial" panose="020B0604020202020204" pitchFamily="34" charset="0"/>
              </a:rPr>
              <a:t>Adjusted versus </a:t>
            </a:r>
            <a:r>
              <a:rPr lang="en-GB" sz="2400"/>
              <a:t>unadjusted </a:t>
            </a:r>
            <a:r>
              <a:rPr lang="en-GB" sz="2400" strike="noStrike">
                <a:solidFill>
                  <a:schemeClr val="tx1"/>
                </a:solidFill>
                <a:latin typeface="Arial" panose="020B0604020202020204" pitchFamily="34" charset="0"/>
              </a:rPr>
              <a:t>network meta-analysis (1/2)</a:t>
            </a:r>
            <a:br>
              <a:rPr lang="en-GB" sz="2400" strike="noStrike">
                <a:solidFill>
                  <a:schemeClr val="tx1"/>
                </a:solidFill>
                <a:latin typeface="Arial" panose="020B0604020202020204" pitchFamily="34" charset="0"/>
              </a:rPr>
            </a:br>
            <a:endParaRPr lang="en-GB" sz="2400"/>
          </a:p>
        </p:txBody>
      </p:sp>
      <p:sp>
        <p:nvSpPr>
          <p:cNvPr id="4" name="Text Placeholder 3">
            <a:extLst>
              <a:ext uri="{FF2B5EF4-FFF2-40B4-BE49-F238E27FC236}">
                <a16:creationId xmlns:a16="http://schemas.microsoft.com/office/drawing/2014/main" id="{A9DD7AEA-36C1-E92B-8D22-368C9C5B535D}"/>
              </a:ext>
            </a:extLst>
          </p:cNvPr>
          <p:cNvSpPr>
            <a:spLocks noGrp="1"/>
          </p:cNvSpPr>
          <p:nvPr>
            <p:ph type="body" sz="quarter" idx="13"/>
          </p:nvPr>
        </p:nvSpPr>
        <p:spPr>
          <a:xfrm>
            <a:off x="1014413" y="6442405"/>
            <a:ext cx="10843200" cy="365125"/>
          </a:xfrm>
        </p:spPr>
        <p:txBody>
          <a:bodyPr>
            <a:normAutofit fontScale="85000" lnSpcReduction="20000"/>
          </a:bodyPr>
          <a:lstStyle/>
          <a:p>
            <a:r>
              <a:rPr lang="en-GB"/>
              <a:t>Abbreviations: DG, draft guidance; NMA, network meta-analysis; RRMS, relapsing-remitting multiple sclerosis; ARR, annualised relapse rate; CDP, confirmed disability progression; DIC, deviance information criterion.</a:t>
            </a:r>
          </a:p>
        </p:txBody>
      </p:sp>
      <p:sp>
        <p:nvSpPr>
          <p:cNvPr id="8" name="Rectangle 7">
            <a:extLst>
              <a:ext uri="{FF2B5EF4-FFF2-40B4-BE49-F238E27FC236}">
                <a16:creationId xmlns:a16="http://schemas.microsoft.com/office/drawing/2014/main" id="{59DCF2EC-2B86-47E2-F542-3B68EB2391D3}"/>
              </a:ext>
            </a:extLst>
          </p:cNvPr>
          <p:cNvSpPr/>
          <p:nvPr/>
        </p:nvSpPr>
        <p:spPr>
          <a:xfrm>
            <a:off x="397588" y="846512"/>
            <a:ext cx="11396824" cy="2010652"/>
          </a:xfrm>
          <a:prstGeom prst="rect">
            <a:avLst/>
          </a:prstGeom>
          <a:solidFill>
            <a:schemeClr val="bg1">
              <a:lumMod val="85000"/>
            </a:schemeClr>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800" b="1">
                <a:solidFill>
                  <a:schemeClr val="accent1"/>
                </a:solidFill>
                <a:latin typeface="Arial" panose="020B0604020202020204" pitchFamily="34" charset="0"/>
                <a:cs typeface="Arial" panose="020B0604020202020204" pitchFamily="34" charset="0"/>
              </a:rPr>
              <a:t>Recap</a:t>
            </a:r>
            <a:r>
              <a:rPr lang="en-GB" sz="1800">
                <a:solidFill>
                  <a:schemeClr val="accent1"/>
                </a:solidFill>
                <a:latin typeface="Arial" panose="020B0604020202020204" pitchFamily="34" charset="0"/>
                <a:cs typeface="Arial" panose="020B0604020202020204" pitchFamily="34" charset="0"/>
              </a:rPr>
              <a:t> </a:t>
            </a:r>
            <a:r>
              <a:rPr lang="en-GB" sz="1800">
                <a:solidFill>
                  <a:schemeClr val="tx1"/>
                </a:solidFill>
                <a:latin typeface="Arial" panose="020B0604020202020204" pitchFamily="34" charset="0"/>
                <a:cs typeface="Arial" panose="020B0604020202020204" pitchFamily="34" charset="0"/>
              </a:rPr>
              <a:t>(</a:t>
            </a:r>
            <a:r>
              <a:rPr lang="en-GB" sz="1800" b="1">
                <a:solidFill>
                  <a:schemeClr val="tx1"/>
                </a:solidFill>
                <a:latin typeface="Arial" panose="020B0604020202020204" pitchFamily="34" charset="0"/>
                <a:cs typeface="Arial" panose="020B0604020202020204" pitchFamily="34" charset="0"/>
              </a:rPr>
              <a:t>see DG section 3.7</a:t>
            </a:r>
            <a:r>
              <a:rPr lang="en-GB" sz="1800">
                <a:solidFill>
                  <a:schemeClr val="tx1"/>
                </a:solidFill>
                <a:latin typeface="Arial" panose="020B0604020202020204" pitchFamily="34" charset="0"/>
                <a:cs typeface="Arial" panose="020B0604020202020204" pitchFamily="34" charset="0"/>
              </a:rPr>
              <a:t>)</a:t>
            </a:r>
            <a:endParaRPr lang="en-GB">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Times New Roman" panose="02020603050405020304" pitchFamily="18" charset="0"/>
              </a:rPr>
              <a:t>A network meta-analysis (NMA) was done for each outcome of interest for the whole RRMS population.</a:t>
            </a:r>
          </a:p>
          <a:p>
            <a:pPr marL="285750"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Times New Roman" panose="02020603050405020304" pitchFamily="18" charset="0"/>
              </a:rPr>
              <a:t>Differences (e.g. diagnostic criteria, treatment history of patients) across trials in the NMAs contributed to uncertainty on the reliability of the NMA estimates </a:t>
            </a:r>
          </a:p>
          <a:p>
            <a:pPr marL="285750"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Times New Roman" panose="02020603050405020304" pitchFamily="18" charset="0"/>
              </a:rPr>
              <a:t>Company’s NMA aligned with prior appraisals in RRMS</a:t>
            </a:r>
          </a:p>
          <a:p>
            <a:pPr marL="285750"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Times New Roman" panose="02020603050405020304" pitchFamily="18" charset="0"/>
              </a:rPr>
              <a:t>Committee concluded that NMAs were sufficient for decision making and welcomed comparison and best-fit assessment of baseline risk-adjusted and unadjusted NMAs</a:t>
            </a:r>
          </a:p>
        </p:txBody>
      </p:sp>
      <p:sp>
        <p:nvSpPr>
          <p:cNvPr id="9" name="Rectangle 8">
            <a:extLst>
              <a:ext uri="{FF2B5EF4-FFF2-40B4-BE49-F238E27FC236}">
                <a16:creationId xmlns:a16="http://schemas.microsoft.com/office/drawing/2014/main" id="{D072E223-8A4B-92B4-DF87-449A2ED1E599}"/>
              </a:ext>
            </a:extLst>
          </p:cNvPr>
          <p:cNvSpPr/>
          <p:nvPr/>
        </p:nvSpPr>
        <p:spPr>
          <a:xfrm>
            <a:off x="411291" y="2967197"/>
            <a:ext cx="11396824" cy="235346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latin typeface="Arial" panose="020B0604020202020204" pitchFamily="34" charset="0"/>
                <a:cs typeface="Arial" panose="020B0604020202020204" pitchFamily="34" charset="0"/>
              </a:rPr>
              <a:t>Company</a:t>
            </a:r>
          </a:p>
          <a:p>
            <a:pPr marL="285750" indent="-285750">
              <a:lnSpc>
                <a:spcPct val="100000"/>
              </a:lnSpc>
              <a:buFont typeface="Arial" panose="020B0604020202020204" pitchFamily="34" charset="0"/>
              <a:buChar char="•"/>
            </a:pPr>
            <a:r>
              <a:rPr lang="en-GB" kern="0" dirty="0">
                <a:solidFill>
                  <a:schemeClr val="tx1"/>
                </a:solidFill>
                <a:latin typeface="Arial" panose="020B0604020202020204" pitchFamily="34" charset="0"/>
                <a:ea typeface="Times New Roman" panose="02020603050405020304" pitchFamily="18" charset="0"/>
                <a:cs typeface="Arial" panose="020B0604020202020204" pitchFamily="34" charset="0"/>
              </a:rPr>
              <a:t>At clarification, carried out a baseline risk-adjusted NMA and submitted model fit statistics </a:t>
            </a:r>
          </a:p>
          <a:p>
            <a:pPr marL="285750" indent="-285750">
              <a:lnSpc>
                <a:spcPct val="100000"/>
              </a:lnSpc>
              <a:buFont typeface="Arial" panose="020B0604020202020204" pitchFamily="34" charset="0"/>
              <a:buChar char="•"/>
            </a:pPr>
            <a:r>
              <a:rPr lang="en-GB" kern="0" dirty="0">
                <a:solidFill>
                  <a:schemeClr val="tx1"/>
                </a:solidFill>
                <a:latin typeface="Arial" panose="020B0604020202020204" pitchFamily="34" charset="0"/>
                <a:ea typeface="Times New Roman" panose="02020603050405020304" pitchFamily="18" charset="0"/>
                <a:cs typeface="Arial" panose="020B0604020202020204" pitchFamily="34" charset="0"/>
              </a:rPr>
              <a:t>Best-fit assessment found the unadjusted (original) NMAs to better fit the data than the baseline risk-adjusted (new) NMAs (see tables with comparison of results from fixed, random effects and baseline risk-adjusted NMAs for </a:t>
            </a:r>
            <a:r>
              <a:rPr lang="en-GB" kern="0" dirty="0">
                <a:solidFill>
                  <a:schemeClr val="tx1"/>
                </a:solidFill>
                <a:latin typeface="Arial" panose="020B0604020202020204" pitchFamily="34" charset="0"/>
                <a:ea typeface="Times New Roman" panose="02020603050405020304" pitchFamily="18" charset="0"/>
                <a:cs typeface="Arial" panose="020B0604020202020204" pitchFamily="34" charset="0"/>
                <a:hlinkClick r:id="rId3" action="ppaction://hlinksldjump"/>
              </a:rPr>
              <a:t>ARR</a:t>
            </a:r>
            <a:r>
              <a:rPr lang="en-GB" kern="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GB" kern="0" dirty="0">
                <a:solidFill>
                  <a:schemeClr val="tx1"/>
                </a:solidFill>
                <a:latin typeface="Arial" panose="020B0604020202020204" pitchFamily="34" charset="0"/>
                <a:ea typeface="Times New Roman" panose="02020603050405020304" pitchFamily="18" charset="0"/>
                <a:cs typeface="Arial" panose="020B0604020202020204" pitchFamily="34" charset="0"/>
                <a:hlinkClick r:id="rId3" action="ppaction://hlinksldjump"/>
              </a:rPr>
              <a:t>CDP</a:t>
            </a:r>
            <a:r>
              <a:rPr lang="en-GB" kern="0" dirty="0">
                <a:solidFill>
                  <a:schemeClr val="tx1"/>
                </a:solidFill>
                <a:latin typeface="Arial" panose="020B0604020202020204" pitchFamily="34" charset="0"/>
                <a:ea typeface="Times New Roman" panose="02020603050405020304" pitchFamily="18" charset="0"/>
                <a:cs typeface="Arial" panose="020B0604020202020204" pitchFamily="34" charset="0"/>
              </a:rPr>
              <a:t> and </a:t>
            </a:r>
            <a:r>
              <a:rPr lang="en-GB" kern="0" dirty="0">
                <a:solidFill>
                  <a:schemeClr val="tx1"/>
                </a:solidFill>
                <a:latin typeface="Arial" panose="020B0604020202020204" pitchFamily="34" charset="0"/>
                <a:ea typeface="Times New Roman" panose="02020603050405020304" pitchFamily="18" charset="0"/>
                <a:cs typeface="Arial" panose="020B0604020202020204" pitchFamily="34" charset="0"/>
                <a:hlinkClick r:id="rId4" action="ppaction://hlinksldjump"/>
              </a:rPr>
              <a:t>treatment discontinuation</a:t>
            </a:r>
            <a:r>
              <a:rPr lang="en-GB" kern="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p>
          <a:p>
            <a:pPr marL="285750" indent="-285750">
              <a:buFont typeface="Arial" panose="020B0604020202020204" pitchFamily="34" charset="0"/>
              <a:buChar char="•"/>
            </a:pPr>
            <a:r>
              <a:rPr lang="en-GB" dirty="0">
                <a:solidFill>
                  <a:schemeClr val="tx1"/>
                </a:solidFill>
                <a:latin typeface="Arial" panose="020B0604020202020204" pitchFamily="34" charset="0"/>
                <a:ea typeface="Times New Roman" panose="02020603050405020304" pitchFamily="18" charset="0"/>
              </a:rPr>
              <a:t>F</a:t>
            </a:r>
            <a:r>
              <a:rPr lang="en-GB" sz="1800" dirty="0">
                <a:solidFill>
                  <a:schemeClr val="tx1"/>
                </a:solidFill>
                <a:effectLst/>
                <a:latin typeface="Arial" panose="020B0604020202020204" pitchFamily="34" charset="0"/>
                <a:ea typeface="Times New Roman" panose="02020603050405020304" pitchFamily="18" charset="0"/>
              </a:rPr>
              <a:t>or baseline risk-adjusted NMAs, the DIC values are significantly higher than the fixed effect and random effect NMAs which signifies a worse fit in the adjusted models</a:t>
            </a:r>
          </a:p>
          <a:p>
            <a:pPr marL="285750" indent="-285750">
              <a:buFont typeface="Arial" panose="020B0604020202020204" pitchFamily="34" charset="0"/>
              <a:buChar char="•"/>
            </a:pPr>
            <a:r>
              <a:rPr lang="en-GB" kern="0" dirty="0">
                <a:solidFill>
                  <a:schemeClr val="tx1"/>
                </a:solidFill>
                <a:latin typeface="Arial" panose="020B0604020202020204" pitchFamily="34" charset="0"/>
                <a:ea typeface="Times New Roman" panose="02020603050405020304" pitchFamily="18" charset="0"/>
                <a:cs typeface="Arial" panose="020B0604020202020204" pitchFamily="34" charset="0"/>
              </a:rPr>
              <a:t>Scenario analysis using adjusted NMAs increased ICERs for (list price) cladribine across comparator DMTs</a:t>
            </a:r>
          </a:p>
        </p:txBody>
      </p:sp>
    </p:spTree>
    <p:extLst>
      <p:ext uri="{BB962C8B-B14F-4D97-AF65-F5344CB8AC3E}">
        <p14:creationId xmlns:p14="http://schemas.microsoft.com/office/powerpoint/2010/main" val="989551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A760F-A2E4-5F50-9008-DAECA5AF7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CE72B1-B21D-2F67-1E73-AB99AAE3018D}"/>
              </a:ext>
            </a:extLst>
          </p:cNvPr>
          <p:cNvSpPr>
            <a:spLocks noGrp="1"/>
          </p:cNvSpPr>
          <p:nvPr>
            <p:ph type="title"/>
          </p:nvPr>
        </p:nvSpPr>
        <p:spPr>
          <a:xfrm>
            <a:off x="466722" y="232227"/>
            <a:ext cx="11250785" cy="592817"/>
          </a:xfrm>
        </p:spPr>
        <p:txBody>
          <a:bodyPr>
            <a:noAutofit/>
          </a:bodyPr>
          <a:lstStyle/>
          <a:p>
            <a:r>
              <a:rPr lang="en-GB" sz="2400"/>
              <a:t>Key issue 1: </a:t>
            </a:r>
            <a:r>
              <a:rPr lang="en-GB" sz="2400" strike="noStrike">
                <a:solidFill>
                  <a:schemeClr val="tx1"/>
                </a:solidFill>
                <a:latin typeface="Arial" panose="020B0604020202020204" pitchFamily="34" charset="0"/>
              </a:rPr>
              <a:t>Adjusted versus </a:t>
            </a:r>
            <a:r>
              <a:rPr lang="en-GB" sz="2400"/>
              <a:t>unadjusted </a:t>
            </a:r>
            <a:r>
              <a:rPr lang="en-GB" sz="2400" strike="noStrike">
                <a:solidFill>
                  <a:schemeClr val="tx1"/>
                </a:solidFill>
                <a:latin typeface="Arial" panose="020B0604020202020204" pitchFamily="34" charset="0"/>
              </a:rPr>
              <a:t>network meta-analysis (2/2)</a:t>
            </a:r>
            <a:br>
              <a:rPr lang="en-GB" sz="2400" strike="noStrike">
                <a:solidFill>
                  <a:schemeClr val="tx1"/>
                </a:solidFill>
                <a:latin typeface="Arial" panose="020B0604020202020204" pitchFamily="34" charset="0"/>
              </a:rPr>
            </a:br>
            <a:endParaRPr lang="en-GB" sz="2400"/>
          </a:p>
        </p:txBody>
      </p:sp>
      <p:sp>
        <p:nvSpPr>
          <p:cNvPr id="4" name="Text Placeholder 3">
            <a:extLst>
              <a:ext uri="{FF2B5EF4-FFF2-40B4-BE49-F238E27FC236}">
                <a16:creationId xmlns:a16="http://schemas.microsoft.com/office/drawing/2014/main" id="{3995022A-6CE8-9832-3D41-4A73311B64CA}"/>
              </a:ext>
            </a:extLst>
          </p:cNvPr>
          <p:cNvSpPr>
            <a:spLocks noGrp="1"/>
          </p:cNvSpPr>
          <p:nvPr>
            <p:ph type="body" sz="quarter" idx="13"/>
          </p:nvPr>
        </p:nvSpPr>
        <p:spPr>
          <a:xfrm>
            <a:off x="1014413" y="6442405"/>
            <a:ext cx="10843200" cy="365125"/>
          </a:xfrm>
        </p:spPr>
        <p:txBody>
          <a:bodyPr>
            <a:normAutofit fontScale="85000" lnSpcReduction="20000"/>
          </a:bodyPr>
          <a:lstStyle/>
          <a:p>
            <a:r>
              <a:rPr lang="en-GB"/>
              <a:t>Abbreviations: DG, draft guidance; NMA, network meta-analysis; RRMS, relapsing-remitting multiple sclerosis; ARR, annualised relapse rate; CDP, confirmed disability progression; DIC, deviance information criterion; FE, fixed-effects; RE, random-effects.</a:t>
            </a:r>
          </a:p>
        </p:txBody>
      </p:sp>
      <p:sp>
        <p:nvSpPr>
          <p:cNvPr id="3" name="Rectangle 2">
            <a:extLst>
              <a:ext uri="{FF2B5EF4-FFF2-40B4-BE49-F238E27FC236}">
                <a16:creationId xmlns:a16="http://schemas.microsoft.com/office/drawing/2014/main" id="{B271847E-7816-0512-9697-69E391962B6A}"/>
              </a:ext>
            </a:extLst>
          </p:cNvPr>
          <p:cNvSpPr/>
          <p:nvPr/>
        </p:nvSpPr>
        <p:spPr>
          <a:xfrm>
            <a:off x="400555" y="843653"/>
            <a:ext cx="11383121" cy="270851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cs typeface="Arial" panose="020B0604020202020204" pitchFamily="34" charset="0"/>
              </a:rPr>
              <a:t>EAG</a:t>
            </a:r>
          </a:p>
          <a:p>
            <a:pPr marL="285750" indent="-285750">
              <a:buFont typeface="Arial" panose="020B0604020202020204" pitchFamily="34" charset="0"/>
              <a:buChar char="•"/>
            </a:pPr>
            <a:r>
              <a:rPr lang="en-GB" kern="0" dirty="0">
                <a:solidFill>
                  <a:schemeClr val="tx1"/>
                </a:solidFill>
                <a:latin typeface="Arial" panose="020B0604020202020204" pitchFamily="34" charset="0"/>
              </a:rPr>
              <a:t>Supports continued use of company’s unadjusted NMAs for outcome estimates</a:t>
            </a:r>
          </a:p>
          <a:p>
            <a:pPr marL="285750" indent="-285750">
              <a:buFont typeface="Arial" panose="020B0604020202020204" pitchFamily="34" charset="0"/>
              <a:buChar char="•"/>
            </a:pPr>
            <a:r>
              <a:rPr lang="en-GB" kern="0" dirty="0">
                <a:solidFill>
                  <a:schemeClr val="tx1"/>
                </a:solidFill>
                <a:latin typeface="Arial" panose="020B0604020202020204" pitchFamily="34" charset="0"/>
              </a:rPr>
              <a:t>Acknowledges that baseline risk-adjustment can remove variability across studies, but the lack of placebo arms for ARR (38%), CDP (50%), and treatment discontinuation (43.5%) studies leads to more studies requiring data imputation, limiting the reliability of the model fit and estimates (compared to unadjusted)</a:t>
            </a:r>
          </a:p>
          <a:p>
            <a:pPr marL="742950" lvl="1" indent="-285750">
              <a:buFont typeface="Arial" panose="020B0604020202020204" pitchFamily="34" charset="0"/>
              <a:buChar char="•"/>
            </a:pPr>
            <a:r>
              <a:rPr lang="en-GB" kern="0" dirty="0">
                <a:solidFill>
                  <a:schemeClr val="tx1"/>
                </a:solidFill>
                <a:latin typeface="Arial" panose="020B0604020202020204" pitchFamily="34" charset="0"/>
              </a:rPr>
              <a:t>Not able to determine if company used missing at random (MAR) assumption</a:t>
            </a:r>
          </a:p>
          <a:p>
            <a:pPr marL="285750" indent="-285750">
              <a:buFont typeface="Arial" panose="020B0604020202020204" pitchFamily="34" charset="0"/>
              <a:buChar char="•"/>
            </a:pPr>
            <a:r>
              <a:rPr lang="en-GB" kern="0" dirty="0">
                <a:solidFill>
                  <a:schemeClr val="tx1"/>
                </a:solidFill>
                <a:latin typeface="Arial" panose="020B0604020202020204" pitchFamily="34" charset="0"/>
              </a:rPr>
              <a:t>Challenges sole use of DIC to justify FE model over RE model as small differences not meaningful</a:t>
            </a:r>
          </a:p>
          <a:p>
            <a:pPr marL="742950" lvl="1" indent="-285750">
              <a:buFont typeface="Arial" panose="020B0604020202020204" pitchFamily="34" charset="0"/>
              <a:buChar char="•"/>
            </a:pPr>
            <a:r>
              <a:rPr lang="en-GB" kern="0" dirty="0">
                <a:solidFill>
                  <a:schemeClr val="tx1"/>
                </a:solidFill>
                <a:latin typeface="Arial" panose="020B0604020202020204" pitchFamily="34" charset="0"/>
              </a:rPr>
              <a:t>Difference between FE and RE models falls below the minimal difference threshold of 3 points to indicate a difference in model fit</a:t>
            </a:r>
          </a:p>
        </p:txBody>
      </p:sp>
      <p:grpSp>
        <p:nvGrpSpPr>
          <p:cNvPr id="5" name="Group 4">
            <a:extLst>
              <a:ext uri="{FF2B5EF4-FFF2-40B4-BE49-F238E27FC236}">
                <a16:creationId xmlns:a16="http://schemas.microsoft.com/office/drawing/2014/main" id="{AA0908BF-5192-5105-991F-29BAC89A429C}"/>
              </a:ext>
            </a:extLst>
          </p:cNvPr>
          <p:cNvGrpSpPr/>
          <p:nvPr/>
        </p:nvGrpSpPr>
        <p:grpSpPr>
          <a:xfrm>
            <a:off x="231967" y="4688606"/>
            <a:ext cx="11587962" cy="578859"/>
            <a:chOff x="1456000" y="5711882"/>
            <a:chExt cx="10072029" cy="578859"/>
          </a:xfrm>
        </p:grpSpPr>
        <p:sp>
          <p:nvSpPr>
            <p:cNvPr id="6" name="Rectangle 5" descr="Question to committee">
              <a:extLst>
                <a:ext uri="{FF2B5EF4-FFF2-40B4-BE49-F238E27FC236}">
                  <a16:creationId xmlns:a16="http://schemas.microsoft.com/office/drawing/2014/main" id="{1D15E06D-8C8C-FB0F-F726-3F67B93CFD67}"/>
                </a:ext>
              </a:extLst>
            </p:cNvPr>
            <p:cNvSpPr/>
            <p:nvPr/>
          </p:nvSpPr>
          <p:spPr>
            <a:xfrm>
              <a:off x="1812903" y="5714742"/>
              <a:ext cx="9715126" cy="575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a:solidFill>
                    <a:schemeClr val="tx1"/>
                  </a:solidFill>
                  <a:latin typeface="Arial" panose="020B0604020202020204" pitchFamily="34" charset="0"/>
                </a:rPr>
                <a:t>Is the committee satisfied by the comparison of adjusted and unadjusted NMAs? Does committee prefer to use the original NMA results or the baseline risk-adjusted NMA results?</a:t>
              </a:r>
            </a:p>
          </p:txBody>
        </p:sp>
        <p:grpSp>
          <p:nvGrpSpPr>
            <p:cNvPr id="7" name="Group 6">
              <a:extLst>
                <a:ext uri="{FF2B5EF4-FFF2-40B4-BE49-F238E27FC236}">
                  <a16:creationId xmlns:a16="http://schemas.microsoft.com/office/drawing/2014/main" id="{3F23DBB8-1C70-3B11-3AE1-D7BD1AC169AF}"/>
                </a:ext>
                <a:ext uri="{C183D7F6-B498-43B3-948B-1728B52AA6E4}">
                  <adec:decorative xmlns:adec="http://schemas.microsoft.com/office/drawing/2017/decorative" val="1"/>
                </a:ext>
              </a:extLst>
            </p:cNvPr>
            <p:cNvGrpSpPr/>
            <p:nvPr/>
          </p:nvGrpSpPr>
          <p:grpSpPr>
            <a:xfrm>
              <a:off x="1456000" y="5711882"/>
              <a:ext cx="576000" cy="576000"/>
              <a:chOff x="-1440493" y="4133589"/>
              <a:chExt cx="576000" cy="576000"/>
            </a:xfrm>
          </p:grpSpPr>
          <p:sp>
            <p:nvSpPr>
              <p:cNvPr id="10" name="Oval 9">
                <a:extLst>
                  <a:ext uri="{FF2B5EF4-FFF2-40B4-BE49-F238E27FC236}">
                    <a16:creationId xmlns:a16="http://schemas.microsoft.com/office/drawing/2014/main" id="{61630ED3-DE7A-056F-D966-9F2FEB028C49}"/>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1" name="Graphic 10">
                <a:extLst>
                  <a:ext uri="{FF2B5EF4-FFF2-40B4-BE49-F238E27FC236}">
                    <a16:creationId xmlns:a16="http://schemas.microsoft.com/office/drawing/2014/main" id="{6A07DB70-9EAA-32C3-7C4F-7490686D34A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Tree>
    <p:extLst>
      <p:ext uri="{BB962C8B-B14F-4D97-AF65-F5344CB8AC3E}">
        <p14:creationId xmlns:p14="http://schemas.microsoft.com/office/powerpoint/2010/main" val="411317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05E983-D1BD-79AD-8AAF-AC70A7319599}"/>
              </a:ext>
            </a:extLst>
          </p:cNvPr>
          <p:cNvSpPr>
            <a:spLocks noGrp="1"/>
          </p:cNvSpPr>
          <p:nvPr>
            <p:ph type="title"/>
          </p:nvPr>
        </p:nvSpPr>
        <p:spPr/>
        <p:txBody>
          <a:bodyPr/>
          <a:lstStyle/>
          <a:p>
            <a:r>
              <a:rPr lang="en-GB"/>
              <a:t>Model structure</a:t>
            </a:r>
          </a:p>
        </p:txBody>
      </p:sp>
      <p:sp>
        <p:nvSpPr>
          <p:cNvPr id="3" name="Text Placeholder 2">
            <a:extLst>
              <a:ext uri="{FF2B5EF4-FFF2-40B4-BE49-F238E27FC236}">
                <a16:creationId xmlns:a16="http://schemas.microsoft.com/office/drawing/2014/main" id="{E1FA8331-C356-59F6-A046-210A361D1135}"/>
              </a:ext>
            </a:extLst>
          </p:cNvPr>
          <p:cNvSpPr>
            <a:spLocks noGrp="1"/>
          </p:cNvSpPr>
          <p:nvPr>
            <p:ph type="body" sz="quarter" idx="12"/>
          </p:nvPr>
        </p:nvSpPr>
        <p:spPr>
          <a:xfrm>
            <a:off x="474490" y="1125823"/>
            <a:ext cx="10064642" cy="842208"/>
          </a:xfrm>
        </p:spPr>
        <p:txBody>
          <a:bodyPr/>
          <a:lstStyle/>
          <a:p>
            <a:pPr marL="285750" indent="-285750">
              <a:lnSpc>
                <a:spcPct val="100000"/>
              </a:lnSpc>
              <a:spcBef>
                <a:spcPts val="0"/>
              </a:spcBef>
              <a:buFont typeface="Arial" panose="020B0604020202020204" pitchFamily="34" charset="0"/>
              <a:buChar char="•"/>
            </a:pPr>
            <a:r>
              <a:rPr lang="en-GB" kern="0">
                <a:ea typeface="Times New Roman" panose="02020603050405020304" pitchFamily="18" charset="0"/>
              </a:rPr>
              <a:t>M</a:t>
            </a:r>
            <a:r>
              <a:rPr lang="en-GB" sz="1800" kern="0">
                <a:effectLst/>
                <a:ea typeface="Times New Roman" panose="02020603050405020304" pitchFamily="18" charset="0"/>
              </a:rPr>
              <a:t>arkov state cohort simulation model</a:t>
            </a:r>
          </a:p>
          <a:p>
            <a:pPr marL="285750" indent="-285750">
              <a:lnSpc>
                <a:spcPct val="100000"/>
              </a:lnSpc>
              <a:spcBef>
                <a:spcPts val="0"/>
              </a:spcBef>
              <a:buFont typeface="Arial" panose="020B0604020202020204" pitchFamily="34" charset="0"/>
              <a:buChar char="•"/>
            </a:pPr>
            <a:r>
              <a:rPr lang="en-GB" kern="0"/>
              <a:t>EAG agrees the model structure is appropriate for decision making</a:t>
            </a:r>
            <a:endParaRPr lang="en-GB"/>
          </a:p>
        </p:txBody>
      </p:sp>
      <p:sp>
        <p:nvSpPr>
          <p:cNvPr id="6" name="Text Placeholder 5">
            <a:extLst>
              <a:ext uri="{FF2B5EF4-FFF2-40B4-BE49-F238E27FC236}">
                <a16:creationId xmlns:a16="http://schemas.microsoft.com/office/drawing/2014/main" id="{8974CBA5-7D52-3AB7-25F7-3EFDF24C82D3}"/>
              </a:ext>
            </a:extLst>
          </p:cNvPr>
          <p:cNvSpPr>
            <a:spLocks noGrp="1"/>
          </p:cNvSpPr>
          <p:nvPr>
            <p:ph type="body" sz="quarter" idx="13"/>
          </p:nvPr>
        </p:nvSpPr>
        <p:spPr>
          <a:xfrm>
            <a:off x="1116288" y="6343650"/>
            <a:ext cx="9086850" cy="365125"/>
          </a:xfrm>
        </p:spPr>
        <p:txBody>
          <a:bodyPr>
            <a:normAutofit/>
          </a:bodyPr>
          <a:lstStyle/>
          <a:p>
            <a:r>
              <a:rPr lang="en-GB"/>
              <a:t>Abbreviations: EDSS, Expanded Disability Status Scale.</a:t>
            </a:r>
          </a:p>
        </p:txBody>
      </p:sp>
      <p:sp>
        <p:nvSpPr>
          <p:cNvPr id="7" name="Text Placeholder 6">
            <a:extLst>
              <a:ext uri="{FF2B5EF4-FFF2-40B4-BE49-F238E27FC236}">
                <a16:creationId xmlns:a16="http://schemas.microsoft.com/office/drawing/2014/main" id="{6C609809-E91E-3CF5-DE75-58EAF5541390}"/>
              </a:ext>
            </a:extLst>
          </p:cNvPr>
          <p:cNvSpPr>
            <a:spLocks noGrp="1"/>
          </p:cNvSpPr>
          <p:nvPr>
            <p:ph type="body" sz="quarter" idx="14"/>
          </p:nvPr>
        </p:nvSpPr>
        <p:spPr/>
        <p:txBody>
          <a:bodyPr/>
          <a:lstStyle/>
          <a:p>
            <a:r>
              <a:rPr lang="en-GB"/>
              <a:t>11 health state model, based on EDSS scores</a:t>
            </a:r>
          </a:p>
        </p:txBody>
      </p:sp>
      <p:pic>
        <p:nvPicPr>
          <p:cNvPr id="8" name="Picture 7" descr="A screenshot of a computer&#10;&#10;Description automatically generated">
            <a:extLst>
              <a:ext uri="{FF2B5EF4-FFF2-40B4-BE49-F238E27FC236}">
                <a16:creationId xmlns:a16="http://schemas.microsoft.com/office/drawing/2014/main" id="{BC6B56A5-33BE-CD5D-FDC6-4B933B1F35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000" y="1761839"/>
            <a:ext cx="10064642" cy="3868189"/>
          </a:xfrm>
          <a:prstGeom prst="rect">
            <a:avLst/>
          </a:prstGeom>
          <a:noFill/>
        </p:spPr>
      </p:pic>
      <p:sp>
        <p:nvSpPr>
          <p:cNvPr id="9" name="TextBox 8">
            <a:extLst>
              <a:ext uri="{FF2B5EF4-FFF2-40B4-BE49-F238E27FC236}">
                <a16:creationId xmlns:a16="http://schemas.microsoft.com/office/drawing/2014/main" id="{A2BBA70B-A83A-48C2-23C8-A1EACADF7B7B}"/>
              </a:ext>
            </a:extLst>
          </p:cNvPr>
          <p:cNvSpPr txBox="1"/>
          <p:nvPr/>
        </p:nvSpPr>
        <p:spPr>
          <a:xfrm>
            <a:off x="754000" y="5631093"/>
            <a:ext cx="10854165" cy="646331"/>
          </a:xfrm>
          <a:prstGeom prst="rect">
            <a:avLst/>
          </a:prstGeom>
          <a:solidFill>
            <a:srgbClr val="E6E6E6"/>
          </a:solidFill>
          <a:ln w="38100">
            <a:solidFill>
              <a:schemeClr val="accent1"/>
            </a:solidFill>
            <a:prstDash val="sysDash"/>
          </a:ln>
        </p:spPr>
        <p:txBody>
          <a:bodyPr wrap="square" rtlCol="0" anchor="ctr">
            <a:spAutoFit/>
          </a:bodyPr>
          <a:lstStyle/>
          <a:p>
            <a:r>
              <a:rPr lang="en-US" b="1">
                <a:solidFill>
                  <a:schemeClr val="accent1"/>
                </a:solidFill>
                <a:latin typeface="Arial" panose="020B0604020202020204" pitchFamily="34" charset="0"/>
              </a:rPr>
              <a:t>EDSS</a:t>
            </a:r>
            <a:r>
              <a:rPr lang="en-GB">
                <a:latin typeface="Arial" panose="020B0604020202020204" pitchFamily="34" charset="0"/>
              </a:rPr>
              <a:t> measures </a:t>
            </a:r>
            <a:r>
              <a:rPr lang="en-GB">
                <a:latin typeface="Arial" panose="020B0604020202020204" pitchFamily="34" charset="0"/>
                <a:cs typeface="Arial" panose="020B0604020202020204" pitchFamily="34" charset="0"/>
              </a:rPr>
              <a:t>your current level of disability</a:t>
            </a:r>
          </a:p>
          <a:p>
            <a:r>
              <a:rPr lang="en-GB">
                <a:latin typeface="Arial" panose="020B0604020202020204" pitchFamily="34" charset="0"/>
                <a:cs typeface="Arial" panose="020B0604020202020204" pitchFamily="34" charset="0"/>
              </a:rPr>
              <a:t>EDSS 0 = no disability; higher states indicate worsened/progressed disability</a:t>
            </a:r>
            <a:endParaRPr lang="en-GB">
              <a:latin typeface="Arial" panose="020B0604020202020204" pitchFamily="34" charset="0"/>
            </a:endParaRPr>
          </a:p>
        </p:txBody>
      </p:sp>
    </p:spTree>
    <p:extLst>
      <p:ext uri="{BB962C8B-B14F-4D97-AF65-F5344CB8AC3E}">
        <p14:creationId xmlns:p14="http://schemas.microsoft.com/office/powerpoint/2010/main" val="3546788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53201-47E3-44E9-0DBD-73476D388EBA}"/>
              </a:ext>
            </a:extLst>
          </p:cNvPr>
          <p:cNvSpPr>
            <a:spLocks noGrp="1"/>
          </p:cNvSpPr>
          <p:nvPr>
            <p:ph type="title"/>
          </p:nvPr>
        </p:nvSpPr>
        <p:spPr/>
        <p:txBody>
          <a:bodyPr>
            <a:normAutofit/>
          </a:bodyPr>
          <a:lstStyle/>
          <a:p>
            <a:r>
              <a:rPr lang="en-GB"/>
              <a:t>Impact of treatment on QALYs and costs</a:t>
            </a:r>
          </a:p>
        </p:txBody>
      </p:sp>
      <p:sp>
        <p:nvSpPr>
          <p:cNvPr id="4" name="Text Placeholder 3">
            <a:extLst>
              <a:ext uri="{FF2B5EF4-FFF2-40B4-BE49-F238E27FC236}">
                <a16:creationId xmlns:a16="http://schemas.microsoft.com/office/drawing/2014/main" id="{88784929-F692-E346-0426-C237A3100E1C}"/>
              </a:ext>
            </a:extLst>
          </p:cNvPr>
          <p:cNvSpPr>
            <a:spLocks noGrp="1"/>
          </p:cNvSpPr>
          <p:nvPr>
            <p:ph type="body" sz="quarter" idx="13"/>
          </p:nvPr>
        </p:nvSpPr>
        <p:spPr>
          <a:xfrm>
            <a:off x="1871663" y="6247110"/>
            <a:ext cx="9086850" cy="461665"/>
          </a:xfrm>
        </p:spPr>
        <p:txBody>
          <a:bodyPr>
            <a:normAutofit lnSpcReduction="10000"/>
          </a:bodyPr>
          <a:lstStyle/>
          <a:p>
            <a:r>
              <a:rPr lang="en-GB"/>
              <a:t>Abbreviations: DMT, disease-modifying therapy; QALY, quality-adjust life year; EDSS, expanded disability status score; RMSS, relapsing-remitting multiple sclerosis; BSC, best supportive care.</a:t>
            </a:r>
          </a:p>
        </p:txBody>
      </p:sp>
      <p:graphicFrame>
        <p:nvGraphicFramePr>
          <p:cNvPr id="6" name="Table 5">
            <a:extLst>
              <a:ext uri="{FF2B5EF4-FFF2-40B4-BE49-F238E27FC236}">
                <a16:creationId xmlns:a16="http://schemas.microsoft.com/office/drawing/2014/main" id="{E6C19D11-A661-EEE7-5F89-06EF5192739F}"/>
              </a:ext>
            </a:extLst>
          </p:cNvPr>
          <p:cNvGraphicFramePr>
            <a:graphicFrameLocks noGrp="1"/>
          </p:cNvGraphicFramePr>
          <p:nvPr/>
        </p:nvGraphicFramePr>
        <p:xfrm>
          <a:off x="6745459" y="1065086"/>
          <a:ext cx="4972050" cy="2667000"/>
        </p:xfrm>
        <a:graphic>
          <a:graphicData uri="http://schemas.openxmlformats.org/drawingml/2006/table">
            <a:tbl>
              <a:tblPr firstRow="1" bandRow="1">
                <a:tableStyleId>{5C22544A-7EE6-4342-B048-85BDC9FD1C3A}</a:tableStyleId>
              </a:tblPr>
              <a:tblGrid>
                <a:gridCol w="4972050">
                  <a:extLst>
                    <a:ext uri="{9D8B030D-6E8A-4147-A177-3AD203B41FA5}">
                      <a16:colId xmlns:a16="http://schemas.microsoft.com/office/drawing/2014/main" val="348996144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solidFill>
                        </a:rPr>
                        <a:t>Model features:</a:t>
                      </a:r>
                      <a:endParaRPr lang="en-GB">
                        <a:solidFill>
                          <a:schemeClr val="bg1"/>
                        </a:solidFill>
                        <a:latin typeface="Arial" panose="020B0604020202020204" pitchFamily="34" charset="0"/>
                      </a:endParaRPr>
                    </a:p>
                  </a:txBody>
                  <a:tcPr/>
                </a:tc>
                <a:extLst>
                  <a:ext uri="{0D108BD9-81ED-4DB2-BD59-A6C34878D82A}">
                    <a16:rowId xmlns:a16="http://schemas.microsoft.com/office/drawing/2014/main" val="35505453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tx1"/>
                          </a:solidFill>
                        </a:rPr>
                        <a:t>Time horizon:</a:t>
                      </a:r>
                      <a:r>
                        <a:rPr lang="en-GB" b="0">
                          <a:solidFill>
                            <a:schemeClr val="tx1"/>
                          </a:solidFill>
                        </a:rPr>
                        <a:t> 50 years (lifetime)</a:t>
                      </a:r>
                      <a:endParaRPr lang="en-GB" b="0">
                        <a:solidFill>
                          <a:schemeClr val="tx1"/>
                        </a:solidFill>
                        <a:latin typeface="Arial" panose="020B0604020202020204" pitchFamily="34" charset="0"/>
                      </a:endParaRPr>
                    </a:p>
                  </a:txBody>
                  <a:tcPr/>
                </a:tc>
                <a:extLst>
                  <a:ext uri="{0D108BD9-81ED-4DB2-BD59-A6C34878D82A}">
                    <a16:rowId xmlns:a16="http://schemas.microsoft.com/office/drawing/2014/main" val="16555813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tx1"/>
                          </a:solidFill>
                        </a:rPr>
                        <a:t>Cycle length:</a:t>
                      </a:r>
                      <a:r>
                        <a:rPr lang="en-GB" b="0">
                          <a:solidFill>
                            <a:schemeClr val="tx1"/>
                          </a:solidFill>
                        </a:rPr>
                        <a:t> 1 year</a:t>
                      </a:r>
                      <a:endParaRPr lang="en-GB" b="0">
                        <a:solidFill>
                          <a:schemeClr val="tx1"/>
                        </a:solidFill>
                        <a:latin typeface="Arial" panose="020B0604020202020204" pitchFamily="34" charset="0"/>
                      </a:endParaRPr>
                    </a:p>
                  </a:txBody>
                  <a:tcPr/>
                </a:tc>
                <a:extLst>
                  <a:ext uri="{0D108BD9-81ED-4DB2-BD59-A6C34878D82A}">
                    <a16:rowId xmlns:a16="http://schemas.microsoft.com/office/drawing/2014/main" val="22349051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tx1"/>
                          </a:solidFill>
                          <a:latin typeface="Arial" panose="020B0604020202020204" pitchFamily="34" charset="0"/>
                          <a:cs typeface="Arial" panose="020B0604020202020204" pitchFamily="34" charset="0"/>
                        </a:rPr>
                        <a:t>Sequencing</a:t>
                      </a:r>
                      <a:r>
                        <a:rPr lang="en-GB">
                          <a:solidFill>
                            <a:schemeClr val="tx1"/>
                          </a:solidFill>
                          <a:latin typeface="Arial" panose="020B0604020202020204" pitchFamily="34" charset="0"/>
                          <a:cs typeface="Arial" panose="020B0604020202020204" pitchFamily="34" charset="0"/>
                        </a:rPr>
                        <a:t>: No treatment sequencing. If people discontinue treatment, they move to BSC arm.</a:t>
                      </a:r>
                    </a:p>
                  </a:txBody>
                  <a:tcPr/>
                </a:tc>
                <a:extLst>
                  <a:ext uri="{0D108BD9-81ED-4DB2-BD59-A6C34878D82A}">
                    <a16:rowId xmlns:a16="http://schemas.microsoft.com/office/drawing/2014/main" val="37040501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tx1"/>
                          </a:solidFill>
                          <a:latin typeface="Arial" panose="020B0604020202020204" pitchFamily="34" charset="0"/>
                          <a:cs typeface="Arial" panose="020B0604020202020204" pitchFamily="34" charset="0"/>
                        </a:rPr>
                        <a:t>Waning</a:t>
                      </a:r>
                      <a:r>
                        <a:rPr lang="en-GB">
                          <a:solidFill>
                            <a:schemeClr val="tx1"/>
                          </a:solidFill>
                          <a:latin typeface="Arial" panose="020B0604020202020204" pitchFamily="34" charset="0"/>
                          <a:cs typeface="Arial" panose="020B0604020202020204" pitchFamily="34" charset="0"/>
                        </a:rPr>
                        <a:t>: Efficacy wanes across DMTs to 75% after yr4 and to 50% after yr5 onwards</a:t>
                      </a:r>
                    </a:p>
                  </a:txBody>
                  <a:tcPr/>
                </a:tc>
                <a:extLst>
                  <a:ext uri="{0D108BD9-81ED-4DB2-BD59-A6C34878D82A}">
                    <a16:rowId xmlns:a16="http://schemas.microsoft.com/office/drawing/2014/main" val="3063312286"/>
                  </a:ext>
                </a:extLst>
              </a:tr>
            </a:tbl>
          </a:graphicData>
        </a:graphic>
      </p:graphicFrame>
      <p:graphicFrame>
        <p:nvGraphicFramePr>
          <p:cNvPr id="7" name="Table 6">
            <a:extLst>
              <a:ext uri="{FF2B5EF4-FFF2-40B4-BE49-F238E27FC236}">
                <a16:creationId xmlns:a16="http://schemas.microsoft.com/office/drawing/2014/main" id="{F3965374-38B9-CA31-77F9-355CA5EC69D9}"/>
              </a:ext>
            </a:extLst>
          </p:cNvPr>
          <p:cNvGraphicFramePr>
            <a:graphicFrameLocks noGrp="1"/>
          </p:cNvGraphicFramePr>
          <p:nvPr/>
        </p:nvGraphicFramePr>
        <p:xfrm>
          <a:off x="347282" y="3535036"/>
          <a:ext cx="6195408" cy="2382520"/>
        </p:xfrm>
        <a:graphic>
          <a:graphicData uri="http://schemas.openxmlformats.org/drawingml/2006/table">
            <a:tbl>
              <a:tblPr firstRow="1" bandRow="1">
                <a:tableStyleId>{21E4AEA4-8DFA-4A89-87EB-49C32662AFE0}</a:tableStyleId>
              </a:tblPr>
              <a:tblGrid>
                <a:gridCol w="6195408">
                  <a:extLst>
                    <a:ext uri="{9D8B030D-6E8A-4147-A177-3AD203B41FA5}">
                      <a16:colId xmlns:a16="http://schemas.microsoft.com/office/drawing/2014/main" val="192783966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solidFill>
                        </a:rPr>
                        <a:t>Treatments impact costs by:</a:t>
                      </a:r>
                    </a:p>
                  </a:txBody>
                  <a:tcPr/>
                </a:tc>
                <a:extLst>
                  <a:ext uri="{0D108BD9-81ED-4DB2-BD59-A6C34878D82A}">
                    <a16:rowId xmlns:a16="http://schemas.microsoft.com/office/drawing/2014/main" val="2381516085"/>
                  </a:ext>
                </a:extLst>
              </a:tr>
              <a:tr h="370840">
                <a:tc>
                  <a:txBody>
                    <a:bodyPr/>
                    <a:lstStyle/>
                    <a:p>
                      <a:pPr marL="285750" indent="-285750">
                        <a:buFont typeface="Arial" panose="020B0604020202020204" pitchFamily="34" charset="0"/>
                        <a:buChar char="•"/>
                      </a:pPr>
                      <a:r>
                        <a:rPr lang="en-GB">
                          <a:solidFill>
                            <a:schemeClr val="tx1"/>
                          </a:solidFill>
                        </a:rPr>
                        <a:t>Reducing annualised relapse (hospitalisations and rescue therapy)</a:t>
                      </a:r>
                    </a:p>
                    <a:p>
                      <a:pPr marL="285750" indent="-285750">
                        <a:buFont typeface="Arial" panose="020B0604020202020204" pitchFamily="34" charset="0"/>
                        <a:buChar char="•"/>
                      </a:pPr>
                      <a:r>
                        <a:rPr lang="en-GB">
                          <a:solidFill>
                            <a:schemeClr val="tx1"/>
                          </a:solidFill>
                        </a:rPr>
                        <a:t>Prolonging transitions (lowering probability) to higher EDSS (disease progression)</a:t>
                      </a:r>
                    </a:p>
                    <a:p>
                      <a:pPr marL="285750" indent="-285750">
                        <a:buFont typeface="Arial" panose="020B0604020202020204" pitchFamily="34" charset="0"/>
                        <a:buChar char="•"/>
                      </a:pPr>
                      <a:r>
                        <a:rPr lang="en-GB">
                          <a:solidFill>
                            <a:schemeClr val="tx1"/>
                          </a:solidFill>
                        </a:rPr>
                        <a:t>Having different acquisition, administration and monitoring costs</a:t>
                      </a:r>
                      <a:endParaRPr lang="en-GB">
                        <a:solidFill>
                          <a:schemeClr val="tx1"/>
                        </a:solidFill>
                        <a:highlight>
                          <a:srgbClr val="FFFF00"/>
                        </a:highlight>
                      </a:endParaRPr>
                    </a:p>
                    <a:p>
                      <a:pPr marL="285750" indent="-285750">
                        <a:buFont typeface="Arial" panose="020B0604020202020204" pitchFamily="34" charset="0"/>
                        <a:buChar char="•"/>
                      </a:pPr>
                      <a:r>
                        <a:rPr lang="en-GB">
                          <a:solidFill>
                            <a:schemeClr val="tx1"/>
                          </a:solidFill>
                        </a:rPr>
                        <a:t>Having different adverse event profile</a:t>
                      </a:r>
                    </a:p>
                  </a:txBody>
                  <a:tcPr/>
                </a:tc>
                <a:extLst>
                  <a:ext uri="{0D108BD9-81ED-4DB2-BD59-A6C34878D82A}">
                    <a16:rowId xmlns:a16="http://schemas.microsoft.com/office/drawing/2014/main" val="842381055"/>
                  </a:ext>
                </a:extLst>
              </a:tr>
            </a:tbl>
          </a:graphicData>
        </a:graphic>
      </p:graphicFrame>
      <p:graphicFrame>
        <p:nvGraphicFramePr>
          <p:cNvPr id="8" name="Table 7">
            <a:extLst>
              <a:ext uri="{FF2B5EF4-FFF2-40B4-BE49-F238E27FC236}">
                <a16:creationId xmlns:a16="http://schemas.microsoft.com/office/drawing/2014/main" id="{3CC1D4D3-F37A-F3CA-23F0-D4F8D6055838}"/>
              </a:ext>
            </a:extLst>
          </p:cNvPr>
          <p:cNvGraphicFramePr>
            <a:graphicFrameLocks noGrp="1"/>
          </p:cNvGraphicFramePr>
          <p:nvPr/>
        </p:nvGraphicFramePr>
        <p:xfrm>
          <a:off x="347283" y="1067215"/>
          <a:ext cx="6195408" cy="2103120"/>
        </p:xfrm>
        <a:graphic>
          <a:graphicData uri="http://schemas.openxmlformats.org/drawingml/2006/table">
            <a:tbl>
              <a:tblPr firstRow="1" bandRow="1">
                <a:tableStyleId>{21E4AEA4-8DFA-4A89-87EB-49C32662AFE0}</a:tableStyleId>
              </a:tblPr>
              <a:tblGrid>
                <a:gridCol w="6195408">
                  <a:extLst>
                    <a:ext uri="{9D8B030D-6E8A-4147-A177-3AD203B41FA5}">
                      <a16:colId xmlns:a16="http://schemas.microsoft.com/office/drawing/2014/main" val="1170378531"/>
                    </a:ext>
                  </a:extLst>
                </a:gridCol>
              </a:tblGrid>
              <a:tr h="3445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solidFill>
                        </a:rPr>
                        <a:t>Treatments impact QALYs by:</a:t>
                      </a:r>
                    </a:p>
                  </a:txBody>
                  <a:tcPr/>
                </a:tc>
                <a:extLst>
                  <a:ext uri="{0D108BD9-81ED-4DB2-BD59-A6C34878D82A}">
                    <a16:rowId xmlns:a16="http://schemas.microsoft.com/office/drawing/2014/main" val="2381516085"/>
                  </a:ext>
                </a:extLst>
              </a:tr>
              <a:tr h="1010118">
                <a:tc>
                  <a:txBody>
                    <a:bodyPr/>
                    <a:lstStyle/>
                    <a:p>
                      <a:pPr marL="285750" indent="-285750">
                        <a:buFont typeface="Arial" panose="020B0604020202020204" pitchFamily="34" charset="0"/>
                        <a:buChar char="•"/>
                      </a:pPr>
                      <a:r>
                        <a:rPr lang="en-GB">
                          <a:solidFill>
                            <a:schemeClr val="tx1"/>
                          </a:solidFill>
                        </a:rPr>
                        <a:t>Reducing annualised relapses (hospitalisations)</a:t>
                      </a:r>
                    </a:p>
                    <a:p>
                      <a:pPr marL="285750" indent="-285750">
                        <a:buFont typeface="Arial" panose="020B0604020202020204" pitchFamily="34" charset="0"/>
                        <a:buChar char="•"/>
                      </a:pPr>
                      <a:r>
                        <a:rPr lang="en-GB">
                          <a:solidFill>
                            <a:schemeClr val="tx1"/>
                          </a:solidFill>
                        </a:rPr>
                        <a:t>Prolonging transitions (lowering probability) to higher EDSS (disease progression)</a:t>
                      </a:r>
                    </a:p>
                    <a:p>
                      <a:pPr marL="285750" indent="-285750">
                        <a:buFont typeface="Arial" panose="020B0604020202020204" pitchFamily="34" charset="0"/>
                        <a:buChar char="•"/>
                      </a:pPr>
                      <a:r>
                        <a:rPr lang="en-GB">
                          <a:solidFill>
                            <a:schemeClr val="tx1"/>
                          </a:solidFill>
                        </a:rPr>
                        <a:t>Having a different adverse event profile</a:t>
                      </a:r>
                    </a:p>
                    <a:p>
                      <a:pPr marL="285750" indent="-285750">
                        <a:buFont typeface="Arial" panose="020B0604020202020204" pitchFamily="34" charset="0"/>
                        <a:buChar char="•"/>
                      </a:pPr>
                      <a:r>
                        <a:rPr lang="en-GB">
                          <a:solidFill>
                            <a:schemeClr val="tx1"/>
                          </a:solidFill>
                        </a:rPr>
                        <a:t>Reducing caregiver QALY decrement through slower progression*</a:t>
                      </a:r>
                      <a:endParaRPr lang="en-GB">
                        <a:solidFill>
                          <a:schemeClr val="tx1"/>
                        </a:solidFill>
                        <a:latin typeface="Arial" panose="020B0604020202020204" pitchFamily="34" charset="0"/>
                      </a:endParaRPr>
                    </a:p>
                  </a:txBody>
                  <a:tcPr/>
                </a:tc>
                <a:extLst>
                  <a:ext uri="{0D108BD9-81ED-4DB2-BD59-A6C34878D82A}">
                    <a16:rowId xmlns:a16="http://schemas.microsoft.com/office/drawing/2014/main" val="842381055"/>
                  </a:ext>
                </a:extLst>
              </a:tr>
            </a:tbl>
          </a:graphicData>
        </a:graphic>
      </p:graphicFrame>
      <p:sp>
        <p:nvSpPr>
          <p:cNvPr id="9" name="TextBox 8">
            <a:extLst>
              <a:ext uri="{FF2B5EF4-FFF2-40B4-BE49-F238E27FC236}">
                <a16:creationId xmlns:a16="http://schemas.microsoft.com/office/drawing/2014/main" id="{59B5F942-5C37-8A36-44FE-FE24267CBFBA}"/>
              </a:ext>
            </a:extLst>
          </p:cNvPr>
          <p:cNvSpPr txBox="1"/>
          <p:nvPr/>
        </p:nvSpPr>
        <p:spPr>
          <a:xfrm>
            <a:off x="347283" y="3112327"/>
            <a:ext cx="6195408" cy="461665"/>
          </a:xfrm>
          <a:prstGeom prst="rect">
            <a:avLst/>
          </a:prstGeom>
          <a:noFill/>
        </p:spPr>
        <p:txBody>
          <a:bodyPr wrap="square" rtlCol="0">
            <a:spAutoFit/>
          </a:bodyPr>
          <a:lstStyle/>
          <a:p>
            <a:r>
              <a:rPr lang="en-GB" sz="1200">
                <a:solidFill>
                  <a:schemeClr val="tx2"/>
                </a:solidFill>
              </a:rPr>
              <a:t>* Caregiver disutility worsens from EDSS 3, peaks at EDSS 6, and worsens from EDSS 7 to 9</a:t>
            </a:r>
          </a:p>
        </p:txBody>
      </p:sp>
    </p:spTree>
    <p:extLst>
      <p:ext uri="{BB962C8B-B14F-4D97-AF65-F5344CB8AC3E}">
        <p14:creationId xmlns:p14="http://schemas.microsoft.com/office/powerpoint/2010/main" val="2692552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91399-DB44-C2FA-D8C3-9F317EB43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371E9-5D45-5041-8E52-DF00229F0403}"/>
              </a:ext>
            </a:extLst>
          </p:cNvPr>
          <p:cNvSpPr>
            <a:spLocks noGrp="1"/>
          </p:cNvSpPr>
          <p:nvPr>
            <p:ph type="title"/>
          </p:nvPr>
        </p:nvSpPr>
        <p:spPr>
          <a:xfrm>
            <a:off x="505610" y="56311"/>
            <a:ext cx="10929769" cy="592817"/>
          </a:xfrm>
        </p:spPr>
        <p:txBody>
          <a:bodyPr>
            <a:noAutofit/>
          </a:bodyPr>
          <a:lstStyle/>
          <a:p>
            <a:r>
              <a:rPr lang="en-GB" sz="2800"/>
              <a:t>Key issue 2: </a:t>
            </a:r>
            <a:r>
              <a:rPr lang="en-GB" sz="2800" strike="noStrike">
                <a:solidFill>
                  <a:schemeClr val="tx1"/>
                </a:solidFill>
                <a:latin typeface="Arial" panose="020B0604020202020204" pitchFamily="34" charset="0"/>
                <a:cs typeface="Arial" panose="020B0604020202020204" pitchFamily="34" charset="0"/>
              </a:rPr>
              <a:t>Validation of source of natural history data (1/3)</a:t>
            </a:r>
          </a:p>
        </p:txBody>
      </p:sp>
      <p:sp>
        <p:nvSpPr>
          <p:cNvPr id="4" name="Text Placeholder 3">
            <a:extLst>
              <a:ext uri="{FF2B5EF4-FFF2-40B4-BE49-F238E27FC236}">
                <a16:creationId xmlns:a16="http://schemas.microsoft.com/office/drawing/2014/main" id="{2F59CC68-A264-C74A-0AB9-0C0CE40A8B7E}"/>
              </a:ext>
            </a:extLst>
          </p:cNvPr>
          <p:cNvSpPr>
            <a:spLocks noGrp="1"/>
          </p:cNvSpPr>
          <p:nvPr>
            <p:ph type="body" sz="quarter" idx="13"/>
          </p:nvPr>
        </p:nvSpPr>
        <p:spPr>
          <a:xfrm>
            <a:off x="1014413" y="6442405"/>
            <a:ext cx="10843200" cy="365125"/>
          </a:xfrm>
        </p:spPr>
        <p:txBody>
          <a:bodyPr>
            <a:normAutofit fontScale="85000" lnSpcReduction="20000"/>
          </a:bodyPr>
          <a:lstStyle/>
          <a:p>
            <a:r>
              <a:rPr lang="en-GB"/>
              <a:t>Abbreviations: DG, draft guidance; MS, multiple sclerosis; NMA, network meta-analysis; MS, multiple sclerosis; BCMS, British Columbia Multiple Sclerosis; RRMs, relapsing-remitting multiple sclerosis; EDSS, Expanded Disability Status Scale; SPMS, secondary progressive multiple sclerosis.</a:t>
            </a:r>
          </a:p>
        </p:txBody>
      </p:sp>
      <p:sp>
        <p:nvSpPr>
          <p:cNvPr id="8" name="Rectangle 7">
            <a:extLst>
              <a:ext uri="{FF2B5EF4-FFF2-40B4-BE49-F238E27FC236}">
                <a16:creationId xmlns:a16="http://schemas.microsoft.com/office/drawing/2014/main" id="{64088FBB-F92F-09AB-5C0D-83ADEAF35F82}"/>
              </a:ext>
            </a:extLst>
          </p:cNvPr>
          <p:cNvSpPr/>
          <p:nvPr/>
        </p:nvSpPr>
        <p:spPr>
          <a:xfrm>
            <a:off x="393705" y="607857"/>
            <a:ext cx="11396824" cy="2821144"/>
          </a:xfrm>
          <a:prstGeom prst="rect">
            <a:avLst/>
          </a:prstGeom>
          <a:solidFill>
            <a:schemeClr val="bg1">
              <a:lumMod val="85000"/>
            </a:schemeClr>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800" b="1">
                <a:solidFill>
                  <a:schemeClr val="accent1"/>
                </a:solidFill>
                <a:latin typeface="Arial" panose="020B0604020202020204" pitchFamily="34" charset="0"/>
                <a:cs typeface="Arial" panose="020B0604020202020204" pitchFamily="34" charset="0"/>
              </a:rPr>
              <a:t>Recap</a:t>
            </a:r>
            <a:r>
              <a:rPr lang="en-GB" sz="1800">
                <a:solidFill>
                  <a:schemeClr val="accent1"/>
                </a:solidFill>
                <a:latin typeface="Arial" panose="020B0604020202020204" pitchFamily="34" charset="0"/>
                <a:cs typeface="Arial" panose="020B0604020202020204" pitchFamily="34" charset="0"/>
              </a:rPr>
              <a:t> </a:t>
            </a:r>
            <a:r>
              <a:rPr lang="en-GB" sz="1800">
                <a:solidFill>
                  <a:schemeClr val="tx1"/>
                </a:solidFill>
                <a:latin typeface="Arial" panose="020B0604020202020204" pitchFamily="34" charset="0"/>
                <a:cs typeface="Arial" panose="020B0604020202020204" pitchFamily="34" charset="0"/>
              </a:rPr>
              <a:t>(</a:t>
            </a:r>
            <a:r>
              <a:rPr lang="en-GB" sz="1800" b="1">
                <a:solidFill>
                  <a:schemeClr val="tx1"/>
                </a:solidFill>
                <a:latin typeface="Arial" panose="020B0604020202020204" pitchFamily="34" charset="0"/>
                <a:cs typeface="Arial" panose="020B0604020202020204" pitchFamily="34" charset="0"/>
              </a:rPr>
              <a:t>see DG section 3.8 and 3.9</a:t>
            </a:r>
            <a:r>
              <a:rPr lang="en-GB" sz="1800">
                <a:solidFill>
                  <a:schemeClr val="tx1"/>
                </a:solidFill>
                <a:latin typeface="Arial" panose="020B0604020202020204" pitchFamily="34" charset="0"/>
                <a:cs typeface="Arial" panose="020B0604020202020204" pitchFamily="34" charset="0"/>
              </a:rPr>
              <a:t>)</a:t>
            </a:r>
            <a:endParaRPr lang="en-GB">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Times New Roman" panose="02020603050405020304" pitchFamily="18" charset="0"/>
              </a:rPr>
              <a:t>There were 2 key features to the model:</a:t>
            </a:r>
          </a:p>
          <a:p>
            <a:pPr marL="742950" lvl="1"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Times New Roman" panose="02020603050405020304" pitchFamily="18" charset="0"/>
              </a:rPr>
              <a:t>a natural history reference model that modelled the baseline transitions of people with MS regardless of treatment</a:t>
            </a:r>
          </a:p>
          <a:p>
            <a:pPr marL="742950" lvl="1"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Times New Roman" panose="02020603050405020304" pitchFamily="18" charset="0"/>
              </a:rPr>
              <a:t>a treatment-adjusted model that incorporated treatment effects for cladribine and all comparators from company's NMAs.</a:t>
            </a:r>
          </a:p>
          <a:p>
            <a:pPr marL="285750"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Times New Roman" panose="02020603050405020304" pitchFamily="18" charset="0"/>
              </a:rPr>
              <a:t>Clinical experts' opinion was that people with MS in today’s NHS have a much better prognosis than before; spend less time in higher EDSS states and typically die from non-MS-related causes</a:t>
            </a:r>
          </a:p>
          <a:p>
            <a:pPr marL="285750"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Times New Roman" panose="02020603050405020304" pitchFamily="18" charset="0"/>
              </a:rPr>
              <a:t>The committee concerned that BCMS registry data not representative of the UK RRMS population with active disease and welcomed validation of the BCMS registry data or other relevant sources </a:t>
            </a:r>
          </a:p>
        </p:txBody>
      </p:sp>
      <p:sp>
        <p:nvSpPr>
          <p:cNvPr id="3" name="Rectangle 2">
            <a:extLst>
              <a:ext uri="{FF2B5EF4-FFF2-40B4-BE49-F238E27FC236}">
                <a16:creationId xmlns:a16="http://schemas.microsoft.com/office/drawing/2014/main" id="{199166F3-22FF-F318-3720-2CF9A3AD415D}"/>
              </a:ext>
            </a:extLst>
          </p:cNvPr>
          <p:cNvSpPr/>
          <p:nvPr/>
        </p:nvSpPr>
        <p:spPr>
          <a:xfrm>
            <a:off x="393705" y="3508711"/>
            <a:ext cx="11396824" cy="282114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accent2"/>
                </a:solidFill>
                <a:latin typeface="Arial" panose="020B0604020202020204" pitchFamily="34" charset="0"/>
                <a:cs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Conducted a rapid review and provided further justification for the use of BCMS </a:t>
            </a:r>
          </a:p>
          <a:p>
            <a:pPr marL="285750"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Times New Roman" panose="02020603050405020304" pitchFamily="18" charset="0"/>
              </a:rPr>
              <a:t>BCMS registry was used to model the disability progression of people with RRMS in the absence of treatments for this appraisal and prior RRMS appraisals (TA533, TA624, TA767, TA699)</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BCMS registry remains the most valid data for untreated MS (supported by Tilling et al. 2016 for the UK)</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BCMS registry data used in base case and scenarios explored using 10%, 20% and 30% greater probability of staying in an EDSS state over a cycle to reflect slower disability progression in untreated population</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London Ontario data (typically used for RRMS transition to SPMS) also used to model state transitions in a scenario analysis, considered flawed due to post-hoc data censoring and no ability to improve (move to lower EDSS state, e.g. EDSS 5 → EDSS 4)</a:t>
            </a:r>
            <a:endParaRPr lang="en-GB">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28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p:txBody>
          <a:bodyPr/>
          <a:lstStyle/>
          <a:p>
            <a:r>
              <a:rPr lang="en-GB"/>
              <a:t>Technology (</a:t>
            </a:r>
            <a:r>
              <a:rPr lang="en-GB" kern="0" err="1">
                <a:effectLst/>
                <a:latin typeface="Arial" panose="020B0604020202020204" pitchFamily="34" charset="0"/>
                <a:ea typeface="Times New Roman" panose="02020603050405020304" pitchFamily="18" charset="0"/>
              </a:rPr>
              <a:t>Mavenclad</a:t>
            </a:r>
            <a:r>
              <a:rPr lang="en-GB"/>
              <a:t>, company)</a:t>
            </a:r>
          </a:p>
        </p:txBody>
      </p:sp>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570684075"/>
              </p:ext>
            </p:extLst>
          </p:nvPr>
        </p:nvGraphicFramePr>
        <p:xfrm>
          <a:off x="70484" y="808419"/>
          <a:ext cx="12019916" cy="5677685"/>
        </p:xfrm>
        <a:graphic>
          <a:graphicData uri="http://schemas.openxmlformats.org/drawingml/2006/table">
            <a:tbl>
              <a:tblPr firstCol="1" bandRow="1">
                <a:tableStyleId>{5C22544A-7EE6-4342-B048-85BDC9FD1C3A}</a:tableStyleId>
              </a:tblPr>
              <a:tblGrid>
                <a:gridCol w="1914000">
                  <a:extLst>
                    <a:ext uri="{9D8B030D-6E8A-4147-A177-3AD203B41FA5}">
                      <a16:colId xmlns:a16="http://schemas.microsoft.com/office/drawing/2014/main" val="748657784"/>
                    </a:ext>
                  </a:extLst>
                </a:gridCol>
                <a:gridCol w="10105916">
                  <a:extLst>
                    <a:ext uri="{9D8B030D-6E8A-4147-A177-3AD203B41FA5}">
                      <a16:colId xmlns:a16="http://schemas.microsoft.com/office/drawing/2014/main" val="3173266189"/>
                    </a:ext>
                  </a:extLst>
                </a:gridCol>
              </a:tblGrid>
              <a:tr h="945665">
                <a:tc>
                  <a:txBody>
                    <a:bodyPr/>
                    <a:lstStyle/>
                    <a:p>
                      <a:r>
                        <a:rPr lang="en-GB" sz="1800">
                          <a:solidFill>
                            <a:schemeClr val="bg1"/>
                          </a:solidFill>
                          <a:latin typeface="Arial" panose="020B0604020202020204" pitchFamily="34" charset="0"/>
                          <a:cs typeface="Arial" panose="020B0604020202020204" pitchFamily="34" charset="0"/>
                        </a:rPr>
                        <a:t>Marketing authorisation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i="0" kern="1200">
                          <a:solidFill>
                            <a:schemeClr val="dk1"/>
                          </a:solidFill>
                          <a:effectLst/>
                          <a:latin typeface="Arial" panose="020B0604020202020204" pitchFamily="34" charset="0"/>
                          <a:ea typeface="+mn-ea"/>
                          <a:cs typeface="Arial" panose="020B0604020202020204" pitchFamily="34" charset="0"/>
                        </a:rPr>
                        <a:t>Extended marketing authorisation approved by MHRA in March 2024:</a:t>
                      </a:r>
                      <a:endParaRPr lang="en-GB" sz="180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300"/>
                        </a:spcAft>
                        <a:buClrTx/>
                        <a:buSzTx/>
                        <a:buFont typeface="Symbol" panose="05050102010706020507" pitchFamily="18" charset="2"/>
                        <a:buChar char=""/>
                        <a:tabLst/>
                        <a:defRPr/>
                      </a:pPr>
                      <a:r>
                        <a:rPr lang="en-GB" sz="1800" b="0" i="0" kern="1200">
                          <a:solidFill>
                            <a:schemeClr val="dk1"/>
                          </a:solidFill>
                          <a:effectLst/>
                          <a:latin typeface="Arial" panose="020B0604020202020204" pitchFamily="34" charset="0"/>
                          <a:ea typeface="+mn-ea"/>
                          <a:cs typeface="Arial" panose="020B0604020202020204" pitchFamily="34" charset="0"/>
                        </a:rPr>
                        <a:t>Treatment of adult patients with relapsing forms of multiple sclerosis with active disease as defined by clinical or imaging features</a:t>
                      </a: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751016788"/>
                  </a:ext>
                </a:extLst>
              </a:tr>
              <a:tr h="953814">
                <a:tc>
                  <a:txBody>
                    <a:bodyPr/>
                    <a:lstStyle/>
                    <a:p>
                      <a:r>
                        <a:rPr lang="en-GB" sz="1800">
                          <a:solidFill>
                            <a:schemeClr val="bg1"/>
                          </a:solidFill>
                          <a:latin typeface="Arial" panose="020B0604020202020204" pitchFamily="34" charset="0"/>
                          <a:cs typeface="Arial" panose="020B0604020202020204" pitchFamily="34" charset="0"/>
                        </a:rPr>
                        <a:t>Mechanism of action</a:t>
                      </a:r>
                    </a:p>
                  </a:txBody>
                  <a:tcPr/>
                </a:tc>
                <a:tc>
                  <a:txBody>
                    <a:bodyPr/>
                    <a:lstStyle/>
                    <a:p>
                      <a:pPr marL="342900" lvl="0" indent="-342900" algn="l">
                        <a:spcAft>
                          <a:spcPts val="300"/>
                        </a:spcAft>
                        <a:buFont typeface="Symbol" panose="05050102010706020507" pitchFamily="18" charset="2"/>
                        <a:buChar char=""/>
                      </a:pPr>
                      <a:r>
                        <a:rPr lang="en-GB" sz="1800" b="0" i="0" kern="1200">
                          <a:solidFill>
                            <a:schemeClr val="dk1"/>
                          </a:solidFill>
                          <a:effectLst/>
                          <a:latin typeface="Arial" panose="020B0604020202020204" pitchFamily="34" charset="0"/>
                          <a:ea typeface="+mn-ea"/>
                          <a:cs typeface="Arial" panose="020B0604020202020204" pitchFamily="34" charset="0"/>
                        </a:rPr>
                        <a:t>Immune reconstitution therapy; temporarily depletes immune system, allowing it to regenerate</a:t>
                      </a:r>
                    </a:p>
                    <a:p>
                      <a:pPr marL="342900" lvl="0" indent="-342900" algn="l">
                        <a:spcAft>
                          <a:spcPts val="300"/>
                        </a:spcAft>
                        <a:buFont typeface="Symbol" panose="05050102010706020507" pitchFamily="18" charset="2"/>
                        <a:buChar char=""/>
                      </a:pPr>
                      <a:r>
                        <a:rPr lang="en-GB" sz="1800" b="0" i="0" kern="1200">
                          <a:solidFill>
                            <a:schemeClr val="dk1"/>
                          </a:solidFill>
                          <a:effectLst/>
                          <a:latin typeface="Arial" panose="020B0604020202020204" pitchFamily="34" charset="0"/>
                          <a:ea typeface="+mn-ea"/>
                          <a:cs typeface="Arial" panose="020B0604020202020204" pitchFamily="34" charset="0"/>
                        </a:rPr>
                        <a:t>Deaminase-resistant nucleoside analogue of deoxyadenosine</a:t>
                      </a:r>
                    </a:p>
                    <a:p>
                      <a:pPr marL="342900" lvl="0" indent="-342900" algn="l">
                        <a:spcAft>
                          <a:spcPts val="300"/>
                        </a:spcAft>
                        <a:buFont typeface="Symbol" panose="05050102010706020507" pitchFamily="18" charset="2"/>
                        <a:buChar char=""/>
                      </a:pPr>
                      <a:r>
                        <a:rPr lang="en-GB" sz="1800" b="0" i="0" kern="1200">
                          <a:solidFill>
                            <a:schemeClr val="dk1"/>
                          </a:solidFill>
                          <a:effectLst/>
                          <a:latin typeface="Arial" panose="020B0604020202020204" pitchFamily="34" charset="0"/>
                          <a:ea typeface="+mn-ea"/>
                          <a:cs typeface="Arial" panose="020B0604020202020204" pitchFamily="34" charset="0"/>
                        </a:rPr>
                        <a:t>Selectively reduces dividing and non-dividing T and B cells, which interrupts the cascade of immune events central to MS</a:t>
                      </a:r>
                    </a:p>
                  </a:txBody>
                  <a:tcPr marL="114300" marR="114300" marT="0" marB="0"/>
                </a:tc>
                <a:extLst>
                  <a:ext uri="{0D108BD9-81ED-4DB2-BD59-A6C34878D82A}">
                    <a16:rowId xmlns:a16="http://schemas.microsoft.com/office/drawing/2014/main" val="984656975"/>
                  </a:ext>
                </a:extLst>
              </a:tr>
              <a:tr h="788602">
                <a:tc>
                  <a:txBody>
                    <a:bodyPr/>
                    <a:lstStyle/>
                    <a:p>
                      <a:r>
                        <a:rPr lang="en-GB" sz="1800">
                          <a:solidFill>
                            <a:schemeClr val="bg1"/>
                          </a:solidFill>
                          <a:latin typeface="Arial" panose="020B0604020202020204" pitchFamily="34" charset="0"/>
                          <a:cs typeface="Arial" panose="020B0604020202020204" pitchFamily="34" charset="0"/>
                        </a:rPr>
                        <a:t>Administration</a:t>
                      </a:r>
                    </a:p>
                  </a:txBody>
                  <a:tcPr/>
                </a:tc>
                <a:tc>
                  <a:txBody>
                    <a:bodyPr/>
                    <a:lstStyle/>
                    <a:p>
                      <a:pPr marL="342900" lvl="0" indent="-342900" algn="just">
                        <a:spcAft>
                          <a:spcPts val="300"/>
                        </a:spcAft>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Arial" panose="020B0604020202020204" pitchFamily="34" charset="0"/>
                        </a:rPr>
                        <a:t>Tablets are administered orally</a:t>
                      </a:r>
                    </a:p>
                    <a:p>
                      <a:pPr marL="342900" lvl="0" indent="-342900" algn="just">
                        <a:spcAft>
                          <a:spcPts val="300"/>
                        </a:spcAft>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Arial" panose="020B0604020202020204" pitchFamily="34" charset="0"/>
                        </a:rPr>
                        <a:t>Cumulative dose is 3.5 mg/kg body weight over 2yrs (1.75 mg/kg per year)</a:t>
                      </a:r>
                    </a:p>
                    <a:p>
                      <a:pPr marL="742950" lvl="1" indent="-285750" algn="just">
                        <a:spcAft>
                          <a:spcPts val="300"/>
                        </a:spcAft>
                        <a:buFont typeface="Courier New" panose="02070309020205020404" pitchFamily="49" charset="0"/>
                        <a:buChar char="o"/>
                      </a:pPr>
                      <a:r>
                        <a:rPr lang="en-GB" sz="1800">
                          <a:effectLst/>
                          <a:latin typeface="Arial" panose="020B0604020202020204" pitchFamily="34" charset="0"/>
                          <a:ea typeface="Times New Roman" panose="02020603050405020304" pitchFamily="18" charset="0"/>
                          <a:cs typeface="Arial" panose="020B0604020202020204" pitchFamily="34" charset="0"/>
                        </a:rPr>
                        <a:t>Two treatment weeks per year; beginning of the first month and beginning of second month (same for second year)</a:t>
                      </a:r>
                    </a:p>
                    <a:p>
                      <a:pPr marL="742950" lvl="1" indent="-285750" algn="just">
                        <a:spcAft>
                          <a:spcPts val="300"/>
                        </a:spcAft>
                        <a:buFont typeface="Courier New" panose="02070309020205020404" pitchFamily="49" charset="0"/>
                        <a:buChar char="o"/>
                      </a:pPr>
                      <a:r>
                        <a:rPr lang="en-GB" sz="1800">
                          <a:effectLst/>
                          <a:latin typeface="Arial" panose="020B0604020202020204" pitchFamily="34" charset="0"/>
                          <a:ea typeface="Times New Roman" panose="02020603050405020304" pitchFamily="18" charset="0"/>
                          <a:cs typeface="Arial" panose="020B0604020202020204" pitchFamily="34" charset="0"/>
                        </a:rPr>
                        <a:t>Each treatment week consists of 4 or 5 days on which a patient receives 10mg or 20 mg (one or two tablets) as a single daily dose, depending on body weight</a:t>
                      </a:r>
                    </a:p>
                    <a:p>
                      <a:pPr marL="742950" lvl="1" indent="-285750" algn="just">
                        <a:spcAft>
                          <a:spcPts val="300"/>
                        </a:spcAft>
                        <a:buFont typeface="Courier New" panose="02070309020205020404" pitchFamily="49" charset="0"/>
                        <a:buChar char="o"/>
                      </a:pPr>
                      <a:r>
                        <a:rPr lang="en-GB" sz="1800" kern="1200">
                          <a:solidFill>
                            <a:schemeClr val="dk1"/>
                          </a:solidFill>
                          <a:effectLst/>
                          <a:latin typeface="Arial" panose="020B0604020202020204" pitchFamily="34" charset="0"/>
                          <a:ea typeface="+mn-ea"/>
                          <a:cs typeface="Arial" panose="020B0604020202020204" pitchFamily="34" charset="0"/>
                        </a:rPr>
                        <a:t>No further treatment is required in Years 3 and 4 (see dosing diagram in </a:t>
                      </a:r>
                      <a:r>
                        <a:rPr lang="en-GB" sz="1800" kern="1200">
                          <a:solidFill>
                            <a:schemeClr val="dk1"/>
                          </a:solidFill>
                          <a:effectLst/>
                          <a:latin typeface="Arial" panose="020B0604020202020204" pitchFamily="34" charset="0"/>
                          <a:ea typeface="+mn-ea"/>
                          <a:cs typeface="Arial" panose="020B0604020202020204" pitchFamily="34" charset="0"/>
                          <a:hlinkClick r:id="rId3" action="ppaction://hlinksldjump"/>
                        </a:rPr>
                        <a:t>appendix</a:t>
                      </a:r>
                      <a:r>
                        <a:rPr lang="en-GB" sz="1800" kern="1200">
                          <a:solidFill>
                            <a:schemeClr val="dk1"/>
                          </a:solidFill>
                          <a:effectLst/>
                          <a:latin typeface="Arial" panose="020B0604020202020204" pitchFamily="34" charset="0"/>
                          <a:ea typeface="+mn-ea"/>
                          <a:cs typeface="Arial" panose="020B0604020202020204" pitchFamily="34" charset="0"/>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tc>
                <a:extLst>
                  <a:ext uri="{0D108BD9-81ED-4DB2-BD59-A6C34878D82A}">
                    <a16:rowId xmlns:a16="http://schemas.microsoft.com/office/drawing/2014/main" val="2152176351"/>
                  </a:ext>
                </a:extLst>
              </a:tr>
              <a:tr h="1191360">
                <a:tc>
                  <a:txBody>
                    <a:bodyPr/>
                    <a:lstStyle/>
                    <a:p>
                      <a:r>
                        <a:rPr lang="en-GB" sz="1800">
                          <a:solidFill>
                            <a:schemeClr val="bg1"/>
                          </a:solidFill>
                          <a:latin typeface="Arial" panose="020B0604020202020204" pitchFamily="34" charset="0"/>
                          <a:cs typeface="Arial" panose="020B0604020202020204" pitchFamily="34" charset="0"/>
                        </a:rPr>
                        <a:t>Price</a:t>
                      </a:r>
                    </a:p>
                  </a:txBody>
                  <a:tcPr/>
                </a:tc>
                <a:tc>
                  <a:txBody>
                    <a:bodyPr/>
                    <a:lstStyle/>
                    <a:p>
                      <a:pPr algn="just">
                        <a:spcAft>
                          <a:spcPts val="300"/>
                        </a:spcAft>
                      </a:pPr>
                      <a:r>
                        <a:rPr lang="en-GB"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Confirmed list price for cladribine tablets: </a:t>
                      </a:r>
                    </a:p>
                    <a:p>
                      <a:pPr marL="342900" lvl="0" indent="-342900" algn="just">
                        <a:spcAft>
                          <a:spcPts val="300"/>
                        </a:spcAft>
                        <a:buFont typeface="Symbol" panose="05050102010706020507" pitchFamily="18" charset="2"/>
                        <a:buChar char=""/>
                      </a:pPr>
                      <a:r>
                        <a:rPr lang="en-GB"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10 mg x 1 tablet £2,047.24</a:t>
                      </a:r>
                    </a:p>
                    <a:p>
                      <a:pPr marL="342900" lvl="0" indent="-342900" algn="just">
                        <a:spcAft>
                          <a:spcPts val="300"/>
                        </a:spcAft>
                        <a:buFont typeface="Symbol" panose="05050102010706020507" pitchFamily="18" charset="2"/>
                        <a:buChar char=""/>
                      </a:pPr>
                      <a:r>
                        <a:rPr lang="en-GB"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cost: approximately £13,000 per annum, </a:t>
                      </a:r>
                      <a:r>
                        <a:rPr lang="en-GB" sz="1800" strike="noStrike">
                          <a:solidFill>
                            <a:schemeClr val="tx1"/>
                          </a:solidFill>
                          <a:effectLst/>
                          <a:latin typeface="Arial" panose="020B0604020202020204" pitchFamily="34" charset="0"/>
                          <a:ea typeface="Times New Roman" panose="02020603050405020304" pitchFamily="18" charset="0"/>
                          <a:cs typeface="Arial" panose="020B0604020202020204" pitchFamily="34" charset="0"/>
                        </a:rPr>
                        <a:t>based on </a:t>
                      </a:r>
                      <a:r>
                        <a:rPr lang="en-GB"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£52,000 (complete treatment cost spread over 4-yr period)</a:t>
                      </a:r>
                    </a:p>
                    <a:p>
                      <a:pPr marL="342900" lvl="0" indent="-342900" algn="just">
                        <a:spcAft>
                          <a:spcPts val="300"/>
                        </a:spcAft>
                        <a:buFont typeface="Symbol" panose="05050102010706020507" pitchFamily="18" charset="2"/>
                        <a:buChar char=""/>
                      </a:pPr>
                      <a:r>
                        <a:rPr lang="en-GB"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No PAS agreed </a:t>
                      </a:r>
                    </a:p>
                  </a:txBody>
                  <a:tcPr marL="114300" marR="114300" marT="0" marB="0"/>
                </a:tc>
                <a:extLst>
                  <a:ext uri="{0D108BD9-81ED-4DB2-BD59-A6C34878D82A}">
                    <a16:rowId xmlns:a16="http://schemas.microsoft.com/office/drawing/2014/main" val="3201822029"/>
                  </a:ext>
                </a:extLst>
              </a:tr>
            </a:tbl>
          </a:graphicData>
        </a:graphic>
      </p:graphicFrame>
      <p:sp>
        <p:nvSpPr>
          <p:cNvPr id="2" name="Text Placeholder 14">
            <a:extLst>
              <a:ext uri="{FF2B5EF4-FFF2-40B4-BE49-F238E27FC236}">
                <a16:creationId xmlns:a16="http://schemas.microsoft.com/office/drawing/2014/main" id="{B60FB570-CF49-A526-2A5A-D7780D3658BA}"/>
              </a:ext>
            </a:extLst>
          </p:cNvPr>
          <p:cNvSpPr>
            <a:spLocks noGrp="1"/>
          </p:cNvSpPr>
          <p:nvPr>
            <p:ph type="body" sz="quarter" idx="13"/>
          </p:nvPr>
        </p:nvSpPr>
        <p:spPr>
          <a:xfrm>
            <a:off x="905223" y="6472873"/>
            <a:ext cx="10637731" cy="365125"/>
          </a:xfrm>
        </p:spPr>
        <p:txBody>
          <a:bodyPr>
            <a:normAutofit/>
          </a:bodyPr>
          <a:lstStyle/>
          <a:p>
            <a:r>
              <a:rPr lang="en-GB" b="0" i="0" u="none" strike="noStrike">
                <a:effectLst/>
                <a:latin typeface="Arial" panose="020B0604020202020204" pitchFamily="34" charset="0"/>
              </a:rPr>
              <a:t>Abbreviations: MHRA, Medicines and </a:t>
            </a:r>
            <a:r>
              <a:rPr lang="en-GB"/>
              <a:t>Healthcare products Regulatory Agency; MS, multiple sclerosis; PAS, patient access scheme.</a:t>
            </a:r>
          </a:p>
        </p:txBody>
      </p:sp>
    </p:spTree>
    <p:extLst>
      <p:ext uri="{BB962C8B-B14F-4D97-AF65-F5344CB8AC3E}">
        <p14:creationId xmlns:p14="http://schemas.microsoft.com/office/powerpoint/2010/main" val="1402160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BDF93-580E-6995-3245-1BBF26D9CAF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4D403B9-E1CE-25DF-4A75-176ADBA9D12E}"/>
              </a:ext>
            </a:extLst>
          </p:cNvPr>
          <p:cNvSpPr>
            <a:spLocks noGrp="1"/>
          </p:cNvSpPr>
          <p:nvPr>
            <p:ph type="body" sz="quarter" idx="13"/>
          </p:nvPr>
        </p:nvSpPr>
        <p:spPr>
          <a:xfrm>
            <a:off x="1014413" y="6442405"/>
            <a:ext cx="10843200" cy="365125"/>
          </a:xfrm>
        </p:spPr>
        <p:txBody>
          <a:bodyPr>
            <a:normAutofit fontScale="85000" lnSpcReduction="20000"/>
          </a:bodyPr>
          <a:lstStyle/>
          <a:p>
            <a:r>
              <a:rPr lang="en-GB"/>
              <a:t>Abbreviations: BCMS, British Columbia Multiple Sclerosis; MS, multiple sclerosis; RSS, risk sharing scheme; EDSS, Expanded Disability Status Scale; DMT, disease-modifying therapy.</a:t>
            </a:r>
          </a:p>
        </p:txBody>
      </p:sp>
      <p:sp>
        <p:nvSpPr>
          <p:cNvPr id="3" name="Rectangle 2">
            <a:extLst>
              <a:ext uri="{FF2B5EF4-FFF2-40B4-BE49-F238E27FC236}">
                <a16:creationId xmlns:a16="http://schemas.microsoft.com/office/drawing/2014/main" id="{1CCE6A8D-2CA2-9135-6655-696C1F9005BE}"/>
              </a:ext>
            </a:extLst>
          </p:cNvPr>
          <p:cNvSpPr/>
          <p:nvPr/>
        </p:nvSpPr>
        <p:spPr>
          <a:xfrm>
            <a:off x="598656" y="579396"/>
            <a:ext cx="11396824" cy="397381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accent2"/>
                </a:solidFill>
                <a:latin typeface="Arial" panose="020B0604020202020204" pitchFamily="34" charset="0"/>
                <a:cs typeface="Arial" panose="020B0604020202020204" pitchFamily="34" charset="0"/>
              </a:rPr>
              <a:t>Company</a:t>
            </a:r>
          </a:p>
          <a:p>
            <a:pPr marL="285750" indent="-285750">
              <a:buFont typeface="Arial" panose="020B0604020202020204" pitchFamily="34" charset="0"/>
              <a:buChar char="•"/>
            </a:pPr>
            <a:r>
              <a:rPr lang="en-GB" sz="1800">
                <a:solidFill>
                  <a:srgbClr val="000000"/>
                </a:solidFill>
                <a:effectLst/>
                <a:latin typeface="Arial" panose="020B0604020202020204" pitchFamily="34" charset="0"/>
                <a:ea typeface="Times New Roman" panose="02020603050405020304" pitchFamily="18" charset="0"/>
              </a:rPr>
              <a:t>Prior analyses of the BCMS dataset looking at trends of disability progression in MS within 15 years from onset has shown that disability progression has not substantially changed over time (</a:t>
            </a:r>
            <a:r>
              <a:rPr lang="en-GB" sz="1800" err="1">
                <a:solidFill>
                  <a:srgbClr val="000000"/>
                </a:solidFill>
                <a:effectLst/>
                <a:latin typeface="Arial" panose="020B0604020202020204" pitchFamily="34" charset="0"/>
                <a:ea typeface="Times New Roman" panose="02020603050405020304" pitchFamily="18" charset="0"/>
              </a:rPr>
              <a:t>Shirani</a:t>
            </a:r>
            <a:r>
              <a:rPr lang="en-GB" sz="1800">
                <a:solidFill>
                  <a:srgbClr val="000000"/>
                </a:solidFill>
                <a:effectLst/>
                <a:latin typeface="Arial" panose="020B0604020202020204" pitchFamily="34" charset="0"/>
                <a:ea typeface="Times New Roman" panose="02020603050405020304" pitchFamily="18" charset="0"/>
              </a:rPr>
              <a:t> et al 2012) </a:t>
            </a:r>
          </a:p>
          <a:p>
            <a:pPr marL="285750" indent="-285750">
              <a:buFont typeface="Arial" panose="020B0604020202020204" pitchFamily="34" charset="0"/>
              <a:buChar char="•"/>
            </a:pPr>
            <a:r>
              <a:rPr lang="en-GB" sz="1800">
                <a:solidFill>
                  <a:srgbClr val="000000"/>
                </a:solidFill>
                <a:effectLst/>
                <a:latin typeface="Arial" panose="020B0604020202020204" pitchFamily="34" charset="0"/>
                <a:ea typeface="Times New Roman" panose="02020603050405020304" pitchFamily="18" charset="0"/>
              </a:rPr>
              <a:t>TA624, the scientific advisory group (SAG) to the UK RSS scheme concluded that the BCMS dataset is the best natural history dataset in terms of the methodology used to capture EDSS score (EDSS prospectively captured) and registry completeness (an estimated 80% coverage of the BCMS population)</a:t>
            </a:r>
          </a:p>
          <a:p>
            <a:pPr marL="285750" indent="-285750">
              <a:buFont typeface="Arial" panose="020B0604020202020204" pitchFamily="34" charset="0"/>
              <a:buChar char="•"/>
            </a:pPr>
            <a:r>
              <a:rPr lang="en-GB" sz="1800">
                <a:solidFill>
                  <a:srgbClr val="000000"/>
                </a:solidFill>
                <a:effectLst/>
                <a:latin typeface="Arial" panose="020B0604020202020204" pitchFamily="34" charset="0"/>
                <a:ea typeface="Times New Roman" panose="02020603050405020304" pitchFamily="18" charset="0"/>
              </a:rPr>
              <a:t>The use of a more recent dataset to generate EDSS transition probabilities for an untreated population is associated with potential indication bias, as untreated patients are more likely to have milder disease and patients with more severe disease are more likely to be treated with a DMT given their availability. As a result, a historical dataset, like BCMS, capturing disability progression in an untreated population prior to availability of DMTs, is likely to be more reflective of a broader untreated population, and less subject to bias</a:t>
            </a:r>
          </a:p>
          <a:p>
            <a:pPr marL="285750" indent="-285750">
              <a:buFont typeface="Arial" panose="020B0604020202020204" pitchFamily="34" charset="0"/>
              <a:buChar char="•"/>
            </a:pPr>
            <a:r>
              <a:rPr lang="en-GB">
                <a:solidFill>
                  <a:srgbClr val="000000"/>
                </a:solidFill>
                <a:latin typeface="Arial" panose="020B0604020202020204" pitchFamily="34" charset="0"/>
                <a:ea typeface="Times New Roman" panose="02020603050405020304" pitchFamily="18" charset="0"/>
              </a:rPr>
              <a:t>R</a:t>
            </a:r>
            <a:r>
              <a:rPr lang="en-GB" sz="1800">
                <a:solidFill>
                  <a:srgbClr val="000000"/>
                </a:solidFill>
                <a:effectLst/>
                <a:latin typeface="Arial" panose="020B0604020202020204" pitchFamily="34" charset="0"/>
                <a:ea typeface="Times New Roman" panose="02020603050405020304" pitchFamily="18" charset="0"/>
              </a:rPr>
              <a:t>etrieving and analysing data from the UK MS Register for application in the natural history transition matrix would be a resource- and time-intensive exercise and therefore not feasible within the timeframe </a:t>
            </a:r>
            <a:endParaRPr lang="en-GB">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Scenarios using 10-30% slower or London Ontario reduces ICERs for cladribine (at list price)</a:t>
            </a:r>
          </a:p>
        </p:txBody>
      </p:sp>
      <p:sp>
        <p:nvSpPr>
          <p:cNvPr id="6" name="Rectangle 5">
            <a:extLst>
              <a:ext uri="{FF2B5EF4-FFF2-40B4-BE49-F238E27FC236}">
                <a16:creationId xmlns:a16="http://schemas.microsoft.com/office/drawing/2014/main" id="{C21442F0-65EF-C845-3D9E-7A814B1DD52F}"/>
              </a:ext>
            </a:extLst>
          </p:cNvPr>
          <p:cNvSpPr/>
          <p:nvPr/>
        </p:nvSpPr>
        <p:spPr>
          <a:xfrm>
            <a:off x="598656" y="4621923"/>
            <a:ext cx="11396824" cy="17442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cs typeface="Arial" panose="020B0604020202020204" pitchFamily="34" charset="0"/>
              </a:rPr>
              <a:t>EAG</a:t>
            </a:r>
          </a:p>
          <a:p>
            <a:pPr marL="342900" indent="-34290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Conducted rapid review for more alternative sources for natural history data and found no further sources</a:t>
            </a:r>
          </a:p>
          <a:p>
            <a:pPr marL="342900" indent="-34290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Approves of company’s validation of the BCMS registry data for today’s untreated MS population</a:t>
            </a:r>
          </a:p>
          <a:p>
            <a:pPr marL="342900" indent="-34290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Welcomes use of (or validation using) UK MS Register but acknowledges timely access impracticalities</a:t>
            </a:r>
          </a:p>
          <a:p>
            <a:pPr marL="342900" indent="-34290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Time and model structure constraints impeded use of company’s 10-30% slower scenarios in EAG revised base case scenarios</a:t>
            </a:r>
          </a:p>
        </p:txBody>
      </p:sp>
      <p:sp>
        <p:nvSpPr>
          <p:cNvPr id="8" name="Title 1">
            <a:extLst>
              <a:ext uri="{FF2B5EF4-FFF2-40B4-BE49-F238E27FC236}">
                <a16:creationId xmlns:a16="http://schemas.microsoft.com/office/drawing/2014/main" id="{7396EEDB-D353-23CA-5D58-FB65EC35FB2C}"/>
              </a:ext>
            </a:extLst>
          </p:cNvPr>
          <p:cNvSpPr>
            <a:spLocks noGrp="1"/>
          </p:cNvSpPr>
          <p:nvPr>
            <p:ph type="title"/>
          </p:nvPr>
        </p:nvSpPr>
        <p:spPr>
          <a:xfrm>
            <a:off x="505610" y="56311"/>
            <a:ext cx="10929769" cy="592817"/>
          </a:xfrm>
        </p:spPr>
        <p:txBody>
          <a:bodyPr>
            <a:noAutofit/>
          </a:bodyPr>
          <a:lstStyle/>
          <a:p>
            <a:r>
              <a:rPr lang="en-GB" sz="2800"/>
              <a:t>Key issue 2: </a:t>
            </a:r>
            <a:r>
              <a:rPr lang="en-GB" sz="2800" strike="noStrike">
                <a:solidFill>
                  <a:schemeClr val="tx1"/>
                </a:solidFill>
                <a:latin typeface="Arial" panose="020B0604020202020204" pitchFamily="34" charset="0"/>
                <a:cs typeface="Arial" panose="020B0604020202020204" pitchFamily="34" charset="0"/>
              </a:rPr>
              <a:t>Validation of source of natural history data (2/3)</a:t>
            </a:r>
          </a:p>
        </p:txBody>
      </p:sp>
      <p:sp>
        <p:nvSpPr>
          <p:cNvPr id="2" name="TextBox 1">
            <a:extLst>
              <a:ext uri="{FF2B5EF4-FFF2-40B4-BE49-F238E27FC236}">
                <a16:creationId xmlns:a16="http://schemas.microsoft.com/office/drawing/2014/main" id="{95FCF1DB-431A-5EAC-3A90-BC449BA7F9D0}"/>
              </a:ext>
            </a:extLst>
          </p:cNvPr>
          <p:cNvSpPr txBox="1"/>
          <p:nvPr/>
        </p:nvSpPr>
        <p:spPr>
          <a:xfrm>
            <a:off x="8679361" y="4469522"/>
            <a:ext cx="3363744" cy="523220"/>
          </a:xfrm>
          <a:prstGeom prst="rect">
            <a:avLst/>
          </a:prstGeom>
          <a:solidFill>
            <a:schemeClr val="bg1"/>
          </a:solidFill>
          <a:ln w="19050">
            <a:solidFill>
              <a:schemeClr val="accent1"/>
            </a:solidFill>
          </a:ln>
        </p:spPr>
        <p:txBody>
          <a:bodyPr wrap="square" rtlCol="0">
            <a:spAutoFit/>
          </a:bodyPr>
          <a:lstStyle/>
          <a:p>
            <a:pPr algn="ctr"/>
            <a:r>
              <a:rPr lang="en-GB" sz="1400">
                <a:latin typeface="Arial" panose="020B0604020202020204" pitchFamily="34" charset="0"/>
                <a:cs typeface="Arial" panose="020B0604020202020204" pitchFamily="34" charset="0"/>
              </a:rPr>
              <a:t>See health state occupation graphs in </a:t>
            </a:r>
            <a:r>
              <a:rPr lang="en-GB" sz="1400">
                <a:latin typeface="Arial" panose="020B0604020202020204" pitchFamily="34" charset="0"/>
                <a:cs typeface="Arial" panose="020B0604020202020204" pitchFamily="34" charset="0"/>
                <a:hlinkClick r:id="rId3" action="ppaction://hlinksldjump"/>
              </a:rPr>
              <a:t>appendix</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474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7D1FA-0EA3-25CA-8A22-62B53CBA8B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304DC2-F299-29B4-B0EC-DB10E4DFC5F6}"/>
              </a:ext>
            </a:extLst>
          </p:cNvPr>
          <p:cNvSpPr>
            <a:spLocks noGrp="1"/>
          </p:cNvSpPr>
          <p:nvPr>
            <p:ph type="title"/>
          </p:nvPr>
        </p:nvSpPr>
        <p:spPr>
          <a:xfrm>
            <a:off x="466723" y="179630"/>
            <a:ext cx="11390889" cy="592817"/>
          </a:xfrm>
        </p:spPr>
        <p:txBody>
          <a:bodyPr>
            <a:noAutofit/>
          </a:bodyPr>
          <a:lstStyle/>
          <a:p>
            <a:r>
              <a:rPr lang="en-GB" sz="2800"/>
              <a:t>Key issue 2: </a:t>
            </a:r>
            <a:r>
              <a:rPr lang="en-GB" sz="2800" strike="noStrike">
                <a:solidFill>
                  <a:schemeClr val="tx1"/>
                </a:solidFill>
                <a:latin typeface="Arial" panose="020B0604020202020204" pitchFamily="34" charset="0"/>
                <a:cs typeface="Arial" panose="020B0604020202020204" pitchFamily="34" charset="0"/>
              </a:rPr>
              <a:t>Validation of source of natural history data (3/3)</a:t>
            </a:r>
          </a:p>
        </p:txBody>
      </p:sp>
      <p:graphicFrame>
        <p:nvGraphicFramePr>
          <p:cNvPr id="7" name="Table 6">
            <a:extLst>
              <a:ext uri="{FF2B5EF4-FFF2-40B4-BE49-F238E27FC236}">
                <a16:creationId xmlns:a16="http://schemas.microsoft.com/office/drawing/2014/main" id="{A2C75194-B2F8-917B-D0D8-A480F882D6C1}"/>
              </a:ext>
            </a:extLst>
          </p:cNvPr>
          <p:cNvGraphicFramePr>
            <a:graphicFrameLocks noGrp="1"/>
          </p:cNvGraphicFramePr>
          <p:nvPr>
            <p:extLst>
              <p:ext uri="{D42A27DB-BD31-4B8C-83A1-F6EECF244321}">
                <p14:modId xmlns:p14="http://schemas.microsoft.com/office/powerpoint/2010/main" val="1092875633"/>
              </p:ext>
            </p:extLst>
          </p:nvPr>
        </p:nvGraphicFramePr>
        <p:xfrm>
          <a:off x="466724" y="962837"/>
          <a:ext cx="11250792" cy="4815840"/>
        </p:xfrm>
        <a:graphic>
          <a:graphicData uri="http://schemas.openxmlformats.org/drawingml/2006/table">
            <a:tbl>
              <a:tblPr firstRow="1" bandRow="1">
                <a:tableStyleId>{5C22544A-7EE6-4342-B048-85BDC9FD1C3A}</a:tableStyleId>
              </a:tblPr>
              <a:tblGrid>
                <a:gridCol w="2210488">
                  <a:extLst>
                    <a:ext uri="{9D8B030D-6E8A-4147-A177-3AD203B41FA5}">
                      <a16:colId xmlns:a16="http://schemas.microsoft.com/office/drawing/2014/main" val="4062634076"/>
                    </a:ext>
                  </a:extLst>
                </a:gridCol>
                <a:gridCol w="1389963">
                  <a:extLst>
                    <a:ext uri="{9D8B030D-6E8A-4147-A177-3AD203B41FA5}">
                      <a16:colId xmlns:a16="http://schemas.microsoft.com/office/drawing/2014/main" val="2378630355"/>
                    </a:ext>
                  </a:extLst>
                </a:gridCol>
                <a:gridCol w="962025">
                  <a:extLst>
                    <a:ext uri="{9D8B030D-6E8A-4147-A177-3AD203B41FA5}">
                      <a16:colId xmlns:a16="http://schemas.microsoft.com/office/drawing/2014/main" val="3158710665"/>
                    </a:ext>
                  </a:extLst>
                </a:gridCol>
                <a:gridCol w="6688316">
                  <a:extLst>
                    <a:ext uri="{9D8B030D-6E8A-4147-A177-3AD203B41FA5}">
                      <a16:colId xmlns:a16="http://schemas.microsoft.com/office/drawing/2014/main" val="2390495382"/>
                    </a:ext>
                  </a:extLst>
                </a:gridCol>
              </a:tblGrid>
              <a:tr h="370840">
                <a:tc>
                  <a:txBody>
                    <a:bodyPr/>
                    <a:lstStyle/>
                    <a:p>
                      <a:r>
                        <a:rPr lang="en-GB" sz="1400"/>
                        <a:t>Database (n)</a:t>
                      </a:r>
                    </a:p>
                  </a:txBody>
                  <a:tcPr/>
                </a:tc>
                <a:tc>
                  <a:txBody>
                    <a:bodyPr/>
                    <a:lstStyle/>
                    <a:p>
                      <a:r>
                        <a:rPr lang="en-GB" sz="1400"/>
                        <a:t>Data collected up to</a:t>
                      </a:r>
                    </a:p>
                  </a:txBody>
                  <a:tcPr/>
                </a:tc>
                <a:tc>
                  <a:txBody>
                    <a:bodyPr/>
                    <a:lstStyle/>
                    <a:p>
                      <a:r>
                        <a:rPr lang="en-GB" sz="1400"/>
                        <a:t>Country</a:t>
                      </a:r>
                    </a:p>
                  </a:txBody>
                  <a:tcPr/>
                </a:tc>
                <a:tc>
                  <a:txBody>
                    <a:bodyPr/>
                    <a:lstStyle/>
                    <a:p>
                      <a:r>
                        <a:rPr lang="en-GB" sz="1400"/>
                        <a:t>Company comments</a:t>
                      </a:r>
                    </a:p>
                  </a:txBody>
                  <a:tcPr/>
                </a:tc>
                <a:extLst>
                  <a:ext uri="{0D108BD9-81ED-4DB2-BD59-A6C34878D82A}">
                    <a16:rowId xmlns:a16="http://schemas.microsoft.com/office/drawing/2014/main" val="196637716"/>
                  </a:ext>
                </a:extLst>
              </a:tr>
              <a:tr h="370840">
                <a:tc>
                  <a:txBody>
                    <a:bodyPr/>
                    <a:lstStyle/>
                    <a:p>
                      <a:r>
                        <a:rPr lang="en-GB" sz="1400"/>
                        <a:t>BCMS registry (898)</a:t>
                      </a:r>
                    </a:p>
                  </a:txBody>
                  <a:tcPr/>
                </a:tc>
                <a:tc>
                  <a:txBody>
                    <a:bodyPr/>
                    <a:lstStyle/>
                    <a:p>
                      <a:r>
                        <a:rPr lang="en-GB" sz="1400"/>
                        <a:t>1995</a:t>
                      </a:r>
                    </a:p>
                  </a:txBody>
                  <a:tcPr/>
                </a:tc>
                <a:tc>
                  <a:txBody>
                    <a:bodyPr/>
                    <a:lstStyle/>
                    <a:p>
                      <a:r>
                        <a:rPr lang="en-GB" sz="1400"/>
                        <a:t>Canada</a:t>
                      </a:r>
                    </a:p>
                  </a:txBody>
                  <a:tcPr/>
                </a:tc>
                <a:tc>
                  <a:txBody>
                    <a:bodyPr/>
                    <a:lstStyle/>
                    <a:p>
                      <a:r>
                        <a:rPr lang="en-GB" sz="1400"/>
                        <a:t>Used in ACM1 and other RRMS appraisals</a:t>
                      </a:r>
                    </a:p>
                    <a:p>
                      <a:r>
                        <a:rPr lang="en-GB" sz="1400"/>
                        <a:t>Disability progression of untreated MS population has not substantially changed (</a:t>
                      </a:r>
                      <a:r>
                        <a:rPr lang="en-GB" sz="1400" err="1">
                          <a:hlinkClick r:id="rId3"/>
                        </a:rPr>
                        <a:t>Shirani</a:t>
                      </a:r>
                      <a:r>
                        <a:rPr lang="en-GB" sz="1400">
                          <a:hlinkClick r:id="rId3"/>
                        </a:rPr>
                        <a:t> et al. 2011</a:t>
                      </a:r>
                      <a:r>
                        <a:rPr lang="en-GB" sz="1400"/>
                        <a:t>)</a:t>
                      </a:r>
                    </a:p>
                    <a:p>
                      <a:r>
                        <a:rPr lang="en-GB" sz="1400"/>
                        <a:t>More recent data for untreated group, when more treatments are available, may be biased as those untreated are milder case who may not seek or need treatment</a:t>
                      </a:r>
                    </a:p>
                  </a:txBody>
                  <a:tcPr/>
                </a:tc>
                <a:extLst>
                  <a:ext uri="{0D108BD9-81ED-4DB2-BD59-A6C34878D82A}">
                    <a16:rowId xmlns:a16="http://schemas.microsoft.com/office/drawing/2014/main" val="362827370"/>
                  </a:ext>
                </a:extLst>
              </a:tr>
              <a:tr h="370840">
                <a:tc>
                  <a:txBody>
                    <a:bodyPr/>
                    <a:lstStyle/>
                    <a:p>
                      <a:r>
                        <a:rPr lang="en-GB" sz="1400" err="1"/>
                        <a:t>UoWMS</a:t>
                      </a:r>
                      <a:r>
                        <a:rPr lang="en-GB" sz="1400"/>
                        <a:t> database (404)</a:t>
                      </a:r>
                    </a:p>
                  </a:txBody>
                  <a:tcPr/>
                </a:tc>
                <a:tc>
                  <a:txBody>
                    <a:bodyPr/>
                    <a:lstStyle/>
                    <a:p>
                      <a:r>
                        <a:rPr lang="en-GB" sz="1400"/>
                        <a:t>2011</a:t>
                      </a:r>
                    </a:p>
                  </a:txBody>
                  <a:tcPr/>
                </a:tc>
                <a:tc>
                  <a:txBody>
                    <a:bodyPr/>
                    <a:lstStyle/>
                    <a:p>
                      <a:r>
                        <a:rPr lang="en-GB" sz="1400"/>
                        <a:t>UK</a:t>
                      </a:r>
                    </a:p>
                  </a:txBody>
                  <a:tcPr/>
                </a:tc>
                <a:tc>
                  <a:txBody>
                    <a:bodyPr/>
                    <a:lstStyle/>
                    <a:p>
                      <a:r>
                        <a:rPr lang="en-GB" sz="1400"/>
                        <a:t>Untreated MS population in Wales</a:t>
                      </a:r>
                    </a:p>
                    <a:p>
                      <a:r>
                        <a:rPr lang="en-GB" sz="1400"/>
                        <a:t>Comparable disability progression trajectory to BCMS registry (</a:t>
                      </a:r>
                      <a:r>
                        <a:rPr lang="en-GB" sz="1400">
                          <a:hlinkClick r:id="rId4"/>
                        </a:rPr>
                        <a:t>Tilling et al. 2016</a:t>
                      </a:r>
                      <a:r>
                        <a:rPr lang="en-GB" sz="1400"/>
                        <a:t>)</a:t>
                      </a:r>
                    </a:p>
                  </a:txBody>
                  <a:tcPr/>
                </a:tc>
                <a:extLst>
                  <a:ext uri="{0D108BD9-81ED-4DB2-BD59-A6C34878D82A}">
                    <a16:rowId xmlns:a16="http://schemas.microsoft.com/office/drawing/2014/main" val="703158821"/>
                  </a:ext>
                </a:extLst>
              </a:tr>
              <a:tr h="370840">
                <a:tc>
                  <a:txBody>
                    <a:bodyPr/>
                    <a:lstStyle/>
                    <a:p>
                      <a:r>
                        <a:rPr lang="en-GB" sz="1400" err="1"/>
                        <a:t>MSBase</a:t>
                      </a:r>
                      <a:r>
                        <a:rPr lang="en-GB" sz="1400"/>
                        <a:t> registry (1,453)</a:t>
                      </a:r>
                    </a:p>
                  </a:txBody>
                  <a:tcPr/>
                </a:tc>
                <a:tc>
                  <a:txBody>
                    <a:bodyPr/>
                    <a:lstStyle/>
                    <a:p>
                      <a:r>
                        <a:rPr lang="en-GB" sz="1400"/>
                        <a:t>2024</a:t>
                      </a:r>
                    </a:p>
                  </a:txBody>
                  <a:tcPr/>
                </a:tc>
                <a:tc>
                  <a:txBody>
                    <a:bodyPr/>
                    <a:lstStyle/>
                    <a:p>
                      <a:r>
                        <a:rPr lang="en-GB" sz="1400"/>
                        <a:t>Australia</a:t>
                      </a:r>
                    </a:p>
                  </a:txBody>
                  <a:tcPr/>
                </a:tc>
                <a:tc>
                  <a:txBody>
                    <a:bodyPr/>
                    <a:lstStyle/>
                    <a:p>
                      <a:r>
                        <a:rPr lang="en-GB" sz="1400"/>
                        <a:t>EDSS grouped into 4 states (no disability, mild, moderate and severe) unsuitable for current model (</a:t>
                      </a:r>
                      <a:r>
                        <a:rPr lang="en-GB" sz="1400">
                          <a:hlinkClick r:id="rId5"/>
                        </a:rPr>
                        <a:t>Campbell et al. 2024</a:t>
                      </a:r>
                      <a:r>
                        <a:rPr lang="en-GB" sz="1400"/>
                        <a:t>)</a:t>
                      </a:r>
                    </a:p>
                  </a:txBody>
                  <a:tcPr/>
                </a:tc>
                <a:extLst>
                  <a:ext uri="{0D108BD9-81ED-4DB2-BD59-A6C34878D82A}">
                    <a16:rowId xmlns:a16="http://schemas.microsoft.com/office/drawing/2014/main" val="3114293570"/>
                  </a:ext>
                </a:extLst>
              </a:tr>
              <a:tr h="370840">
                <a:tc>
                  <a:txBody>
                    <a:bodyPr/>
                    <a:lstStyle/>
                    <a:p>
                      <a:r>
                        <a:rPr lang="en-GB" sz="1400"/>
                        <a:t>UK MS register</a:t>
                      </a:r>
                    </a:p>
                    <a:p>
                      <a:r>
                        <a:rPr lang="en-GB" sz="1400"/>
                        <a:t>(recommended by committee)</a:t>
                      </a:r>
                    </a:p>
                  </a:txBody>
                  <a:tcPr/>
                </a:tc>
                <a:tc>
                  <a:txBody>
                    <a:bodyPr/>
                    <a:lstStyle/>
                    <a:p>
                      <a:r>
                        <a:rPr lang="en-GB" sz="1400"/>
                        <a:t>2024</a:t>
                      </a:r>
                    </a:p>
                  </a:txBody>
                  <a:tcPr/>
                </a:tc>
                <a:tc>
                  <a:txBody>
                    <a:bodyPr/>
                    <a:lstStyle/>
                    <a:p>
                      <a:r>
                        <a:rPr lang="en-GB" sz="1400"/>
                        <a:t>UK</a:t>
                      </a:r>
                    </a:p>
                  </a:txBody>
                  <a:tcPr/>
                </a:tc>
                <a:tc>
                  <a:txBody>
                    <a:bodyPr/>
                    <a:lstStyle/>
                    <a:p>
                      <a:r>
                        <a:rPr lang="en-GB" sz="1400"/>
                        <a:t>Gaining access to the data was not possible in the time frame from the draft guidance (at least 3 months from request to access decision)</a:t>
                      </a:r>
                    </a:p>
                  </a:txBody>
                  <a:tcPr/>
                </a:tc>
                <a:extLst>
                  <a:ext uri="{0D108BD9-81ED-4DB2-BD59-A6C34878D82A}">
                    <a16:rowId xmlns:a16="http://schemas.microsoft.com/office/drawing/2014/main" val="3837294352"/>
                  </a:ext>
                </a:extLst>
              </a:tr>
              <a:tr h="370840">
                <a:tc>
                  <a:txBody>
                    <a:bodyPr/>
                    <a:lstStyle/>
                    <a:p>
                      <a:r>
                        <a:rPr lang="en-GB" sz="1400"/>
                        <a:t>London Ontario</a:t>
                      </a:r>
                    </a:p>
                  </a:txBody>
                  <a:tcPr/>
                </a:tc>
                <a:tc>
                  <a:txBody>
                    <a:bodyPr/>
                    <a:lstStyle/>
                    <a:p>
                      <a:r>
                        <a:rPr lang="en-GB" sz="1400"/>
                        <a:t>1984</a:t>
                      </a:r>
                    </a:p>
                  </a:txBody>
                  <a:tcPr/>
                </a:tc>
                <a:tc>
                  <a:txBody>
                    <a:bodyPr/>
                    <a:lstStyle/>
                    <a:p>
                      <a:r>
                        <a:rPr lang="en-GB" sz="1400"/>
                        <a:t>Canada</a:t>
                      </a:r>
                    </a:p>
                  </a:txBody>
                  <a:tcPr/>
                </a:tc>
                <a:tc>
                  <a:txBody>
                    <a:bodyPr/>
                    <a:lstStyle/>
                    <a:p>
                      <a:r>
                        <a:rPr lang="en-GB" sz="1400"/>
                        <a:t>Data has been used in prior appraisals for transitions from RRMS to SPMS and during SPMS</a:t>
                      </a:r>
                    </a:p>
                    <a:p>
                      <a:r>
                        <a:rPr lang="en-GB" sz="1400"/>
                        <a:t>Limited by post-hoc data censoring and no EDSS state improvements (e.g. transition EDSS 5 to EDSS 4)</a:t>
                      </a:r>
                    </a:p>
                  </a:txBody>
                  <a:tcPr/>
                </a:tc>
                <a:extLst>
                  <a:ext uri="{0D108BD9-81ED-4DB2-BD59-A6C34878D82A}">
                    <a16:rowId xmlns:a16="http://schemas.microsoft.com/office/drawing/2014/main" val="1753316096"/>
                  </a:ext>
                </a:extLst>
              </a:tr>
            </a:tbl>
          </a:graphicData>
        </a:graphic>
      </p:graphicFrame>
      <p:sp>
        <p:nvSpPr>
          <p:cNvPr id="17" name="Text Placeholder 4">
            <a:extLst>
              <a:ext uri="{FF2B5EF4-FFF2-40B4-BE49-F238E27FC236}">
                <a16:creationId xmlns:a16="http://schemas.microsoft.com/office/drawing/2014/main" id="{1E2D4F31-BD87-589C-D341-A604DDFE8BD6}"/>
              </a:ext>
            </a:extLst>
          </p:cNvPr>
          <p:cNvSpPr>
            <a:spLocks noGrp="1"/>
          </p:cNvSpPr>
          <p:nvPr>
            <p:ph type="body" sz="quarter" idx="14"/>
          </p:nvPr>
        </p:nvSpPr>
        <p:spPr>
          <a:xfrm>
            <a:off x="466725" y="632198"/>
            <a:ext cx="11250613" cy="520700"/>
          </a:xfrm>
        </p:spPr>
        <p:txBody>
          <a:bodyPr/>
          <a:lstStyle/>
          <a:p>
            <a:r>
              <a:rPr lang="en-GB" sz="2000"/>
              <a:t>BCMS registry data, used in prior RRMS appraisals, may not reflect active RRMS in the NHS</a:t>
            </a:r>
          </a:p>
        </p:txBody>
      </p:sp>
      <p:grpSp>
        <p:nvGrpSpPr>
          <p:cNvPr id="19" name="Group 18">
            <a:extLst>
              <a:ext uri="{FF2B5EF4-FFF2-40B4-BE49-F238E27FC236}">
                <a16:creationId xmlns:a16="http://schemas.microsoft.com/office/drawing/2014/main" id="{3AE6FB4C-4592-5A4E-24EF-7842A3F5C8BC}"/>
              </a:ext>
            </a:extLst>
          </p:cNvPr>
          <p:cNvGrpSpPr/>
          <p:nvPr/>
        </p:nvGrpSpPr>
        <p:grpSpPr>
          <a:xfrm>
            <a:off x="135376" y="5738125"/>
            <a:ext cx="11581962" cy="592817"/>
            <a:chOff x="1339291" y="5829382"/>
            <a:chExt cx="10066814" cy="592817"/>
          </a:xfrm>
        </p:grpSpPr>
        <p:sp>
          <p:nvSpPr>
            <p:cNvPr id="20" name="Rectangle 19" descr="Question to committee">
              <a:extLst>
                <a:ext uri="{FF2B5EF4-FFF2-40B4-BE49-F238E27FC236}">
                  <a16:creationId xmlns:a16="http://schemas.microsoft.com/office/drawing/2014/main" id="{45610956-8B73-4C98-90AC-A357D80B536C}"/>
                </a:ext>
              </a:extLst>
            </p:cNvPr>
            <p:cNvSpPr/>
            <p:nvPr/>
          </p:nvSpPr>
          <p:spPr>
            <a:xfrm>
              <a:off x="1690979" y="5829382"/>
              <a:ext cx="9715126" cy="592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a:solidFill>
                    <a:schemeClr val="tx1"/>
                  </a:solidFill>
                  <a:latin typeface="Arial" panose="020B0604020202020204" pitchFamily="34" charset="0"/>
                </a:rPr>
                <a:t>Does the committee think that the BCMS natural history data sufficiently reflects people with untreated active RRMS in the NHS?</a:t>
              </a:r>
            </a:p>
          </p:txBody>
        </p:sp>
        <p:grpSp>
          <p:nvGrpSpPr>
            <p:cNvPr id="21" name="Group 20">
              <a:extLst>
                <a:ext uri="{FF2B5EF4-FFF2-40B4-BE49-F238E27FC236}">
                  <a16:creationId xmlns:a16="http://schemas.microsoft.com/office/drawing/2014/main" id="{BBC2DDBB-F227-4A13-CC4F-4662E10F5910}"/>
                </a:ext>
                <a:ext uri="{C183D7F6-B498-43B3-948B-1728B52AA6E4}">
                  <adec:decorative xmlns:adec="http://schemas.microsoft.com/office/drawing/2017/decorative" val="1"/>
                </a:ext>
              </a:extLst>
            </p:cNvPr>
            <p:cNvGrpSpPr/>
            <p:nvPr/>
          </p:nvGrpSpPr>
          <p:grpSpPr>
            <a:xfrm>
              <a:off x="1339291" y="5837790"/>
              <a:ext cx="576000" cy="576000"/>
              <a:chOff x="-1557202" y="4259497"/>
              <a:chExt cx="576000" cy="576000"/>
            </a:xfrm>
          </p:grpSpPr>
          <p:sp>
            <p:nvSpPr>
              <p:cNvPr id="22" name="Oval 21">
                <a:extLst>
                  <a:ext uri="{FF2B5EF4-FFF2-40B4-BE49-F238E27FC236}">
                    <a16:creationId xmlns:a16="http://schemas.microsoft.com/office/drawing/2014/main" id="{D388BF61-CE7F-4DFC-F3F7-E453B03E8D23}"/>
                  </a:ext>
                </a:extLst>
              </p:cNvPr>
              <p:cNvSpPr/>
              <p:nvPr/>
            </p:nvSpPr>
            <p:spPr>
              <a:xfrm>
                <a:off x="-1557202" y="4259497"/>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3" name="Graphic 22">
                <a:extLst>
                  <a:ext uri="{FF2B5EF4-FFF2-40B4-BE49-F238E27FC236}">
                    <a16:creationId xmlns:a16="http://schemas.microsoft.com/office/drawing/2014/main" id="{8C047CCF-7269-0DC6-83A1-366440C3180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94033" y="4315765"/>
                <a:ext cx="463463" cy="463463"/>
              </a:xfrm>
              <a:prstGeom prst="rect">
                <a:avLst/>
              </a:prstGeom>
            </p:spPr>
          </p:pic>
        </p:grpSp>
      </p:grpSp>
      <p:sp>
        <p:nvSpPr>
          <p:cNvPr id="3" name="Text Placeholder 3">
            <a:extLst>
              <a:ext uri="{FF2B5EF4-FFF2-40B4-BE49-F238E27FC236}">
                <a16:creationId xmlns:a16="http://schemas.microsoft.com/office/drawing/2014/main" id="{A9A69A2D-B880-7393-DC4E-68A13AE28D77}"/>
              </a:ext>
            </a:extLst>
          </p:cNvPr>
          <p:cNvSpPr txBox="1">
            <a:spLocks/>
          </p:cNvSpPr>
          <p:nvPr/>
        </p:nvSpPr>
        <p:spPr>
          <a:xfrm>
            <a:off x="1014413" y="6442405"/>
            <a:ext cx="10843200" cy="36512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Abbreviations: BCMS, British Columbia Multiple Sclerosis; RRMS, relapsing-remitting multiple sclerosis; ACM1, appraisal committee meeting 1; MS, multiple sclerosis; </a:t>
            </a:r>
            <a:r>
              <a:rPr lang="en-GB" err="1"/>
              <a:t>UoWMS</a:t>
            </a:r>
            <a:r>
              <a:rPr lang="en-GB"/>
              <a:t>, University of Wales Multiple Sclerosis; EDSS, Expanded Disability Status Score; SPMS, secondary progressive multiple sclerosis.</a:t>
            </a:r>
          </a:p>
        </p:txBody>
      </p:sp>
    </p:spTree>
    <p:extLst>
      <p:ext uri="{BB962C8B-B14F-4D97-AF65-F5344CB8AC3E}">
        <p14:creationId xmlns:p14="http://schemas.microsoft.com/office/powerpoint/2010/main" val="4211933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AA1D8-EA0F-BBE3-AB66-045E1AB7D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F12F20-86D4-BAFA-6DD1-E6F246F8FB45}"/>
              </a:ext>
            </a:extLst>
          </p:cNvPr>
          <p:cNvSpPr>
            <a:spLocks noGrp="1"/>
          </p:cNvSpPr>
          <p:nvPr>
            <p:ph type="title"/>
          </p:nvPr>
        </p:nvSpPr>
        <p:spPr>
          <a:xfrm>
            <a:off x="410397" y="43452"/>
            <a:ext cx="11390889" cy="592817"/>
          </a:xfrm>
        </p:spPr>
        <p:txBody>
          <a:bodyPr>
            <a:noAutofit/>
          </a:bodyPr>
          <a:lstStyle/>
          <a:p>
            <a:r>
              <a:rPr lang="en-GB" sz="2800"/>
              <a:t>Key Issue 3: </a:t>
            </a:r>
            <a:r>
              <a:rPr lang="en-GB" sz="2800" i="0" kern="1200">
                <a:solidFill>
                  <a:schemeClr val="tx1"/>
                </a:solidFill>
                <a:latin typeface="Arial" panose="020B0604020202020204" pitchFamily="34" charset="0"/>
                <a:ea typeface="+mn-ea"/>
                <a:cs typeface="+mn-cs"/>
              </a:rPr>
              <a:t>Model limitations </a:t>
            </a:r>
            <a:r>
              <a:rPr lang="en-GB" sz="2800">
                <a:ea typeface="+mn-ea"/>
                <a:cs typeface="+mn-cs"/>
              </a:rPr>
              <a:t>– </a:t>
            </a:r>
            <a:r>
              <a:rPr lang="en-GB" sz="2800" i="0" kern="1200">
                <a:solidFill>
                  <a:schemeClr val="tx1"/>
                </a:solidFill>
                <a:latin typeface="Arial" panose="020B0604020202020204" pitchFamily="34" charset="0"/>
                <a:ea typeface="+mn-ea"/>
                <a:cs typeface="+mn-cs"/>
              </a:rPr>
              <a:t>lack of treatment switching or sequencing (1/3) </a:t>
            </a:r>
            <a:br>
              <a:rPr lang="en-GB" sz="2800" i="0" kern="1200">
                <a:solidFill>
                  <a:schemeClr val="tx1"/>
                </a:solidFill>
                <a:latin typeface="Arial" panose="020B0604020202020204" pitchFamily="34" charset="0"/>
                <a:ea typeface="+mn-ea"/>
                <a:cs typeface="+mn-cs"/>
              </a:rPr>
            </a:br>
            <a:endParaRPr lang="en-GB" sz="2800" strike="noStrike">
              <a:solidFill>
                <a:schemeClr val="tx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E7CA570-F769-FE76-64D6-8F281EB2BC4C}"/>
              </a:ext>
            </a:extLst>
          </p:cNvPr>
          <p:cNvSpPr>
            <a:spLocks noGrp="1"/>
          </p:cNvSpPr>
          <p:nvPr>
            <p:ph type="body" sz="quarter" idx="13"/>
          </p:nvPr>
        </p:nvSpPr>
        <p:spPr>
          <a:xfrm>
            <a:off x="1014413" y="6442405"/>
            <a:ext cx="10843200" cy="365125"/>
          </a:xfrm>
        </p:spPr>
        <p:txBody>
          <a:bodyPr>
            <a:normAutofit fontScale="85000" lnSpcReduction="10000"/>
          </a:bodyPr>
          <a:lstStyle/>
          <a:p>
            <a:r>
              <a:rPr lang="en-GB"/>
              <a:t>Abbreviations: DG, draft guidance; ACM1, appraisal committee meeting 1; DMT, disease-modifying therapy; BSC, best supportive care; MS, multiple sclerosis.</a:t>
            </a:r>
          </a:p>
        </p:txBody>
      </p:sp>
      <p:sp>
        <p:nvSpPr>
          <p:cNvPr id="8" name="Rectangle 7">
            <a:extLst>
              <a:ext uri="{FF2B5EF4-FFF2-40B4-BE49-F238E27FC236}">
                <a16:creationId xmlns:a16="http://schemas.microsoft.com/office/drawing/2014/main" id="{A9982E89-AD55-3921-E055-A607528A9770}"/>
              </a:ext>
            </a:extLst>
          </p:cNvPr>
          <p:cNvSpPr/>
          <p:nvPr/>
        </p:nvSpPr>
        <p:spPr>
          <a:xfrm>
            <a:off x="397588" y="986053"/>
            <a:ext cx="11396824" cy="2111311"/>
          </a:xfrm>
          <a:prstGeom prst="rect">
            <a:avLst/>
          </a:prstGeom>
          <a:solidFill>
            <a:schemeClr val="bg1">
              <a:lumMod val="85000"/>
            </a:schemeClr>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800" b="1">
                <a:solidFill>
                  <a:schemeClr val="accent1"/>
                </a:solidFill>
                <a:latin typeface="Arial" panose="020B0604020202020204" pitchFamily="34" charset="0"/>
                <a:cs typeface="Arial" panose="020B0604020202020204" pitchFamily="34" charset="0"/>
              </a:rPr>
              <a:t>Recap</a:t>
            </a:r>
            <a:r>
              <a:rPr lang="en-GB" sz="1800">
                <a:solidFill>
                  <a:schemeClr val="accent1"/>
                </a:solidFill>
                <a:latin typeface="Arial" panose="020B0604020202020204" pitchFamily="34" charset="0"/>
                <a:cs typeface="Arial" panose="020B0604020202020204" pitchFamily="34" charset="0"/>
              </a:rPr>
              <a:t> </a:t>
            </a:r>
            <a:r>
              <a:rPr lang="en-GB" sz="1800">
                <a:solidFill>
                  <a:schemeClr val="tx1"/>
                </a:solidFill>
                <a:latin typeface="Arial" panose="020B0604020202020204" pitchFamily="34" charset="0"/>
                <a:cs typeface="Arial" panose="020B0604020202020204" pitchFamily="34" charset="0"/>
              </a:rPr>
              <a:t>(</a:t>
            </a:r>
            <a:r>
              <a:rPr lang="en-GB" sz="1800" b="1">
                <a:solidFill>
                  <a:schemeClr val="tx1"/>
                </a:solidFill>
                <a:latin typeface="Arial" panose="020B0604020202020204" pitchFamily="34" charset="0"/>
                <a:cs typeface="Arial" panose="020B0604020202020204" pitchFamily="34" charset="0"/>
              </a:rPr>
              <a:t>see DG section 3.8</a:t>
            </a:r>
            <a:r>
              <a:rPr lang="en-GB" sz="1800">
                <a:solidFill>
                  <a:schemeClr val="tx1"/>
                </a:solidFill>
                <a:latin typeface="Arial" panose="020B0604020202020204" pitchFamily="34" charset="0"/>
                <a:cs typeface="Arial" panose="020B0604020202020204" pitchFamily="34" charset="0"/>
              </a:rPr>
              <a:t>)</a:t>
            </a:r>
            <a:endParaRPr lang="en-GB">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Times New Roman" panose="02020603050405020304" pitchFamily="18" charset="0"/>
              </a:rPr>
              <a:t>At ACM1, company’s model assumed that patients who discontinue DMTs transition directly to BSC, but in the NHS patients who discontinue a DMT typically switch to an alternative DMT </a:t>
            </a:r>
          </a:p>
          <a:p>
            <a:pPr marL="285750"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Times New Roman" panose="02020603050405020304" pitchFamily="18" charset="0"/>
              </a:rPr>
              <a:t>Committee noted that lack of treatment switching is an oversimplification and does not reflect NHS practice (concern raised in prior MS technology appraisals) </a:t>
            </a:r>
          </a:p>
          <a:p>
            <a:pPr marL="285750"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Times New Roman" panose="02020603050405020304" pitchFamily="18" charset="0"/>
              </a:rPr>
              <a:t>Model had considerable structural uncertainty namely (lack of treatment switching, the validity of the fixed waning assumptions and the relevance of the source of mortality data to NHS) </a:t>
            </a:r>
          </a:p>
          <a:p>
            <a:pPr marL="285750" indent="-285750">
              <a:buFont typeface="Arial" panose="020B0604020202020204" pitchFamily="34" charset="0"/>
              <a:buChar char="•"/>
            </a:pPr>
            <a:endParaRPr lang="en-GB">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345BC15E-AF75-31AA-42A3-4DF141A348BB}"/>
              </a:ext>
            </a:extLst>
          </p:cNvPr>
          <p:cNvSpPr/>
          <p:nvPr/>
        </p:nvSpPr>
        <p:spPr>
          <a:xfrm>
            <a:off x="410397" y="3194003"/>
            <a:ext cx="11396824" cy="289482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accent2"/>
                </a:solidFill>
                <a:latin typeface="Arial" panose="020B0604020202020204" pitchFamily="34" charset="0"/>
                <a:cs typeface="Arial" panose="020B0604020202020204" pitchFamily="34" charset="0"/>
              </a:rPr>
              <a:t>Company</a:t>
            </a:r>
          </a:p>
          <a:p>
            <a:pPr marL="285750" indent="-285750">
              <a:buFont typeface="Arial" panose="020B0604020202020204" pitchFamily="34" charset="0"/>
              <a:buChar char="•"/>
            </a:pPr>
            <a:r>
              <a:rPr lang="en-GB">
                <a:solidFill>
                  <a:srgbClr val="000000"/>
                </a:solidFill>
                <a:latin typeface="Arial" panose="020B0604020202020204" pitchFamily="34" charset="0"/>
                <a:ea typeface="Times New Roman" panose="02020603050405020304" pitchFamily="18" charset="0"/>
              </a:rPr>
              <a:t>P</a:t>
            </a:r>
            <a:r>
              <a:rPr lang="en-GB" sz="1800">
                <a:solidFill>
                  <a:srgbClr val="000000"/>
                </a:solidFill>
                <a:effectLst/>
                <a:latin typeface="Arial" panose="020B0604020202020204" pitchFamily="34" charset="0"/>
                <a:ea typeface="Times New Roman" panose="02020603050405020304" pitchFamily="18" charset="0"/>
              </a:rPr>
              <a:t>eople with MS younger and likely to receive multiple lines of treatment over their lifetime which are highly individualised with no clearly established rule for sequencing </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Acknowledges that the single-line model may not reflect the complexity of treating MS but direct evidence not available</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Implementing treatment switching or sequencing would add greater uncertainty, making it difficult to attribute results to specific treatments</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Incorporating multiples lines of DMT use would demonstrate the cost-effectiveness of treatment sequences rather than that of cladribine tablets vs. comparators</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Scenario analyses have been conducted using “basket” treatment sequencing approach</a:t>
            </a:r>
          </a:p>
        </p:txBody>
      </p:sp>
    </p:spTree>
    <p:extLst>
      <p:ext uri="{BB962C8B-B14F-4D97-AF65-F5344CB8AC3E}">
        <p14:creationId xmlns:p14="http://schemas.microsoft.com/office/powerpoint/2010/main" val="2483262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2D99D-4144-EAD9-14F9-4EF27601E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847403-3968-8CEF-C6D7-007FCB34E564}"/>
              </a:ext>
            </a:extLst>
          </p:cNvPr>
          <p:cNvSpPr>
            <a:spLocks noGrp="1"/>
          </p:cNvSpPr>
          <p:nvPr>
            <p:ph type="title"/>
          </p:nvPr>
        </p:nvSpPr>
        <p:spPr>
          <a:xfrm>
            <a:off x="189187" y="59259"/>
            <a:ext cx="11848620" cy="592817"/>
          </a:xfrm>
        </p:spPr>
        <p:txBody>
          <a:bodyPr>
            <a:noAutofit/>
          </a:bodyPr>
          <a:lstStyle/>
          <a:p>
            <a:r>
              <a:rPr lang="en-GB" sz="2400"/>
              <a:t>Key issue 3: </a:t>
            </a:r>
            <a:r>
              <a:rPr lang="en-GB" sz="2400" i="0" kern="1200">
                <a:solidFill>
                  <a:schemeClr val="tx1"/>
                </a:solidFill>
                <a:latin typeface="Arial" panose="020B0604020202020204" pitchFamily="34" charset="0"/>
                <a:ea typeface="+mn-ea"/>
                <a:cs typeface="+mn-cs"/>
              </a:rPr>
              <a:t>Model limitations </a:t>
            </a:r>
            <a:r>
              <a:rPr lang="en-GB" sz="2400">
                <a:ea typeface="+mn-ea"/>
                <a:cs typeface="+mn-cs"/>
              </a:rPr>
              <a:t>– </a:t>
            </a:r>
            <a:r>
              <a:rPr lang="en-GB" sz="2400" i="0" kern="1200">
                <a:solidFill>
                  <a:schemeClr val="tx1"/>
                </a:solidFill>
                <a:latin typeface="Arial" panose="020B0604020202020204" pitchFamily="34" charset="0"/>
                <a:ea typeface="+mn-ea"/>
                <a:cs typeface="+mn-cs"/>
              </a:rPr>
              <a:t>lack of treatment switching or sequencing (2/3)</a:t>
            </a:r>
            <a:endParaRPr lang="en-GB" sz="2400" strike="noStrike">
              <a:solidFill>
                <a:schemeClr val="tx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6A7E6B5-CA80-23C7-E51C-34A3E003C271}"/>
              </a:ext>
            </a:extLst>
          </p:cNvPr>
          <p:cNvSpPr>
            <a:spLocks noGrp="1"/>
          </p:cNvSpPr>
          <p:nvPr>
            <p:ph type="body" sz="quarter" idx="13"/>
          </p:nvPr>
        </p:nvSpPr>
        <p:spPr>
          <a:xfrm>
            <a:off x="1014413" y="6442405"/>
            <a:ext cx="10843200" cy="365125"/>
          </a:xfrm>
        </p:spPr>
        <p:txBody>
          <a:bodyPr>
            <a:normAutofit/>
          </a:bodyPr>
          <a:lstStyle/>
          <a:p>
            <a:r>
              <a:rPr lang="en-GB"/>
              <a:t>Abbreviations: DMT, disease-modifying therapy; BSC, best supportive care; QALY, quality-adjusted life year.</a:t>
            </a:r>
          </a:p>
        </p:txBody>
      </p:sp>
      <p:sp>
        <p:nvSpPr>
          <p:cNvPr id="10" name="Rectangle 9">
            <a:extLst>
              <a:ext uri="{FF2B5EF4-FFF2-40B4-BE49-F238E27FC236}">
                <a16:creationId xmlns:a16="http://schemas.microsoft.com/office/drawing/2014/main" id="{CF6BCC61-F2B3-CED3-E42B-59C5D9246088}"/>
              </a:ext>
            </a:extLst>
          </p:cNvPr>
          <p:cNvSpPr/>
          <p:nvPr/>
        </p:nvSpPr>
        <p:spPr>
          <a:xfrm>
            <a:off x="397588" y="554097"/>
            <a:ext cx="11396824" cy="564667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latin typeface="Arial" panose="020B0604020202020204" pitchFamily="34" charset="0"/>
                <a:cs typeface="Arial" panose="020B0604020202020204" pitchFamily="34" charset="0"/>
              </a:rPr>
              <a:t>Company </a:t>
            </a:r>
            <a:r>
              <a:rPr lang="en-GB" dirty="0">
                <a:solidFill>
                  <a:schemeClr val="tx1"/>
                </a:solidFill>
                <a:latin typeface="Arial" panose="020B0604020202020204" pitchFamily="34" charset="0"/>
                <a:cs typeface="Arial" panose="020B0604020202020204" pitchFamily="34" charset="0"/>
              </a:rPr>
              <a:t>“</a:t>
            </a:r>
            <a:r>
              <a:rPr lang="en-GB" b="1" dirty="0">
                <a:solidFill>
                  <a:schemeClr val="accent2"/>
                </a:solidFill>
                <a:latin typeface="Arial" panose="020B0604020202020204" pitchFamily="34" charset="0"/>
                <a:cs typeface="Arial" panose="020B0604020202020204" pitchFamily="34" charset="0"/>
              </a:rPr>
              <a:t>Basket” treatment sequencing approach</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People who discontinue a DMT transition to a “basket” of other treatments instead of BSC</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2 different fixed “basket” scenarios capture costs and benefits of treatments (weighted by market share):</a:t>
            </a:r>
          </a:p>
          <a:p>
            <a:pPr marL="742950" lvl="1" indent="-285750">
              <a:buFont typeface="Courier New" panose="02070309020205020404" pitchFamily="49" charset="0"/>
              <a:buChar char="o"/>
            </a:pPr>
            <a:r>
              <a:rPr lang="en-GB" b="1" dirty="0">
                <a:solidFill>
                  <a:schemeClr val="tx1"/>
                </a:solidFill>
                <a:latin typeface="Arial" panose="020B0604020202020204" pitchFamily="34" charset="0"/>
                <a:cs typeface="Arial" panose="020B0604020202020204" pitchFamily="34" charset="0"/>
              </a:rPr>
              <a:t>Basket 1</a:t>
            </a:r>
            <a:r>
              <a:rPr lang="en-GB" dirty="0">
                <a:solidFill>
                  <a:schemeClr val="tx1"/>
                </a:solidFill>
                <a:latin typeface="Arial" panose="020B0604020202020204" pitchFamily="34" charset="0"/>
                <a:cs typeface="Arial" panose="020B0604020202020204" pitchFamily="34" charset="0"/>
              </a:rPr>
              <a:t> (high-efficacy DMTs) ocrelizumab, ofatumumab and ponesimod in place of BSC when people discontinued any treatment </a:t>
            </a:r>
          </a:p>
          <a:p>
            <a:pPr marL="742950" lvl="1" indent="-285750">
              <a:buFont typeface="Courier New" panose="02070309020205020404" pitchFamily="49" charset="0"/>
              <a:buChar char="o"/>
            </a:pPr>
            <a:r>
              <a:rPr lang="en-GB" b="1" dirty="0">
                <a:solidFill>
                  <a:schemeClr val="tx1"/>
                </a:solidFill>
                <a:latin typeface="Arial" panose="020B0604020202020204" pitchFamily="34" charset="0"/>
                <a:cs typeface="Arial" panose="020B0604020202020204" pitchFamily="34" charset="0"/>
              </a:rPr>
              <a:t>Basket 2</a:t>
            </a:r>
            <a:r>
              <a:rPr lang="en-GB" dirty="0">
                <a:solidFill>
                  <a:schemeClr val="tx1"/>
                </a:solidFill>
                <a:latin typeface="Arial" panose="020B0604020202020204" pitchFamily="34" charset="0"/>
                <a:cs typeface="Arial" panose="020B0604020202020204" pitchFamily="34" charset="0"/>
              </a:rPr>
              <a:t> (all comparator DMTs) dimethyl fumarate, diroximel fumarate, ocrelizumab, ofatumumab, ponesimod and teriflunomide in place of BSC when discontinued any treatment </a:t>
            </a:r>
          </a:p>
          <a:p>
            <a:pPr marL="285750" indent="-285750">
              <a:buFont typeface="Courier New" panose="02070309020205020404" pitchFamily="49" charset="0"/>
              <a:buChar char="o"/>
            </a:pPr>
            <a:r>
              <a:rPr lang="en-GB" dirty="0">
                <a:solidFill>
                  <a:schemeClr val="tx1"/>
                </a:solidFill>
                <a:latin typeface="Arial" panose="020B0604020202020204" pitchFamily="34" charset="0"/>
                <a:cs typeface="Arial" panose="020B0604020202020204" pitchFamily="34" charset="0"/>
              </a:rPr>
              <a:t>In both “baskets”, cladribine tablets were not included as a potential subsequent therapy to avoid unnecessary uncertainty given that is not currently recommended</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Treatment waning for the second-line baskets assumed to follow the same yearly waning as applied in the first-line</a:t>
            </a:r>
          </a:p>
          <a:p>
            <a:pPr marL="285750" indent="-285750">
              <a:buFont typeface="Arial" panose="020B0604020202020204" pitchFamily="34" charset="0"/>
              <a:buChar char="•"/>
            </a:pPr>
            <a:r>
              <a:rPr lang="en-GB" b="1" dirty="0">
                <a:solidFill>
                  <a:schemeClr val="accent2"/>
                </a:solidFill>
                <a:latin typeface="Arial" panose="020B0604020202020204" pitchFamily="34" charset="0"/>
                <a:cs typeface="Arial" panose="020B0604020202020204" pitchFamily="34" charset="0"/>
              </a:rPr>
              <a:t>Acknowledge limitations of approach as:</a:t>
            </a:r>
          </a:p>
          <a:p>
            <a:pPr marL="742950" lvl="1" indent="-285750">
              <a:buFont typeface="Courier New" panose="02070309020205020404" pitchFamily="49" charset="0"/>
              <a:buChar char="o"/>
            </a:pPr>
            <a:r>
              <a:rPr lang="en-GB" dirty="0">
                <a:solidFill>
                  <a:srgbClr val="000000"/>
                </a:solidFill>
                <a:effectLst/>
                <a:latin typeface="Arial" panose="020B0604020202020204" pitchFamily="34" charset="0"/>
                <a:ea typeface="Times New Roman" panose="02020603050405020304" pitchFamily="18" charset="0"/>
              </a:rPr>
              <a:t>“basket” approach is still a simplification of treatment sequencing</a:t>
            </a:r>
            <a:r>
              <a:rPr lang="en-GB" dirty="0">
                <a:solidFill>
                  <a:schemeClr val="tx1"/>
                </a:solidFill>
                <a:latin typeface="Arial" panose="020B0604020202020204" pitchFamily="34" charset="0"/>
                <a:cs typeface="Arial" panose="020B0604020202020204" pitchFamily="34" charset="0"/>
              </a:rPr>
              <a:t> </a:t>
            </a:r>
          </a:p>
          <a:p>
            <a:pPr marL="742950" lvl="1" indent="-285750">
              <a:buFont typeface="Courier New" panose="02070309020205020404" pitchFamily="49" charset="0"/>
              <a:buChar char="o"/>
            </a:pPr>
            <a:r>
              <a:rPr lang="en-GB" dirty="0">
                <a:solidFill>
                  <a:srgbClr val="000000"/>
                </a:solidFill>
                <a:effectLst/>
                <a:latin typeface="Arial" panose="020B0604020202020204" pitchFamily="34" charset="0"/>
                <a:ea typeface="Times New Roman" panose="02020603050405020304" pitchFamily="18" charset="0"/>
              </a:rPr>
              <a:t>adverse events costs and </a:t>
            </a:r>
            <a:r>
              <a:rPr lang="en-GB" dirty="0" err="1">
                <a:solidFill>
                  <a:srgbClr val="000000"/>
                </a:solidFill>
                <a:effectLst/>
                <a:latin typeface="Arial" panose="020B0604020202020204" pitchFamily="34" charset="0"/>
                <a:ea typeface="Times New Roman" panose="02020603050405020304" pitchFamily="18" charset="0"/>
              </a:rPr>
              <a:t>disutilities</a:t>
            </a:r>
            <a:r>
              <a:rPr lang="en-GB" dirty="0">
                <a:solidFill>
                  <a:srgbClr val="000000"/>
                </a:solidFill>
                <a:effectLst/>
                <a:latin typeface="Arial" panose="020B0604020202020204" pitchFamily="34" charset="0"/>
                <a:ea typeface="Times New Roman" panose="02020603050405020304" pitchFamily="18" charset="0"/>
              </a:rPr>
              <a:t> were not included in the “basket” treatment sequencing approach (including adverse events rates would also require the assumption that the safety profile of a subsequent DMT is the same as for DMT for untreated patients, which may not be true)</a:t>
            </a:r>
            <a:endPar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Courier New" panose="02070309020205020404" pitchFamily="49" charset="0"/>
              <a:buChar char="o"/>
            </a:pPr>
            <a:r>
              <a:rPr lang="en-GB" dirty="0">
                <a:solidFill>
                  <a:srgbClr val="000000"/>
                </a:solidFill>
                <a:effectLst/>
                <a:latin typeface="Arial" panose="020B0604020202020204" pitchFamily="34" charset="0"/>
                <a:ea typeface="Times New Roman" panose="02020603050405020304" pitchFamily="18" charset="0"/>
              </a:rPr>
              <a:t>clinical efficacy data to inform efficacy of the subsequent treatment “baskets” is not exclusively in second line treatment and therefore may not reflect the true efficacy of a previously treated population.</a:t>
            </a:r>
            <a:endParaRPr lang="en-GB"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Across both basket scenarios, list price cladribine becomes more cost saving (with a QALY loss) against ocrelizumab and ofatumumab, and more cost effective over the other comparators (at list price) </a:t>
            </a:r>
          </a:p>
          <a:p>
            <a:pPr marL="285750" indent="-285750">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7834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8DF32-E2DB-B3A2-2999-406D2CA43A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84E61-58D8-FA88-D2E5-9A4411DA2742}"/>
              </a:ext>
            </a:extLst>
          </p:cNvPr>
          <p:cNvSpPr>
            <a:spLocks noGrp="1"/>
          </p:cNvSpPr>
          <p:nvPr>
            <p:ph type="title"/>
          </p:nvPr>
        </p:nvSpPr>
        <p:spPr>
          <a:xfrm>
            <a:off x="189187" y="59259"/>
            <a:ext cx="11837862" cy="592817"/>
          </a:xfrm>
        </p:spPr>
        <p:txBody>
          <a:bodyPr>
            <a:noAutofit/>
          </a:bodyPr>
          <a:lstStyle/>
          <a:p>
            <a:r>
              <a:rPr lang="en-GB" sz="2400"/>
              <a:t>Key issue 3: </a:t>
            </a:r>
            <a:r>
              <a:rPr lang="en-GB" sz="2400" i="0" kern="1200">
                <a:solidFill>
                  <a:schemeClr val="tx1"/>
                </a:solidFill>
                <a:latin typeface="Arial" panose="020B0604020202020204" pitchFamily="34" charset="0"/>
                <a:ea typeface="+mn-ea"/>
                <a:cs typeface="+mn-cs"/>
              </a:rPr>
              <a:t>Model limitations </a:t>
            </a:r>
            <a:r>
              <a:rPr lang="en-GB" sz="2400">
                <a:ea typeface="+mn-ea"/>
                <a:cs typeface="+mn-cs"/>
              </a:rPr>
              <a:t>– </a:t>
            </a:r>
            <a:r>
              <a:rPr lang="en-GB" sz="2400" i="0" kern="1200">
                <a:solidFill>
                  <a:schemeClr val="tx1"/>
                </a:solidFill>
                <a:latin typeface="Arial" panose="020B0604020202020204" pitchFamily="34" charset="0"/>
                <a:ea typeface="+mn-ea"/>
                <a:cs typeface="+mn-cs"/>
              </a:rPr>
              <a:t>lack of treatment switching or sequencing (</a:t>
            </a:r>
            <a:r>
              <a:rPr lang="en-GB" sz="2400">
                <a:ea typeface="+mn-ea"/>
                <a:cs typeface="+mn-cs"/>
              </a:rPr>
              <a:t>3/3</a:t>
            </a:r>
            <a:r>
              <a:rPr lang="en-GB" sz="2400" i="0" kern="1200">
                <a:solidFill>
                  <a:schemeClr val="tx1"/>
                </a:solidFill>
                <a:latin typeface="Arial" panose="020B0604020202020204" pitchFamily="34" charset="0"/>
                <a:ea typeface="+mn-ea"/>
                <a:cs typeface="+mn-cs"/>
              </a:rPr>
              <a:t>)</a:t>
            </a:r>
            <a:endParaRPr lang="en-GB" sz="2400" strike="noStrike">
              <a:solidFill>
                <a:schemeClr val="tx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68CA668A-5E0A-407A-E43F-4B4B313D27EE}"/>
              </a:ext>
            </a:extLst>
          </p:cNvPr>
          <p:cNvSpPr>
            <a:spLocks noGrp="1"/>
          </p:cNvSpPr>
          <p:nvPr>
            <p:ph type="body" sz="quarter" idx="13"/>
          </p:nvPr>
        </p:nvSpPr>
        <p:spPr>
          <a:xfrm>
            <a:off x="1014413" y="6442405"/>
            <a:ext cx="10843200" cy="365125"/>
          </a:xfrm>
        </p:spPr>
        <p:txBody>
          <a:bodyPr>
            <a:normAutofit/>
          </a:bodyPr>
          <a:lstStyle/>
          <a:p>
            <a:r>
              <a:rPr lang="en-GB"/>
              <a:t>Abbreviations: EAG, external assessment group.</a:t>
            </a:r>
          </a:p>
        </p:txBody>
      </p:sp>
      <p:grpSp>
        <p:nvGrpSpPr>
          <p:cNvPr id="12" name="Group 11">
            <a:extLst>
              <a:ext uri="{FF2B5EF4-FFF2-40B4-BE49-F238E27FC236}">
                <a16:creationId xmlns:a16="http://schemas.microsoft.com/office/drawing/2014/main" id="{3527A85F-75D9-6A2A-049B-3B42D8F368D2}"/>
              </a:ext>
            </a:extLst>
          </p:cNvPr>
          <p:cNvGrpSpPr/>
          <p:nvPr/>
        </p:nvGrpSpPr>
        <p:grpSpPr>
          <a:xfrm>
            <a:off x="242148" y="4824571"/>
            <a:ext cx="11680201" cy="938054"/>
            <a:chOff x="1432095" y="5839639"/>
            <a:chExt cx="10152201" cy="938054"/>
          </a:xfrm>
        </p:grpSpPr>
        <p:sp>
          <p:nvSpPr>
            <p:cNvPr id="13" name="Rectangle 12" descr="Question to committee">
              <a:extLst>
                <a:ext uri="{FF2B5EF4-FFF2-40B4-BE49-F238E27FC236}">
                  <a16:creationId xmlns:a16="http://schemas.microsoft.com/office/drawing/2014/main" id="{C3F2D44A-492E-080A-6650-90C016B33BBA}"/>
                </a:ext>
              </a:extLst>
            </p:cNvPr>
            <p:cNvSpPr/>
            <p:nvPr/>
          </p:nvSpPr>
          <p:spPr>
            <a:xfrm>
              <a:off x="1869170" y="5878271"/>
              <a:ext cx="9715126" cy="8994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a:solidFill>
                    <a:schemeClr val="tx1"/>
                  </a:solidFill>
                  <a:latin typeface="Arial" panose="020B0604020202020204" pitchFamily="34" charset="0"/>
                </a:rPr>
                <a:t>Does the basket treatment sequencing approach sufficiently address the structural uncertainty concern?</a:t>
              </a:r>
            </a:p>
            <a:p>
              <a:pPr>
                <a:tabLst>
                  <a:tab pos="1790700" algn="l"/>
                </a:tabLst>
              </a:pPr>
              <a:r>
                <a:rPr lang="en-GB">
                  <a:solidFill>
                    <a:schemeClr val="tx1"/>
                  </a:solidFill>
                  <a:latin typeface="Arial" panose="020B0604020202020204" pitchFamily="34" charset="0"/>
                </a:rPr>
                <a:t>Does the committee find the company approach (BSC at second-line) or the new EAG approach (Basket 1 at second-line) more appropriate?</a:t>
              </a:r>
            </a:p>
          </p:txBody>
        </p:sp>
        <p:grpSp>
          <p:nvGrpSpPr>
            <p:cNvPr id="14" name="Group 13">
              <a:extLst>
                <a:ext uri="{FF2B5EF4-FFF2-40B4-BE49-F238E27FC236}">
                  <a16:creationId xmlns:a16="http://schemas.microsoft.com/office/drawing/2014/main" id="{5E4D9E30-974D-495B-6FA5-1607C94DE00D}"/>
                </a:ext>
                <a:ext uri="{C183D7F6-B498-43B3-948B-1728B52AA6E4}">
                  <adec:decorative xmlns:adec="http://schemas.microsoft.com/office/drawing/2017/decorative" val="1"/>
                </a:ext>
              </a:extLst>
            </p:cNvPr>
            <p:cNvGrpSpPr/>
            <p:nvPr/>
          </p:nvGrpSpPr>
          <p:grpSpPr>
            <a:xfrm>
              <a:off x="1432095" y="5839639"/>
              <a:ext cx="576000" cy="576000"/>
              <a:chOff x="-1464398" y="4261346"/>
              <a:chExt cx="576000" cy="576000"/>
            </a:xfrm>
          </p:grpSpPr>
          <p:sp>
            <p:nvSpPr>
              <p:cNvPr id="15" name="Oval 14">
                <a:extLst>
                  <a:ext uri="{FF2B5EF4-FFF2-40B4-BE49-F238E27FC236}">
                    <a16:creationId xmlns:a16="http://schemas.microsoft.com/office/drawing/2014/main" id="{19C42C6F-3A48-C21E-A903-0C27778A2CE2}"/>
                  </a:ext>
                </a:extLst>
              </p:cNvPr>
              <p:cNvSpPr/>
              <p:nvPr/>
            </p:nvSpPr>
            <p:spPr>
              <a:xfrm>
                <a:off x="-1464398" y="4261346"/>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6" name="Graphic 15">
                <a:extLst>
                  <a:ext uri="{FF2B5EF4-FFF2-40B4-BE49-F238E27FC236}">
                    <a16:creationId xmlns:a16="http://schemas.microsoft.com/office/drawing/2014/main" id="{6685864F-8C37-D952-05EA-22D9C11065D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317614"/>
                <a:ext cx="463463" cy="463463"/>
              </a:xfrm>
              <a:prstGeom prst="rect">
                <a:avLst/>
              </a:prstGeom>
            </p:spPr>
          </p:pic>
        </p:grpSp>
      </p:grpSp>
      <p:sp>
        <p:nvSpPr>
          <p:cNvPr id="7" name="Rectangle 6">
            <a:extLst>
              <a:ext uri="{FF2B5EF4-FFF2-40B4-BE49-F238E27FC236}">
                <a16:creationId xmlns:a16="http://schemas.microsoft.com/office/drawing/2014/main" id="{5D0B549F-CDF7-6CE4-C1DD-107B2598DD93}"/>
              </a:ext>
            </a:extLst>
          </p:cNvPr>
          <p:cNvSpPr/>
          <p:nvPr/>
        </p:nvSpPr>
        <p:spPr>
          <a:xfrm>
            <a:off x="397588" y="635909"/>
            <a:ext cx="11396824" cy="34979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cs typeface="Arial" panose="020B0604020202020204" pitchFamily="34" charset="0"/>
              </a:rPr>
              <a:t>EAG</a:t>
            </a:r>
          </a:p>
          <a:p>
            <a:pPr marL="285750" indent="-285750">
              <a:buFont typeface="Arial" panose="020B0604020202020204" pitchFamily="34" charset="0"/>
              <a:buChar char="•"/>
            </a:pPr>
            <a:r>
              <a:rPr lang="en-GB">
                <a:solidFill>
                  <a:schemeClr val="tx1"/>
                </a:solidFill>
                <a:latin typeface="Arial" panose="020B0604020202020204" pitchFamily="34" charset="0"/>
              </a:rPr>
              <a:t>EAG agrees that attempting treatment switching/sequencing in this model may not be feasible and would introduce uncertainty</a:t>
            </a:r>
          </a:p>
          <a:p>
            <a:pPr marL="285750" indent="-285750">
              <a:buFont typeface="Arial" panose="020B0604020202020204" pitchFamily="34" charset="0"/>
              <a:buChar char="•"/>
            </a:pPr>
            <a:r>
              <a:rPr lang="en-GB">
                <a:solidFill>
                  <a:schemeClr val="tx1"/>
                </a:solidFill>
                <a:latin typeface="Arial" panose="020B0604020202020204" pitchFamily="34" charset="0"/>
              </a:rPr>
              <a:t>Basket approach better reflects treatment switching in clinical practice than BSC, but:</a:t>
            </a:r>
          </a:p>
          <a:p>
            <a:pPr marL="742950" lvl="1" indent="-285750">
              <a:buFont typeface="Arial" panose="020B0604020202020204" pitchFamily="34" charset="0"/>
              <a:buChar char="•"/>
            </a:pPr>
            <a:r>
              <a:rPr lang="en-GB">
                <a:solidFill>
                  <a:schemeClr val="tx1"/>
                </a:solidFill>
                <a:latin typeface="Arial" panose="020B0604020202020204" pitchFamily="34" charset="0"/>
              </a:rPr>
              <a:t>side-effect profiles of basket DMTs not accounted for, impacts switching behaviour and costs of managing side effects</a:t>
            </a:r>
          </a:p>
          <a:p>
            <a:pPr marL="742950" lvl="1" indent="-285750">
              <a:buFont typeface="Arial" panose="020B0604020202020204" pitchFamily="34" charset="0"/>
              <a:buChar char="•"/>
            </a:pPr>
            <a:r>
              <a:rPr lang="en-GB">
                <a:solidFill>
                  <a:schemeClr val="tx1"/>
                </a:solidFill>
                <a:latin typeface="Arial" panose="020B0604020202020204" pitchFamily="34" charset="0"/>
              </a:rPr>
              <a:t>allows comparator DMTs to be their own subsequent treatment but not cladribine</a:t>
            </a:r>
          </a:p>
          <a:p>
            <a:pPr marL="742950" lvl="1" indent="-285750">
              <a:buFont typeface="Arial" panose="020B0604020202020204" pitchFamily="34" charset="0"/>
              <a:buChar char="•"/>
            </a:pPr>
            <a:r>
              <a:rPr lang="en-GB">
                <a:solidFill>
                  <a:schemeClr val="tx1"/>
                </a:solidFill>
                <a:latin typeface="Arial" panose="020B0604020202020204" pitchFamily="34" charset="0"/>
              </a:rPr>
              <a:t>the treatment waning assumption being the same for baskets as second-line is problematic</a:t>
            </a:r>
          </a:p>
          <a:p>
            <a:pPr marL="285750" indent="-285750">
              <a:buFont typeface="Arial" panose="020B0604020202020204" pitchFamily="34" charset="0"/>
              <a:buChar char="•"/>
            </a:pPr>
            <a:r>
              <a:rPr lang="en-GB">
                <a:solidFill>
                  <a:schemeClr val="tx1"/>
                </a:solidFill>
                <a:latin typeface="Arial" panose="020B0604020202020204" pitchFamily="34" charset="0"/>
              </a:rPr>
              <a:t>Clinical advice indicates that transitioning to Basket 1 (high-efficacy DMTs) is more reflective of NHS practice than to Basket 2 because of the infrequent prescribing of the additional DMTs</a:t>
            </a:r>
          </a:p>
          <a:p>
            <a:pPr marL="285750" indent="-285750">
              <a:buFont typeface="Arial" panose="020B0604020202020204" pitchFamily="34" charset="0"/>
              <a:buChar char="•"/>
            </a:pPr>
            <a:r>
              <a:rPr lang="en-GB">
                <a:solidFill>
                  <a:schemeClr val="tx1"/>
                </a:solidFill>
                <a:latin typeface="Arial" panose="020B0604020202020204" pitchFamily="34" charset="0"/>
              </a:rPr>
              <a:t>EAG supports Basket 1 approach over BSC in second-line for base case</a:t>
            </a:r>
          </a:p>
          <a:p>
            <a:pPr marL="285750" indent="-285750">
              <a:buFont typeface="Arial" panose="020B0604020202020204" pitchFamily="34" charset="0"/>
              <a:buChar char="•"/>
            </a:pPr>
            <a:r>
              <a:rPr lang="en-GB">
                <a:solidFill>
                  <a:schemeClr val="tx1"/>
                </a:solidFill>
                <a:latin typeface="Arial" panose="020B0604020202020204" pitchFamily="34" charset="0"/>
              </a:rPr>
              <a:t>Time constraints did not allow sensitivity analysis to determine if basket approach biases against cladribine</a:t>
            </a:r>
          </a:p>
        </p:txBody>
      </p:sp>
    </p:spTree>
    <p:extLst>
      <p:ext uri="{BB962C8B-B14F-4D97-AF65-F5344CB8AC3E}">
        <p14:creationId xmlns:p14="http://schemas.microsoft.com/office/powerpoint/2010/main" val="4260009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7C5A6DA-8E98-140A-A19D-987F58982691}"/>
              </a:ext>
            </a:extLst>
          </p:cNvPr>
          <p:cNvSpPr txBox="1">
            <a:spLocks/>
          </p:cNvSpPr>
          <p:nvPr/>
        </p:nvSpPr>
        <p:spPr>
          <a:xfrm>
            <a:off x="477481" y="53410"/>
            <a:ext cx="11250785" cy="59281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a:t>Key issue 4: Modelling of treatment discontinuation (1/2)</a:t>
            </a:r>
          </a:p>
        </p:txBody>
      </p:sp>
      <p:sp>
        <p:nvSpPr>
          <p:cNvPr id="2" name="Rectangle 1">
            <a:extLst>
              <a:ext uri="{FF2B5EF4-FFF2-40B4-BE49-F238E27FC236}">
                <a16:creationId xmlns:a16="http://schemas.microsoft.com/office/drawing/2014/main" id="{709A46B7-A880-E9D9-646D-43D6280E479E}"/>
              </a:ext>
            </a:extLst>
          </p:cNvPr>
          <p:cNvSpPr/>
          <p:nvPr/>
        </p:nvSpPr>
        <p:spPr>
          <a:xfrm>
            <a:off x="404462" y="600075"/>
            <a:ext cx="11396824" cy="2943225"/>
          </a:xfrm>
          <a:prstGeom prst="rect">
            <a:avLst/>
          </a:prstGeom>
          <a:solidFill>
            <a:schemeClr val="bg1">
              <a:lumMod val="85000"/>
            </a:schemeClr>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800" b="1">
                <a:solidFill>
                  <a:schemeClr val="tx1"/>
                </a:solidFill>
                <a:latin typeface="Arial" panose="020B0604020202020204" pitchFamily="34" charset="0"/>
                <a:cs typeface="Arial" panose="020B0604020202020204" pitchFamily="34" charset="0"/>
              </a:rPr>
              <a:t>Recap</a:t>
            </a:r>
            <a:r>
              <a:rPr lang="en-GB" sz="1800">
                <a:solidFill>
                  <a:schemeClr val="tx1"/>
                </a:solidFill>
                <a:latin typeface="Arial" panose="020B0604020202020204" pitchFamily="34" charset="0"/>
                <a:cs typeface="Arial" panose="020B0604020202020204" pitchFamily="34" charset="0"/>
              </a:rPr>
              <a:t> (</a:t>
            </a:r>
            <a:r>
              <a:rPr lang="en-GB" sz="1800" b="1">
                <a:solidFill>
                  <a:schemeClr val="tx1"/>
                </a:solidFill>
                <a:latin typeface="Arial" panose="020B0604020202020204" pitchFamily="34" charset="0"/>
                <a:cs typeface="Arial" panose="020B0604020202020204" pitchFamily="34" charset="0"/>
              </a:rPr>
              <a:t>see DG section 3.10</a:t>
            </a:r>
            <a:r>
              <a:rPr lang="en-GB" sz="1800">
                <a:solidFill>
                  <a:schemeClr val="tx1"/>
                </a:solidFill>
                <a:latin typeface="Arial" panose="020B0604020202020204" pitchFamily="34" charset="0"/>
                <a:cs typeface="Arial" panose="020B0604020202020204" pitchFamily="34" charset="0"/>
              </a:rPr>
              <a:t>)</a:t>
            </a:r>
            <a:endParaRPr lang="en-GB">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At ACM1, company base case used treatment discontinuation probabilities from NMA for comparators and from CLARITY for cladribine</a:t>
            </a:r>
          </a:p>
          <a:p>
            <a:pPr marL="285750" indent="-285750">
              <a:buFont typeface="Arial" panose="020B0604020202020204" pitchFamily="34" charset="0"/>
              <a:buChar char="•"/>
            </a:pPr>
            <a:r>
              <a:rPr lang="en-GB">
                <a:solidFill>
                  <a:schemeClr val="tx1"/>
                </a:solidFill>
                <a:effectLst/>
                <a:latin typeface="Arial" panose="020B0604020202020204" pitchFamily="34" charset="0"/>
                <a:ea typeface="Times New Roman" panose="02020603050405020304" pitchFamily="18" charset="0"/>
                <a:cs typeface="Arial" panose="020B0604020202020204" pitchFamily="34" charset="0"/>
              </a:rPr>
              <a:t>Discontinuation for cladribine applied to 1st cycle only (discontinuation between the 1st &amp; 2nd courses). </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N</a:t>
            </a:r>
            <a:r>
              <a:rPr lang="en-GB">
                <a:solidFill>
                  <a:schemeClr val="tx1"/>
                </a:solidFill>
                <a:effectLst/>
                <a:latin typeface="Arial" panose="020B0604020202020204" pitchFamily="34" charset="0"/>
                <a:ea typeface="Times New Roman" panose="02020603050405020304" pitchFamily="18" charset="0"/>
                <a:cs typeface="Arial" panose="020B0604020202020204" pitchFamily="34" charset="0"/>
              </a:rPr>
              <a:t>o active treatment after 2</a:t>
            </a:r>
            <a:r>
              <a:rPr lang="en-GB" baseline="30000">
                <a:solidFill>
                  <a:schemeClr val="tx1"/>
                </a:solidFill>
                <a:effectLst/>
                <a:latin typeface="Arial" panose="020B0604020202020204" pitchFamily="34" charset="0"/>
                <a:ea typeface="Times New Roman" panose="02020603050405020304" pitchFamily="18" charset="0"/>
                <a:cs typeface="Arial" panose="020B0604020202020204" pitchFamily="34" charset="0"/>
              </a:rPr>
              <a:t>nd</a:t>
            </a:r>
            <a:r>
              <a:rPr lang="en-GB">
                <a:solidFill>
                  <a:schemeClr val="tx1"/>
                </a:solidFill>
                <a:effectLst/>
                <a:latin typeface="Arial" panose="020B0604020202020204" pitchFamily="34" charset="0"/>
                <a:ea typeface="Times New Roman" panose="02020603050405020304" pitchFamily="18" charset="0"/>
                <a:cs typeface="Arial" panose="020B0604020202020204" pitchFamily="34" charset="0"/>
              </a:rPr>
              <a:t> course, so no discontinuation</a:t>
            </a:r>
          </a:p>
          <a:p>
            <a:pPr marL="285750"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Times New Roman" panose="02020603050405020304" pitchFamily="18" charset="0"/>
              </a:rPr>
              <a:t>EAG used parametric survival modelling of treatment persistence based on observational RWE from UK</a:t>
            </a:r>
          </a:p>
          <a:p>
            <a:pPr marL="285750"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The committee thought that the lack of treatment switching was a limitation and that treatment switching for cladribine after year 2 could be accounted for</a:t>
            </a:r>
          </a:p>
          <a:p>
            <a:pPr marL="285750"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The committee concluded that neither (EAG/company) approach reflected NHS and recommended CLASSIC-MS for stopping cladribine and comparator treatments or, when not applicable, company’s NMA</a:t>
            </a:r>
          </a:p>
          <a:p>
            <a:pPr marL="285750" indent="-285750">
              <a:buFont typeface="Arial" panose="020B0604020202020204" pitchFamily="34" charset="0"/>
              <a:buChar char="•"/>
            </a:pPr>
            <a:endParaRPr lang="en-GB">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C00E054-F2FC-6421-0980-2A3F675AA677}"/>
              </a:ext>
            </a:extLst>
          </p:cNvPr>
          <p:cNvSpPr/>
          <p:nvPr/>
        </p:nvSpPr>
        <p:spPr>
          <a:xfrm>
            <a:off x="404462" y="3659790"/>
            <a:ext cx="11396824" cy="235048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cs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Company base case has adopted the committee’s preferred source for treatment discontinuation probabilities, CLASSIC-MS, for cladribine and used their NMA for discontinuation of comparators</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CLASSIC-MS provides long-term follow-up for people treated with cladribine: median </a:t>
            </a:r>
            <a:r>
              <a:rPr lang="en-GB" b="1" dirty="0">
                <a:solidFill>
                  <a:schemeClr val="tx1"/>
                </a:solidFill>
                <a:latin typeface="Arial" panose="020B0604020202020204" pitchFamily="34" charset="0"/>
                <a:cs typeface="Arial" panose="020B0604020202020204" pitchFamily="34" charset="0"/>
              </a:rPr>
              <a:t>time to subsequent treatment</a:t>
            </a:r>
            <a:r>
              <a:rPr lang="en-GB" dirty="0">
                <a:solidFill>
                  <a:schemeClr val="tx1"/>
                </a:solidFill>
                <a:latin typeface="Arial" panose="020B0604020202020204" pitchFamily="34" charset="0"/>
                <a:cs typeface="Arial" panose="020B0604020202020204" pitchFamily="34" charset="0"/>
              </a:rPr>
              <a:t> was 12 years, this equates to an annualised discontinuation probability of </a:t>
            </a:r>
            <a:r>
              <a:rPr lang="en-GB" u="sng" dirty="0">
                <a:solidFill>
                  <a:schemeClr val="tx1"/>
                </a:solidFill>
                <a:highlight>
                  <a:srgbClr val="000000"/>
                </a:highlight>
                <a:latin typeface="Arial" panose="020B0604020202020204" pitchFamily="34" charset="0"/>
                <a:cs typeface="Arial" panose="020B0604020202020204" pitchFamily="34" charset="0"/>
              </a:rPr>
              <a:t>XXX</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Treatment discontinuation probabilities for comparators sourced from NMA and respective probabilities applied uniformly across all years </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In new base case, cladribine dominant over all other comparator DMTs (at list price) </a:t>
            </a:r>
          </a:p>
        </p:txBody>
      </p:sp>
      <p:sp>
        <p:nvSpPr>
          <p:cNvPr id="4" name="Text Placeholder 3">
            <a:extLst>
              <a:ext uri="{FF2B5EF4-FFF2-40B4-BE49-F238E27FC236}">
                <a16:creationId xmlns:a16="http://schemas.microsoft.com/office/drawing/2014/main" id="{F79F174A-F965-F179-880A-E5E98222C32C}"/>
              </a:ext>
            </a:extLst>
          </p:cNvPr>
          <p:cNvSpPr>
            <a:spLocks noGrp="1"/>
          </p:cNvSpPr>
          <p:nvPr>
            <p:ph type="body" sz="quarter" idx="13"/>
          </p:nvPr>
        </p:nvSpPr>
        <p:spPr/>
        <p:txBody>
          <a:bodyPr>
            <a:normAutofit fontScale="85000" lnSpcReduction="20000"/>
          </a:bodyPr>
          <a:lstStyle/>
          <a:p>
            <a:r>
              <a:rPr lang="en-GB"/>
              <a:t>Abbreviations: DG, draft guidance; NMA, network meta-analysis; EAG, external assessment group; RWE, real world evidence; DMT, disease-modifying therapy.</a:t>
            </a:r>
          </a:p>
        </p:txBody>
      </p:sp>
    </p:spTree>
    <p:extLst>
      <p:ext uri="{BB962C8B-B14F-4D97-AF65-F5344CB8AC3E}">
        <p14:creationId xmlns:p14="http://schemas.microsoft.com/office/powerpoint/2010/main" val="2377034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D030E52-75E9-A547-FDEB-89EC48DDC900}"/>
              </a:ext>
            </a:extLst>
          </p:cNvPr>
          <p:cNvSpPr>
            <a:spLocks noGrp="1"/>
          </p:cNvSpPr>
          <p:nvPr>
            <p:ph type="body" sz="quarter" idx="13"/>
          </p:nvPr>
        </p:nvSpPr>
        <p:spPr>
          <a:xfrm>
            <a:off x="1871663" y="6438900"/>
            <a:ext cx="9086850" cy="365125"/>
          </a:xfrm>
        </p:spPr>
        <p:txBody>
          <a:bodyPr>
            <a:normAutofit/>
          </a:bodyPr>
          <a:lstStyle/>
          <a:p>
            <a:r>
              <a:rPr lang="en-GB"/>
              <a:t>Abbreviations: NMA, network meta-analysis; EAG, external assessment group; DMT, disease-modifying therapy.</a:t>
            </a:r>
          </a:p>
        </p:txBody>
      </p:sp>
      <p:sp>
        <p:nvSpPr>
          <p:cNvPr id="15" name="Rectangle 14">
            <a:extLst>
              <a:ext uri="{FF2B5EF4-FFF2-40B4-BE49-F238E27FC236}">
                <a16:creationId xmlns:a16="http://schemas.microsoft.com/office/drawing/2014/main" id="{A095D89B-195A-4D94-A8DE-CD5502F42403}"/>
              </a:ext>
            </a:extLst>
          </p:cNvPr>
          <p:cNvSpPr/>
          <p:nvPr/>
        </p:nvSpPr>
        <p:spPr>
          <a:xfrm>
            <a:off x="466723" y="613360"/>
            <a:ext cx="11250785" cy="205781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accent2"/>
                </a:solidFill>
                <a:latin typeface="Arial" panose="020B0604020202020204" pitchFamily="34" charset="0"/>
                <a:cs typeface="Arial" panose="020B0604020202020204" pitchFamily="34" charset="0"/>
              </a:rPr>
              <a:t>Base case adopted committee’s preferred source</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Using CLASSIC-MS </a:t>
            </a:r>
            <a:r>
              <a:rPr lang="en-GB" b="1">
                <a:solidFill>
                  <a:schemeClr val="tx1"/>
                </a:solidFill>
                <a:latin typeface="Arial" panose="020B0604020202020204" pitchFamily="34" charset="0"/>
                <a:cs typeface="Arial" panose="020B0604020202020204" pitchFamily="34" charset="0"/>
              </a:rPr>
              <a:t>time to next treatment</a:t>
            </a:r>
            <a:r>
              <a:rPr lang="en-GB">
                <a:solidFill>
                  <a:schemeClr val="tx1"/>
                </a:solidFill>
                <a:latin typeface="Arial" panose="020B0604020202020204" pitchFamily="34" charset="0"/>
                <a:cs typeface="Arial" panose="020B0604020202020204" pitchFamily="34" charset="0"/>
              </a:rPr>
              <a:t> for cladribine and </a:t>
            </a:r>
            <a:r>
              <a:rPr lang="en-GB" b="1">
                <a:solidFill>
                  <a:schemeClr val="tx1"/>
                </a:solidFill>
                <a:latin typeface="Arial" panose="020B0604020202020204" pitchFamily="34" charset="0"/>
                <a:cs typeface="Arial" panose="020B0604020202020204" pitchFamily="34" charset="0"/>
              </a:rPr>
              <a:t>all-cause discontinuations</a:t>
            </a:r>
            <a:r>
              <a:rPr lang="en-GB">
                <a:solidFill>
                  <a:schemeClr val="tx1"/>
                </a:solidFill>
                <a:latin typeface="Arial" panose="020B0604020202020204" pitchFamily="34" charset="0"/>
                <a:cs typeface="Arial" panose="020B0604020202020204" pitchFamily="34" charset="0"/>
              </a:rPr>
              <a:t> from their NMA may contribute to uncertainty</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Includes a scenario analysis with the original 4.85% annual discontinuation for cladribine (from CLARITY) but also applied in years 2 onwards – comparator probabilities taken from NMA</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Scenario analysis using CLARITY for cladribine and NMA for comparators found slightly increased ICERs for cladribine against all comparators (at list price)</a:t>
            </a:r>
          </a:p>
        </p:txBody>
      </p:sp>
      <p:sp>
        <p:nvSpPr>
          <p:cNvPr id="6" name="Title 1">
            <a:extLst>
              <a:ext uri="{FF2B5EF4-FFF2-40B4-BE49-F238E27FC236}">
                <a16:creationId xmlns:a16="http://schemas.microsoft.com/office/drawing/2014/main" id="{A7C5A6DA-8E98-140A-A19D-987F58982691}"/>
              </a:ext>
            </a:extLst>
          </p:cNvPr>
          <p:cNvSpPr txBox="1">
            <a:spLocks/>
          </p:cNvSpPr>
          <p:nvPr/>
        </p:nvSpPr>
        <p:spPr>
          <a:xfrm>
            <a:off x="466724" y="44449"/>
            <a:ext cx="11250785" cy="59281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a:t>Key issue 4: Modelling of treatment discontinuation (2/2)</a:t>
            </a:r>
          </a:p>
        </p:txBody>
      </p:sp>
      <p:sp>
        <p:nvSpPr>
          <p:cNvPr id="2" name="Rectangle 1">
            <a:extLst>
              <a:ext uri="{FF2B5EF4-FFF2-40B4-BE49-F238E27FC236}">
                <a16:creationId xmlns:a16="http://schemas.microsoft.com/office/drawing/2014/main" id="{BE4E1D21-37B6-4DED-9C97-E9DA5819D47B}"/>
              </a:ext>
            </a:extLst>
          </p:cNvPr>
          <p:cNvSpPr/>
          <p:nvPr/>
        </p:nvSpPr>
        <p:spPr>
          <a:xfrm>
            <a:off x="466724" y="2748919"/>
            <a:ext cx="11250784" cy="288988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cs typeface="Arial" panose="020B0604020202020204" pitchFamily="34" charset="0"/>
              </a:rPr>
              <a:t>EAG</a:t>
            </a:r>
            <a:endParaRPr lang="en-GB" kern="0" dirty="0">
              <a:solidFill>
                <a:schemeClr val="tx1"/>
              </a:solidFill>
              <a:latin typeface="Arial" panose="020B0604020202020204" pitchFamily="34" charset="0"/>
            </a:endParaRPr>
          </a:p>
          <a:p>
            <a:pPr marL="285750" indent="-285750">
              <a:buFont typeface="Arial" panose="020B0604020202020204" pitchFamily="34" charset="0"/>
              <a:buChar char="•"/>
            </a:pPr>
            <a:r>
              <a:rPr lang="en-GB" kern="0" dirty="0">
                <a:solidFill>
                  <a:schemeClr val="tx1"/>
                </a:solidFill>
                <a:latin typeface="Arial" panose="020B0604020202020204" pitchFamily="34" charset="0"/>
              </a:rPr>
              <a:t>Supports CLASSIC-MS data for cladribine discontinuation due to long-term follow-up</a:t>
            </a:r>
          </a:p>
          <a:p>
            <a:pPr marL="285750" indent="-285750">
              <a:buFont typeface="Arial" panose="020B0604020202020204" pitchFamily="34" charset="0"/>
              <a:buChar char="•"/>
            </a:pPr>
            <a:r>
              <a:rPr lang="en-GB" kern="0" dirty="0">
                <a:solidFill>
                  <a:schemeClr val="tx1"/>
                </a:solidFill>
                <a:latin typeface="Arial" panose="020B0604020202020204" pitchFamily="34" charset="0"/>
              </a:rPr>
              <a:t>Company calculation method for cladribine probability assumes exponential distribution without validation</a:t>
            </a:r>
          </a:p>
          <a:p>
            <a:pPr marL="285750" indent="-285750">
              <a:buFont typeface="Arial" panose="020B0604020202020204" pitchFamily="34" charset="0"/>
              <a:buChar char="•"/>
            </a:pPr>
            <a:r>
              <a:rPr lang="en-GB" kern="0" dirty="0">
                <a:solidFill>
                  <a:schemeClr val="tx1"/>
                </a:solidFill>
                <a:latin typeface="Arial" panose="020B0604020202020204" pitchFamily="34" charset="0"/>
              </a:rPr>
              <a:t>Recommends applying hazard ratios (from the NMA) to cladribine discontinuation (derived from CLASSIC-MS) for comparator DMTs to ensure internal consistency</a:t>
            </a:r>
          </a:p>
          <a:p>
            <a:pPr marL="742950" lvl="1" indent="-285750">
              <a:buFont typeface="Arial" panose="020B0604020202020204" pitchFamily="34" charset="0"/>
              <a:buChar char="•"/>
            </a:pPr>
            <a:r>
              <a:rPr lang="en-GB" kern="0" dirty="0">
                <a:solidFill>
                  <a:schemeClr val="tx1"/>
                </a:solidFill>
                <a:latin typeface="Arial" panose="020B0604020202020204" pitchFamily="34" charset="0"/>
              </a:rPr>
              <a:t>This preserves within-trial randomised comparisons generated by the NMA while addressing uncertainties related to treatment discontinuation rates</a:t>
            </a:r>
          </a:p>
          <a:p>
            <a:pPr marL="285750" indent="-285750">
              <a:buFont typeface="Arial" panose="020B0604020202020204" pitchFamily="34" charset="0"/>
              <a:buChar char="•"/>
            </a:pPr>
            <a:r>
              <a:rPr lang="en-GB" kern="0" dirty="0">
                <a:solidFill>
                  <a:schemeClr val="tx1"/>
                </a:solidFill>
                <a:latin typeface="Arial" panose="020B0604020202020204" pitchFamily="34" charset="0"/>
              </a:rPr>
              <a:t>Rejects company rationale for 4.85% cladribine discontinuation from CLARITY, saying it undermines the advantages of randomised NMA comparisons and introduces biases associated with observational studies</a:t>
            </a:r>
          </a:p>
          <a:p>
            <a:pPr marL="742950" lvl="1" indent="-285750">
              <a:buFont typeface="Arial" panose="020B0604020202020204" pitchFamily="34" charset="0"/>
              <a:buChar char="•"/>
            </a:pPr>
            <a:r>
              <a:rPr lang="en-GB" kern="0" dirty="0">
                <a:solidFill>
                  <a:schemeClr val="tx1"/>
                </a:solidFill>
                <a:latin typeface="Arial" panose="020B0604020202020204" pitchFamily="34" charset="0"/>
              </a:rPr>
              <a:t>If not CLASSIC-MS, the cladribine estimate should come from the NMA (</a:t>
            </a:r>
            <a:r>
              <a:rPr lang="en-GB" u="sng" kern="0" dirty="0">
                <a:solidFill>
                  <a:schemeClr val="tx1"/>
                </a:solidFill>
                <a:highlight>
                  <a:srgbClr val="000000"/>
                </a:highlight>
                <a:latin typeface="Arial" panose="020B0604020202020204" pitchFamily="34" charset="0"/>
              </a:rPr>
              <a:t>XXX</a:t>
            </a:r>
            <a:r>
              <a:rPr lang="en-GB" kern="0" dirty="0">
                <a:solidFill>
                  <a:schemeClr val="tx1"/>
                </a:solidFill>
                <a:latin typeface="Arial" panose="020B0604020202020204" pitchFamily="34" charset="0"/>
              </a:rPr>
              <a:t>) for consistency</a:t>
            </a:r>
          </a:p>
        </p:txBody>
      </p:sp>
      <p:grpSp>
        <p:nvGrpSpPr>
          <p:cNvPr id="9" name="Group 8">
            <a:extLst>
              <a:ext uri="{FF2B5EF4-FFF2-40B4-BE49-F238E27FC236}">
                <a16:creationId xmlns:a16="http://schemas.microsoft.com/office/drawing/2014/main" id="{63C93341-DB04-A387-E3C4-40098481776A}"/>
              </a:ext>
            </a:extLst>
          </p:cNvPr>
          <p:cNvGrpSpPr/>
          <p:nvPr/>
        </p:nvGrpSpPr>
        <p:grpSpPr>
          <a:xfrm>
            <a:off x="368187" y="5679448"/>
            <a:ext cx="8862979" cy="576000"/>
            <a:chOff x="1456000" y="5711882"/>
            <a:chExt cx="7703528" cy="576000"/>
          </a:xfrm>
        </p:grpSpPr>
        <p:sp>
          <p:nvSpPr>
            <p:cNvPr id="10" name="Rectangle 9" descr="Question to committee">
              <a:extLst>
                <a:ext uri="{FF2B5EF4-FFF2-40B4-BE49-F238E27FC236}">
                  <a16:creationId xmlns:a16="http://schemas.microsoft.com/office/drawing/2014/main" id="{792794CC-7183-0F69-26D4-4B0F04E1EE68}"/>
                </a:ext>
              </a:extLst>
            </p:cNvPr>
            <p:cNvSpPr/>
            <p:nvPr/>
          </p:nvSpPr>
          <p:spPr>
            <a:xfrm>
              <a:off x="1818063" y="5845893"/>
              <a:ext cx="7341465" cy="36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a:solidFill>
                    <a:schemeClr val="tx1"/>
                  </a:solidFill>
                  <a:latin typeface="Arial" panose="020B0604020202020204" pitchFamily="34" charset="0"/>
                </a:rPr>
                <a:t>What is committee’s preferred approach to modelling treatment discontinuation?</a:t>
              </a:r>
            </a:p>
          </p:txBody>
        </p:sp>
        <p:grpSp>
          <p:nvGrpSpPr>
            <p:cNvPr id="11" name="Group 10">
              <a:extLst>
                <a:ext uri="{FF2B5EF4-FFF2-40B4-BE49-F238E27FC236}">
                  <a16:creationId xmlns:a16="http://schemas.microsoft.com/office/drawing/2014/main" id="{BE8145C8-5DA7-DE7E-61EC-783596D4D76B}"/>
                </a:ext>
                <a:ext uri="{C183D7F6-B498-43B3-948B-1728B52AA6E4}">
                  <adec:decorative xmlns:adec="http://schemas.microsoft.com/office/drawing/2017/decorative" val="1"/>
                </a:ext>
              </a:extLst>
            </p:cNvPr>
            <p:cNvGrpSpPr/>
            <p:nvPr/>
          </p:nvGrpSpPr>
          <p:grpSpPr>
            <a:xfrm>
              <a:off x="1456000" y="5711882"/>
              <a:ext cx="576000" cy="576000"/>
              <a:chOff x="-1440493" y="4133589"/>
              <a:chExt cx="576000" cy="576000"/>
            </a:xfrm>
          </p:grpSpPr>
          <p:sp>
            <p:nvSpPr>
              <p:cNvPr id="12" name="Oval 11">
                <a:extLst>
                  <a:ext uri="{FF2B5EF4-FFF2-40B4-BE49-F238E27FC236}">
                    <a16:creationId xmlns:a16="http://schemas.microsoft.com/office/drawing/2014/main" id="{43D8EFEF-1919-633F-F032-46A52E17533F}"/>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3" name="Graphic 12">
                <a:extLst>
                  <a:ext uri="{FF2B5EF4-FFF2-40B4-BE49-F238E27FC236}">
                    <a16:creationId xmlns:a16="http://schemas.microsoft.com/office/drawing/2014/main" id="{ABE647B6-1B5F-3109-B18B-0CFCBF2C9B9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
        <p:nvSpPr>
          <p:cNvPr id="3" name="TextBox 2">
            <a:extLst>
              <a:ext uri="{FF2B5EF4-FFF2-40B4-BE49-F238E27FC236}">
                <a16:creationId xmlns:a16="http://schemas.microsoft.com/office/drawing/2014/main" id="{0015377A-431E-1556-6319-7F2A7C104584}"/>
              </a:ext>
            </a:extLst>
          </p:cNvPr>
          <p:cNvSpPr txBox="1"/>
          <p:nvPr/>
        </p:nvSpPr>
        <p:spPr>
          <a:xfrm>
            <a:off x="9294608" y="5851758"/>
            <a:ext cx="2529205" cy="307777"/>
          </a:xfrm>
          <a:prstGeom prst="rect">
            <a:avLst/>
          </a:prstGeom>
          <a:solidFill>
            <a:schemeClr val="bg1"/>
          </a:solidFill>
          <a:ln w="12700">
            <a:solidFill>
              <a:schemeClr val="accent1"/>
            </a:solidFill>
          </a:ln>
        </p:spPr>
        <p:txBody>
          <a:bodyPr wrap="square" rtlCol="0">
            <a:spAutoFit/>
          </a:bodyPr>
          <a:lstStyle/>
          <a:p>
            <a:r>
              <a:rPr lang="en-GB" sz="1400">
                <a:latin typeface="Arial" panose="020B0604020202020204" pitchFamily="34" charset="0"/>
                <a:cs typeface="Arial" panose="020B0604020202020204" pitchFamily="34" charset="0"/>
              </a:rPr>
              <a:t>See approaches in </a:t>
            </a:r>
            <a:r>
              <a:rPr lang="en-GB" sz="1400">
                <a:latin typeface="Arial" panose="020B0604020202020204" pitchFamily="34" charset="0"/>
                <a:cs typeface="Arial" panose="020B0604020202020204" pitchFamily="34" charset="0"/>
                <a:hlinkClick r:id="rId5" action="ppaction://hlinksldjump"/>
              </a:rPr>
              <a:t>appendix</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101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E19BD-5222-03A4-5951-E918B0B708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77BFF1-5DE0-F326-1BD1-366BBD563CC8}"/>
              </a:ext>
            </a:extLst>
          </p:cNvPr>
          <p:cNvSpPr>
            <a:spLocks noGrp="1"/>
          </p:cNvSpPr>
          <p:nvPr>
            <p:ph type="title"/>
          </p:nvPr>
        </p:nvSpPr>
        <p:spPr/>
        <p:txBody>
          <a:bodyPr>
            <a:noAutofit/>
          </a:bodyPr>
          <a:lstStyle/>
          <a:p>
            <a:r>
              <a:rPr lang="en-GB" sz="2200"/>
              <a:t>Key Issue 5: </a:t>
            </a:r>
            <a:r>
              <a:rPr lang="en-GB" sz="2200" kern="1200">
                <a:effectLst/>
                <a:latin typeface="Arial" panose="020B0604020202020204" pitchFamily="34" charset="0"/>
                <a:ea typeface="+mn-ea"/>
                <a:cs typeface="+mn-cs"/>
              </a:rPr>
              <a:t>More recent EDSS-specific mortality rates (1/2)</a:t>
            </a:r>
            <a:endParaRPr lang="en-GB" sz="2200" strike="sngStrike">
              <a:solidFill>
                <a:srgbClr val="FF0000"/>
              </a:solidFill>
            </a:endParaRPr>
          </a:p>
        </p:txBody>
      </p:sp>
      <p:sp>
        <p:nvSpPr>
          <p:cNvPr id="5" name="Text Placeholder 4">
            <a:extLst>
              <a:ext uri="{FF2B5EF4-FFF2-40B4-BE49-F238E27FC236}">
                <a16:creationId xmlns:a16="http://schemas.microsoft.com/office/drawing/2014/main" id="{7C5FEF45-E440-7CD7-26EC-3E3573026BA2}"/>
              </a:ext>
            </a:extLst>
          </p:cNvPr>
          <p:cNvSpPr>
            <a:spLocks noGrp="1"/>
          </p:cNvSpPr>
          <p:nvPr>
            <p:ph type="body" sz="quarter" idx="13"/>
          </p:nvPr>
        </p:nvSpPr>
        <p:spPr>
          <a:xfrm>
            <a:off x="1190625" y="6492875"/>
            <a:ext cx="9758363" cy="365125"/>
          </a:xfrm>
        </p:spPr>
        <p:txBody>
          <a:bodyPr>
            <a:normAutofit fontScale="85000" lnSpcReduction="20000"/>
          </a:bodyPr>
          <a:lstStyle/>
          <a:p>
            <a:r>
              <a:rPr lang="en-GB" b="0" i="0" u="none" strike="noStrike">
                <a:effectLst/>
                <a:latin typeface="Arial" panose="020B0604020202020204" pitchFamily="34" charset="0"/>
              </a:rPr>
              <a:t>Abbreviations: EAG, external assessment group; </a:t>
            </a:r>
            <a:r>
              <a:rPr lang="en-GB"/>
              <a:t>SMR, standardised mortality rate; EDSS, expanded disability status scale; DMT, disease-modifying therapy; ICER, incremental cost effectiveness ratio; RMSS, relapsing-remitting multiple sclerosis; BSC, best supportive care.</a:t>
            </a:r>
          </a:p>
        </p:txBody>
      </p:sp>
      <p:sp>
        <p:nvSpPr>
          <p:cNvPr id="25" name="Rectangle 24">
            <a:extLst>
              <a:ext uri="{FF2B5EF4-FFF2-40B4-BE49-F238E27FC236}">
                <a16:creationId xmlns:a16="http://schemas.microsoft.com/office/drawing/2014/main" id="{DBBB8FF3-199E-B043-A48B-67603DC51102}"/>
              </a:ext>
            </a:extLst>
          </p:cNvPr>
          <p:cNvSpPr/>
          <p:nvPr/>
        </p:nvSpPr>
        <p:spPr>
          <a:xfrm>
            <a:off x="396165" y="3276153"/>
            <a:ext cx="11391902" cy="176257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t"/>
          <a:lstStyle/>
          <a:p>
            <a:r>
              <a:rPr lang="en-GB"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Company base case now uses committee’s preference, Harding et al. 2018, and is supplemented with </a:t>
            </a:r>
            <a:r>
              <a:rPr lang="en-GB" err="1">
                <a:solidFill>
                  <a:schemeClr val="tx1"/>
                </a:solidFill>
                <a:latin typeface="Arial" panose="020B0604020202020204" pitchFamily="34" charset="0"/>
                <a:cs typeface="Arial" panose="020B0604020202020204" pitchFamily="34" charset="0"/>
              </a:rPr>
              <a:t>Pokorski</a:t>
            </a:r>
            <a:r>
              <a:rPr lang="en-GB">
                <a:solidFill>
                  <a:schemeClr val="tx1"/>
                </a:solidFill>
                <a:latin typeface="Arial" panose="020B0604020202020204" pitchFamily="34" charset="0"/>
                <a:cs typeface="Arial" panose="020B0604020202020204" pitchFamily="34" charset="0"/>
              </a:rPr>
              <a:t> et al. 1997 where EDSS states 0-3 were missing</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Company notes SMRs from Harding were considerably higher than other sources for EDSS 8 and 9</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Scenario analyses, using </a:t>
            </a:r>
            <a:r>
              <a:rPr lang="en-GB" err="1">
                <a:solidFill>
                  <a:schemeClr val="tx1"/>
                </a:solidFill>
                <a:latin typeface="Arial" panose="020B0604020202020204" pitchFamily="34" charset="0"/>
                <a:cs typeface="Arial" panose="020B0604020202020204" pitchFamily="34" charset="0"/>
              </a:rPr>
              <a:t>Pokorski</a:t>
            </a:r>
            <a:r>
              <a:rPr lang="en-GB">
                <a:solidFill>
                  <a:schemeClr val="tx1"/>
                </a:solidFill>
                <a:latin typeface="Arial" panose="020B0604020202020204" pitchFamily="34" charset="0"/>
                <a:cs typeface="Arial" panose="020B0604020202020204" pitchFamily="34" charset="0"/>
              </a:rPr>
              <a:t> et al. 1997 and the more recent </a:t>
            </a:r>
            <a:r>
              <a:rPr lang="en-GB" err="1">
                <a:solidFill>
                  <a:schemeClr val="tx1"/>
                </a:solidFill>
                <a:latin typeface="Arial" panose="020B0604020202020204" pitchFamily="34" charset="0"/>
                <a:cs typeface="Arial" panose="020B0604020202020204" pitchFamily="34" charset="0"/>
              </a:rPr>
              <a:t>Eliasdottir</a:t>
            </a:r>
            <a:r>
              <a:rPr lang="en-GB">
                <a:solidFill>
                  <a:schemeClr val="tx1"/>
                </a:solidFill>
                <a:latin typeface="Arial" panose="020B0604020202020204" pitchFamily="34" charset="0"/>
                <a:cs typeface="Arial" panose="020B0604020202020204" pitchFamily="34" charset="0"/>
              </a:rPr>
              <a:t> et al. 2023, slightly decreased cladribine ICERs against all comparators (at list price)</a:t>
            </a:r>
          </a:p>
          <a:p>
            <a:pPr marL="285750" indent="-285750">
              <a:buFont typeface="Arial" panose="020B0604020202020204" pitchFamily="34" charset="0"/>
              <a:buChar char="•"/>
            </a:pPr>
            <a:endParaRPr lang="en-GB">
              <a:solidFill>
                <a:schemeClr val="tx1"/>
              </a:solidFill>
              <a:latin typeface="Arial" panose="020B0604020202020204" pitchFamily="34" charset="0"/>
              <a:cs typeface="Arial" panose="020B0604020202020204" pitchFamily="34" charset="0"/>
            </a:endParaRPr>
          </a:p>
        </p:txBody>
      </p:sp>
      <p:sp>
        <p:nvSpPr>
          <p:cNvPr id="3" name="Text Placeholder 30">
            <a:extLst>
              <a:ext uri="{FF2B5EF4-FFF2-40B4-BE49-F238E27FC236}">
                <a16:creationId xmlns:a16="http://schemas.microsoft.com/office/drawing/2014/main" id="{B51F2792-0009-2B18-865A-0766847D3507}"/>
              </a:ext>
            </a:extLst>
          </p:cNvPr>
          <p:cNvSpPr txBox="1">
            <a:spLocks/>
          </p:cNvSpPr>
          <p:nvPr/>
        </p:nvSpPr>
        <p:spPr>
          <a:xfrm>
            <a:off x="466723" y="635142"/>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Committee prefers mortality rates to vary with EDSS progression using more recent data sources</a:t>
            </a:r>
            <a:endParaRPr lang="en-US" sz="2000" strike="sngStrike">
              <a:solidFill>
                <a:srgbClr val="FF0000"/>
              </a:solidFill>
            </a:endParaRPr>
          </a:p>
        </p:txBody>
      </p:sp>
      <p:sp>
        <p:nvSpPr>
          <p:cNvPr id="4" name="Rectangle 3">
            <a:extLst>
              <a:ext uri="{FF2B5EF4-FFF2-40B4-BE49-F238E27FC236}">
                <a16:creationId xmlns:a16="http://schemas.microsoft.com/office/drawing/2014/main" id="{6C6A275A-AAC1-F64D-E199-00E96D704845}"/>
              </a:ext>
            </a:extLst>
          </p:cNvPr>
          <p:cNvSpPr/>
          <p:nvPr/>
        </p:nvSpPr>
        <p:spPr>
          <a:xfrm>
            <a:off x="404462" y="1135502"/>
            <a:ext cx="11396824" cy="2053028"/>
          </a:xfrm>
          <a:prstGeom prst="rect">
            <a:avLst/>
          </a:prstGeom>
          <a:solidFill>
            <a:schemeClr val="bg1">
              <a:lumMod val="85000"/>
            </a:schemeClr>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800" b="1">
                <a:solidFill>
                  <a:schemeClr val="accent1"/>
                </a:solidFill>
                <a:latin typeface="Arial" panose="020B0604020202020204" pitchFamily="34" charset="0"/>
                <a:cs typeface="Arial" panose="020B0604020202020204" pitchFamily="34" charset="0"/>
              </a:rPr>
              <a:t>Recap</a:t>
            </a:r>
            <a:r>
              <a:rPr lang="en-GB" sz="1800">
                <a:solidFill>
                  <a:schemeClr val="accent1"/>
                </a:solidFill>
                <a:latin typeface="Arial" panose="020B0604020202020204" pitchFamily="34" charset="0"/>
                <a:cs typeface="Arial" panose="020B0604020202020204" pitchFamily="34" charset="0"/>
              </a:rPr>
              <a:t> </a:t>
            </a:r>
            <a:r>
              <a:rPr lang="en-GB" sz="1800">
                <a:solidFill>
                  <a:schemeClr val="tx1"/>
                </a:solidFill>
                <a:latin typeface="Arial" panose="020B0604020202020204" pitchFamily="34" charset="0"/>
                <a:cs typeface="Arial" panose="020B0604020202020204" pitchFamily="34" charset="0"/>
              </a:rPr>
              <a:t>(</a:t>
            </a:r>
            <a:r>
              <a:rPr lang="en-GB" sz="1800" b="1">
                <a:solidFill>
                  <a:schemeClr val="tx1"/>
                </a:solidFill>
                <a:latin typeface="Arial" panose="020B0604020202020204" pitchFamily="34" charset="0"/>
                <a:cs typeface="Arial" panose="020B0604020202020204" pitchFamily="34" charset="0"/>
              </a:rPr>
              <a:t>see DG section 3.11</a:t>
            </a:r>
            <a:r>
              <a:rPr lang="en-GB" sz="1800">
                <a:solidFill>
                  <a:schemeClr val="tx1"/>
                </a:solidFill>
                <a:latin typeface="Arial" panose="020B0604020202020204" pitchFamily="34" charset="0"/>
                <a:cs typeface="Arial" panose="020B0604020202020204" pitchFamily="34" charset="0"/>
              </a:rPr>
              <a:t>)</a:t>
            </a:r>
            <a:endParaRPr lang="en-GB">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Company applied standardised mortality ratios from the UK (</a:t>
            </a:r>
            <a:r>
              <a:rPr lang="en-GB" err="1">
                <a:solidFill>
                  <a:schemeClr val="tx1"/>
                </a:solidFill>
                <a:latin typeface="Arial" panose="020B0604020202020204" pitchFamily="34" charset="0"/>
                <a:ea typeface="Times New Roman" panose="02020603050405020304" pitchFamily="18" charset="0"/>
                <a:cs typeface="Arial" panose="020B0604020202020204" pitchFamily="34" charset="0"/>
              </a:rPr>
              <a:t>Jick</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et al. 2014) across EDSS states</a:t>
            </a:r>
          </a:p>
          <a:p>
            <a:pPr marL="285750"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EAG applied an additional mortality multiplier to adjust mortality rates based on EDSS state</a:t>
            </a:r>
          </a:p>
          <a:p>
            <a:pPr marL="285750"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The committee concluded that those in higher EDSS states have a higher mortality risk than lower EDSS</a:t>
            </a:r>
          </a:p>
          <a:p>
            <a:pPr marL="285750"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The committee was concerned that the original data underpinning MS mortality (</a:t>
            </a:r>
            <a:r>
              <a:rPr lang="en-GB" err="1">
                <a:solidFill>
                  <a:schemeClr val="tx1"/>
                </a:solidFill>
                <a:latin typeface="Arial" panose="020B0604020202020204" pitchFamily="34" charset="0"/>
                <a:ea typeface="Times New Roman" panose="02020603050405020304" pitchFamily="18" charset="0"/>
                <a:cs typeface="Arial" panose="020B0604020202020204" pitchFamily="34" charset="0"/>
              </a:rPr>
              <a:t>Pokorski</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et al. 1997) was not generalisable to today’s NHS MS population, so it recommended using data from Harding et al. 2018</a:t>
            </a:r>
          </a:p>
          <a:p>
            <a:pPr marL="285750"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The committee asked for justification and validation of selected mortality data</a:t>
            </a:r>
            <a:endParaRPr lang="en-GB">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7E60B70-310B-EE72-D2A4-160579778E52}"/>
              </a:ext>
            </a:extLst>
          </p:cNvPr>
          <p:cNvSpPr txBox="1"/>
          <p:nvPr/>
        </p:nvSpPr>
        <p:spPr>
          <a:xfrm>
            <a:off x="9001125" y="5527456"/>
            <a:ext cx="2800161" cy="523220"/>
          </a:xfrm>
          <a:prstGeom prst="rect">
            <a:avLst/>
          </a:prstGeom>
          <a:solidFill>
            <a:schemeClr val="bg1"/>
          </a:solidFill>
          <a:ln w="19050">
            <a:solidFill>
              <a:schemeClr val="accent1"/>
            </a:solidFill>
          </a:ln>
        </p:spPr>
        <p:txBody>
          <a:bodyPr wrap="square" rtlCol="0">
            <a:spAutoFit/>
          </a:bodyPr>
          <a:lstStyle/>
          <a:p>
            <a:pPr algn="ctr"/>
            <a:r>
              <a:rPr lang="en-GB" sz="1400">
                <a:latin typeface="Arial" panose="020B0604020202020204" pitchFamily="34" charset="0"/>
                <a:cs typeface="Arial" panose="020B0604020202020204" pitchFamily="34" charset="0"/>
              </a:rPr>
              <a:t>See health state occupation graphs in </a:t>
            </a:r>
            <a:r>
              <a:rPr lang="en-GB" sz="1400">
                <a:latin typeface="Arial" panose="020B0604020202020204" pitchFamily="34" charset="0"/>
                <a:cs typeface="Arial" panose="020B0604020202020204" pitchFamily="34" charset="0"/>
                <a:hlinkClick r:id="rId3" action="ppaction://hlinksldjump"/>
              </a:rPr>
              <a:t>appendix</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405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p:txBody>
          <a:bodyPr>
            <a:noAutofit/>
          </a:bodyPr>
          <a:lstStyle/>
          <a:p>
            <a:r>
              <a:rPr lang="en-GB" sz="2200"/>
              <a:t>Key Issue 5: </a:t>
            </a:r>
            <a:r>
              <a:rPr lang="en-GB" sz="2200" kern="1200">
                <a:effectLst/>
                <a:latin typeface="Arial" panose="020B0604020202020204" pitchFamily="34" charset="0"/>
                <a:ea typeface="+mn-ea"/>
                <a:cs typeface="+mn-cs"/>
              </a:rPr>
              <a:t>More recent EDSS-specific mortality rates (2/2)</a:t>
            </a:r>
            <a:endParaRPr lang="en-GB" sz="2200" strike="sngStrike">
              <a:solidFill>
                <a:srgbClr val="FF0000"/>
              </a:solidFill>
            </a:endParaRPr>
          </a:p>
        </p:txBody>
      </p:sp>
      <p:sp>
        <p:nvSpPr>
          <p:cNvPr id="5" name="Text Placeholder 4">
            <a:extLst>
              <a:ext uri="{FF2B5EF4-FFF2-40B4-BE49-F238E27FC236}">
                <a16:creationId xmlns:a16="http://schemas.microsoft.com/office/drawing/2014/main" id="{06128FC9-CC58-F26F-F176-DCC3CCA50508}"/>
              </a:ext>
            </a:extLst>
          </p:cNvPr>
          <p:cNvSpPr>
            <a:spLocks noGrp="1"/>
          </p:cNvSpPr>
          <p:nvPr>
            <p:ph type="body" sz="quarter" idx="13"/>
          </p:nvPr>
        </p:nvSpPr>
        <p:spPr>
          <a:xfrm>
            <a:off x="1190625" y="6492875"/>
            <a:ext cx="9758363" cy="365125"/>
          </a:xfrm>
        </p:spPr>
        <p:txBody>
          <a:bodyPr>
            <a:normAutofit fontScale="85000" lnSpcReduction="20000"/>
          </a:bodyPr>
          <a:lstStyle/>
          <a:p>
            <a:r>
              <a:rPr lang="en-GB" b="0" i="0" u="none" strike="noStrike">
                <a:effectLst/>
                <a:latin typeface="Arial" panose="020B0604020202020204" pitchFamily="34" charset="0"/>
              </a:rPr>
              <a:t>Abbreviations: EAG, external assessment group; </a:t>
            </a:r>
            <a:r>
              <a:rPr lang="en-GB"/>
              <a:t>SMR, standardised mortality rate; EDSS, expanded disability status scale; DMT, disease-modifying therapy; ICER, incremental cost effectiveness ratio; RMSS, relapsing-remitting multiple sclerosis; BSC, best supportive care.</a:t>
            </a:r>
          </a:p>
        </p:txBody>
      </p:sp>
      <p:sp>
        <p:nvSpPr>
          <p:cNvPr id="26" name="Rectangle 25">
            <a:extLst>
              <a:ext uri="{FF2B5EF4-FFF2-40B4-BE49-F238E27FC236}">
                <a16:creationId xmlns:a16="http://schemas.microsoft.com/office/drawing/2014/main" id="{A15841C0-D630-413A-0CA7-BF161E3967C5}"/>
              </a:ext>
            </a:extLst>
          </p:cNvPr>
          <p:cNvSpPr/>
          <p:nvPr/>
        </p:nvSpPr>
        <p:spPr>
          <a:xfrm>
            <a:off x="409384" y="1150214"/>
            <a:ext cx="11391902" cy="32821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Arial" panose="020B0604020202020204" pitchFamily="34" charset="0"/>
              </a:rPr>
              <a:t>EAG</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EAG welcomes the use of mortality rates from more recent sources that vary with EDSS progression</a:t>
            </a:r>
          </a:p>
          <a:p>
            <a:pPr marL="285750" indent="-285750">
              <a:buFont typeface="Arial" panose="020B0604020202020204" pitchFamily="34" charset="0"/>
              <a:buChar char="•"/>
            </a:pPr>
            <a:r>
              <a:rPr lang="en-GB">
                <a:solidFill>
                  <a:schemeClr val="tx1"/>
                </a:solidFill>
                <a:latin typeface="Arial" panose="020B0604020202020204" pitchFamily="34" charset="0"/>
              </a:rPr>
              <a:t>Harding et al. 2018 better aligns with modern MS prognosis and overcomes the higher mortality in </a:t>
            </a:r>
            <a:r>
              <a:rPr lang="en-GB" err="1">
                <a:solidFill>
                  <a:schemeClr val="tx1"/>
                </a:solidFill>
                <a:latin typeface="Arial" panose="020B0604020202020204" pitchFamily="34" charset="0"/>
              </a:rPr>
              <a:t>Pokorski’s</a:t>
            </a:r>
            <a:r>
              <a:rPr lang="en-GB">
                <a:solidFill>
                  <a:schemeClr val="tx1"/>
                </a:solidFill>
                <a:latin typeface="Arial" panose="020B0604020202020204" pitchFamily="34" charset="0"/>
              </a:rPr>
              <a:t> lower EDSS states</a:t>
            </a:r>
          </a:p>
          <a:p>
            <a:pPr marL="742950" lvl="1" indent="-285750">
              <a:buFont typeface="Arial" panose="020B0604020202020204" pitchFamily="34" charset="0"/>
              <a:buChar char="•"/>
            </a:pPr>
            <a:r>
              <a:rPr lang="en-GB" err="1">
                <a:solidFill>
                  <a:schemeClr val="tx1"/>
                </a:solidFill>
                <a:latin typeface="Arial" panose="020B0604020202020204" pitchFamily="34" charset="0"/>
              </a:rPr>
              <a:t>Pokorski</a:t>
            </a:r>
            <a:r>
              <a:rPr lang="en-GB">
                <a:solidFill>
                  <a:schemeClr val="tx1"/>
                </a:solidFill>
                <a:latin typeface="Arial" panose="020B0604020202020204" pitchFamily="34" charset="0"/>
              </a:rPr>
              <a:t> et al. 1997 is a widely used historical dataset which contains data for all EDSS states, but may not reflect substantial advancements in MS care meaning many no longer die from MS-related causes</a:t>
            </a:r>
          </a:p>
          <a:p>
            <a:pPr marL="742950" lvl="1" indent="-285750">
              <a:buFont typeface="Arial" panose="020B0604020202020204" pitchFamily="34" charset="0"/>
              <a:buChar char="•"/>
            </a:pPr>
            <a:r>
              <a:rPr lang="en-GB">
                <a:solidFill>
                  <a:schemeClr val="tx1"/>
                </a:solidFill>
                <a:latin typeface="Arial" panose="020B0604020202020204" pitchFamily="34" charset="0"/>
              </a:rPr>
              <a:t>Harding et al. 2018 is more recent and captures increased mortality risks from severe disability, but does not report specific mortality rates for EDSS 0 to 3</a:t>
            </a:r>
          </a:p>
          <a:p>
            <a:pPr marL="285750" indent="-285750">
              <a:buFont typeface="Arial" panose="020B0604020202020204" pitchFamily="34" charset="0"/>
              <a:buChar char="•"/>
            </a:pPr>
            <a:r>
              <a:rPr lang="en-GB">
                <a:solidFill>
                  <a:schemeClr val="tx1"/>
                </a:solidFill>
                <a:latin typeface="Arial" panose="020B0604020202020204" pitchFamily="34" charset="0"/>
              </a:rPr>
              <a:t>Approves continued use of </a:t>
            </a:r>
            <a:r>
              <a:rPr lang="en-GB" err="1">
                <a:solidFill>
                  <a:schemeClr val="tx1"/>
                </a:solidFill>
                <a:latin typeface="Arial" panose="020B0604020202020204" pitchFamily="34" charset="0"/>
              </a:rPr>
              <a:t>Pokorski</a:t>
            </a:r>
            <a:r>
              <a:rPr lang="en-GB">
                <a:solidFill>
                  <a:schemeClr val="tx1"/>
                </a:solidFill>
                <a:latin typeface="Arial" panose="020B0604020202020204" pitchFamily="34" charset="0"/>
              </a:rPr>
              <a:t> et al. 1997 for EDSS 0 to 3 as a pragmatic approach but indicates this may lead to inconsistencies in the modelling</a:t>
            </a:r>
          </a:p>
          <a:p>
            <a:pPr marL="285750" indent="-285750">
              <a:buFont typeface="Arial" panose="020B0604020202020204" pitchFamily="34" charset="0"/>
              <a:buChar char="•"/>
            </a:pPr>
            <a:r>
              <a:rPr lang="en-GB">
                <a:solidFill>
                  <a:schemeClr val="tx1"/>
                </a:solidFill>
                <a:latin typeface="Arial" panose="020B0604020202020204" pitchFamily="34" charset="0"/>
              </a:rPr>
              <a:t>Unable to determine the impact of possible inconsistencies on the cost-effectiveness estimates</a:t>
            </a:r>
          </a:p>
        </p:txBody>
      </p:sp>
      <p:grpSp>
        <p:nvGrpSpPr>
          <p:cNvPr id="6" name="Group 5">
            <a:extLst>
              <a:ext uri="{FF2B5EF4-FFF2-40B4-BE49-F238E27FC236}">
                <a16:creationId xmlns:a16="http://schemas.microsoft.com/office/drawing/2014/main" id="{3965AB34-F3CC-C057-10BC-029D863CF68F}"/>
              </a:ext>
            </a:extLst>
          </p:cNvPr>
          <p:cNvGrpSpPr/>
          <p:nvPr/>
        </p:nvGrpSpPr>
        <p:grpSpPr>
          <a:xfrm>
            <a:off x="314323" y="4538437"/>
            <a:ext cx="10210802" cy="576000"/>
            <a:chOff x="466723" y="5934858"/>
            <a:chExt cx="10210802" cy="576000"/>
          </a:xfrm>
        </p:grpSpPr>
        <p:sp>
          <p:nvSpPr>
            <p:cNvPr id="28" name="Rectangle 27" descr="Question to committee">
              <a:extLst>
                <a:ext uri="{FF2B5EF4-FFF2-40B4-BE49-F238E27FC236}">
                  <a16:creationId xmlns:a16="http://schemas.microsoft.com/office/drawing/2014/main" id="{B15DF045-22A0-4346-3E72-76B70B1616AA}"/>
                </a:ext>
              </a:extLst>
            </p:cNvPr>
            <p:cNvSpPr/>
            <p:nvPr/>
          </p:nvSpPr>
          <p:spPr>
            <a:xfrm>
              <a:off x="828783" y="6039686"/>
              <a:ext cx="9848742"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a:solidFill>
                    <a:schemeClr val="tx1"/>
                  </a:solidFill>
                  <a:latin typeface="Arial" panose="020B0604020202020204" pitchFamily="34" charset="0"/>
                </a:rPr>
                <a:t>Is the committee satisfied that the best evidence for informing mortality rates has been used?</a:t>
              </a:r>
            </a:p>
          </p:txBody>
        </p:sp>
        <p:grpSp>
          <p:nvGrpSpPr>
            <p:cNvPr id="29" name="Group 28">
              <a:extLst>
                <a:ext uri="{FF2B5EF4-FFF2-40B4-BE49-F238E27FC236}">
                  <a16:creationId xmlns:a16="http://schemas.microsoft.com/office/drawing/2014/main" id="{5513E2D3-F443-0C3D-DA34-B4315995A321}"/>
                </a:ext>
                <a:ext uri="{C183D7F6-B498-43B3-948B-1728B52AA6E4}">
                  <adec:decorative xmlns:adec="http://schemas.microsoft.com/office/drawing/2017/decorative" val="1"/>
                </a:ext>
              </a:extLst>
            </p:cNvPr>
            <p:cNvGrpSpPr/>
            <p:nvPr/>
          </p:nvGrpSpPr>
          <p:grpSpPr>
            <a:xfrm>
              <a:off x="466723" y="5934858"/>
              <a:ext cx="576000" cy="576000"/>
              <a:chOff x="-1440493" y="4133589"/>
              <a:chExt cx="576000" cy="576000"/>
            </a:xfrm>
          </p:grpSpPr>
          <p:sp>
            <p:nvSpPr>
              <p:cNvPr id="30" name="Oval 29">
                <a:extLst>
                  <a:ext uri="{FF2B5EF4-FFF2-40B4-BE49-F238E27FC236}">
                    <a16:creationId xmlns:a16="http://schemas.microsoft.com/office/drawing/2014/main" id="{F98CE51D-9A25-FD39-5E21-B0A72456A0C4}"/>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31" name="Graphic 30">
                <a:extLst>
                  <a:ext uri="{FF2B5EF4-FFF2-40B4-BE49-F238E27FC236}">
                    <a16:creationId xmlns:a16="http://schemas.microsoft.com/office/drawing/2014/main" id="{AA0CF41B-DDFC-D7C1-269E-EE36CEA664C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
        <p:nvSpPr>
          <p:cNvPr id="3" name="Text Placeholder 30">
            <a:extLst>
              <a:ext uri="{FF2B5EF4-FFF2-40B4-BE49-F238E27FC236}">
                <a16:creationId xmlns:a16="http://schemas.microsoft.com/office/drawing/2014/main" id="{4E461623-7FC9-5B96-C440-7AAEBC78E33D}"/>
              </a:ext>
            </a:extLst>
          </p:cNvPr>
          <p:cNvSpPr txBox="1">
            <a:spLocks/>
          </p:cNvSpPr>
          <p:nvPr/>
        </p:nvSpPr>
        <p:spPr>
          <a:xfrm>
            <a:off x="466723" y="635142"/>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Committee prefers mortality rates to vary with EDSS progression using more recent data sources</a:t>
            </a:r>
            <a:endParaRPr lang="en-US" sz="2000" strike="sngStrike">
              <a:solidFill>
                <a:srgbClr val="FF0000"/>
              </a:solidFill>
            </a:endParaRPr>
          </a:p>
        </p:txBody>
      </p:sp>
    </p:spTree>
    <p:extLst>
      <p:ext uri="{BB962C8B-B14F-4D97-AF65-F5344CB8AC3E}">
        <p14:creationId xmlns:p14="http://schemas.microsoft.com/office/powerpoint/2010/main" val="2054452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148850-CB50-7F5B-1B10-C6F7ECB93004}"/>
              </a:ext>
            </a:extLst>
          </p:cNvPr>
          <p:cNvSpPr>
            <a:spLocks noGrp="1"/>
          </p:cNvSpPr>
          <p:nvPr>
            <p:ph type="title"/>
          </p:nvPr>
        </p:nvSpPr>
        <p:spPr/>
        <p:txBody>
          <a:bodyPr/>
          <a:lstStyle/>
          <a:p>
            <a:r>
              <a:rPr lang="en-GB" sz="3200">
                <a:ea typeface="Arial" panose="02000503000000020004" pitchFamily="2" charset="0"/>
              </a:rPr>
              <a:t>Summary of company base case assumptions at ACM2 </a:t>
            </a:r>
            <a:endParaRPr lang="en-GB"/>
          </a:p>
        </p:txBody>
      </p:sp>
      <p:sp>
        <p:nvSpPr>
          <p:cNvPr id="11" name="Text Placeholder 10">
            <a:extLst>
              <a:ext uri="{FF2B5EF4-FFF2-40B4-BE49-F238E27FC236}">
                <a16:creationId xmlns:a16="http://schemas.microsoft.com/office/drawing/2014/main" id="{72D78FF6-861B-50AA-68D1-C8F4C2E79136}"/>
              </a:ext>
            </a:extLst>
          </p:cNvPr>
          <p:cNvSpPr>
            <a:spLocks noGrp="1"/>
          </p:cNvSpPr>
          <p:nvPr>
            <p:ph type="body" sz="quarter" idx="13"/>
          </p:nvPr>
        </p:nvSpPr>
        <p:spPr>
          <a:xfrm>
            <a:off x="1226372" y="6238875"/>
            <a:ext cx="9724259" cy="619126"/>
          </a:xfrm>
        </p:spPr>
        <p:txBody>
          <a:bodyPr>
            <a:normAutofit fontScale="85000" lnSpcReduction="20000"/>
          </a:bodyPr>
          <a:lstStyle/>
          <a:p>
            <a:r>
              <a:rPr lang="en-GB" sz="1800" kern="0">
                <a:solidFill>
                  <a:srgbClr val="000000"/>
                </a:solidFill>
                <a:effectLst/>
                <a:ea typeface="Times New Roman" panose="02020603050405020304" pitchFamily="18" charset="0"/>
              </a:rPr>
              <a:t>* Applies to glatiramer acetate, interferon betas, teriflunomide, and ofatumumab; Abbreviations</a:t>
            </a:r>
            <a:r>
              <a:rPr lang="en-GB" sz="1800" kern="0">
                <a:solidFill>
                  <a:srgbClr val="000000"/>
                </a:solidFill>
                <a:ea typeface="Times New Roman" panose="02020603050405020304" pitchFamily="18" charset="0"/>
              </a:rPr>
              <a:t>: ACM1/2, appraisal committee meeting 1/2; ICER, incremental cost-effectiveness ratio; BSC, best supportive care; NMA, network meta-analysis; RCT, randomised controlled trial; HR, hazard ratio; MRI, magnetic resonance imaging.</a:t>
            </a:r>
            <a:endParaRPr lang="en-GB"/>
          </a:p>
        </p:txBody>
      </p:sp>
      <p:graphicFrame>
        <p:nvGraphicFramePr>
          <p:cNvPr id="4" name="Table 4" descr="Base case assumptions for company and evidence review group">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2887640488"/>
              </p:ext>
            </p:extLst>
          </p:nvPr>
        </p:nvGraphicFramePr>
        <p:xfrm>
          <a:off x="466724" y="938890"/>
          <a:ext cx="11160000" cy="5134250"/>
        </p:xfrm>
        <a:graphic>
          <a:graphicData uri="http://schemas.openxmlformats.org/drawingml/2006/table">
            <a:tbl>
              <a:tblPr firstRow="1" firstCol="1" bandRow="1">
                <a:tableStyleId>{21E4AEA4-8DFA-4A89-87EB-49C32662AFE0}</a:tableStyleId>
              </a:tblPr>
              <a:tblGrid>
                <a:gridCol w="2520000">
                  <a:extLst>
                    <a:ext uri="{9D8B030D-6E8A-4147-A177-3AD203B41FA5}">
                      <a16:colId xmlns:a16="http://schemas.microsoft.com/office/drawing/2014/main" val="2768263510"/>
                    </a:ext>
                  </a:extLst>
                </a:gridCol>
                <a:gridCol w="2880000">
                  <a:extLst>
                    <a:ext uri="{9D8B030D-6E8A-4147-A177-3AD203B41FA5}">
                      <a16:colId xmlns:a16="http://schemas.microsoft.com/office/drawing/2014/main" val="4289090289"/>
                    </a:ext>
                  </a:extLst>
                </a:gridCol>
                <a:gridCol w="2880000">
                  <a:extLst>
                    <a:ext uri="{9D8B030D-6E8A-4147-A177-3AD203B41FA5}">
                      <a16:colId xmlns:a16="http://schemas.microsoft.com/office/drawing/2014/main" val="3834478098"/>
                    </a:ext>
                  </a:extLst>
                </a:gridCol>
                <a:gridCol w="2880000">
                  <a:extLst>
                    <a:ext uri="{9D8B030D-6E8A-4147-A177-3AD203B41FA5}">
                      <a16:colId xmlns:a16="http://schemas.microsoft.com/office/drawing/2014/main" val="3076417213"/>
                    </a:ext>
                  </a:extLst>
                </a:gridCol>
              </a:tblGrid>
              <a:tr h="473128">
                <a:tc>
                  <a:txBody>
                    <a:bodyPr/>
                    <a:lstStyle/>
                    <a:p>
                      <a:r>
                        <a:rPr lang="en-GB" sz="1600">
                          <a:latin typeface="Arial" panose="020B0604020202020204" pitchFamily="34" charset="0"/>
                        </a:rPr>
                        <a:t>Assumption</a:t>
                      </a:r>
                    </a:p>
                  </a:txBody>
                  <a:tcPr>
                    <a:solidFill>
                      <a:schemeClr val="tx2"/>
                    </a:solidFill>
                  </a:tcPr>
                </a:tc>
                <a:tc>
                  <a:txBody>
                    <a:bodyPr/>
                    <a:lstStyle/>
                    <a:p>
                      <a:pPr algn="ctr"/>
                      <a:r>
                        <a:rPr lang="en-GB" sz="1600">
                          <a:latin typeface="Arial" panose="020B0604020202020204" pitchFamily="34" charset="0"/>
                        </a:rPr>
                        <a:t>Company base case at ACM1 </a:t>
                      </a:r>
                    </a:p>
                  </a:txBody>
                  <a:tcPr/>
                </a:tc>
                <a:tc>
                  <a:txBody>
                    <a:bodyPr/>
                    <a:lstStyle/>
                    <a:p>
                      <a:pPr algn="ctr"/>
                      <a:r>
                        <a:rPr lang="en-GB" sz="1600">
                          <a:latin typeface="Arial" panose="020B0604020202020204" pitchFamily="34" charset="0"/>
                        </a:rPr>
                        <a:t>Company base case at ACM2 </a:t>
                      </a:r>
                    </a:p>
                  </a:txBody>
                  <a:tcPr/>
                </a:tc>
                <a:tc>
                  <a:txBody>
                    <a:bodyPr/>
                    <a:lstStyle/>
                    <a:p>
                      <a:pPr algn="ctr"/>
                      <a:r>
                        <a:rPr lang="en-GB" sz="1600">
                          <a:latin typeface="Arial" panose="020B0604020202020204" pitchFamily="34" charset="0"/>
                        </a:rPr>
                        <a:t>EAG base case at ACM2</a:t>
                      </a:r>
                    </a:p>
                  </a:txBody>
                  <a:tcPr>
                    <a:solidFill>
                      <a:schemeClr val="accent1"/>
                    </a:solidFill>
                  </a:tcPr>
                </a:tc>
                <a:extLst>
                  <a:ext uri="{0D108BD9-81ED-4DB2-BD59-A6C34878D82A}">
                    <a16:rowId xmlns:a16="http://schemas.microsoft.com/office/drawing/2014/main" val="1365441208"/>
                  </a:ext>
                </a:extLst>
              </a:tr>
              <a:tr h="473128">
                <a:tc>
                  <a:txBody>
                    <a:bodyPr/>
                    <a:lstStyle/>
                    <a:p>
                      <a:r>
                        <a:rPr lang="en-GB" sz="1600">
                          <a:latin typeface="Arial" panose="020B0604020202020204" pitchFamily="34" charset="0"/>
                        </a:rPr>
                        <a:t>Treatment discontinuation</a:t>
                      </a:r>
                    </a:p>
                  </a:txBody>
                  <a:tcPr>
                    <a:solidFill>
                      <a:schemeClr val="tx2"/>
                    </a:solidFill>
                  </a:tcPr>
                </a:tc>
                <a:tc>
                  <a:txBody>
                    <a:bodyPr/>
                    <a:lstStyle/>
                    <a:p>
                      <a:r>
                        <a:rPr lang="en-GB" sz="1600" kern="1200">
                          <a:solidFill>
                            <a:schemeClr val="dk1"/>
                          </a:solidFill>
                          <a:effectLst/>
                          <a:latin typeface="Arial" panose="020B0604020202020204" pitchFamily="34" charset="0"/>
                          <a:ea typeface="+mn-ea"/>
                          <a:cs typeface="+mn-cs"/>
                        </a:rPr>
                        <a:t>CLARITY for cladribine and NMA RCT data for comparators</a:t>
                      </a:r>
                      <a:endParaRPr lang="en-GB" sz="1600">
                        <a:latin typeface="Arial" panose="020B0604020202020204" pitchFamily="34" charset="0"/>
                      </a:endParaRPr>
                    </a:p>
                  </a:txBody>
                  <a:tcPr/>
                </a:tc>
                <a:tc>
                  <a:txBody>
                    <a:bodyPr/>
                    <a:lstStyle/>
                    <a:p>
                      <a:r>
                        <a:rPr lang="en-GB" sz="1600">
                          <a:latin typeface="Arial" panose="020B0604020202020204" pitchFamily="34" charset="0"/>
                        </a:rPr>
                        <a:t>CLASSIC-MS for cladribine and NMA RCT data for comparators</a:t>
                      </a:r>
                    </a:p>
                  </a:txBody>
                  <a:tcPr/>
                </a:tc>
                <a:tc>
                  <a:txBody>
                    <a:bodyPr/>
                    <a:lstStyle/>
                    <a:p>
                      <a:r>
                        <a:rPr lang="en-GB" sz="1600">
                          <a:latin typeface="Arial" panose="020B0604020202020204" pitchFamily="34" charset="0"/>
                        </a:rPr>
                        <a:t>CLASSIC-MS for cladribine and HRs </a:t>
                      </a:r>
                      <a:r>
                        <a:rPr lang="en-GB" sz="1600" b="0" u="none" strike="noStrike" kern="100">
                          <a:solidFill>
                            <a:schemeClr val="tx1"/>
                          </a:solidFill>
                          <a:effectLst/>
                          <a:latin typeface="Arial"/>
                          <a:ea typeface="Times New Roman" panose="02020603050405020304" pitchFamily="18" charset="0"/>
                          <a:cs typeface="Arial"/>
                        </a:rPr>
                        <a:t>indexed on cladribine from CLASSIC-MS</a:t>
                      </a:r>
                      <a:endParaRPr lang="en-GB" sz="1600">
                        <a:latin typeface="Arial" panose="020B0604020202020204" pitchFamily="34" charset="0"/>
                      </a:endParaRPr>
                    </a:p>
                  </a:txBody>
                  <a:tcPr/>
                </a:tc>
                <a:extLst>
                  <a:ext uri="{0D108BD9-81ED-4DB2-BD59-A6C34878D82A}">
                    <a16:rowId xmlns:a16="http://schemas.microsoft.com/office/drawing/2014/main" val="3471957187"/>
                  </a:ext>
                </a:extLst>
              </a:tr>
              <a:tr h="440330">
                <a:tc>
                  <a:txBody>
                    <a:bodyPr/>
                    <a:lstStyle/>
                    <a:p>
                      <a:pPr marL="0" indent="0">
                        <a:buFont typeface="Arial" panose="020B0604020202020204" pitchFamily="34" charset="0"/>
                        <a:buNone/>
                      </a:pPr>
                      <a:r>
                        <a:rPr lang="en-GB" sz="1600">
                          <a:latin typeface="Arial" panose="020B0604020202020204" pitchFamily="34" charset="0"/>
                        </a:rPr>
                        <a:t>Second-line treatment</a:t>
                      </a:r>
                    </a:p>
                  </a:txBody>
                  <a:tcPr>
                    <a:solidFill>
                      <a:schemeClr val="tx2"/>
                    </a:solidFill>
                  </a:tcPr>
                </a:tc>
                <a:tc>
                  <a:txBody>
                    <a:bodyPr/>
                    <a:lstStyle/>
                    <a:p>
                      <a:pPr marL="0" indent="0">
                        <a:buFont typeface="Arial" panose="020B0604020202020204" pitchFamily="34" charset="0"/>
                        <a:buNone/>
                      </a:pPr>
                      <a:r>
                        <a:rPr lang="en-GB" sz="1600">
                          <a:latin typeface="Arial" panose="020B0604020202020204" pitchFamily="34" charset="0"/>
                        </a:rPr>
                        <a:t>BSC</a:t>
                      </a:r>
                    </a:p>
                  </a:txBody>
                  <a:tcPr/>
                </a:tc>
                <a:tc>
                  <a:txBody>
                    <a:bodyPr/>
                    <a:lstStyle/>
                    <a:p>
                      <a:pPr marL="0" indent="0">
                        <a:buFont typeface="Arial" panose="020B0604020202020204" pitchFamily="34" charset="0"/>
                        <a:buNone/>
                      </a:pPr>
                      <a:r>
                        <a:rPr lang="en-GB" sz="1600">
                          <a:latin typeface="Arial" panose="020B0604020202020204" pitchFamily="34" charset="0"/>
                        </a:rPr>
                        <a:t>BSC</a:t>
                      </a:r>
                    </a:p>
                  </a:txBody>
                  <a:tcPr/>
                </a:tc>
                <a:tc>
                  <a:txBody>
                    <a:bodyPr/>
                    <a:lstStyle/>
                    <a:p>
                      <a:pPr marL="0" indent="0">
                        <a:buFont typeface="Arial" panose="020B0604020202020204" pitchFamily="34" charset="0"/>
                        <a:buNone/>
                      </a:pPr>
                      <a:r>
                        <a:rPr lang="en-GB" sz="1600">
                          <a:latin typeface="Arial" panose="020B0604020202020204" pitchFamily="34" charset="0"/>
                        </a:rPr>
                        <a:t>Basket 1</a:t>
                      </a:r>
                    </a:p>
                  </a:txBody>
                  <a:tcPr/>
                </a:tc>
                <a:extLst>
                  <a:ext uri="{0D108BD9-81ED-4DB2-BD59-A6C34878D82A}">
                    <a16:rowId xmlns:a16="http://schemas.microsoft.com/office/drawing/2014/main" val="940248072"/>
                  </a:ext>
                </a:extLst>
              </a:tr>
              <a:tr h="672340">
                <a:tc>
                  <a:txBody>
                    <a:bodyPr/>
                    <a:lstStyle/>
                    <a:p>
                      <a:pPr marL="0" indent="0">
                        <a:buFont typeface="Arial" panose="020B0604020202020204" pitchFamily="34" charset="0"/>
                        <a:buNone/>
                      </a:pPr>
                      <a:r>
                        <a:rPr lang="en-GB" sz="1600">
                          <a:latin typeface="Arial" panose="020B0604020202020204" pitchFamily="34" charset="0"/>
                        </a:rPr>
                        <a:t>Treatment waning</a:t>
                      </a:r>
                    </a:p>
                  </a:txBody>
                  <a:tcPr>
                    <a:solidFill>
                      <a:schemeClr val="tx2"/>
                    </a:solidFill>
                  </a:tcPr>
                </a:tc>
                <a:tc>
                  <a:txBody>
                    <a:bodyPr/>
                    <a:lstStyle/>
                    <a:p>
                      <a:pPr marL="285750" indent="-285750">
                        <a:buFont typeface="Arial" panose="020B0604020202020204" pitchFamily="34" charset="0"/>
                        <a:buChar char="•"/>
                      </a:pPr>
                      <a:r>
                        <a:rPr lang="en-GB" sz="1600" kern="1200">
                          <a:solidFill>
                            <a:schemeClr val="dk1"/>
                          </a:solidFill>
                          <a:effectLst/>
                          <a:latin typeface="Arial" panose="020B0604020202020204" pitchFamily="34" charset="0"/>
                          <a:ea typeface="+mn-ea"/>
                          <a:cs typeface="+mn-cs"/>
                        </a:rPr>
                        <a:t>0% in the first 0-4 years</a:t>
                      </a:r>
                    </a:p>
                    <a:p>
                      <a:pPr marL="285750" indent="-285750">
                        <a:buFont typeface="Arial" panose="020B0604020202020204" pitchFamily="34" charset="0"/>
                        <a:buChar char="•"/>
                      </a:pPr>
                      <a:r>
                        <a:rPr lang="en-GB" sz="1600" kern="1200">
                          <a:solidFill>
                            <a:schemeClr val="dk1"/>
                          </a:solidFill>
                          <a:effectLst/>
                          <a:latin typeface="Arial" panose="020B0604020202020204" pitchFamily="34" charset="0"/>
                          <a:ea typeface="+mn-ea"/>
                          <a:cs typeface="+mn-cs"/>
                        </a:rPr>
                        <a:t>25% in years 4-5 </a:t>
                      </a:r>
                    </a:p>
                    <a:p>
                      <a:pPr marL="285750" indent="-285750">
                        <a:buFont typeface="Arial" panose="020B0604020202020204" pitchFamily="34" charset="0"/>
                        <a:buChar char="•"/>
                      </a:pPr>
                      <a:r>
                        <a:rPr lang="en-GB" sz="1600" kern="1200">
                          <a:solidFill>
                            <a:schemeClr val="dk1"/>
                          </a:solidFill>
                          <a:effectLst/>
                          <a:latin typeface="Arial" panose="020B0604020202020204" pitchFamily="34" charset="0"/>
                          <a:ea typeface="+mn-ea"/>
                          <a:cs typeface="+mn-cs"/>
                        </a:rPr>
                        <a:t>50% beyond year 5. </a:t>
                      </a:r>
                      <a:endParaRPr lang="en-GB" sz="1600">
                        <a:latin typeface="Arial" panose="020B0604020202020204" pitchFamily="34" charset="0"/>
                      </a:endParaRPr>
                    </a:p>
                  </a:txBody>
                  <a:tcPr/>
                </a:tc>
                <a:tc>
                  <a:txBody>
                    <a:bodyPr/>
                    <a:lstStyle/>
                    <a:p>
                      <a:pPr marL="285750" indent="-285750">
                        <a:buFont typeface="Arial" panose="020B0604020202020204" pitchFamily="34" charset="0"/>
                        <a:buChar char="•"/>
                      </a:pPr>
                      <a:r>
                        <a:rPr lang="en-GB" sz="1600" kern="1200">
                          <a:solidFill>
                            <a:schemeClr val="dk1"/>
                          </a:solidFill>
                          <a:effectLst/>
                          <a:latin typeface="Arial" panose="020B0604020202020204" pitchFamily="34" charset="0"/>
                          <a:ea typeface="+mn-ea"/>
                          <a:cs typeface="+mn-cs"/>
                        </a:rPr>
                        <a:t>0% in the first 0-4 years</a:t>
                      </a:r>
                    </a:p>
                    <a:p>
                      <a:pPr marL="285750" indent="-285750">
                        <a:buFont typeface="Arial" panose="020B0604020202020204" pitchFamily="34" charset="0"/>
                        <a:buChar char="•"/>
                      </a:pPr>
                      <a:r>
                        <a:rPr lang="en-GB" sz="1600" kern="1200">
                          <a:solidFill>
                            <a:schemeClr val="dk1"/>
                          </a:solidFill>
                          <a:effectLst/>
                          <a:latin typeface="Arial" panose="020B0604020202020204" pitchFamily="34" charset="0"/>
                          <a:ea typeface="+mn-ea"/>
                          <a:cs typeface="+mn-cs"/>
                        </a:rPr>
                        <a:t>25% in years 4-5 </a:t>
                      </a:r>
                    </a:p>
                    <a:p>
                      <a:pPr marL="285750" indent="-285750">
                        <a:buFont typeface="Arial" panose="020B0604020202020204" pitchFamily="34" charset="0"/>
                        <a:buChar char="•"/>
                      </a:pPr>
                      <a:r>
                        <a:rPr lang="en-GB" sz="1600" kern="1200">
                          <a:solidFill>
                            <a:schemeClr val="dk1"/>
                          </a:solidFill>
                          <a:effectLst/>
                          <a:latin typeface="Arial" panose="020B0604020202020204" pitchFamily="34" charset="0"/>
                          <a:ea typeface="+mn-ea"/>
                          <a:cs typeface="+mn-cs"/>
                        </a:rPr>
                        <a:t>50% beyond year 5.</a:t>
                      </a:r>
                      <a:endParaRPr lang="en-GB" sz="1600">
                        <a:latin typeface="Arial" panose="020B0604020202020204" pitchFamily="34" charset="0"/>
                      </a:endParaRPr>
                    </a:p>
                  </a:txBody>
                  <a:tcPr/>
                </a:tc>
                <a:tc>
                  <a:txBody>
                    <a:bodyPr/>
                    <a:lstStyle/>
                    <a:p>
                      <a:pPr marL="285750" indent="-285750">
                        <a:buFont typeface="Arial" panose="020B0604020202020204" pitchFamily="34" charset="0"/>
                        <a:buChar char="•"/>
                      </a:pPr>
                      <a:r>
                        <a:rPr lang="en-GB" sz="1600" kern="1200">
                          <a:solidFill>
                            <a:schemeClr val="dk1"/>
                          </a:solidFill>
                          <a:effectLst/>
                          <a:latin typeface="Arial" panose="020B0604020202020204" pitchFamily="34" charset="0"/>
                          <a:ea typeface="+mn-ea"/>
                          <a:cs typeface="+mn-cs"/>
                        </a:rPr>
                        <a:t>0% in the first 0-4 years</a:t>
                      </a:r>
                    </a:p>
                    <a:p>
                      <a:pPr marL="285750" indent="-285750">
                        <a:buFont typeface="Arial" panose="020B0604020202020204" pitchFamily="34" charset="0"/>
                        <a:buChar char="•"/>
                      </a:pPr>
                      <a:r>
                        <a:rPr lang="en-GB" sz="1600" kern="1200">
                          <a:solidFill>
                            <a:schemeClr val="dk1"/>
                          </a:solidFill>
                          <a:effectLst/>
                          <a:latin typeface="Arial" panose="020B0604020202020204" pitchFamily="34" charset="0"/>
                          <a:ea typeface="+mn-ea"/>
                          <a:cs typeface="+mn-cs"/>
                        </a:rPr>
                        <a:t>25% in years 4-5 </a:t>
                      </a:r>
                    </a:p>
                    <a:p>
                      <a:pPr marL="285750" indent="-285750">
                        <a:buFont typeface="Arial" panose="020B0604020202020204" pitchFamily="34" charset="0"/>
                        <a:buChar char="•"/>
                      </a:pPr>
                      <a:r>
                        <a:rPr lang="en-GB" sz="1600" kern="1200">
                          <a:solidFill>
                            <a:schemeClr val="dk1"/>
                          </a:solidFill>
                          <a:effectLst/>
                          <a:latin typeface="Arial" panose="020B0604020202020204" pitchFamily="34" charset="0"/>
                          <a:ea typeface="+mn-ea"/>
                          <a:cs typeface="+mn-cs"/>
                        </a:rPr>
                        <a:t>50% beyond year 5.</a:t>
                      </a:r>
                      <a:endParaRPr lang="en-GB" sz="1600">
                        <a:latin typeface="Arial" panose="020B0604020202020204" pitchFamily="34" charset="0"/>
                      </a:endParaRPr>
                    </a:p>
                  </a:txBody>
                  <a:tcPr/>
                </a:tc>
                <a:extLst>
                  <a:ext uri="{0D108BD9-81ED-4DB2-BD59-A6C34878D82A}">
                    <a16:rowId xmlns:a16="http://schemas.microsoft.com/office/drawing/2014/main" val="2342109483"/>
                  </a:ext>
                </a:extLst>
              </a:tr>
              <a:tr h="672340">
                <a:tc>
                  <a:txBody>
                    <a:bodyPr/>
                    <a:lstStyle/>
                    <a:p>
                      <a:r>
                        <a:rPr lang="en-GB" sz="1600">
                          <a:latin typeface="Arial" panose="020B0604020202020204" pitchFamily="34" charset="0"/>
                        </a:rPr>
                        <a:t>Mortality rate</a:t>
                      </a:r>
                    </a:p>
                  </a:txBody>
                  <a:tcPr>
                    <a:solidFill>
                      <a:schemeClr val="tx2"/>
                    </a:solidFill>
                  </a:tcPr>
                </a:tc>
                <a:tc>
                  <a:txBody>
                    <a:bodyPr/>
                    <a:lstStyle/>
                    <a:p>
                      <a:r>
                        <a:rPr lang="en-GB" sz="1600" kern="1200">
                          <a:solidFill>
                            <a:schemeClr val="dk1"/>
                          </a:solidFill>
                          <a:effectLst/>
                          <a:latin typeface="Arial" panose="020B0604020202020204" pitchFamily="34" charset="0"/>
                          <a:ea typeface="+mn-ea"/>
                          <a:cs typeface="+mn-cs"/>
                        </a:rPr>
                        <a:t>Fixed standardised mortality rate (SMR); mortality does not vary with disability progression</a:t>
                      </a:r>
                      <a:endParaRPr lang="en-GB" sz="1600">
                        <a:latin typeface="Arial" panose="020B0604020202020204" pitchFamily="34" charset="0"/>
                      </a:endParaRPr>
                    </a:p>
                  </a:txBody>
                  <a:tcPr/>
                </a:tc>
                <a:tc>
                  <a:txBody>
                    <a:bodyPr/>
                    <a:lstStyle/>
                    <a:p>
                      <a:r>
                        <a:rPr lang="en-GB" sz="1600" kern="1200">
                          <a:solidFill>
                            <a:schemeClr val="dk1"/>
                          </a:solidFill>
                          <a:effectLst/>
                          <a:latin typeface="Arial" panose="020B0604020202020204" pitchFamily="34" charset="0"/>
                          <a:ea typeface="+mn-ea"/>
                          <a:cs typeface="+mn-cs"/>
                        </a:rPr>
                        <a:t>EDSS-specific mortality rate; mortality varies with disability progression</a:t>
                      </a:r>
                    </a:p>
                  </a:txBody>
                  <a:tcPr/>
                </a:tc>
                <a:tc>
                  <a:txBody>
                    <a:bodyPr/>
                    <a:lstStyle/>
                    <a:p>
                      <a:r>
                        <a:rPr lang="en-GB" sz="1600" kern="1200">
                          <a:solidFill>
                            <a:schemeClr val="dk1"/>
                          </a:solidFill>
                          <a:effectLst/>
                          <a:latin typeface="Arial" panose="020B0604020202020204" pitchFamily="34" charset="0"/>
                          <a:ea typeface="+mn-ea"/>
                          <a:cs typeface="+mn-cs"/>
                        </a:rPr>
                        <a:t>EDSS-specific mortality rate; mortality varies with disability progression</a:t>
                      </a:r>
                    </a:p>
                  </a:txBody>
                  <a:tcPr/>
                </a:tc>
                <a:extLst>
                  <a:ext uri="{0D108BD9-81ED-4DB2-BD59-A6C34878D82A}">
                    <a16:rowId xmlns:a16="http://schemas.microsoft.com/office/drawing/2014/main" val="2121904842"/>
                  </a:ext>
                </a:extLst>
              </a:tr>
              <a:tr h="473128">
                <a:tc>
                  <a:txBody>
                    <a:bodyPr/>
                    <a:lstStyle/>
                    <a:p>
                      <a:pPr marL="0" indent="0">
                        <a:buFont typeface="Arial" panose="020B0604020202020204" pitchFamily="34" charset="0"/>
                        <a:buNone/>
                      </a:pPr>
                      <a:r>
                        <a:rPr lang="en-GB" sz="1600">
                          <a:latin typeface="Arial" panose="020B0604020202020204" pitchFamily="34" charset="0"/>
                        </a:rPr>
                        <a:t>Injection device training for patients*</a:t>
                      </a:r>
                    </a:p>
                  </a:txBody>
                  <a:tcPr>
                    <a:solidFill>
                      <a:schemeClr val="tx2"/>
                    </a:solidFill>
                  </a:tcPr>
                </a:tc>
                <a:tc>
                  <a:txBody>
                    <a:bodyPr/>
                    <a:lstStyle/>
                    <a:p>
                      <a:pPr marL="285750" indent="-285750">
                        <a:buFont typeface="Arial" panose="020B0604020202020204" pitchFamily="34" charset="0"/>
                        <a:buChar char="•"/>
                      </a:pPr>
                      <a:r>
                        <a:rPr lang="en-GB" sz="1600" kern="1200">
                          <a:solidFill>
                            <a:schemeClr val="dk1"/>
                          </a:solidFill>
                          <a:effectLst/>
                          <a:latin typeface="Arial" panose="020B0604020202020204" pitchFamily="34" charset="0"/>
                          <a:ea typeface="+mn-ea"/>
                          <a:cs typeface="+mn-cs"/>
                        </a:rPr>
                        <a:t>3 hours </a:t>
                      </a:r>
                      <a:endParaRPr lang="en-GB" sz="1600">
                        <a:latin typeface="Arial" panose="020B0604020202020204" pitchFamily="34" charset="0"/>
                      </a:endParaRPr>
                    </a:p>
                  </a:txBody>
                  <a:tcPr/>
                </a:tc>
                <a:tc>
                  <a:txBody>
                    <a:bodyPr/>
                    <a:lstStyle/>
                    <a:p>
                      <a:pPr marL="285750" indent="-285750">
                        <a:buFont typeface="Arial" panose="020B0604020202020204" pitchFamily="34" charset="0"/>
                        <a:buChar char="•"/>
                      </a:pPr>
                      <a:r>
                        <a:rPr lang="en-GB" sz="1600">
                          <a:latin typeface="Arial" panose="020B0604020202020204" pitchFamily="34" charset="0"/>
                        </a:rPr>
                        <a:t>0 hours</a:t>
                      </a:r>
                    </a:p>
                  </a:txBody>
                  <a:tcPr/>
                </a:tc>
                <a:tc>
                  <a:txBody>
                    <a:bodyPr/>
                    <a:lstStyle/>
                    <a:p>
                      <a:pPr marL="285750" indent="-285750">
                        <a:buFont typeface="Arial" panose="020B0604020202020204" pitchFamily="34" charset="0"/>
                        <a:buChar char="•"/>
                      </a:pPr>
                      <a:r>
                        <a:rPr lang="en-GB" sz="1600">
                          <a:latin typeface="Arial" panose="020B0604020202020204" pitchFamily="34" charset="0"/>
                        </a:rPr>
                        <a:t>0 hours</a:t>
                      </a:r>
                    </a:p>
                  </a:txBody>
                  <a:tcPr/>
                </a:tc>
                <a:extLst>
                  <a:ext uri="{0D108BD9-81ED-4DB2-BD59-A6C34878D82A}">
                    <a16:rowId xmlns:a16="http://schemas.microsoft.com/office/drawing/2014/main" val="2469281537"/>
                  </a:ext>
                </a:extLst>
              </a:tr>
              <a:tr h="647439">
                <a:tc>
                  <a:txBody>
                    <a:bodyPr/>
                    <a:lstStyle/>
                    <a:p>
                      <a:pPr marL="0" indent="0">
                        <a:buFont typeface="Arial" panose="020B0604020202020204" pitchFamily="34" charset="0"/>
                        <a:buNone/>
                      </a:pPr>
                      <a:r>
                        <a:rPr lang="en-GB" sz="1600">
                          <a:latin typeface="Arial" panose="020B0604020202020204" pitchFamily="34" charset="0"/>
                        </a:rPr>
                        <a:t>Treatment monitoring costs for cladribine</a:t>
                      </a:r>
                    </a:p>
                  </a:txBody>
                  <a:tcPr>
                    <a:solidFill>
                      <a:schemeClr val="tx2"/>
                    </a:solidFill>
                  </a:tcPr>
                </a:tc>
                <a:tc>
                  <a:txBody>
                    <a:bodyPr/>
                    <a:lstStyle/>
                    <a:p>
                      <a:pPr marL="285750" indent="-285750">
                        <a:buFont typeface="Arial" panose="020B0604020202020204" pitchFamily="34" charset="0"/>
                        <a:buChar char="•"/>
                      </a:pPr>
                      <a:r>
                        <a:rPr lang="en-GB" sz="1600" kern="1200">
                          <a:solidFill>
                            <a:schemeClr val="dk1"/>
                          </a:solidFill>
                          <a:effectLst/>
                          <a:latin typeface="Arial" panose="020B0604020202020204" pitchFamily="34" charset="0"/>
                          <a:ea typeface="+mn-ea"/>
                          <a:cs typeface="+mn-cs"/>
                        </a:rPr>
                        <a:t>No MRI scan </a:t>
                      </a:r>
                    </a:p>
                    <a:p>
                      <a:pPr marL="285750" indent="-285750">
                        <a:buFont typeface="Arial" panose="020B0604020202020204" pitchFamily="34" charset="0"/>
                        <a:buChar char="•"/>
                      </a:pPr>
                      <a:r>
                        <a:rPr lang="en-GB" sz="1600" kern="1200">
                          <a:solidFill>
                            <a:schemeClr val="dk1"/>
                          </a:solidFill>
                          <a:effectLst/>
                          <a:latin typeface="Arial" panose="020B0604020202020204" pitchFamily="34" charset="0"/>
                          <a:ea typeface="+mn-ea"/>
                          <a:cs typeface="+mn-cs"/>
                        </a:rPr>
                        <a:t>1 neurology visit</a:t>
                      </a:r>
                    </a:p>
                    <a:p>
                      <a:pPr marL="0" indent="0">
                        <a:buFont typeface="Arial" panose="020B0604020202020204" pitchFamily="34" charset="0"/>
                        <a:buNone/>
                      </a:pPr>
                      <a:r>
                        <a:rPr lang="en-GB" sz="1600" kern="1200">
                          <a:solidFill>
                            <a:schemeClr val="dk1"/>
                          </a:solidFill>
                          <a:effectLst/>
                          <a:latin typeface="Arial" panose="020B0604020202020204" pitchFamily="34" charset="0"/>
                          <a:ea typeface="+mn-ea"/>
                          <a:cs typeface="+mn-cs"/>
                        </a:rPr>
                        <a:t>(in year 2)</a:t>
                      </a:r>
                      <a:endParaRPr lang="en-GB" sz="1600">
                        <a:latin typeface="Arial" panose="020B0604020202020204" pitchFamily="34" charset="0"/>
                      </a:endParaRPr>
                    </a:p>
                  </a:txBody>
                  <a:tcPr/>
                </a:tc>
                <a:tc>
                  <a:txBody>
                    <a:bodyPr/>
                    <a:lstStyle/>
                    <a:p>
                      <a:pPr marL="285750" indent="-285750">
                        <a:buFont typeface="Arial" panose="020B0604020202020204" pitchFamily="34" charset="0"/>
                        <a:buChar char="•"/>
                      </a:pPr>
                      <a:r>
                        <a:rPr lang="en-GB" sz="1600">
                          <a:latin typeface="Arial" panose="020B0604020202020204" pitchFamily="34" charset="0"/>
                        </a:rPr>
                        <a:t>1 MRI scan (in year 1)</a:t>
                      </a:r>
                    </a:p>
                    <a:p>
                      <a:pPr marL="285750" indent="-285750">
                        <a:buFont typeface="Arial" panose="020B0604020202020204" pitchFamily="34" charset="0"/>
                        <a:buChar char="•"/>
                      </a:pPr>
                      <a:r>
                        <a:rPr lang="en-GB" sz="1600">
                          <a:latin typeface="Arial" panose="020B0604020202020204" pitchFamily="34" charset="0"/>
                        </a:rPr>
                        <a:t>2 neurology visits (1 in each of year 1 and 2)</a:t>
                      </a:r>
                    </a:p>
                  </a:txBody>
                  <a:tcPr/>
                </a:tc>
                <a:tc>
                  <a:txBody>
                    <a:bodyPr/>
                    <a:lstStyle/>
                    <a:p>
                      <a:pPr marL="285750" indent="-285750">
                        <a:buFont typeface="Arial" panose="020B0604020202020204" pitchFamily="34" charset="0"/>
                        <a:buChar char="•"/>
                      </a:pPr>
                      <a:r>
                        <a:rPr lang="en-GB" sz="1600">
                          <a:latin typeface="Arial" panose="020B0604020202020204" pitchFamily="34" charset="0"/>
                        </a:rPr>
                        <a:t>1 MRI scan (in year 1)</a:t>
                      </a:r>
                    </a:p>
                    <a:p>
                      <a:pPr marL="285750" indent="-285750">
                        <a:buFont typeface="Arial" panose="020B0604020202020204" pitchFamily="34" charset="0"/>
                        <a:buChar char="•"/>
                      </a:pPr>
                      <a:r>
                        <a:rPr lang="en-GB" sz="1600">
                          <a:latin typeface="Arial" panose="020B0604020202020204" pitchFamily="34" charset="0"/>
                        </a:rPr>
                        <a:t>2 neurology visits (1 in each of year 1 and 2)</a:t>
                      </a:r>
                    </a:p>
                  </a:txBody>
                  <a:tcPr/>
                </a:tc>
                <a:extLst>
                  <a:ext uri="{0D108BD9-81ED-4DB2-BD59-A6C34878D82A}">
                    <a16:rowId xmlns:a16="http://schemas.microsoft.com/office/drawing/2014/main" val="1661879072"/>
                  </a:ext>
                </a:extLst>
              </a:tr>
            </a:tbl>
          </a:graphicData>
        </a:graphic>
      </p:graphicFrame>
      <p:sp>
        <p:nvSpPr>
          <p:cNvPr id="2" name="Rectangle 1">
            <a:extLst>
              <a:ext uri="{FF2B5EF4-FFF2-40B4-BE49-F238E27FC236}">
                <a16:creationId xmlns:a16="http://schemas.microsoft.com/office/drawing/2014/main" id="{193B365D-7DD4-86D2-C1C4-97B648A7CBAA}"/>
              </a:ext>
            </a:extLst>
          </p:cNvPr>
          <p:cNvSpPr/>
          <p:nvPr/>
        </p:nvSpPr>
        <p:spPr>
          <a:xfrm>
            <a:off x="5876925" y="1517651"/>
            <a:ext cx="5749799" cy="12573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830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C</a:t>
            </a:r>
            <a:r>
              <a:rPr lang="en-GB" kern="1200">
                <a:latin typeface="Arial" panose="020B0604020202020204" pitchFamily="34" charset="0"/>
                <a:cs typeface="Arial" panose="020B0604020202020204" pitchFamily="34" charset="0"/>
              </a:rPr>
              <a:t>ladribine a</a:t>
            </a:r>
            <a:r>
              <a:rPr lang="en-GB"/>
              <a:t>ppraisals recap</a:t>
            </a:r>
          </a:p>
        </p:txBody>
      </p:sp>
      <p:sp>
        <p:nvSpPr>
          <p:cNvPr id="10" name="TextBox 9">
            <a:extLst>
              <a:ext uri="{FF2B5EF4-FFF2-40B4-BE49-F238E27FC236}">
                <a16:creationId xmlns:a16="http://schemas.microsoft.com/office/drawing/2014/main" id="{58CE880A-2164-32EE-AF3F-639FC126ED54}"/>
              </a:ext>
            </a:extLst>
          </p:cNvPr>
          <p:cNvSpPr txBox="1"/>
          <p:nvPr/>
        </p:nvSpPr>
        <p:spPr>
          <a:xfrm>
            <a:off x="1871662" y="1296105"/>
            <a:ext cx="9900000" cy="369332"/>
          </a:xfrm>
          <a:prstGeom prst="rect">
            <a:avLst/>
          </a:prstGeom>
          <a:noFill/>
          <a:ln>
            <a:solidFill>
              <a:schemeClr val="accent1"/>
            </a:solidFill>
          </a:ln>
        </p:spPr>
        <p:txBody>
          <a:bodyPr wrap="square" lIns="91440" tIns="45720" rIns="91440" bIns="45720" anchor="t">
            <a:spAutoFit/>
          </a:bodyPr>
          <a:lstStyle/>
          <a:p>
            <a:pPr marL="285750" indent="-285750">
              <a:spcBef>
                <a:spcPts val="600"/>
              </a:spcBef>
              <a:buFont typeface="Arial" panose="020B0604020202020204" pitchFamily="34" charset="0"/>
              <a:buChar char="•"/>
            </a:pPr>
            <a:r>
              <a:rPr lang="en-GB" b="1" kern="1200">
                <a:latin typeface="Arial"/>
                <a:cs typeface="Arial"/>
              </a:rPr>
              <a:t>TA493 </a:t>
            </a:r>
            <a:r>
              <a:rPr lang="en-GB">
                <a:latin typeface="Arial"/>
                <a:cs typeface="Arial"/>
              </a:rPr>
              <a:t>C</a:t>
            </a:r>
            <a:r>
              <a:rPr lang="en-GB" kern="1200">
                <a:latin typeface="Arial"/>
                <a:cs typeface="Arial"/>
              </a:rPr>
              <a:t>ladribine</a:t>
            </a:r>
            <a:r>
              <a:rPr lang="en-GB">
                <a:latin typeface="Arial"/>
                <a:cs typeface="Arial"/>
              </a:rPr>
              <a:t> recommended for </a:t>
            </a:r>
            <a:r>
              <a:rPr lang="en-GB" sz="1800" kern="0">
                <a:effectLst/>
                <a:latin typeface="Arial"/>
                <a:ea typeface="Times New Roman" panose="02020603050405020304" pitchFamily="18" charset="0"/>
                <a:cs typeface="Arial"/>
              </a:rPr>
              <a:t>adults with </a:t>
            </a:r>
            <a:r>
              <a:rPr lang="en-GB" sz="1800" i="1" kern="0">
                <a:effectLst/>
                <a:latin typeface="Arial"/>
                <a:ea typeface="Times New Roman" panose="02020603050405020304" pitchFamily="18" charset="0"/>
                <a:cs typeface="Arial"/>
              </a:rPr>
              <a:t>highly active </a:t>
            </a:r>
            <a:r>
              <a:rPr lang="en-GB" sz="1800" kern="0">
                <a:effectLst/>
                <a:latin typeface="Arial"/>
                <a:ea typeface="Times New Roman" panose="02020603050405020304" pitchFamily="18" charset="0"/>
                <a:cs typeface="Arial"/>
              </a:rPr>
              <a:t>relapsing multiple sclerosis</a:t>
            </a:r>
            <a:endParaRPr lang="en-GB" sz="1800" kern="1200">
              <a:latin typeface="Arial"/>
              <a:cs typeface="Arial"/>
            </a:endParaRPr>
          </a:p>
        </p:txBody>
      </p:sp>
      <p:sp>
        <p:nvSpPr>
          <p:cNvPr id="18" name="TextBox 17">
            <a:extLst>
              <a:ext uri="{FF2B5EF4-FFF2-40B4-BE49-F238E27FC236}">
                <a16:creationId xmlns:a16="http://schemas.microsoft.com/office/drawing/2014/main" id="{DE75E928-3EFC-DCD0-DCA4-4E4356E549DE}"/>
              </a:ext>
            </a:extLst>
          </p:cNvPr>
          <p:cNvSpPr txBox="1"/>
          <p:nvPr/>
        </p:nvSpPr>
        <p:spPr>
          <a:xfrm>
            <a:off x="1871662" y="2218785"/>
            <a:ext cx="9900000" cy="958724"/>
          </a:xfrm>
          <a:prstGeom prst="rect">
            <a:avLst/>
          </a:prstGeom>
          <a:noFill/>
          <a:ln>
            <a:solidFill>
              <a:schemeClr val="accent1"/>
            </a:solidFill>
          </a:ln>
        </p:spPr>
        <p:txBody>
          <a:bodyPr wrap="square" anchor="ctr">
            <a:spAutoFit/>
          </a:bodyPr>
          <a:lstStyle/>
          <a:p>
            <a:pPr marL="285750" lvl="1" indent="-285750" algn="l" defTabSz="800100">
              <a:lnSpc>
                <a:spcPct val="90000"/>
              </a:lnSpc>
              <a:spcBef>
                <a:spcPts val="600"/>
              </a:spcBef>
              <a:spcAft>
                <a:spcPct val="15000"/>
              </a:spcAft>
              <a:buFont typeface="Arial" panose="020B0604020202020204" pitchFamily="34" charset="0"/>
              <a:buChar char="•"/>
            </a:pPr>
            <a:r>
              <a:rPr lang="en-GB" b="1" kern="1200">
                <a:latin typeface="Arial" panose="020B0604020202020204" pitchFamily="34" charset="0"/>
                <a:cs typeface="Arial" panose="020B0604020202020204" pitchFamily="34" charset="0"/>
              </a:rPr>
              <a:t>TA616 </a:t>
            </a:r>
            <a:r>
              <a:rPr lang="en-GB" sz="1800" kern="1200">
                <a:latin typeface="Arial" panose="020B0604020202020204" pitchFamily="34" charset="0"/>
                <a:cs typeface="Arial" panose="020B0604020202020204" pitchFamily="34" charset="0"/>
              </a:rPr>
              <a:t>(Review of TA493 to accelerate uptake)</a:t>
            </a:r>
          </a:p>
          <a:p>
            <a:pPr marL="285750" lvl="1" indent="-285750" algn="l" defTabSz="800100">
              <a:lnSpc>
                <a:spcPct val="90000"/>
              </a:lnSpc>
              <a:spcBef>
                <a:spcPts val="600"/>
              </a:spcBef>
              <a:spcAft>
                <a:spcPct val="15000"/>
              </a:spcAft>
              <a:buFont typeface="Arial" panose="020B0604020202020204" pitchFamily="34" charset="0"/>
              <a:buChar char="•"/>
            </a:pPr>
            <a:r>
              <a:rPr lang="en-GB" sz="1800" kern="0">
                <a:effectLst/>
                <a:latin typeface="Arial" panose="020B0604020202020204" pitchFamily="34" charset="0"/>
                <a:ea typeface="Times New Roman" panose="02020603050405020304" pitchFamily="18" charset="0"/>
                <a:cs typeface="Arial" panose="020B0604020202020204" pitchFamily="34" charset="0"/>
              </a:rPr>
              <a:t>Same population as TA493, but removed barriers to accessing cladribine, namely, the requirement for gadolinium-enhancing MRI before treatment </a:t>
            </a:r>
          </a:p>
        </p:txBody>
      </p:sp>
      <p:sp>
        <p:nvSpPr>
          <p:cNvPr id="19" name="Arrow: Chevron 18">
            <a:extLst>
              <a:ext uri="{FF2B5EF4-FFF2-40B4-BE49-F238E27FC236}">
                <a16:creationId xmlns:a16="http://schemas.microsoft.com/office/drawing/2014/main" id="{3689C5D5-C1EB-0517-D889-17C27DADA29C}"/>
              </a:ext>
            </a:extLst>
          </p:cNvPr>
          <p:cNvSpPr/>
          <p:nvPr/>
        </p:nvSpPr>
        <p:spPr>
          <a:xfrm rot="5400000">
            <a:off x="504469" y="823549"/>
            <a:ext cx="1141095" cy="1644808"/>
          </a:xfrm>
          <a:prstGeom prst="chevron">
            <a:avLst>
              <a:gd name="adj" fmla="val 20078"/>
            </a:avLst>
          </a:prstGeom>
        </p:spPr>
        <p:style>
          <a:lnRef idx="2">
            <a:schemeClr val="accent1">
              <a:shade val="50000"/>
            </a:schemeClr>
          </a:lnRef>
          <a:fillRef idx="1">
            <a:schemeClr val="accent1"/>
          </a:fillRef>
          <a:effectRef idx="0">
            <a:schemeClr val="accent1"/>
          </a:effectRef>
          <a:fontRef idx="minor">
            <a:schemeClr val="lt1"/>
          </a:fontRef>
        </p:style>
        <p:txBody>
          <a:bodyPr vert="vert270" lIns="144000" tIns="0" rIns="0" bIns="0" rtlCol="0" anchor="ctr"/>
          <a:lstStyle/>
          <a:p>
            <a:pPr marL="0" lvl="0" indent="0" algn="ctr" defTabSz="844550">
              <a:lnSpc>
                <a:spcPct val="90000"/>
              </a:lnSpc>
              <a:spcBef>
                <a:spcPct val="0"/>
              </a:spcBef>
              <a:spcAft>
                <a:spcPct val="35000"/>
              </a:spcAft>
              <a:buNone/>
            </a:pPr>
            <a:r>
              <a:rPr lang="en-GB" b="1" kern="1200">
                <a:latin typeface="Arial" panose="020B0604020202020204" pitchFamily="34" charset="0"/>
              </a:rPr>
              <a:t>Dec 2017</a:t>
            </a:r>
            <a:endParaRPr lang="en-GB" b="1">
              <a:latin typeface="Arial" panose="020B0604020202020204" pitchFamily="34" charset="0"/>
            </a:endParaRPr>
          </a:p>
        </p:txBody>
      </p:sp>
      <p:sp>
        <p:nvSpPr>
          <p:cNvPr id="21" name="Arrow: Chevron 20">
            <a:extLst>
              <a:ext uri="{FF2B5EF4-FFF2-40B4-BE49-F238E27FC236}">
                <a16:creationId xmlns:a16="http://schemas.microsoft.com/office/drawing/2014/main" id="{53CAC17A-1AD6-F0D1-F644-48D1862DF7B9}"/>
              </a:ext>
            </a:extLst>
          </p:cNvPr>
          <p:cNvSpPr/>
          <p:nvPr/>
        </p:nvSpPr>
        <p:spPr>
          <a:xfrm rot="5400000">
            <a:off x="447080" y="1986182"/>
            <a:ext cx="1255872" cy="1644808"/>
          </a:xfrm>
          <a:prstGeom prst="chevron">
            <a:avLst>
              <a:gd name="adj" fmla="val 20078"/>
            </a:avLst>
          </a:prstGeom>
        </p:spPr>
        <p:style>
          <a:lnRef idx="2">
            <a:schemeClr val="accent1">
              <a:shade val="50000"/>
            </a:schemeClr>
          </a:lnRef>
          <a:fillRef idx="1">
            <a:schemeClr val="accent1"/>
          </a:fillRef>
          <a:effectRef idx="0">
            <a:schemeClr val="accent1"/>
          </a:effectRef>
          <a:fontRef idx="minor">
            <a:schemeClr val="lt1"/>
          </a:fontRef>
        </p:style>
        <p:txBody>
          <a:bodyPr vert="vert270" lIns="144000" tIns="0" rIns="0" bIns="0" rtlCol="0" anchor="ctr"/>
          <a:lstStyle/>
          <a:p>
            <a:pPr marL="0" lvl="0" indent="0" algn="ctr" defTabSz="844550">
              <a:lnSpc>
                <a:spcPct val="90000"/>
              </a:lnSpc>
              <a:spcBef>
                <a:spcPct val="0"/>
              </a:spcBef>
              <a:spcAft>
                <a:spcPct val="35000"/>
              </a:spcAft>
              <a:buNone/>
            </a:pPr>
            <a:r>
              <a:rPr lang="en-GB" b="1">
                <a:latin typeface="Arial" panose="020B0604020202020204" pitchFamily="34" charset="0"/>
              </a:rPr>
              <a:t>Nov 2019</a:t>
            </a:r>
            <a:endParaRPr lang="en-GB" b="1" kern="1200">
              <a:latin typeface="Arial" panose="020B0604020202020204" pitchFamily="34" charset="0"/>
            </a:endParaRPr>
          </a:p>
        </p:txBody>
      </p:sp>
      <p:sp>
        <p:nvSpPr>
          <p:cNvPr id="3" name="Arrow: Chevron 2">
            <a:extLst>
              <a:ext uri="{FF2B5EF4-FFF2-40B4-BE49-F238E27FC236}">
                <a16:creationId xmlns:a16="http://schemas.microsoft.com/office/drawing/2014/main" id="{F3983F1F-5AA7-E197-8DDB-BDB19A082707}"/>
              </a:ext>
            </a:extLst>
          </p:cNvPr>
          <p:cNvSpPr/>
          <p:nvPr/>
        </p:nvSpPr>
        <p:spPr>
          <a:xfrm rot="5400000">
            <a:off x="447080" y="4426226"/>
            <a:ext cx="1255872" cy="1644808"/>
          </a:xfrm>
          <a:prstGeom prst="chevron">
            <a:avLst>
              <a:gd name="adj" fmla="val 20078"/>
            </a:avLst>
          </a:prstGeom>
        </p:spPr>
        <p:style>
          <a:lnRef idx="2">
            <a:schemeClr val="accent1">
              <a:shade val="50000"/>
            </a:schemeClr>
          </a:lnRef>
          <a:fillRef idx="1">
            <a:schemeClr val="accent1"/>
          </a:fillRef>
          <a:effectRef idx="0">
            <a:schemeClr val="accent1"/>
          </a:effectRef>
          <a:fontRef idx="minor">
            <a:schemeClr val="lt1"/>
          </a:fontRef>
        </p:style>
        <p:txBody>
          <a:bodyPr vert="vert270" lIns="144000" tIns="0" rIns="0" bIns="0" rtlCol="0" anchor="ctr"/>
          <a:lstStyle/>
          <a:p>
            <a:pPr marL="0" lvl="0" indent="0" algn="ctr" defTabSz="844550">
              <a:lnSpc>
                <a:spcPct val="90000"/>
              </a:lnSpc>
              <a:spcBef>
                <a:spcPct val="0"/>
              </a:spcBef>
              <a:spcAft>
                <a:spcPct val="35000"/>
              </a:spcAft>
              <a:buNone/>
            </a:pPr>
            <a:r>
              <a:rPr lang="en-GB" b="1" kern="1200">
                <a:latin typeface="Arial" panose="020B0604020202020204" pitchFamily="34" charset="0"/>
              </a:rPr>
              <a:t>Nov 2024</a:t>
            </a:r>
          </a:p>
        </p:txBody>
      </p:sp>
      <p:sp>
        <p:nvSpPr>
          <p:cNvPr id="4" name="TextBox 3">
            <a:extLst>
              <a:ext uri="{FF2B5EF4-FFF2-40B4-BE49-F238E27FC236}">
                <a16:creationId xmlns:a16="http://schemas.microsoft.com/office/drawing/2014/main" id="{697BAB56-BC84-EE5D-0833-53C68EAA11D0}"/>
              </a:ext>
            </a:extLst>
          </p:cNvPr>
          <p:cNvSpPr txBox="1"/>
          <p:nvPr/>
        </p:nvSpPr>
        <p:spPr>
          <a:xfrm>
            <a:off x="1871662" y="4652853"/>
            <a:ext cx="9900000" cy="923330"/>
          </a:xfrm>
          <a:prstGeom prst="rect">
            <a:avLst/>
          </a:prstGeom>
          <a:noFill/>
          <a:ln>
            <a:solidFill>
              <a:schemeClr val="accent1"/>
            </a:solidFill>
          </a:ln>
        </p:spPr>
        <p:txBody>
          <a:bodyPr wrap="square" anchor="ctr">
            <a:spAutoFit/>
          </a:bodyPr>
          <a:lstStyle>
            <a:defPPr>
              <a:defRPr lang="en-US"/>
            </a:defPPr>
            <a:lvl2pPr marL="285750" lvl="1" indent="-285750" defTabSz="800100">
              <a:lnSpc>
                <a:spcPct val="90000"/>
              </a:lnSpc>
              <a:spcBef>
                <a:spcPts val="600"/>
              </a:spcBef>
              <a:spcAft>
                <a:spcPct val="15000"/>
              </a:spcAft>
              <a:buFont typeface="Arial" panose="020B0604020202020204" pitchFamily="34" charset="0"/>
              <a:buChar char="•"/>
              <a:defRPr b="1"/>
            </a:lvl2p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ACM1 for </a:t>
            </a:r>
            <a:r>
              <a:rPr lang="en-GB" b="1">
                <a:latin typeface="Arial" panose="020B0604020202020204" pitchFamily="34" charset="0"/>
                <a:cs typeface="Arial" panose="020B0604020202020204" pitchFamily="34" charset="0"/>
              </a:rPr>
              <a:t>ID6263</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Population addressed by company is ‘Adults with active relapsing-remitting multiple sclerosis’ </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Won’t consider highly active relapsing multiple sclerosis as this is covered in TA616</a:t>
            </a:r>
          </a:p>
        </p:txBody>
      </p:sp>
      <p:sp>
        <p:nvSpPr>
          <p:cNvPr id="5" name="Arrow: Chevron 4">
            <a:extLst>
              <a:ext uri="{FF2B5EF4-FFF2-40B4-BE49-F238E27FC236}">
                <a16:creationId xmlns:a16="http://schemas.microsoft.com/office/drawing/2014/main" id="{861A2330-34FE-3D79-30B7-AD8018EE3E4F}"/>
              </a:ext>
            </a:extLst>
          </p:cNvPr>
          <p:cNvSpPr/>
          <p:nvPr/>
        </p:nvSpPr>
        <p:spPr>
          <a:xfrm rot="5400000">
            <a:off x="447080" y="3206204"/>
            <a:ext cx="1255872" cy="1644808"/>
          </a:xfrm>
          <a:prstGeom prst="chevron">
            <a:avLst>
              <a:gd name="adj" fmla="val 20078"/>
            </a:avLst>
          </a:prstGeom>
        </p:spPr>
        <p:style>
          <a:lnRef idx="2">
            <a:schemeClr val="accent1">
              <a:shade val="50000"/>
            </a:schemeClr>
          </a:lnRef>
          <a:fillRef idx="1">
            <a:schemeClr val="accent1"/>
          </a:fillRef>
          <a:effectRef idx="0">
            <a:schemeClr val="accent1"/>
          </a:effectRef>
          <a:fontRef idx="minor">
            <a:schemeClr val="lt1"/>
          </a:fontRef>
        </p:style>
        <p:txBody>
          <a:bodyPr vert="vert270" lIns="144000" tIns="0" rIns="0" bIns="0" rtlCol="0" anchor="ctr"/>
          <a:lstStyle/>
          <a:p>
            <a:pPr marL="0" lvl="0" indent="0" algn="ctr" defTabSz="844550">
              <a:lnSpc>
                <a:spcPct val="90000"/>
              </a:lnSpc>
              <a:spcBef>
                <a:spcPct val="0"/>
              </a:spcBef>
              <a:spcAft>
                <a:spcPct val="35000"/>
              </a:spcAft>
              <a:buNone/>
            </a:pPr>
            <a:r>
              <a:rPr lang="en-GB" b="1">
                <a:latin typeface="Arial" panose="020B0604020202020204" pitchFamily="34" charset="0"/>
              </a:rPr>
              <a:t>May 2024</a:t>
            </a:r>
            <a:endParaRPr lang="en-GB" b="1" kern="1200">
              <a:latin typeface="Arial" panose="020B0604020202020204" pitchFamily="34" charset="0"/>
            </a:endParaRPr>
          </a:p>
        </p:txBody>
      </p:sp>
      <p:sp>
        <p:nvSpPr>
          <p:cNvPr id="6" name="TextBox 5">
            <a:extLst>
              <a:ext uri="{FF2B5EF4-FFF2-40B4-BE49-F238E27FC236}">
                <a16:creationId xmlns:a16="http://schemas.microsoft.com/office/drawing/2014/main" id="{AC6E8FE1-3D98-13B3-75C4-56D4D7A2F6DE}"/>
              </a:ext>
            </a:extLst>
          </p:cNvPr>
          <p:cNvSpPr txBox="1"/>
          <p:nvPr/>
        </p:nvSpPr>
        <p:spPr>
          <a:xfrm>
            <a:off x="1871662" y="3647479"/>
            <a:ext cx="9900000" cy="590931"/>
          </a:xfrm>
          <a:prstGeom prst="rect">
            <a:avLst/>
          </a:prstGeom>
          <a:noFill/>
          <a:ln>
            <a:solidFill>
              <a:schemeClr val="accent1"/>
            </a:solidFill>
          </a:ln>
        </p:spPr>
        <p:txBody>
          <a:bodyPr wrap="square" anchor="ctr">
            <a:spAutoFit/>
          </a:bodyPr>
          <a:lstStyle/>
          <a:p>
            <a:pPr marL="285750" lvl="1" indent="-285750" algn="l" defTabSz="800100">
              <a:lnSpc>
                <a:spcPct val="90000"/>
              </a:lnSpc>
              <a:spcBef>
                <a:spcPts val="600"/>
              </a:spcBef>
              <a:spcAft>
                <a:spcPct val="15000"/>
              </a:spcAft>
              <a:buFont typeface="Arial" panose="020B0604020202020204" pitchFamily="34" charset="0"/>
              <a:buChar char="•"/>
            </a:pPr>
            <a:r>
              <a:rPr lang="en-GB" kern="1200">
                <a:latin typeface="Arial" panose="020B0604020202020204" pitchFamily="34" charset="0"/>
                <a:cs typeface="Arial" panose="020B0604020202020204" pitchFamily="34" charset="0"/>
              </a:rPr>
              <a:t>Recommendation 1.1 of </a:t>
            </a:r>
            <a:r>
              <a:rPr lang="en-GB" b="1" kern="1200">
                <a:latin typeface="Arial" panose="020B0604020202020204" pitchFamily="34" charset="0"/>
                <a:cs typeface="Arial" panose="020B0604020202020204" pitchFamily="34" charset="0"/>
              </a:rPr>
              <a:t>TA616</a:t>
            </a:r>
            <a:r>
              <a:rPr lang="en-GB" kern="1200">
                <a:latin typeface="Arial" panose="020B0604020202020204" pitchFamily="34" charset="0"/>
                <a:cs typeface="Arial" panose="020B0604020202020204" pitchFamily="34" charset="0"/>
              </a:rPr>
              <a:t> was updated </a:t>
            </a:r>
            <a:r>
              <a:rPr lang="en-GB">
                <a:latin typeface="Arial" panose="020B0604020202020204" pitchFamily="34" charset="0"/>
                <a:cs typeface="Arial" panose="020B0604020202020204" pitchFamily="34" charset="0"/>
              </a:rPr>
              <a:t>to address concerns that definition of rapidly evolving severe (RES) multiple sclerosis was overly restrictive</a:t>
            </a:r>
            <a:endParaRPr lang="en-GB" sz="1800" kern="1200">
              <a:latin typeface="Arial" panose="020B0604020202020204" pitchFamily="34" charset="0"/>
              <a:cs typeface="Arial" panose="020B0604020202020204" pitchFamily="34" charset="0"/>
            </a:endParaRPr>
          </a:p>
        </p:txBody>
      </p:sp>
      <p:sp>
        <p:nvSpPr>
          <p:cNvPr id="13" name="Text Placeholder 12">
            <a:extLst>
              <a:ext uri="{FF2B5EF4-FFF2-40B4-BE49-F238E27FC236}">
                <a16:creationId xmlns:a16="http://schemas.microsoft.com/office/drawing/2014/main" id="{22BC1BE8-147C-83C2-1507-EBF23679C6BF}"/>
              </a:ext>
            </a:extLst>
          </p:cNvPr>
          <p:cNvSpPr>
            <a:spLocks noGrp="1"/>
          </p:cNvSpPr>
          <p:nvPr>
            <p:ph type="body" sz="quarter" idx="13"/>
          </p:nvPr>
        </p:nvSpPr>
        <p:spPr/>
        <p:txBody>
          <a:bodyPr/>
          <a:lstStyle/>
          <a:p>
            <a:r>
              <a:rPr lang="en-GB" b="0" i="0" u="none" strike="noStrike">
                <a:effectLst/>
                <a:latin typeface="Arial" panose="020B0604020202020204" pitchFamily="34" charset="0"/>
              </a:rPr>
              <a:t>Abbreviations: </a:t>
            </a:r>
            <a:r>
              <a:rPr lang="en-GB"/>
              <a:t>MRI, magnetic resonance imaging; ACM1, appraisal committee meeting 1.</a:t>
            </a:r>
          </a:p>
        </p:txBody>
      </p:sp>
    </p:spTree>
    <p:extLst>
      <p:ext uri="{BB962C8B-B14F-4D97-AF65-F5344CB8AC3E}">
        <p14:creationId xmlns:p14="http://schemas.microsoft.com/office/powerpoint/2010/main" val="1515838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8BC509D-3987-B791-DA36-9172A87527EC}"/>
              </a:ext>
            </a:extLst>
          </p:cNvPr>
          <p:cNvSpPr>
            <a:spLocks noGrp="1"/>
          </p:cNvSpPr>
          <p:nvPr>
            <p:ph type="body" sz="quarter" idx="12"/>
          </p:nvPr>
        </p:nvSpPr>
        <p:spPr>
          <a:xfrm>
            <a:off x="539923" y="2266950"/>
            <a:ext cx="11177587" cy="3279183"/>
          </a:xfrm>
        </p:spPr>
        <p:txBody>
          <a:bodyPr/>
          <a:lstStyle/>
          <a:p>
            <a:pPr algn="ctr">
              <a:spcBef>
                <a:spcPts val="0"/>
              </a:spcBef>
            </a:pPr>
            <a:r>
              <a:rPr lang="en-GB" sz="2900"/>
              <a:t>All ICERs are reported in PART 2 slides </a:t>
            </a:r>
          </a:p>
          <a:p>
            <a:pPr algn="ctr">
              <a:spcBef>
                <a:spcPts val="0"/>
              </a:spcBef>
            </a:pPr>
            <a:r>
              <a:rPr lang="en-GB" sz="2900"/>
              <a:t>because they include confidential </a:t>
            </a:r>
          </a:p>
          <a:p>
            <a:pPr algn="ctr">
              <a:spcBef>
                <a:spcPts val="0"/>
              </a:spcBef>
            </a:pPr>
            <a:r>
              <a:rPr lang="en-GB" sz="2900"/>
              <a:t>comparator PAS discounts</a:t>
            </a:r>
          </a:p>
          <a:p>
            <a:endParaRPr lang="en-GB"/>
          </a:p>
        </p:txBody>
      </p:sp>
      <p:sp>
        <p:nvSpPr>
          <p:cNvPr id="2" name="Title 1">
            <a:extLst>
              <a:ext uri="{FF2B5EF4-FFF2-40B4-BE49-F238E27FC236}">
                <a16:creationId xmlns:a16="http://schemas.microsoft.com/office/drawing/2014/main" id="{53598523-C4CB-C9FC-F17D-FC8EB7104036}"/>
              </a:ext>
            </a:extLst>
          </p:cNvPr>
          <p:cNvSpPr>
            <a:spLocks noGrp="1"/>
          </p:cNvSpPr>
          <p:nvPr>
            <p:ph type="ctrTitle"/>
          </p:nvPr>
        </p:nvSpPr>
        <p:spPr/>
        <p:txBody>
          <a:bodyPr/>
          <a:lstStyle/>
          <a:p>
            <a:r>
              <a:rPr lang="en-GB"/>
              <a:t>Cost-effectiveness results</a:t>
            </a:r>
          </a:p>
        </p:txBody>
      </p:sp>
    </p:spTree>
    <p:extLst>
      <p:ext uri="{BB962C8B-B14F-4D97-AF65-F5344CB8AC3E}">
        <p14:creationId xmlns:p14="http://schemas.microsoft.com/office/powerpoint/2010/main" val="676539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03C0-AB70-5551-51E3-F7BCB36A620E}"/>
              </a:ext>
            </a:extLst>
          </p:cNvPr>
          <p:cNvSpPr>
            <a:spLocks noGrp="1"/>
          </p:cNvSpPr>
          <p:nvPr>
            <p:ph type="title"/>
          </p:nvPr>
        </p:nvSpPr>
        <p:spPr>
          <a:xfrm>
            <a:off x="466724" y="238124"/>
            <a:ext cx="11250785" cy="592817"/>
          </a:xfrm>
        </p:spPr>
        <p:txBody>
          <a:bodyPr/>
          <a:lstStyle/>
          <a:p>
            <a:r>
              <a:rPr lang="en-GB"/>
              <a:t>Equality considerations</a:t>
            </a:r>
          </a:p>
        </p:txBody>
      </p:sp>
      <p:sp>
        <p:nvSpPr>
          <p:cNvPr id="9" name="Text Placeholder 8">
            <a:extLst>
              <a:ext uri="{FF2B5EF4-FFF2-40B4-BE49-F238E27FC236}">
                <a16:creationId xmlns:a16="http://schemas.microsoft.com/office/drawing/2014/main" id="{A3202B3C-291E-1582-A044-0695C4C5949B}"/>
              </a:ext>
            </a:extLst>
          </p:cNvPr>
          <p:cNvSpPr>
            <a:spLocks noGrp="1"/>
          </p:cNvSpPr>
          <p:nvPr>
            <p:ph type="body" sz="quarter" idx="12"/>
          </p:nvPr>
        </p:nvSpPr>
        <p:spPr>
          <a:xfrm>
            <a:off x="466724" y="1513911"/>
            <a:ext cx="11250785" cy="4167728"/>
          </a:xfrm>
        </p:spPr>
        <p:txBody>
          <a:bodyPr/>
          <a:lstStyle/>
          <a:p>
            <a:pPr marL="285750" indent="-285750">
              <a:lnSpc>
                <a:spcPct val="100000"/>
              </a:lnSpc>
              <a:spcBef>
                <a:spcPts val="600"/>
              </a:spcBef>
              <a:buFont typeface="Arial" panose="020B0604020202020204" pitchFamily="34" charset="0"/>
              <a:buChar char="•"/>
            </a:pPr>
            <a:r>
              <a:rPr lang="en-GB" sz="1800">
                <a:effectLst/>
              </a:rPr>
              <a:t>MS affects women at 2-3 times the rate of men</a:t>
            </a:r>
          </a:p>
          <a:p>
            <a:pPr marL="285750" indent="-285750">
              <a:lnSpc>
                <a:spcPct val="100000"/>
              </a:lnSpc>
              <a:spcBef>
                <a:spcPts val="600"/>
              </a:spcBef>
              <a:buFont typeface="Arial" panose="020B0604020202020204" pitchFamily="34" charset="0"/>
              <a:buChar char="•"/>
            </a:pPr>
            <a:r>
              <a:rPr lang="en-GB"/>
              <a:t>Cladribine offers fewer restrictions than comparators for family planning, so a negative recommendation could disproportionately impact younger people</a:t>
            </a:r>
          </a:p>
          <a:p>
            <a:pPr marL="285750" indent="-285750">
              <a:lnSpc>
                <a:spcPct val="100000"/>
              </a:lnSpc>
              <a:spcBef>
                <a:spcPts val="600"/>
              </a:spcBef>
              <a:buFont typeface="Arial" panose="020B0604020202020204" pitchFamily="34" charset="0"/>
              <a:buChar char="•"/>
            </a:pPr>
            <a:r>
              <a:rPr lang="en-GB" sz="1800">
                <a:effectLst/>
              </a:rPr>
              <a:t>Delivery burden of cladribine is comparatively insignificant, offering greater access to groups including </a:t>
            </a:r>
            <a:r>
              <a:rPr lang="en-GB"/>
              <a:t>homeless, travelling communities, disability groups, lower socioeconomic groups, others who find it hard to attend appointments. </a:t>
            </a:r>
          </a:p>
          <a:p>
            <a:pPr>
              <a:lnSpc>
                <a:spcPct val="100000"/>
              </a:lnSpc>
              <a:spcBef>
                <a:spcPts val="600"/>
              </a:spcBef>
            </a:pPr>
            <a:endParaRPr lang="en-GB"/>
          </a:p>
          <a:p>
            <a:pPr>
              <a:lnSpc>
                <a:spcPct val="100000"/>
              </a:lnSpc>
              <a:spcBef>
                <a:spcPts val="600"/>
              </a:spcBef>
            </a:pPr>
            <a:endParaRPr lang="en-GB"/>
          </a:p>
        </p:txBody>
      </p:sp>
      <p:sp>
        <p:nvSpPr>
          <p:cNvPr id="10" name="Text Placeholder 9">
            <a:extLst>
              <a:ext uri="{FF2B5EF4-FFF2-40B4-BE49-F238E27FC236}">
                <a16:creationId xmlns:a16="http://schemas.microsoft.com/office/drawing/2014/main" id="{36707DB3-19E2-40A4-84EC-09318EBE8C0C}"/>
              </a:ext>
            </a:extLst>
          </p:cNvPr>
          <p:cNvSpPr>
            <a:spLocks noGrp="1"/>
          </p:cNvSpPr>
          <p:nvPr>
            <p:ph type="body" sz="quarter" idx="13"/>
          </p:nvPr>
        </p:nvSpPr>
        <p:spPr/>
        <p:txBody>
          <a:bodyPr/>
          <a:lstStyle/>
          <a:p>
            <a:r>
              <a:rPr lang="en-GB" b="0" i="0" u="none" strike="noStrike">
                <a:effectLst/>
                <a:latin typeface="Arial" panose="020B0604020202020204" pitchFamily="34" charset="0"/>
              </a:rPr>
              <a:t>Abbreviations: </a:t>
            </a:r>
            <a:r>
              <a:rPr lang="en-GB"/>
              <a:t>DMT, disease-modifying therapy.</a:t>
            </a:r>
          </a:p>
        </p:txBody>
      </p:sp>
      <p:sp>
        <p:nvSpPr>
          <p:cNvPr id="11" name="Text Placeholder 10">
            <a:extLst>
              <a:ext uri="{FF2B5EF4-FFF2-40B4-BE49-F238E27FC236}">
                <a16:creationId xmlns:a16="http://schemas.microsoft.com/office/drawing/2014/main" id="{21F24E55-3ECB-4E5E-27B5-33368590CB1F}"/>
              </a:ext>
            </a:extLst>
          </p:cNvPr>
          <p:cNvSpPr>
            <a:spLocks noGrp="1"/>
          </p:cNvSpPr>
          <p:nvPr>
            <p:ph type="body" sz="quarter" idx="14"/>
          </p:nvPr>
        </p:nvSpPr>
        <p:spPr/>
        <p:txBody>
          <a:bodyPr/>
          <a:lstStyle/>
          <a:p>
            <a:r>
              <a:rPr lang="en-GB"/>
              <a:t>Cladribine uniquely offers DMT access to groups that other treatments may not</a:t>
            </a:r>
          </a:p>
        </p:txBody>
      </p:sp>
    </p:spTree>
    <p:extLst>
      <p:ext uri="{BB962C8B-B14F-4D97-AF65-F5344CB8AC3E}">
        <p14:creationId xmlns:p14="http://schemas.microsoft.com/office/powerpoint/2010/main" val="2999048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a:latin typeface="Arial" panose="020B0604020202020204" pitchFamily="34" charset="0"/>
                <a:cs typeface="Arial" panose="020B0604020202020204" pitchFamily="34" charset="0"/>
              </a:rPr>
              <a:t>Cladribine for treating relapsing multiple sclerosis</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ü"/>
            </a:pPr>
            <a:r>
              <a:rPr lang="en-GB" sz="2800" b="1"/>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666763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a:latin typeface="Arial" panose="020B0604020202020204" pitchFamily="34" charset="0"/>
                <a:cs typeface="Arial" panose="020B0604020202020204" pitchFamily="34" charset="0"/>
              </a:rPr>
              <a:t>Cladribine for treating relapsing multiple sclerosis</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ü"/>
            </a:pPr>
            <a:r>
              <a:rPr lang="en-GB" sz="2800" b="1"/>
              <a:t> Summary</a:t>
            </a:r>
          </a:p>
          <a:p>
            <a:endParaRPr lang="en-GB" sz="2800"/>
          </a:p>
        </p:txBody>
      </p:sp>
    </p:spTree>
    <p:extLst>
      <p:ext uri="{BB962C8B-B14F-4D97-AF65-F5344CB8AC3E}">
        <p14:creationId xmlns:p14="http://schemas.microsoft.com/office/powerpoint/2010/main" val="1852821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649677"/>
            <a:ext cx="11136812" cy="1841437"/>
          </a:xfrm>
        </p:spPr>
        <p:txBody>
          <a:bodyPr>
            <a:normAutofit/>
          </a:bodyPr>
          <a:lstStyle/>
          <a:p>
            <a:r>
              <a:rPr lang="en-GB" kern="1400">
                <a:ea typeface="Times New Roman" panose="02020603050405020304" pitchFamily="18" charset="0"/>
              </a:rPr>
              <a:t>Cladribine </a:t>
            </a:r>
            <a:r>
              <a:rPr lang="en-GB" sz="4000">
                <a:latin typeface="Arial" panose="020B0604020202020204" pitchFamily="34" charset="0"/>
                <a:cs typeface="Arial" panose="020B0604020202020204" pitchFamily="34" charset="0"/>
              </a:rPr>
              <a:t>for treating relapsing multiple sclerosis</a:t>
            </a:r>
            <a:endParaRPr lang="en-GB"/>
          </a:p>
        </p:txBody>
      </p:sp>
      <p:sp>
        <p:nvSpPr>
          <p:cNvPr id="6" name="Guide with 'background' selected">
            <a:extLst>
              <a:ext uri="{FF2B5EF4-FFF2-40B4-BE49-F238E27FC236}">
                <a16:creationId xmlns:a16="http://schemas.microsoft.com/office/drawing/2014/main" id="{68668C8B-7565-C54D-A8DC-3F548530DD8C}"/>
              </a:ext>
            </a:extLst>
          </p:cNvPr>
          <p:cNvSpPr txBox="1">
            <a:spLocks/>
          </p:cNvSpPr>
          <p:nvPr/>
        </p:nvSpPr>
        <p:spPr>
          <a:xfrm>
            <a:off x="724988" y="3205932"/>
            <a:ext cx="10026139" cy="7973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Arial" panose="02000503000000020004" pitchFamily="2"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buSzPts val="2400"/>
            </a:pPr>
            <a:r>
              <a:rPr lang="en-GB" sz="6000">
                <a:solidFill>
                  <a:srgbClr val="FF40FF"/>
                </a:solidFill>
              </a:rPr>
              <a:t> </a:t>
            </a:r>
            <a:r>
              <a:rPr lang="en-GB" sz="6000" b="1"/>
              <a:t>Supplementary appendix</a:t>
            </a:r>
          </a:p>
          <a:p>
            <a:endParaRPr lang="en-GB" sz="2800"/>
          </a:p>
        </p:txBody>
      </p:sp>
    </p:spTree>
    <p:extLst>
      <p:ext uri="{BB962C8B-B14F-4D97-AF65-F5344CB8AC3E}">
        <p14:creationId xmlns:p14="http://schemas.microsoft.com/office/powerpoint/2010/main" val="726442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3946-C56C-8DA1-CF3C-9AF92E6A055C}"/>
              </a:ext>
            </a:extLst>
          </p:cNvPr>
          <p:cNvSpPr>
            <a:spLocks noGrp="1"/>
          </p:cNvSpPr>
          <p:nvPr>
            <p:ph type="title"/>
          </p:nvPr>
        </p:nvSpPr>
        <p:spPr/>
        <p:txBody>
          <a:bodyPr>
            <a:normAutofit fontScale="90000"/>
          </a:bodyPr>
          <a:lstStyle/>
          <a:p>
            <a:r>
              <a:rPr kumimoji="0" lang="en-US" altLang="en-US" sz="3200" b="1" i="0" u="none" strike="noStrike" cap="none" normalizeH="0" baseline="0" bmk="_Toc485642596">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Dosing regimen and treatment effect for cladribine tablets</a:t>
            </a:r>
            <a:br>
              <a:rPr kumimoji="0" lang="en-GB" altLang="en-US" sz="2400" b="0" i="0" u="none" strike="noStrike" cap="none" normalizeH="0" baseline="0">
                <a:ln>
                  <a:noFill/>
                </a:ln>
                <a:solidFill>
                  <a:schemeClr val="tx1"/>
                </a:solidFill>
                <a:effectLst/>
              </a:rPr>
            </a:br>
            <a:endParaRPr lang="en-GB"/>
          </a:p>
        </p:txBody>
      </p:sp>
      <p:sp>
        <p:nvSpPr>
          <p:cNvPr id="4" name="Text Placeholder 3">
            <a:extLst>
              <a:ext uri="{FF2B5EF4-FFF2-40B4-BE49-F238E27FC236}">
                <a16:creationId xmlns:a16="http://schemas.microsoft.com/office/drawing/2014/main" id="{A150A89E-0F5D-461F-2338-40403C3ED23E}"/>
              </a:ext>
            </a:extLst>
          </p:cNvPr>
          <p:cNvSpPr>
            <a:spLocks noGrp="1"/>
          </p:cNvSpPr>
          <p:nvPr>
            <p:ph type="body" sz="quarter" idx="13"/>
          </p:nvPr>
        </p:nvSpPr>
        <p:spPr/>
        <p:txBody>
          <a:bodyPr/>
          <a:lstStyle/>
          <a:p>
            <a:r>
              <a:rPr lang="en-GB"/>
              <a:t>Abbreviations: DMT, disease-modifying therapy.</a:t>
            </a:r>
          </a:p>
        </p:txBody>
      </p:sp>
      <p:sp>
        <p:nvSpPr>
          <p:cNvPr id="5" name="Text Placeholder 4">
            <a:extLst>
              <a:ext uri="{FF2B5EF4-FFF2-40B4-BE49-F238E27FC236}">
                <a16:creationId xmlns:a16="http://schemas.microsoft.com/office/drawing/2014/main" id="{2B0518EB-C8E3-B119-2F43-5BFBF6B34B8D}"/>
              </a:ext>
            </a:extLst>
          </p:cNvPr>
          <p:cNvSpPr>
            <a:spLocks noGrp="1"/>
          </p:cNvSpPr>
          <p:nvPr>
            <p:ph type="body" sz="quarter" idx="14"/>
          </p:nvPr>
        </p:nvSpPr>
        <p:spPr/>
        <p:txBody>
          <a:bodyPr/>
          <a:lstStyle/>
          <a:p>
            <a:r>
              <a:rPr lang="en-GB"/>
              <a:t> </a:t>
            </a:r>
            <a:r>
              <a:rPr lang="en-GB" sz="1800" kern="0"/>
              <a:t>Cladribine is administered </a:t>
            </a:r>
            <a:r>
              <a:rPr lang="en-GB" sz="1800" kern="0">
                <a:effectLst/>
                <a:latin typeface="Arial" panose="020B0604020202020204" pitchFamily="34" charset="0"/>
                <a:ea typeface="Times New Roman" panose="02020603050405020304" pitchFamily="18" charset="0"/>
              </a:rPr>
              <a:t>over a 2yr period, but treatment effect persists beyond this</a:t>
            </a:r>
            <a:endParaRPr lang="en-GB"/>
          </a:p>
        </p:txBody>
      </p:sp>
      <p:pic>
        <p:nvPicPr>
          <p:cNvPr id="2049" name="Picture 19" descr="A screenshot of a calendar&#10;&#10;Description automatically generated">
            <a:extLst>
              <a:ext uri="{FF2B5EF4-FFF2-40B4-BE49-F238E27FC236}">
                <a16:creationId xmlns:a16="http://schemas.microsoft.com/office/drawing/2014/main" id="{F22B67CA-7CC2-3030-9F60-2BEE99092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58" y="2133501"/>
            <a:ext cx="8287652" cy="216990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21AE123A-A2B4-45FE-D354-D4B6B9AB65EF}"/>
              </a:ext>
            </a:extLst>
          </p:cNvPr>
          <p:cNvSpPr>
            <a:spLocks noChangeArrowheads="1"/>
          </p:cNvSpPr>
          <p:nvPr/>
        </p:nvSpPr>
        <p:spPr bwMode="auto">
          <a:xfrm>
            <a:off x="884510" y="4280893"/>
            <a:ext cx="5638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Blue dots represent the number of days on which treatment should be administered in the month</a:t>
            </a:r>
            <a:endParaRPr kumimoji="0" lang="en-GB" altLang="en-US" sz="1800" b="0" i="0" u="none" strike="noStrike" cap="none" normalizeH="0" baseline="0">
              <a:ln>
                <a:noFill/>
              </a:ln>
              <a:solidFill>
                <a:schemeClr val="tx1"/>
              </a:solidFill>
              <a:effectLst/>
              <a:latin typeface="Arial" panose="020B0604020202020204" pitchFamily="34" charset="0"/>
            </a:endParaRPr>
          </a:p>
        </p:txBody>
      </p:sp>
      <p:cxnSp>
        <p:nvCxnSpPr>
          <p:cNvPr id="9" name="Straight Arrow Connector 8">
            <a:extLst>
              <a:ext uri="{FF2B5EF4-FFF2-40B4-BE49-F238E27FC236}">
                <a16:creationId xmlns:a16="http://schemas.microsoft.com/office/drawing/2014/main" id="{8CCEBD96-025F-F5B6-A360-F2CA2C3A42E2}"/>
              </a:ext>
            </a:extLst>
          </p:cNvPr>
          <p:cNvCxnSpPr>
            <a:cxnSpLocks/>
          </p:cNvCxnSpPr>
          <p:nvPr/>
        </p:nvCxnSpPr>
        <p:spPr>
          <a:xfrm>
            <a:off x="786063" y="4577538"/>
            <a:ext cx="806914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73F694-9719-70CA-5D49-BCC12EA61717}"/>
              </a:ext>
            </a:extLst>
          </p:cNvPr>
          <p:cNvSpPr txBox="1"/>
          <p:nvPr/>
        </p:nvSpPr>
        <p:spPr>
          <a:xfrm>
            <a:off x="954538" y="4588171"/>
            <a:ext cx="7900671" cy="369332"/>
          </a:xfrm>
          <a:prstGeom prst="rect">
            <a:avLst/>
          </a:prstGeom>
          <a:noFill/>
        </p:spPr>
        <p:txBody>
          <a:bodyPr wrap="square" rtlCol="0">
            <a:spAutoFit/>
          </a:bodyPr>
          <a:lstStyle/>
          <a:p>
            <a:pPr algn="ctr"/>
            <a:r>
              <a:rPr lang="en-GB">
                <a:latin typeface="Arial" panose="020B0604020202020204" pitchFamily="34" charset="0"/>
              </a:rPr>
              <a:t>Full treatment effect (based on CLARITY-EXT)</a:t>
            </a:r>
          </a:p>
        </p:txBody>
      </p:sp>
      <p:cxnSp>
        <p:nvCxnSpPr>
          <p:cNvPr id="12" name="Straight Arrow Connector 11">
            <a:extLst>
              <a:ext uri="{FF2B5EF4-FFF2-40B4-BE49-F238E27FC236}">
                <a16:creationId xmlns:a16="http://schemas.microsoft.com/office/drawing/2014/main" id="{96976880-2977-AD1B-BD27-EBC45C715EB3}"/>
              </a:ext>
            </a:extLst>
          </p:cNvPr>
          <p:cNvCxnSpPr>
            <a:cxnSpLocks/>
          </p:cNvCxnSpPr>
          <p:nvPr/>
        </p:nvCxnSpPr>
        <p:spPr>
          <a:xfrm flipV="1">
            <a:off x="8963435" y="4577538"/>
            <a:ext cx="2618965" cy="10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4306BD7-3F6E-962C-2348-2AA3405F0BFE}"/>
              </a:ext>
            </a:extLst>
          </p:cNvPr>
          <p:cNvSpPr txBox="1"/>
          <p:nvPr/>
        </p:nvSpPr>
        <p:spPr>
          <a:xfrm>
            <a:off x="8963434" y="4588171"/>
            <a:ext cx="3228566" cy="1754326"/>
          </a:xfrm>
          <a:prstGeom prst="rect">
            <a:avLst/>
          </a:prstGeom>
          <a:noFill/>
        </p:spPr>
        <p:txBody>
          <a:bodyPr wrap="square" rtlCol="0">
            <a:spAutoFit/>
          </a:bodyPr>
          <a:lstStyle/>
          <a:p>
            <a:r>
              <a:rPr lang="en-GB">
                <a:latin typeface="Arial" panose="020B0604020202020204" pitchFamily="34" charset="0"/>
              </a:rPr>
              <a:t>Treatment effect waning begins to occur  </a:t>
            </a:r>
          </a:p>
          <a:p>
            <a:pPr marL="285750" indent="-285750">
              <a:buFont typeface="Arial" panose="020B0604020202020204" pitchFamily="34" charset="0"/>
              <a:buChar char="•"/>
            </a:pPr>
            <a:r>
              <a:rPr lang="en-GB">
                <a:latin typeface="Arial" panose="020B0604020202020204" pitchFamily="34" charset="0"/>
              </a:rPr>
              <a:t>25% in Years 4-5</a:t>
            </a:r>
          </a:p>
          <a:p>
            <a:pPr marL="285750" indent="-285750">
              <a:buFont typeface="Arial" panose="020B0604020202020204" pitchFamily="34" charset="0"/>
              <a:buChar char="•"/>
            </a:pPr>
            <a:r>
              <a:rPr lang="en-GB">
                <a:latin typeface="Arial" panose="020B0604020202020204" pitchFamily="34" charset="0"/>
              </a:rPr>
              <a:t>50% beyond year 5</a:t>
            </a:r>
          </a:p>
          <a:p>
            <a:pPr marL="285750" indent="-285750">
              <a:buFont typeface="Arial" panose="020B0604020202020204" pitchFamily="34" charset="0"/>
              <a:buChar char="•"/>
            </a:pPr>
            <a:r>
              <a:rPr lang="en-GB">
                <a:latin typeface="Arial" panose="020B0604020202020204" pitchFamily="34" charset="0"/>
              </a:rPr>
              <a:t>Same assumptions for all DMTs</a:t>
            </a:r>
          </a:p>
        </p:txBody>
      </p:sp>
      <p:sp>
        <p:nvSpPr>
          <p:cNvPr id="17" name="Rectangle 3">
            <a:extLst>
              <a:ext uri="{FF2B5EF4-FFF2-40B4-BE49-F238E27FC236}">
                <a16:creationId xmlns:a16="http://schemas.microsoft.com/office/drawing/2014/main" id="{3C7B38C4-B167-580F-E6B8-0553FAB91C82}"/>
              </a:ext>
            </a:extLst>
          </p:cNvPr>
          <p:cNvSpPr>
            <a:spLocks noChangeArrowheads="1"/>
          </p:cNvSpPr>
          <p:nvPr/>
        </p:nvSpPr>
        <p:spPr bwMode="auto">
          <a:xfrm>
            <a:off x="827118" y="5946737"/>
            <a:ext cx="5638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Image from company submission</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8" name="Arrow: Right 17">
            <a:extLst>
              <a:ext uri="{FF2B5EF4-FFF2-40B4-BE49-F238E27FC236}">
                <a16:creationId xmlns:a16="http://schemas.microsoft.com/office/drawing/2014/main" id="{293B7F9D-9A9B-A583-CFD8-8E86894088C1}"/>
              </a:ext>
            </a:extLst>
          </p:cNvPr>
          <p:cNvSpPr/>
          <p:nvPr/>
        </p:nvSpPr>
        <p:spPr>
          <a:xfrm>
            <a:off x="4904873" y="1623367"/>
            <a:ext cx="6053640" cy="510133"/>
          </a:xfrm>
          <a:prstGeom prst="rightArrow">
            <a:avLst/>
          </a:prstGeom>
          <a:solidFill>
            <a:srgbClr val="EBF8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panose="020B0604020202020204" pitchFamily="34" charset="0"/>
              </a:rPr>
              <a:t>No active treatment</a:t>
            </a:r>
          </a:p>
        </p:txBody>
      </p:sp>
      <p:sp>
        <p:nvSpPr>
          <p:cNvPr id="20" name="TextBox 19">
            <a:extLst>
              <a:ext uri="{FF2B5EF4-FFF2-40B4-BE49-F238E27FC236}">
                <a16:creationId xmlns:a16="http://schemas.microsoft.com/office/drawing/2014/main" id="{AB5EE96F-FF4E-E5D9-1AB4-6DFD2125DA33}"/>
              </a:ext>
            </a:extLst>
          </p:cNvPr>
          <p:cNvSpPr txBox="1"/>
          <p:nvPr/>
        </p:nvSpPr>
        <p:spPr>
          <a:xfrm>
            <a:off x="9128959" y="2887171"/>
            <a:ext cx="2119738" cy="830997"/>
          </a:xfrm>
          <a:prstGeom prst="rect">
            <a:avLst/>
          </a:prstGeom>
          <a:noFill/>
        </p:spPr>
        <p:txBody>
          <a:bodyPr wrap="square">
            <a:spAutoFit/>
          </a:bodyPr>
          <a:lstStyle/>
          <a:p>
            <a:r>
              <a:rPr lang="en-GB" sz="1600" i="1" kern="0">
                <a:effectLst/>
                <a:latin typeface="Arial" panose="020B0604020202020204" pitchFamily="34" charset="0"/>
                <a:ea typeface="Times New Roman" panose="02020603050405020304" pitchFamily="18" charset="0"/>
                <a:cs typeface="Arial" panose="020B0604020202020204" pitchFamily="34" charset="0"/>
              </a:rPr>
              <a:t>Re-initiation of therapy after Year 4 has not been studied</a:t>
            </a:r>
            <a:endParaRPr lang="en-GB" sz="1600" i="1">
              <a:latin typeface="Arial" panose="020B0604020202020204" pitchFamily="34" charset="0"/>
            </a:endParaRPr>
          </a:p>
        </p:txBody>
      </p:sp>
    </p:spTree>
    <p:extLst>
      <p:ext uri="{BB962C8B-B14F-4D97-AF65-F5344CB8AC3E}">
        <p14:creationId xmlns:p14="http://schemas.microsoft.com/office/powerpoint/2010/main" val="3181213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a:xfrm>
            <a:off x="466724" y="212724"/>
            <a:ext cx="11250785" cy="592817"/>
          </a:xfrm>
        </p:spPr>
        <p:txBody>
          <a:bodyPr>
            <a:normAutofit fontScale="90000"/>
          </a:bodyPr>
          <a:lstStyle/>
          <a:p>
            <a:r>
              <a:rPr lang="en-GB" sz="3200">
                <a:ea typeface="Arial" panose="02000503000000020004" pitchFamily="2" charset="0"/>
              </a:rPr>
              <a:t>Background on multiple sclerosis</a:t>
            </a:r>
            <a:br>
              <a:rPr lang="en-GB">
                <a:ea typeface="Arial" panose="02000503000000020004" pitchFamily="2" charset="0"/>
              </a:rPr>
            </a:br>
            <a:endParaRPr lang="en-GB"/>
          </a:p>
        </p:txBody>
      </p:sp>
      <p:sp>
        <p:nvSpPr>
          <p:cNvPr id="5" name="Text Placeholder 4">
            <a:extLst>
              <a:ext uri="{FF2B5EF4-FFF2-40B4-BE49-F238E27FC236}">
                <a16:creationId xmlns:a16="http://schemas.microsoft.com/office/drawing/2014/main" id="{C45FECB6-7840-75D3-6F43-CFD680BBFA07}"/>
              </a:ext>
            </a:extLst>
          </p:cNvPr>
          <p:cNvSpPr>
            <a:spLocks noGrp="1"/>
          </p:cNvSpPr>
          <p:nvPr>
            <p:ph type="body" sz="quarter" idx="14"/>
          </p:nvPr>
        </p:nvSpPr>
        <p:spPr/>
        <p:txBody>
          <a:bodyPr/>
          <a:lstStyle/>
          <a:p>
            <a:r>
              <a:rPr lang="en-GB" sz="2000"/>
              <a:t>Chronic, lifelong, neurological with no cure, resulting in progressive, irreversible disability</a:t>
            </a:r>
          </a:p>
        </p:txBody>
      </p:sp>
      <p:sp>
        <p:nvSpPr>
          <p:cNvPr id="3" name="Text Placeholder 2">
            <a:extLst>
              <a:ext uri="{FF2B5EF4-FFF2-40B4-BE49-F238E27FC236}">
                <a16:creationId xmlns:a16="http://schemas.microsoft.com/office/drawing/2014/main" id="{7DBCF023-48EA-236B-DA92-16017DFF96CF}"/>
              </a:ext>
            </a:extLst>
          </p:cNvPr>
          <p:cNvSpPr>
            <a:spLocks noGrp="1"/>
          </p:cNvSpPr>
          <p:nvPr>
            <p:ph type="body" sz="quarter" idx="12"/>
          </p:nvPr>
        </p:nvSpPr>
        <p:spPr>
          <a:xfrm>
            <a:off x="539922" y="1377805"/>
            <a:ext cx="11652078" cy="4167728"/>
          </a:xfrm>
        </p:spPr>
        <p:txBody>
          <a:bodyPr/>
          <a:lstStyle/>
          <a:p>
            <a:pPr>
              <a:lnSpc>
                <a:spcPct val="100000"/>
              </a:lnSpc>
              <a:spcBef>
                <a:spcPts val="600"/>
              </a:spcBef>
            </a:pPr>
            <a:r>
              <a:rPr lang="en-GB" b="1"/>
              <a:t>Causes</a:t>
            </a:r>
          </a:p>
          <a:p>
            <a:pPr marL="285750" indent="-285750">
              <a:lnSpc>
                <a:spcPct val="100000"/>
              </a:lnSpc>
              <a:spcBef>
                <a:spcPts val="600"/>
              </a:spcBef>
              <a:buFont typeface="Arial" panose="020B0604020202020204" pitchFamily="34" charset="0"/>
              <a:buChar char="•"/>
            </a:pPr>
            <a:r>
              <a:rPr lang="en-GB"/>
              <a:t>Risk factors include age, female sex, common infections, smoking and vitamin D deficiency </a:t>
            </a:r>
          </a:p>
          <a:p>
            <a:pPr>
              <a:lnSpc>
                <a:spcPct val="100000"/>
              </a:lnSpc>
              <a:spcBef>
                <a:spcPts val="1200"/>
              </a:spcBef>
            </a:pPr>
            <a:r>
              <a:rPr lang="en-GB" b="1"/>
              <a:t>Epidemiology</a:t>
            </a:r>
          </a:p>
          <a:p>
            <a:pPr marL="285750" indent="-285750">
              <a:lnSpc>
                <a:spcPct val="100000"/>
              </a:lnSpc>
              <a:spcBef>
                <a:spcPts val="600"/>
              </a:spcBef>
              <a:buFont typeface="Arial" panose="020B0604020202020204" pitchFamily="34" charset="0"/>
              <a:buChar char="•"/>
            </a:pPr>
            <a:r>
              <a:rPr lang="en-GB"/>
              <a:t>130,000 people with MS in the UK, 7,000 new diagnoses annually, onset typically 25-35yrs</a:t>
            </a:r>
          </a:p>
          <a:p>
            <a:pPr marL="285750" indent="-285750">
              <a:lnSpc>
                <a:spcPct val="100000"/>
              </a:lnSpc>
              <a:spcBef>
                <a:spcPts val="600"/>
              </a:spcBef>
              <a:buFont typeface="Arial" panose="020B0604020202020204" pitchFamily="34" charset="0"/>
              <a:buChar char="•"/>
            </a:pPr>
            <a:r>
              <a:rPr lang="en-GB"/>
              <a:t>Disproportionately affects women (3 females:1 male)</a:t>
            </a:r>
          </a:p>
          <a:p>
            <a:pPr>
              <a:lnSpc>
                <a:spcPct val="100000"/>
              </a:lnSpc>
              <a:spcBef>
                <a:spcPts val="1200"/>
              </a:spcBef>
            </a:pPr>
            <a:r>
              <a:rPr lang="en-GB" b="1"/>
              <a:t>Diagnosis and classification</a:t>
            </a:r>
          </a:p>
          <a:p>
            <a:pPr marL="285750" indent="-285750">
              <a:lnSpc>
                <a:spcPct val="100000"/>
              </a:lnSpc>
              <a:spcBef>
                <a:spcPts val="600"/>
              </a:spcBef>
              <a:buFont typeface="Arial" panose="020B0604020202020204" pitchFamily="34" charset="0"/>
              <a:buChar char="•"/>
            </a:pPr>
            <a:r>
              <a:rPr lang="en-GB"/>
              <a:t>Diagnosis using the McDonald criteria, blood tests, lumbar puncture and MRI</a:t>
            </a:r>
          </a:p>
          <a:p>
            <a:pPr marL="285750" indent="-285750">
              <a:lnSpc>
                <a:spcPct val="100000"/>
              </a:lnSpc>
              <a:spcBef>
                <a:spcPts val="600"/>
              </a:spcBef>
              <a:buFont typeface="Arial" panose="020B0604020202020204" pitchFamily="34" charset="0"/>
              <a:buChar char="•"/>
            </a:pPr>
            <a:r>
              <a:rPr lang="en-GB"/>
              <a:t>3 main types of MS: relapsing-remitting (RRMS), primary progressive (PPMS), secondary progressive (SPMS)</a:t>
            </a:r>
          </a:p>
          <a:p>
            <a:pPr>
              <a:lnSpc>
                <a:spcPct val="100000"/>
              </a:lnSpc>
              <a:spcBef>
                <a:spcPts val="1200"/>
              </a:spcBef>
            </a:pPr>
            <a:r>
              <a:rPr lang="en-GB" b="1"/>
              <a:t>Symptoms and prognosis</a:t>
            </a:r>
          </a:p>
          <a:p>
            <a:pPr marL="285750" indent="-285750">
              <a:lnSpc>
                <a:spcPct val="100000"/>
              </a:lnSpc>
              <a:spcBef>
                <a:spcPts val="600"/>
              </a:spcBef>
              <a:buFont typeface="Arial" panose="020B0604020202020204" pitchFamily="34" charset="0"/>
              <a:buChar char="•"/>
            </a:pPr>
            <a:r>
              <a:rPr lang="en-GB"/>
              <a:t>Pain, fatigue, unsteady gait, speech problems, incontinence, visual disturbance and cognitive impairment</a:t>
            </a:r>
          </a:p>
          <a:p>
            <a:pPr marL="285750" indent="-285750">
              <a:lnSpc>
                <a:spcPct val="100000"/>
              </a:lnSpc>
              <a:spcBef>
                <a:spcPts val="600"/>
              </a:spcBef>
              <a:buFont typeface="Arial" panose="020B0604020202020204" pitchFamily="34" charset="0"/>
              <a:buChar char="•"/>
            </a:pPr>
            <a:r>
              <a:rPr lang="en-GB"/>
              <a:t>Progression and prognosis can differ significantly between people</a:t>
            </a:r>
          </a:p>
          <a:p>
            <a:pPr marL="285750" indent="-285750">
              <a:lnSpc>
                <a:spcPct val="100000"/>
              </a:lnSpc>
              <a:spcBef>
                <a:spcPts val="600"/>
              </a:spcBef>
              <a:buFont typeface="Arial" panose="020B0604020202020204" pitchFamily="34" charset="0"/>
              <a:buChar char="•"/>
            </a:pPr>
            <a:r>
              <a:rPr lang="en-GB"/>
              <a:t>Disability can accumulate gradually, either due to incomplete recovery from relapse or progression</a:t>
            </a:r>
          </a:p>
          <a:p>
            <a:pPr marL="285750" indent="-285750">
              <a:lnSpc>
                <a:spcPct val="100000"/>
              </a:lnSpc>
              <a:spcBef>
                <a:spcPts val="600"/>
              </a:spcBef>
              <a:buFont typeface="Arial" panose="020B0604020202020204" pitchFamily="34" charset="0"/>
              <a:buChar char="•"/>
            </a:pPr>
            <a:r>
              <a:rPr lang="en-GB"/>
              <a:t>Symptoms managed by disease-modifying therapies; aim to reduce frequency of relapses &amp; slow progression</a:t>
            </a:r>
          </a:p>
          <a:p>
            <a:pPr marL="285750" indent="-285750">
              <a:lnSpc>
                <a:spcPct val="100000"/>
              </a:lnSpc>
              <a:spcBef>
                <a:spcPts val="600"/>
              </a:spcBef>
              <a:buFont typeface="Arial" panose="020B0604020202020204" pitchFamily="34" charset="0"/>
              <a:buChar char="•"/>
            </a:pPr>
            <a:endParaRPr lang="en-GB"/>
          </a:p>
          <a:p>
            <a:endParaRPr lang="en-GB"/>
          </a:p>
        </p:txBody>
      </p:sp>
      <p:sp>
        <p:nvSpPr>
          <p:cNvPr id="4" name="Text Placeholder 3">
            <a:extLst>
              <a:ext uri="{FF2B5EF4-FFF2-40B4-BE49-F238E27FC236}">
                <a16:creationId xmlns:a16="http://schemas.microsoft.com/office/drawing/2014/main" id="{D72E6409-5FFB-C803-81EB-27C7C8632423}"/>
              </a:ext>
            </a:extLst>
          </p:cNvPr>
          <p:cNvSpPr>
            <a:spLocks noGrp="1"/>
          </p:cNvSpPr>
          <p:nvPr>
            <p:ph type="body" sz="quarter" idx="13"/>
          </p:nvPr>
        </p:nvSpPr>
        <p:spPr/>
        <p:txBody>
          <a:bodyPr/>
          <a:lstStyle/>
          <a:p>
            <a:r>
              <a:rPr lang="en-GB" b="0" i="0" u="none" strike="noStrike">
                <a:effectLst/>
                <a:latin typeface="Arial" panose="020B0604020202020204" pitchFamily="34" charset="0"/>
              </a:rPr>
              <a:t>Abbreviations: </a:t>
            </a:r>
            <a:r>
              <a:rPr lang="en-GB"/>
              <a:t>MRI, magnetic resonance imaging.</a:t>
            </a:r>
          </a:p>
        </p:txBody>
      </p:sp>
    </p:spTree>
    <p:extLst>
      <p:ext uri="{BB962C8B-B14F-4D97-AF65-F5344CB8AC3E}">
        <p14:creationId xmlns:p14="http://schemas.microsoft.com/office/powerpoint/2010/main" val="4174901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F614F-D9A1-E43B-7AB8-A3CED8BB5158}"/>
              </a:ext>
            </a:extLst>
          </p:cNvPr>
          <p:cNvSpPr>
            <a:spLocks noGrp="1"/>
          </p:cNvSpPr>
          <p:nvPr>
            <p:ph type="body" sz="quarter" idx="13"/>
          </p:nvPr>
        </p:nvSpPr>
        <p:spPr>
          <a:xfrm>
            <a:off x="215153" y="6442414"/>
            <a:ext cx="7076589" cy="365125"/>
          </a:xfrm>
        </p:spPr>
        <p:txBody>
          <a:bodyPr>
            <a:noAutofit/>
          </a:bodyPr>
          <a:lstStyle/>
          <a:p>
            <a:r>
              <a:rPr lang="en-GB" sz="1200" baseline="30000">
                <a:effectLst/>
                <a:latin typeface="Arial" panose="020B0604020202020204" pitchFamily="34" charset="0"/>
                <a:ea typeface="Times New Roman" panose="02020603050405020304" pitchFamily="18" charset="0"/>
                <a:cs typeface="Times New Roman" panose="02020603050405020304" pitchFamily="18" charset="0"/>
              </a:rPr>
              <a:t>#</a:t>
            </a:r>
            <a:r>
              <a:rPr lang="en-GB" sz="1200">
                <a:effectLst/>
                <a:latin typeface="Arial" panose="020B0604020202020204" pitchFamily="34" charset="0"/>
                <a:ea typeface="Times New Roman" panose="02020603050405020304" pitchFamily="18" charset="0"/>
                <a:cs typeface="Times New Roman" panose="02020603050405020304" pitchFamily="18" charset="0"/>
              </a:rPr>
              <a:t>Active disease not specified. Recommendation for patients with RRMS </a:t>
            </a:r>
            <a:r>
              <a:rPr lang="en-GB" sz="1200" b="0" i="0" u="none" strike="noStrike">
                <a:effectLst/>
                <a:latin typeface="Arial" panose="020B0604020202020204" pitchFamily="34" charset="0"/>
              </a:rPr>
              <a:t>Abbreviations: </a:t>
            </a:r>
            <a:r>
              <a:rPr lang="en-GB" sz="1200"/>
              <a:t>RRMS, relapsing-remitting multiple sclerosis; DMT, disease-modifying therapy.</a:t>
            </a:r>
          </a:p>
        </p:txBody>
      </p:sp>
      <p:sp>
        <p:nvSpPr>
          <p:cNvPr id="2" name="Title 1">
            <a:extLst>
              <a:ext uri="{FF2B5EF4-FFF2-40B4-BE49-F238E27FC236}">
                <a16:creationId xmlns:a16="http://schemas.microsoft.com/office/drawing/2014/main" id="{9E07F84A-ABD8-B253-3A94-738520812294}"/>
              </a:ext>
            </a:extLst>
          </p:cNvPr>
          <p:cNvSpPr>
            <a:spLocks noGrp="1"/>
          </p:cNvSpPr>
          <p:nvPr>
            <p:ph type="title"/>
          </p:nvPr>
        </p:nvSpPr>
        <p:spPr>
          <a:xfrm>
            <a:off x="466724" y="250824"/>
            <a:ext cx="11250785" cy="592817"/>
          </a:xfrm>
        </p:spPr>
        <p:txBody>
          <a:bodyPr/>
          <a:lstStyle/>
          <a:p>
            <a:r>
              <a:rPr lang="en-GB"/>
              <a:t>Treatment pathway for active RRMS</a:t>
            </a:r>
          </a:p>
        </p:txBody>
      </p:sp>
      <p:grpSp>
        <p:nvGrpSpPr>
          <p:cNvPr id="24" name="Group 23">
            <a:extLst>
              <a:ext uri="{FF2B5EF4-FFF2-40B4-BE49-F238E27FC236}">
                <a16:creationId xmlns:a16="http://schemas.microsoft.com/office/drawing/2014/main" id="{3F0C491D-7000-9746-5D71-7B688E6A03A5}"/>
              </a:ext>
            </a:extLst>
          </p:cNvPr>
          <p:cNvGrpSpPr/>
          <p:nvPr/>
        </p:nvGrpSpPr>
        <p:grpSpPr>
          <a:xfrm>
            <a:off x="961955" y="960722"/>
            <a:ext cx="7674045" cy="4930392"/>
            <a:chOff x="1352412" y="774830"/>
            <a:chExt cx="7852117" cy="5581520"/>
          </a:xfrm>
        </p:grpSpPr>
        <p:grpSp>
          <p:nvGrpSpPr>
            <p:cNvPr id="23" name="Group 22">
              <a:extLst>
                <a:ext uri="{FF2B5EF4-FFF2-40B4-BE49-F238E27FC236}">
                  <a16:creationId xmlns:a16="http://schemas.microsoft.com/office/drawing/2014/main" id="{6613D2C7-7DD2-D6A7-0AF9-AC643A91041F}"/>
                </a:ext>
              </a:extLst>
            </p:cNvPr>
            <p:cNvGrpSpPr/>
            <p:nvPr/>
          </p:nvGrpSpPr>
          <p:grpSpPr>
            <a:xfrm>
              <a:off x="1352412" y="774830"/>
              <a:ext cx="7852117" cy="5581520"/>
              <a:chOff x="1352412" y="774830"/>
              <a:chExt cx="7852117" cy="5581520"/>
            </a:xfrm>
          </p:grpSpPr>
          <p:pic>
            <p:nvPicPr>
              <p:cNvPr id="4" name="Picture 3">
                <a:extLst>
                  <a:ext uri="{FF2B5EF4-FFF2-40B4-BE49-F238E27FC236}">
                    <a16:creationId xmlns:a16="http://schemas.microsoft.com/office/drawing/2014/main" id="{96B4F435-4056-862C-4366-F50D3CF98D8F}"/>
                  </a:ext>
                </a:extLst>
              </p:cNvPr>
              <p:cNvPicPr>
                <a:picLocks noChangeAspect="1"/>
              </p:cNvPicPr>
              <p:nvPr/>
            </p:nvPicPr>
            <p:blipFill>
              <a:blip r:embed="rId3" cstate="print">
                <a:extLst>
                  <a:ext uri="{28A0092B-C50C-407E-A947-70E740481C1C}">
                    <a14:useLocalDpi xmlns:a14="http://schemas.microsoft.com/office/drawing/2010/main" val="0"/>
                  </a:ext>
                </a:extLst>
              </a:blip>
              <a:srcRect l="24586" t="8936" b="38381"/>
              <a:stretch/>
            </p:blipFill>
            <p:spPr bwMode="auto">
              <a:xfrm>
                <a:off x="2273300" y="774830"/>
                <a:ext cx="6931229" cy="5581520"/>
              </a:xfrm>
              <a:prstGeom prst="rect">
                <a:avLst/>
              </a:prstGeom>
              <a:noFill/>
            </p:spPr>
          </p:pic>
          <p:sp>
            <p:nvSpPr>
              <p:cNvPr id="20" name="TextBox 19">
                <a:extLst>
                  <a:ext uri="{FF2B5EF4-FFF2-40B4-BE49-F238E27FC236}">
                    <a16:creationId xmlns:a16="http://schemas.microsoft.com/office/drawing/2014/main" id="{4A40B9C4-B485-D9B6-84D7-9C17FD909FD0}"/>
                  </a:ext>
                </a:extLst>
              </p:cNvPr>
              <p:cNvSpPr txBox="1"/>
              <p:nvPr/>
            </p:nvSpPr>
            <p:spPr>
              <a:xfrm>
                <a:off x="1352412" y="3424340"/>
                <a:ext cx="730217" cy="550560"/>
              </a:xfrm>
              <a:prstGeom prst="rect">
                <a:avLst/>
              </a:prstGeom>
              <a:solidFill>
                <a:srgbClr val="B3D7EE"/>
              </a:solidFill>
            </p:spPr>
            <p:txBody>
              <a:bodyPr wrap="none" rtlCol="0">
                <a:spAutoFit/>
              </a:bodyPr>
              <a:lstStyle/>
              <a:p>
                <a:r>
                  <a:rPr lang="en-GB" sz="1400">
                    <a:solidFill>
                      <a:srgbClr val="576269"/>
                    </a:solidFill>
                    <a:latin typeface="Arial" panose="020B0604020202020204" pitchFamily="34" charset="0"/>
                  </a:rPr>
                  <a:t>Active</a:t>
                </a:r>
              </a:p>
              <a:p>
                <a:r>
                  <a:rPr lang="en-GB" sz="1400">
                    <a:solidFill>
                      <a:srgbClr val="576269"/>
                    </a:solidFill>
                    <a:latin typeface="Arial" panose="020B0604020202020204" pitchFamily="34" charset="0"/>
                  </a:rPr>
                  <a:t>RRMS</a:t>
                </a:r>
              </a:p>
            </p:txBody>
          </p:sp>
        </p:grpSp>
        <p:cxnSp>
          <p:nvCxnSpPr>
            <p:cNvPr id="22" name="Straight Connector 21">
              <a:extLst>
                <a:ext uri="{FF2B5EF4-FFF2-40B4-BE49-F238E27FC236}">
                  <a16:creationId xmlns:a16="http://schemas.microsoft.com/office/drawing/2014/main" id="{1E81CA98-78C0-A8A2-7607-D637EF3D52DC}"/>
                </a:ext>
              </a:extLst>
            </p:cNvPr>
            <p:cNvCxnSpPr>
              <a:cxnSpLocks/>
            </p:cNvCxnSpPr>
            <p:nvPr/>
          </p:nvCxnSpPr>
          <p:spPr>
            <a:xfrm flipH="1">
              <a:off x="2072481" y="3673250"/>
              <a:ext cx="200819" cy="0"/>
            </a:xfrm>
            <a:prstGeom prst="line">
              <a:avLst/>
            </a:prstGeom>
            <a:ln>
              <a:solidFill>
                <a:srgbClr val="858585"/>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CF5FF61D-15B9-AC20-C36E-821875D10418}"/>
              </a:ext>
            </a:extLst>
          </p:cNvPr>
          <p:cNvSpPr/>
          <p:nvPr/>
        </p:nvSpPr>
        <p:spPr>
          <a:xfrm>
            <a:off x="6681875" y="1402041"/>
            <a:ext cx="4113213" cy="72390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accent1"/>
                </a:solidFill>
                <a:latin typeface="Arial" panose="020B0604020202020204" pitchFamily="34" charset="0"/>
                <a:cs typeface="Arial" panose="020B0604020202020204" pitchFamily="34" charset="0"/>
              </a:rPr>
              <a:t>Considered high-efficacy DMTs</a:t>
            </a:r>
          </a:p>
        </p:txBody>
      </p:sp>
      <p:sp>
        <p:nvSpPr>
          <p:cNvPr id="6" name="Rectangle 5">
            <a:extLst>
              <a:ext uri="{FF2B5EF4-FFF2-40B4-BE49-F238E27FC236}">
                <a16:creationId xmlns:a16="http://schemas.microsoft.com/office/drawing/2014/main" id="{C4E676E0-A9E8-39F8-BED8-931F3038C5D6}"/>
              </a:ext>
            </a:extLst>
          </p:cNvPr>
          <p:cNvSpPr/>
          <p:nvPr/>
        </p:nvSpPr>
        <p:spPr>
          <a:xfrm>
            <a:off x="6681875" y="4036956"/>
            <a:ext cx="4225837" cy="72390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accent1"/>
                </a:solidFill>
                <a:latin typeface="Arial" panose="020B0604020202020204" pitchFamily="34" charset="0"/>
                <a:cs typeface="Arial" panose="020B0604020202020204" pitchFamily="34" charset="0"/>
              </a:rPr>
              <a:t>Considered low-moderate-efficacy DMTs (e.g. platform therapies)</a:t>
            </a:r>
          </a:p>
        </p:txBody>
      </p:sp>
      <p:sp>
        <p:nvSpPr>
          <p:cNvPr id="7" name="TextBox 6">
            <a:extLst>
              <a:ext uri="{FF2B5EF4-FFF2-40B4-BE49-F238E27FC236}">
                <a16:creationId xmlns:a16="http://schemas.microsoft.com/office/drawing/2014/main" id="{64073E7E-C292-D9F2-03DC-15096A88A606}"/>
              </a:ext>
            </a:extLst>
          </p:cNvPr>
          <p:cNvSpPr txBox="1"/>
          <p:nvPr/>
        </p:nvSpPr>
        <p:spPr>
          <a:xfrm>
            <a:off x="7302500" y="6481843"/>
            <a:ext cx="4051109" cy="307777"/>
          </a:xfrm>
          <a:prstGeom prst="rect">
            <a:avLst/>
          </a:prstGeom>
          <a:noFill/>
          <a:ln>
            <a:solidFill>
              <a:schemeClr val="accent1"/>
            </a:solidFill>
          </a:ln>
        </p:spPr>
        <p:txBody>
          <a:bodyPr wrap="none" rtlCol="0">
            <a:spAutoFit/>
          </a:bodyPr>
          <a:lstStyle/>
          <a:p>
            <a:r>
              <a:rPr lang="en-GB" sz="1400">
                <a:latin typeface="Arial" panose="020B0604020202020204" pitchFamily="34" charset="0"/>
              </a:rPr>
              <a:t>See table of recent NICE appraisals in </a:t>
            </a:r>
            <a:r>
              <a:rPr lang="en-GB" sz="1400">
                <a:latin typeface="Arial" panose="020B0604020202020204" pitchFamily="34" charset="0"/>
                <a:hlinkClick r:id="" action="ppaction://noaction"/>
              </a:rPr>
              <a:t>appendix</a:t>
            </a:r>
            <a:endParaRPr lang="en-GB" sz="1400">
              <a:latin typeface="Arial" panose="020B0604020202020204" pitchFamily="34" charset="0"/>
            </a:endParaRPr>
          </a:p>
        </p:txBody>
      </p:sp>
      <p:sp>
        <p:nvSpPr>
          <p:cNvPr id="19" name="TextBox 18">
            <a:extLst>
              <a:ext uri="{FF2B5EF4-FFF2-40B4-BE49-F238E27FC236}">
                <a16:creationId xmlns:a16="http://schemas.microsoft.com/office/drawing/2014/main" id="{AE487F06-807C-00A7-705F-12C7DC1A64DD}"/>
              </a:ext>
            </a:extLst>
          </p:cNvPr>
          <p:cNvSpPr txBox="1"/>
          <p:nvPr/>
        </p:nvSpPr>
        <p:spPr>
          <a:xfrm>
            <a:off x="404085" y="972663"/>
            <a:ext cx="2393604" cy="261610"/>
          </a:xfrm>
          <a:prstGeom prst="rect">
            <a:avLst/>
          </a:prstGeom>
          <a:noFill/>
        </p:spPr>
        <p:txBody>
          <a:bodyPr wrap="none" rtlCol="0">
            <a:spAutoFit/>
          </a:bodyPr>
          <a:lstStyle/>
          <a:p>
            <a:r>
              <a:rPr lang="en-GB" sz="1100">
                <a:latin typeface="Arial" panose="020B0604020202020204" pitchFamily="34" charset="0"/>
              </a:rPr>
              <a:t>Diagram from company submission</a:t>
            </a:r>
          </a:p>
        </p:txBody>
      </p:sp>
      <p:sp>
        <p:nvSpPr>
          <p:cNvPr id="8" name="Rectangle 7">
            <a:extLst>
              <a:ext uri="{FF2B5EF4-FFF2-40B4-BE49-F238E27FC236}">
                <a16:creationId xmlns:a16="http://schemas.microsoft.com/office/drawing/2014/main" id="{2FCDA090-BF0E-D91E-A84F-D514A5AF01C5}"/>
              </a:ext>
            </a:extLst>
          </p:cNvPr>
          <p:cNvSpPr/>
          <p:nvPr/>
        </p:nvSpPr>
        <p:spPr>
          <a:xfrm>
            <a:off x="6623222" y="2256891"/>
            <a:ext cx="5280454" cy="1598417"/>
          </a:xfrm>
          <a:prstGeom prst="rect">
            <a:avLst/>
          </a:prstGeom>
          <a:solidFill>
            <a:schemeClr val="bg1">
              <a:lumMod val="85000"/>
            </a:schemeClr>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800" b="1">
                <a:solidFill>
                  <a:schemeClr val="accent1"/>
                </a:solidFill>
                <a:latin typeface="Arial" panose="020B0604020202020204" pitchFamily="34" charset="0"/>
                <a:cs typeface="Arial" panose="020B0604020202020204" pitchFamily="34" charset="0"/>
              </a:rPr>
              <a:t>Recap</a:t>
            </a:r>
            <a:r>
              <a:rPr lang="en-GB" sz="1800">
                <a:solidFill>
                  <a:schemeClr val="accent1"/>
                </a:solidFill>
                <a:latin typeface="Arial" panose="020B0604020202020204" pitchFamily="34" charset="0"/>
                <a:cs typeface="Arial" panose="020B0604020202020204" pitchFamily="34" charset="0"/>
              </a:rPr>
              <a:t> </a:t>
            </a:r>
            <a:r>
              <a:rPr lang="en-GB" sz="1800">
                <a:solidFill>
                  <a:schemeClr val="tx1"/>
                </a:solidFill>
                <a:latin typeface="Arial" panose="020B0604020202020204" pitchFamily="34" charset="0"/>
                <a:cs typeface="Arial" panose="020B0604020202020204" pitchFamily="34" charset="0"/>
              </a:rPr>
              <a:t>(</a:t>
            </a:r>
            <a:r>
              <a:rPr lang="en-GB" sz="1800" b="1">
                <a:solidFill>
                  <a:schemeClr val="tx1"/>
                </a:solidFill>
                <a:latin typeface="Arial" panose="020B0604020202020204" pitchFamily="34" charset="0"/>
                <a:cs typeface="Arial" panose="020B0604020202020204" pitchFamily="34" charset="0"/>
              </a:rPr>
              <a:t>see DG section 3.4</a:t>
            </a:r>
            <a:r>
              <a:rPr lang="en-GB" sz="1800">
                <a:solidFill>
                  <a:schemeClr val="tx1"/>
                </a:solidFill>
                <a:latin typeface="Arial" panose="020B0604020202020204" pitchFamily="34" charset="0"/>
                <a:cs typeface="Arial" panose="020B0604020202020204" pitchFamily="34" charset="0"/>
              </a:rPr>
              <a:t>)</a:t>
            </a:r>
            <a:endParaRPr lang="en-GB">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Times New Roman" panose="02020603050405020304" pitchFamily="18" charset="0"/>
              </a:rPr>
              <a:t>Clinical experts indicated that ofatumumab and ocrelizumab are the most commonly prescribed</a:t>
            </a:r>
          </a:p>
          <a:p>
            <a:pPr marL="285750" indent="-285750">
              <a:buFont typeface="Arial" panose="020B0604020202020204" pitchFamily="34" charset="0"/>
              <a:buChar char="•"/>
            </a:pPr>
            <a:r>
              <a:rPr lang="en-GB">
                <a:solidFill>
                  <a:schemeClr val="tx1"/>
                </a:solidFill>
                <a:latin typeface="Arial" panose="020B0604020202020204" pitchFamily="34" charset="0"/>
                <a:ea typeface="Times New Roman" panose="02020603050405020304" pitchFamily="18" charset="0"/>
                <a:cs typeface="Times New Roman" panose="02020603050405020304" pitchFamily="18" charset="0"/>
              </a:rPr>
              <a:t>Ponesimod, dimethyl fumarate and diroximel fumarate are common oral treatments</a:t>
            </a:r>
          </a:p>
        </p:txBody>
      </p:sp>
      <p:sp>
        <p:nvSpPr>
          <p:cNvPr id="10" name="Rectangle 9">
            <a:extLst>
              <a:ext uri="{FF2B5EF4-FFF2-40B4-BE49-F238E27FC236}">
                <a16:creationId xmlns:a16="http://schemas.microsoft.com/office/drawing/2014/main" id="{2CE4B173-730D-1078-BE70-CE94DF3F1922}"/>
              </a:ext>
            </a:extLst>
          </p:cNvPr>
          <p:cNvSpPr/>
          <p:nvPr/>
        </p:nvSpPr>
        <p:spPr>
          <a:xfrm>
            <a:off x="6623222" y="4936339"/>
            <a:ext cx="4284490" cy="954775"/>
          </a:xfrm>
          <a:prstGeom prst="rect">
            <a:avLst/>
          </a:prstGeom>
          <a:solidFill>
            <a:schemeClr val="accent6">
              <a:lumMod val="20000"/>
              <a:lumOff val="80000"/>
            </a:schemeClr>
          </a:solid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a:solidFill>
                  <a:schemeClr val="tx1"/>
                </a:solidFill>
                <a:latin typeface="Arial" panose="020B0604020202020204" pitchFamily="34" charset="0"/>
                <a:ea typeface="Times New Roman" panose="02020603050405020304" pitchFamily="18" charset="0"/>
                <a:cs typeface="Times New Roman" panose="02020603050405020304" pitchFamily="18" charset="0"/>
              </a:rPr>
              <a:t>Glatiramer acetate and beta interferons are not routinely prescribed so have been removed as comparators</a:t>
            </a:r>
          </a:p>
        </p:txBody>
      </p:sp>
    </p:spTree>
    <p:extLst>
      <p:ext uri="{BB962C8B-B14F-4D97-AF65-F5344CB8AC3E}">
        <p14:creationId xmlns:p14="http://schemas.microsoft.com/office/powerpoint/2010/main" val="3257786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82707-E71A-206D-8E36-B655129031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FD918C-7A48-8F7D-A9E3-E919C8056B5D}"/>
              </a:ext>
            </a:extLst>
          </p:cNvPr>
          <p:cNvSpPr>
            <a:spLocks noGrp="1"/>
          </p:cNvSpPr>
          <p:nvPr>
            <p:ph type="title"/>
          </p:nvPr>
        </p:nvSpPr>
        <p:spPr/>
        <p:txBody>
          <a:bodyPr>
            <a:noAutofit/>
          </a:bodyPr>
          <a:lstStyle/>
          <a:p>
            <a:r>
              <a:rPr lang="en-GB" sz="2800"/>
              <a:t>Key issue 1:</a:t>
            </a:r>
            <a:r>
              <a:rPr lang="en-GB" sz="2800" strike="noStrike">
                <a:latin typeface="Arial" panose="020B0604020202020204" pitchFamily="34" charset="0"/>
              </a:rPr>
              <a:t> Adjusted versus unadjusted network meta-analysis</a:t>
            </a:r>
            <a:endParaRPr lang="en-GB" sz="2800" strike="sngStrike"/>
          </a:p>
        </p:txBody>
      </p:sp>
      <p:sp>
        <p:nvSpPr>
          <p:cNvPr id="4" name="Text Placeholder 3">
            <a:extLst>
              <a:ext uri="{FF2B5EF4-FFF2-40B4-BE49-F238E27FC236}">
                <a16:creationId xmlns:a16="http://schemas.microsoft.com/office/drawing/2014/main" id="{268F310E-EE87-F499-7744-6E39652CEEFB}"/>
              </a:ext>
            </a:extLst>
          </p:cNvPr>
          <p:cNvSpPr>
            <a:spLocks noGrp="1"/>
          </p:cNvSpPr>
          <p:nvPr>
            <p:ph type="body" sz="quarter" idx="13"/>
          </p:nvPr>
        </p:nvSpPr>
        <p:spPr>
          <a:xfrm>
            <a:off x="1014413" y="6442405"/>
            <a:ext cx="10843200" cy="365125"/>
          </a:xfrm>
        </p:spPr>
        <p:txBody>
          <a:bodyPr>
            <a:normAutofit fontScale="85000" lnSpcReduction="20000"/>
          </a:bodyPr>
          <a:lstStyle/>
          <a:p>
            <a:r>
              <a:rPr lang="en-GB"/>
              <a:t>* Diroximel fumarate assumed the same as dimethyl fumarate. Abbreviations: ARR, annualised relapse rate; HR, hazard ratio; </a:t>
            </a:r>
            <a:r>
              <a:rPr lang="en-GB" err="1"/>
              <a:t>CrI</a:t>
            </a:r>
            <a:r>
              <a:rPr lang="en-GB"/>
              <a:t>, credible interval; SD, standard deviation; DIC, deviance information criterion.</a:t>
            </a:r>
          </a:p>
        </p:txBody>
      </p:sp>
      <p:sp>
        <p:nvSpPr>
          <p:cNvPr id="7" name="TextBox 6">
            <a:extLst>
              <a:ext uri="{FF2B5EF4-FFF2-40B4-BE49-F238E27FC236}">
                <a16:creationId xmlns:a16="http://schemas.microsoft.com/office/drawing/2014/main" id="{76E73E1B-8B4C-2366-BD89-8E03F35C62FE}"/>
              </a:ext>
            </a:extLst>
          </p:cNvPr>
          <p:cNvSpPr txBox="1"/>
          <p:nvPr/>
        </p:nvSpPr>
        <p:spPr>
          <a:xfrm>
            <a:off x="410463" y="1158264"/>
            <a:ext cx="6096000" cy="338554"/>
          </a:xfrm>
          <a:prstGeom prst="rect">
            <a:avLst/>
          </a:prstGeom>
          <a:noFill/>
        </p:spPr>
        <p:txBody>
          <a:bodyPr wrap="square">
            <a:spAutoFit/>
          </a:bodyPr>
          <a:lstStyle/>
          <a:p>
            <a:pPr marL="71755" algn="l">
              <a:spcAft>
                <a:spcPts val="300"/>
              </a:spcAft>
            </a:pPr>
            <a:r>
              <a:rPr lang="en-GB" sz="1600" b="1">
                <a:effectLst/>
                <a:latin typeface="Arial" panose="020B0604020202020204" pitchFamily="34" charset="0"/>
                <a:cs typeface="Arial" panose="020B0604020202020204" pitchFamily="34" charset="0"/>
              </a:rPr>
              <a:t>ARR</a:t>
            </a:r>
            <a:endParaRPr lang="en-GB" sz="1600" b="1">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 name="Table 9">
            <a:extLst>
              <a:ext uri="{FF2B5EF4-FFF2-40B4-BE49-F238E27FC236}">
                <a16:creationId xmlns:a16="http://schemas.microsoft.com/office/drawing/2014/main" id="{026D17C5-D248-1B55-7214-7746D20F666D}"/>
              </a:ext>
            </a:extLst>
          </p:cNvPr>
          <p:cNvGraphicFramePr>
            <a:graphicFrameLocks noGrp="1"/>
          </p:cNvGraphicFramePr>
          <p:nvPr>
            <p:extLst>
              <p:ext uri="{D42A27DB-BD31-4B8C-83A1-F6EECF244321}">
                <p14:modId xmlns:p14="http://schemas.microsoft.com/office/powerpoint/2010/main" val="1661524006"/>
              </p:ext>
            </p:extLst>
          </p:nvPr>
        </p:nvGraphicFramePr>
        <p:xfrm>
          <a:off x="77962" y="1503684"/>
          <a:ext cx="6428501" cy="3726212"/>
        </p:xfrm>
        <a:graphic>
          <a:graphicData uri="http://schemas.openxmlformats.org/drawingml/2006/table">
            <a:tbl>
              <a:tblPr firstRow="1" firstCol="1" bandRow="1">
                <a:tableStyleId>{5C22544A-7EE6-4342-B048-85BDC9FD1C3A}</a:tableStyleId>
              </a:tblPr>
              <a:tblGrid>
                <a:gridCol w="1388501">
                  <a:extLst>
                    <a:ext uri="{9D8B030D-6E8A-4147-A177-3AD203B41FA5}">
                      <a16:colId xmlns:a16="http://schemas.microsoft.com/office/drawing/2014/main" val="1786186636"/>
                    </a:ext>
                  </a:extLst>
                </a:gridCol>
                <a:gridCol w="1260000">
                  <a:extLst>
                    <a:ext uri="{9D8B030D-6E8A-4147-A177-3AD203B41FA5}">
                      <a16:colId xmlns:a16="http://schemas.microsoft.com/office/drawing/2014/main" val="2731812022"/>
                    </a:ext>
                  </a:extLst>
                </a:gridCol>
                <a:gridCol w="1260000">
                  <a:extLst>
                    <a:ext uri="{9D8B030D-6E8A-4147-A177-3AD203B41FA5}">
                      <a16:colId xmlns:a16="http://schemas.microsoft.com/office/drawing/2014/main" val="4166686584"/>
                    </a:ext>
                  </a:extLst>
                </a:gridCol>
                <a:gridCol w="1260000">
                  <a:extLst>
                    <a:ext uri="{9D8B030D-6E8A-4147-A177-3AD203B41FA5}">
                      <a16:colId xmlns:a16="http://schemas.microsoft.com/office/drawing/2014/main" val="4263694724"/>
                    </a:ext>
                  </a:extLst>
                </a:gridCol>
                <a:gridCol w="1260000">
                  <a:extLst>
                    <a:ext uri="{9D8B030D-6E8A-4147-A177-3AD203B41FA5}">
                      <a16:colId xmlns:a16="http://schemas.microsoft.com/office/drawing/2014/main" val="3767251162"/>
                    </a:ext>
                  </a:extLst>
                </a:gridCol>
              </a:tblGrid>
              <a:tr h="373598">
                <a:tc>
                  <a:txBody>
                    <a:bodyPr/>
                    <a:lstStyle/>
                    <a:p>
                      <a:pPr algn="ctr"/>
                      <a:r>
                        <a:rPr lang="en-GB" sz="1400">
                          <a:effectLst/>
                        </a:rPr>
                        <a:t>Treatment vs. placebo</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a:effectLst/>
                        </a:rPr>
                        <a:t>Fixed effect</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a:effectLst/>
                        </a:rPr>
                        <a:t>Random effect</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a:solidFill>
                            <a:schemeClr val="tx1"/>
                          </a:solidFill>
                          <a:effectLst/>
                        </a:rPr>
                        <a:t>Baseline risk-adjusted</a:t>
                      </a:r>
                      <a:endParaRPr lang="en-GB"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solidFill>
                      <a:schemeClr val="accent3"/>
                    </a:solidFill>
                  </a:tcPr>
                </a:tc>
                <a:tc>
                  <a:txBody>
                    <a:bodyPr/>
                    <a:lstStyle/>
                    <a:p>
                      <a:pPr algn="ctr"/>
                      <a:r>
                        <a:rPr lang="en-GB" sz="1400">
                          <a:solidFill>
                            <a:schemeClr val="tx1"/>
                          </a:solidFill>
                          <a:effectLst/>
                        </a:rPr>
                        <a:t>Baseline risk-adjusted</a:t>
                      </a:r>
                      <a:endParaRPr lang="en-GB"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solidFill>
                      <a:schemeClr val="accent3"/>
                    </a:solidFill>
                  </a:tcPr>
                </a:tc>
                <a:extLst>
                  <a:ext uri="{0D108BD9-81ED-4DB2-BD59-A6C34878D82A}">
                    <a16:rowId xmlns:a16="http://schemas.microsoft.com/office/drawing/2014/main" val="1782718519"/>
                  </a:ext>
                </a:extLst>
              </a:tr>
              <a:tr h="262470">
                <a:tc>
                  <a:txBody>
                    <a:bodyPr/>
                    <a:lstStyle/>
                    <a:p>
                      <a:pPr algn="ctr"/>
                      <a:r>
                        <a:rPr lang="en-GB" sz="1400">
                          <a:effectLst/>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gridSpan="3">
                  <a:txBody>
                    <a:bodyPr/>
                    <a:lstStyle/>
                    <a:p>
                      <a:pPr algn="ctr"/>
                      <a:r>
                        <a:rPr lang="en-GB" sz="1400">
                          <a:effectLst/>
                        </a:rPr>
                        <a:t>Median HR (95% </a:t>
                      </a:r>
                      <a:r>
                        <a:rPr lang="en-GB" sz="1400" err="1">
                          <a:effectLst/>
                        </a:rPr>
                        <a:t>Crl</a:t>
                      </a:r>
                      <a:r>
                        <a:rPr lang="en-GB" sz="1400">
                          <a:effectLst/>
                        </a:rPr>
                        <a:t>)</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hMerge="1">
                  <a:txBody>
                    <a:bodyPr/>
                    <a:lstStyle/>
                    <a:p>
                      <a:endParaRPr lang="en-GB"/>
                    </a:p>
                  </a:txBody>
                  <a:tcPr/>
                </a:tc>
                <a:tc hMerge="1">
                  <a:txBody>
                    <a:bodyPr/>
                    <a:lstStyle/>
                    <a:p>
                      <a:endParaRPr lang="en-GB"/>
                    </a:p>
                  </a:txBody>
                  <a:tcPr/>
                </a:tc>
                <a:tc>
                  <a:txBody>
                    <a:bodyPr/>
                    <a:lstStyle/>
                    <a:p>
                      <a:pPr algn="ctr"/>
                      <a:r>
                        <a:rPr lang="en-GB" sz="1400">
                          <a:effectLst/>
                        </a:rPr>
                        <a:t>Mean (SD)</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tc>
                <a:extLst>
                  <a:ext uri="{0D108BD9-81ED-4DB2-BD59-A6C34878D82A}">
                    <a16:rowId xmlns:a16="http://schemas.microsoft.com/office/drawing/2014/main" val="625460546"/>
                  </a:ext>
                </a:extLst>
              </a:tr>
              <a:tr h="373598">
                <a:tc>
                  <a:txBody>
                    <a:bodyPr/>
                    <a:lstStyle/>
                    <a:p>
                      <a:pPr algn="ctr"/>
                      <a:r>
                        <a:rPr lang="en-GB" sz="1400">
                          <a:effectLst/>
                        </a:rPr>
                        <a:t>Cladribine tablets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extLst>
                  <a:ext uri="{0D108BD9-81ED-4DB2-BD59-A6C34878D82A}">
                    <a16:rowId xmlns:a16="http://schemas.microsoft.com/office/drawing/2014/main" val="2976171944"/>
                  </a:ext>
                </a:extLst>
              </a:tr>
              <a:tr h="373598">
                <a:tc>
                  <a:txBody>
                    <a:bodyPr/>
                    <a:lstStyle/>
                    <a:p>
                      <a:pPr algn="ctr"/>
                      <a:r>
                        <a:rPr lang="en-GB" sz="1400">
                          <a:effectLst/>
                        </a:rPr>
                        <a:t>Dimethyl fumarate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extLst>
                  <a:ext uri="{0D108BD9-81ED-4DB2-BD59-A6C34878D82A}">
                    <a16:rowId xmlns:a16="http://schemas.microsoft.com/office/drawing/2014/main" val="1042707071"/>
                  </a:ext>
                </a:extLst>
              </a:tr>
              <a:tr h="373598">
                <a:tc>
                  <a:txBody>
                    <a:bodyPr/>
                    <a:lstStyle/>
                    <a:p>
                      <a:pPr algn="ctr"/>
                      <a:r>
                        <a:rPr lang="en-GB" sz="1400">
                          <a:effectLst/>
                        </a:rPr>
                        <a:t>Teriflunomide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extLst>
                  <a:ext uri="{0D108BD9-81ED-4DB2-BD59-A6C34878D82A}">
                    <a16:rowId xmlns:a16="http://schemas.microsoft.com/office/drawing/2014/main" val="4217333367"/>
                  </a:ext>
                </a:extLst>
              </a:tr>
              <a:tr h="373598">
                <a:tc>
                  <a:txBody>
                    <a:bodyPr/>
                    <a:lstStyle/>
                    <a:p>
                      <a:pPr algn="ctr"/>
                      <a:r>
                        <a:rPr lang="en-GB" sz="1400">
                          <a:effectLst/>
                        </a:rPr>
                        <a:t>Ocrelizumab</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extLst>
                  <a:ext uri="{0D108BD9-81ED-4DB2-BD59-A6C34878D82A}">
                    <a16:rowId xmlns:a16="http://schemas.microsoft.com/office/drawing/2014/main" val="73957549"/>
                  </a:ext>
                </a:extLst>
              </a:tr>
              <a:tr h="373598">
                <a:tc>
                  <a:txBody>
                    <a:bodyPr/>
                    <a:lstStyle/>
                    <a:p>
                      <a:pPr algn="ctr"/>
                      <a:r>
                        <a:rPr lang="en-GB" sz="1400">
                          <a:effectLst/>
                        </a:rPr>
                        <a:t>Ofatumumab</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extLst>
                  <a:ext uri="{0D108BD9-81ED-4DB2-BD59-A6C34878D82A}">
                    <a16:rowId xmlns:a16="http://schemas.microsoft.com/office/drawing/2014/main" val="3727955433"/>
                  </a:ext>
                </a:extLst>
              </a:tr>
              <a:tr h="373598">
                <a:tc>
                  <a:txBody>
                    <a:bodyPr/>
                    <a:lstStyle/>
                    <a:p>
                      <a:pPr algn="ctr"/>
                      <a:r>
                        <a:rPr lang="en-GB" sz="1400">
                          <a:effectLst/>
                        </a:rPr>
                        <a:t>Ponesimod</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extLst>
                  <a:ext uri="{0D108BD9-81ED-4DB2-BD59-A6C34878D82A}">
                    <a16:rowId xmlns:a16="http://schemas.microsoft.com/office/drawing/2014/main" val="2609383044"/>
                  </a:ext>
                </a:extLst>
              </a:tr>
              <a:tr h="373598">
                <a:tc>
                  <a:txBody>
                    <a:bodyPr/>
                    <a:lstStyle/>
                    <a:p>
                      <a:pPr algn="ctr"/>
                      <a:r>
                        <a:rPr lang="en-GB" sz="1400">
                          <a:effectLst/>
                        </a:rPr>
                        <a:t>Diroximel fumarate*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u="sng" dirty="0">
                          <a:effectLst/>
                          <a:highlight>
                            <a:srgbClr val="000000"/>
                          </a:highlight>
                        </a:rPr>
                        <a:t>XXX</a:t>
                      </a:r>
                      <a:endParaRPr lang="en-GB" sz="14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extLst>
                  <a:ext uri="{0D108BD9-81ED-4DB2-BD59-A6C34878D82A}">
                    <a16:rowId xmlns:a16="http://schemas.microsoft.com/office/drawing/2014/main" val="2188205031"/>
                  </a:ext>
                </a:extLst>
              </a:tr>
              <a:tr h="262470">
                <a:tc>
                  <a:txBody>
                    <a:bodyPr/>
                    <a:lstStyle/>
                    <a:p>
                      <a:pPr algn="ctr"/>
                      <a:r>
                        <a:rPr lang="en-GB" sz="1400">
                          <a:effectLst/>
                        </a:rPr>
                        <a:t>DIC</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a:effectLst/>
                        </a:rPr>
                        <a:t>144.8</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a:effectLst/>
                        </a:rPr>
                        <a:t>145.51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dirty="0">
                          <a:effectLst/>
                        </a:rPr>
                        <a:t>657.44</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nchor="ctr"/>
                </a:tc>
                <a:tc>
                  <a:txBody>
                    <a:bodyPr/>
                    <a:lstStyle/>
                    <a:p>
                      <a:pPr algn="ctr"/>
                      <a:r>
                        <a:rPr lang="en-GB" sz="1400" dirty="0">
                          <a:effectLst/>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305" marR="42305" marT="0" marB="0"/>
                </a:tc>
                <a:extLst>
                  <a:ext uri="{0D108BD9-81ED-4DB2-BD59-A6C34878D82A}">
                    <a16:rowId xmlns:a16="http://schemas.microsoft.com/office/drawing/2014/main" val="4159989370"/>
                  </a:ext>
                </a:extLst>
              </a:tr>
            </a:tbl>
          </a:graphicData>
        </a:graphic>
      </p:graphicFrame>
      <p:graphicFrame>
        <p:nvGraphicFramePr>
          <p:cNvPr id="11" name="Table 10">
            <a:extLst>
              <a:ext uri="{FF2B5EF4-FFF2-40B4-BE49-F238E27FC236}">
                <a16:creationId xmlns:a16="http://schemas.microsoft.com/office/drawing/2014/main" id="{2F293DE8-DE11-DF40-3258-4EEC2B355D55}"/>
              </a:ext>
            </a:extLst>
          </p:cNvPr>
          <p:cNvGraphicFramePr>
            <a:graphicFrameLocks noGrp="1"/>
          </p:cNvGraphicFramePr>
          <p:nvPr>
            <p:extLst>
              <p:ext uri="{D42A27DB-BD31-4B8C-83A1-F6EECF244321}">
                <p14:modId xmlns:p14="http://schemas.microsoft.com/office/powerpoint/2010/main" val="809903370"/>
              </p:ext>
            </p:extLst>
          </p:nvPr>
        </p:nvGraphicFramePr>
        <p:xfrm>
          <a:off x="6762177" y="1527196"/>
          <a:ext cx="5095436" cy="2987040"/>
        </p:xfrm>
        <a:graphic>
          <a:graphicData uri="http://schemas.openxmlformats.org/drawingml/2006/table">
            <a:tbl>
              <a:tblPr firstRow="1" firstCol="1" bandRow="1">
                <a:tableStyleId>{5C22544A-7EE6-4342-B048-85BDC9FD1C3A}</a:tableStyleId>
              </a:tblPr>
              <a:tblGrid>
                <a:gridCol w="1315436">
                  <a:extLst>
                    <a:ext uri="{9D8B030D-6E8A-4147-A177-3AD203B41FA5}">
                      <a16:colId xmlns:a16="http://schemas.microsoft.com/office/drawing/2014/main" val="1876220439"/>
                    </a:ext>
                  </a:extLst>
                </a:gridCol>
                <a:gridCol w="1260000">
                  <a:extLst>
                    <a:ext uri="{9D8B030D-6E8A-4147-A177-3AD203B41FA5}">
                      <a16:colId xmlns:a16="http://schemas.microsoft.com/office/drawing/2014/main" val="20394228"/>
                    </a:ext>
                  </a:extLst>
                </a:gridCol>
                <a:gridCol w="1260000">
                  <a:extLst>
                    <a:ext uri="{9D8B030D-6E8A-4147-A177-3AD203B41FA5}">
                      <a16:colId xmlns:a16="http://schemas.microsoft.com/office/drawing/2014/main" val="1154144918"/>
                    </a:ext>
                  </a:extLst>
                </a:gridCol>
                <a:gridCol w="1260000">
                  <a:extLst>
                    <a:ext uri="{9D8B030D-6E8A-4147-A177-3AD203B41FA5}">
                      <a16:colId xmlns:a16="http://schemas.microsoft.com/office/drawing/2014/main" val="1241440134"/>
                    </a:ext>
                  </a:extLst>
                </a:gridCol>
              </a:tblGrid>
              <a:tr h="169672">
                <a:tc>
                  <a:txBody>
                    <a:bodyPr/>
                    <a:lstStyle/>
                    <a:p>
                      <a:pPr algn="ctr"/>
                      <a:r>
                        <a:rPr lang="en-GB" sz="1400">
                          <a:effectLst/>
                        </a:rPr>
                        <a:t>Treatment vs. placebo</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algn="ctr"/>
                      <a:r>
                        <a:rPr lang="en-GB" sz="1400">
                          <a:effectLst/>
                        </a:rPr>
                        <a:t>Fixed effect</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algn="ctr"/>
                      <a:r>
                        <a:rPr lang="en-GB" sz="1400">
                          <a:effectLst/>
                        </a:rPr>
                        <a:t>Random effect</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algn="ctr"/>
                      <a:r>
                        <a:rPr lang="en-GB" sz="1400">
                          <a:solidFill>
                            <a:schemeClr val="tx1"/>
                          </a:solidFill>
                          <a:effectLst/>
                        </a:rPr>
                        <a:t>Baseline risk-adjusted</a:t>
                      </a:r>
                      <a:endParaRPr lang="en-GB"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solidFill>
                      <a:schemeClr val="accent3"/>
                    </a:solidFill>
                  </a:tcPr>
                </a:tc>
                <a:extLst>
                  <a:ext uri="{0D108BD9-81ED-4DB2-BD59-A6C34878D82A}">
                    <a16:rowId xmlns:a16="http://schemas.microsoft.com/office/drawing/2014/main" val="3592992076"/>
                  </a:ext>
                </a:extLst>
              </a:tr>
              <a:tr h="128432">
                <a:tc>
                  <a:txBody>
                    <a:bodyPr/>
                    <a:lstStyle/>
                    <a:p>
                      <a:pPr algn="ctr"/>
                      <a:r>
                        <a:rPr lang="en-GB" sz="1400">
                          <a:effectLst/>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gridSpan="3">
                  <a:txBody>
                    <a:bodyPr/>
                    <a:lstStyle/>
                    <a:p>
                      <a:pPr algn="ctr"/>
                      <a:r>
                        <a:rPr lang="en-GB" sz="1400">
                          <a:effectLst/>
                        </a:rPr>
                        <a:t>Median HR (95% Crl)</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53343453"/>
                  </a:ext>
                </a:extLst>
              </a:tr>
              <a:tr h="128432">
                <a:tc>
                  <a:txBody>
                    <a:bodyPr/>
                    <a:lstStyle/>
                    <a:p>
                      <a:pPr algn="ctr"/>
                      <a:r>
                        <a:rPr lang="en-GB" sz="1400">
                          <a:effectLst/>
                        </a:rPr>
                        <a:t>Cladribine tablets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extLst>
                  <a:ext uri="{0D108BD9-81ED-4DB2-BD59-A6C34878D82A}">
                    <a16:rowId xmlns:a16="http://schemas.microsoft.com/office/drawing/2014/main" val="3230083506"/>
                  </a:ext>
                </a:extLst>
              </a:tr>
              <a:tr h="128432">
                <a:tc>
                  <a:txBody>
                    <a:bodyPr/>
                    <a:lstStyle/>
                    <a:p>
                      <a:pPr algn="ctr"/>
                      <a:r>
                        <a:rPr lang="en-GB" sz="1400">
                          <a:effectLst/>
                        </a:rPr>
                        <a:t>Dimethyl fumarate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extLst>
                  <a:ext uri="{0D108BD9-81ED-4DB2-BD59-A6C34878D82A}">
                    <a16:rowId xmlns:a16="http://schemas.microsoft.com/office/drawing/2014/main" val="1464438432"/>
                  </a:ext>
                </a:extLst>
              </a:tr>
              <a:tr h="128432">
                <a:tc>
                  <a:txBody>
                    <a:bodyPr/>
                    <a:lstStyle/>
                    <a:p>
                      <a:pPr algn="ctr"/>
                      <a:r>
                        <a:rPr lang="en-GB" sz="1400">
                          <a:effectLst/>
                        </a:rPr>
                        <a:t>Teriflunomide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extLst>
                  <a:ext uri="{0D108BD9-81ED-4DB2-BD59-A6C34878D82A}">
                    <a16:rowId xmlns:a16="http://schemas.microsoft.com/office/drawing/2014/main" val="816739351"/>
                  </a:ext>
                </a:extLst>
              </a:tr>
              <a:tr h="128432">
                <a:tc>
                  <a:txBody>
                    <a:bodyPr/>
                    <a:lstStyle/>
                    <a:p>
                      <a:pPr algn="ctr"/>
                      <a:r>
                        <a:rPr lang="en-GB" sz="1400">
                          <a:effectLst/>
                        </a:rPr>
                        <a:t>Ocrelizumab</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extLst>
                  <a:ext uri="{0D108BD9-81ED-4DB2-BD59-A6C34878D82A}">
                    <a16:rowId xmlns:a16="http://schemas.microsoft.com/office/drawing/2014/main" val="1286770036"/>
                  </a:ext>
                </a:extLst>
              </a:tr>
              <a:tr h="128432">
                <a:tc>
                  <a:txBody>
                    <a:bodyPr/>
                    <a:lstStyle/>
                    <a:p>
                      <a:pPr algn="ctr"/>
                      <a:r>
                        <a:rPr lang="en-GB" sz="1400">
                          <a:effectLst/>
                        </a:rPr>
                        <a:t>Ofatumumab</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extLst>
                  <a:ext uri="{0D108BD9-81ED-4DB2-BD59-A6C34878D82A}">
                    <a16:rowId xmlns:a16="http://schemas.microsoft.com/office/drawing/2014/main" val="781650294"/>
                  </a:ext>
                </a:extLst>
              </a:tr>
              <a:tr h="128432">
                <a:tc>
                  <a:txBody>
                    <a:bodyPr/>
                    <a:lstStyle/>
                    <a:p>
                      <a:pPr algn="ctr"/>
                      <a:r>
                        <a:rPr lang="en-GB" sz="1400">
                          <a:effectLst/>
                        </a:rPr>
                        <a:t>Ponesimod</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extLst>
                  <a:ext uri="{0D108BD9-81ED-4DB2-BD59-A6C34878D82A}">
                    <a16:rowId xmlns:a16="http://schemas.microsoft.com/office/drawing/2014/main" val="379358994"/>
                  </a:ext>
                </a:extLst>
              </a:tr>
              <a:tr h="128432">
                <a:tc>
                  <a:txBody>
                    <a:bodyPr/>
                    <a:lstStyle/>
                    <a:p>
                      <a:pPr algn="ctr"/>
                      <a:r>
                        <a:rPr lang="en-GB" sz="1400">
                          <a:effectLst/>
                        </a:rPr>
                        <a:t>Diroximel fumarate*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extLst>
                  <a:ext uri="{0D108BD9-81ED-4DB2-BD59-A6C34878D82A}">
                    <a16:rowId xmlns:a16="http://schemas.microsoft.com/office/drawing/2014/main" val="1128111463"/>
                  </a:ext>
                </a:extLst>
              </a:tr>
              <a:tr h="128432">
                <a:tc>
                  <a:txBody>
                    <a:bodyPr/>
                    <a:lstStyle/>
                    <a:p>
                      <a:pPr algn="ctr"/>
                      <a:r>
                        <a:rPr lang="en-GB" sz="1400">
                          <a:effectLst/>
                        </a:rPr>
                        <a:t>DIC</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algn="ctr"/>
                      <a:r>
                        <a:rPr lang="en-GB" sz="1400">
                          <a:effectLst/>
                        </a:rPr>
                        <a:t>68.12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algn="ctr"/>
                      <a:r>
                        <a:rPr lang="en-GB" sz="1400" dirty="0">
                          <a:effectLst/>
                        </a:rPr>
                        <a:t>68.82</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tc>
                  <a:txBody>
                    <a:bodyPr/>
                    <a:lstStyle/>
                    <a:p>
                      <a:pPr algn="ctr"/>
                      <a:r>
                        <a:rPr lang="en-GB" sz="1400" dirty="0">
                          <a:effectLst/>
                        </a:rPr>
                        <a:t>267.001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418" marR="42418" marT="0" marB="0" anchor="ctr"/>
                </a:tc>
                <a:extLst>
                  <a:ext uri="{0D108BD9-81ED-4DB2-BD59-A6C34878D82A}">
                    <a16:rowId xmlns:a16="http://schemas.microsoft.com/office/drawing/2014/main" val="2656244174"/>
                  </a:ext>
                </a:extLst>
              </a:tr>
            </a:tbl>
          </a:graphicData>
        </a:graphic>
      </p:graphicFrame>
      <p:sp>
        <p:nvSpPr>
          <p:cNvPr id="17" name="TextBox 16">
            <a:extLst>
              <a:ext uri="{FF2B5EF4-FFF2-40B4-BE49-F238E27FC236}">
                <a16:creationId xmlns:a16="http://schemas.microsoft.com/office/drawing/2014/main" id="{0527BA65-FFE5-D4C5-E2EA-87AE76AD54BA}"/>
              </a:ext>
            </a:extLst>
          </p:cNvPr>
          <p:cNvSpPr txBox="1"/>
          <p:nvPr/>
        </p:nvSpPr>
        <p:spPr>
          <a:xfrm>
            <a:off x="6658863" y="1158264"/>
            <a:ext cx="6096000" cy="338554"/>
          </a:xfrm>
          <a:prstGeom prst="rect">
            <a:avLst/>
          </a:prstGeom>
          <a:noFill/>
        </p:spPr>
        <p:txBody>
          <a:bodyPr wrap="square">
            <a:spAutoFit/>
          </a:bodyPr>
          <a:lstStyle/>
          <a:p>
            <a:pPr marL="71755" algn="l">
              <a:spcAft>
                <a:spcPts val="300"/>
              </a:spcAft>
            </a:pPr>
            <a:r>
              <a:rPr lang="en-GB" sz="1600" b="1">
                <a:effectLst/>
                <a:latin typeface="Arial" panose="020B0604020202020204" pitchFamily="34" charset="0"/>
                <a:cs typeface="Arial" panose="020B0604020202020204" pitchFamily="34" charset="0"/>
              </a:rPr>
              <a:t>6M-CDP</a:t>
            </a:r>
            <a:endParaRPr lang="en-GB" sz="1600" b="1">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id="{80D96EF4-39A2-89C3-9AAE-C91117FFE21B}"/>
              </a:ext>
            </a:extLst>
          </p:cNvPr>
          <p:cNvSpPr txBox="1"/>
          <p:nvPr/>
        </p:nvSpPr>
        <p:spPr>
          <a:xfrm>
            <a:off x="335902" y="5561236"/>
            <a:ext cx="11250786" cy="276999"/>
          </a:xfrm>
          <a:prstGeom prst="rect">
            <a:avLst/>
          </a:prstGeom>
          <a:noFill/>
        </p:spPr>
        <p:txBody>
          <a:bodyPr wrap="square" rtlCol="0">
            <a:spAutoFit/>
          </a:bodyPr>
          <a:lstStyle/>
          <a:p>
            <a:r>
              <a:rPr lang="en-GB" sz="1200"/>
              <a:t>Lower DIC values indicate a better model fit</a:t>
            </a:r>
          </a:p>
        </p:txBody>
      </p:sp>
      <p:sp>
        <p:nvSpPr>
          <p:cNvPr id="22" name="Text Placeholder 4">
            <a:extLst>
              <a:ext uri="{FF2B5EF4-FFF2-40B4-BE49-F238E27FC236}">
                <a16:creationId xmlns:a16="http://schemas.microsoft.com/office/drawing/2014/main" id="{91AE11A8-B4EA-2719-3A99-E784ED3E5BBC}"/>
              </a:ext>
            </a:extLst>
          </p:cNvPr>
          <p:cNvSpPr txBox="1">
            <a:spLocks/>
          </p:cNvSpPr>
          <p:nvPr/>
        </p:nvSpPr>
        <p:spPr>
          <a:xfrm>
            <a:off x="466724" y="739377"/>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Comparison of results from fixed, random effects and baseline risk-adjusted NMAs</a:t>
            </a:r>
          </a:p>
        </p:txBody>
      </p:sp>
    </p:spTree>
    <p:extLst>
      <p:ext uri="{BB962C8B-B14F-4D97-AF65-F5344CB8AC3E}">
        <p14:creationId xmlns:p14="http://schemas.microsoft.com/office/powerpoint/2010/main" val="821745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4E162-41DE-68FB-1EBE-DA500AA38C4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CDF66D2-B2B7-573D-1092-462B03C7CDB3}"/>
              </a:ext>
            </a:extLst>
          </p:cNvPr>
          <p:cNvSpPr>
            <a:spLocks noGrp="1"/>
          </p:cNvSpPr>
          <p:nvPr>
            <p:ph type="body" sz="quarter" idx="13"/>
          </p:nvPr>
        </p:nvSpPr>
        <p:spPr>
          <a:xfrm>
            <a:off x="1014413" y="6442405"/>
            <a:ext cx="10843200" cy="365125"/>
          </a:xfrm>
        </p:spPr>
        <p:txBody>
          <a:bodyPr>
            <a:normAutofit fontScale="92500"/>
          </a:bodyPr>
          <a:lstStyle/>
          <a:p>
            <a:r>
              <a:rPr lang="en-GB"/>
              <a:t>Abbreviations: ARR, annualised relapse rate; HR, hazard ratio; </a:t>
            </a:r>
            <a:r>
              <a:rPr lang="en-GB" err="1"/>
              <a:t>CrI</a:t>
            </a:r>
            <a:r>
              <a:rPr lang="en-GB"/>
              <a:t>, credible interval; SD, standard deviation; DIC, deviance information criterion.</a:t>
            </a:r>
          </a:p>
        </p:txBody>
      </p:sp>
      <p:sp>
        <p:nvSpPr>
          <p:cNvPr id="7" name="TextBox 6">
            <a:extLst>
              <a:ext uri="{FF2B5EF4-FFF2-40B4-BE49-F238E27FC236}">
                <a16:creationId xmlns:a16="http://schemas.microsoft.com/office/drawing/2014/main" id="{FCE9BA54-10A5-74F6-843D-0A54A91465D4}"/>
              </a:ext>
            </a:extLst>
          </p:cNvPr>
          <p:cNvSpPr txBox="1"/>
          <p:nvPr/>
        </p:nvSpPr>
        <p:spPr>
          <a:xfrm>
            <a:off x="783687" y="1158264"/>
            <a:ext cx="6096000" cy="338554"/>
          </a:xfrm>
          <a:prstGeom prst="rect">
            <a:avLst/>
          </a:prstGeom>
          <a:noFill/>
        </p:spPr>
        <p:txBody>
          <a:bodyPr wrap="square">
            <a:spAutoFit/>
          </a:bodyPr>
          <a:lstStyle/>
          <a:p>
            <a:pPr marL="71755" algn="l">
              <a:spcAft>
                <a:spcPts val="300"/>
              </a:spcAft>
            </a:pPr>
            <a:r>
              <a:rPr lang="en-GB" sz="1600" b="1">
                <a:latin typeface="Arial" panose="020B0604020202020204" pitchFamily="34" charset="0"/>
                <a:cs typeface="Arial" panose="020B0604020202020204" pitchFamily="34" charset="0"/>
              </a:rPr>
              <a:t>NMA t</a:t>
            </a:r>
            <a:r>
              <a:rPr lang="en-GB" sz="1600" b="1">
                <a:effectLst/>
                <a:latin typeface="Arial" panose="020B0604020202020204" pitchFamily="34" charset="0"/>
                <a:cs typeface="Arial" panose="020B0604020202020204" pitchFamily="34" charset="0"/>
              </a:rPr>
              <a:t>reatment discontinuation estimates</a:t>
            </a:r>
            <a:endParaRPr lang="en-GB" sz="1600" b="1">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B3C1CB40-93AD-1934-105C-17813D3E944F}"/>
              </a:ext>
            </a:extLst>
          </p:cNvPr>
          <p:cNvSpPr txBox="1"/>
          <p:nvPr/>
        </p:nvSpPr>
        <p:spPr>
          <a:xfrm>
            <a:off x="6063987" y="1158264"/>
            <a:ext cx="6096000" cy="338554"/>
          </a:xfrm>
          <a:prstGeom prst="rect">
            <a:avLst/>
          </a:prstGeom>
          <a:noFill/>
        </p:spPr>
        <p:txBody>
          <a:bodyPr wrap="square">
            <a:spAutoFit/>
          </a:bodyPr>
          <a:lstStyle/>
          <a:p>
            <a:pPr marL="71755" algn="l">
              <a:spcAft>
                <a:spcPts val="300"/>
              </a:spcAft>
            </a:pPr>
            <a:r>
              <a:rPr lang="en-GB" sz="1600" b="1">
                <a:effectLst/>
                <a:latin typeface="Arial" panose="020B0604020202020204" pitchFamily="34" charset="0"/>
                <a:cs typeface="Arial" panose="020B0604020202020204" pitchFamily="34" charset="0"/>
              </a:rPr>
              <a:t>Treatment discontinuation probabilities in the model</a:t>
            </a:r>
            <a:endParaRPr lang="en-GB" sz="1600" b="1">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id="{97066CD6-E3A6-F588-CE26-50E9A8B16538}"/>
              </a:ext>
            </a:extLst>
          </p:cNvPr>
          <p:cNvSpPr txBox="1"/>
          <p:nvPr/>
        </p:nvSpPr>
        <p:spPr>
          <a:xfrm>
            <a:off x="799238" y="5579706"/>
            <a:ext cx="10787449" cy="276999"/>
          </a:xfrm>
          <a:prstGeom prst="rect">
            <a:avLst/>
          </a:prstGeom>
          <a:noFill/>
        </p:spPr>
        <p:txBody>
          <a:bodyPr wrap="square" rtlCol="0">
            <a:spAutoFit/>
          </a:bodyPr>
          <a:lstStyle/>
          <a:p>
            <a:r>
              <a:rPr lang="en-GB" sz="1200"/>
              <a:t>Lower DIC values indicate a better model fit</a:t>
            </a:r>
          </a:p>
        </p:txBody>
      </p:sp>
      <p:graphicFrame>
        <p:nvGraphicFramePr>
          <p:cNvPr id="3" name="Table 2">
            <a:extLst>
              <a:ext uri="{FF2B5EF4-FFF2-40B4-BE49-F238E27FC236}">
                <a16:creationId xmlns:a16="http://schemas.microsoft.com/office/drawing/2014/main" id="{139CFEA0-987F-D9EA-5F39-3C3FBE162E9C}"/>
              </a:ext>
            </a:extLst>
          </p:cNvPr>
          <p:cNvGraphicFramePr>
            <a:graphicFrameLocks noGrp="1"/>
          </p:cNvGraphicFramePr>
          <p:nvPr>
            <p:extLst>
              <p:ext uri="{D42A27DB-BD31-4B8C-83A1-F6EECF244321}">
                <p14:modId xmlns:p14="http://schemas.microsoft.com/office/powerpoint/2010/main" val="2601853985"/>
              </p:ext>
            </p:extLst>
          </p:nvPr>
        </p:nvGraphicFramePr>
        <p:xfrm>
          <a:off x="799239" y="1485868"/>
          <a:ext cx="5145464" cy="2987040"/>
        </p:xfrm>
        <a:graphic>
          <a:graphicData uri="http://schemas.openxmlformats.org/drawingml/2006/table">
            <a:tbl>
              <a:tblPr firstRow="1" firstCol="1" bandRow="1">
                <a:tableStyleId>{5C22544A-7EE6-4342-B048-85BDC9FD1C3A}</a:tableStyleId>
              </a:tblPr>
              <a:tblGrid>
                <a:gridCol w="1365464">
                  <a:extLst>
                    <a:ext uri="{9D8B030D-6E8A-4147-A177-3AD203B41FA5}">
                      <a16:colId xmlns:a16="http://schemas.microsoft.com/office/drawing/2014/main" val="4026326532"/>
                    </a:ext>
                  </a:extLst>
                </a:gridCol>
                <a:gridCol w="1260000">
                  <a:extLst>
                    <a:ext uri="{9D8B030D-6E8A-4147-A177-3AD203B41FA5}">
                      <a16:colId xmlns:a16="http://schemas.microsoft.com/office/drawing/2014/main" val="4111815718"/>
                    </a:ext>
                  </a:extLst>
                </a:gridCol>
                <a:gridCol w="1260000">
                  <a:extLst>
                    <a:ext uri="{9D8B030D-6E8A-4147-A177-3AD203B41FA5}">
                      <a16:colId xmlns:a16="http://schemas.microsoft.com/office/drawing/2014/main" val="2361336908"/>
                    </a:ext>
                  </a:extLst>
                </a:gridCol>
                <a:gridCol w="1260000">
                  <a:extLst>
                    <a:ext uri="{9D8B030D-6E8A-4147-A177-3AD203B41FA5}">
                      <a16:colId xmlns:a16="http://schemas.microsoft.com/office/drawing/2014/main" val="2250653398"/>
                    </a:ext>
                  </a:extLst>
                </a:gridCol>
              </a:tblGrid>
              <a:tr h="132556">
                <a:tc>
                  <a:txBody>
                    <a:bodyPr/>
                    <a:lstStyle/>
                    <a:p>
                      <a:pPr algn="ctr"/>
                      <a:r>
                        <a:rPr lang="en-GB" sz="1400">
                          <a:effectLst/>
                        </a:rPr>
                        <a:t>Treatment vs. placebo</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algn="ctr"/>
                      <a:r>
                        <a:rPr lang="en-GB" sz="1400">
                          <a:effectLst/>
                        </a:rPr>
                        <a:t>Fixed effect</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algn="ctr"/>
                      <a:r>
                        <a:rPr lang="en-GB" sz="1400">
                          <a:effectLst/>
                        </a:rPr>
                        <a:t>Random effect</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algn="ctr"/>
                      <a:r>
                        <a:rPr lang="en-GB" sz="1400">
                          <a:solidFill>
                            <a:schemeClr val="tx1"/>
                          </a:solidFill>
                          <a:effectLst/>
                        </a:rPr>
                        <a:t>Baseline risk-adjusted</a:t>
                      </a:r>
                      <a:endParaRPr lang="en-GB"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solidFill>
                      <a:schemeClr val="accent3"/>
                    </a:solidFill>
                  </a:tcPr>
                </a:tc>
                <a:extLst>
                  <a:ext uri="{0D108BD9-81ED-4DB2-BD59-A6C34878D82A}">
                    <a16:rowId xmlns:a16="http://schemas.microsoft.com/office/drawing/2014/main" val="978703316"/>
                  </a:ext>
                </a:extLst>
              </a:tr>
              <a:tr h="132556">
                <a:tc>
                  <a:txBody>
                    <a:bodyPr/>
                    <a:lstStyle/>
                    <a:p>
                      <a:pPr algn="ctr"/>
                      <a:r>
                        <a:rPr lang="en-GB" sz="1400">
                          <a:effectLst/>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gridSpan="3">
                  <a:txBody>
                    <a:bodyPr/>
                    <a:lstStyle/>
                    <a:p>
                      <a:pPr algn="ctr"/>
                      <a:r>
                        <a:rPr lang="en-GB" sz="1400">
                          <a:effectLst/>
                        </a:rPr>
                        <a:t>Median HR (95% Crl)</a:t>
                      </a:r>
                      <a:endParaRPr lang="en-GB" sz="1400">
                        <a:solidFill>
                          <a:srgbClr val="000000"/>
                        </a:solidFill>
                        <a:effectLst/>
                        <a:latin typeface="Arial" panose="020B0604020202020204" pitchFamily="34" charset="0"/>
                        <a:ea typeface="Times New Roman" panose="02020603050405020304" pitchFamily="18" charset="0"/>
                      </a:endParaRPr>
                    </a:p>
                  </a:txBody>
                  <a:tcPr marL="50409" marR="50409"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45512792"/>
                  </a:ext>
                </a:extLst>
              </a:tr>
              <a:tr h="132556">
                <a:tc>
                  <a:txBody>
                    <a:bodyPr/>
                    <a:lstStyle/>
                    <a:p>
                      <a:pPr algn="ctr"/>
                      <a:r>
                        <a:rPr lang="en-GB" sz="1400">
                          <a:effectLst/>
                        </a:rPr>
                        <a:t>Cladribine tablets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extLst>
                  <a:ext uri="{0D108BD9-81ED-4DB2-BD59-A6C34878D82A}">
                    <a16:rowId xmlns:a16="http://schemas.microsoft.com/office/drawing/2014/main" val="528669625"/>
                  </a:ext>
                </a:extLst>
              </a:tr>
              <a:tr h="132556">
                <a:tc>
                  <a:txBody>
                    <a:bodyPr/>
                    <a:lstStyle/>
                    <a:p>
                      <a:pPr algn="ctr"/>
                      <a:r>
                        <a:rPr lang="en-GB" sz="1400">
                          <a:effectLst/>
                        </a:rPr>
                        <a:t>Dimethyl fumarate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extLst>
                  <a:ext uri="{0D108BD9-81ED-4DB2-BD59-A6C34878D82A}">
                    <a16:rowId xmlns:a16="http://schemas.microsoft.com/office/drawing/2014/main" val="1508894800"/>
                  </a:ext>
                </a:extLst>
              </a:tr>
              <a:tr h="132556">
                <a:tc>
                  <a:txBody>
                    <a:bodyPr/>
                    <a:lstStyle/>
                    <a:p>
                      <a:pPr algn="ctr"/>
                      <a:r>
                        <a:rPr lang="en-GB" sz="1400">
                          <a:effectLst/>
                        </a:rPr>
                        <a:t>Teriflunomide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extLst>
                  <a:ext uri="{0D108BD9-81ED-4DB2-BD59-A6C34878D82A}">
                    <a16:rowId xmlns:a16="http://schemas.microsoft.com/office/drawing/2014/main" val="3448336828"/>
                  </a:ext>
                </a:extLst>
              </a:tr>
              <a:tr h="132556">
                <a:tc>
                  <a:txBody>
                    <a:bodyPr/>
                    <a:lstStyle/>
                    <a:p>
                      <a:pPr algn="ctr"/>
                      <a:r>
                        <a:rPr lang="en-GB" sz="1400">
                          <a:effectLst/>
                        </a:rPr>
                        <a:t>Ocrelizumab</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extLst>
                  <a:ext uri="{0D108BD9-81ED-4DB2-BD59-A6C34878D82A}">
                    <a16:rowId xmlns:a16="http://schemas.microsoft.com/office/drawing/2014/main" val="3735199659"/>
                  </a:ext>
                </a:extLst>
              </a:tr>
              <a:tr h="132556">
                <a:tc>
                  <a:txBody>
                    <a:bodyPr/>
                    <a:lstStyle/>
                    <a:p>
                      <a:pPr algn="ctr"/>
                      <a:r>
                        <a:rPr lang="en-GB" sz="1400">
                          <a:effectLst/>
                        </a:rPr>
                        <a:t>Ofatumumab</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extLst>
                  <a:ext uri="{0D108BD9-81ED-4DB2-BD59-A6C34878D82A}">
                    <a16:rowId xmlns:a16="http://schemas.microsoft.com/office/drawing/2014/main" val="12878440"/>
                  </a:ext>
                </a:extLst>
              </a:tr>
              <a:tr h="132556">
                <a:tc>
                  <a:txBody>
                    <a:bodyPr/>
                    <a:lstStyle/>
                    <a:p>
                      <a:pPr algn="ctr"/>
                      <a:r>
                        <a:rPr lang="en-GB" sz="1400">
                          <a:effectLst/>
                        </a:rPr>
                        <a:t>Ponesimod</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extLst>
                  <a:ext uri="{0D108BD9-81ED-4DB2-BD59-A6C34878D82A}">
                    <a16:rowId xmlns:a16="http://schemas.microsoft.com/office/drawing/2014/main" val="1836073208"/>
                  </a:ext>
                </a:extLst>
              </a:tr>
              <a:tr h="132556">
                <a:tc>
                  <a:txBody>
                    <a:bodyPr/>
                    <a:lstStyle/>
                    <a:p>
                      <a:pPr algn="ctr"/>
                      <a:r>
                        <a:rPr lang="en-GB" sz="1400">
                          <a:effectLst/>
                        </a:rPr>
                        <a:t>Diroximel fumarate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extLst>
                  <a:ext uri="{0D108BD9-81ED-4DB2-BD59-A6C34878D82A}">
                    <a16:rowId xmlns:a16="http://schemas.microsoft.com/office/drawing/2014/main" val="69057147"/>
                  </a:ext>
                </a:extLst>
              </a:tr>
              <a:tr h="132556">
                <a:tc>
                  <a:txBody>
                    <a:bodyPr/>
                    <a:lstStyle/>
                    <a:p>
                      <a:pPr algn="ctr"/>
                      <a:r>
                        <a:rPr lang="en-GB" sz="1400">
                          <a:effectLst/>
                        </a:rPr>
                        <a:t>DIC</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algn="ctr"/>
                      <a:r>
                        <a:rPr lang="en-GB" sz="1400">
                          <a:effectLst/>
                        </a:rPr>
                        <a:t>116.02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algn="ctr"/>
                      <a:r>
                        <a:rPr lang="en-GB" sz="1400">
                          <a:effectLst/>
                        </a:rPr>
                        <a:t>110.38</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tc>
                  <a:txBody>
                    <a:bodyPr/>
                    <a:lstStyle/>
                    <a:p>
                      <a:pPr algn="ctr"/>
                      <a:r>
                        <a:rPr lang="en-GB" sz="1400" dirty="0">
                          <a:effectLst/>
                        </a:rPr>
                        <a:t>388.669</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409" marR="50409" marT="0" marB="0" anchor="ctr"/>
                </a:tc>
                <a:extLst>
                  <a:ext uri="{0D108BD9-81ED-4DB2-BD59-A6C34878D82A}">
                    <a16:rowId xmlns:a16="http://schemas.microsoft.com/office/drawing/2014/main" val="410349510"/>
                  </a:ext>
                </a:extLst>
              </a:tr>
            </a:tbl>
          </a:graphicData>
        </a:graphic>
      </p:graphicFrame>
      <p:graphicFrame>
        <p:nvGraphicFramePr>
          <p:cNvPr id="6" name="Table 5">
            <a:extLst>
              <a:ext uri="{FF2B5EF4-FFF2-40B4-BE49-F238E27FC236}">
                <a16:creationId xmlns:a16="http://schemas.microsoft.com/office/drawing/2014/main" id="{61B9F4C8-9485-473F-6656-D26D3E8045FC}"/>
              </a:ext>
            </a:extLst>
          </p:cNvPr>
          <p:cNvGraphicFramePr>
            <a:graphicFrameLocks noGrp="1"/>
          </p:cNvGraphicFramePr>
          <p:nvPr>
            <p:extLst>
              <p:ext uri="{D42A27DB-BD31-4B8C-83A1-F6EECF244321}">
                <p14:modId xmlns:p14="http://schemas.microsoft.com/office/powerpoint/2010/main" val="1173903000"/>
              </p:ext>
            </p:extLst>
          </p:nvPr>
        </p:nvGraphicFramePr>
        <p:xfrm>
          <a:off x="6216387" y="1501743"/>
          <a:ext cx="4982491" cy="2560320"/>
        </p:xfrm>
        <a:graphic>
          <a:graphicData uri="http://schemas.openxmlformats.org/drawingml/2006/table">
            <a:tbl>
              <a:tblPr firstRow="1" firstCol="1" bandRow="1">
                <a:tableStyleId>{5C22544A-7EE6-4342-B048-85BDC9FD1C3A}</a:tableStyleId>
              </a:tblPr>
              <a:tblGrid>
                <a:gridCol w="1337472">
                  <a:extLst>
                    <a:ext uri="{9D8B030D-6E8A-4147-A177-3AD203B41FA5}">
                      <a16:colId xmlns:a16="http://schemas.microsoft.com/office/drawing/2014/main" val="1199551339"/>
                    </a:ext>
                  </a:extLst>
                </a:gridCol>
                <a:gridCol w="1125019">
                  <a:extLst>
                    <a:ext uri="{9D8B030D-6E8A-4147-A177-3AD203B41FA5}">
                      <a16:colId xmlns:a16="http://schemas.microsoft.com/office/drawing/2014/main" val="2425933061"/>
                    </a:ext>
                  </a:extLst>
                </a:gridCol>
                <a:gridCol w="1260000">
                  <a:extLst>
                    <a:ext uri="{9D8B030D-6E8A-4147-A177-3AD203B41FA5}">
                      <a16:colId xmlns:a16="http://schemas.microsoft.com/office/drawing/2014/main" val="1815655231"/>
                    </a:ext>
                  </a:extLst>
                </a:gridCol>
                <a:gridCol w="1260000">
                  <a:extLst>
                    <a:ext uri="{9D8B030D-6E8A-4147-A177-3AD203B41FA5}">
                      <a16:colId xmlns:a16="http://schemas.microsoft.com/office/drawing/2014/main" val="2102037226"/>
                    </a:ext>
                  </a:extLst>
                </a:gridCol>
              </a:tblGrid>
              <a:tr h="194446">
                <a:tc>
                  <a:txBody>
                    <a:bodyPr/>
                    <a:lstStyle/>
                    <a:p>
                      <a:pPr algn="ctr"/>
                      <a:r>
                        <a:rPr lang="en-GB" sz="1400">
                          <a:effectLst/>
                        </a:rPr>
                        <a:t>Treatment vs. placebo</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algn="ctr"/>
                      <a:r>
                        <a:rPr lang="en-GB" sz="1400">
                          <a:solidFill>
                            <a:schemeClr val="tx1"/>
                          </a:solidFill>
                          <a:effectLst/>
                        </a:rPr>
                        <a:t>Mean</a:t>
                      </a:r>
                      <a:endParaRPr lang="en-GB"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solidFill>
                      <a:schemeClr val="accent3"/>
                    </a:solidFill>
                  </a:tcPr>
                </a:tc>
                <a:tc>
                  <a:txBody>
                    <a:bodyPr/>
                    <a:lstStyle/>
                    <a:p>
                      <a:pPr algn="ctr"/>
                      <a:r>
                        <a:rPr lang="en-GB" sz="1400">
                          <a:solidFill>
                            <a:schemeClr val="tx1"/>
                          </a:solidFill>
                          <a:effectLst/>
                        </a:rPr>
                        <a:t>Upper 95% </a:t>
                      </a:r>
                      <a:r>
                        <a:rPr lang="en-GB" sz="1400" err="1">
                          <a:solidFill>
                            <a:schemeClr val="tx1"/>
                          </a:solidFill>
                          <a:effectLst/>
                        </a:rPr>
                        <a:t>CrI</a:t>
                      </a:r>
                      <a:r>
                        <a:rPr lang="en-GB" sz="1400">
                          <a:solidFill>
                            <a:schemeClr val="tx1"/>
                          </a:solidFill>
                          <a:effectLst/>
                        </a:rPr>
                        <a:t> value</a:t>
                      </a:r>
                      <a:endParaRPr lang="en-GB"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solidFill>
                      <a:schemeClr val="accent3"/>
                    </a:solidFill>
                  </a:tcPr>
                </a:tc>
                <a:tc>
                  <a:txBody>
                    <a:bodyPr/>
                    <a:lstStyle/>
                    <a:p>
                      <a:pPr algn="ctr"/>
                      <a:r>
                        <a:rPr lang="en-GB" sz="1400">
                          <a:solidFill>
                            <a:schemeClr val="tx1"/>
                          </a:solidFill>
                          <a:effectLst/>
                        </a:rPr>
                        <a:t>Lower 95% </a:t>
                      </a:r>
                      <a:r>
                        <a:rPr lang="en-GB" sz="1400" err="1">
                          <a:solidFill>
                            <a:schemeClr val="tx1"/>
                          </a:solidFill>
                          <a:effectLst/>
                        </a:rPr>
                        <a:t>CrI</a:t>
                      </a:r>
                      <a:r>
                        <a:rPr lang="en-GB" sz="1400">
                          <a:solidFill>
                            <a:schemeClr val="tx1"/>
                          </a:solidFill>
                          <a:effectLst/>
                        </a:rPr>
                        <a:t> value</a:t>
                      </a:r>
                      <a:endParaRPr lang="en-GB"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solidFill>
                      <a:schemeClr val="accent3"/>
                    </a:solidFill>
                  </a:tcPr>
                </a:tc>
                <a:extLst>
                  <a:ext uri="{0D108BD9-81ED-4DB2-BD59-A6C34878D82A}">
                    <a16:rowId xmlns:a16="http://schemas.microsoft.com/office/drawing/2014/main" val="2801893408"/>
                  </a:ext>
                </a:extLst>
              </a:tr>
              <a:tr h="161588">
                <a:tc>
                  <a:txBody>
                    <a:bodyPr/>
                    <a:lstStyle/>
                    <a:p>
                      <a:pPr algn="ctr"/>
                      <a:r>
                        <a:rPr lang="en-GB" sz="1400">
                          <a:effectLst/>
                        </a:rPr>
                        <a:t>Cladribine tablets*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extLst>
                  <a:ext uri="{0D108BD9-81ED-4DB2-BD59-A6C34878D82A}">
                    <a16:rowId xmlns:a16="http://schemas.microsoft.com/office/drawing/2014/main" val="4109784070"/>
                  </a:ext>
                </a:extLst>
              </a:tr>
              <a:tr h="161588">
                <a:tc>
                  <a:txBody>
                    <a:bodyPr/>
                    <a:lstStyle/>
                    <a:p>
                      <a:pPr algn="ctr"/>
                      <a:r>
                        <a:rPr lang="en-GB" sz="1400">
                          <a:effectLst/>
                        </a:rPr>
                        <a:t>Dimethyl fumarate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extLst>
                  <a:ext uri="{0D108BD9-81ED-4DB2-BD59-A6C34878D82A}">
                    <a16:rowId xmlns:a16="http://schemas.microsoft.com/office/drawing/2014/main" val="2204244636"/>
                  </a:ext>
                </a:extLst>
              </a:tr>
              <a:tr h="161588">
                <a:tc>
                  <a:txBody>
                    <a:bodyPr/>
                    <a:lstStyle/>
                    <a:p>
                      <a:pPr algn="ctr"/>
                      <a:r>
                        <a:rPr lang="en-GB" sz="1400">
                          <a:effectLst/>
                        </a:rPr>
                        <a:t>Teriflunomide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extLst>
                  <a:ext uri="{0D108BD9-81ED-4DB2-BD59-A6C34878D82A}">
                    <a16:rowId xmlns:a16="http://schemas.microsoft.com/office/drawing/2014/main" val="2812774996"/>
                  </a:ext>
                </a:extLst>
              </a:tr>
              <a:tr h="161588">
                <a:tc>
                  <a:txBody>
                    <a:bodyPr/>
                    <a:lstStyle/>
                    <a:p>
                      <a:pPr algn="ctr"/>
                      <a:r>
                        <a:rPr lang="en-GB" sz="1400">
                          <a:effectLst/>
                        </a:rPr>
                        <a:t>Ocrelizumab</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extLst>
                  <a:ext uri="{0D108BD9-81ED-4DB2-BD59-A6C34878D82A}">
                    <a16:rowId xmlns:a16="http://schemas.microsoft.com/office/drawing/2014/main" val="424577478"/>
                  </a:ext>
                </a:extLst>
              </a:tr>
              <a:tr h="161588">
                <a:tc>
                  <a:txBody>
                    <a:bodyPr/>
                    <a:lstStyle/>
                    <a:p>
                      <a:pPr algn="ctr"/>
                      <a:r>
                        <a:rPr lang="en-GB" sz="1400">
                          <a:effectLst/>
                        </a:rPr>
                        <a:t>Ofatumumab</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extLst>
                  <a:ext uri="{0D108BD9-81ED-4DB2-BD59-A6C34878D82A}">
                    <a16:rowId xmlns:a16="http://schemas.microsoft.com/office/drawing/2014/main" val="1546474702"/>
                  </a:ext>
                </a:extLst>
              </a:tr>
              <a:tr h="161588">
                <a:tc>
                  <a:txBody>
                    <a:bodyPr/>
                    <a:lstStyle/>
                    <a:p>
                      <a:pPr algn="ctr"/>
                      <a:r>
                        <a:rPr lang="en-GB" sz="1400">
                          <a:effectLst/>
                        </a:rPr>
                        <a:t>Ponesimod</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extLst>
                  <a:ext uri="{0D108BD9-81ED-4DB2-BD59-A6C34878D82A}">
                    <a16:rowId xmlns:a16="http://schemas.microsoft.com/office/drawing/2014/main" val="1796868865"/>
                  </a:ext>
                </a:extLst>
              </a:tr>
              <a:tr h="161588">
                <a:tc>
                  <a:txBody>
                    <a:bodyPr/>
                    <a:lstStyle/>
                    <a:p>
                      <a:pPr algn="ctr"/>
                      <a:r>
                        <a:rPr lang="en-GB" sz="1400">
                          <a:effectLst/>
                        </a:rPr>
                        <a:t>Diroximel fumarate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8611" marR="48611" marT="0" marB="0" anchor="ctr"/>
                </a:tc>
                <a:extLst>
                  <a:ext uri="{0D108BD9-81ED-4DB2-BD59-A6C34878D82A}">
                    <a16:rowId xmlns:a16="http://schemas.microsoft.com/office/drawing/2014/main" val="4278255519"/>
                  </a:ext>
                </a:extLst>
              </a:tr>
            </a:tbl>
          </a:graphicData>
        </a:graphic>
      </p:graphicFrame>
      <p:sp>
        <p:nvSpPr>
          <p:cNvPr id="12" name="Text Placeholder 4">
            <a:extLst>
              <a:ext uri="{FF2B5EF4-FFF2-40B4-BE49-F238E27FC236}">
                <a16:creationId xmlns:a16="http://schemas.microsoft.com/office/drawing/2014/main" id="{D0F37EAD-24B5-DCA7-C5CB-DC2BD4212DF6}"/>
              </a:ext>
            </a:extLst>
          </p:cNvPr>
          <p:cNvSpPr txBox="1">
            <a:spLocks/>
          </p:cNvSpPr>
          <p:nvPr/>
        </p:nvSpPr>
        <p:spPr>
          <a:xfrm>
            <a:off x="466724" y="739377"/>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Comparison of results from fixed, random effects and baseline risk-adjusted NMAs</a:t>
            </a:r>
          </a:p>
        </p:txBody>
      </p:sp>
      <p:sp>
        <p:nvSpPr>
          <p:cNvPr id="5" name="Title 1">
            <a:extLst>
              <a:ext uri="{FF2B5EF4-FFF2-40B4-BE49-F238E27FC236}">
                <a16:creationId xmlns:a16="http://schemas.microsoft.com/office/drawing/2014/main" id="{DB3EE20D-CE95-56BB-ABA0-51613CAC89A7}"/>
              </a:ext>
            </a:extLst>
          </p:cNvPr>
          <p:cNvSpPr txBox="1">
            <a:spLocks/>
          </p:cNvSpPr>
          <p:nvPr/>
        </p:nvSpPr>
        <p:spPr>
          <a:xfrm>
            <a:off x="474491" y="162061"/>
            <a:ext cx="11250785" cy="59281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2800"/>
              <a:t>Key issue 1: Adjusted versus unadjusted network meta-analysis</a:t>
            </a:r>
            <a:br>
              <a:rPr lang="en-GB" sz="2800"/>
            </a:br>
            <a:endParaRPr lang="en-GB" sz="2800"/>
          </a:p>
        </p:txBody>
      </p:sp>
      <p:sp>
        <p:nvSpPr>
          <p:cNvPr id="2" name="TextBox 1">
            <a:extLst>
              <a:ext uri="{FF2B5EF4-FFF2-40B4-BE49-F238E27FC236}">
                <a16:creationId xmlns:a16="http://schemas.microsoft.com/office/drawing/2014/main" id="{C708B706-E0B4-B7F3-139D-4DD4498143A3}"/>
              </a:ext>
            </a:extLst>
          </p:cNvPr>
          <p:cNvSpPr txBox="1"/>
          <p:nvPr/>
        </p:nvSpPr>
        <p:spPr>
          <a:xfrm>
            <a:off x="6216387" y="4062063"/>
            <a:ext cx="4907020" cy="276999"/>
          </a:xfrm>
          <a:prstGeom prst="rect">
            <a:avLst/>
          </a:prstGeom>
          <a:noFill/>
        </p:spPr>
        <p:txBody>
          <a:bodyPr wrap="square" rtlCol="0">
            <a:spAutoFit/>
          </a:bodyPr>
          <a:lstStyle/>
          <a:p>
            <a:r>
              <a:rPr lang="en-GB" sz="1200"/>
              <a:t>* Not applied in the base case</a:t>
            </a:r>
          </a:p>
        </p:txBody>
      </p:sp>
    </p:spTree>
    <p:extLst>
      <p:ext uri="{BB962C8B-B14F-4D97-AF65-F5344CB8AC3E}">
        <p14:creationId xmlns:p14="http://schemas.microsoft.com/office/powerpoint/2010/main" val="3984198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9">
            <a:extLst>
              <a:ext uri="{FF2B5EF4-FFF2-40B4-BE49-F238E27FC236}">
                <a16:creationId xmlns:a16="http://schemas.microsoft.com/office/drawing/2014/main" id="{07C950CA-A872-C953-6D83-567C05282491}"/>
              </a:ext>
            </a:extLst>
          </p:cNvPr>
          <p:cNvSpPr>
            <a:spLocks/>
          </p:cNvSpPr>
          <p:nvPr/>
        </p:nvSpPr>
        <p:spPr>
          <a:xfrm>
            <a:off x="8171483" y="973776"/>
            <a:ext cx="3546025" cy="2312996"/>
          </a:xfrm>
          <a:prstGeom prst="roundRect">
            <a:avLst/>
          </a:prstGeom>
          <a:solidFill>
            <a:srgbClr val="E6E6E6"/>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lIns="36000" tIns="36000" rIns="36000" bIns="36000" anchor="ctr"/>
          <a:lstStyle/>
          <a:p>
            <a:pPr>
              <a:defRPr/>
            </a:pPr>
            <a:r>
              <a:rPr lang="en-GB" altLang="en-US" sz="1814" b="1">
                <a:latin typeface="Arial" panose="020B0604020202020204" pitchFamily="34" charset="0"/>
                <a:cs typeface="Arial" pitchFamily="34" charset="0"/>
              </a:rPr>
              <a:t>Secondary progressive MS (SPMS)</a:t>
            </a:r>
          </a:p>
          <a:p>
            <a:pPr marL="342889" indent="-342889">
              <a:buFont typeface="Arial" panose="020B0604020202020204" pitchFamily="34" charset="0"/>
              <a:buChar char="•"/>
              <a:defRPr/>
            </a:pPr>
            <a:r>
              <a:rPr lang="en-GB" altLang="en-US" sz="1814">
                <a:latin typeface="Arial" panose="020B0604020202020204" pitchFamily="34" charset="0"/>
                <a:cs typeface="Arial" pitchFamily="34" charset="0"/>
              </a:rPr>
              <a:t>Steady progression of neurological damage with or without relapses</a:t>
            </a:r>
          </a:p>
          <a:p>
            <a:pPr marL="342889" indent="-342889">
              <a:buFont typeface="Arial" panose="020B0604020202020204" pitchFamily="34" charset="0"/>
              <a:buChar char="•"/>
              <a:defRPr/>
            </a:pPr>
            <a:r>
              <a:rPr lang="en-GB" altLang="en-US" sz="1814">
                <a:latin typeface="Arial" panose="020B0604020202020204" pitchFamily="34" charset="0"/>
                <a:cs typeface="Arial" pitchFamily="34" charset="0"/>
              </a:rPr>
              <a:t>Comes after RRMS for many people</a:t>
            </a:r>
            <a:endParaRPr lang="en-GB" altLang="en-US" sz="1814" i="1">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36707DB3-19E2-40A4-84EC-09318EBE8C0C}"/>
              </a:ext>
            </a:extLst>
          </p:cNvPr>
          <p:cNvSpPr>
            <a:spLocks noGrp="1"/>
          </p:cNvSpPr>
          <p:nvPr>
            <p:ph type="body" sz="quarter" idx="13"/>
          </p:nvPr>
        </p:nvSpPr>
        <p:spPr>
          <a:xfrm>
            <a:off x="1833563" y="6343650"/>
            <a:ext cx="9086850" cy="365125"/>
          </a:xfrm>
        </p:spPr>
        <p:txBody>
          <a:bodyPr/>
          <a:lstStyle/>
          <a:p>
            <a:r>
              <a:rPr lang="en-GB" b="0" i="0" u="none" strike="noStrike">
                <a:effectLst/>
                <a:latin typeface="Arial" panose="020B0604020202020204" pitchFamily="34" charset="0"/>
              </a:rPr>
              <a:t>Abbreviations: </a:t>
            </a:r>
            <a:r>
              <a:rPr lang="en-GB"/>
              <a:t>MRI, magnetic resonance imaging; DMT, disease-modifying therapy.</a:t>
            </a:r>
          </a:p>
        </p:txBody>
      </p:sp>
      <p:sp>
        <p:nvSpPr>
          <p:cNvPr id="13" name="Title 12">
            <a:extLst>
              <a:ext uri="{FF2B5EF4-FFF2-40B4-BE49-F238E27FC236}">
                <a16:creationId xmlns:a16="http://schemas.microsoft.com/office/drawing/2014/main" id="{63784A54-142B-246B-C780-FEACB5100393}"/>
              </a:ext>
            </a:extLst>
          </p:cNvPr>
          <p:cNvSpPr>
            <a:spLocks noGrp="1"/>
          </p:cNvSpPr>
          <p:nvPr>
            <p:ph type="title"/>
          </p:nvPr>
        </p:nvSpPr>
        <p:spPr/>
        <p:txBody>
          <a:bodyPr/>
          <a:lstStyle/>
          <a:p>
            <a:r>
              <a:rPr lang="en-GB"/>
              <a:t>Types of multiple sclerosis</a:t>
            </a:r>
          </a:p>
        </p:txBody>
      </p:sp>
      <p:sp>
        <p:nvSpPr>
          <p:cNvPr id="14" name="Rounded Rectangle 1">
            <a:extLst>
              <a:ext uri="{FF2B5EF4-FFF2-40B4-BE49-F238E27FC236}">
                <a16:creationId xmlns:a16="http://schemas.microsoft.com/office/drawing/2014/main" id="{C5F929D1-416C-EDD2-1FDF-EEE5C05015C3}"/>
              </a:ext>
            </a:extLst>
          </p:cNvPr>
          <p:cNvSpPr/>
          <p:nvPr/>
        </p:nvSpPr>
        <p:spPr>
          <a:xfrm>
            <a:off x="449677" y="1019614"/>
            <a:ext cx="3690523" cy="2269405"/>
          </a:xfrm>
          <a:prstGeom prst="roundRect">
            <a:avLst/>
          </a:prstGeom>
          <a:solidFill>
            <a:srgbClr val="E6E6E6"/>
          </a:solidFill>
          <a:ln w="38100">
            <a:solidFill>
              <a:schemeClr val="accent1"/>
            </a:solidFill>
          </a:ln>
        </p:spPr>
        <p:style>
          <a:lnRef idx="2">
            <a:schemeClr val="accent5"/>
          </a:lnRef>
          <a:fillRef idx="1">
            <a:schemeClr val="lt1"/>
          </a:fillRef>
          <a:effectRef idx="0">
            <a:schemeClr val="accent5"/>
          </a:effectRef>
          <a:fontRef idx="minor">
            <a:schemeClr val="dk1"/>
          </a:fontRef>
        </p:style>
        <p:txBody>
          <a:bodyPr lIns="36000" tIns="36000" rIns="36000" bIns="36000" anchor="ctr"/>
          <a:lstStyle/>
          <a:p>
            <a:pPr defTabSz="457185">
              <a:defRPr/>
            </a:pPr>
            <a:r>
              <a:rPr lang="en-GB" sz="1814" b="1">
                <a:solidFill>
                  <a:schemeClr val="tx1"/>
                </a:solidFill>
                <a:latin typeface="Arial" panose="020B0604020202020204" pitchFamily="34" charset="0"/>
                <a:ea typeface="Arial" pitchFamily="-101" charset="0"/>
                <a:cs typeface="Arial" pitchFamily="-101" charset="0"/>
              </a:rPr>
              <a:t>Primary progressive MS</a:t>
            </a:r>
          </a:p>
          <a:p>
            <a:pPr marL="342889" indent="-342889" defTabSz="457185">
              <a:buFont typeface="Arial" panose="020B0604020202020204" pitchFamily="34" charset="0"/>
              <a:buChar char="•"/>
              <a:defRPr/>
            </a:pPr>
            <a:r>
              <a:rPr lang="en-GB" sz="1814">
                <a:solidFill>
                  <a:schemeClr val="tx1"/>
                </a:solidFill>
                <a:latin typeface="Arial" panose="020B0604020202020204" pitchFamily="34" charset="0"/>
                <a:ea typeface="Arial" pitchFamily="-101" charset="0"/>
                <a:cs typeface="Arial" pitchFamily="-101" charset="0"/>
              </a:rPr>
              <a:t>10-15% </a:t>
            </a:r>
            <a:r>
              <a:rPr lang="en-US" altLang="en-US" sz="1814">
                <a:solidFill>
                  <a:sysClr val="windowText" lastClr="000000"/>
                </a:solidFill>
                <a:latin typeface="Arial" panose="020B0604020202020204" pitchFamily="34" charset="0"/>
              </a:rPr>
              <a:t>people at diagnosis</a:t>
            </a:r>
            <a:endParaRPr lang="en-GB" sz="1814">
              <a:solidFill>
                <a:schemeClr val="tx1"/>
              </a:solidFill>
              <a:latin typeface="Arial" panose="020B0604020202020204" pitchFamily="34" charset="0"/>
              <a:ea typeface="Arial" pitchFamily="-101" charset="0"/>
              <a:cs typeface="Arial" pitchFamily="-101" charset="0"/>
            </a:endParaRPr>
          </a:p>
          <a:p>
            <a:pPr marL="342889" indent="-342889" defTabSz="457185">
              <a:buFont typeface="Arial" panose="020B0604020202020204" pitchFamily="34" charset="0"/>
              <a:buChar char="•"/>
              <a:defRPr/>
            </a:pPr>
            <a:r>
              <a:rPr lang="en-GB" sz="1814">
                <a:solidFill>
                  <a:schemeClr val="tx1"/>
                </a:solidFill>
                <a:latin typeface="Arial" panose="020B0604020202020204" pitchFamily="34" charset="0"/>
                <a:ea typeface="Arial" pitchFamily="-101" charset="0"/>
                <a:cs typeface="Arial" pitchFamily="-101" charset="0"/>
              </a:rPr>
              <a:t>Gradual disability progression from onset with no obvious relapses or remission</a:t>
            </a:r>
          </a:p>
        </p:txBody>
      </p:sp>
      <p:sp>
        <p:nvSpPr>
          <p:cNvPr id="15" name="Rounded Rectangle 3">
            <a:extLst>
              <a:ext uri="{FF2B5EF4-FFF2-40B4-BE49-F238E27FC236}">
                <a16:creationId xmlns:a16="http://schemas.microsoft.com/office/drawing/2014/main" id="{7BDE0DEF-7C8F-EFC0-F36F-C044BD037FC5}"/>
              </a:ext>
            </a:extLst>
          </p:cNvPr>
          <p:cNvSpPr/>
          <p:nvPr/>
        </p:nvSpPr>
        <p:spPr bwMode="auto">
          <a:xfrm>
            <a:off x="4220940" y="964529"/>
            <a:ext cx="3851206" cy="23222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en-GB" altLang="en-US" sz="1814" b="1">
                <a:solidFill>
                  <a:sysClr val="windowText" lastClr="000000"/>
                </a:solidFill>
                <a:latin typeface="Arial" panose="020B0604020202020204" pitchFamily="34" charset="0"/>
              </a:rPr>
              <a:t>Relapsing-remitting MS (RRMS)</a:t>
            </a:r>
          </a:p>
          <a:p>
            <a:pPr marL="285740" indent="-285740" defTabSz="914370">
              <a:buFont typeface="Arial" panose="020B0604020202020204" pitchFamily="34" charset="0"/>
              <a:buChar char="•"/>
              <a:defRPr/>
            </a:pPr>
            <a:r>
              <a:rPr lang="en-US" altLang="en-US" sz="1814">
                <a:solidFill>
                  <a:sysClr val="windowText" lastClr="000000"/>
                </a:solidFill>
                <a:latin typeface="Arial" panose="020B0604020202020204" pitchFamily="34" charset="0"/>
              </a:rPr>
              <a:t>85% of people at diagnosis</a:t>
            </a:r>
          </a:p>
          <a:p>
            <a:pPr marL="285740" indent="-285740" defTabSz="914370">
              <a:buFont typeface="Arial" panose="020B0604020202020204" pitchFamily="34" charset="0"/>
              <a:buChar char="•"/>
              <a:defRPr/>
            </a:pPr>
            <a:r>
              <a:rPr lang="en-US" altLang="en-US" sz="1814">
                <a:solidFill>
                  <a:sysClr val="windowText" lastClr="000000"/>
                </a:solidFill>
                <a:latin typeface="Arial" panose="020B0604020202020204" pitchFamily="34" charset="0"/>
              </a:rPr>
              <a:t>Treatment strategy: patient choice, number of relapses, MRI activity and response to previous treatment</a:t>
            </a:r>
            <a:endParaRPr lang="en-GB" sz="1814">
              <a:solidFill>
                <a:srgbClr val="FFFFFF"/>
              </a:solidFill>
              <a:latin typeface="Arial" panose="020B0604020202020204" pitchFamily="34" charset="0"/>
            </a:endParaRPr>
          </a:p>
        </p:txBody>
      </p:sp>
      <p:sp>
        <p:nvSpPr>
          <p:cNvPr id="18" name="Rectangle 17">
            <a:extLst>
              <a:ext uri="{FF2B5EF4-FFF2-40B4-BE49-F238E27FC236}">
                <a16:creationId xmlns:a16="http://schemas.microsoft.com/office/drawing/2014/main" id="{300273DC-37A0-8BB3-23D8-5EEE48470CD6}"/>
              </a:ext>
            </a:extLst>
          </p:cNvPr>
          <p:cNvSpPr/>
          <p:nvPr/>
        </p:nvSpPr>
        <p:spPr>
          <a:xfrm>
            <a:off x="7811509" y="406897"/>
            <a:ext cx="3259710" cy="35405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accent1"/>
                </a:solidFill>
                <a:latin typeface="Arial" panose="020B0604020202020204" pitchFamily="34" charset="0"/>
              </a:rPr>
              <a:t>50%-60% in 15-20 yrs</a:t>
            </a:r>
          </a:p>
        </p:txBody>
      </p:sp>
      <p:sp>
        <p:nvSpPr>
          <p:cNvPr id="23" name="TextBox 22">
            <a:extLst>
              <a:ext uri="{FF2B5EF4-FFF2-40B4-BE49-F238E27FC236}">
                <a16:creationId xmlns:a16="http://schemas.microsoft.com/office/drawing/2014/main" id="{52AEFBD3-72A4-A0E3-21B0-C39D8A2C2A20}"/>
              </a:ext>
            </a:extLst>
          </p:cNvPr>
          <p:cNvSpPr txBox="1"/>
          <p:nvPr/>
        </p:nvSpPr>
        <p:spPr>
          <a:xfrm>
            <a:off x="7507613" y="4394607"/>
            <a:ext cx="3572621" cy="1357200"/>
          </a:xfrm>
          <a:prstGeom prst="rect">
            <a:avLst/>
          </a:prstGeom>
          <a:solidFill>
            <a:srgbClr val="E6E6E6"/>
          </a:solidFill>
          <a:ln w="38100">
            <a:solidFill>
              <a:schemeClr val="accent1"/>
            </a:solidFill>
            <a:prstDash val="sysDash"/>
          </a:ln>
        </p:spPr>
        <p:txBody>
          <a:bodyPr wrap="square" rtlCol="0" anchor="ctr">
            <a:spAutoFit/>
          </a:bodyPr>
          <a:lstStyle/>
          <a:p>
            <a:r>
              <a:rPr lang="en-US" sz="1814">
                <a:latin typeface="Arial" panose="020B0604020202020204" pitchFamily="34" charset="0"/>
              </a:rPr>
              <a:t>Rapidly evolving severe (RES)</a:t>
            </a:r>
          </a:p>
          <a:p>
            <a:pPr marL="342900" indent="-342900">
              <a:buFont typeface="Arial" panose="020B0604020202020204" pitchFamily="34" charset="0"/>
              <a:buChar char="•"/>
            </a:pPr>
            <a:r>
              <a:rPr lang="en-GB" sz="1600">
                <a:latin typeface="Arial" panose="020B0604020202020204" pitchFamily="34" charset="0"/>
              </a:rPr>
              <a:t>2 or more relapses in the previous year</a:t>
            </a:r>
          </a:p>
          <a:p>
            <a:pPr marL="342900" indent="-342900">
              <a:buFont typeface="Arial" panose="020B0604020202020204" pitchFamily="34" charset="0"/>
              <a:buChar char="•"/>
            </a:pPr>
            <a:r>
              <a:rPr lang="en-GB" sz="1600">
                <a:latin typeface="Arial" panose="020B0604020202020204" pitchFamily="34" charset="0"/>
              </a:rPr>
              <a:t>baseline MRI evidence of disease activity</a:t>
            </a:r>
            <a:endParaRPr lang="en-US" sz="1600">
              <a:latin typeface="Arial" panose="020B0604020202020204" pitchFamily="34" charset="0"/>
            </a:endParaRPr>
          </a:p>
        </p:txBody>
      </p:sp>
      <p:sp>
        <p:nvSpPr>
          <p:cNvPr id="24" name="TextBox 23">
            <a:extLst>
              <a:ext uri="{FF2B5EF4-FFF2-40B4-BE49-F238E27FC236}">
                <a16:creationId xmlns:a16="http://schemas.microsoft.com/office/drawing/2014/main" id="{52A141DD-11D6-23CC-D03F-63B750A08A14}"/>
              </a:ext>
            </a:extLst>
          </p:cNvPr>
          <p:cNvSpPr txBox="1"/>
          <p:nvPr/>
        </p:nvSpPr>
        <p:spPr>
          <a:xfrm>
            <a:off x="6413500" y="6066154"/>
            <a:ext cx="2115019" cy="338554"/>
          </a:xfrm>
          <a:prstGeom prst="rect">
            <a:avLst/>
          </a:prstGeom>
          <a:noFill/>
        </p:spPr>
        <p:txBody>
          <a:bodyPr wrap="square" rtlCol="0">
            <a:spAutoFit/>
          </a:bodyPr>
          <a:lstStyle/>
          <a:p>
            <a:pPr algn="ctr"/>
            <a:r>
              <a:rPr lang="en-GB" sz="1600" b="1">
                <a:solidFill>
                  <a:schemeClr val="accent1"/>
                </a:solidFill>
                <a:latin typeface="Arial" panose="020B0604020202020204" pitchFamily="34" charset="0"/>
              </a:rPr>
              <a:t>TA616 </a:t>
            </a:r>
          </a:p>
        </p:txBody>
      </p:sp>
      <p:sp>
        <p:nvSpPr>
          <p:cNvPr id="8" name="TextBox 7">
            <a:extLst>
              <a:ext uri="{FF2B5EF4-FFF2-40B4-BE49-F238E27FC236}">
                <a16:creationId xmlns:a16="http://schemas.microsoft.com/office/drawing/2014/main" id="{2E32ACC4-B13D-3BD9-1A03-7316C91DE501}"/>
              </a:ext>
            </a:extLst>
          </p:cNvPr>
          <p:cNvSpPr txBox="1"/>
          <p:nvPr/>
        </p:nvSpPr>
        <p:spPr>
          <a:xfrm>
            <a:off x="3891708" y="4394607"/>
            <a:ext cx="3479597" cy="1357200"/>
          </a:xfrm>
          <a:prstGeom prst="rect">
            <a:avLst/>
          </a:prstGeom>
          <a:solidFill>
            <a:srgbClr val="E6E6E6"/>
          </a:solidFill>
          <a:ln w="38100">
            <a:solidFill>
              <a:schemeClr val="accent1"/>
            </a:solidFill>
            <a:prstDash val="sysDash"/>
          </a:ln>
        </p:spPr>
        <p:txBody>
          <a:bodyPr wrap="square" rtlCol="0" anchor="ctr">
            <a:spAutoFit/>
          </a:bodyPr>
          <a:lstStyle/>
          <a:p>
            <a:r>
              <a:rPr lang="en-US" sz="1814">
                <a:latin typeface="Arial" panose="020B0604020202020204" pitchFamily="34" charset="0"/>
              </a:rPr>
              <a:t>Highly active</a:t>
            </a:r>
          </a:p>
          <a:p>
            <a:pPr marL="285750" indent="-285750">
              <a:buFont typeface="Arial" panose="020B0604020202020204" pitchFamily="34" charset="0"/>
              <a:buChar char="•"/>
            </a:pPr>
            <a:r>
              <a:rPr lang="en-GB" sz="1600">
                <a:latin typeface="Arial" panose="020B0604020202020204" pitchFamily="34" charset="0"/>
              </a:rPr>
              <a:t>1 relapse in previous year and MRI evidence of disease activity despite treatment with DMT</a:t>
            </a:r>
            <a:endParaRPr lang="en-US" sz="1600">
              <a:latin typeface="Arial" panose="020B0604020202020204" pitchFamily="34" charset="0"/>
            </a:endParaRPr>
          </a:p>
        </p:txBody>
      </p:sp>
      <p:sp>
        <p:nvSpPr>
          <p:cNvPr id="9" name="TextBox 8">
            <a:extLst>
              <a:ext uri="{FF2B5EF4-FFF2-40B4-BE49-F238E27FC236}">
                <a16:creationId xmlns:a16="http://schemas.microsoft.com/office/drawing/2014/main" id="{A99F2DD8-FC41-8A7B-E55A-D52587C97BAC}"/>
              </a:ext>
            </a:extLst>
          </p:cNvPr>
          <p:cNvSpPr txBox="1"/>
          <p:nvPr/>
        </p:nvSpPr>
        <p:spPr>
          <a:xfrm>
            <a:off x="1029960" y="4394607"/>
            <a:ext cx="2725440" cy="1357200"/>
          </a:xfrm>
          <a:prstGeom prst="rect">
            <a:avLst/>
          </a:prstGeom>
          <a:noFill/>
          <a:ln w="38100">
            <a:solidFill>
              <a:srgbClr val="FF0000"/>
            </a:solidFill>
            <a:prstDash val="sysDash"/>
          </a:ln>
        </p:spPr>
        <p:txBody>
          <a:bodyPr wrap="square" rtlCol="0" anchor="ctr">
            <a:spAutoFit/>
          </a:bodyPr>
          <a:lstStyle/>
          <a:p>
            <a:r>
              <a:rPr lang="en-US" sz="1814">
                <a:latin typeface="Arial" panose="020B0604020202020204" pitchFamily="34" charset="0"/>
              </a:rPr>
              <a:t>Active</a:t>
            </a:r>
          </a:p>
          <a:p>
            <a:pPr marL="342900" indent="-342900">
              <a:buFont typeface="Arial" panose="020B0604020202020204" pitchFamily="34" charset="0"/>
              <a:buChar char="•"/>
            </a:pPr>
            <a:r>
              <a:rPr lang="en-GB" sz="1600">
                <a:latin typeface="Arial" panose="020B0604020202020204" pitchFamily="34" charset="0"/>
              </a:rPr>
              <a:t>At least two clinically significant relapses occur within the last 2 years</a:t>
            </a:r>
            <a:endParaRPr lang="en-US" sz="1600">
              <a:latin typeface="Arial" panose="020B0604020202020204" pitchFamily="34" charset="0"/>
            </a:endParaRPr>
          </a:p>
        </p:txBody>
      </p:sp>
      <p:sp>
        <p:nvSpPr>
          <p:cNvPr id="32" name="AutoShape 2" descr="Circular Arrow Vector SVG Icon - SVG Repo">
            <a:extLst>
              <a:ext uri="{FF2B5EF4-FFF2-40B4-BE49-F238E27FC236}">
                <a16:creationId xmlns:a16="http://schemas.microsoft.com/office/drawing/2014/main" id="{EC4AB286-E422-D7FB-3C01-8907AAE1CE1E}"/>
              </a:ext>
            </a:extLst>
          </p:cNvPr>
          <p:cNvSpPr>
            <a:spLocks noChangeAspect="1" noChangeArrowheads="1"/>
          </p:cNvSpPr>
          <p:nvPr/>
        </p:nvSpPr>
        <p:spPr bwMode="auto">
          <a:xfrm>
            <a:off x="6413500" y="3124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endParaRPr>
          </a:p>
        </p:txBody>
      </p:sp>
      <p:pic>
        <p:nvPicPr>
          <p:cNvPr id="34" name="Picture 33">
            <a:extLst>
              <a:ext uri="{FF2B5EF4-FFF2-40B4-BE49-F238E27FC236}">
                <a16:creationId xmlns:a16="http://schemas.microsoft.com/office/drawing/2014/main" id="{4477ADEA-8947-1347-9CEF-7949778DB8A8}"/>
              </a:ext>
            </a:extLst>
          </p:cNvPr>
          <p:cNvPicPr>
            <a:picLocks noChangeAspect="1"/>
          </p:cNvPicPr>
          <p:nvPr/>
        </p:nvPicPr>
        <p:blipFill>
          <a:blip r:embed="rId3">
            <a:duotone>
              <a:schemeClr val="accent1">
                <a:shade val="45000"/>
                <a:satMod val="135000"/>
              </a:schemeClr>
              <a:prstClr val="white"/>
            </a:duotone>
          </a:blip>
          <a:stretch>
            <a:fillRect/>
          </a:stretch>
        </p:blipFill>
        <p:spPr>
          <a:xfrm rot="10369006" flipV="1">
            <a:off x="7641486" y="486624"/>
            <a:ext cx="1022802" cy="671355"/>
          </a:xfrm>
          <a:prstGeom prst="rect">
            <a:avLst/>
          </a:prstGeom>
        </p:spPr>
      </p:pic>
      <p:sp>
        <p:nvSpPr>
          <p:cNvPr id="35" name="Right Brace 34">
            <a:extLst>
              <a:ext uri="{FF2B5EF4-FFF2-40B4-BE49-F238E27FC236}">
                <a16:creationId xmlns:a16="http://schemas.microsoft.com/office/drawing/2014/main" id="{B04DBA10-81B8-31C4-EF18-75769C56DAE4}"/>
              </a:ext>
            </a:extLst>
          </p:cNvPr>
          <p:cNvSpPr/>
          <p:nvPr/>
        </p:nvSpPr>
        <p:spPr>
          <a:xfrm rot="5400000">
            <a:off x="7387742" y="2394032"/>
            <a:ext cx="223975" cy="71610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endParaRPr>
          </a:p>
        </p:txBody>
      </p:sp>
      <p:sp>
        <p:nvSpPr>
          <p:cNvPr id="36" name="Right Brace 35">
            <a:extLst>
              <a:ext uri="{FF2B5EF4-FFF2-40B4-BE49-F238E27FC236}">
                <a16:creationId xmlns:a16="http://schemas.microsoft.com/office/drawing/2014/main" id="{40A9B4F8-80C8-1680-EB80-0288F7D165C8}"/>
              </a:ext>
            </a:extLst>
          </p:cNvPr>
          <p:cNvSpPr/>
          <p:nvPr/>
        </p:nvSpPr>
        <p:spPr>
          <a:xfrm rot="16200000">
            <a:off x="5584866" y="-1215467"/>
            <a:ext cx="940458" cy="10050276"/>
          </a:xfrm>
          <a:prstGeom prst="rightBrace">
            <a:avLst>
              <a:gd name="adj1" fmla="val 2931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endParaRPr>
          </a:p>
        </p:txBody>
      </p:sp>
    </p:spTree>
    <p:extLst>
      <p:ext uri="{BB962C8B-B14F-4D97-AF65-F5344CB8AC3E}">
        <p14:creationId xmlns:p14="http://schemas.microsoft.com/office/powerpoint/2010/main" val="3821612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7485D-4EB1-F5B1-AB7E-042CD06934D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0802204-1C36-DCE7-B0D8-C1916640B9FF}"/>
              </a:ext>
            </a:extLst>
          </p:cNvPr>
          <p:cNvSpPr>
            <a:spLocks noGrp="1"/>
          </p:cNvSpPr>
          <p:nvPr>
            <p:ph type="body" sz="quarter" idx="13"/>
          </p:nvPr>
        </p:nvSpPr>
        <p:spPr>
          <a:xfrm>
            <a:off x="1871663" y="6496050"/>
            <a:ext cx="9086850" cy="365125"/>
          </a:xfrm>
        </p:spPr>
        <p:txBody>
          <a:bodyPr>
            <a:normAutofit fontScale="85000" lnSpcReduction="10000"/>
          </a:bodyPr>
          <a:lstStyle/>
          <a:p>
            <a:r>
              <a:rPr lang="en-GB"/>
              <a:t>Abbreviations: NMA, network meta-analysis; EAG, external assessment group; DMT, disease-modifying therapy; HR, hazard ratios.</a:t>
            </a:r>
          </a:p>
        </p:txBody>
      </p:sp>
      <p:sp>
        <p:nvSpPr>
          <p:cNvPr id="6" name="Title 1">
            <a:extLst>
              <a:ext uri="{FF2B5EF4-FFF2-40B4-BE49-F238E27FC236}">
                <a16:creationId xmlns:a16="http://schemas.microsoft.com/office/drawing/2014/main" id="{4755DAF2-A62F-EF9F-7D40-A445BEE1D2B7}"/>
              </a:ext>
            </a:extLst>
          </p:cNvPr>
          <p:cNvSpPr txBox="1">
            <a:spLocks/>
          </p:cNvSpPr>
          <p:nvPr/>
        </p:nvSpPr>
        <p:spPr>
          <a:xfrm>
            <a:off x="466724" y="263524"/>
            <a:ext cx="11250785" cy="592817"/>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a:t>Key Issue 4: Treatment discontinuation probability approaches</a:t>
            </a:r>
          </a:p>
        </p:txBody>
      </p:sp>
      <p:graphicFrame>
        <p:nvGraphicFramePr>
          <p:cNvPr id="8" name="Table 7">
            <a:extLst>
              <a:ext uri="{FF2B5EF4-FFF2-40B4-BE49-F238E27FC236}">
                <a16:creationId xmlns:a16="http://schemas.microsoft.com/office/drawing/2014/main" id="{C2F124B0-A311-AA17-8C59-3D5025442BCE}"/>
              </a:ext>
            </a:extLst>
          </p:cNvPr>
          <p:cNvGraphicFramePr>
            <a:graphicFrameLocks noGrp="1"/>
          </p:cNvGraphicFramePr>
          <p:nvPr>
            <p:extLst>
              <p:ext uri="{D42A27DB-BD31-4B8C-83A1-F6EECF244321}">
                <p14:modId xmlns:p14="http://schemas.microsoft.com/office/powerpoint/2010/main" val="336576194"/>
              </p:ext>
            </p:extLst>
          </p:nvPr>
        </p:nvGraphicFramePr>
        <p:xfrm>
          <a:off x="699533" y="1123140"/>
          <a:ext cx="8512909" cy="4526971"/>
        </p:xfrm>
        <a:graphic>
          <a:graphicData uri="http://schemas.openxmlformats.org/drawingml/2006/table">
            <a:tbl>
              <a:tblPr firstCol="1" bandRow="1">
                <a:tableStyleId>{5C22544A-7EE6-4342-B048-85BDC9FD1C3A}</a:tableStyleId>
              </a:tblPr>
              <a:tblGrid>
                <a:gridCol w="2032909">
                  <a:extLst>
                    <a:ext uri="{9D8B030D-6E8A-4147-A177-3AD203B41FA5}">
                      <a16:colId xmlns:a16="http://schemas.microsoft.com/office/drawing/2014/main" val="458885630"/>
                    </a:ext>
                  </a:extLst>
                </a:gridCol>
                <a:gridCol w="1620000">
                  <a:extLst>
                    <a:ext uri="{9D8B030D-6E8A-4147-A177-3AD203B41FA5}">
                      <a16:colId xmlns:a16="http://schemas.microsoft.com/office/drawing/2014/main" val="1632584741"/>
                    </a:ext>
                  </a:extLst>
                </a:gridCol>
                <a:gridCol w="1620000">
                  <a:extLst>
                    <a:ext uri="{9D8B030D-6E8A-4147-A177-3AD203B41FA5}">
                      <a16:colId xmlns:a16="http://schemas.microsoft.com/office/drawing/2014/main" val="3539344913"/>
                    </a:ext>
                  </a:extLst>
                </a:gridCol>
                <a:gridCol w="1620000">
                  <a:extLst>
                    <a:ext uri="{9D8B030D-6E8A-4147-A177-3AD203B41FA5}">
                      <a16:colId xmlns:a16="http://schemas.microsoft.com/office/drawing/2014/main" val="2389519585"/>
                    </a:ext>
                  </a:extLst>
                </a:gridCol>
                <a:gridCol w="1620000">
                  <a:extLst>
                    <a:ext uri="{9D8B030D-6E8A-4147-A177-3AD203B41FA5}">
                      <a16:colId xmlns:a16="http://schemas.microsoft.com/office/drawing/2014/main" val="1236398311"/>
                    </a:ext>
                  </a:extLst>
                </a:gridCol>
              </a:tblGrid>
              <a:tr h="703315">
                <a:tc>
                  <a:txBody>
                    <a:bodyPr/>
                    <a:lstStyle/>
                    <a:p>
                      <a:pPr algn="l">
                        <a:lnSpc>
                          <a:spcPct val="107000"/>
                        </a:lnSpc>
                      </a:pPr>
                      <a:endParaRPr lang="en-GB" sz="1400" b="1" u="none" strike="noStrike" kern="100">
                        <a:solidFill>
                          <a:schemeClr val="bg1"/>
                        </a:solidFill>
                        <a:effectLst/>
                        <a:latin typeface="Arial"/>
                        <a:ea typeface="Times New Roman" panose="02020603050405020304" pitchFamily="18" charset="0"/>
                        <a:cs typeface="Arial"/>
                      </a:endParaRPr>
                    </a:p>
                  </a:txBody>
                  <a:tcPr marL="14183" marR="14183" marT="0" marB="0" anchor="ctr">
                    <a:solidFill>
                      <a:schemeClr val="accent1"/>
                    </a:solidFill>
                  </a:tcPr>
                </a:tc>
                <a:tc gridSpan="2">
                  <a:txBody>
                    <a:bodyPr/>
                    <a:lstStyle/>
                    <a:p>
                      <a:pPr algn="ctr">
                        <a:lnSpc>
                          <a:spcPct val="107000"/>
                        </a:lnSpc>
                      </a:pPr>
                      <a:r>
                        <a:rPr lang="en-GB" sz="1400" b="1" u="none" strike="noStrike" kern="100">
                          <a:solidFill>
                            <a:schemeClr val="bg1"/>
                          </a:solidFill>
                          <a:effectLst/>
                          <a:latin typeface="Arial"/>
                          <a:ea typeface="Times New Roman" panose="02020603050405020304" pitchFamily="18" charset="0"/>
                          <a:cs typeface="Arial"/>
                        </a:rPr>
                        <a:t>Company’s preferred treatment discontinuation sources</a:t>
                      </a:r>
                    </a:p>
                  </a:txBody>
                  <a:tcPr marL="14183" marR="14183" marT="0" marB="0">
                    <a:solidFill>
                      <a:schemeClr val="accent1"/>
                    </a:solidFill>
                  </a:tcPr>
                </a:tc>
                <a:tc hMerge="1">
                  <a:txBody>
                    <a:bodyPr/>
                    <a:lstStyle/>
                    <a:p>
                      <a:endParaRPr lang="en-GB"/>
                    </a:p>
                  </a:txBody>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1" u="none" strike="noStrike" kern="100">
                          <a:solidFill>
                            <a:schemeClr val="bg1"/>
                          </a:solidFill>
                          <a:effectLst/>
                          <a:latin typeface="Arial"/>
                          <a:ea typeface="Times New Roman" panose="02020603050405020304" pitchFamily="18" charset="0"/>
                          <a:cs typeface="Arial"/>
                        </a:rPr>
                        <a:t>EAG’s preferred treatment discontinuation sources</a:t>
                      </a:r>
                    </a:p>
                    <a:p>
                      <a:pPr algn="ctr">
                        <a:lnSpc>
                          <a:spcPct val="107000"/>
                        </a:lnSpc>
                      </a:pPr>
                      <a:endParaRPr lang="en-GB" sz="1400" b="1" kern="100">
                        <a:solidFill>
                          <a:schemeClr val="bg1"/>
                        </a:solidFill>
                        <a:effectLst/>
                        <a:latin typeface="Arial"/>
                        <a:ea typeface="Times New Roman" panose="02020603050405020304" pitchFamily="18" charset="0"/>
                        <a:cs typeface="Arial"/>
                      </a:endParaRPr>
                    </a:p>
                  </a:txBody>
                  <a:tcPr marL="14183" marR="14183" marT="0" marB="0">
                    <a:solidFill>
                      <a:schemeClr val="accent2"/>
                    </a:solidFill>
                  </a:tcPr>
                </a:tc>
                <a:tc hMerge="1">
                  <a:txBody>
                    <a:bodyPr/>
                    <a:lstStyle/>
                    <a:p>
                      <a:endParaRPr lang="en-GB"/>
                    </a:p>
                  </a:txBody>
                  <a:tcPr/>
                </a:tc>
                <a:extLst>
                  <a:ext uri="{0D108BD9-81ED-4DB2-BD59-A6C34878D82A}">
                    <a16:rowId xmlns:a16="http://schemas.microsoft.com/office/drawing/2014/main" val="3182207808"/>
                  </a:ext>
                </a:extLst>
              </a:tr>
              <a:tr h="471627">
                <a:tc rowSpan="2">
                  <a:txBody>
                    <a:bodyPr/>
                    <a:lstStyle/>
                    <a:p>
                      <a:pPr algn="l">
                        <a:lnSpc>
                          <a:spcPct val="107000"/>
                        </a:lnSpc>
                      </a:pPr>
                      <a:r>
                        <a:rPr lang="en-GB" sz="1400" b="1" u="none" strike="noStrike" kern="100">
                          <a:solidFill>
                            <a:schemeClr val="bg1"/>
                          </a:solidFill>
                          <a:effectLst/>
                          <a:latin typeface="Arial"/>
                          <a:cs typeface="Arial"/>
                        </a:rPr>
                        <a:t>DMT</a:t>
                      </a:r>
                      <a:endParaRPr lang="en-GB" sz="1400" b="1" u="none" strike="noStrike" kern="100">
                        <a:solidFill>
                          <a:schemeClr val="bg1"/>
                        </a:solidFill>
                        <a:effectLst/>
                        <a:latin typeface="Arial"/>
                        <a:ea typeface="Times New Roman" panose="02020603050405020304" pitchFamily="18" charset="0"/>
                        <a:cs typeface="Arial"/>
                      </a:endParaRPr>
                    </a:p>
                  </a:txBody>
                  <a:tcPr marL="14183" marR="14183" marT="0" marB="0" anchor="ctr">
                    <a:solidFill>
                      <a:schemeClr val="accent1"/>
                    </a:solidFill>
                  </a:tcPr>
                </a:tc>
                <a:tc>
                  <a:txBody>
                    <a:bodyPr/>
                    <a:lstStyle/>
                    <a:p>
                      <a:pPr algn="ctr">
                        <a:lnSpc>
                          <a:spcPct val="107000"/>
                        </a:lnSpc>
                      </a:pPr>
                      <a:r>
                        <a:rPr lang="en-GB" sz="1400" b="1" u="none" strike="noStrike" kern="100">
                          <a:solidFill>
                            <a:schemeClr val="bg1"/>
                          </a:solidFill>
                          <a:effectLst/>
                          <a:latin typeface="Arial"/>
                          <a:ea typeface="Times New Roman" panose="02020603050405020304" pitchFamily="18" charset="0"/>
                          <a:cs typeface="Arial"/>
                        </a:rPr>
                        <a:t>Cladribine</a:t>
                      </a:r>
                    </a:p>
                  </a:txBody>
                  <a:tcPr marL="14183" marR="14183" marT="0" marB="0">
                    <a:solidFill>
                      <a:schemeClr val="accent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0" u="none" strike="noStrike" kern="100">
                          <a:solidFill>
                            <a:schemeClr val="tx1"/>
                          </a:solidFill>
                          <a:effectLst/>
                          <a:latin typeface="Arial"/>
                          <a:ea typeface="Times New Roman" panose="02020603050405020304" pitchFamily="18" charset="0"/>
                          <a:cs typeface="Arial"/>
                        </a:rPr>
                        <a:t>CLASSIC-MS</a:t>
                      </a:r>
                    </a:p>
                  </a:txBody>
                  <a:tcPr marL="14183" marR="14183" marT="0" marB="0">
                    <a:solidFill>
                      <a:schemeClr val="bg1">
                        <a:lumMod val="95000"/>
                      </a:schemeClr>
                    </a:solidFill>
                  </a:tcPr>
                </a:tc>
                <a:tc>
                  <a:txBody>
                    <a:bodyPr/>
                    <a:lstStyle/>
                    <a:p>
                      <a:pPr algn="ctr">
                        <a:lnSpc>
                          <a:spcPct val="107000"/>
                        </a:lnSpc>
                      </a:pPr>
                      <a:r>
                        <a:rPr lang="en-GB" sz="1400" b="1" u="none" strike="noStrike" kern="100">
                          <a:solidFill>
                            <a:schemeClr val="bg1"/>
                          </a:solidFill>
                          <a:effectLst/>
                          <a:latin typeface="Arial"/>
                          <a:cs typeface="Arial"/>
                        </a:rPr>
                        <a:t>Cladribine</a:t>
                      </a:r>
                      <a:endParaRPr lang="en-GB" sz="1400" b="1" u="none" strike="noStrike" kern="100">
                        <a:solidFill>
                          <a:schemeClr val="bg1"/>
                        </a:solidFill>
                        <a:effectLst/>
                        <a:latin typeface="Arial"/>
                        <a:ea typeface="Times New Roman" panose="02020603050405020304" pitchFamily="18" charset="0"/>
                        <a:cs typeface="Arial"/>
                      </a:endParaRPr>
                    </a:p>
                  </a:txBody>
                  <a:tcPr marL="14183" marR="14183" marT="0" marB="0">
                    <a:solidFill>
                      <a:schemeClr val="accent2"/>
                    </a:solidFill>
                  </a:tcPr>
                </a:tc>
                <a:tc>
                  <a:txBody>
                    <a:bodyPr/>
                    <a:lstStyle/>
                    <a:p>
                      <a:pPr algn="ctr">
                        <a:lnSpc>
                          <a:spcPct val="107000"/>
                        </a:lnSpc>
                      </a:pPr>
                      <a:r>
                        <a:rPr lang="en-GB" sz="1400" b="0" u="none" strike="noStrike" kern="100">
                          <a:solidFill>
                            <a:schemeClr val="tx1"/>
                          </a:solidFill>
                          <a:effectLst/>
                          <a:latin typeface="Arial"/>
                          <a:ea typeface="Times New Roman" panose="02020603050405020304" pitchFamily="18" charset="0"/>
                          <a:cs typeface="Arial"/>
                        </a:rPr>
                        <a:t>CLASSIC-MS</a:t>
                      </a:r>
                    </a:p>
                  </a:txBody>
                  <a:tcPr marL="14183" marR="14183" marT="0" marB="0">
                    <a:solidFill>
                      <a:schemeClr val="bg1">
                        <a:lumMod val="95000"/>
                      </a:schemeClr>
                    </a:solidFill>
                  </a:tcPr>
                </a:tc>
                <a:extLst>
                  <a:ext uri="{0D108BD9-81ED-4DB2-BD59-A6C34878D82A}">
                    <a16:rowId xmlns:a16="http://schemas.microsoft.com/office/drawing/2014/main" val="1587531926"/>
                  </a:ext>
                </a:extLst>
              </a:tr>
              <a:tr h="471627">
                <a:tc vMerge="1">
                  <a:txBody>
                    <a:bodyPr/>
                    <a:lstStyle/>
                    <a:p>
                      <a:endParaRPr lang="en-GB"/>
                    </a:p>
                  </a:txBody>
                  <a:tcPr/>
                </a:tc>
                <a:tc>
                  <a:txBody>
                    <a:bodyPr/>
                    <a:lstStyle/>
                    <a:p>
                      <a:pPr algn="ctr">
                        <a:lnSpc>
                          <a:spcPct val="107000"/>
                        </a:lnSpc>
                      </a:pPr>
                      <a:r>
                        <a:rPr lang="en-GB" sz="1400" b="1" u="none" strike="noStrike" kern="100">
                          <a:solidFill>
                            <a:schemeClr val="bg1"/>
                          </a:solidFill>
                          <a:effectLst/>
                          <a:latin typeface="Arial"/>
                          <a:ea typeface="Times New Roman" panose="02020603050405020304" pitchFamily="18" charset="0"/>
                          <a:cs typeface="Arial"/>
                        </a:rPr>
                        <a:t>Comparators</a:t>
                      </a:r>
                    </a:p>
                  </a:txBody>
                  <a:tcPr marL="14183" marR="14183" marT="0" marB="0">
                    <a:solidFill>
                      <a:schemeClr val="accent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0" u="none" strike="noStrike" kern="100">
                          <a:solidFill>
                            <a:schemeClr val="tx1"/>
                          </a:solidFill>
                          <a:effectLst/>
                          <a:latin typeface="Arial"/>
                          <a:ea typeface="Times New Roman" panose="02020603050405020304" pitchFamily="18" charset="0"/>
                          <a:cs typeface="Arial"/>
                        </a:rPr>
                        <a:t>Company NMA</a:t>
                      </a:r>
                    </a:p>
                  </a:txBody>
                  <a:tcPr marL="14183" marR="14183" marT="0" marB="0">
                    <a:solidFill>
                      <a:schemeClr val="bg1">
                        <a:lumMod val="95000"/>
                      </a:schemeClr>
                    </a:solidFill>
                  </a:tcPr>
                </a:tc>
                <a:tc>
                  <a:txBody>
                    <a:bodyPr/>
                    <a:lstStyle/>
                    <a:p>
                      <a:pPr algn="ctr"/>
                      <a:r>
                        <a:rPr lang="en-GB" sz="1400" b="1" u="none" strike="noStrike" kern="100">
                          <a:solidFill>
                            <a:schemeClr val="bg1"/>
                          </a:solidFill>
                          <a:effectLst/>
                          <a:latin typeface="Arial"/>
                          <a:ea typeface="Times New Roman" panose="02020603050405020304" pitchFamily="18" charset="0"/>
                          <a:cs typeface="Arial"/>
                        </a:rPr>
                        <a:t>Comparators</a:t>
                      </a:r>
                      <a:endParaRPr lang="en-GB"/>
                    </a:p>
                  </a:txBody>
                  <a:tcPr marL="14183" marR="14183" marT="0" marB="0">
                    <a:solidFill>
                      <a:schemeClr val="accent2"/>
                    </a:solidFill>
                  </a:tcPr>
                </a:tc>
                <a:tc>
                  <a:txBody>
                    <a:bodyPr/>
                    <a:lstStyle/>
                    <a:p>
                      <a:pPr algn="ctr"/>
                      <a:r>
                        <a:rPr lang="en-GB" sz="1400" b="0" u="none" strike="noStrike" kern="100">
                          <a:solidFill>
                            <a:schemeClr val="tx1"/>
                          </a:solidFill>
                          <a:effectLst/>
                          <a:latin typeface="Arial"/>
                          <a:ea typeface="Times New Roman" panose="02020603050405020304" pitchFamily="18" charset="0"/>
                          <a:cs typeface="Arial"/>
                        </a:rPr>
                        <a:t>HRs indexed on cladribine from CLASSIC-MS</a:t>
                      </a:r>
                      <a:endParaRPr lang="en-GB">
                        <a:solidFill>
                          <a:schemeClr val="tx1"/>
                        </a:solidFill>
                      </a:endParaRPr>
                    </a:p>
                  </a:txBody>
                  <a:tcPr marL="14183" marR="14183" marT="0" marB="0">
                    <a:solidFill>
                      <a:schemeClr val="bg1">
                        <a:lumMod val="95000"/>
                      </a:schemeClr>
                    </a:solidFill>
                  </a:tcPr>
                </a:tc>
                <a:extLst>
                  <a:ext uri="{0D108BD9-81ED-4DB2-BD59-A6C34878D82A}">
                    <a16:rowId xmlns:a16="http://schemas.microsoft.com/office/drawing/2014/main" val="1999778345"/>
                  </a:ext>
                </a:extLst>
              </a:tr>
              <a:tr h="463063">
                <a:tc>
                  <a:txBody>
                    <a:bodyPr/>
                    <a:lstStyle/>
                    <a:p>
                      <a:pPr>
                        <a:lnSpc>
                          <a:spcPct val="107000"/>
                        </a:lnSpc>
                      </a:pPr>
                      <a:r>
                        <a:rPr lang="en-GB" sz="1400" u="none" strike="noStrike" kern="100">
                          <a:solidFill>
                            <a:schemeClr val="bg1"/>
                          </a:solidFill>
                          <a:effectLst/>
                          <a:latin typeface="Arial"/>
                          <a:cs typeface="Arial"/>
                        </a:rPr>
                        <a:t>Cladribine Tablets</a:t>
                      </a:r>
                      <a:endParaRPr lang="en-GB" sz="1400" u="none" strike="noStrike" kern="100">
                        <a:solidFill>
                          <a:schemeClr val="bg1"/>
                        </a:solidFill>
                        <a:effectLst/>
                        <a:latin typeface="Arial"/>
                        <a:ea typeface="Times New Roman" panose="02020603050405020304" pitchFamily="18" charset="0"/>
                        <a:cs typeface="Arial"/>
                      </a:endParaRPr>
                    </a:p>
                  </a:txBody>
                  <a:tcPr marL="14183" marR="14183" marT="0" marB="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14183" marR="14183" marT="0" marB="0"/>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14183" marR="14183" marT="0" marB="0"/>
                </a:tc>
                <a:tc hMerge="1">
                  <a:txBody>
                    <a:bodyPr/>
                    <a:lstStyle/>
                    <a:p>
                      <a:endParaRPr lang="en-GB"/>
                    </a:p>
                  </a:txBody>
                  <a:tcPr/>
                </a:tc>
                <a:extLst>
                  <a:ext uri="{0D108BD9-81ED-4DB2-BD59-A6C34878D82A}">
                    <a16:rowId xmlns:a16="http://schemas.microsoft.com/office/drawing/2014/main" val="1053855253"/>
                  </a:ext>
                </a:extLst>
              </a:tr>
              <a:tr h="463063">
                <a:tc>
                  <a:txBody>
                    <a:bodyPr/>
                    <a:lstStyle/>
                    <a:p>
                      <a:pPr>
                        <a:lnSpc>
                          <a:spcPct val="107000"/>
                        </a:lnSpc>
                      </a:pPr>
                      <a:r>
                        <a:rPr lang="en-GB" sz="1400" u="none" strike="noStrike" kern="100">
                          <a:solidFill>
                            <a:schemeClr val="bg1"/>
                          </a:solidFill>
                          <a:effectLst/>
                          <a:latin typeface="Arial"/>
                          <a:cs typeface="Arial"/>
                        </a:rPr>
                        <a:t>Dimethyl fumarate </a:t>
                      </a:r>
                      <a:endParaRPr lang="en-GB" sz="1400" u="none" strike="noStrike" kern="100">
                        <a:solidFill>
                          <a:schemeClr val="bg1"/>
                        </a:solidFill>
                        <a:effectLst/>
                        <a:latin typeface="Arial"/>
                        <a:ea typeface="Times New Roman" panose="02020603050405020304" pitchFamily="18" charset="0"/>
                        <a:cs typeface="Arial"/>
                      </a:endParaRPr>
                    </a:p>
                  </a:txBody>
                  <a:tcPr marL="14183" marR="14183" marT="0" marB="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14183" marR="14183" marT="0" marB="0"/>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14183" marR="14183" marT="0" marB="0"/>
                </a:tc>
                <a:tc hMerge="1">
                  <a:txBody>
                    <a:bodyPr/>
                    <a:lstStyle/>
                    <a:p>
                      <a:endParaRPr lang="en-GB"/>
                    </a:p>
                  </a:txBody>
                  <a:tcPr/>
                </a:tc>
                <a:extLst>
                  <a:ext uri="{0D108BD9-81ED-4DB2-BD59-A6C34878D82A}">
                    <a16:rowId xmlns:a16="http://schemas.microsoft.com/office/drawing/2014/main" val="3297048202"/>
                  </a:ext>
                </a:extLst>
              </a:tr>
              <a:tr h="265853">
                <a:tc>
                  <a:txBody>
                    <a:bodyPr/>
                    <a:lstStyle/>
                    <a:p>
                      <a:pPr>
                        <a:lnSpc>
                          <a:spcPct val="107000"/>
                        </a:lnSpc>
                      </a:pPr>
                      <a:r>
                        <a:rPr lang="en-GB" sz="1400" u="none" strike="noStrike" kern="100">
                          <a:solidFill>
                            <a:schemeClr val="bg1"/>
                          </a:solidFill>
                          <a:effectLst/>
                          <a:latin typeface="Arial"/>
                          <a:cs typeface="Arial"/>
                        </a:rPr>
                        <a:t>Teriflunomide </a:t>
                      </a:r>
                      <a:endParaRPr lang="en-GB" sz="1400" u="none" strike="noStrike" kern="100">
                        <a:solidFill>
                          <a:schemeClr val="bg1"/>
                        </a:solidFill>
                        <a:effectLst/>
                        <a:latin typeface="Arial"/>
                        <a:ea typeface="Times New Roman" panose="02020603050405020304" pitchFamily="18" charset="0"/>
                        <a:cs typeface="Arial"/>
                      </a:endParaRPr>
                    </a:p>
                  </a:txBody>
                  <a:tcPr marL="14183" marR="14183" marT="0" marB="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14183" marR="14183" marT="0" marB="0"/>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14183" marR="14183" marT="0" marB="0"/>
                </a:tc>
                <a:tc hMerge="1">
                  <a:txBody>
                    <a:bodyPr/>
                    <a:lstStyle/>
                    <a:p>
                      <a:endParaRPr lang="en-GB"/>
                    </a:p>
                  </a:txBody>
                  <a:tcPr/>
                </a:tc>
                <a:extLst>
                  <a:ext uri="{0D108BD9-81ED-4DB2-BD59-A6C34878D82A}">
                    <a16:rowId xmlns:a16="http://schemas.microsoft.com/office/drawing/2014/main" val="2663302457"/>
                  </a:ext>
                </a:extLst>
              </a:tr>
              <a:tr h="265853">
                <a:tc>
                  <a:txBody>
                    <a:bodyPr/>
                    <a:lstStyle/>
                    <a:p>
                      <a:pPr>
                        <a:lnSpc>
                          <a:spcPct val="107000"/>
                        </a:lnSpc>
                      </a:pPr>
                      <a:r>
                        <a:rPr lang="en-GB" sz="1400" u="none" strike="noStrike" kern="100">
                          <a:solidFill>
                            <a:schemeClr val="bg1"/>
                          </a:solidFill>
                          <a:effectLst/>
                          <a:latin typeface="Arial"/>
                          <a:cs typeface="Arial"/>
                        </a:rPr>
                        <a:t>Ocrelizumab</a:t>
                      </a:r>
                      <a:endParaRPr lang="en-GB" sz="1400" u="none" strike="noStrike" kern="100">
                        <a:solidFill>
                          <a:schemeClr val="bg1"/>
                        </a:solidFill>
                        <a:effectLst/>
                        <a:latin typeface="Arial"/>
                        <a:ea typeface="Times New Roman" panose="02020603050405020304" pitchFamily="18" charset="0"/>
                        <a:cs typeface="Arial"/>
                      </a:endParaRPr>
                    </a:p>
                  </a:txBody>
                  <a:tcPr marL="14183" marR="14183" marT="0" marB="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14183" marR="14183" marT="0" marB="0"/>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14183" marR="14183" marT="0" marB="0"/>
                </a:tc>
                <a:tc hMerge="1">
                  <a:txBody>
                    <a:bodyPr/>
                    <a:lstStyle/>
                    <a:p>
                      <a:endParaRPr lang="en-GB"/>
                    </a:p>
                  </a:txBody>
                  <a:tcPr/>
                </a:tc>
                <a:extLst>
                  <a:ext uri="{0D108BD9-81ED-4DB2-BD59-A6C34878D82A}">
                    <a16:rowId xmlns:a16="http://schemas.microsoft.com/office/drawing/2014/main" val="1178038110"/>
                  </a:ext>
                </a:extLst>
              </a:tr>
              <a:tr h="549960">
                <a:tc>
                  <a:txBody>
                    <a:bodyPr/>
                    <a:lstStyle/>
                    <a:p>
                      <a:pPr>
                        <a:lnSpc>
                          <a:spcPct val="107000"/>
                        </a:lnSpc>
                      </a:pPr>
                      <a:r>
                        <a:rPr lang="en-GB" sz="1400" u="none" strike="noStrike" kern="100">
                          <a:solidFill>
                            <a:schemeClr val="bg1"/>
                          </a:solidFill>
                          <a:effectLst/>
                          <a:latin typeface="Arial"/>
                          <a:cs typeface="Arial"/>
                        </a:rPr>
                        <a:t>Ofatumumab</a:t>
                      </a:r>
                      <a:endParaRPr lang="en-GB" sz="1400" u="none" strike="noStrike" kern="100">
                        <a:solidFill>
                          <a:schemeClr val="bg1"/>
                        </a:solidFill>
                        <a:effectLst/>
                        <a:latin typeface="Arial"/>
                        <a:ea typeface="Times New Roman" panose="02020603050405020304" pitchFamily="18" charset="0"/>
                        <a:cs typeface="Arial"/>
                      </a:endParaRPr>
                    </a:p>
                  </a:txBody>
                  <a:tcPr marL="14183" marR="14183" marT="0" marB="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14183" marR="14183" marT="0" marB="0"/>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14183" marR="14183" marT="0" marB="0"/>
                </a:tc>
                <a:tc hMerge="1">
                  <a:txBody>
                    <a:bodyPr/>
                    <a:lstStyle/>
                    <a:p>
                      <a:endParaRPr lang="en-GB"/>
                    </a:p>
                  </a:txBody>
                  <a:tcPr/>
                </a:tc>
                <a:extLst>
                  <a:ext uri="{0D108BD9-81ED-4DB2-BD59-A6C34878D82A}">
                    <a16:rowId xmlns:a16="http://schemas.microsoft.com/office/drawing/2014/main" val="2611703464"/>
                  </a:ext>
                </a:extLst>
              </a:tr>
              <a:tr h="241094">
                <a:tc>
                  <a:txBody>
                    <a:bodyPr/>
                    <a:lstStyle/>
                    <a:p>
                      <a:pPr>
                        <a:lnSpc>
                          <a:spcPct val="107000"/>
                        </a:lnSpc>
                      </a:pPr>
                      <a:r>
                        <a:rPr lang="en-GB" sz="1400" u="none" strike="noStrike" kern="100">
                          <a:solidFill>
                            <a:schemeClr val="bg1"/>
                          </a:solidFill>
                          <a:effectLst/>
                          <a:latin typeface="Arial"/>
                          <a:cs typeface="Arial"/>
                        </a:rPr>
                        <a:t>Ponesimod</a:t>
                      </a:r>
                      <a:endParaRPr lang="en-GB" sz="1400" u="none" strike="noStrike" kern="100">
                        <a:solidFill>
                          <a:schemeClr val="bg1"/>
                        </a:solidFill>
                        <a:effectLst/>
                        <a:latin typeface="Arial"/>
                        <a:ea typeface="Times New Roman" panose="02020603050405020304" pitchFamily="18" charset="0"/>
                        <a:cs typeface="Arial"/>
                      </a:endParaRPr>
                    </a:p>
                  </a:txBody>
                  <a:tcPr marL="14183" marR="14183" marT="0" marB="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14183" marR="14183" marT="0" marB="0"/>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14183" marR="14183" marT="0" marB="0"/>
                </a:tc>
                <a:tc hMerge="1">
                  <a:txBody>
                    <a:bodyPr/>
                    <a:lstStyle/>
                    <a:p>
                      <a:endParaRPr lang="en-GB"/>
                    </a:p>
                  </a:txBody>
                  <a:tcPr/>
                </a:tc>
                <a:extLst>
                  <a:ext uri="{0D108BD9-81ED-4DB2-BD59-A6C34878D82A}">
                    <a16:rowId xmlns:a16="http://schemas.microsoft.com/office/drawing/2014/main" val="4204490092"/>
                  </a:ext>
                </a:extLst>
              </a:tr>
              <a:tr h="463063">
                <a:tc>
                  <a:txBody>
                    <a:bodyPr/>
                    <a:lstStyle/>
                    <a:p>
                      <a:pPr>
                        <a:lnSpc>
                          <a:spcPct val="107000"/>
                        </a:lnSpc>
                      </a:pPr>
                      <a:r>
                        <a:rPr lang="en-GB" sz="1400" u="none" strike="noStrike" kern="100">
                          <a:solidFill>
                            <a:schemeClr val="bg1"/>
                          </a:solidFill>
                          <a:effectLst/>
                          <a:latin typeface="Arial"/>
                          <a:cs typeface="Arial"/>
                        </a:rPr>
                        <a:t>Diroximel fumarate </a:t>
                      </a:r>
                      <a:endParaRPr lang="en-GB" sz="1400" u="none" strike="noStrike" kern="100">
                        <a:solidFill>
                          <a:schemeClr val="bg1"/>
                        </a:solidFill>
                        <a:effectLst/>
                        <a:latin typeface="Arial"/>
                        <a:ea typeface="Times New Roman" panose="02020603050405020304" pitchFamily="18" charset="0"/>
                        <a:cs typeface="Arial"/>
                      </a:endParaRPr>
                    </a:p>
                  </a:txBody>
                  <a:tcPr marL="14183" marR="14183" marT="0" marB="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14183" marR="14183" marT="0" marB="0"/>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srgbClr val="000000"/>
                          </a:solidFill>
                          <a:effectLst/>
                          <a:highlight>
                            <a:srgbClr val="000000"/>
                          </a:highlight>
                          <a:uLnTx/>
                          <a:uFillTx/>
                          <a:latin typeface="Inter"/>
                          <a:ea typeface="+mn-ea"/>
                          <a:cs typeface="+mn-cs"/>
                        </a:rPr>
                        <a:t>XXX</a:t>
                      </a:r>
                      <a:endParaRPr kumimoji="0" lang="en-GB" sz="14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14183" marR="14183" marT="0" marB="0"/>
                </a:tc>
                <a:tc hMerge="1">
                  <a:txBody>
                    <a:bodyPr/>
                    <a:lstStyle/>
                    <a:p>
                      <a:endParaRPr lang="en-GB"/>
                    </a:p>
                  </a:txBody>
                  <a:tcPr/>
                </a:tc>
                <a:extLst>
                  <a:ext uri="{0D108BD9-81ED-4DB2-BD59-A6C34878D82A}">
                    <a16:rowId xmlns:a16="http://schemas.microsoft.com/office/drawing/2014/main" val="777010930"/>
                  </a:ext>
                </a:extLst>
              </a:tr>
            </a:tbl>
          </a:graphicData>
        </a:graphic>
      </p:graphicFrame>
    </p:spTree>
    <p:extLst>
      <p:ext uri="{BB962C8B-B14F-4D97-AF65-F5344CB8AC3E}">
        <p14:creationId xmlns:p14="http://schemas.microsoft.com/office/powerpoint/2010/main" val="610248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68BC1-CE41-A9AB-7131-094851A180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4CA5DA-5C57-7138-7956-279DFAB08AAE}"/>
              </a:ext>
            </a:extLst>
          </p:cNvPr>
          <p:cNvSpPr>
            <a:spLocks noGrp="1"/>
          </p:cNvSpPr>
          <p:nvPr>
            <p:ph type="title"/>
          </p:nvPr>
        </p:nvSpPr>
        <p:spPr/>
        <p:txBody>
          <a:bodyPr>
            <a:noAutofit/>
          </a:bodyPr>
          <a:lstStyle/>
          <a:p>
            <a:r>
              <a:rPr lang="en-GB" sz="2200"/>
              <a:t>Key Issue 5: M</a:t>
            </a:r>
            <a:r>
              <a:rPr lang="en-GB" sz="2200" kern="1200">
                <a:effectLst/>
                <a:latin typeface="Arial" panose="020B0604020202020204" pitchFamily="34" charset="0"/>
                <a:ea typeface="+mn-ea"/>
                <a:cs typeface="+mn-cs"/>
              </a:rPr>
              <a:t>ore recent EDSS-specific mortality rates</a:t>
            </a:r>
            <a:endParaRPr lang="en-GB" sz="2200" strike="sngStrike">
              <a:solidFill>
                <a:srgbClr val="FF0000"/>
              </a:solidFill>
            </a:endParaRPr>
          </a:p>
        </p:txBody>
      </p:sp>
      <p:sp>
        <p:nvSpPr>
          <p:cNvPr id="5" name="Text Placeholder 4">
            <a:extLst>
              <a:ext uri="{FF2B5EF4-FFF2-40B4-BE49-F238E27FC236}">
                <a16:creationId xmlns:a16="http://schemas.microsoft.com/office/drawing/2014/main" id="{069A16CD-FDC6-D7AA-83F2-9838EF16D7DF}"/>
              </a:ext>
            </a:extLst>
          </p:cNvPr>
          <p:cNvSpPr>
            <a:spLocks noGrp="1"/>
          </p:cNvSpPr>
          <p:nvPr>
            <p:ph type="body" sz="quarter" idx="13"/>
          </p:nvPr>
        </p:nvSpPr>
        <p:spPr>
          <a:xfrm>
            <a:off x="1190625" y="6492875"/>
            <a:ext cx="9758363" cy="365125"/>
          </a:xfrm>
        </p:spPr>
        <p:txBody>
          <a:bodyPr>
            <a:normAutofit/>
          </a:bodyPr>
          <a:lstStyle/>
          <a:p>
            <a:endParaRPr lang="en-GB"/>
          </a:p>
        </p:txBody>
      </p:sp>
      <p:pic>
        <p:nvPicPr>
          <p:cNvPr id="7" name="Picture 6">
            <a:extLst>
              <a:ext uri="{FF2B5EF4-FFF2-40B4-BE49-F238E27FC236}">
                <a16:creationId xmlns:a16="http://schemas.microsoft.com/office/drawing/2014/main" id="{085256DD-59F1-8B3F-2AED-5BD5D73C0E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945" y="1541007"/>
            <a:ext cx="4757420" cy="2943225"/>
          </a:xfrm>
          <a:prstGeom prst="rect">
            <a:avLst/>
          </a:prstGeom>
          <a:noFill/>
        </p:spPr>
      </p:pic>
      <p:graphicFrame>
        <p:nvGraphicFramePr>
          <p:cNvPr id="8" name="Table 7">
            <a:extLst>
              <a:ext uri="{FF2B5EF4-FFF2-40B4-BE49-F238E27FC236}">
                <a16:creationId xmlns:a16="http://schemas.microsoft.com/office/drawing/2014/main" id="{F28B6F1A-1621-E0A8-24A3-A4E8CC3CD228}"/>
              </a:ext>
            </a:extLst>
          </p:cNvPr>
          <p:cNvGraphicFramePr>
            <a:graphicFrameLocks noGrp="1"/>
          </p:cNvGraphicFramePr>
          <p:nvPr>
            <p:extLst>
              <p:ext uri="{D42A27DB-BD31-4B8C-83A1-F6EECF244321}">
                <p14:modId xmlns:p14="http://schemas.microsoft.com/office/powerpoint/2010/main" val="2691310555"/>
              </p:ext>
            </p:extLst>
          </p:nvPr>
        </p:nvGraphicFramePr>
        <p:xfrm>
          <a:off x="4947055" y="3095397"/>
          <a:ext cx="7128000" cy="3113521"/>
        </p:xfrm>
        <a:graphic>
          <a:graphicData uri="http://schemas.openxmlformats.org/drawingml/2006/table">
            <a:tbl>
              <a:tblPr firstRow="1" firstCol="1" bandRow="1">
                <a:tableStyleId>{5C22544A-7EE6-4342-B048-85BDC9FD1C3A}</a:tableStyleId>
              </a:tblPr>
              <a:tblGrid>
                <a:gridCol w="594000">
                  <a:extLst>
                    <a:ext uri="{9D8B030D-6E8A-4147-A177-3AD203B41FA5}">
                      <a16:colId xmlns:a16="http://schemas.microsoft.com/office/drawing/2014/main" val="2821097247"/>
                    </a:ext>
                  </a:extLst>
                </a:gridCol>
                <a:gridCol w="594000">
                  <a:extLst>
                    <a:ext uri="{9D8B030D-6E8A-4147-A177-3AD203B41FA5}">
                      <a16:colId xmlns:a16="http://schemas.microsoft.com/office/drawing/2014/main" val="407059260"/>
                    </a:ext>
                  </a:extLst>
                </a:gridCol>
                <a:gridCol w="594000">
                  <a:extLst>
                    <a:ext uri="{9D8B030D-6E8A-4147-A177-3AD203B41FA5}">
                      <a16:colId xmlns:a16="http://schemas.microsoft.com/office/drawing/2014/main" val="741045143"/>
                    </a:ext>
                  </a:extLst>
                </a:gridCol>
                <a:gridCol w="594000">
                  <a:extLst>
                    <a:ext uri="{9D8B030D-6E8A-4147-A177-3AD203B41FA5}">
                      <a16:colId xmlns:a16="http://schemas.microsoft.com/office/drawing/2014/main" val="3944197517"/>
                    </a:ext>
                  </a:extLst>
                </a:gridCol>
                <a:gridCol w="594000">
                  <a:extLst>
                    <a:ext uri="{9D8B030D-6E8A-4147-A177-3AD203B41FA5}">
                      <a16:colId xmlns:a16="http://schemas.microsoft.com/office/drawing/2014/main" val="2039224419"/>
                    </a:ext>
                  </a:extLst>
                </a:gridCol>
                <a:gridCol w="594000">
                  <a:extLst>
                    <a:ext uri="{9D8B030D-6E8A-4147-A177-3AD203B41FA5}">
                      <a16:colId xmlns:a16="http://schemas.microsoft.com/office/drawing/2014/main" val="2440816686"/>
                    </a:ext>
                  </a:extLst>
                </a:gridCol>
                <a:gridCol w="594000">
                  <a:extLst>
                    <a:ext uri="{9D8B030D-6E8A-4147-A177-3AD203B41FA5}">
                      <a16:colId xmlns:a16="http://schemas.microsoft.com/office/drawing/2014/main" val="2214881849"/>
                    </a:ext>
                  </a:extLst>
                </a:gridCol>
                <a:gridCol w="594000">
                  <a:extLst>
                    <a:ext uri="{9D8B030D-6E8A-4147-A177-3AD203B41FA5}">
                      <a16:colId xmlns:a16="http://schemas.microsoft.com/office/drawing/2014/main" val="1161008241"/>
                    </a:ext>
                  </a:extLst>
                </a:gridCol>
                <a:gridCol w="594000">
                  <a:extLst>
                    <a:ext uri="{9D8B030D-6E8A-4147-A177-3AD203B41FA5}">
                      <a16:colId xmlns:a16="http://schemas.microsoft.com/office/drawing/2014/main" val="1778296223"/>
                    </a:ext>
                  </a:extLst>
                </a:gridCol>
                <a:gridCol w="594000">
                  <a:extLst>
                    <a:ext uri="{9D8B030D-6E8A-4147-A177-3AD203B41FA5}">
                      <a16:colId xmlns:a16="http://schemas.microsoft.com/office/drawing/2014/main" val="2332340076"/>
                    </a:ext>
                  </a:extLst>
                </a:gridCol>
                <a:gridCol w="594000">
                  <a:extLst>
                    <a:ext uri="{9D8B030D-6E8A-4147-A177-3AD203B41FA5}">
                      <a16:colId xmlns:a16="http://schemas.microsoft.com/office/drawing/2014/main" val="1188611415"/>
                    </a:ext>
                  </a:extLst>
                </a:gridCol>
                <a:gridCol w="594000">
                  <a:extLst>
                    <a:ext uri="{9D8B030D-6E8A-4147-A177-3AD203B41FA5}">
                      <a16:colId xmlns:a16="http://schemas.microsoft.com/office/drawing/2014/main" val="2155726561"/>
                    </a:ext>
                  </a:extLst>
                </a:gridCol>
              </a:tblGrid>
              <a:tr h="486160">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Time</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Death</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extLst>
                  <a:ext uri="{0D108BD9-81ED-4DB2-BD59-A6C34878D82A}">
                    <a16:rowId xmlns:a16="http://schemas.microsoft.com/office/drawing/2014/main" val="1832991549"/>
                  </a:ext>
                </a:extLst>
              </a:tr>
              <a:tr h="238851">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extLst>
                  <a:ext uri="{0D108BD9-81ED-4DB2-BD59-A6C34878D82A}">
                    <a16:rowId xmlns:a16="http://schemas.microsoft.com/office/drawing/2014/main" val="3266813182"/>
                  </a:ext>
                </a:extLst>
              </a:tr>
              <a:tr h="238851">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extLst>
                  <a:ext uri="{0D108BD9-81ED-4DB2-BD59-A6C34878D82A}">
                    <a16:rowId xmlns:a16="http://schemas.microsoft.com/office/drawing/2014/main" val="2112779579"/>
                  </a:ext>
                </a:extLst>
              </a:tr>
              <a:tr h="238851">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extLst>
                  <a:ext uri="{0D108BD9-81ED-4DB2-BD59-A6C34878D82A}">
                    <a16:rowId xmlns:a16="http://schemas.microsoft.com/office/drawing/2014/main" val="302220031"/>
                  </a:ext>
                </a:extLst>
              </a:tr>
              <a:tr h="238851">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extLst>
                  <a:ext uri="{0D108BD9-81ED-4DB2-BD59-A6C34878D82A}">
                    <a16:rowId xmlns:a16="http://schemas.microsoft.com/office/drawing/2014/main" val="1097698016"/>
                  </a:ext>
                </a:extLst>
              </a:tr>
              <a:tr h="238851">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extLst>
                  <a:ext uri="{0D108BD9-81ED-4DB2-BD59-A6C34878D82A}">
                    <a16:rowId xmlns:a16="http://schemas.microsoft.com/office/drawing/2014/main" val="3933832698"/>
                  </a:ext>
                </a:extLst>
              </a:tr>
              <a:tr h="238851">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extLst>
                  <a:ext uri="{0D108BD9-81ED-4DB2-BD59-A6C34878D82A}">
                    <a16:rowId xmlns:a16="http://schemas.microsoft.com/office/drawing/2014/main" val="3766679463"/>
                  </a:ext>
                </a:extLst>
              </a:tr>
              <a:tr h="238851">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extLst>
                  <a:ext uri="{0D108BD9-81ED-4DB2-BD59-A6C34878D82A}">
                    <a16:rowId xmlns:a16="http://schemas.microsoft.com/office/drawing/2014/main" val="3593455325"/>
                  </a:ext>
                </a:extLst>
              </a:tr>
              <a:tr h="238851">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76%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extLst>
                  <a:ext uri="{0D108BD9-81ED-4DB2-BD59-A6C34878D82A}">
                    <a16:rowId xmlns:a16="http://schemas.microsoft.com/office/drawing/2014/main" val="2728677631"/>
                  </a:ext>
                </a:extLst>
              </a:tr>
              <a:tr h="238851">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extLst>
                  <a:ext uri="{0D108BD9-81ED-4DB2-BD59-A6C34878D82A}">
                    <a16:rowId xmlns:a16="http://schemas.microsoft.com/office/drawing/2014/main" val="3342119635"/>
                  </a:ext>
                </a:extLst>
              </a:tr>
              <a:tr h="238851">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94%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extLst>
                  <a:ext uri="{0D108BD9-81ED-4DB2-BD59-A6C34878D82A}">
                    <a16:rowId xmlns:a16="http://schemas.microsoft.com/office/drawing/2014/main" val="1235992947"/>
                  </a:ext>
                </a:extLst>
              </a:tr>
              <a:tr h="238851">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98%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extLst>
                  <a:ext uri="{0D108BD9-81ED-4DB2-BD59-A6C34878D82A}">
                    <a16:rowId xmlns:a16="http://schemas.microsoft.com/office/drawing/2014/main" val="240138045"/>
                  </a:ext>
                </a:extLst>
              </a:tr>
            </a:tbl>
          </a:graphicData>
        </a:graphic>
      </p:graphicFrame>
      <p:sp>
        <p:nvSpPr>
          <p:cNvPr id="4" name="TextBox 3">
            <a:extLst>
              <a:ext uri="{FF2B5EF4-FFF2-40B4-BE49-F238E27FC236}">
                <a16:creationId xmlns:a16="http://schemas.microsoft.com/office/drawing/2014/main" id="{39EF5000-63F9-99E9-408D-D9D1012EFC6E}"/>
              </a:ext>
            </a:extLst>
          </p:cNvPr>
          <p:cNvSpPr txBox="1"/>
          <p:nvPr/>
        </p:nvSpPr>
        <p:spPr>
          <a:xfrm>
            <a:off x="781260" y="1043086"/>
            <a:ext cx="3428790" cy="369332"/>
          </a:xfrm>
          <a:prstGeom prst="rect">
            <a:avLst/>
          </a:prstGeom>
          <a:solidFill>
            <a:schemeClr val="accent3"/>
          </a:solidFill>
        </p:spPr>
        <p:txBody>
          <a:bodyPr wrap="square" rtlCol="0">
            <a:spAutoFit/>
          </a:bodyPr>
          <a:lstStyle/>
          <a:p>
            <a:pPr algn="ctr"/>
            <a:r>
              <a:rPr lang="en-GB" b="1">
                <a:latin typeface="Arial" panose="020B0604020202020204" pitchFamily="34" charset="0"/>
                <a:cs typeface="Arial" panose="020B0604020202020204" pitchFamily="34" charset="0"/>
              </a:rPr>
              <a:t>Natural history cohort (BSC)</a:t>
            </a:r>
          </a:p>
        </p:txBody>
      </p:sp>
    </p:spTree>
    <p:extLst>
      <p:ext uri="{BB962C8B-B14F-4D97-AF65-F5344CB8AC3E}">
        <p14:creationId xmlns:p14="http://schemas.microsoft.com/office/powerpoint/2010/main" val="4291503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C35C3-FA23-58AD-7A9F-57B4555AD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1A7F91-8E92-1CF3-76C7-FFE45F05B2D0}"/>
              </a:ext>
            </a:extLst>
          </p:cNvPr>
          <p:cNvSpPr>
            <a:spLocks noGrp="1"/>
          </p:cNvSpPr>
          <p:nvPr>
            <p:ph type="title"/>
          </p:nvPr>
        </p:nvSpPr>
        <p:spPr/>
        <p:txBody>
          <a:bodyPr>
            <a:noAutofit/>
          </a:bodyPr>
          <a:lstStyle/>
          <a:p>
            <a:r>
              <a:rPr lang="en-GB" sz="2200"/>
              <a:t>Key Issue 5: M</a:t>
            </a:r>
            <a:r>
              <a:rPr lang="en-GB" sz="2200" kern="1200">
                <a:effectLst/>
                <a:latin typeface="Arial" panose="020B0604020202020204" pitchFamily="34" charset="0"/>
                <a:ea typeface="+mn-ea"/>
                <a:cs typeface="+mn-cs"/>
              </a:rPr>
              <a:t>ore recent EDSS-specific mortality rates</a:t>
            </a:r>
            <a:endParaRPr lang="en-GB" sz="2200" strike="sngStrike">
              <a:solidFill>
                <a:srgbClr val="FF0000"/>
              </a:solidFill>
            </a:endParaRPr>
          </a:p>
        </p:txBody>
      </p:sp>
      <p:sp>
        <p:nvSpPr>
          <p:cNvPr id="5" name="Text Placeholder 4">
            <a:extLst>
              <a:ext uri="{FF2B5EF4-FFF2-40B4-BE49-F238E27FC236}">
                <a16:creationId xmlns:a16="http://schemas.microsoft.com/office/drawing/2014/main" id="{2303C326-AA45-F282-7B3C-8FF9A1FDC5AC}"/>
              </a:ext>
            </a:extLst>
          </p:cNvPr>
          <p:cNvSpPr>
            <a:spLocks noGrp="1"/>
          </p:cNvSpPr>
          <p:nvPr>
            <p:ph type="body" sz="quarter" idx="13"/>
          </p:nvPr>
        </p:nvSpPr>
        <p:spPr>
          <a:xfrm>
            <a:off x="1190625" y="6492875"/>
            <a:ext cx="9758363" cy="365125"/>
          </a:xfrm>
        </p:spPr>
        <p:txBody>
          <a:bodyPr>
            <a:normAutofit/>
          </a:bodyPr>
          <a:lstStyle/>
          <a:p>
            <a:endParaRPr lang="en-GB"/>
          </a:p>
        </p:txBody>
      </p:sp>
      <p:sp>
        <p:nvSpPr>
          <p:cNvPr id="3" name="TextBox 2">
            <a:extLst>
              <a:ext uri="{FF2B5EF4-FFF2-40B4-BE49-F238E27FC236}">
                <a16:creationId xmlns:a16="http://schemas.microsoft.com/office/drawing/2014/main" id="{C7CF8C3E-D9CA-B418-9FFC-BDB9826A1DC4}"/>
              </a:ext>
            </a:extLst>
          </p:cNvPr>
          <p:cNvSpPr txBox="1"/>
          <p:nvPr/>
        </p:nvSpPr>
        <p:spPr>
          <a:xfrm>
            <a:off x="628860" y="1043086"/>
            <a:ext cx="3733590" cy="369332"/>
          </a:xfrm>
          <a:prstGeom prst="rect">
            <a:avLst/>
          </a:prstGeom>
          <a:solidFill>
            <a:schemeClr val="accent3"/>
          </a:solidFill>
        </p:spPr>
        <p:txBody>
          <a:bodyPr wrap="square" rtlCol="0">
            <a:spAutoFit/>
          </a:bodyPr>
          <a:lstStyle/>
          <a:p>
            <a:pPr algn="ctr"/>
            <a:r>
              <a:rPr lang="en-GB" b="1">
                <a:latin typeface="Arial" panose="020B0604020202020204" pitchFamily="34" charset="0"/>
                <a:cs typeface="Arial" panose="020B0604020202020204" pitchFamily="34" charset="0"/>
              </a:rPr>
              <a:t>Cladribine (revised base case)</a:t>
            </a:r>
          </a:p>
        </p:txBody>
      </p:sp>
      <p:pic>
        <p:nvPicPr>
          <p:cNvPr id="4" name="Picture 3">
            <a:extLst>
              <a:ext uri="{FF2B5EF4-FFF2-40B4-BE49-F238E27FC236}">
                <a16:creationId xmlns:a16="http://schemas.microsoft.com/office/drawing/2014/main" id="{05A0A4F8-A09A-B509-4350-BF7A7FCF2998}"/>
              </a:ext>
            </a:extLst>
          </p:cNvPr>
          <p:cNvPicPr>
            <a:picLocks noChangeAspect="1"/>
          </p:cNvPicPr>
          <p:nvPr/>
        </p:nvPicPr>
        <p:blipFill>
          <a:blip r:embed="rId3"/>
          <a:stretch>
            <a:fillRect/>
          </a:stretch>
        </p:blipFill>
        <p:spPr>
          <a:xfrm>
            <a:off x="93613" y="1481806"/>
            <a:ext cx="4824867" cy="2943225"/>
          </a:xfrm>
          <a:prstGeom prst="rect">
            <a:avLst/>
          </a:prstGeom>
        </p:spPr>
      </p:pic>
      <p:graphicFrame>
        <p:nvGraphicFramePr>
          <p:cNvPr id="6" name="Table 5">
            <a:extLst>
              <a:ext uri="{FF2B5EF4-FFF2-40B4-BE49-F238E27FC236}">
                <a16:creationId xmlns:a16="http://schemas.microsoft.com/office/drawing/2014/main" id="{1A50DEF3-E0E4-E5A2-B952-2019763ACFC5}"/>
              </a:ext>
            </a:extLst>
          </p:cNvPr>
          <p:cNvGraphicFramePr>
            <a:graphicFrameLocks noGrp="1"/>
          </p:cNvGraphicFramePr>
          <p:nvPr>
            <p:extLst>
              <p:ext uri="{D42A27DB-BD31-4B8C-83A1-F6EECF244321}">
                <p14:modId xmlns:p14="http://schemas.microsoft.com/office/powerpoint/2010/main" val="3415931905"/>
              </p:ext>
            </p:extLst>
          </p:nvPr>
        </p:nvGraphicFramePr>
        <p:xfrm>
          <a:off x="4970387" y="3294077"/>
          <a:ext cx="7128000" cy="2768791"/>
        </p:xfrm>
        <a:graphic>
          <a:graphicData uri="http://schemas.openxmlformats.org/drawingml/2006/table">
            <a:tbl>
              <a:tblPr firstRow="1" firstCol="1" bandRow="1">
                <a:tableStyleId>{5C22544A-7EE6-4342-B048-85BDC9FD1C3A}</a:tableStyleId>
              </a:tblPr>
              <a:tblGrid>
                <a:gridCol w="594000">
                  <a:extLst>
                    <a:ext uri="{9D8B030D-6E8A-4147-A177-3AD203B41FA5}">
                      <a16:colId xmlns:a16="http://schemas.microsoft.com/office/drawing/2014/main" val="1441200603"/>
                    </a:ext>
                  </a:extLst>
                </a:gridCol>
                <a:gridCol w="594000">
                  <a:extLst>
                    <a:ext uri="{9D8B030D-6E8A-4147-A177-3AD203B41FA5}">
                      <a16:colId xmlns:a16="http://schemas.microsoft.com/office/drawing/2014/main" val="1578118187"/>
                    </a:ext>
                  </a:extLst>
                </a:gridCol>
                <a:gridCol w="594000">
                  <a:extLst>
                    <a:ext uri="{9D8B030D-6E8A-4147-A177-3AD203B41FA5}">
                      <a16:colId xmlns:a16="http://schemas.microsoft.com/office/drawing/2014/main" val="1208548571"/>
                    </a:ext>
                  </a:extLst>
                </a:gridCol>
                <a:gridCol w="594000">
                  <a:extLst>
                    <a:ext uri="{9D8B030D-6E8A-4147-A177-3AD203B41FA5}">
                      <a16:colId xmlns:a16="http://schemas.microsoft.com/office/drawing/2014/main" val="1435444168"/>
                    </a:ext>
                  </a:extLst>
                </a:gridCol>
                <a:gridCol w="594000">
                  <a:extLst>
                    <a:ext uri="{9D8B030D-6E8A-4147-A177-3AD203B41FA5}">
                      <a16:colId xmlns:a16="http://schemas.microsoft.com/office/drawing/2014/main" val="1193419890"/>
                    </a:ext>
                  </a:extLst>
                </a:gridCol>
                <a:gridCol w="594000">
                  <a:extLst>
                    <a:ext uri="{9D8B030D-6E8A-4147-A177-3AD203B41FA5}">
                      <a16:colId xmlns:a16="http://schemas.microsoft.com/office/drawing/2014/main" val="1013800515"/>
                    </a:ext>
                  </a:extLst>
                </a:gridCol>
                <a:gridCol w="594000">
                  <a:extLst>
                    <a:ext uri="{9D8B030D-6E8A-4147-A177-3AD203B41FA5}">
                      <a16:colId xmlns:a16="http://schemas.microsoft.com/office/drawing/2014/main" val="3652500098"/>
                    </a:ext>
                  </a:extLst>
                </a:gridCol>
                <a:gridCol w="594000">
                  <a:extLst>
                    <a:ext uri="{9D8B030D-6E8A-4147-A177-3AD203B41FA5}">
                      <a16:colId xmlns:a16="http://schemas.microsoft.com/office/drawing/2014/main" val="2765976763"/>
                    </a:ext>
                  </a:extLst>
                </a:gridCol>
                <a:gridCol w="594000">
                  <a:extLst>
                    <a:ext uri="{9D8B030D-6E8A-4147-A177-3AD203B41FA5}">
                      <a16:colId xmlns:a16="http://schemas.microsoft.com/office/drawing/2014/main" val="3200807107"/>
                    </a:ext>
                  </a:extLst>
                </a:gridCol>
                <a:gridCol w="594000">
                  <a:extLst>
                    <a:ext uri="{9D8B030D-6E8A-4147-A177-3AD203B41FA5}">
                      <a16:colId xmlns:a16="http://schemas.microsoft.com/office/drawing/2014/main" val="729719054"/>
                    </a:ext>
                  </a:extLst>
                </a:gridCol>
                <a:gridCol w="594000">
                  <a:extLst>
                    <a:ext uri="{9D8B030D-6E8A-4147-A177-3AD203B41FA5}">
                      <a16:colId xmlns:a16="http://schemas.microsoft.com/office/drawing/2014/main" val="1007735491"/>
                    </a:ext>
                  </a:extLst>
                </a:gridCol>
                <a:gridCol w="594000">
                  <a:extLst>
                    <a:ext uri="{9D8B030D-6E8A-4147-A177-3AD203B41FA5}">
                      <a16:colId xmlns:a16="http://schemas.microsoft.com/office/drawing/2014/main" val="1462116991"/>
                    </a:ext>
                  </a:extLst>
                </a:gridCol>
              </a:tblGrid>
              <a:tr h="206979">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Time</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Death</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extLst>
                  <a:ext uri="{0D108BD9-81ED-4DB2-BD59-A6C34878D82A}">
                    <a16:rowId xmlns:a16="http://schemas.microsoft.com/office/drawing/2014/main" val="2904226910"/>
                  </a:ext>
                </a:extLst>
              </a:tr>
              <a:tr h="101689">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extLst>
                  <a:ext uri="{0D108BD9-81ED-4DB2-BD59-A6C34878D82A}">
                    <a16:rowId xmlns:a16="http://schemas.microsoft.com/office/drawing/2014/main" val="824579662"/>
                  </a:ext>
                </a:extLst>
              </a:tr>
              <a:tr h="101689">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extLst>
                  <a:ext uri="{0D108BD9-81ED-4DB2-BD59-A6C34878D82A}">
                    <a16:rowId xmlns:a16="http://schemas.microsoft.com/office/drawing/2014/main" val="4011341173"/>
                  </a:ext>
                </a:extLst>
              </a:tr>
              <a:tr h="101689">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extLst>
                  <a:ext uri="{0D108BD9-81ED-4DB2-BD59-A6C34878D82A}">
                    <a16:rowId xmlns:a16="http://schemas.microsoft.com/office/drawing/2014/main" val="4197825617"/>
                  </a:ext>
                </a:extLst>
              </a:tr>
              <a:tr h="101689">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extLst>
                  <a:ext uri="{0D108BD9-81ED-4DB2-BD59-A6C34878D82A}">
                    <a16:rowId xmlns:a16="http://schemas.microsoft.com/office/drawing/2014/main" val="65757970"/>
                  </a:ext>
                </a:extLst>
              </a:tr>
              <a:tr h="101689">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extLst>
                  <a:ext uri="{0D108BD9-81ED-4DB2-BD59-A6C34878D82A}">
                    <a16:rowId xmlns:a16="http://schemas.microsoft.com/office/drawing/2014/main" val="2140731566"/>
                  </a:ext>
                </a:extLst>
              </a:tr>
              <a:tr h="101689">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extLst>
                  <a:ext uri="{0D108BD9-81ED-4DB2-BD59-A6C34878D82A}">
                    <a16:rowId xmlns:a16="http://schemas.microsoft.com/office/drawing/2014/main" val="2717309488"/>
                  </a:ext>
                </a:extLst>
              </a:tr>
              <a:tr h="101689">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extLst>
                  <a:ext uri="{0D108BD9-81ED-4DB2-BD59-A6C34878D82A}">
                    <a16:rowId xmlns:a16="http://schemas.microsoft.com/office/drawing/2014/main" val="338472511"/>
                  </a:ext>
                </a:extLst>
              </a:tr>
              <a:tr h="101689">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72%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extLst>
                  <a:ext uri="{0D108BD9-81ED-4DB2-BD59-A6C34878D82A}">
                    <a16:rowId xmlns:a16="http://schemas.microsoft.com/office/drawing/2014/main" val="2624823485"/>
                  </a:ext>
                </a:extLst>
              </a:tr>
              <a:tr h="101689">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extLst>
                  <a:ext uri="{0D108BD9-81ED-4DB2-BD59-A6C34878D82A}">
                    <a16:rowId xmlns:a16="http://schemas.microsoft.com/office/drawing/2014/main" val="905678121"/>
                  </a:ext>
                </a:extLst>
              </a:tr>
              <a:tr h="101689">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93%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extLst>
                  <a:ext uri="{0D108BD9-81ED-4DB2-BD59-A6C34878D82A}">
                    <a16:rowId xmlns:a16="http://schemas.microsoft.com/office/drawing/2014/main" val="927564865"/>
                  </a:ext>
                </a:extLst>
              </a:tr>
              <a:tr h="101689">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98%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49205" marR="49205" marT="0" marB="0" anchor="b"/>
                </a:tc>
                <a:extLst>
                  <a:ext uri="{0D108BD9-81ED-4DB2-BD59-A6C34878D82A}">
                    <a16:rowId xmlns:a16="http://schemas.microsoft.com/office/drawing/2014/main" val="137491437"/>
                  </a:ext>
                </a:extLst>
              </a:tr>
            </a:tbl>
          </a:graphicData>
        </a:graphic>
      </p:graphicFrame>
    </p:spTree>
    <p:extLst>
      <p:ext uri="{BB962C8B-B14F-4D97-AF65-F5344CB8AC3E}">
        <p14:creationId xmlns:p14="http://schemas.microsoft.com/office/powerpoint/2010/main" val="3324001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BD896-446A-020F-4D94-FE962766F4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CA56EC-9D91-EE0D-A244-A119FFC652F6}"/>
              </a:ext>
            </a:extLst>
          </p:cNvPr>
          <p:cNvSpPr>
            <a:spLocks noGrp="1"/>
          </p:cNvSpPr>
          <p:nvPr>
            <p:ph type="title"/>
          </p:nvPr>
        </p:nvSpPr>
        <p:spPr/>
        <p:txBody>
          <a:bodyPr>
            <a:noAutofit/>
          </a:bodyPr>
          <a:lstStyle/>
          <a:p>
            <a:r>
              <a:rPr lang="en-GB" sz="2200"/>
              <a:t>Key Issue 5: M</a:t>
            </a:r>
            <a:r>
              <a:rPr lang="en-GB" sz="2200" kern="1200">
                <a:effectLst/>
                <a:latin typeface="Arial" panose="020B0604020202020204" pitchFamily="34" charset="0"/>
                <a:ea typeface="+mn-ea"/>
                <a:cs typeface="+mn-cs"/>
              </a:rPr>
              <a:t>ore recent EDSS-specific mortality rates</a:t>
            </a:r>
            <a:endParaRPr lang="en-GB" sz="2200" strike="sngStrike">
              <a:solidFill>
                <a:srgbClr val="FF0000"/>
              </a:solidFill>
            </a:endParaRPr>
          </a:p>
        </p:txBody>
      </p:sp>
      <p:sp>
        <p:nvSpPr>
          <p:cNvPr id="5" name="Text Placeholder 4">
            <a:extLst>
              <a:ext uri="{FF2B5EF4-FFF2-40B4-BE49-F238E27FC236}">
                <a16:creationId xmlns:a16="http://schemas.microsoft.com/office/drawing/2014/main" id="{09E945A0-F750-F397-B71B-6F19B4D55DED}"/>
              </a:ext>
            </a:extLst>
          </p:cNvPr>
          <p:cNvSpPr>
            <a:spLocks noGrp="1"/>
          </p:cNvSpPr>
          <p:nvPr>
            <p:ph type="body" sz="quarter" idx="13"/>
          </p:nvPr>
        </p:nvSpPr>
        <p:spPr>
          <a:xfrm>
            <a:off x="1190625" y="6492875"/>
            <a:ext cx="9758363" cy="365125"/>
          </a:xfrm>
        </p:spPr>
        <p:txBody>
          <a:bodyPr>
            <a:normAutofit/>
          </a:bodyPr>
          <a:lstStyle/>
          <a:p>
            <a:endParaRPr lang="en-GB"/>
          </a:p>
        </p:txBody>
      </p:sp>
      <p:sp>
        <p:nvSpPr>
          <p:cNvPr id="3" name="TextBox 2">
            <a:extLst>
              <a:ext uri="{FF2B5EF4-FFF2-40B4-BE49-F238E27FC236}">
                <a16:creationId xmlns:a16="http://schemas.microsoft.com/office/drawing/2014/main" id="{2D1530C0-6C8B-00F0-8945-0BF23D6F9D30}"/>
              </a:ext>
            </a:extLst>
          </p:cNvPr>
          <p:cNvSpPr txBox="1"/>
          <p:nvPr/>
        </p:nvSpPr>
        <p:spPr>
          <a:xfrm>
            <a:off x="628860" y="1043086"/>
            <a:ext cx="3733590" cy="369332"/>
          </a:xfrm>
          <a:prstGeom prst="rect">
            <a:avLst/>
          </a:prstGeom>
          <a:solidFill>
            <a:schemeClr val="accent3"/>
          </a:solidFill>
        </p:spPr>
        <p:txBody>
          <a:bodyPr wrap="square" rtlCol="0">
            <a:spAutoFit/>
          </a:bodyPr>
          <a:lstStyle/>
          <a:p>
            <a:pPr algn="ctr"/>
            <a:r>
              <a:rPr lang="en-GB" b="1">
                <a:latin typeface="Arial" panose="020B0604020202020204" pitchFamily="34" charset="0"/>
                <a:cs typeface="Arial" panose="020B0604020202020204" pitchFamily="34" charset="0"/>
              </a:rPr>
              <a:t>Cladribine (Basket 1)</a:t>
            </a:r>
          </a:p>
        </p:txBody>
      </p:sp>
      <p:pic>
        <p:nvPicPr>
          <p:cNvPr id="8" name="Picture 7">
            <a:extLst>
              <a:ext uri="{FF2B5EF4-FFF2-40B4-BE49-F238E27FC236}">
                <a16:creationId xmlns:a16="http://schemas.microsoft.com/office/drawing/2014/main" id="{D8C00611-823A-DB9F-5012-8DF4F5C9C6EC}"/>
              </a:ext>
            </a:extLst>
          </p:cNvPr>
          <p:cNvPicPr>
            <a:picLocks noChangeAspect="1"/>
          </p:cNvPicPr>
          <p:nvPr/>
        </p:nvPicPr>
        <p:blipFill>
          <a:blip r:embed="rId3"/>
          <a:stretch>
            <a:fillRect/>
          </a:stretch>
        </p:blipFill>
        <p:spPr>
          <a:xfrm>
            <a:off x="93613" y="1481806"/>
            <a:ext cx="5012645" cy="2768791"/>
          </a:xfrm>
          <a:prstGeom prst="rect">
            <a:avLst/>
          </a:prstGeom>
        </p:spPr>
      </p:pic>
      <p:graphicFrame>
        <p:nvGraphicFramePr>
          <p:cNvPr id="9" name="Table 8">
            <a:extLst>
              <a:ext uri="{FF2B5EF4-FFF2-40B4-BE49-F238E27FC236}">
                <a16:creationId xmlns:a16="http://schemas.microsoft.com/office/drawing/2014/main" id="{3C6D2E97-4320-09CF-327C-4886F327CF4D}"/>
              </a:ext>
            </a:extLst>
          </p:cNvPr>
          <p:cNvGraphicFramePr>
            <a:graphicFrameLocks noGrp="1"/>
          </p:cNvGraphicFramePr>
          <p:nvPr>
            <p:extLst>
              <p:ext uri="{D42A27DB-BD31-4B8C-83A1-F6EECF244321}">
                <p14:modId xmlns:p14="http://schemas.microsoft.com/office/powerpoint/2010/main" val="3188864852"/>
              </p:ext>
            </p:extLst>
          </p:nvPr>
        </p:nvGraphicFramePr>
        <p:xfrm>
          <a:off x="4970387" y="3429000"/>
          <a:ext cx="7128000" cy="2768791"/>
        </p:xfrm>
        <a:graphic>
          <a:graphicData uri="http://schemas.openxmlformats.org/drawingml/2006/table">
            <a:tbl>
              <a:tblPr firstRow="1" firstCol="1" bandRow="1">
                <a:tableStyleId>{5C22544A-7EE6-4342-B048-85BDC9FD1C3A}</a:tableStyleId>
              </a:tblPr>
              <a:tblGrid>
                <a:gridCol w="594000">
                  <a:extLst>
                    <a:ext uri="{9D8B030D-6E8A-4147-A177-3AD203B41FA5}">
                      <a16:colId xmlns:a16="http://schemas.microsoft.com/office/drawing/2014/main" val="624840886"/>
                    </a:ext>
                  </a:extLst>
                </a:gridCol>
                <a:gridCol w="594000">
                  <a:extLst>
                    <a:ext uri="{9D8B030D-6E8A-4147-A177-3AD203B41FA5}">
                      <a16:colId xmlns:a16="http://schemas.microsoft.com/office/drawing/2014/main" val="1393234498"/>
                    </a:ext>
                  </a:extLst>
                </a:gridCol>
                <a:gridCol w="594000">
                  <a:extLst>
                    <a:ext uri="{9D8B030D-6E8A-4147-A177-3AD203B41FA5}">
                      <a16:colId xmlns:a16="http://schemas.microsoft.com/office/drawing/2014/main" val="1935971353"/>
                    </a:ext>
                  </a:extLst>
                </a:gridCol>
                <a:gridCol w="594000">
                  <a:extLst>
                    <a:ext uri="{9D8B030D-6E8A-4147-A177-3AD203B41FA5}">
                      <a16:colId xmlns:a16="http://schemas.microsoft.com/office/drawing/2014/main" val="1111287152"/>
                    </a:ext>
                  </a:extLst>
                </a:gridCol>
                <a:gridCol w="594000">
                  <a:extLst>
                    <a:ext uri="{9D8B030D-6E8A-4147-A177-3AD203B41FA5}">
                      <a16:colId xmlns:a16="http://schemas.microsoft.com/office/drawing/2014/main" val="1060066167"/>
                    </a:ext>
                  </a:extLst>
                </a:gridCol>
                <a:gridCol w="594000">
                  <a:extLst>
                    <a:ext uri="{9D8B030D-6E8A-4147-A177-3AD203B41FA5}">
                      <a16:colId xmlns:a16="http://schemas.microsoft.com/office/drawing/2014/main" val="726368668"/>
                    </a:ext>
                  </a:extLst>
                </a:gridCol>
                <a:gridCol w="594000">
                  <a:extLst>
                    <a:ext uri="{9D8B030D-6E8A-4147-A177-3AD203B41FA5}">
                      <a16:colId xmlns:a16="http://schemas.microsoft.com/office/drawing/2014/main" val="818949365"/>
                    </a:ext>
                  </a:extLst>
                </a:gridCol>
                <a:gridCol w="594000">
                  <a:extLst>
                    <a:ext uri="{9D8B030D-6E8A-4147-A177-3AD203B41FA5}">
                      <a16:colId xmlns:a16="http://schemas.microsoft.com/office/drawing/2014/main" val="2443039385"/>
                    </a:ext>
                  </a:extLst>
                </a:gridCol>
                <a:gridCol w="594000">
                  <a:extLst>
                    <a:ext uri="{9D8B030D-6E8A-4147-A177-3AD203B41FA5}">
                      <a16:colId xmlns:a16="http://schemas.microsoft.com/office/drawing/2014/main" val="2753358821"/>
                    </a:ext>
                  </a:extLst>
                </a:gridCol>
                <a:gridCol w="594000">
                  <a:extLst>
                    <a:ext uri="{9D8B030D-6E8A-4147-A177-3AD203B41FA5}">
                      <a16:colId xmlns:a16="http://schemas.microsoft.com/office/drawing/2014/main" val="2671589336"/>
                    </a:ext>
                  </a:extLst>
                </a:gridCol>
                <a:gridCol w="594000">
                  <a:extLst>
                    <a:ext uri="{9D8B030D-6E8A-4147-A177-3AD203B41FA5}">
                      <a16:colId xmlns:a16="http://schemas.microsoft.com/office/drawing/2014/main" val="3059671222"/>
                    </a:ext>
                  </a:extLst>
                </a:gridCol>
                <a:gridCol w="594000">
                  <a:extLst>
                    <a:ext uri="{9D8B030D-6E8A-4147-A177-3AD203B41FA5}">
                      <a16:colId xmlns:a16="http://schemas.microsoft.com/office/drawing/2014/main" val="1859434862"/>
                    </a:ext>
                  </a:extLst>
                </a:gridCol>
              </a:tblGrid>
              <a:tr h="91763">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Time</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Death</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extLst>
                  <a:ext uri="{0D108BD9-81ED-4DB2-BD59-A6C34878D82A}">
                    <a16:rowId xmlns:a16="http://schemas.microsoft.com/office/drawing/2014/main" val="50987329"/>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3756381424"/>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1000882685"/>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1890599288"/>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3286866830"/>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1876205465"/>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1522456918"/>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4218897858"/>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1902165885"/>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77%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1183916282"/>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395107450"/>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95%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931965479"/>
                  </a:ext>
                </a:extLst>
              </a:tr>
            </a:tbl>
          </a:graphicData>
        </a:graphic>
      </p:graphicFrame>
    </p:spTree>
    <p:extLst>
      <p:ext uri="{BB962C8B-B14F-4D97-AF65-F5344CB8AC3E}">
        <p14:creationId xmlns:p14="http://schemas.microsoft.com/office/powerpoint/2010/main" val="4056054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9C471-84BF-C049-340B-0D60434AC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4DF5F3-623C-2D0A-CDE2-445A92447BA8}"/>
              </a:ext>
            </a:extLst>
          </p:cNvPr>
          <p:cNvSpPr>
            <a:spLocks noGrp="1"/>
          </p:cNvSpPr>
          <p:nvPr>
            <p:ph type="title"/>
          </p:nvPr>
        </p:nvSpPr>
        <p:spPr/>
        <p:txBody>
          <a:bodyPr>
            <a:noAutofit/>
          </a:bodyPr>
          <a:lstStyle/>
          <a:p>
            <a:r>
              <a:rPr lang="en-GB" sz="2200"/>
              <a:t>Key Issue 5: M</a:t>
            </a:r>
            <a:r>
              <a:rPr lang="en-GB" sz="2200" kern="1200">
                <a:effectLst/>
                <a:latin typeface="Arial" panose="020B0604020202020204" pitchFamily="34" charset="0"/>
                <a:ea typeface="+mn-ea"/>
                <a:cs typeface="+mn-cs"/>
              </a:rPr>
              <a:t>ore recent EDSS-specific mortality rates</a:t>
            </a:r>
            <a:endParaRPr lang="en-GB" sz="2200" strike="sngStrike">
              <a:solidFill>
                <a:srgbClr val="FF0000"/>
              </a:solidFill>
            </a:endParaRPr>
          </a:p>
        </p:txBody>
      </p:sp>
      <p:sp>
        <p:nvSpPr>
          <p:cNvPr id="5" name="Text Placeholder 4">
            <a:extLst>
              <a:ext uri="{FF2B5EF4-FFF2-40B4-BE49-F238E27FC236}">
                <a16:creationId xmlns:a16="http://schemas.microsoft.com/office/drawing/2014/main" id="{26791B9A-47AA-F1AD-882E-C112341F20D1}"/>
              </a:ext>
            </a:extLst>
          </p:cNvPr>
          <p:cNvSpPr>
            <a:spLocks noGrp="1"/>
          </p:cNvSpPr>
          <p:nvPr>
            <p:ph type="body" sz="quarter" idx="13"/>
          </p:nvPr>
        </p:nvSpPr>
        <p:spPr>
          <a:xfrm>
            <a:off x="1190625" y="6492875"/>
            <a:ext cx="9758363" cy="365125"/>
          </a:xfrm>
        </p:spPr>
        <p:txBody>
          <a:bodyPr>
            <a:normAutofit/>
          </a:bodyPr>
          <a:lstStyle/>
          <a:p>
            <a:endParaRPr lang="en-GB"/>
          </a:p>
        </p:txBody>
      </p:sp>
      <p:sp>
        <p:nvSpPr>
          <p:cNvPr id="3" name="TextBox 2">
            <a:extLst>
              <a:ext uri="{FF2B5EF4-FFF2-40B4-BE49-F238E27FC236}">
                <a16:creationId xmlns:a16="http://schemas.microsoft.com/office/drawing/2014/main" id="{F046DDEE-A47B-D65F-A182-941C40F9C847}"/>
              </a:ext>
            </a:extLst>
          </p:cNvPr>
          <p:cNvSpPr txBox="1"/>
          <p:nvPr/>
        </p:nvSpPr>
        <p:spPr>
          <a:xfrm>
            <a:off x="628860" y="1043086"/>
            <a:ext cx="3733590" cy="369332"/>
          </a:xfrm>
          <a:prstGeom prst="rect">
            <a:avLst/>
          </a:prstGeom>
          <a:solidFill>
            <a:schemeClr val="accent3"/>
          </a:solidFill>
        </p:spPr>
        <p:txBody>
          <a:bodyPr wrap="square" rtlCol="0">
            <a:spAutoFit/>
          </a:bodyPr>
          <a:lstStyle/>
          <a:p>
            <a:pPr algn="ctr"/>
            <a:r>
              <a:rPr lang="en-GB" b="1">
                <a:latin typeface="Arial" panose="020B0604020202020204" pitchFamily="34" charset="0"/>
                <a:cs typeface="Arial" panose="020B0604020202020204" pitchFamily="34" charset="0"/>
              </a:rPr>
              <a:t>Cladribine (Basket 2)</a:t>
            </a:r>
          </a:p>
        </p:txBody>
      </p:sp>
      <p:pic>
        <p:nvPicPr>
          <p:cNvPr id="6" name="Picture 5">
            <a:extLst>
              <a:ext uri="{FF2B5EF4-FFF2-40B4-BE49-F238E27FC236}">
                <a16:creationId xmlns:a16="http://schemas.microsoft.com/office/drawing/2014/main" id="{1B4458A2-3FF9-F3C8-5D19-63D329B2BBBD}"/>
              </a:ext>
            </a:extLst>
          </p:cNvPr>
          <p:cNvPicPr>
            <a:picLocks noChangeAspect="1"/>
          </p:cNvPicPr>
          <p:nvPr/>
        </p:nvPicPr>
        <p:blipFill>
          <a:blip r:embed="rId3"/>
          <a:stretch>
            <a:fillRect/>
          </a:stretch>
        </p:blipFill>
        <p:spPr>
          <a:xfrm>
            <a:off x="93613" y="1482820"/>
            <a:ext cx="5012645" cy="2768791"/>
          </a:xfrm>
          <a:prstGeom prst="rect">
            <a:avLst/>
          </a:prstGeom>
        </p:spPr>
      </p:pic>
      <p:graphicFrame>
        <p:nvGraphicFramePr>
          <p:cNvPr id="7" name="Table 6">
            <a:extLst>
              <a:ext uri="{FF2B5EF4-FFF2-40B4-BE49-F238E27FC236}">
                <a16:creationId xmlns:a16="http://schemas.microsoft.com/office/drawing/2014/main" id="{22CEA6A5-F3AD-BAB2-98F8-1F4E20989147}"/>
              </a:ext>
            </a:extLst>
          </p:cNvPr>
          <p:cNvGraphicFramePr>
            <a:graphicFrameLocks noGrp="1"/>
          </p:cNvGraphicFramePr>
          <p:nvPr>
            <p:extLst>
              <p:ext uri="{D42A27DB-BD31-4B8C-83A1-F6EECF244321}">
                <p14:modId xmlns:p14="http://schemas.microsoft.com/office/powerpoint/2010/main" val="3329722658"/>
              </p:ext>
            </p:extLst>
          </p:nvPr>
        </p:nvGraphicFramePr>
        <p:xfrm>
          <a:off x="4970387" y="3429000"/>
          <a:ext cx="7128000" cy="2768791"/>
        </p:xfrm>
        <a:graphic>
          <a:graphicData uri="http://schemas.openxmlformats.org/drawingml/2006/table">
            <a:tbl>
              <a:tblPr firstRow="1" firstCol="1" bandRow="1">
                <a:tableStyleId>{5C22544A-7EE6-4342-B048-85BDC9FD1C3A}</a:tableStyleId>
              </a:tblPr>
              <a:tblGrid>
                <a:gridCol w="594000">
                  <a:extLst>
                    <a:ext uri="{9D8B030D-6E8A-4147-A177-3AD203B41FA5}">
                      <a16:colId xmlns:a16="http://schemas.microsoft.com/office/drawing/2014/main" val="287574711"/>
                    </a:ext>
                  </a:extLst>
                </a:gridCol>
                <a:gridCol w="594000">
                  <a:extLst>
                    <a:ext uri="{9D8B030D-6E8A-4147-A177-3AD203B41FA5}">
                      <a16:colId xmlns:a16="http://schemas.microsoft.com/office/drawing/2014/main" val="2557319391"/>
                    </a:ext>
                  </a:extLst>
                </a:gridCol>
                <a:gridCol w="594000">
                  <a:extLst>
                    <a:ext uri="{9D8B030D-6E8A-4147-A177-3AD203B41FA5}">
                      <a16:colId xmlns:a16="http://schemas.microsoft.com/office/drawing/2014/main" val="631041868"/>
                    </a:ext>
                  </a:extLst>
                </a:gridCol>
                <a:gridCol w="594000">
                  <a:extLst>
                    <a:ext uri="{9D8B030D-6E8A-4147-A177-3AD203B41FA5}">
                      <a16:colId xmlns:a16="http://schemas.microsoft.com/office/drawing/2014/main" val="1740414570"/>
                    </a:ext>
                  </a:extLst>
                </a:gridCol>
                <a:gridCol w="594000">
                  <a:extLst>
                    <a:ext uri="{9D8B030D-6E8A-4147-A177-3AD203B41FA5}">
                      <a16:colId xmlns:a16="http://schemas.microsoft.com/office/drawing/2014/main" val="2336793278"/>
                    </a:ext>
                  </a:extLst>
                </a:gridCol>
                <a:gridCol w="594000">
                  <a:extLst>
                    <a:ext uri="{9D8B030D-6E8A-4147-A177-3AD203B41FA5}">
                      <a16:colId xmlns:a16="http://schemas.microsoft.com/office/drawing/2014/main" val="1186434020"/>
                    </a:ext>
                  </a:extLst>
                </a:gridCol>
                <a:gridCol w="594000">
                  <a:extLst>
                    <a:ext uri="{9D8B030D-6E8A-4147-A177-3AD203B41FA5}">
                      <a16:colId xmlns:a16="http://schemas.microsoft.com/office/drawing/2014/main" val="149403692"/>
                    </a:ext>
                  </a:extLst>
                </a:gridCol>
                <a:gridCol w="594000">
                  <a:extLst>
                    <a:ext uri="{9D8B030D-6E8A-4147-A177-3AD203B41FA5}">
                      <a16:colId xmlns:a16="http://schemas.microsoft.com/office/drawing/2014/main" val="762024235"/>
                    </a:ext>
                  </a:extLst>
                </a:gridCol>
                <a:gridCol w="594000">
                  <a:extLst>
                    <a:ext uri="{9D8B030D-6E8A-4147-A177-3AD203B41FA5}">
                      <a16:colId xmlns:a16="http://schemas.microsoft.com/office/drawing/2014/main" val="649118520"/>
                    </a:ext>
                  </a:extLst>
                </a:gridCol>
                <a:gridCol w="594000">
                  <a:extLst>
                    <a:ext uri="{9D8B030D-6E8A-4147-A177-3AD203B41FA5}">
                      <a16:colId xmlns:a16="http://schemas.microsoft.com/office/drawing/2014/main" val="2536483621"/>
                    </a:ext>
                  </a:extLst>
                </a:gridCol>
                <a:gridCol w="594000">
                  <a:extLst>
                    <a:ext uri="{9D8B030D-6E8A-4147-A177-3AD203B41FA5}">
                      <a16:colId xmlns:a16="http://schemas.microsoft.com/office/drawing/2014/main" val="2193551697"/>
                    </a:ext>
                  </a:extLst>
                </a:gridCol>
                <a:gridCol w="594000">
                  <a:extLst>
                    <a:ext uri="{9D8B030D-6E8A-4147-A177-3AD203B41FA5}">
                      <a16:colId xmlns:a16="http://schemas.microsoft.com/office/drawing/2014/main" val="1756755141"/>
                    </a:ext>
                  </a:extLst>
                </a:gridCol>
              </a:tblGrid>
              <a:tr h="91763">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Time</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EDSS 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Death</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extLst>
                  <a:ext uri="{0D108BD9-81ED-4DB2-BD59-A6C34878D82A}">
                    <a16:rowId xmlns:a16="http://schemas.microsoft.com/office/drawing/2014/main" val="3710095130"/>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1401311850"/>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258571317"/>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1899195549"/>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598230243"/>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279696562"/>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672528358"/>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7%</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126237698"/>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65%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3986623172"/>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ctr"/>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78%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2330646342"/>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45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2%</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89%</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4015759770"/>
                  </a:ext>
                </a:extLst>
              </a:tr>
              <a:tr h="112164">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50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nchor="b"/>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1%</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0%</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tc>
                  <a:txBody>
                    <a:bodyPr/>
                    <a:lstStyle/>
                    <a:p>
                      <a:pPr algn="ctr">
                        <a:lnSpc>
                          <a:spcPct val="107000"/>
                        </a:lnSpc>
                        <a:spcAft>
                          <a:spcPts val="800"/>
                        </a:spcAft>
                      </a:pPr>
                      <a:r>
                        <a:rPr lang="en-US" sz="1400" kern="100">
                          <a:effectLst/>
                          <a:latin typeface="Arial" panose="020B0604020202020204" pitchFamily="34" charset="0"/>
                          <a:cs typeface="Arial" panose="020B0604020202020204" pitchFamily="34" charset="0"/>
                        </a:rPr>
                        <a:t>96%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1815" marR="21815" marT="0" marB="0"/>
                </a:tc>
                <a:extLst>
                  <a:ext uri="{0D108BD9-81ED-4DB2-BD59-A6C34878D82A}">
                    <a16:rowId xmlns:a16="http://schemas.microsoft.com/office/drawing/2014/main" val="1047739052"/>
                  </a:ext>
                </a:extLst>
              </a:tr>
            </a:tbl>
          </a:graphicData>
        </a:graphic>
      </p:graphicFrame>
    </p:spTree>
    <p:extLst>
      <p:ext uri="{BB962C8B-B14F-4D97-AF65-F5344CB8AC3E}">
        <p14:creationId xmlns:p14="http://schemas.microsoft.com/office/powerpoint/2010/main" val="4112330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60350"/>
            <a:ext cx="11136812" cy="1841437"/>
          </a:xfrm>
        </p:spPr>
        <p:txBody>
          <a:bodyPr>
            <a:normAutofit/>
          </a:bodyPr>
          <a:lstStyle/>
          <a:p>
            <a:r>
              <a:rPr lang="en-GB">
                <a:latin typeface="Arial" panose="020B0604020202020204" pitchFamily="34" charset="0"/>
                <a:cs typeface="Arial" panose="020B0604020202020204" pitchFamily="34" charset="0"/>
              </a:rPr>
              <a:t>Cladribine for treating relapsing multiple sclerosis</a:t>
            </a:r>
            <a:endParaRPr lang="en-GB"/>
          </a:p>
        </p:txBody>
      </p:sp>
      <p:sp>
        <p:nvSpPr>
          <p:cNvPr id="3" name="Guide with 'background' selected" descr="Clinical effectiveness is selected&#10;">
            <a:extLst>
              <a:ext uri="{FF2B5EF4-FFF2-40B4-BE49-F238E27FC236}">
                <a16:creationId xmlns:a16="http://schemas.microsoft.com/office/drawing/2014/main" id="{B2CE1EC4-9D1A-A984-B594-1C7354CFC7A5}"/>
              </a:ext>
              <a:ext uri="{C183D7F6-B498-43B3-948B-1728B52AA6E4}">
                <adec:decorative xmlns:adec="http://schemas.microsoft.com/office/drawing/2017/decorative" val="0"/>
              </a:ext>
            </a:extLst>
          </p:cNvPr>
          <p:cNvSpPr>
            <a:spLocks noGrp="1"/>
          </p:cNvSpPr>
          <p:nvPr>
            <p:ph type="subTitle" idx="1"/>
          </p:nvPr>
        </p:nvSpPr>
        <p:spPr>
          <a:xfrm>
            <a:off x="724988" y="2297654"/>
            <a:ext cx="10026139"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ü"/>
            </a:pPr>
            <a:r>
              <a:rPr lang="en-GB" sz="2800" b="1"/>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232586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p:txBody>
          <a:bodyPr>
            <a:normAutofit fontScale="90000"/>
          </a:bodyPr>
          <a:lstStyle/>
          <a:p>
            <a:r>
              <a:rPr lang="en-GB"/>
              <a:t>Key clinical trials </a:t>
            </a:r>
            <a:br>
              <a:rPr lang="en-GB"/>
            </a:br>
            <a:endParaRPr lang="en-GB"/>
          </a:p>
        </p:txBody>
      </p:sp>
      <p:graphicFrame>
        <p:nvGraphicFramePr>
          <p:cNvPr id="3" name="Table 3" descr="Key clinical trials, including design, population, intervention, comparators">
            <a:extLst>
              <a:ext uri="{FF2B5EF4-FFF2-40B4-BE49-F238E27FC236}">
                <a16:creationId xmlns:a16="http://schemas.microsoft.com/office/drawing/2014/main" id="{89918375-094B-4553-88CB-E44FC8AEF27C}"/>
              </a:ext>
            </a:extLst>
          </p:cNvPr>
          <p:cNvGraphicFramePr>
            <a:graphicFrameLocks noGrp="1"/>
          </p:cNvGraphicFramePr>
          <p:nvPr/>
        </p:nvGraphicFramePr>
        <p:xfrm>
          <a:off x="397281" y="810071"/>
          <a:ext cx="11166646" cy="5316243"/>
        </p:xfrm>
        <a:graphic>
          <a:graphicData uri="http://schemas.openxmlformats.org/drawingml/2006/table">
            <a:tbl>
              <a:tblPr firstRow="1" firstCol="1" bandRow="1">
                <a:tableStyleId>{21E4AEA4-8DFA-4A89-87EB-49C32662AFE0}</a:tableStyleId>
              </a:tblPr>
              <a:tblGrid>
                <a:gridCol w="1348295">
                  <a:extLst>
                    <a:ext uri="{9D8B030D-6E8A-4147-A177-3AD203B41FA5}">
                      <a16:colId xmlns:a16="http://schemas.microsoft.com/office/drawing/2014/main" val="2781295461"/>
                    </a:ext>
                  </a:extLst>
                </a:gridCol>
                <a:gridCol w="4736317">
                  <a:extLst>
                    <a:ext uri="{9D8B030D-6E8A-4147-A177-3AD203B41FA5}">
                      <a16:colId xmlns:a16="http://schemas.microsoft.com/office/drawing/2014/main" val="458621282"/>
                    </a:ext>
                  </a:extLst>
                </a:gridCol>
                <a:gridCol w="5082034">
                  <a:extLst>
                    <a:ext uri="{9D8B030D-6E8A-4147-A177-3AD203B41FA5}">
                      <a16:colId xmlns:a16="http://schemas.microsoft.com/office/drawing/2014/main" val="1359589681"/>
                    </a:ext>
                  </a:extLst>
                </a:gridCol>
              </a:tblGrid>
              <a:tr h="699752">
                <a:tc>
                  <a:txBody>
                    <a:bodyPr/>
                    <a:lstStyle/>
                    <a:p>
                      <a:pPr algn="ctr"/>
                      <a:endParaRPr lang="en-GB" sz="1600">
                        <a:solidFill>
                          <a:schemeClr val="bg1"/>
                        </a:solidFill>
                        <a:latin typeface="Arial" panose="020B0604020202020204" pitchFamily="34" charset="0"/>
                        <a:cs typeface="Arial" panose="020B0604020202020204" pitchFamily="34" charset="0"/>
                      </a:endParaRPr>
                    </a:p>
                  </a:txBody>
                  <a:tcPr/>
                </a:tc>
                <a:tc>
                  <a:txBody>
                    <a:bodyPr/>
                    <a:lstStyle/>
                    <a:p>
                      <a:pPr algn="ctr"/>
                      <a:r>
                        <a:rPr lang="en-GB" sz="1600">
                          <a:latin typeface="Arial" panose="020B0604020202020204" pitchFamily="34" charset="0"/>
                          <a:cs typeface="Arial" panose="020B0604020202020204" pitchFamily="34" charset="0"/>
                        </a:rPr>
                        <a:t>CLARITY</a:t>
                      </a:r>
                    </a:p>
                  </a:txBody>
                  <a:tcPr/>
                </a:tc>
                <a:tc>
                  <a:txBody>
                    <a:bodyPr/>
                    <a:lstStyle/>
                    <a:p>
                      <a:pPr algn="ctr"/>
                      <a:r>
                        <a:rPr lang="en-GB" sz="1600">
                          <a:latin typeface="Arial" panose="020B0604020202020204" pitchFamily="34" charset="0"/>
                          <a:cs typeface="Arial" panose="020B0604020202020204" pitchFamily="34" charset="0"/>
                        </a:rPr>
                        <a:t>CLARITY-EXT</a:t>
                      </a:r>
                    </a:p>
                  </a:txBody>
                  <a:tcPr/>
                </a:tc>
                <a:extLst>
                  <a:ext uri="{0D108BD9-81ED-4DB2-BD59-A6C34878D82A}">
                    <a16:rowId xmlns:a16="http://schemas.microsoft.com/office/drawing/2014/main" val="1220355904"/>
                  </a:ext>
                </a:extLst>
              </a:tr>
              <a:tr h="516531">
                <a:tc>
                  <a:txBody>
                    <a:bodyPr/>
                    <a:lstStyle/>
                    <a:p>
                      <a:pPr algn="ctr"/>
                      <a:r>
                        <a:rPr lang="en-GB" sz="1600" b="1">
                          <a:solidFill>
                            <a:schemeClr val="bg1"/>
                          </a:solidFill>
                          <a:latin typeface="Arial" panose="020B0604020202020204" pitchFamily="34" charset="0"/>
                          <a:cs typeface="Arial" panose="020B0604020202020204" pitchFamily="34" charset="0"/>
                        </a:rPr>
                        <a:t>Design</a:t>
                      </a:r>
                    </a:p>
                  </a:txBody>
                  <a:tcPr/>
                </a:tc>
                <a:tc>
                  <a:txBody>
                    <a:bodyPr/>
                    <a:lstStyle/>
                    <a:p>
                      <a:pPr marL="71755" algn="l">
                        <a:spcBef>
                          <a:spcPts val="0"/>
                        </a:spcBef>
                        <a:spcAft>
                          <a:spcPts val="0"/>
                        </a:spcAft>
                      </a:pPr>
                      <a:r>
                        <a:rPr lang="en-GB"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Phase III double-blind, placebo-controlled, 96-week RCT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71755" algn="l">
                        <a:spcBef>
                          <a:spcPts val="0"/>
                        </a:spcBef>
                        <a:spcAft>
                          <a:spcPts val="0"/>
                        </a:spcAft>
                      </a:pPr>
                      <a:r>
                        <a:rPr lang="en-GB"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Phase IIIb double-blind, 96-week RCT; safety extension</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683507817"/>
                  </a:ext>
                </a:extLst>
              </a:tr>
              <a:tr h="1291326">
                <a:tc>
                  <a:txBody>
                    <a:bodyPr/>
                    <a:lstStyle/>
                    <a:p>
                      <a:pPr algn="ctr"/>
                      <a:r>
                        <a:rPr lang="en-GB" sz="1600" b="1">
                          <a:solidFill>
                            <a:schemeClr val="bg1"/>
                          </a:solidFill>
                          <a:latin typeface="Arial" panose="020B0604020202020204" pitchFamily="34" charset="0"/>
                          <a:cs typeface="Arial" panose="020B0604020202020204" pitchFamily="34" charset="0"/>
                        </a:rPr>
                        <a:t>Population</a:t>
                      </a:r>
                    </a:p>
                  </a:txBody>
                  <a:tcPr/>
                </a:tc>
                <a:tc>
                  <a:txBody>
                    <a:bodyPr/>
                    <a:lstStyle/>
                    <a:p>
                      <a:pPr marL="342900" lvl="0" indent="-342900" algn="l">
                        <a:spcBef>
                          <a:spcPts val="0"/>
                        </a:spcBef>
                        <a:spcAft>
                          <a:spcPts val="0"/>
                        </a:spcAft>
                        <a:buFont typeface="Symbol" panose="05050102010706020507" pitchFamily="18" charset="2"/>
                        <a:buChar char=""/>
                      </a:pPr>
                      <a:r>
                        <a:rPr lang="en-GB"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RRMS with ≥1 relapses within 12 months Clinically stable and no relapses within 28 days prior to day 1 of study</a:t>
                      </a:r>
                      <a:endParaRPr lang="en-GB" sz="160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spcBef>
                          <a:spcPts val="0"/>
                        </a:spcBef>
                        <a:spcAft>
                          <a:spcPts val="0"/>
                        </a:spcAft>
                        <a:buFont typeface="Symbol" panose="05050102010706020507" pitchFamily="18" charset="2"/>
                        <a:buChar char=""/>
                      </a:pPr>
                      <a:r>
                        <a:rPr lang="en-GB"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MRI lesions consistent with MS </a:t>
                      </a:r>
                    </a:p>
                    <a:p>
                      <a:pPr marL="342900" lvl="0" indent="-342900" algn="l">
                        <a:spcBef>
                          <a:spcPts val="0"/>
                        </a:spcBef>
                        <a:spcAft>
                          <a:spcPts val="0"/>
                        </a:spcAft>
                        <a:buFont typeface="Symbol" panose="05050102010706020507" pitchFamily="18" charset="2"/>
                        <a:buChar char=""/>
                      </a:pPr>
                      <a:r>
                        <a:rPr lang="en-GB"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EDSS score between 0 to 5.5, inclusive</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42900" lvl="0" indent="-342900" algn="l">
                        <a:spcBef>
                          <a:spcPts val="0"/>
                        </a:spcBef>
                        <a:spcAft>
                          <a:spcPts val="0"/>
                        </a:spcAft>
                        <a:buFont typeface="Symbol" panose="05050102010706020507" pitchFamily="18" charset="2"/>
                        <a:buChar char=""/>
                      </a:pPr>
                      <a:r>
                        <a:rPr lang="en-GB"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Patients who were enrolled in CLARITY and either completed treatment and/or completed scheduled visits for the full 96 weeks</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03427954"/>
                  </a:ext>
                </a:extLst>
              </a:tr>
              <a:tr h="613380">
                <a:tc>
                  <a:txBody>
                    <a:bodyPr/>
                    <a:lstStyle/>
                    <a:p>
                      <a:pPr algn="ctr"/>
                      <a:r>
                        <a:rPr lang="en-GB" sz="1600" b="1">
                          <a:solidFill>
                            <a:schemeClr val="bg1"/>
                          </a:solidFill>
                          <a:latin typeface="Arial" panose="020B0604020202020204" pitchFamily="34" charset="0"/>
                          <a:cs typeface="Arial" panose="020B0604020202020204" pitchFamily="34" charset="0"/>
                        </a:rPr>
                        <a:t>Intervention</a:t>
                      </a:r>
                    </a:p>
                  </a:txBody>
                  <a:tcPr/>
                </a:tc>
                <a:tc>
                  <a:txBody>
                    <a:bodyPr/>
                    <a:lstStyle/>
                    <a:p>
                      <a:pPr algn="l">
                        <a:spcBef>
                          <a:spcPts val="0"/>
                        </a:spcBef>
                        <a:spcAft>
                          <a:spcPts val="0"/>
                        </a:spcAft>
                      </a:pPr>
                      <a:r>
                        <a:rPr lang="en-GB" sz="1600" b="0" i="0" kern="1200">
                          <a:solidFill>
                            <a:schemeClr val="dk1"/>
                          </a:solidFill>
                          <a:effectLst/>
                          <a:latin typeface="Arial" panose="020B0604020202020204" pitchFamily="34" charset="0"/>
                          <a:ea typeface="+mn-ea"/>
                          <a:cs typeface="Arial" panose="020B0604020202020204" pitchFamily="34" charset="0"/>
                        </a:rPr>
                        <a:t>Cladribine 5.25 mg/kg</a:t>
                      </a:r>
                    </a:p>
                    <a:p>
                      <a:pPr algn="l">
                        <a:spcBef>
                          <a:spcPts val="0"/>
                        </a:spcBef>
                        <a:spcAft>
                          <a:spcPts val="0"/>
                        </a:spcAft>
                      </a:pPr>
                      <a:r>
                        <a:rPr lang="en-GB" sz="1600" b="0" i="0" kern="1200">
                          <a:solidFill>
                            <a:schemeClr val="dk1"/>
                          </a:solidFill>
                          <a:effectLst/>
                          <a:latin typeface="Arial" panose="020B0604020202020204" pitchFamily="34" charset="0"/>
                          <a:ea typeface="+mn-ea"/>
                          <a:cs typeface="Arial" panose="020B0604020202020204" pitchFamily="34" charset="0"/>
                        </a:rPr>
                        <a:t>Cladribine 3.5 mg/kg</a:t>
                      </a:r>
                      <a:endParaRPr lang="en-GB" sz="1600">
                        <a:latin typeface="Arial" panose="020B0604020202020204" pitchFamily="34" charset="0"/>
                        <a:cs typeface="Arial" panose="020B0604020202020204" pitchFamily="34" charset="0"/>
                      </a:endParaRPr>
                    </a:p>
                  </a:txBody>
                  <a:tcPr/>
                </a:tc>
                <a:tc>
                  <a:txBody>
                    <a:bodyPr/>
                    <a:lstStyle/>
                    <a:p>
                      <a:pPr algn="l">
                        <a:spcBef>
                          <a:spcPts val="0"/>
                        </a:spcBef>
                        <a:spcAft>
                          <a:spcPts val="0"/>
                        </a:spcAft>
                      </a:pPr>
                      <a:r>
                        <a:rPr lang="en-GB" sz="1600" kern="1200">
                          <a:solidFill>
                            <a:schemeClr val="dk1"/>
                          </a:solidFill>
                          <a:effectLst/>
                          <a:latin typeface="Arial" panose="020B0604020202020204" pitchFamily="34" charset="0"/>
                          <a:ea typeface="+mn-ea"/>
                          <a:cs typeface="Arial" panose="020B0604020202020204" pitchFamily="34" charset="0"/>
                        </a:rPr>
                        <a:t>Patients randomised to receive either cladribine (</a:t>
                      </a:r>
                      <a:r>
                        <a:rPr lang="en-GB" sz="1600" b="0" i="0" kern="1200">
                          <a:solidFill>
                            <a:schemeClr val="dk1"/>
                          </a:solidFill>
                          <a:effectLst/>
                          <a:latin typeface="Arial" panose="020B0604020202020204" pitchFamily="34" charset="0"/>
                          <a:ea typeface="+mn-ea"/>
                          <a:cs typeface="Arial" panose="020B0604020202020204" pitchFamily="34" charset="0"/>
                        </a:rPr>
                        <a:t>5.25 mg/kg </a:t>
                      </a:r>
                      <a:r>
                        <a:rPr lang="en-GB" sz="1600" kern="1200">
                          <a:solidFill>
                            <a:schemeClr val="dk1"/>
                          </a:solidFill>
                          <a:effectLst/>
                          <a:latin typeface="Arial" panose="020B0604020202020204" pitchFamily="34" charset="0"/>
                          <a:ea typeface="+mn-ea"/>
                          <a:cs typeface="Arial" panose="020B0604020202020204" pitchFamily="34" charset="0"/>
                        </a:rPr>
                        <a:t>or </a:t>
                      </a:r>
                      <a:r>
                        <a:rPr lang="en-GB" sz="1600" b="0" i="0" kern="1200">
                          <a:solidFill>
                            <a:schemeClr val="dk1"/>
                          </a:solidFill>
                          <a:effectLst/>
                          <a:latin typeface="Arial" panose="020B0604020202020204" pitchFamily="34" charset="0"/>
                          <a:ea typeface="+mn-ea"/>
                          <a:cs typeface="Arial" panose="020B0604020202020204" pitchFamily="34" charset="0"/>
                        </a:rPr>
                        <a:t>3.5 mg/kg) or</a:t>
                      </a:r>
                      <a:r>
                        <a:rPr lang="en-GB" sz="1600" kern="1200">
                          <a:solidFill>
                            <a:schemeClr val="dk1"/>
                          </a:solidFill>
                          <a:effectLst/>
                          <a:latin typeface="Arial" panose="020B0604020202020204" pitchFamily="34" charset="0"/>
                          <a:ea typeface="+mn-ea"/>
                          <a:cs typeface="Arial" panose="020B0604020202020204" pitchFamily="34" charset="0"/>
                        </a:rPr>
                        <a:t> placebo</a:t>
                      </a:r>
                      <a:endParaRPr lang="en-GB"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6869075"/>
                  </a:ext>
                </a:extLst>
              </a:tr>
              <a:tr h="355115">
                <a:tc>
                  <a:txBody>
                    <a:bodyPr/>
                    <a:lstStyle/>
                    <a:p>
                      <a:pPr algn="ctr"/>
                      <a:r>
                        <a:rPr lang="en-GB" sz="1600" b="1">
                          <a:solidFill>
                            <a:schemeClr val="bg1"/>
                          </a:solidFill>
                          <a:latin typeface="Arial" panose="020B0604020202020204" pitchFamily="34" charset="0"/>
                          <a:cs typeface="Arial" panose="020B0604020202020204" pitchFamily="34" charset="0"/>
                        </a:rPr>
                        <a:t>Comparator</a:t>
                      </a:r>
                    </a:p>
                  </a:txBody>
                  <a:tcPr/>
                </a:tc>
                <a:tc>
                  <a:txBody>
                    <a:bodyPr/>
                    <a:lstStyle/>
                    <a:p>
                      <a:pPr marL="71755" algn="l">
                        <a:spcBef>
                          <a:spcPts val="0"/>
                        </a:spcBef>
                        <a:spcAft>
                          <a:spcPts val="0"/>
                        </a:spcAft>
                      </a:pPr>
                      <a:r>
                        <a:rPr lang="en-GB"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Placebo</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71755" algn="l">
                        <a:spcBef>
                          <a:spcPts val="0"/>
                        </a:spcBef>
                        <a:spcAft>
                          <a:spcPts val="0"/>
                        </a:spcAft>
                      </a:pPr>
                      <a:r>
                        <a:rPr lang="en-GB"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89602645"/>
                  </a:ext>
                </a:extLst>
              </a:tr>
              <a:tr h="18401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Arial" panose="020B0604020202020204" pitchFamily="34" charset="0"/>
                          <a:cs typeface="Arial" panose="020B0604020202020204" pitchFamily="34" charset="0"/>
                        </a:rPr>
                        <a:t>Outcomes</a:t>
                      </a:r>
                    </a:p>
                  </a:txBody>
                  <a:tcPr/>
                </a:tc>
                <a:tc>
                  <a:txBody>
                    <a:bodyPr/>
                    <a:lstStyle/>
                    <a:p>
                      <a:pPr marL="342900" lvl="0" indent="-342900" algn="l">
                        <a:spcBef>
                          <a:spcPts val="0"/>
                        </a:spcBef>
                        <a:spcAft>
                          <a:spcPts val="0"/>
                        </a:spcAft>
                        <a:buFont typeface="Symbol" panose="05050102010706020507" pitchFamily="18" charset="2"/>
                        <a:buChar char=""/>
                      </a:pPr>
                      <a:r>
                        <a:rPr lang="en-GB" sz="1600" kern="1200">
                          <a:solidFill>
                            <a:schemeClr val="dk1"/>
                          </a:solidFill>
                          <a:effectLst/>
                          <a:latin typeface="Arial" panose="020B0604020202020204" pitchFamily="34" charset="0"/>
                          <a:ea typeface="+mn-ea"/>
                          <a:cs typeface="Arial" panose="020B0604020202020204" pitchFamily="34" charset="0"/>
                        </a:rPr>
                        <a:t>Qualifying ARR </a:t>
                      </a:r>
                    </a:p>
                    <a:p>
                      <a:pPr marL="342900" lvl="0" indent="-342900" algn="l">
                        <a:spcBef>
                          <a:spcPts val="0"/>
                        </a:spcBef>
                        <a:spcAft>
                          <a:spcPts val="0"/>
                        </a:spcAft>
                        <a:buFont typeface="Symbol" panose="05050102010706020507" pitchFamily="18" charset="2"/>
                        <a:buChar char=""/>
                      </a:pPr>
                      <a:r>
                        <a:rPr lang="en-GB" sz="1600" kern="1200">
                          <a:solidFill>
                            <a:schemeClr val="dk1"/>
                          </a:solidFill>
                          <a:effectLst/>
                          <a:latin typeface="Arial" panose="020B0604020202020204" pitchFamily="34" charset="0"/>
                          <a:ea typeface="+mn-ea"/>
                          <a:cs typeface="Arial" panose="020B0604020202020204" pitchFamily="34" charset="0"/>
                        </a:rPr>
                        <a:t>Disability progression (3-month CDP)</a:t>
                      </a:r>
                    </a:p>
                    <a:p>
                      <a:pPr marL="342900" lvl="0" indent="-342900" algn="l">
                        <a:spcBef>
                          <a:spcPts val="0"/>
                        </a:spcBef>
                        <a:spcAft>
                          <a:spcPts val="0"/>
                        </a:spcAft>
                        <a:buFont typeface="Symbol" panose="05050102010706020507" pitchFamily="18" charset="2"/>
                        <a:buChar char=""/>
                      </a:pPr>
                      <a:r>
                        <a:rPr lang="en-GB" sz="1600" kern="1200">
                          <a:solidFill>
                            <a:schemeClr val="dk1"/>
                          </a:solidFill>
                          <a:effectLst/>
                          <a:latin typeface="Arial" panose="020B0604020202020204" pitchFamily="34" charset="0"/>
                          <a:ea typeface="+mn-ea"/>
                          <a:cs typeface="Arial" panose="020B0604020202020204" pitchFamily="34" charset="0"/>
                        </a:rPr>
                        <a:t>Mortality </a:t>
                      </a:r>
                    </a:p>
                    <a:p>
                      <a:pPr marL="342900" lvl="0" indent="-342900" algn="l">
                        <a:spcBef>
                          <a:spcPts val="0"/>
                        </a:spcBef>
                        <a:spcAft>
                          <a:spcPts val="0"/>
                        </a:spcAft>
                        <a:buFont typeface="Symbol" panose="05050102010706020507" pitchFamily="18" charset="2"/>
                        <a:buChar char=""/>
                      </a:pPr>
                      <a:r>
                        <a:rPr lang="en-GB" sz="1600" kern="1200">
                          <a:solidFill>
                            <a:schemeClr val="dk1"/>
                          </a:solidFill>
                          <a:effectLst/>
                          <a:latin typeface="Arial" panose="020B0604020202020204" pitchFamily="34" charset="0"/>
                          <a:ea typeface="+mn-ea"/>
                          <a:cs typeface="Arial" panose="020B0604020202020204" pitchFamily="34" charset="0"/>
                        </a:rPr>
                        <a:t>Adverse effects of treatment </a:t>
                      </a:r>
                    </a:p>
                    <a:p>
                      <a:pPr marL="342900" lvl="0" indent="-342900" algn="l">
                        <a:spcBef>
                          <a:spcPts val="0"/>
                        </a:spcBef>
                        <a:spcAft>
                          <a:spcPts val="0"/>
                        </a:spcAft>
                        <a:buFont typeface="Symbol" panose="05050102010706020507" pitchFamily="18" charset="2"/>
                        <a:buChar char=""/>
                      </a:pPr>
                      <a:r>
                        <a:rPr lang="en-GB" sz="1600" kern="1200">
                          <a:solidFill>
                            <a:schemeClr val="dk1"/>
                          </a:solidFill>
                          <a:effectLst/>
                          <a:latin typeface="Arial" panose="020B0604020202020204" pitchFamily="34" charset="0"/>
                          <a:ea typeface="+mn-ea"/>
                          <a:cs typeface="Arial" panose="020B0604020202020204" pitchFamily="34" charset="0"/>
                        </a:rPr>
                        <a:t>HRQoL </a:t>
                      </a:r>
                    </a:p>
                    <a:p>
                      <a:pPr marL="342900" lvl="0" indent="-342900" algn="l">
                        <a:spcBef>
                          <a:spcPts val="0"/>
                        </a:spcBef>
                        <a:spcAft>
                          <a:spcPts val="0"/>
                        </a:spcAft>
                        <a:buFont typeface="Symbol" panose="05050102010706020507" pitchFamily="18" charset="2"/>
                        <a:buChar char=""/>
                      </a:pPr>
                      <a:r>
                        <a:rPr lang="en-GB" sz="1600" kern="1200">
                          <a:solidFill>
                            <a:schemeClr val="dk1"/>
                          </a:solidFill>
                          <a:effectLst/>
                          <a:latin typeface="Arial" panose="020B0604020202020204" pitchFamily="34" charset="0"/>
                          <a:ea typeface="+mn-ea"/>
                          <a:cs typeface="Arial" panose="020B0604020202020204" pitchFamily="34" charset="0"/>
                        </a:rPr>
                        <a:t>NEDA-3 (post-hoc)</a:t>
                      </a:r>
                    </a:p>
                    <a:p>
                      <a:pPr marL="342900" lvl="0" indent="-342900" algn="l">
                        <a:spcBef>
                          <a:spcPts val="0"/>
                        </a:spcBef>
                        <a:spcAft>
                          <a:spcPts val="0"/>
                        </a:spcAft>
                        <a:buFont typeface="Symbol" panose="05050102010706020507" pitchFamily="18" charset="2"/>
                        <a:buChar char=""/>
                      </a:pPr>
                      <a:r>
                        <a:rPr lang="en-GB" sz="1600" kern="1200">
                          <a:solidFill>
                            <a:schemeClr val="dk1"/>
                          </a:solidFill>
                          <a:effectLst/>
                          <a:latin typeface="Arial" panose="020B0604020202020204" pitchFamily="34" charset="0"/>
                          <a:ea typeface="+mn-ea"/>
                          <a:cs typeface="Arial" panose="020B0604020202020204" pitchFamily="34" charset="0"/>
                        </a:rPr>
                        <a:t>6-month CDP (post-hoc)</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42900" lvl="0" indent="-342900" algn="l">
                        <a:spcBef>
                          <a:spcPts val="0"/>
                        </a:spcBef>
                        <a:spcAft>
                          <a:spcPts val="0"/>
                        </a:spcAft>
                        <a:buFont typeface="Symbol" panose="05050102010706020507" pitchFamily="18" charset="2"/>
                        <a:buChar char=""/>
                      </a:pPr>
                      <a:r>
                        <a:rPr lang="en-GB" sz="1600" kern="1200">
                          <a:solidFill>
                            <a:schemeClr val="dk1"/>
                          </a:solidFill>
                          <a:effectLst/>
                          <a:latin typeface="Arial" panose="020B0604020202020204" pitchFamily="34" charset="0"/>
                          <a:ea typeface="+mn-ea"/>
                          <a:cs typeface="Arial" panose="020B0604020202020204" pitchFamily="34" charset="0"/>
                        </a:rPr>
                        <a:t>Safety and tolerability</a:t>
                      </a:r>
                    </a:p>
                  </a:txBody>
                  <a:tcPr marL="68580" marR="68580" marT="0" marB="0" anchor="ctr"/>
                </a:tc>
                <a:extLst>
                  <a:ext uri="{0D108BD9-81ED-4DB2-BD59-A6C34878D82A}">
                    <a16:rowId xmlns:a16="http://schemas.microsoft.com/office/drawing/2014/main" val="4059615081"/>
                  </a:ext>
                </a:extLst>
              </a:tr>
            </a:tbl>
          </a:graphicData>
        </a:graphic>
      </p:graphicFrame>
      <p:sp>
        <p:nvSpPr>
          <p:cNvPr id="5" name="Text Placeholder 4">
            <a:extLst>
              <a:ext uri="{FF2B5EF4-FFF2-40B4-BE49-F238E27FC236}">
                <a16:creationId xmlns:a16="http://schemas.microsoft.com/office/drawing/2014/main" id="{6B9BD057-123F-9556-9549-A73D999B440B}"/>
              </a:ext>
            </a:extLst>
          </p:cNvPr>
          <p:cNvSpPr txBox="1">
            <a:spLocks/>
          </p:cNvSpPr>
          <p:nvPr/>
        </p:nvSpPr>
        <p:spPr>
          <a:xfrm>
            <a:off x="1006643" y="6437005"/>
            <a:ext cx="10463818" cy="36512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panose="020B0604020202020204" pitchFamily="34" charset="0"/>
                <a:cs typeface="Arial" panose="020B0604020202020204" pitchFamily="34" charset="0"/>
              </a:rPr>
              <a:t>Abbreviations: RCT, randomised controlled trial; RRMS, relapsing-remitting multiple sclerosis; EDSS, expanded disability status scale; ARR, annualised relapse rate; </a:t>
            </a:r>
            <a:r>
              <a:rPr lang="en-GB" err="1">
                <a:latin typeface="Arial" panose="020B0604020202020204" pitchFamily="34" charset="0"/>
                <a:cs typeface="Arial" panose="020B0604020202020204" pitchFamily="34" charset="0"/>
              </a:rPr>
              <a:t>HRQoL</a:t>
            </a:r>
            <a:r>
              <a:rPr lang="en-GB">
                <a:latin typeface="Arial" panose="020B0604020202020204" pitchFamily="34" charset="0"/>
                <a:cs typeface="Arial" panose="020B0604020202020204" pitchFamily="34" charset="0"/>
              </a:rPr>
              <a:t>, health-related quality of life; NEDA, no evidence of disease activity; CDP, confirmed disease progression.</a:t>
            </a:r>
          </a:p>
        </p:txBody>
      </p:sp>
      <p:sp>
        <p:nvSpPr>
          <p:cNvPr id="6" name="TextBox 5">
            <a:extLst>
              <a:ext uri="{FF2B5EF4-FFF2-40B4-BE49-F238E27FC236}">
                <a16:creationId xmlns:a16="http://schemas.microsoft.com/office/drawing/2014/main" id="{BEEC46E4-7120-C452-6433-907F19F558C2}"/>
              </a:ext>
            </a:extLst>
          </p:cNvPr>
          <p:cNvSpPr txBox="1"/>
          <p:nvPr/>
        </p:nvSpPr>
        <p:spPr>
          <a:xfrm>
            <a:off x="397282" y="5823918"/>
            <a:ext cx="11166646" cy="523220"/>
          </a:xfrm>
          <a:prstGeom prst="rect">
            <a:avLst/>
          </a:prstGeom>
          <a:solidFill>
            <a:schemeClr val="bg1">
              <a:lumMod val="95000"/>
            </a:schemeClr>
          </a:solidFill>
          <a:ln w="28575">
            <a:solidFill>
              <a:schemeClr val="accent1"/>
            </a:solidFill>
            <a:prstDash val="dash"/>
          </a:ln>
        </p:spPr>
        <p:txBody>
          <a:bodyPr wrap="square">
            <a:spAutoFit/>
          </a:bodyPr>
          <a:lstStyle/>
          <a:p>
            <a:r>
              <a:rPr lang="en-GB" sz="1400" b="1">
                <a:solidFill>
                  <a:schemeClr val="accent1"/>
                </a:solidFill>
                <a:latin typeface="Arial" panose="020B0604020202020204" pitchFamily="34" charset="0"/>
                <a:cs typeface="Arial" panose="020B0604020202020204" pitchFamily="34" charset="0"/>
              </a:rPr>
              <a:t>3/6-month CDP</a:t>
            </a:r>
            <a:r>
              <a:rPr lang="en-GB" sz="1400">
                <a:latin typeface="Arial" panose="020B0604020202020204" pitchFamily="34" charset="0"/>
                <a:cs typeface="Arial" panose="020B0604020202020204" pitchFamily="34" charset="0"/>
              </a:rPr>
              <a:t> = sustained progression (for at least 3/6 months) as defined by a 1.0 point increase in EDSS score - or a 1.5 point increase when the baseline EDSS score was 0.</a:t>
            </a:r>
          </a:p>
        </p:txBody>
      </p:sp>
    </p:spTree>
    <p:extLst>
      <p:ext uri="{BB962C8B-B14F-4D97-AF65-F5344CB8AC3E}">
        <p14:creationId xmlns:p14="http://schemas.microsoft.com/office/powerpoint/2010/main" val="3947764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0707-505B-ED08-70B1-3649825CAF20}"/>
              </a:ext>
            </a:extLst>
          </p:cNvPr>
          <p:cNvSpPr>
            <a:spLocks noGrp="1"/>
          </p:cNvSpPr>
          <p:nvPr>
            <p:ph type="title"/>
          </p:nvPr>
        </p:nvSpPr>
        <p:spPr/>
        <p:txBody>
          <a:bodyPr/>
          <a:lstStyle/>
          <a:p>
            <a:r>
              <a:rPr lang="en-GB"/>
              <a:t>CLARITY clinical trial results</a:t>
            </a:r>
          </a:p>
        </p:txBody>
      </p:sp>
      <p:sp>
        <p:nvSpPr>
          <p:cNvPr id="4" name="Text Placeholder 3">
            <a:extLst>
              <a:ext uri="{FF2B5EF4-FFF2-40B4-BE49-F238E27FC236}">
                <a16:creationId xmlns:a16="http://schemas.microsoft.com/office/drawing/2014/main" id="{0BFFE104-B4D0-C67E-A99F-D6E84707BBE6}"/>
              </a:ext>
            </a:extLst>
          </p:cNvPr>
          <p:cNvSpPr>
            <a:spLocks noGrp="1"/>
          </p:cNvSpPr>
          <p:nvPr>
            <p:ph type="body" sz="quarter" idx="13"/>
          </p:nvPr>
        </p:nvSpPr>
        <p:spPr>
          <a:xfrm>
            <a:off x="1095702" y="6430292"/>
            <a:ext cx="10474185" cy="365125"/>
          </a:xfrm>
        </p:spPr>
        <p:txBody>
          <a:bodyPr>
            <a:normAutofit fontScale="85000" lnSpcReduction="10000"/>
          </a:bodyPr>
          <a:lstStyle/>
          <a:p>
            <a:r>
              <a:rPr lang="en-GB" b="0" i="0" u="none" strike="noStrike">
                <a:effectLst/>
                <a:latin typeface="Arial" panose="020B0604020202020204" pitchFamily="34" charset="0"/>
              </a:rPr>
              <a:t>Abbreviations: </a:t>
            </a:r>
            <a:r>
              <a:rPr lang="en-GB"/>
              <a:t>ARR, annualised relapse rate; CDP, confirmed disability progression; KM = Kaplan-Meier, </a:t>
            </a:r>
            <a:r>
              <a:rPr lang="en-GB" b="0" i="0" u="none" strike="noStrike">
                <a:effectLst/>
                <a:latin typeface="Arial" panose="020B0604020202020204" pitchFamily="34" charset="0"/>
              </a:rPr>
              <a:t>RRMS, relapsing-remitting multiple sclerosis;</a:t>
            </a:r>
            <a:endParaRPr lang="en-GB"/>
          </a:p>
        </p:txBody>
      </p:sp>
      <p:graphicFrame>
        <p:nvGraphicFramePr>
          <p:cNvPr id="6" name="Table 5">
            <a:extLst>
              <a:ext uri="{FF2B5EF4-FFF2-40B4-BE49-F238E27FC236}">
                <a16:creationId xmlns:a16="http://schemas.microsoft.com/office/drawing/2014/main" id="{5991906D-2239-1952-CFDD-D25D9E5CA251}"/>
              </a:ext>
            </a:extLst>
          </p:cNvPr>
          <p:cNvGraphicFramePr>
            <a:graphicFrameLocks noGrp="1"/>
          </p:cNvGraphicFramePr>
          <p:nvPr/>
        </p:nvGraphicFramePr>
        <p:xfrm>
          <a:off x="466724" y="1442406"/>
          <a:ext cx="5256000" cy="3436228"/>
        </p:xfrm>
        <a:graphic>
          <a:graphicData uri="http://schemas.openxmlformats.org/drawingml/2006/table">
            <a:tbl>
              <a:tblPr firstRow="1" firstCol="1" bandRow="1">
                <a:tableStyleId>{5C22544A-7EE6-4342-B048-85BDC9FD1C3A}</a:tableStyleId>
              </a:tblPr>
              <a:tblGrid>
                <a:gridCol w="1800000">
                  <a:extLst>
                    <a:ext uri="{9D8B030D-6E8A-4147-A177-3AD203B41FA5}">
                      <a16:colId xmlns:a16="http://schemas.microsoft.com/office/drawing/2014/main" val="754372314"/>
                    </a:ext>
                  </a:extLst>
                </a:gridCol>
                <a:gridCol w="1872000">
                  <a:extLst>
                    <a:ext uri="{9D8B030D-6E8A-4147-A177-3AD203B41FA5}">
                      <a16:colId xmlns:a16="http://schemas.microsoft.com/office/drawing/2014/main" val="3865220401"/>
                    </a:ext>
                  </a:extLst>
                </a:gridCol>
                <a:gridCol w="1584000">
                  <a:extLst>
                    <a:ext uri="{9D8B030D-6E8A-4147-A177-3AD203B41FA5}">
                      <a16:colId xmlns:a16="http://schemas.microsoft.com/office/drawing/2014/main" val="2057943072"/>
                    </a:ext>
                  </a:extLst>
                </a:gridCol>
              </a:tblGrid>
              <a:tr h="421542">
                <a:tc>
                  <a:txBody>
                    <a:bodyPr/>
                    <a:lstStyle/>
                    <a:p>
                      <a:pPr marL="71755" algn="just">
                        <a:spcAft>
                          <a:spcPts val="300"/>
                        </a:spcAft>
                      </a:pP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36152" marR="36152" marT="0" marB="0" anchor="ctr"/>
                </a:tc>
                <a:tc>
                  <a:txBody>
                    <a:bodyPr/>
                    <a:lstStyle/>
                    <a:p>
                      <a:pPr marL="71755" algn="ctr">
                        <a:spcAft>
                          <a:spcPts val="300"/>
                        </a:spcAft>
                      </a:pPr>
                      <a:r>
                        <a:rPr lang="en-GB" sz="1400">
                          <a:effectLst/>
                          <a:latin typeface="Arial" panose="020B0604020202020204" pitchFamily="34" charset="0"/>
                          <a:cs typeface="Arial" panose="020B0604020202020204" pitchFamily="34" charset="0"/>
                        </a:rPr>
                        <a:t>Cladribine (N=433)</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36152" marR="36152" marT="0" marB="0" anchor="ctr"/>
                </a:tc>
                <a:tc>
                  <a:txBody>
                    <a:bodyPr/>
                    <a:lstStyle/>
                    <a:p>
                      <a:pPr marL="71755" algn="ctr">
                        <a:spcAft>
                          <a:spcPts val="300"/>
                        </a:spcAft>
                      </a:pPr>
                      <a:r>
                        <a:rPr lang="en-GB" sz="1400">
                          <a:effectLst/>
                          <a:latin typeface="Arial" panose="020B0604020202020204" pitchFamily="34" charset="0"/>
                          <a:cs typeface="Arial" panose="020B0604020202020204" pitchFamily="34" charset="0"/>
                        </a:rPr>
                        <a:t>Placebo (N=437)</a:t>
                      </a:r>
                    </a:p>
                  </a:txBody>
                  <a:tcPr marL="36152" marR="36152" marT="0" marB="0" anchor="ctr"/>
                </a:tc>
                <a:extLst>
                  <a:ext uri="{0D108BD9-81ED-4DB2-BD59-A6C34878D82A}">
                    <a16:rowId xmlns:a16="http://schemas.microsoft.com/office/drawing/2014/main" val="1164120228"/>
                  </a:ext>
                </a:extLst>
              </a:tr>
              <a:tr h="519840">
                <a:tc>
                  <a:txBody>
                    <a:bodyPr/>
                    <a:lstStyle/>
                    <a:p>
                      <a:pPr marL="71755" algn="l">
                        <a:spcAft>
                          <a:spcPts val="300"/>
                        </a:spcAft>
                      </a:pPr>
                      <a:r>
                        <a:rPr lang="en-GB" sz="1400">
                          <a:effectLst/>
                          <a:latin typeface="Arial" panose="020B0604020202020204" pitchFamily="34" charset="0"/>
                          <a:cs typeface="Arial" panose="020B0604020202020204" pitchFamily="34" charset="0"/>
                        </a:rPr>
                        <a:t>Qualifying ARR (95% CI)</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36152" marR="36152" marT="0" marB="0" anchor="ctr"/>
                </a:tc>
                <a:tc>
                  <a:txBody>
                    <a:bodyPr/>
                    <a:lstStyle/>
                    <a:p>
                      <a:pPr marL="71755" algn="ctr">
                        <a:spcAft>
                          <a:spcPts val="300"/>
                        </a:spcAft>
                      </a:pPr>
                      <a:r>
                        <a:rPr lang="en-GB" sz="1400" u="none">
                          <a:effectLst/>
                          <a:latin typeface="Arial" panose="020B0604020202020204" pitchFamily="34" charset="0"/>
                          <a:cs typeface="Arial" panose="020B0604020202020204" pitchFamily="34" charset="0"/>
                        </a:rPr>
                        <a:t>0.14 (0.12, 0.17)</a:t>
                      </a:r>
                      <a:endParaRPr lang="en-GB" sz="1400" u="none">
                        <a:effectLst/>
                        <a:latin typeface="Arial" panose="020B0604020202020204" pitchFamily="34" charset="0"/>
                        <a:ea typeface="Times New Roman" panose="02020603050405020304" pitchFamily="18" charset="0"/>
                        <a:cs typeface="Arial" panose="020B0604020202020204" pitchFamily="34" charset="0"/>
                      </a:endParaRPr>
                    </a:p>
                  </a:txBody>
                  <a:tcPr marL="36152" marR="36152" marT="0" marB="0" anchor="ctr"/>
                </a:tc>
                <a:tc>
                  <a:txBody>
                    <a:bodyPr/>
                    <a:lstStyle/>
                    <a:p>
                      <a:pPr marL="71755" algn="ctr">
                        <a:spcAft>
                          <a:spcPts val="300"/>
                        </a:spcAft>
                      </a:pPr>
                      <a:r>
                        <a:rPr lang="en-GB" sz="1400" u="none">
                          <a:effectLst/>
                          <a:latin typeface="Arial" panose="020B0604020202020204" pitchFamily="34" charset="0"/>
                          <a:cs typeface="Arial" panose="020B0604020202020204" pitchFamily="34" charset="0"/>
                        </a:rPr>
                        <a:t>0.34 (0.30, 0.38)</a:t>
                      </a:r>
                      <a:endParaRPr lang="en-GB" sz="1400" u="none">
                        <a:effectLst/>
                        <a:latin typeface="Arial" panose="020B0604020202020204" pitchFamily="34" charset="0"/>
                        <a:ea typeface="Times New Roman" panose="02020603050405020304" pitchFamily="18" charset="0"/>
                        <a:cs typeface="Arial" panose="020B0604020202020204" pitchFamily="34" charset="0"/>
                      </a:endParaRPr>
                    </a:p>
                  </a:txBody>
                  <a:tcPr marL="36152" marR="36152" marT="0" marB="0" anchor="ctr"/>
                </a:tc>
                <a:extLst>
                  <a:ext uri="{0D108BD9-81ED-4DB2-BD59-A6C34878D82A}">
                    <a16:rowId xmlns:a16="http://schemas.microsoft.com/office/drawing/2014/main" val="3027228923"/>
                  </a:ext>
                </a:extLst>
              </a:tr>
              <a:tr h="530676">
                <a:tc>
                  <a:txBody>
                    <a:bodyPr/>
                    <a:lstStyle/>
                    <a:p>
                      <a:pPr marL="71755" algn="l">
                        <a:spcAft>
                          <a:spcPts val="300"/>
                        </a:spcAft>
                      </a:pPr>
                      <a:r>
                        <a:rPr lang="en-GB" sz="1400">
                          <a:effectLst/>
                          <a:latin typeface="Arial" panose="020B0604020202020204" pitchFamily="34" charset="0"/>
                          <a:cs typeface="Arial" panose="020B0604020202020204" pitchFamily="34" charset="0"/>
                        </a:rPr>
                        <a:t>Relative reduction in ARR, %</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36152" marR="36152" marT="0" marB="0" anchor="ctr"/>
                </a:tc>
                <a:tc gridSpan="2">
                  <a:txBody>
                    <a:bodyPr/>
                    <a:lstStyle/>
                    <a:p>
                      <a:pPr marL="71755" marR="0" lvl="0" indent="0" algn="ctr" defTabSz="914400" rtl="0" eaLnBrk="1" fontAlgn="auto" latinLnBrk="0" hangingPunct="1">
                        <a:lnSpc>
                          <a:spcPct val="100000"/>
                        </a:lnSpc>
                        <a:spcBef>
                          <a:spcPts val="0"/>
                        </a:spcBef>
                        <a:spcAft>
                          <a:spcPts val="300"/>
                        </a:spcAft>
                        <a:buClrTx/>
                        <a:buSzTx/>
                        <a:buFontTx/>
                        <a:buNone/>
                        <a:tabLst/>
                        <a:defRPr/>
                      </a:pPr>
                      <a:r>
                        <a:rPr lang="en-GB" sz="1400" u="none">
                          <a:effectLst/>
                          <a:latin typeface="Arial" panose="020B0604020202020204" pitchFamily="34" charset="0"/>
                          <a:cs typeface="Arial" panose="020B0604020202020204" pitchFamily="34" charset="0"/>
                        </a:rPr>
                        <a:t>58.22</a:t>
                      </a:r>
                      <a:r>
                        <a:rPr lang="en-GB" sz="1400" u="none" kern="1200">
                          <a:solidFill>
                            <a:schemeClr val="dk1"/>
                          </a:solidFill>
                          <a:effectLst/>
                          <a:latin typeface="Arial" panose="020B0604020202020204" pitchFamily="34" charset="0"/>
                          <a:ea typeface="+mn-ea"/>
                          <a:cs typeface="Arial" panose="020B0604020202020204" pitchFamily="34" charset="0"/>
                        </a:rPr>
                        <a:t> </a:t>
                      </a:r>
                    </a:p>
                    <a:p>
                      <a:pPr marL="71755" marR="0" lvl="0" indent="0" algn="ctr" defTabSz="914400" rtl="0" eaLnBrk="1" fontAlgn="auto" latinLnBrk="0" hangingPunct="1">
                        <a:lnSpc>
                          <a:spcPct val="100000"/>
                        </a:lnSpc>
                        <a:spcBef>
                          <a:spcPts val="0"/>
                        </a:spcBef>
                        <a:spcAft>
                          <a:spcPts val="300"/>
                        </a:spcAft>
                        <a:buClrTx/>
                        <a:buSzTx/>
                        <a:buFontTx/>
                        <a:buNone/>
                        <a:tabLst/>
                        <a:defRPr/>
                      </a:pPr>
                      <a:r>
                        <a:rPr lang="en-GB" sz="1400" u="none" kern="1200">
                          <a:solidFill>
                            <a:schemeClr val="dk1"/>
                          </a:solidFill>
                          <a:effectLst/>
                          <a:latin typeface="Arial" panose="020B0604020202020204" pitchFamily="34" charset="0"/>
                          <a:ea typeface="+mn-ea"/>
                          <a:cs typeface="Arial" panose="020B0604020202020204" pitchFamily="34" charset="0"/>
                        </a:rPr>
                        <a:t>(p value &lt;0.0001)</a:t>
                      </a:r>
                      <a:endParaRPr lang="en-GB" sz="1400" u="none">
                        <a:effectLst/>
                        <a:latin typeface="Arial" panose="020B0604020202020204" pitchFamily="34" charset="0"/>
                        <a:ea typeface="Times New Roman" panose="02020603050405020304" pitchFamily="18" charset="0"/>
                        <a:cs typeface="Arial" panose="020B0604020202020204" pitchFamily="34" charset="0"/>
                      </a:endParaRPr>
                    </a:p>
                  </a:txBody>
                  <a:tcPr marL="36152" marR="36152" marT="0" marB="0" anchor="ctr"/>
                </a:tc>
                <a:tc hMerge="1">
                  <a:txBody>
                    <a:bodyPr/>
                    <a:lstStyle/>
                    <a:p>
                      <a:endParaRPr lang="en-GB"/>
                    </a:p>
                  </a:txBody>
                  <a:tcPr/>
                </a:tc>
                <a:extLst>
                  <a:ext uri="{0D108BD9-81ED-4DB2-BD59-A6C34878D82A}">
                    <a16:rowId xmlns:a16="http://schemas.microsoft.com/office/drawing/2014/main" val="2504424498"/>
                  </a:ext>
                </a:extLst>
              </a:tr>
              <a:tr h="420894">
                <a:tc>
                  <a:txBody>
                    <a:bodyPr/>
                    <a:lstStyle/>
                    <a:p>
                      <a:pPr marL="71755" algn="l">
                        <a:spcAft>
                          <a:spcPts val="300"/>
                        </a:spcAft>
                      </a:pPr>
                      <a:r>
                        <a:rPr lang="en-GB" sz="1400">
                          <a:effectLst/>
                          <a:latin typeface="Arial" panose="020B0604020202020204" pitchFamily="34" charset="0"/>
                          <a:cs typeface="Arial" panose="020B0604020202020204" pitchFamily="34" charset="0"/>
                        </a:rPr>
                        <a:t>Rate ratio (95% CI)</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36152" marR="36152" marT="0" marB="0" anchor="ctr"/>
                </a:tc>
                <a:tc gridSpan="2">
                  <a:txBody>
                    <a:bodyPr/>
                    <a:lstStyle/>
                    <a:p>
                      <a:pPr marL="71755" marR="0" lvl="0" indent="0" algn="ctr" defTabSz="914400" rtl="0" eaLnBrk="1" fontAlgn="auto" latinLnBrk="0" hangingPunct="1">
                        <a:lnSpc>
                          <a:spcPct val="100000"/>
                        </a:lnSpc>
                        <a:spcBef>
                          <a:spcPts val="0"/>
                        </a:spcBef>
                        <a:spcAft>
                          <a:spcPts val="300"/>
                        </a:spcAft>
                        <a:buClrTx/>
                        <a:buSzTx/>
                        <a:buFontTx/>
                        <a:buNone/>
                        <a:tabLst/>
                        <a:defRPr/>
                      </a:pPr>
                      <a:r>
                        <a:rPr lang="en-GB" sz="1400">
                          <a:effectLst/>
                          <a:latin typeface="Arial" panose="020B0604020202020204" pitchFamily="34" charset="0"/>
                          <a:cs typeface="Arial" panose="020B0604020202020204" pitchFamily="34" charset="0"/>
                        </a:rPr>
                        <a:t>0.42 (0.33, 0.52)</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36152" marR="36152" marT="0" marB="0" anchor="ctr"/>
                </a:tc>
                <a:tc hMerge="1">
                  <a:txBody>
                    <a:bodyPr/>
                    <a:lstStyle/>
                    <a:p>
                      <a:endParaRPr lang="en-GB"/>
                    </a:p>
                  </a:txBody>
                  <a:tcPr/>
                </a:tc>
                <a:extLst>
                  <a:ext uri="{0D108BD9-81ED-4DB2-BD59-A6C34878D82A}">
                    <a16:rowId xmlns:a16="http://schemas.microsoft.com/office/drawing/2014/main" val="292032219"/>
                  </a:ext>
                </a:extLst>
              </a:tr>
              <a:tr h="420894">
                <a:tc gridSpan="3">
                  <a:txBody>
                    <a:bodyPr/>
                    <a:lstStyle/>
                    <a:p>
                      <a:pPr marL="71755" algn="l">
                        <a:spcAft>
                          <a:spcPts val="300"/>
                        </a:spcAft>
                      </a:pPr>
                      <a:r>
                        <a:rPr lang="en-GB" sz="1400">
                          <a:effectLst/>
                          <a:latin typeface="Arial" panose="020B0604020202020204" pitchFamily="34" charset="0"/>
                          <a:cs typeface="Arial" panose="020B0604020202020204" pitchFamily="34" charset="0"/>
                        </a:rPr>
                        <a:t>Time to first qualifying relapse</a:t>
                      </a:r>
                      <a:endParaRPr lang="en-GB" sz="1400" strike="sngStrike">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36152" marR="36152"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15133482"/>
                  </a:ext>
                </a:extLst>
              </a:tr>
              <a:tr h="561191">
                <a:tc>
                  <a:txBody>
                    <a:bodyPr/>
                    <a:lstStyle/>
                    <a:p>
                      <a:pPr marL="71755" algn="l">
                        <a:spcAft>
                          <a:spcPts val="300"/>
                        </a:spcAft>
                      </a:pPr>
                      <a:r>
                        <a:rPr lang="en-GB" sz="1400">
                          <a:effectLst/>
                          <a:latin typeface="Arial" panose="020B0604020202020204" pitchFamily="34" charset="0"/>
                          <a:cs typeface="Arial" panose="020B0604020202020204" pitchFamily="34" charset="0"/>
                        </a:rPr>
                        <a:t>% relapse-free, K-M estimate  (95% CI)</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36152" marR="36152" marT="0" marB="0" anchor="ctr"/>
                </a:tc>
                <a:tc>
                  <a:txBody>
                    <a:bodyPr/>
                    <a:lstStyle/>
                    <a:p>
                      <a:pPr marL="71755" algn="ctr">
                        <a:spcAft>
                          <a:spcPts val="300"/>
                        </a:spcAft>
                      </a:pPr>
                      <a:r>
                        <a:rPr lang="en-GB" sz="1400" u="none">
                          <a:effectLst/>
                          <a:latin typeface="Arial" panose="020B0604020202020204" pitchFamily="34" charset="0"/>
                          <a:cs typeface="Arial" panose="020B0604020202020204" pitchFamily="34" charset="0"/>
                        </a:rPr>
                        <a:t>80.3 (76.1, 83.8)</a:t>
                      </a:r>
                      <a:endParaRPr lang="en-GB" sz="1400" u="none">
                        <a:effectLst/>
                        <a:latin typeface="Arial" panose="020B0604020202020204" pitchFamily="34" charset="0"/>
                        <a:ea typeface="Times New Roman" panose="02020603050405020304" pitchFamily="18" charset="0"/>
                        <a:cs typeface="Arial" panose="020B0604020202020204" pitchFamily="34" charset="0"/>
                      </a:endParaRPr>
                    </a:p>
                  </a:txBody>
                  <a:tcPr marL="36152" marR="36152" marT="0" marB="0" anchor="ctr"/>
                </a:tc>
                <a:tc>
                  <a:txBody>
                    <a:bodyPr/>
                    <a:lstStyle/>
                    <a:p>
                      <a:pPr marL="71755" algn="ctr">
                        <a:spcAft>
                          <a:spcPts val="300"/>
                        </a:spcAft>
                      </a:pPr>
                      <a:r>
                        <a:rPr lang="en-GB" sz="1400" u="none">
                          <a:effectLst/>
                          <a:latin typeface="Arial" panose="020B0604020202020204" pitchFamily="34" charset="0"/>
                          <a:cs typeface="Arial" panose="020B0604020202020204" pitchFamily="34" charset="0"/>
                        </a:rPr>
                        <a:t>61.1 (56.2, 65.6)</a:t>
                      </a:r>
                      <a:endParaRPr lang="en-GB" sz="1400" u="none">
                        <a:effectLst/>
                        <a:latin typeface="Arial" panose="020B0604020202020204" pitchFamily="34" charset="0"/>
                        <a:ea typeface="Times New Roman" panose="02020603050405020304" pitchFamily="18" charset="0"/>
                        <a:cs typeface="Arial" panose="020B0604020202020204" pitchFamily="34" charset="0"/>
                      </a:endParaRPr>
                    </a:p>
                  </a:txBody>
                  <a:tcPr marL="36152" marR="36152" marT="0" marB="0" anchor="ctr"/>
                </a:tc>
                <a:extLst>
                  <a:ext uri="{0D108BD9-81ED-4DB2-BD59-A6C34878D82A}">
                    <a16:rowId xmlns:a16="http://schemas.microsoft.com/office/drawing/2014/main" val="322724792"/>
                  </a:ext>
                </a:extLst>
              </a:tr>
              <a:tr h="561191">
                <a:tc>
                  <a:txBody>
                    <a:bodyPr/>
                    <a:lstStyle/>
                    <a:p>
                      <a:pPr marL="71755" algn="l">
                        <a:spcAft>
                          <a:spcPts val="300"/>
                        </a:spcAft>
                      </a:pPr>
                      <a:r>
                        <a:rPr lang="en-GB" sz="1400">
                          <a:effectLst/>
                          <a:latin typeface="Arial" panose="020B0604020202020204" pitchFamily="34" charset="0"/>
                          <a:cs typeface="Arial" panose="020B0604020202020204" pitchFamily="34" charset="0"/>
                        </a:rPr>
                        <a:t>HR (95% CI)</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36152" marR="36152" marT="0" marB="0" anchor="ctr"/>
                </a:tc>
                <a:tc gridSpan="2">
                  <a:txBody>
                    <a:bodyPr/>
                    <a:lstStyle/>
                    <a:p>
                      <a:pPr marL="71755" algn="ctr">
                        <a:spcAft>
                          <a:spcPts val="300"/>
                        </a:spcAft>
                      </a:pPr>
                      <a:r>
                        <a:rPr lang="en-GB" sz="1400" u="none">
                          <a:effectLst/>
                          <a:latin typeface="Arial" panose="020B0604020202020204" pitchFamily="34" charset="0"/>
                          <a:cs typeface="Arial" panose="020B0604020202020204" pitchFamily="34" charset="0"/>
                        </a:rPr>
                        <a:t>0.45 (0.34, 0.58)</a:t>
                      </a:r>
                    </a:p>
                    <a:p>
                      <a:pPr marL="71755" marR="0" lvl="0" indent="0" algn="ctr" defTabSz="914400" rtl="0" eaLnBrk="1" fontAlgn="auto" latinLnBrk="0" hangingPunct="1">
                        <a:lnSpc>
                          <a:spcPct val="100000"/>
                        </a:lnSpc>
                        <a:spcBef>
                          <a:spcPts val="0"/>
                        </a:spcBef>
                        <a:spcAft>
                          <a:spcPts val="300"/>
                        </a:spcAft>
                        <a:buClrTx/>
                        <a:buSzTx/>
                        <a:buFontTx/>
                        <a:buNone/>
                        <a:tabLst/>
                        <a:defRPr/>
                      </a:pPr>
                      <a:r>
                        <a:rPr lang="en-GB" sz="1400" u="none" kern="1200">
                          <a:solidFill>
                            <a:schemeClr val="dk1"/>
                          </a:solidFill>
                          <a:effectLst/>
                          <a:latin typeface="Arial" panose="020B0604020202020204" pitchFamily="34" charset="0"/>
                          <a:ea typeface="+mn-ea"/>
                          <a:cs typeface="Arial" panose="020B0604020202020204" pitchFamily="34" charset="0"/>
                        </a:rPr>
                        <a:t>(p value &lt;0.0001)</a:t>
                      </a:r>
                      <a:endParaRPr lang="en-GB" sz="1400" u="none">
                        <a:effectLst/>
                        <a:latin typeface="Arial" panose="020B0604020202020204" pitchFamily="34" charset="0"/>
                        <a:ea typeface="Times New Roman" panose="02020603050405020304" pitchFamily="18" charset="0"/>
                        <a:cs typeface="Arial" panose="020B0604020202020204" pitchFamily="34" charset="0"/>
                      </a:endParaRPr>
                    </a:p>
                  </a:txBody>
                  <a:tcPr marL="36152" marR="36152" marT="0" marB="0" anchor="ctr"/>
                </a:tc>
                <a:tc hMerge="1">
                  <a:txBody>
                    <a:bodyPr/>
                    <a:lstStyle/>
                    <a:p>
                      <a:endParaRPr lang="en-GB"/>
                    </a:p>
                  </a:txBody>
                  <a:tcPr/>
                </a:tc>
                <a:extLst>
                  <a:ext uri="{0D108BD9-81ED-4DB2-BD59-A6C34878D82A}">
                    <a16:rowId xmlns:a16="http://schemas.microsoft.com/office/drawing/2014/main" val="2234847460"/>
                  </a:ext>
                </a:extLst>
              </a:tr>
            </a:tbl>
          </a:graphicData>
        </a:graphic>
      </p:graphicFrame>
      <p:graphicFrame>
        <p:nvGraphicFramePr>
          <p:cNvPr id="7" name="Table 6">
            <a:extLst>
              <a:ext uri="{FF2B5EF4-FFF2-40B4-BE49-F238E27FC236}">
                <a16:creationId xmlns:a16="http://schemas.microsoft.com/office/drawing/2014/main" id="{B5578DEC-C306-B3E3-398A-FB1E141D5C86}"/>
              </a:ext>
            </a:extLst>
          </p:cNvPr>
          <p:cNvGraphicFramePr>
            <a:graphicFrameLocks noGrp="1"/>
          </p:cNvGraphicFramePr>
          <p:nvPr/>
        </p:nvGraphicFramePr>
        <p:xfrm>
          <a:off x="6092116" y="1419688"/>
          <a:ext cx="5328000" cy="3645326"/>
        </p:xfrm>
        <a:graphic>
          <a:graphicData uri="http://schemas.openxmlformats.org/drawingml/2006/table">
            <a:tbl>
              <a:tblPr firstRow="1" firstCol="1" bandRow="1">
                <a:tableStyleId>{5C22544A-7EE6-4342-B048-85BDC9FD1C3A}</a:tableStyleId>
              </a:tblPr>
              <a:tblGrid>
                <a:gridCol w="1980000">
                  <a:extLst>
                    <a:ext uri="{9D8B030D-6E8A-4147-A177-3AD203B41FA5}">
                      <a16:colId xmlns:a16="http://schemas.microsoft.com/office/drawing/2014/main" val="2486434334"/>
                    </a:ext>
                  </a:extLst>
                </a:gridCol>
                <a:gridCol w="1764000">
                  <a:extLst>
                    <a:ext uri="{9D8B030D-6E8A-4147-A177-3AD203B41FA5}">
                      <a16:colId xmlns:a16="http://schemas.microsoft.com/office/drawing/2014/main" val="778454933"/>
                    </a:ext>
                  </a:extLst>
                </a:gridCol>
                <a:gridCol w="1584000">
                  <a:extLst>
                    <a:ext uri="{9D8B030D-6E8A-4147-A177-3AD203B41FA5}">
                      <a16:colId xmlns:a16="http://schemas.microsoft.com/office/drawing/2014/main" val="817353281"/>
                    </a:ext>
                  </a:extLst>
                </a:gridCol>
              </a:tblGrid>
              <a:tr h="350714">
                <a:tc>
                  <a:txBody>
                    <a:bodyPr/>
                    <a:lstStyle/>
                    <a:p>
                      <a:pPr marL="71755" algn="ctr">
                        <a:spcAft>
                          <a:spcPts val="300"/>
                        </a:spcAft>
                      </a:pP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18076" marR="18076" marT="0" marB="0" anchor="ctr"/>
                </a:tc>
                <a:tc>
                  <a:txBody>
                    <a:bodyPr/>
                    <a:lstStyle/>
                    <a:p>
                      <a:pPr marL="71755" algn="ctr">
                        <a:spcAft>
                          <a:spcPts val="300"/>
                        </a:spcAft>
                      </a:pPr>
                      <a:r>
                        <a:rPr lang="en-GB" sz="1400">
                          <a:effectLst/>
                          <a:latin typeface="Arial" panose="020B0604020202020204" pitchFamily="34" charset="0"/>
                          <a:cs typeface="Arial" panose="020B0604020202020204" pitchFamily="34" charset="0"/>
                        </a:rPr>
                        <a:t>Cladribine (N=433)</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18076" marR="18076" marT="0" marB="0" anchor="ctr"/>
                </a:tc>
                <a:tc>
                  <a:txBody>
                    <a:bodyPr/>
                    <a:lstStyle/>
                    <a:p>
                      <a:pPr marL="71755" algn="ctr">
                        <a:spcAft>
                          <a:spcPts val="300"/>
                        </a:spcAft>
                      </a:pPr>
                      <a:r>
                        <a:rPr lang="en-GB" sz="1400">
                          <a:effectLst/>
                          <a:latin typeface="Arial" panose="020B0604020202020204" pitchFamily="34" charset="0"/>
                          <a:cs typeface="Arial" panose="020B0604020202020204" pitchFamily="34" charset="0"/>
                        </a:rPr>
                        <a:t>Placebo (N=437) </a:t>
                      </a:r>
                      <a:endParaRPr lang="en-GB" sz="1400">
                        <a:latin typeface="Arial" panose="020B0604020202020204" pitchFamily="34" charset="0"/>
                        <a:cs typeface="Arial" panose="020B0604020202020204" pitchFamily="34" charset="0"/>
                      </a:endParaRPr>
                    </a:p>
                  </a:txBody>
                  <a:tcPr marL="18076" marR="18076" marT="0" marB="0" anchor="ctr"/>
                </a:tc>
                <a:extLst>
                  <a:ext uri="{0D108BD9-81ED-4DB2-BD59-A6C34878D82A}">
                    <a16:rowId xmlns:a16="http://schemas.microsoft.com/office/drawing/2014/main" val="895889682"/>
                  </a:ext>
                </a:extLst>
              </a:tr>
              <a:tr h="315642">
                <a:tc>
                  <a:txBody>
                    <a:bodyPr/>
                    <a:lstStyle/>
                    <a:p>
                      <a:pPr marL="71755" algn="just">
                        <a:spcAft>
                          <a:spcPts val="300"/>
                        </a:spcAft>
                      </a:pPr>
                      <a:r>
                        <a:rPr lang="en-GB" sz="1400">
                          <a:effectLst/>
                          <a:latin typeface="Arial" panose="020B0604020202020204" pitchFamily="34" charset="0"/>
                          <a:cs typeface="Arial" panose="020B0604020202020204" pitchFamily="34" charset="0"/>
                        </a:rPr>
                        <a:t>Relapse</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51852" marR="51852" marT="0" marB="0" anchor="ctr"/>
                </a:tc>
                <a:tc>
                  <a:txBody>
                    <a:bodyPr/>
                    <a:lstStyle/>
                    <a:p>
                      <a:pPr marL="71755" marR="0" lvl="0" indent="0" algn="ct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4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51852" marR="51852" marT="0" marB="0" anchor="ctr"/>
                </a:tc>
                <a:tc>
                  <a:txBody>
                    <a:bodyPr/>
                    <a:lstStyle/>
                    <a:p>
                      <a:pPr marL="71755" marR="0" lvl="0" indent="0" algn="ct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4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51852" marR="51852" marT="0" marB="0" anchor="ctr"/>
                </a:tc>
                <a:extLst>
                  <a:ext uri="{0D108BD9-81ED-4DB2-BD59-A6C34878D82A}">
                    <a16:rowId xmlns:a16="http://schemas.microsoft.com/office/drawing/2014/main" val="576033038"/>
                  </a:ext>
                </a:extLst>
              </a:tr>
              <a:tr h="315642">
                <a:tc>
                  <a:txBody>
                    <a:bodyPr/>
                    <a:lstStyle/>
                    <a:p>
                      <a:pPr marL="71755" algn="just">
                        <a:spcAft>
                          <a:spcPts val="300"/>
                        </a:spcAft>
                      </a:pPr>
                      <a:r>
                        <a:rPr lang="en-GB" sz="1400">
                          <a:effectLst/>
                          <a:latin typeface="Arial" panose="020B0604020202020204" pitchFamily="34" charset="0"/>
                          <a:cs typeface="Arial" panose="020B0604020202020204" pitchFamily="34" charset="0"/>
                        </a:rPr>
                        <a:t>Relapse-free</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51852" marR="51852" marT="0" marB="0" anchor="ctr"/>
                </a:tc>
                <a:tc>
                  <a:txBody>
                    <a:bodyPr/>
                    <a:lstStyle/>
                    <a:p>
                      <a:pPr marL="71755" marR="0" lvl="0" indent="0" algn="ct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4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51852" marR="51852" marT="0" marB="0" anchor="ctr"/>
                </a:tc>
                <a:tc>
                  <a:txBody>
                    <a:bodyPr/>
                    <a:lstStyle/>
                    <a:p>
                      <a:pPr marL="71755" marR="0" lvl="0" indent="0" algn="ct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4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51852" marR="51852" marT="0" marB="0" anchor="ctr"/>
                </a:tc>
                <a:extLst>
                  <a:ext uri="{0D108BD9-81ED-4DB2-BD59-A6C34878D82A}">
                    <a16:rowId xmlns:a16="http://schemas.microsoft.com/office/drawing/2014/main" val="1495400418"/>
                  </a:ext>
                </a:extLst>
              </a:tr>
              <a:tr h="315642">
                <a:tc>
                  <a:txBody>
                    <a:bodyPr/>
                    <a:lstStyle/>
                    <a:p>
                      <a:pPr marL="71755" algn="just">
                        <a:spcAft>
                          <a:spcPts val="300"/>
                        </a:spcAft>
                      </a:pPr>
                      <a:r>
                        <a:rPr lang="en-GB" sz="1400">
                          <a:effectLst/>
                          <a:latin typeface="Arial" panose="020B0604020202020204" pitchFamily="34" charset="0"/>
                          <a:cs typeface="Arial" panose="020B0604020202020204" pitchFamily="34" charset="0"/>
                        </a:rPr>
                        <a:t>Unknown*</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51852" marR="51852" marT="0" marB="0" anchor="ctr"/>
                </a:tc>
                <a:tc>
                  <a:txBody>
                    <a:bodyPr/>
                    <a:lstStyle/>
                    <a:p>
                      <a:pPr marL="71755" marR="0" lvl="0" indent="0" algn="ct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4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51852" marR="51852" marT="0" marB="0" anchor="ctr"/>
                </a:tc>
                <a:tc>
                  <a:txBody>
                    <a:bodyPr/>
                    <a:lstStyle/>
                    <a:p>
                      <a:pPr marL="71755" marR="0" lvl="0" indent="0" algn="ct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4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51852" marR="51852" marT="0" marB="0" anchor="ctr"/>
                </a:tc>
                <a:extLst>
                  <a:ext uri="{0D108BD9-81ED-4DB2-BD59-A6C34878D82A}">
                    <a16:rowId xmlns:a16="http://schemas.microsoft.com/office/drawing/2014/main" val="3925610667"/>
                  </a:ext>
                </a:extLst>
              </a:tr>
              <a:tr h="284035">
                <a:tc gridSpan="3">
                  <a:txBody>
                    <a:bodyPr/>
                    <a:lstStyle/>
                    <a:p>
                      <a:pPr marL="71755" algn="l">
                        <a:spcAft>
                          <a:spcPts val="300"/>
                        </a:spcAft>
                      </a:pPr>
                      <a:r>
                        <a:rPr lang="en-GB" sz="1400" b="1" kern="1200">
                          <a:solidFill>
                            <a:schemeClr val="lt1"/>
                          </a:solidFill>
                          <a:effectLst/>
                          <a:latin typeface="Arial" panose="020B0604020202020204" pitchFamily="34" charset="0"/>
                          <a:ea typeface="+mn-ea"/>
                          <a:cs typeface="Arial" panose="020B0604020202020204" pitchFamily="34" charset="0"/>
                        </a:rPr>
                        <a:t>Time to 3-month CDP</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18076" marR="18076" marT="0" marB="0" anchor="ctr">
                    <a:solidFill>
                      <a:srgbClr val="228096"/>
                    </a:solidFill>
                  </a:tcPr>
                </a:tc>
                <a:tc hMerge="1">
                  <a:txBody>
                    <a:bodyPr/>
                    <a:lstStyle/>
                    <a:p>
                      <a:pPr marL="71755" algn="ctr">
                        <a:spcAft>
                          <a:spcPts val="300"/>
                        </a:spcAft>
                      </a:pP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18076" marR="18076" marT="0" marB="0" anchor="ctr">
                    <a:solidFill>
                      <a:srgbClr val="228096"/>
                    </a:solidFill>
                  </a:tcPr>
                </a:tc>
                <a:tc hMerge="1">
                  <a:txBody>
                    <a:bodyPr/>
                    <a:lstStyle/>
                    <a:p>
                      <a:pPr marL="71755" algn="ctr">
                        <a:spcAft>
                          <a:spcPts val="300"/>
                        </a:spcAft>
                      </a:pP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18076" marR="18076" marT="0" marB="0" anchor="ctr">
                    <a:solidFill>
                      <a:srgbClr val="228096"/>
                    </a:solidFill>
                  </a:tcPr>
                </a:tc>
                <a:extLst>
                  <a:ext uri="{0D108BD9-81ED-4DB2-BD59-A6C34878D82A}">
                    <a16:rowId xmlns:a16="http://schemas.microsoft.com/office/drawing/2014/main" val="400223493"/>
                  </a:ext>
                </a:extLst>
              </a:tr>
              <a:tr h="415713">
                <a:tc>
                  <a:txBody>
                    <a:bodyPr/>
                    <a:lstStyle/>
                    <a:p>
                      <a:pPr marL="71755" algn="l">
                        <a:spcAft>
                          <a:spcPts val="300"/>
                        </a:spcAft>
                      </a:pPr>
                      <a:r>
                        <a:rPr lang="en-GB" sz="1400">
                          <a:effectLst/>
                          <a:latin typeface="Arial" panose="020B0604020202020204" pitchFamily="34" charset="0"/>
                          <a:cs typeface="Arial" panose="020B0604020202020204" pitchFamily="34" charset="0"/>
                        </a:rPr>
                        <a:t>% progression-free, KM estimate (95% CI)</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36000" marR="18076" marT="0" marB="0" anchor="ctr"/>
                </a:tc>
                <a:tc>
                  <a:txBody>
                    <a:bodyPr/>
                    <a:lstStyle/>
                    <a:p>
                      <a:pPr marL="71755" marR="0" lvl="0" indent="0" algn="ct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4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8076" marR="18076" marT="0" marB="0" anchor="ctr"/>
                </a:tc>
                <a:tc>
                  <a:txBody>
                    <a:bodyPr/>
                    <a:lstStyle/>
                    <a:p>
                      <a:pPr marL="71755" marR="0" lvl="0" indent="0" algn="ct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4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8076" marR="18076" marT="0" marB="0" anchor="ctr"/>
                </a:tc>
                <a:extLst>
                  <a:ext uri="{0D108BD9-81ED-4DB2-BD59-A6C34878D82A}">
                    <a16:rowId xmlns:a16="http://schemas.microsoft.com/office/drawing/2014/main" val="1402612457"/>
                  </a:ext>
                </a:extLst>
              </a:tr>
              <a:tr h="415713">
                <a:tc>
                  <a:txBody>
                    <a:bodyPr/>
                    <a:lstStyle/>
                    <a:p>
                      <a:pPr marL="71755" algn="l">
                        <a:spcAft>
                          <a:spcPts val="300"/>
                        </a:spcAft>
                      </a:pPr>
                      <a:r>
                        <a:rPr lang="en-GB" sz="1400">
                          <a:effectLst/>
                          <a:latin typeface="Arial" panose="020B0604020202020204" pitchFamily="34" charset="0"/>
                          <a:cs typeface="Arial" panose="020B0604020202020204" pitchFamily="34" charset="0"/>
                        </a:rPr>
                        <a:t>HR (95% CI)</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36000" marR="18076" marT="0" marB="0" anchor="ctr"/>
                </a:tc>
                <a:tc gridSpan="2">
                  <a:txBody>
                    <a:bodyPr/>
                    <a:lstStyle/>
                    <a:p>
                      <a:pPr marL="71755" algn="ctr">
                        <a:spcAft>
                          <a:spcPts val="300"/>
                        </a:spcAft>
                      </a:pPr>
                      <a:r>
                        <a:rPr lang="en-GB" sz="1400" u="sng">
                          <a:effectLst/>
                          <a:highlight>
                            <a:srgbClr val="000000"/>
                          </a:highlight>
                          <a:latin typeface="Arial" panose="020B0604020202020204" pitchFamily="34" charset="0"/>
                          <a:cs typeface="Arial" panose="020B0604020202020204" pitchFamily="34" charset="0"/>
                        </a:rPr>
                        <a:t>XXXX</a:t>
                      </a:r>
                      <a:endParaRPr lang="en-GB" sz="140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kern="1200">
                          <a:solidFill>
                            <a:schemeClr val="dk1"/>
                          </a:solidFill>
                          <a:effectLst/>
                          <a:latin typeface="Arial" panose="020B0604020202020204" pitchFamily="34" charset="0"/>
                          <a:ea typeface="+mn-ea"/>
                          <a:cs typeface="Arial" panose="020B0604020202020204" pitchFamily="34" charset="0"/>
                        </a:rPr>
                        <a:t>(p value = </a:t>
                      </a:r>
                      <a:r>
                        <a:rPr lang="en-GB" sz="1400" u="sng">
                          <a:effectLst/>
                          <a:highlight>
                            <a:srgbClr val="000000"/>
                          </a:highlight>
                          <a:latin typeface="Arial" panose="020B0604020202020204" pitchFamily="34" charset="0"/>
                          <a:cs typeface="Arial" panose="020B0604020202020204" pitchFamily="34" charset="0"/>
                        </a:rPr>
                        <a:t>XXXX</a:t>
                      </a:r>
                      <a:endParaRPr lang="en-GB" sz="140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8076" marR="18076" marT="0" marB="0" anchor="ctr"/>
                </a:tc>
                <a:tc hMerge="1">
                  <a:txBody>
                    <a:bodyPr/>
                    <a:lstStyle/>
                    <a:p>
                      <a:endParaRPr lang="en-GB"/>
                    </a:p>
                  </a:txBody>
                  <a:tcPr/>
                </a:tc>
                <a:extLst>
                  <a:ext uri="{0D108BD9-81ED-4DB2-BD59-A6C34878D82A}">
                    <a16:rowId xmlns:a16="http://schemas.microsoft.com/office/drawing/2014/main" val="3773561482"/>
                  </a:ext>
                </a:extLst>
              </a:tr>
              <a:tr h="280571">
                <a:tc gridSpan="3">
                  <a:txBody>
                    <a:bodyPr/>
                    <a:lstStyle/>
                    <a:p>
                      <a:pPr marL="71755" algn="l">
                        <a:spcAft>
                          <a:spcPts val="300"/>
                        </a:spcAft>
                      </a:pPr>
                      <a:r>
                        <a:rPr lang="en-GB" sz="1400" b="1" kern="1200">
                          <a:solidFill>
                            <a:schemeClr val="lt1"/>
                          </a:solidFill>
                          <a:effectLst/>
                          <a:latin typeface="Arial" panose="020B0604020202020204" pitchFamily="34" charset="0"/>
                          <a:ea typeface="+mn-ea"/>
                          <a:cs typeface="Arial" panose="020B0604020202020204" pitchFamily="34" charset="0"/>
                        </a:rPr>
                        <a:t>Time to 6-month CDP</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36000" marR="18076" marT="0" marB="0" anchor="ctr">
                    <a:solidFill>
                      <a:srgbClr val="228096"/>
                    </a:solidFill>
                  </a:tcPr>
                </a:tc>
                <a:tc hMerge="1">
                  <a:txBody>
                    <a:bodyPr/>
                    <a:lstStyle/>
                    <a:p>
                      <a:pPr algn="ctr"/>
                      <a:endParaRPr lang="en-GB" sz="1400"/>
                    </a:p>
                  </a:txBody>
                  <a:tcPr marL="18076" marR="18076" marT="0" marB="0" anchor="ctr"/>
                </a:tc>
                <a:tc hMerge="1">
                  <a:txBody>
                    <a:bodyPr/>
                    <a:lstStyle/>
                    <a:p>
                      <a:endParaRPr lang="en-GB"/>
                    </a:p>
                  </a:txBody>
                  <a:tcPr/>
                </a:tc>
                <a:extLst>
                  <a:ext uri="{0D108BD9-81ED-4DB2-BD59-A6C34878D82A}">
                    <a16:rowId xmlns:a16="http://schemas.microsoft.com/office/drawing/2014/main" val="4035126817"/>
                  </a:ext>
                </a:extLst>
              </a:tr>
              <a:tr h="415713">
                <a:tc>
                  <a:txBody>
                    <a:bodyPr/>
                    <a:lstStyle/>
                    <a:p>
                      <a:pPr marL="71755" algn="l">
                        <a:spcAft>
                          <a:spcPts val="300"/>
                        </a:spcAft>
                      </a:pPr>
                      <a:r>
                        <a:rPr lang="en-GB" sz="1400">
                          <a:effectLst/>
                          <a:latin typeface="Arial" panose="020B0604020202020204" pitchFamily="34" charset="0"/>
                          <a:cs typeface="Arial" panose="020B0604020202020204" pitchFamily="34" charset="0"/>
                        </a:rPr>
                        <a:t>% progression-free, KM estimate (95% CI)</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36000" marR="68580" marT="0" marB="0" anchor="ctr"/>
                </a:tc>
                <a:tc>
                  <a:txBody>
                    <a:bodyPr/>
                    <a:lstStyle/>
                    <a:p>
                      <a:pPr marL="71755" marR="0" lvl="0" indent="0" algn="ct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4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71755" marR="0" lvl="0" indent="0" algn="ctr" defTabSz="914400" rtl="0" eaLnBrk="1" fontAlgn="auto" latinLnBrk="0" hangingPunct="1">
                        <a:lnSpc>
                          <a:spcPct val="100000"/>
                        </a:lnSpc>
                        <a:spcBef>
                          <a:spcPts val="0"/>
                        </a:spcBef>
                        <a:spcAft>
                          <a:spcPts val="300"/>
                        </a:spcAft>
                        <a:buClrTx/>
                        <a:buSzTx/>
                        <a:buFontTx/>
                        <a:buNone/>
                        <a:tabLst/>
                        <a:defRPr/>
                      </a:pPr>
                      <a:r>
                        <a:rPr kumimoji="0" lang="en-GB" sz="14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4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30908986"/>
                  </a:ext>
                </a:extLst>
              </a:tr>
              <a:tr h="452830">
                <a:tc>
                  <a:txBody>
                    <a:bodyPr/>
                    <a:lstStyle/>
                    <a:p>
                      <a:pPr marL="71755" algn="l">
                        <a:spcAft>
                          <a:spcPts val="300"/>
                        </a:spcAft>
                      </a:pPr>
                      <a:r>
                        <a:rPr lang="en-GB"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HR (95% CI)</a:t>
                      </a:r>
                      <a:endParaRPr lang="en-GB" sz="14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6000" marR="68580" marT="0" marB="0" anchor="ctr"/>
                </a:tc>
                <a:tc gridSpan="2">
                  <a:txBody>
                    <a:bodyPr/>
                    <a:lstStyle/>
                    <a:p>
                      <a:pPr marL="71755" algn="ctr">
                        <a:spcAft>
                          <a:spcPts val="300"/>
                        </a:spcAft>
                      </a:pPr>
                      <a:r>
                        <a:rPr lang="en-GB" sz="1400" u="sng">
                          <a:effectLst/>
                          <a:highlight>
                            <a:srgbClr val="000000"/>
                          </a:highlight>
                          <a:latin typeface="Arial" panose="020B0604020202020204" pitchFamily="34" charset="0"/>
                          <a:cs typeface="Arial" panose="020B0604020202020204" pitchFamily="34" charset="0"/>
                        </a:rPr>
                        <a:t>XXXX</a:t>
                      </a:r>
                      <a:endParaRPr lang="en-GB" sz="140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p>
                      <a:pPr marL="71755" marR="0" lvl="0" indent="0" algn="ctr" defTabSz="914400" rtl="0" eaLnBrk="1" fontAlgn="auto" latinLnBrk="0" hangingPunct="1">
                        <a:lnSpc>
                          <a:spcPct val="100000"/>
                        </a:lnSpc>
                        <a:spcBef>
                          <a:spcPts val="0"/>
                        </a:spcBef>
                        <a:spcAft>
                          <a:spcPts val="300"/>
                        </a:spcAft>
                        <a:buClrTx/>
                        <a:buSzTx/>
                        <a:buFontTx/>
                        <a:buNone/>
                        <a:tabLst/>
                        <a:defRPr/>
                      </a:pPr>
                      <a:r>
                        <a:rPr lang="en-GB" sz="1400" u="none" kern="1200">
                          <a:solidFill>
                            <a:schemeClr val="dk1"/>
                          </a:solidFill>
                          <a:effectLst/>
                          <a:latin typeface="Arial" panose="020B0604020202020204" pitchFamily="34" charset="0"/>
                          <a:ea typeface="+mn-ea"/>
                          <a:cs typeface="Arial" panose="020B0604020202020204" pitchFamily="34" charset="0"/>
                        </a:rPr>
                        <a:t>(p value = </a:t>
                      </a:r>
                      <a:r>
                        <a:rPr kumimoji="0" lang="en-GB" sz="14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r>
                        <a:rPr lang="en-GB" sz="1400" u="sng" kern="1200">
                          <a:solidFill>
                            <a:schemeClr val="dk1"/>
                          </a:solidFill>
                          <a:effectLst/>
                          <a:latin typeface="Arial" panose="020B0604020202020204" pitchFamily="34" charset="0"/>
                          <a:ea typeface="+mn-ea"/>
                          <a:cs typeface="Arial" panose="020B0604020202020204" pitchFamily="34" charset="0"/>
                        </a:rPr>
                        <a:t>)</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272152122"/>
                  </a:ext>
                </a:extLst>
              </a:tr>
            </a:tbl>
          </a:graphicData>
        </a:graphic>
      </p:graphicFrame>
      <p:sp>
        <p:nvSpPr>
          <p:cNvPr id="8" name="TextBox 7">
            <a:extLst>
              <a:ext uri="{FF2B5EF4-FFF2-40B4-BE49-F238E27FC236}">
                <a16:creationId xmlns:a16="http://schemas.microsoft.com/office/drawing/2014/main" id="{DDC4C580-4091-C09D-27F4-8FB3D47E9D82}"/>
              </a:ext>
            </a:extLst>
          </p:cNvPr>
          <p:cNvSpPr txBox="1"/>
          <p:nvPr/>
        </p:nvSpPr>
        <p:spPr>
          <a:xfrm>
            <a:off x="466724" y="5045675"/>
            <a:ext cx="11365297" cy="1431161"/>
          </a:xfrm>
          <a:prstGeom prst="rect">
            <a:avLst/>
          </a:prstGeom>
          <a:noFill/>
        </p:spPr>
        <p:txBody>
          <a:bodyPr wrap="square">
            <a:spAutoFit/>
          </a:bodyPr>
          <a:lstStyle/>
          <a:p>
            <a:pPr marL="285750" indent="-285750">
              <a:buFont typeface="Arial" panose="020B0604020202020204" pitchFamily="34" charset="0"/>
              <a:buChar char="•"/>
            </a:pPr>
            <a:r>
              <a:rPr lang="en-GB" sz="1700">
                <a:solidFill>
                  <a:srgbClr val="000000"/>
                </a:solidFill>
                <a:effectLst/>
                <a:latin typeface="Arial" panose="020B0604020202020204" pitchFamily="34" charset="0"/>
                <a:ea typeface="Aptos" panose="020B0004020202020204" pitchFamily="34" charset="0"/>
              </a:rPr>
              <a:t>Cladribine group had statistically significant 58% relative reduction in qualifying ARR vs placebo</a:t>
            </a:r>
          </a:p>
          <a:p>
            <a:pPr marL="285750" indent="-285750">
              <a:buFont typeface="Arial" panose="020B0604020202020204" pitchFamily="34" charset="0"/>
              <a:buChar char="•"/>
            </a:pPr>
            <a:r>
              <a:rPr lang="en-GB" sz="1700" kern="0">
                <a:effectLst/>
                <a:latin typeface="Arial" panose="020B0604020202020204" pitchFamily="34" charset="0"/>
                <a:ea typeface="Times New Roman" panose="02020603050405020304" pitchFamily="18" charset="0"/>
                <a:cs typeface="Times New Roman" panose="02020603050405020304" pitchFamily="18" charset="0"/>
              </a:rPr>
              <a:t>Cladribine associated with significant delay in the time to first qualifying relapse vs. placebo (HR: 0.45</a:t>
            </a:r>
            <a:r>
              <a:rPr lang="en-GB" sz="1700" u="sng" kern="0">
                <a:effectLst/>
                <a:latin typeface="Arial" panose="020B0604020202020204" pitchFamily="34" charset="0"/>
                <a:ea typeface="Times New Roman" panose="02020603050405020304" pitchFamily="18" charset="0"/>
                <a:cs typeface="Times New Roman" panose="02020603050405020304" pitchFamily="18" charset="0"/>
              </a:rPr>
              <a:t>)</a:t>
            </a:r>
            <a:endParaRPr lang="en-GB" sz="1700">
              <a:solidFill>
                <a:srgbClr val="000000"/>
              </a:solidFill>
              <a:effectLst/>
              <a:latin typeface="Arial" panose="020B0604020202020204" pitchFamily="34" charset="0"/>
              <a:ea typeface="Aptos" panose="020B0004020202020204" pitchFamily="34" charset="0"/>
            </a:endParaRPr>
          </a:p>
          <a:p>
            <a:pPr marL="285750" indent="-285750">
              <a:buFont typeface="Arial" panose="020B0604020202020204" pitchFamily="34" charset="0"/>
              <a:buChar char="•"/>
            </a:pPr>
            <a:r>
              <a:rPr lang="en-GB" sz="1700" kern="0">
                <a:latin typeface="Arial" panose="020B0604020202020204" pitchFamily="34" charset="0"/>
                <a:ea typeface="Times New Roman" panose="02020603050405020304" pitchFamily="18" charset="0"/>
                <a:cs typeface="Arial" panose="020B0604020202020204" pitchFamily="34" charset="0"/>
              </a:rPr>
              <a:t>%</a:t>
            </a:r>
            <a:r>
              <a:rPr lang="en-GB" sz="1700" kern="0">
                <a:effectLst/>
                <a:latin typeface="Arial" panose="020B0604020202020204" pitchFamily="34" charset="0"/>
                <a:ea typeface="Times New Roman" panose="02020603050405020304" pitchFamily="18" charset="0"/>
                <a:cs typeface="Arial" panose="020B0604020202020204" pitchFamily="34" charset="0"/>
              </a:rPr>
              <a:t> patients who were relapse-free at 96wks was higher in cladribine vs placebo group (</a:t>
            </a: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r>
              <a:rPr lang="en-GB" sz="1700" kern="0">
                <a:effectLst/>
                <a:latin typeface="Arial" panose="020B0604020202020204" pitchFamily="34" charset="0"/>
                <a:ea typeface="Times New Roman" panose="02020603050405020304" pitchFamily="18" charset="0"/>
                <a:cs typeface="Arial" panose="020B0604020202020204" pitchFamily="34" charset="0"/>
              </a:rPr>
              <a:t> vs. </a:t>
            </a: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r>
              <a:rPr lang="en-GB" sz="1700" kern="0">
                <a:effectLst/>
                <a:latin typeface="Arial" panose="020B0604020202020204" pitchFamily="34" charset="0"/>
                <a:ea typeface="Times New Roman" panose="02020603050405020304" pitchFamily="18" charset="0"/>
                <a:cs typeface="Arial" panose="020B0604020202020204" pitchFamily="34" charset="0"/>
              </a:rPr>
              <a:t>) </a:t>
            </a:r>
          </a:p>
          <a:p>
            <a:pPr marL="285750" indent="-285750">
              <a:buFont typeface="Arial" panose="020B0604020202020204" pitchFamily="34" charset="0"/>
              <a:buChar char="•"/>
            </a:pPr>
            <a:r>
              <a:rPr lang="en-GB" sz="1700" kern="0">
                <a:latin typeface="Arial" panose="020B0604020202020204" pitchFamily="34" charset="0"/>
                <a:ea typeface="Times New Roman" panose="02020603050405020304" pitchFamily="18" charset="0"/>
                <a:cs typeface="Arial" panose="020B0604020202020204" pitchFamily="34" charset="0"/>
              </a:rPr>
              <a:t>%</a:t>
            </a:r>
            <a:r>
              <a:rPr lang="en-GB" sz="1700" kern="0">
                <a:effectLst/>
                <a:latin typeface="Arial" panose="020B0604020202020204" pitchFamily="34" charset="0"/>
                <a:ea typeface="Times New Roman" panose="02020603050405020304" pitchFamily="18" charset="0"/>
                <a:cs typeface="Arial" panose="020B0604020202020204" pitchFamily="34" charset="0"/>
              </a:rPr>
              <a:t> patients who were 3M CDP-free at 96wks was </a:t>
            </a:r>
            <a:r>
              <a:rPr lang="en-GB" sz="1700" kern="0">
                <a:latin typeface="Arial" panose="020B0604020202020204" pitchFamily="34" charset="0"/>
                <a:ea typeface="Times New Roman" panose="02020603050405020304" pitchFamily="18" charset="0"/>
                <a:cs typeface="Arial" panose="020B0604020202020204" pitchFamily="34" charset="0"/>
              </a:rPr>
              <a:t>significantly </a:t>
            </a:r>
            <a:r>
              <a:rPr lang="en-GB" sz="1700" kern="0">
                <a:effectLst/>
                <a:latin typeface="Arial" panose="020B0604020202020204" pitchFamily="34" charset="0"/>
                <a:ea typeface="Times New Roman" panose="02020603050405020304" pitchFamily="18" charset="0"/>
                <a:cs typeface="Arial" panose="020B0604020202020204" pitchFamily="34" charset="0"/>
              </a:rPr>
              <a:t>higher in cladribine vs placebo (</a:t>
            </a: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r>
              <a:rPr lang="en-GB" sz="1700" kern="0">
                <a:effectLst/>
                <a:latin typeface="Arial" panose="020B0604020202020204" pitchFamily="34" charset="0"/>
                <a:ea typeface="Times New Roman" panose="02020603050405020304" pitchFamily="18" charset="0"/>
                <a:cs typeface="Arial" panose="020B0604020202020204" pitchFamily="34" charset="0"/>
              </a:rPr>
              <a:t>vs. </a:t>
            </a: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r>
              <a:rPr lang="en-GB" sz="1700" kern="0">
                <a:effectLst/>
                <a:latin typeface="Arial" panose="020B0604020202020204" pitchFamily="34" charset="0"/>
                <a:ea typeface="Times New Roman" panose="02020603050405020304" pitchFamily="18" charset="0"/>
                <a:cs typeface="Arial" panose="020B0604020202020204" pitchFamily="34" charset="0"/>
              </a:rPr>
              <a:t>)</a:t>
            </a:r>
          </a:p>
          <a:p>
            <a:pPr marL="285750" indent="-285750">
              <a:buFont typeface="Arial" panose="020B0604020202020204" pitchFamily="34" charset="0"/>
              <a:buChar char="•"/>
            </a:pPr>
            <a:r>
              <a:rPr lang="en-GB" sz="1700" kern="0">
                <a:latin typeface="Arial" panose="020B0604020202020204" pitchFamily="34" charset="0"/>
                <a:ea typeface="Times New Roman" panose="02020603050405020304" pitchFamily="18" charset="0"/>
                <a:cs typeface="Arial" panose="020B0604020202020204" pitchFamily="34" charset="0"/>
              </a:rPr>
              <a:t>CLARITY-EXT extension study demonstrates </a:t>
            </a:r>
            <a:r>
              <a:rPr lang="en-GB" sz="1700" kern="0">
                <a:effectLst/>
                <a:latin typeface="Arial" panose="020B0604020202020204" pitchFamily="34" charset="0"/>
                <a:ea typeface="Times New Roman" panose="02020603050405020304" pitchFamily="18" charset="0"/>
              </a:rPr>
              <a:t>sustained safety </a:t>
            </a:r>
            <a:r>
              <a:rPr lang="en-GB" sz="1700" kern="0">
                <a:effectLst/>
                <a:latin typeface="Arial" panose="020B0604020202020204" pitchFamily="34" charset="0"/>
                <a:ea typeface="Times New Roman" panose="02020603050405020304" pitchFamily="18" charset="0"/>
                <a:cs typeface="Arial" panose="020B0604020202020204" pitchFamily="34" charset="0"/>
              </a:rPr>
              <a:t>over 4-year follow-up</a:t>
            </a:r>
            <a:endParaRPr lang="en-GB" sz="1700">
              <a:latin typeface="Arial" panose="020B0604020202020204" pitchFamily="34" charset="0"/>
            </a:endParaRPr>
          </a:p>
        </p:txBody>
      </p:sp>
      <p:sp>
        <p:nvSpPr>
          <p:cNvPr id="10" name="Text Placeholder 16">
            <a:extLst>
              <a:ext uri="{FF2B5EF4-FFF2-40B4-BE49-F238E27FC236}">
                <a16:creationId xmlns:a16="http://schemas.microsoft.com/office/drawing/2014/main" id="{372DBFA2-C9CD-596A-9433-05DF041B51EB}"/>
              </a:ext>
            </a:extLst>
          </p:cNvPr>
          <p:cNvSpPr txBox="1">
            <a:spLocks/>
          </p:cNvSpPr>
          <p:nvPr/>
        </p:nvSpPr>
        <p:spPr>
          <a:xfrm>
            <a:off x="466724" y="739377"/>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kern="0">
                <a:effectLst/>
                <a:latin typeface="Arial" panose="020B0604020202020204" pitchFamily="34" charset="0"/>
                <a:ea typeface="Times New Roman" panose="02020603050405020304" pitchFamily="18" charset="0"/>
              </a:rPr>
              <a:t>Cladribine more effective than placebo in patients with active RRMS across a spectrum of outcomes</a:t>
            </a:r>
            <a:endParaRPr lang="en-GB"/>
          </a:p>
        </p:txBody>
      </p:sp>
      <p:sp>
        <p:nvSpPr>
          <p:cNvPr id="5" name="TextBox 4">
            <a:extLst>
              <a:ext uri="{FF2B5EF4-FFF2-40B4-BE49-F238E27FC236}">
                <a16:creationId xmlns:a16="http://schemas.microsoft.com/office/drawing/2014/main" id="{19C2A9F1-76DD-E178-AA7D-31AEA7224A04}"/>
              </a:ext>
            </a:extLst>
          </p:cNvPr>
          <p:cNvSpPr txBox="1"/>
          <p:nvPr/>
        </p:nvSpPr>
        <p:spPr>
          <a:xfrm>
            <a:off x="410463" y="1158264"/>
            <a:ext cx="6096000" cy="338554"/>
          </a:xfrm>
          <a:prstGeom prst="rect">
            <a:avLst/>
          </a:prstGeom>
          <a:noFill/>
        </p:spPr>
        <p:txBody>
          <a:bodyPr wrap="square">
            <a:spAutoFit/>
          </a:bodyPr>
          <a:lstStyle/>
          <a:p>
            <a:pPr marL="71755" algn="l">
              <a:spcAft>
                <a:spcPts val="300"/>
              </a:spcAft>
            </a:pPr>
            <a:r>
              <a:rPr lang="en-GB" sz="1600" b="1">
                <a:effectLst/>
                <a:latin typeface="Arial" panose="020B0604020202020204" pitchFamily="34" charset="0"/>
                <a:cs typeface="Arial" panose="020B0604020202020204" pitchFamily="34" charset="0"/>
              </a:rPr>
              <a:t>Qualifying ARR at 96 weeks in CLARITY </a:t>
            </a:r>
            <a:endParaRPr lang="en-GB" sz="1600" b="1">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85D26EA7-720D-FEAA-4895-7E187A29B463}"/>
              </a:ext>
            </a:extLst>
          </p:cNvPr>
          <p:cNvSpPr txBox="1"/>
          <p:nvPr/>
        </p:nvSpPr>
        <p:spPr>
          <a:xfrm>
            <a:off x="5915290" y="1133632"/>
            <a:ext cx="6096000" cy="338554"/>
          </a:xfrm>
          <a:prstGeom prst="rect">
            <a:avLst/>
          </a:prstGeom>
          <a:noFill/>
        </p:spPr>
        <p:txBody>
          <a:bodyPr wrap="square">
            <a:spAutoFit/>
          </a:bodyPr>
          <a:lstStyle/>
          <a:p>
            <a:pPr marL="71755" marR="0" lvl="0" indent="0" algn="l" defTabSz="914400" rtl="0" eaLnBrk="1" fontAlgn="auto" latinLnBrk="0" hangingPunct="1">
              <a:lnSpc>
                <a:spcPct val="100000"/>
              </a:lnSpc>
              <a:spcBef>
                <a:spcPts val="0"/>
              </a:spcBef>
              <a:spcAft>
                <a:spcPts val="300"/>
              </a:spcAft>
              <a:buClrTx/>
              <a:buSzTx/>
              <a:buFontTx/>
              <a:buNone/>
              <a:tabLst/>
              <a:defRPr/>
            </a:pPr>
            <a:r>
              <a:rPr lang="en-GB" sz="1600" b="1">
                <a:latin typeface="Arial" panose="020B0604020202020204" pitchFamily="34" charset="0"/>
                <a:cs typeface="Arial" panose="020B0604020202020204" pitchFamily="34" charset="0"/>
              </a:rPr>
              <a:t>Qualifying relapse-free at 96 weeks, n (%)</a:t>
            </a:r>
          </a:p>
        </p:txBody>
      </p:sp>
    </p:spTree>
    <p:extLst>
      <p:ext uri="{BB962C8B-B14F-4D97-AF65-F5344CB8AC3E}">
        <p14:creationId xmlns:p14="http://schemas.microsoft.com/office/powerpoint/2010/main" val="109694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73B11-C303-2884-6B27-A20456A97FE8}"/>
              </a:ext>
            </a:extLst>
          </p:cNvPr>
          <p:cNvSpPr>
            <a:spLocks noGrp="1"/>
          </p:cNvSpPr>
          <p:nvPr>
            <p:ph type="title"/>
          </p:nvPr>
        </p:nvSpPr>
        <p:spPr/>
        <p:txBody>
          <a:bodyPr/>
          <a:lstStyle/>
          <a:p>
            <a:r>
              <a:rPr lang="en-GB"/>
              <a:t>Network meta-analysis</a:t>
            </a:r>
          </a:p>
        </p:txBody>
      </p:sp>
      <p:sp>
        <p:nvSpPr>
          <p:cNvPr id="3" name="Text Placeholder 2">
            <a:extLst>
              <a:ext uri="{FF2B5EF4-FFF2-40B4-BE49-F238E27FC236}">
                <a16:creationId xmlns:a16="http://schemas.microsoft.com/office/drawing/2014/main" id="{CBF32B29-191F-0581-743E-A08225413DAC}"/>
              </a:ext>
            </a:extLst>
          </p:cNvPr>
          <p:cNvSpPr>
            <a:spLocks noGrp="1"/>
          </p:cNvSpPr>
          <p:nvPr>
            <p:ph type="body" sz="quarter" idx="12"/>
          </p:nvPr>
        </p:nvSpPr>
        <p:spPr>
          <a:xfrm>
            <a:off x="466724" y="1654630"/>
            <a:ext cx="5915603" cy="4167728"/>
          </a:xfrm>
        </p:spPr>
        <p:txBody>
          <a:bodyPr vert="horz" lIns="91440" tIns="45720" rIns="91440" bIns="45720" rtlCol="0" anchor="t">
            <a:noAutofit/>
          </a:bodyPr>
          <a:lstStyle/>
          <a:p>
            <a:pPr marL="285750" indent="-285750">
              <a:lnSpc>
                <a:spcPct val="100000"/>
              </a:lnSpc>
              <a:spcBef>
                <a:spcPts val="300"/>
              </a:spcBef>
              <a:spcAft>
                <a:spcPts val="300"/>
              </a:spcAft>
              <a:buFont typeface="Arial" panose="020B0604020202020204" pitchFamily="34" charset="0"/>
              <a:buChar char="•"/>
            </a:pPr>
            <a:r>
              <a:rPr lang="en-GB" sz="1800" kern="0">
                <a:effectLst/>
                <a:latin typeface="Arial"/>
                <a:ea typeface="Times New Roman" panose="02020603050405020304" pitchFamily="18" charset="0"/>
                <a:cs typeface="Times New Roman"/>
              </a:rPr>
              <a:t>61 studies identified in the SLR; 38 trials were included in the NMA</a:t>
            </a:r>
          </a:p>
          <a:p>
            <a:pPr marL="285750" indent="-285750">
              <a:lnSpc>
                <a:spcPct val="100000"/>
              </a:lnSpc>
              <a:spcBef>
                <a:spcPts val="300"/>
              </a:spcBef>
              <a:spcAft>
                <a:spcPts val="300"/>
              </a:spcAft>
              <a:buFont typeface="Arial" panose="020B0604020202020204" pitchFamily="34" charset="0"/>
              <a:buChar char="•"/>
            </a:pPr>
            <a:r>
              <a:rPr lang="en-GB" sz="1800" kern="0">
                <a:effectLst/>
                <a:latin typeface="Arial"/>
                <a:ea typeface="Times New Roman" panose="02020603050405020304" pitchFamily="18" charset="0"/>
                <a:cs typeface="Times New Roman"/>
              </a:rPr>
              <a:t>CLARITY study was included in the NMA, however, the CLARITY-EXT study could not be considered due to the lack of a common treatment arm with competitor trials and heterogeneity of the study designs </a:t>
            </a:r>
          </a:p>
          <a:p>
            <a:pPr marL="285750" indent="-285750">
              <a:lnSpc>
                <a:spcPct val="100000"/>
              </a:lnSpc>
              <a:spcBef>
                <a:spcPts val="300"/>
              </a:spcBef>
              <a:spcAft>
                <a:spcPts val="300"/>
              </a:spcAft>
              <a:buFont typeface="Arial" panose="020B0604020202020204" pitchFamily="34" charset="0"/>
              <a:buChar char="•"/>
            </a:pPr>
            <a:r>
              <a:rPr lang="en-GB" sz="1800" kern="0">
                <a:effectLst/>
                <a:latin typeface="Arial"/>
                <a:ea typeface="Times New Roman" panose="02020603050405020304" pitchFamily="18" charset="0"/>
                <a:cs typeface="Times New Roman"/>
              </a:rPr>
              <a:t>Outcomes were:</a:t>
            </a:r>
          </a:p>
          <a:p>
            <a:pPr marL="971550" lvl="1" indent="-285750">
              <a:lnSpc>
                <a:spcPct val="100000"/>
              </a:lnSpc>
              <a:spcBef>
                <a:spcPts val="300"/>
              </a:spcBef>
              <a:spcAft>
                <a:spcPts val="300"/>
              </a:spcAft>
            </a:pPr>
            <a:r>
              <a:rPr lang="en-GB" kern="0">
                <a:latin typeface="Arial"/>
                <a:ea typeface="Times New Roman" panose="02020603050405020304" pitchFamily="18" charset="0"/>
                <a:cs typeface="Times New Roman"/>
              </a:rPr>
              <a:t>Annualised relapse rate (ARR)</a:t>
            </a:r>
          </a:p>
          <a:p>
            <a:pPr marL="971550" lvl="1" indent="-285750">
              <a:lnSpc>
                <a:spcPct val="100000"/>
              </a:lnSpc>
              <a:spcBef>
                <a:spcPts val="300"/>
              </a:spcBef>
              <a:spcAft>
                <a:spcPts val="300"/>
              </a:spcAft>
            </a:pPr>
            <a:r>
              <a:rPr lang="en-GB" kern="0">
                <a:latin typeface="Arial"/>
                <a:ea typeface="Times New Roman" panose="02020603050405020304" pitchFamily="18" charset="0"/>
                <a:cs typeface="Times New Roman"/>
              </a:rPr>
              <a:t>3-month confirmed disease progression (CDP)</a:t>
            </a:r>
          </a:p>
          <a:p>
            <a:pPr marL="971550" lvl="1" indent="-285750">
              <a:lnSpc>
                <a:spcPct val="100000"/>
              </a:lnSpc>
              <a:spcBef>
                <a:spcPts val="300"/>
              </a:spcBef>
              <a:spcAft>
                <a:spcPts val="300"/>
              </a:spcAft>
            </a:pPr>
            <a:r>
              <a:rPr lang="en-GB" kern="0">
                <a:effectLst/>
                <a:latin typeface="Arial"/>
                <a:ea typeface="Times New Roman" panose="02020603050405020304" pitchFamily="18" charset="0"/>
                <a:cs typeface="Times New Roman"/>
              </a:rPr>
              <a:t>6-</a:t>
            </a:r>
            <a:r>
              <a:rPr lang="en-GB" kern="0">
                <a:latin typeface="Arial"/>
                <a:ea typeface="Times New Roman" panose="02020603050405020304" pitchFamily="18" charset="0"/>
                <a:cs typeface="Times New Roman"/>
              </a:rPr>
              <a:t>month confirmed disease progression </a:t>
            </a:r>
            <a:r>
              <a:rPr lang="en-GB" kern="0">
                <a:latin typeface="Arial"/>
                <a:ea typeface="Times New Roman" panose="02020603050405020304" pitchFamily="18" charset="0"/>
                <a:cs typeface="Arial"/>
              </a:rPr>
              <a:t>(CDP)</a:t>
            </a:r>
            <a:endParaRPr lang="en-GB" kern="0">
              <a:ea typeface="Times New Roman" panose="02020603050405020304" pitchFamily="18" charset="0"/>
              <a:cs typeface="Times New Roman" panose="02020603050405020304" pitchFamily="18" charset="0"/>
            </a:endParaRPr>
          </a:p>
          <a:p>
            <a:pPr marL="971550" lvl="1" indent="-285750">
              <a:lnSpc>
                <a:spcPct val="100000"/>
              </a:lnSpc>
              <a:spcBef>
                <a:spcPts val="300"/>
              </a:spcBef>
              <a:spcAft>
                <a:spcPts val="300"/>
              </a:spcAft>
            </a:pPr>
            <a:r>
              <a:rPr lang="en-GB" kern="0">
                <a:effectLst/>
                <a:latin typeface="Arial"/>
                <a:ea typeface="Times New Roman" panose="02020603050405020304" pitchFamily="18" charset="0"/>
                <a:cs typeface="Times New Roman"/>
              </a:rPr>
              <a:t>Treatment discontinuations </a:t>
            </a:r>
            <a:endParaRPr lang="en-GB">
              <a:latin typeface="Arial"/>
              <a:cs typeface="Times New Roman"/>
            </a:endParaRPr>
          </a:p>
        </p:txBody>
      </p:sp>
      <p:sp>
        <p:nvSpPr>
          <p:cNvPr id="4" name="Text Placeholder 3">
            <a:extLst>
              <a:ext uri="{FF2B5EF4-FFF2-40B4-BE49-F238E27FC236}">
                <a16:creationId xmlns:a16="http://schemas.microsoft.com/office/drawing/2014/main" id="{B07C6964-719D-0847-1E64-05245831A400}"/>
              </a:ext>
            </a:extLst>
          </p:cNvPr>
          <p:cNvSpPr>
            <a:spLocks noGrp="1"/>
          </p:cNvSpPr>
          <p:nvPr>
            <p:ph type="body" sz="quarter" idx="13"/>
          </p:nvPr>
        </p:nvSpPr>
        <p:spPr/>
        <p:txBody>
          <a:bodyPr>
            <a:normAutofit/>
          </a:bodyPr>
          <a:lstStyle/>
          <a:p>
            <a:r>
              <a:rPr lang="en-GB"/>
              <a:t>Abbreviations: SLR, systematic literature review.</a:t>
            </a:r>
          </a:p>
        </p:txBody>
      </p:sp>
      <p:sp>
        <p:nvSpPr>
          <p:cNvPr id="5" name="Text Placeholder 4">
            <a:extLst>
              <a:ext uri="{FF2B5EF4-FFF2-40B4-BE49-F238E27FC236}">
                <a16:creationId xmlns:a16="http://schemas.microsoft.com/office/drawing/2014/main" id="{F11C85B8-58F2-310A-A697-D4C349F47265}"/>
              </a:ext>
            </a:extLst>
          </p:cNvPr>
          <p:cNvSpPr>
            <a:spLocks noGrp="1"/>
          </p:cNvSpPr>
          <p:nvPr>
            <p:ph type="body" sz="quarter" idx="14"/>
          </p:nvPr>
        </p:nvSpPr>
        <p:spPr/>
        <p:txBody>
          <a:bodyPr/>
          <a:lstStyle/>
          <a:p>
            <a:r>
              <a:rPr lang="en-GB" kern="0">
                <a:ea typeface="Times New Roman" panose="02020603050405020304" pitchFamily="18" charset="0"/>
                <a:cs typeface="Times New Roman" panose="02020603050405020304" pitchFamily="18" charset="0"/>
              </a:rPr>
              <a:t>NMA </a:t>
            </a:r>
            <a:r>
              <a:rPr lang="en-GB" sz="2400" kern="0">
                <a:effectLst/>
                <a:latin typeface="Arial" panose="020B0604020202020204" pitchFamily="34" charset="0"/>
                <a:ea typeface="Times New Roman" panose="02020603050405020304" pitchFamily="18" charset="0"/>
                <a:cs typeface="Times New Roman" panose="02020603050405020304" pitchFamily="18" charset="0"/>
              </a:rPr>
              <a:t>conducted to assess effectiveness of cladribine vs comparators </a:t>
            </a:r>
          </a:p>
          <a:p>
            <a:endParaRPr lang="en-GB"/>
          </a:p>
        </p:txBody>
      </p:sp>
      <p:pic>
        <p:nvPicPr>
          <p:cNvPr id="8" name="Picture 7" descr="A diagram of a network&#10;&#10;Description automatically generated">
            <a:extLst>
              <a:ext uri="{FF2B5EF4-FFF2-40B4-BE49-F238E27FC236}">
                <a16:creationId xmlns:a16="http://schemas.microsoft.com/office/drawing/2014/main" id="{0D32A9F4-E37C-5339-9091-72040AAC07ED}"/>
              </a:ext>
            </a:extLst>
          </p:cNvPr>
          <p:cNvPicPr>
            <a:picLocks noChangeAspect="1"/>
          </p:cNvPicPr>
          <p:nvPr/>
        </p:nvPicPr>
        <p:blipFill rotWithShape="1">
          <a:blip r:embed="rId3">
            <a:extLst>
              <a:ext uri="{28A0092B-C50C-407E-A947-70E740481C1C}">
                <a14:useLocalDpi xmlns:a14="http://schemas.microsoft.com/office/drawing/2010/main" val="0"/>
              </a:ext>
            </a:extLst>
          </a:blip>
          <a:srcRect l="6416" t="1037" r="3761" b="1481"/>
          <a:stretch/>
        </p:blipFill>
        <p:spPr bwMode="auto">
          <a:xfrm>
            <a:off x="6580431" y="2042429"/>
            <a:ext cx="4378082" cy="3897347"/>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53A1EFB0-F476-A8FC-A3AE-5738C9E7C447}"/>
              </a:ext>
            </a:extLst>
          </p:cNvPr>
          <p:cNvSpPr txBox="1"/>
          <p:nvPr/>
        </p:nvSpPr>
        <p:spPr>
          <a:xfrm>
            <a:off x="6580431" y="1551402"/>
            <a:ext cx="5497269" cy="369332"/>
          </a:xfrm>
          <a:prstGeom prst="rect">
            <a:avLst/>
          </a:prstGeom>
          <a:noFill/>
        </p:spPr>
        <p:txBody>
          <a:bodyPr wrap="square">
            <a:spAutoFit/>
          </a:bodyPr>
          <a:lstStyle/>
          <a:p>
            <a:r>
              <a:rPr lang="en-GB" sz="1800" b="1" kern="0">
                <a:effectLst/>
                <a:latin typeface="Arial" panose="020B0604020202020204" pitchFamily="34" charset="0"/>
                <a:ea typeface="Times New Roman" panose="02020603050405020304" pitchFamily="18" charset="0"/>
                <a:cs typeface="Times New Roman" panose="02020603050405020304" pitchFamily="18" charset="0"/>
              </a:rPr>
              <a:t>Network diagram for the base case NMA of ARR </a:t>
            </a:r>
            <a:endParaRPr lang="en-GB" b="1"/>
          </a:p>
        </p:txBody>
      </p:sp>
      <p:sp>
        <p:nvSpPr>
          <p:cNvPr id="6" name="TextBox 5">
            <a:extLst>
              <a:ext uri="{FF2B5EF4-FFF2-40B4-BE49-F238E27FC236}">
                <a16:creationId xmlns:a16="http://schemas.microsoft.com/office/drawing/2014/main" id="{AFBB4E8C-714A-BA83-C229-2022ABDF2134}"/>
              </a:ext>
            </a:extLst>
          </p:cNvPr>
          <p:cNvSpPr txBox="1"/>
          <p:nvPr/>
        </p:nvSpPr>
        <p:spPr>
          <a:xfrm>
            <a:off x="6800850" y="5956046"/>
            <a:ext cx="1797287" cy="253916"/>
          </a:xfrm>
          <a:prstGeom prst="rect">
            <a:avLst/>
          </a:prstGeom>
          <a:noFill/>
        </p:spPr>
        <p:txBody>
          <a:bodyPr wrap="none" rtlCol="0">
            <a:spAutoFit/>
          </a:bodyPr>
          <a:lstStyle/>
          <a:p>
            <a:r>
              <a:rPr lang="en-GB" sz="1050">
                <a:latin typeface="Arial" panose="020B0604020202020204" pitchFamily="34" charset="0"/>
                <a:cs typeface="Arial" panose="020B0604020202020204" pitchFamily="34" charset="0"/>
              </a:rPr>
              <a:t>From company submission</a:t>
            </a:r>
          </a:p>
        </p:txBody>
      </p:sp>
    </p:spTree>
    <p:extLst>
      <p:ext uri="{BB962C8B-B14F-4D97-AF65-F5344CB8AC3E}">
        <p14:creationId xmlns:p14="http://schemas.microsoft.com/office/powerpoint/2010/main" val="3827705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7D0720-335D-B8C7-91E0-B11100A24801}"/>
              </a:ext>
            </a:extLst>
          </p:cNvPr>
          <p:cNvSpPr>
            <a:spLocks noGrp="1"/>
          </p:cNvSpPr>
          <p:nvPr>
            <p:ph type="title"/>
          </p:nvPr>
        </p:nvSpPr>
        <p:spPr/>
        <p:txBody>
          <a:bodyPr>
            <a:normAutofit fontScale="90000"/>
          </a:bodyPr>
          <a:lstStyle/>
          <a:p>
            <a:r>
              <a:rPr lang="en-GB"/>
              <a:t>NMA results – Cladribine vs. DMTs in active RRMS</a:t>
            </a:r>
            <a:br>
              <a:rPr lang="en-GB"/>
            </a:br>
            <a:endParaRPr lang="en-GB"/>
          </a:p>
        </p:txBody>
      </p:sp>
      <p:sp>
        <p:nvSpPr>
          <p:cNvPr id="10" name="TextBox 9">
            <a:extLst>
              <a:ext uri="{FF2B5EF4-FFF2-40B4-BE49-F238E27FC236}">
                <a16:creationId xmlns:a16="http://schemas.microsoft.com/office/drawing/2014/main" id="{E37E4D53-29FD-8167-222C-711B46B8A013}"/>
              </a:ext>
            </a:extLst>
          </p:cNvPr>
          <p:cNvSpPr txBox="1"/>
          <p:nvPr/>
        </p:nvSpPr>
        <p:spPr>
          <a:xfrm>
            <a:off x="588961" y="1173263"/>
            <a:ext cx="11006309" cy="3970318"/>
          </a:xfrm>
          <a:prstGeom prst="rect">
            <a:avLst/>
          </a:prstGeom>
          <a:noFill/>
        </p:spPr>
        <p:txBody>
          <a:bodyPr wrap="square" rtlCol="0">
            <a:spAutoFit/>
          </a:bodyPr>
          <a:lstStyle/>
          <a:p>
            <a:endParaRPr lang="en-GB">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Change in ARR vs DMTs</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Cladribine showed statistically significant benefit compared to teriflunomide, glatiramer acetate, </a:t>
            </a:r>
            <a:r>
              <a:rPr lang="en-GB" sz="1800" kern="0">
                <a:effectLst/>
                <a:latin typeface="Arial" panose="020B0604020202020204" pitchFamily="34" charset="0"/>
                <a:ea typeface="Times New Roman" panose="02020603050405020304" pitchFamily="18" charset="0"/>
                <a:cs typeface="Arial" panose="020B0604020202020204" pitchFamily="34" charset="0"/>
              </a:rPr>
              <a:t>beta interferon</a:t>
            </a:r>
            <a:r>
              <a:rPr lang="en-GB">
                <a:latin typeface="Arial" panose="020B0604020202020204" pitchFamily="34" charset="0"/>
                <a:cs typeface="Arial" panose="020B0604020202020204" pitchFamily="34" charset="0"/>
              </a:rPr>
              <a:t>, </a:t>
            </a:r>
            <a:r>
              <a:rPr lang="en-GB" sz="1800" kern="0">
                <a:effectLst/>
                <a:latin typeface="Arial" panose="020B0604020202020204" pitchFamily="34" charset="0"/>
                <a:ea typeface="Times New Roman" panose="02020603050405020304" pitchFamily="18" charset="0"/>
                <a:cs typeface="Arial" panose="020B0604020202020204" pitchFamily="34" charset="0"/>
              </a:rPr>
              <a:t>peginterferon beta-1a</a:t>
            </a:r>
          </a:p>
          <a:p>
            <a:pPr marL="285750" indent="-285750">
              <a:buFont typeface="Arial" panose="020B0604020202020204" pitchFamily="34" charset="0"/>
              <a:buChar char="•"/>
            </a:pPr>
            <a:r>
              <a:rPr lang="en-GB" sz="1800" kern="0">
                <a:effectLst/>
                <a:latin typeface="Arial" panose="020B0604020202020204" pitchFamily="34" charset="0"/>
                <a:ea typeface="Times New Roman" panose="02020603050405020304" pitchFamily="18" charset="0"/>
                <a:cs typeface="Arial" panose="020B0604020202020204" pitchFamily="34" charset="0"/>
              </a:rPr>
              <a:t>No statistically significant difference vs ofatumumab, ocrelizumab</a:t>
            </a:r>
            <a:r>
              <a:rPr lang="en-GB" kern="0">
                <a:latin typeface="Arial" panose="020B0604020202020204" pitchFamily="34" charset="0"/>
                <a:ea typeface="Times New Roman" panose="02020603050405020304" pitchFamily="18" charset="0"/>
                <a:cs typeface="Arial" panose="020B0604020202020204" pitchFamily="34" charset="0"/>
              </a:rPr>
              <a:t>, ponesimod and dimethyl fumarate</a:t>
            </a:r>
            <a:endParaRPr lang="en-GB" sz="1800" kern="0">
              <a:effectLst/>
              <a:latin typeface="Arial" panose="020B0604020202020204" pitchFamily="34" charset="0"/>
              <a:ea typeface="Times New Roman" panose="02020603050405020304" pitchFamily="18" charset="0"/>
              <a:cs typeface="Arial" panose="020B0604020202020204" pitchFamily="34" charset="0"/>
            </a:endParaRPr>
          </a:p>
          <a:p>
            <a:endParaRPr lang="en-GB" sz="1800" kern="0">
              <a:effectLst/>
              <a:latin typeface="Arial" panose="020B0604020202020204" pitchFamily="34" charset="0"/>
              <a:ea typeface="Times New Roman" panose="02020603050405020304" pitchFamily="18" charset="0"/>
              <a:cs typeface="Arial" panose="020B0604020202020204" pitchFamily="34" charset="0"/>
            </a:endParaRPr>
          </a:p>
          <a:p>
            <a:r>
              <a:rPr lang="en-GB" sz="1800" b="1" kern="0">
                <a:effectLst/>
                <a:latin typeface="Arial" panose="020B0604020202020204" pitchFamily="34" charset="0"/>
                <a:ea typeface="Times New Roman" panose="02020603050405020304" pitchFamily="18" charset="0"/>
                <a:cs typeface="Arial" panose="020B0604020202020204" pitchFamily="34" charset="0"/>
              </a:rPr>
              <a:t>Change in CDP vs DMTs</a:t>
            </a:r>
          </a:p>
          <a:p>
            <a:pPr marL="285750" indent="-285750">
              <a:buFont typeface="Arial" panose="020B0604020202020204" pitchFamily="34" charset="0"/>
              <a:buChar char="•"/>
            </a:pPr>
            <a:r>
              <a:rPr lang="en-GB" sz="1800" kern="0">
                <a:effectLst/>
                <a:latin typeface="Arial" panose="020B0604020202020204" pitchFamily="34" charset="0"/>
                <a:ea typeface="Times New Roman" panose="02020603050405020304" pitchFamily="18" charset="0"/>
                <a:cs typeface="Arial" panose="020B0604020202020204" pitchFamily="34" charset="0"/>
              </a:rPr>
              <a:t>Inconclusive results given statistically non-significant estimates, wide and overlapping credible intervals</a:t>
            </a:r>
          </a:p>
          <a:p>
            <a:endParaRPr lang="en-GB" sz="1800" kern="0">
              <a:effectLst/>
              <a:latin typeface="Arial" panose="020B0604020202020204" pitchFamily="34" charset="0"/>
              <a:ea typeface="Times New Roman" panose="02020603050405020304" pitchFamily="18" charset="0"/>
              <a:cs typeface="Arial" panose="020B0604020202020204" pitchFamily="34" charset="0"/>
            </a:endParaRPr>
          </a:p>
          <a:p>
            <a:r>
              <a:rPr lang="en-GB" b="1" kern="0">
                <a:latin typeface="Arial" panose="020B0604020202020204" pitchFamily="34" charset="0"/>
                <a:ea typeface="Times New Roman" panose="02020603050405020304" pitchFamily="18" charset="0"/>
                <a:cs typeface="Arial" panose="020B0604020202020204" pitchFamily="34" charset="0"/>
              </a:rPr>
              <a:t>Results vs placebo</a:t>
            </a:r>
            <a:endParaRPr lang="en-GB" sz="1800" b="1" kern="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800" kern="0">
                <a:effectLst/>
                <a:latin typeface="Arial" panose="020B0604020202020204" pitchFamily="34" charset="0"/>
                <a:ea typeface="Times New Roman" panose="02020603050405020304" pitchFamily="18" charset="0"/>
                <a:cs typeface="Arial" panose="020B0604020202020204" pitchFamily="34" charset="0"/>
              </a:rPr>
              <a:t>Cladribine significantly improved ARR, 3 &amp; 6 month CDP vs placebo, but not treatment discontinuations</a:t>
            </a:r>
            <a:endParaRPr lang="en-GB" kern="0">
              <a:latin typeface="Arial" panose="020B0604020202020204" pitchFamily="34" charset="0"/>
              <a:ea typeface="Times New Roman" panose="02020603050405020304" pitchFamily="18" charset="0"/>
              <a:cs typeface="Arial" panose="020B0604020202020204" pitchFamily="34" charset="0"/>
            </a:endParaRPr>
          </a:p>
          <a:p>
            <a:endParaRPr lang="en-GB" sz="1800" kern="0">
              <a:effectLst/>
              <a:latin typeface="Arial" panose="020B0604020202020204" pitchFamily="34" charset="0"/>
              <a:ea typeface="Times New Roman" panose="02020603050405020304" pitchFamily="18" charset="0"/>
              <a:cs typeface="Arial" panose="020B0604020202020204" pitchFamily="34" charset="0"/>
            </a:endParaRPr>
          </a:p>
          <a:p>
            <a:r>
              <a:rPr lang="en-GB" sz="1800" b="1" kern="0">
                <a:effectLst/>
                <a:latin typeface="Arial" panose="020B0604020202020204" pitchFamily="34" charset="0"/>
                <a:ea typeface="Times New Roman" panose="02020603050405020304" pitchFamily="18" charset="0"/>
                <a:cs typeface="Arial" panose="020B0604020202020204" pitchFamily="34" charset="0"/>
              </a:rPr>
              <a:t>EAG: </a:t>
            </a:r>
            <a:r>
              <a:rPr lang="en-GB" sz="1800" kern="0">
                <a:effectLst/>
                <a:latin typeface="Arial" panose="020B0604020202020204" pitchFamily="34" charset="0"/>
                <a:ea typeface="Times New Roman" panose="02020603050405020304" pitchFamily="18" charset="0"/>
                <a:cs typeface="Arial" panose="020B0604020202020204" pitchFamily="34" charset="0"/>
              </a:rPr>
              <a:t>NMA are consistent to those in the previous NICE submission of cladribine in RRMS, but should be interpreted with caution due to statistical and clinical uncertainties</a:t>
            </a:r>
            <a:endParaRPr lang="en-GB">
              <a:latin typeface="Arial" panose="020B0604020202020204" pitchFamily="34" charset="0"/>
              <a:cs typeface="Arial" panose="020B0604020202020204" pitchFamily="34" charset="0"/>
            </a:endParaRPr>
          </a:p>
        </p:txBody>
      </p:sp>
      <p:sp>
        <p:nvSpPr>
          <p:cNvPr id="22" name="Text Placeholder 15">
            <a:extLst>
              <a:ext uri="{FF2B5EF4-FFF2-40B4-BE49-F238E27FC236}">
                <a16:creationId xmlns:a16="http://schemas.microsoft.com/office/drawing/2014/main" id="{07664A4C-BD31-F015-8157-606E70A08ABB}"/>
              </a:ext>
            </a:extLst>
          </p:cNvPr>
          <p:cNvSpPr txBox="1">
            <a:spLocks/>
          </p:cNvSpPr>
          <p:nvPr/>
        </p:nvSpPr>
        <p:spPr>
          <a:xfrm>
            <a:off x="1871663" y="6343650"/>
            <a:ext cx="9086850" cy="36512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i="0" u="none" strike="noStrike">
                <a:effectLst/>
                <a:latin typeface="Arial" panose="020B0604020202020204" pitchFamily="34" charset="0"/>
              </a:rPr>
              <a:t>Abbreviations: </a:t>
            </a:r>
            <a:r>
              <a:rPr lang="en-GB"/>
              <a:t>NMA, network meta-analysis; DMT, disease-modifying therapy; ARR, annualised relapse rate; CDP, confirmed disability progression; EAG, external assessment group.</a:t>
            </a:r>
            <a:endParaRPr lang="en-US"/>
          </a:p>
        </p:txBody>
      </p:sp>
      <p:sp>
        <p:nvSpPr>
          <p:cNvPr id="2" name="TextBox 1">
            <a:extLst>
              <a:ext uri="{FF2B5EF4-FFF2-40B4-BE49-F238E27FC236}">
                <a16:creationId xmlns:a16="http://schemas.microsoft.com/office/drawing/2014/main" id="{9D995C52-C273-FDBF-5597-7BA8BC671F1C}"/>
              </a:ext>
            </a:extLst>
          </p:cNvPr>
          <p:cNvSpPr txBox="1"/>
          <p:nvPr/>
        </p:nvSpPr>
        <p:spPr>
          <a:xfrm>
            <a:off x="7481643" y="5838923"/>
            <a:ext cx="3912994" cy="307777"/>
          </a:xfrm>
          <a:prstGeom prst="rect">
            <a:avLst/>
          </a:prstGeom>
          <a:noFill/>
          <a:ln>
            <a:solidFill>
              <a:schemeClr val="accent1"/>
            </a:solidFill>
          </a:ln>
        </p:spPr>
        <p:txBody>
          <a:bodyPr wrap="none" rtlCol="0">
            <a:spAutoFit/>
          </a:bodyPr>
          <a:lstStyle/>
          <a:p>
            <a:r>
              <a:rPr lang="en-GB" sz="1400">
                <a:latin typeface="Arial" panose="020B0604020202020204" pitchFamily="34" charset="0"/>
              </a:rPr>
              <a:t>See forest plot of NMA results in the </a:t>
            </a:r>
            <a:r>
              <a:rPr lang="en-GB" sz="1400">
                <a:latin typeface="Arial" panose="020B0604020202020204" pitchFamily="34" charset="0"/>
                <a:hlinkClick r:id="" action="ppaction://noaction"/>
              </a:rPr>
              <a:t>appendix</a:t>
            </a:r>
            <a:endParaRPr lang="en-GB" sz="1400">
              <a:latin typeface="Arial" panose="020B0604020202020204" pitchFamily="34" charset="0"/>
            </a:endParaRPr>
          </a:p>
        </p:txBody>
      </p:sp>
    </p:spTree>
    <p:extLst>
      <p:ext uri="{BB962C8B-B14F-4D97-AF65-F5344CB8AC3E}">
        <p14:creationId xmlns:p14="http://schemas.microsoft.com/office/powerpoint/2010/main" val="1252312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C7600-B1EE-33C6-ACE3-9C88DF17A6B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61F49E6-0FA8-6433-00F7-BF7B05A932FC}"/>
              </a:ext>
            </a:extLst>
          </p:cNvPr>
          <p:cNvSpPr>
            <a:spLocks noGrp="1"/>
          </p:cNvSpPr>
          <p:nvPr>
            <p:ph type="title"/>
          </p:nvPr>
        </p:nvSpPr>
        <p:spPr>
          <a:xfrm>
            <a:off x="466724" y="238124"/>
            <a:ext cx="11250785" cy="592817"/>
          </a:xfrm>
        </p:spPr>
        <p:txBody>
          <a:bodyPr/>
          <a:lstStyle/>
          <a:p>
            <a:r>
              <a:rPr lang="en-GB"/>
              <a:t>Recap from ACM1</a:t>
            </a:r>
          </a:p>
        </p:txBody>
      </p:sp>
      <p:sp>
        <p:nvSpPr>
          <p:cNvPr id="4" name="Rectangle 3">
            <a:extLst>
              <a:ext uri="{FF2B5EF4-FFF2-40B4-BE49-F238E27FC236}">
                <a16:creationId xmlns:a16="http://schemas.microsoft.com/office/drawing/2014/main" id="{0B879ECD-D822-1D83-34C0-9B9F90B89767}"/>
              </a:ext>
            </a:extLst>
          </p:cNvPr>
          <p:cNvSpPr/>
          <p:nvPr/>
        </p:nvSpPr>
        <p:spPr>
          <a:xfrm>
            <a:off x="438685" y="947079"/>
            <a:ext cx="11306862" cy="23295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800" b="1">
                <a:solidFill>
                  <a:schemeClr val="accent1"/>
                </a:solidFill>
                <a:latin typeface="Arial" panose="020B0604020202020204" pitchFamily="34" charset="0"/>
              </a:rPr>
              <a:t>Preliminary decision</a:t>
            </a:r>
          </a:p>
          <a:p>
            <a:endParaRPr lang="en-GB" sz="2000" b="1">
              <a:solidFill>
                <a:schemeClr val="accent1"/>
              </a:solidFill>
              <a:latin typeface="Arial" panose="020B0604020202020204" pitchFamily="34" charset="0"/>
            </a:endParaRPr>
          </a:p>
          <a:p>
            <a:pPr marL="285750" indent="-285750">
              <a:buFont typeface="Arial" panose="020B0604020202020204" pitchFamily="34" charset="0"/>
              <a:buChar char="•"/>
            </a:pPr>
            <a:r>
              <a:rPr lang="en-GB" sz="2800">
                <a:solidFill>
                  <a:schemeClr val="tx1"/>
                </a:solidFill>
                <a:latin typeface="Arial" panose="020B0604020202020204" pitchFamily="34" charset="0"/>
              </a:rPr>
              <a:t>Cladribine is not recommended, within its marketing authorisation, for treating relapsing forms of multiple sclerosis with active disease, as defined by clinical and imaging features, in adults.</a:t>
            </a:r>
          </a:p>
        </p:txBody>
      </p:sp>
    </p:spTree>
    <p:extLst>
      <p:ext uri="{BB962C8B-B14F-4D97-AF65-F5344CB8AC3E}">
        <p14:creationId xmlns:p14="http://schemas.microsoft.com/office/powerpoint/2010/main" val="3658450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83BE9-544B-7657-5B67-D52FE40BAC29}"/>
              </a:ext>
            </a:extLst>
          </p:cNvPr>
          <p:cNvSpPr>
            <a:spLocks noGrp="1"/>
          </p:cNvSpPr>
          <p:nvPr>
            <p:ph type="title"/>
          </p:nvPr>
        </p:nvSpPr>
        <p:spPr/>
        <p:txBody>
          <a:bodyPr>
            <a:normAutofit fontScale="90000"/>
          </a:bodyPr>
          <a:lstStyle/>
          <a:p>
            <a:r>
              <a:rPr lang="en-GB"/>
              <a:t>NMA results – Summary of efficacy outcomes</a:t>
            </a:r>
            <a:br>
              <a:rPr lang="en-GB"/>
            </a:br>
            <a:br>
              <a:rPr lang="en-GB"/>
            </a:br>
            <a:endParaRPr lang="en-GB"/>
          </a:p>
        </p:txBody>
      </p:sp>
      <p:sp>
        <p:nvSpPr>
          <p:cNvPr id="4" name="Text Placeholder 3">
            <a:extLst>
              <a:ext uri="{FF2B5EF4-FFF2-40B4-BE49-F238E27FC236}">
                <a16:creationId xmlns:a16="http://schemas.microsoft.com/office/drawing/2014/main" id="{5D229F17-358D-DCCC-5136-FA48A0F71B21}"/>
              </a:ext>
            </a:extLst>
          </p:cNvPr>
          <p:cNvSpPr>
            <a:spLocks noGrp="1"/>
          </p:cNvSpPr>
          <p:nvPr>
            <p:ph type="body" sz="quarter" idx="13"/>
          </p:nvPr>
        </p:nvSpPr>
        <p:spPr>
          <a:xfrm>
            <a:off x="910515" y="6196298"/>
            <a:ext cx="10806993" cy="557112"/>
          </a:xfrm>
        </p:spPr>
        <p:txBody>
          <a:bodyPr>
            <a:noAutofit/>
          </a:bodyPr>
          <a:lstStyle/>
          <a:p>
            <a:r>
              <a:rPr lang="en-US" sz="1200">
                <a:ea typeface="Times New Roman" panose="02020603050405020304" pitchFamily="18" charset="0"/>
              </a:rPr>
              <a:t>Table from company submission. Abbreviations: ARR, </a:t>
            </a:r>
            <a:r>
              <a:rPr lang="en-US" sz="1200" err="1">
                <a:ea typeface="Times New Roman" panose="02020603050405020304" pitchFamily="18" charset="0"/>
              </a:rPr>
              <a:t>annualised</a:t>
            </a:r>
            <a:r>
              <a:rPr lang="en-US" sz="1200">
                <a:ea typeface="Times New Roman" panose="02020603050405020304" pitchFamily="18" charset="0"/>
              </a:rPr>
              <a:t> relapse rate; bid, twice a day; CDP, confirmed disability progression; DMF, dimethyl fumarate; </a:t>
            </a:r>
            <a:r>
              <a:rPr lang="en-US" sz="1200" err="1">
                <a:ea typeface="Times New Roman" panose="02020603050405020304" pitchFamily="18" charset="0"/>
              </a:rPr>
              <a:t>eod</a:t>
            </a:r>
            <a:r>
              <a:rPr lang="en-US" sz="1200">
                <a:ea typeface="Times New Roman" panose="02020603050405020304" pitchFamily="18" charset="0"/>
              </a:rPr>
              <a:t>, every other day; GA, glatiramer acetate; IFN, interferon; ITT, intention to treat; </a:t>
            </a:r>
            <a:r>
              <a:rPr lang="en-US" sz="1200" err="1">
                <a:ea typeface="Times New Roman" panose="02020603050405020304" pitchFamily="18" charset="0"/>
              </a:rPr>
              <a:t>qd</a:t>
            </a:r>
            <a:r>
              <a:rPr lang="en-US" sz="1200">
                <a:ea typeface="Times New Roman" panose="02020603050405020304" pitchFamily="18" charset="0"/>
              </a:rPr>
              <a:t>, once a day; q1w, once a week; q2W, every 2 weeks; q4w, every 4 weeks; RF, relapse-free; </a:t>
            </a:r>
            <a:r>
              <a:rPr lang="en-US" sz="1200" err="1">
                <a:ea typeface="Times New Roman" panose="02020603050405020304" pitchFamily="18" charset="0"/>
              </a:rPr>
              <a:t>tiw</a:t>
            </a:r>
            <a:r>
              <a:rPr lang="en-US" sz="1200">
                <a:ea typeface="Times New Roman" panose="02020603050405020304" pitchFamily="18" charset="0"/>
              </a:rPr>
              <a:t>, three times a week.</a:t>
            </a:r>
            <a:endParaRPr lang="en-GB" sz="1200"/>
          </a:p>
        </p:txBody>
      </p:sp>
      <p:graphicFrame>
        <p:nvGraphicFramePr>
          <p:cNvPr id="12" name="Table 11">
            <a:extLst>
              <a:ext uri="{FF2B5EF4-FFF2-40B4-BE49-F238E27FC236}">
                <a16:creationId xmlns:a16="http://schemas.microsoft.com/office/drawing/2014/main" id="{29C699C8-5794-DEE1-EF5C-586C2597515B}"/>
              </a:ext>
            </a:extLst>
          </p:cNvPr>
          <p:cNvGraphicFramePr>
            <a:graphicFrameLocks noGrp="1"/>
          </p:cNvGraphicFramePr>
          <p:nvPr/>
        </p:nvGraphicFramePr>
        <p:xfrm>
          <a:off x="466724" y="1220068"/>
          <a:ext cx="9351339" cy="4040403"/>
        </p:xfrm>
        <a:graphic>
          <a:graphicData uri="http://schemas.openxmlformats.org/drawingml/2006/table">
            <a:tbl>
              <a:tblPr firstRow="1"/>
              <a:tblGrid>
                <a:gridCol w="2340000">
                  <a:extLst>
                    <a:ext uri="{9D8B030D-6E8A-4147-A177-3AD203B41FA5}">
                      <a16:colId xmlns:a16="http://schemas.microsoft.com/office/drawing/2014/main" val="642770311"/>
                    </a:ext>
                  </a:extLst>
                </a:gridCol>
                <a:gridCol w="987373">
                  <a:extLst>
                    <a:ext uri="{9D8B030D-6E8A-4147-A177-3AD203B41FA5}">
                      <a16:colId xmlns:a16="http://schemas.microsoft.com/office/drawing/2014/main" val="413020122"/>
                    </a:ext>
                  </a:extLst>
                </a:gridCol>
                <a:gridCol w="1319760">
                  <a:extLst>
                    <a:ext uri="{9D8B030D-6E8A-4147-A177-3AD203B41FA5}">
                      <a16:colId xmlns:a16="http://schemas.microsoft.com/office/drawing/2014/main" val="3410135361"/>
                    </a:ext>
                  </a:extLst>
                </a:gridCol>
                <a:gridCol w="1562203">
                  <a:extLst>
                    <a:ext uri="{9D8B030D-6E8A-4147-A177-3AD203B41FA5}">
                      <a16:colId xmlns:a16="http://schemas.microsoft.com/office/drawing/2014/main" val="1100297086"/>
                    </a:ext>
                  </a:extLst>
                </a:gridCol>
                <a:gridCol w="1562203">
                  <a:extLst>
                    <a:ext uri="{9D8B030D-6E8A-4147-A177-3AD203B41FA5}">
                      <a16:colId xmlns:a16="http://schemas.microsoft.com/office/drawing/2014/main" val="2644246546"/>
                    </a:ext>
                  </a:extLst>
                </a:gridCol>
                <a:gridCol w="1579800">
                  <a:extLst>
                    <a:ext uri="{9D8B030D-6E8A-4147-A177-3AD203B41FA5}">
                      <a16:colId xmlns:a16="http://schemas.microsoft.com/office/drawing/2014/main" val="3355193569"/>
                    </a:ext>
                  </a:extLst>
                </a:gridCol>
              </a:tblGrid>
              <a:tr h="168707">
                <a:tc rowSpan="2">
                  <a:txBody>
                    <a:bodyPr/>
                    <a:lstStyle/>
                    <a:p>
                      <a:pPr>
                        <a:lnSpc>
                          <a:spcPct val="107000"/>
                        </a:lnSpc>
                        <a:spcAft>
                          <a:spcPts val="300"/>
                        </a:spcAft>
                      </a:pPr>
                      <a:r>
                        <a:rPr lang="en-GB" sz="1400" b="1" kern="100">
                          <a:solidFill>
                            <a:srgbClr val="000000"/>
                          </a:solidFill>
                          <a:effectLst/>
                          <a:latin typeface="Arial" panose="020B0604020202020204" pitchFamily="34" charset="0"/>
                          <a:ea typeface="Arial Unicode MS"/>
                          <a:cs typeface="Arial" panose="020B0604020202020204" pitchFamily="34" charset="0"/>
                        </a:rPr>
                        <a:t>Cladribine tablets, 3.5 mg/kg vs.</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tc rowSpan="2">
                  <a:txBody>
                    <a:bodyPr/>
                    <a:lstStyle/>
                    <a:p>
                      <a:pPr algn="ctr">
                        <a:lnSpc>
                          <a:spcPct val="107000"/>
                        </a:lnSpc>
                        <a:spcAft>
                          <a:spcPts val="300"/>
                        </a:spcAft>
                      </a:pPr>
                      <a:r>
                        <a:rPr lang="en-GB" sz="1400" b="1" kern="100">
                          <a:solidFill>
                            <a:srgbClr val="000000"/>
                          </a:solidFill>
                          <a:effectLst/>
                          <a:latin typeface="Arial" panose="020B0604020202020204" pitchFamily="34" charset="0"/>
                          <a:ea typeface="Arial Unicode MS"/>
                          <a:cs typeface="Arial" panose="020B0604020202020204" pitchFamily="34" charset="0"/>
                        </a:rPr>
                        <a:t>ARR</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tc rowSpan="2">
                  <a:txBody>
                    <a:bodyPr/>
                    <a:lstStyle/>
                    <a:p>
                      <a:pPr algn="ctr">
                        <a:lnSpc>
                          <a:spcPct val="107000"/>
                        </a:lnSpc>
                        <a:spcAft>
                          <a:spcPts val="300"/>
                        </a:spcAft>
                      </a:pPr>
                      <a:r>
                        <a:rPr lang="en-GB" sz="1400" b="1" kern="100">
                          <a:solidFill>
                            <a:srgbClr val="000000"/>
                          </a:solidFill>
                          <a:effectLst/>
                          <a:latin typeface="Arial" panose="020B0604020202020204" pitchFamily="34" charset="0"/>
                          <a:ea typeface="Arial Unicode MS"/>
                          <a:cs typeface="Arial" panose="020B0604020202020204" pitchFamily="34" charset="0"/>
                        </a:rPr>
                        <a:t>3-month CDP 24M</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tc gridSpan="2">
                  <a:txBody>
                    <a:bodyPr/>
                    <a:lstStyle/>
                    <a:p>
                      <a:pPr algn="ctr">
                        <a:lnSpc>
                          <a:spcPct val="107000"/>
                        </a:lnSpc>
                        <a:spcAft>
                          <a:spcPts val="300"/>
                        </a:spcAft>
                      </a:pPr>
                      <a:r>
                        <a:rPr lang="en-GB" sz="1400" b="1" kern="100">
                          <a:solidFill>
                            <a:srgbClr val="000000"/>
                          </a:solidFill>
                          <a:effectLst/>
                          <a:latin typeface="Arial" panose="020B0604020202020204" pitchFamily="34" charset="0"/>
                          <a:ea typeface="Arial Unicode MS"/>
                          <a:cs typeface="Arial" panose="020B0604020202020204" pitchFamily="34" charset="0"/>
                        </a:rPr>
                        <a:t>6-month CDP </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tc hMerge="1">
                  <a:txBody>
                    <a:bodyPr/>
                    <a:lstStyle/>
                    <a:p>
                      <a:endParaRPr lang="en-GB"/>
                    </a:p>
                  </a:txBody>
                  <a:tcPr/>
                </a:tc>
                <a:tc rowSpan="2">
                  <a:txBody>
                    <a:bodyPr/>
                    <a:lstStyle/>
                    <a:p>
                      <a:pPr algn="ctr">
                        <a:lnSpc>
                          <a:spcPct val="107000"/>
                        </a:lnSpc>
                        <a:spcAft>
                          <a:spcPts val="300"/>
                        </a:spcAft>
                      </a:pPr>
                      <a:r>
                        <a:rPr lang="en-GB" sz="1400" b="1" kern="100">
                          <a:solidFill>
                            <a:srgbClr val="000000"/>
                          </a:solidFill>
                          <a:effectLst/>
                          <a:latin typeface="Arial" panose="020B0604020202020204" pitchFamily="34" charset="0"/>
                          <a:ea typeface="Arial Unicode MS"/>
                          <a:cs typeface="Arial" panose="020B0604020202020204" pitchFamily="34" charset="0"/>
                        </a:rPr>
                        <a:t>Treatment discontinuation</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300"/>
                        </a:spcAft>
                      </a:pPr>
                      <a:r>
                        <a:rPr lang="en-GB" sz="1400" b="1" kern="100">
                          <a:solidFill>
                            <a:srgbClr val="000000"/>
                          </a:solidFill>
                          <a:effectLst/>
                          <a:latin typeface="Arial" panose="020B0604020202020204" pitchFamily="34" charset="0"/>
                          <a:ea typeface="Arial Unicode MS"/>
                          <a:cs typeface="Arial" panose="020B0604020202020204" pitchFamily="34" charset="0"/>
                        </a:rPr>
                        <a:t>(all-cause)</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extLst>
                  <a:ext uri="{0D108BD9-81ED-4DB2-BD59-A6C34878D82A}">
                    <a16:rowId xmlns:a16="http://schemas.microsoft.com/office/drawing/2014/main" val="1488948095"/>
                  </a:ext>
                </a:extLst>
              </a:tr>
              <a:tr h="56446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300"/>
                        </a:spcAft>
                      </a:pPr>
                      <a:r>
                        <a:rPr lang="en-GB" sz="1400" b="1" kern="100">
                          <a:solidFill>
                            <a:srgbClr val="000000"/>
                          </a:solidFill>
                          <a:effectLst/>
                          <a:latin typeface="Arial" panose="020B0604020202020204" pitchFamily="34" charset="0"/>
                          <a:ea typeface="Arial Unicode MS"/>
                          <a:cs typeface="Arial" panose="020B0604020202020204" pitchFamily="34" charset="0"/>
                        </a:rPr>
                        <a:t>Without INCOMIN study</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tc>
                  <a:txBody>
                    <a:bodyPr/>
                    <a:lstStyle/>
                    <a:p>
                      <a:pPr algn="ctr">
                        <a:lnSpc>
                          <a:spcPct val="107000"/>
                        </a:lnSpc>
                        <a:spcAft>
                          <a:spcPts val="300"/>
                        </a:spcAft>
                      </a:pPr>
                      <a:r>
                        <a:rPr lang="en-GB" sz="1400" b="1" kern="100">
                          <a:solidFill>
                            <a:srgbClr val="000000"/>
                          </a:solidFill>
                          <a:effectLst/>
                          <a:latin typeface="Arial" panose="020B0604020202020204" pitchFamily="34" charset="0"/>
                          <a:ea typeface="Arial Unicode MS"/>
                          <a:cs typeface="Arial" panose="020B0604020202020204" pitchFamily="34" charset="0"/>
                        </a:rPr>
                        <a:t>With INCOMIN study</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tc vMerge="1">
                  <a:txBody>
                    <a:bodyPr/>
                    <a:lstStyle/>
                    <a:p>
                      <a:endParaRPr lang="en-GB"/>
                    </a:p>
                  </a:txBody>
                  <a:tcPr/>
                </a:tc>
                <a:extLst>
                  <a:ext uri="{0D108BD9-81ED-4DB2-BD59-A6C34878D82A}">
                    <a16:rowId xmlns:a16="http://schemas.microsoft.com/office/drawing/2014/main" val="239973486"/>
                  </a:ext>
                </a:extLst>
              </a:tr>
              <a:tr h="170377">
                <a:tc>
                  <a:txBody>
                    <a:bodyPr/>
                    <a:lstStyle/>
                    <a:p>
                      <a:pPr>
                        <a:lnSpc>
                          <a:spcPct val="107000"/>
                        </a:lnSpc>
                        <a:spcAft>
                          <a:spcPts val="300"/>
                        </a:spcAft>
                      </a:pPr>
                      <a:r>
                        <a:rPr lang="en-GB" sz="14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Placebo</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extLst>
                  <a:ext uri="{0D108BD9-81ED-4DB2-BD59-A6C34878D82A}">
                    <a16:rowId xmlns:a16="http://schemas.microsoft.com/office/drawing/2014/main" val="3469617847"/>
                  </a:ext>
                </a:extLst>
              </a:tr>
              <a:tr h="270199">
                <a:tc>
                  <a:txBody>
                    <a:bodyPr/>
                    <a:lstStyle/>
                    <a:p>
                      <a:pPr>
                        <a:lnSpc>
                          <a:spcPct val="107000"/>
                        </a:lnSpc>
                        <a:spcAft>
                          <a:spcPts val="300"/>
                        </a:spcAft>
                      </a:pPr>
                      <a:r>
                        <a:rPr lang="pl-PL" sz="14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PEG-IFN-</a:t>
                      </a:r>
                      <a:r>
                        <a:rPr lang="en-GB" sz="14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β</a:t>
                      </a:r>
                      <a:r>
                        <a:rPr lang="pl-PL" sz="14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 125 µg, q2w</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lnSpc>
                          <a:spcPct val="107000"/>
                        </a:lnSpc>
                        <a:spcAft>
                          <a:spcPts val="300"/>
                        </a:spcAft>
                      </a:pPr>
                      <a:r>
                        <a:rPr lang="en-GB" sz="1400" kern="100">
                          <a:effectLst/>
                          <a:latin typeface="Arial" panose="020B0604020202020204" pitchFamily="34" charset="0"/>
                          <a:ea typeface="Times New Roman" panose="02020603050405020304" pitchFamily="18" charset="0"/>
                          <a:cs typeface="Arial" panose="020B0604020202020204" pitchFamily="34" charset="0"/>
                        </a:rPr>
                        <a:t>-</a:t>
                      </a: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â</a:t>
                      </a:r>
                      <a:r>
                        <a:rPr lang="en-GB" sz="1400">
                          <a:latin typeface="Arial" panose="020B0604020202020204" pitchFamily="34" charset="0"/>
                          <a:cs typeface="Arial" panose="020B0604020202020204" pitchFamily="34" charset="0"/>
                        </a:rPr>
                        <a:t>*</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â</a:t>
                      </a:r>
                      <a:r>
                        <a:rPr lang="en-GB" sz="1400">
                          <a:latin typeface="Arial" panose="020B0604020202020204" pitchFamily="34" charset="0"/>
                          <a:cs typeface="Arial" panose="020B0604020202020204" pitchFamily="34" charset="0"/>
                        </a:rPr>
                        <a:t>*</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00">
                          <a:effectLst/>
                          <a:latin typeface="Arial" panose="020B0604020202020204" pitchFamily="34" charset="0"/>
                          <a:ea typeface="Times New Roman" panose="02020603050405020304" pitchFamily="18" charset="0"/>
                          <a:cs typeface="Arial" panose="020B0604020202020204" pitchFamily="34" charset="0"/>
                        </a:rPr>
                        <a:t>-</a:t>
                      </a: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extLst>
                  <a:ext uri="{0D108BD9-81ED-4DB2-BD59-A6C34878D82A}">
                    <a16:rowId xmlns:a16="http://schemas.microsoft.com/office/drawing/2014/main" val="2180959727"/>
                  </a:ext>
                </a:extLst>
              </a:tr>
              <a:tr h="178113">
                <a:tc>
                  <a:txBody>
                    <a:bodyPr/>
                    <a:lstStyle/>
                    <a:p>
                      <a:pPr>
                        <a:lnSpc>
                          <a:spcPct val="107000"/>
                        </a:lnSpc>
                        <a:spcAft>
                          <a:spcPts val="300"/>
                        </a:spcAft>
                      </a:pPr>
                      <a:r>
                        <a:rPr lang="en-GB" sz="14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DMF, 240 mg, bid</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â</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r>
                        <a:rPr lang="en-GB" sz="1400">
                          <a:latin typeface="Arial" panose="020B0604020202020204" pitchFamily="34" charset="0"/>
                          <a:cs typeface="Arial" panose="020B0604020202020204" pitchFamily="34" charset="0"/>
                        </a:rPr>
                        <a:t>*</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r>
                        <a:rPr lang="en-GB" sz="1400">
                          <a:latin typeface="Arial" panose="020B0604020202020204" pitchFamily="34" charset="0"/>
                          <a:cs typeface="Arial" panose="020B0604020202020204" pitchFamily="34" charset="0"/>
                        </a:rPr>
                        <a:t>*</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extLst>
                  <a:ext uri="{0D108BD9-81ED-4DB2-BD59-A6C34878D82A}">
                    <a16:rowId xmlns:a16="http://schemas.microsoft.com/office/drawing/2014/main" val="1789976907"/>
                  </a:ext>
                </a:extLst>
              </a:tr>
              <a:tr h="178113">
                <a:tc>
                  <a:txBody>
                    <a:bodyPr/>
                    <a:lstStyle/>
                    <a:p>
                      <a:pPr>
                        <a:lnSpc>
                          <a:spcPct val="107000"/>
                        </a:lnSpc>
                        <a:spcAft>
                          <a:spcPts val="300"/>
                        </a:spcAft>
                      </a:pPr>
                      <a:r>
                        <a:rPr lang="en-GB" sz="14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DRF, 462 mg, bid</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tc>
                  <a:txBody>
                    <a:bodyPr/>
                    <a:lstStyle/>
                    <a:p>
                      <a:pPr algn="ctr">
                        <a:lnSpc>
                          <a:spcPct val="107000"/>
                        </a:lnSpc>
                        <a:spcAft>
                          <a:spcPts val="300"/>
                        </a:spcAft>
                      </a:pPr>
                      <a:r>
                        <a:rPr lang="en-GB" sz="1400" kern="100">
                          <a:effectLst/>
                          <a:latin typeface="Arial" panose="020B0604020202020204" pitchFamily="34" charset="0"/>
                          <a:ea typeface="Times New Roman" panose="02020603050405020304" pitchFamily="18" charset="0"/>
                          <a:cs typeface="Arial" panose="020B0604020202020204" pitchFamily="34" charset="0"/>
                        </a:rPr>
                        <a:t>-</a:t>
                      </a: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00">
                          <a:effectLst/>
                          <a:latin typeface="Arial" panose="020B0604020202020204" pitchFamily="34" charset="0"/>
                          <a:ea typeface="Times New Roman" panose="02020603050405020304" pitchFamily="18" charset="0"/>
                          <a:cs typeface="Arial" panose="020B0604020202020204" pitchFamily="34" charset="0"/>
                        </a:rPr>
                        <a:t>-</a:t>
                      </a: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00">
                          <a:effectLst/>
                          <a:latin typeface="Arial" panose="020B0604020202020204" pitchFamily="34" charset="0"/>
                          <a:ea typeface="Times New Roman" panose="02020603050405020304" pitchFamily="18" charset="0"/>
                          <a:cs typeface="Arial" panose="020B0604020202020204" pitchFamily="34" charset="0"/>
                        </a:rPr>
                        <a:t>-</a:t>
                      </a: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00">
                          <a:effectLst/>
                          <a:latin typeface="Arial" panose="020B0604020202020204" pitchFamily="34" charset="0"/>
                          <a:ea typeface="Times New Roman" panose="02020603050405020304" pitchFamily="18" charset="0"/>
                          <a:cs typeface="Arial" panose="020B0604020202020204" pitchFamily="34" charset="0"/>
                        </a:rPr>
                        <a:t>-</a:t>
                      </a: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extLst>
                  <a:ext uri="{0D108BD9-81ED-4DB2-BD59-A6C34878D82A}">
                    <a16:rowId xmlns:a16="http://schemas.microsoft.com/office/drawing/2014/main" val="491252185"/>
                  </a:ext>
                </a:extLst>
              </a:tr>
              <a:tr h="178113">
                <a:tc>
                  <a:txBody>
                    <a:bodyPr/>
                    <a:lstStyle/>
                    <a:p>
                      <a:pPr>
                        <a:lnSpc>
                          <a:spcPct val="107000"/>
                        </a:lnSpc>
                        <a:spcAft>
                          <a:spcPts val="300"/>
                        </a:spcAft>
                      </a:pPr>
                      <a:r>
                        <a:rPr lang="en-GB" sz="14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Ofatumumab, 20 mg</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â</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â</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â</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â</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extLst>
                  <a:ext uri="{0D108BD9-81ED-4DB2-BD59-A6C34878D82A}">
                    <a16:rowId xmlns:a16="http://schemas.microsoft.com/office/drawing/2014/main" val="648922501"/>
                  </a:ext>
                </a:extLst>
              </a:tr>
              <a:tr h="178113">
                <a:tc>
                  <a:txBody>
                    <a:bodyPr/>
                    <a:lstStyle/>
                    <a:p>
                      <a:pPr>
                        <a:lnSpc>
                          <a:spcPct val="107000"/>
                        </a:lnSpc>
                        <a:spcAft>
                          <a:spcPts val="300"/>
                        </a:spcAft>
                      </a:pPr>
                      <a:r>
                        <a:rPr lang="en-GB" sz="14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Teriflunomide,14 mg, qd</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extLst>
                  <a:ext uri="{0D108BD9-81ED-4DB2-BD59-A6C34878D82A}">
                    <a16:rowId xmlns:a16="http://schemas.microsoft.com/office/drawing/2014/main" val="3388489666"/>
                  </a:ext>
                </a:extLst>
              </a:tr>
              <a:tr h="178113">
                <a:tc>
                  <a:txBody>
                    <a:bodyPr/>
                    <a:lstStyle/>
                    <a:p>
                      <a:pPr>
                        <a:lnSpc>
                          <a:spcPct val="107000"/>
                        </a:lnSpc>
                        <a:spcAft>
                          <a:spcPts val="300"/>
                        </a:spcAft>
                      </a:pPr>
                      <a:r>
                        <a:rPr lang="en-GB" sz="14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 20 mg, qd</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extLst>
                  <a:ext uri="{0D108BD9-81ED-4DB2-BD59-A6C34878D82A}">
                    <a16:rowId xmlns:a16="http://schemas.microsoft.com/office/drawing/2014/main" val="3959527179"/>
                  </a:ext>
                </a:extLst>
              </a:tr>
              <a:tr h="178113">
                <a:tc>
                  <a:txBody>
                    <a:bodyPr/>
                    <a:lstStyle/>
                    <a:p>
                      <a:pPr>
                        <a:lnSpc>
                          <a:spcPct val="107000"/>
                        </a:lnSpc>
                        <a:spcAft>
                          <a:spcPts val="300"/>
                        </a:spcAft>
                      </a:pPr>
                      <a:r>
                        <a:rPr lang="en-GB" sz="14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IFN-β1b, 250 µg, eod</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â</a:t>
                      </a:r>
                      <a:r>
                        <a:rPr lang="en-GB" sz="1400">
                          <a:latin typeface="Arial" panose="020B0604020202020204" pitchFamily="34" charset="0"/>
                          <a:cs typeface="Arial" panose="020B0604020202020204" pitchFamily="34" charset="0"/>
                        </a:rPr>
                        <a:t>*</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â</a:t>
                      </a:r>
                      <a:r>
                        <a:rPr lang="en-GB" sz="1400">
                          <a:latin typeface="Arial" panose="020B0604020202020204" pitchFamily="34" charset="0"/>
                          <a:cs typeface="Arial" panose="020B0604020202020204" pitchFamily="34" charset="0"/>
                        </a:rPr>
                        <a:t>*</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extLst>
                  <a:ext uri="{0D108BD9-81ED-4DB2-BD59-A6C34878D82A}">
                    <a16:rowId xmlns:a16="http://schemas.microsoft.com/office/drawing/2014/main" val="2699953531"/>
                  </a:ext>
                </a:extLst>
              </a:tr>
              <a:tr h="178113">
                <a:tc>
                  <a:txBody>
                    <a:bodyPr/>
                    <a:lstStyle/>
                    <a:p>
                      <a:pPr>
                        <a:lnSpc>
                          <a:spcPct val="107000"/>
                        </a:lnSpc>
                        <a:spcAft>
                          <a:spcPts val="300"/>
                        </a:spcAft>
                      </a:pPr>
                      <a:r>
                        <a:rPr lang="en-GB" sz="14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IFN-β1a, 30 µg, q1w</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extLst>
                  <a:ext uri="{0D108BD9-81ED-4DB2-BD59-A6C34878D82A}">
                    <a16:rowId xmlns:a16="http://schemas.microsoft.com/office/drawing/2014/main" val="3449349878"/>
                  </a:ext>
                </a:extLst>
              </a:tr>
              <a:tr h="178113">
                <a:tc>
                  <a:txBody>
                    <a:bodyPr/>
                    <a:lstStyle/>
                    <a:p>
                      <a:pPr>
                        <a:lnSpc>
                          <a:spcPct val="107000"/>
                        </a:lnSpc>
                        <a:spcAft>
                          <a:spcPts val="300"/>
                        </a:spcAft>
                      </a:pPr>
                      <a:r>
                        <a:rPr lang="en-GB" sz="14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IFN-β1a, 44 µg, tiw</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â</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r>
                        <a:rPr lang="en-GB" sz="1400">
                          <a:latin typeface="Arial" panose="020B0604020202020204" pitchFamily="34" charset="0"/>
                          <a:cs typeface="Arial" panose="020B0604020202020204" pitchFamily="34" charset="0"/>
                        </a:rPr>
                        <a:t>*</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r>
                        <a:rPr lang="en-GB" sz="1400">
                          <a:latin typeface="Arial" panose="020B0604020202020204" pitchFamily="34" charset="0"/>
                          <a:cs typeface="Arial" panose="020B0604020202020204" pitchFamily="34" charset="0"/>
                        </a:rPr>
                        <a:t>*</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extLst>
                  <a:ext uri="{0D108BD9-81ED-4DB2-BD59-A6C34878D82A}">
                    <a16:rowId xmlns:a16="http://schemas.microsoft.com/office/drawing/2014/main" val="535069217"/>
                  </a:ext>
                </a:extLst>
              </a:tr>
              <a:tr h="178113">
                <a:tc>
                  <a:txBody>
                    <a:bodyPr/>
                    <a:lstStyle/>
                    <a:p>
                      <a:pPr>
                        <a:lnSpc>
                          <a:spcPct val="107000"/>
                        </a:lnSpc>
                        <a:spcAft>
                          <a:spcPts val="300"/>
                        </a:spcAft>
                      </a:pPr>
                      <a:r>
                        <a:rPr lang="en-GB" sz="14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 40 mg, tiw  </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lnSpc>
                          <a:spcPct val="107000"/>
                        </a:lnSpc>
                        <a:spcAft>
                          <a:spcPts val="300"/>
                        </a:spcAft>
                      </a:pPr>
                      <a:r>
                        <a:rPr lang="en-GB" sz="1400" kern="1200">
                          <a:solidFill>
                            <a:srgbClr val="595959"/>
                          </a:solidFill>
                          <a:effectLst/>
                          <a:latin typeface="Arial" panose="020B0604020202020204" pitchFamily="34" charset="0"/>
                          <a:ea typeface="Times New Roman" panose="02020603050405020304" pitchFamily="18" charset="0"/>
                          <a:cs typeface="Arial" panose="020B0604020202020204" pitchFamily="34" charset="0"/>
                        </a:rPr>
                        <a:t>-</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Arial" panose="020B0604020202020204" pitchFamily="34" charset="0"/>
                          <a:ea typeface="Times New Roman" panose="02020603050405020304" pitchFamily="18" charset="0"/>
                          <a:cs typeface="Arial" panose="020B0604020202020204" pitchFamily="34" charset="0"/>
                        </a:rPr>
                        <a:t>-</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Arial" panose="020B0604020202020204" pitchFamily="34" charset="0"/>
                          <a:ea typeface="Times New Roman" panose="02020603050405020304" pitchFamily="18" charset="0"/>
                          <a:cs typeface="Arial" panose="020B0604020202020204" pitchFamily="34" charset="0"/>
                        </a:rPr>
                        <a:t>-</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extLst>
                  <a:ext uri="{0D108BD9-81ED-4DB2-BD59-A6C34878D82A}">
                    <a16:rowId xmlns:a16="http://schemas.microsoft.com/office/drawing/2014/main" val="2057537155"/>
                  </a:ext>
                </a:extLst>
              </a:tr>
              <a:tr h="178113">
                <a:tc>
                  <a:txBody>
                    <a:bodyPr/>
                    <a:lstStyle/>
                    <a:p>
                      <a:pPr>
                        <a:lnSpc>
                          <a:spcPct val="107000"/>
                        </a:lnSpc>
                        <a:spcAft>
                          <a:spcPts val="300"/>
                        </a:spcAft>
                      </a:pPr>
                      <a:r>
                        <a:rPr lang="en-GB" sz="14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Ocrelizumab, 600 mg</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â</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â</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â</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â</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extLst>
                  <a:ext uri="{0D108BD9-81ED-4DB2-BD59-A6C34878D82A}">
                    <a16:rowId xmlns:a16="http://schemas.microsoft.com/office/drawing/2014/main" val="1275118697"/>
                  </a:ext>
                </a:extLst>
              </a:tr>
              <a:tr h="178113">
                <a:tc>
                  <a:txBody>
                    <a:bodyPr/>
                    <a:lstStyle/>
                    <a:p>
                      <a:pPr>
                        <a:lnSpc>
                          <a:spcPct val="107000"/>
                        </a:lnSpc>
                        <a:spcAft>
                          <a:spcPts val="300"/>
                        </a:spcAft>
                      </a:pPr>
                      <a:r>
                        <a:rPr lang="en-GB" sz="14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Teriflunomide, 7 mg, qd  </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extLst>
                  <a:ext uri="{0D108BD9-81ED-4DB2-BD59-A6C34878D82A}">
                    <a16:rowId xmlns:a16="http://schemas.microsoft.com/office/drawing/2014/main" val="3383622219"/>
                  </a:ext>
                </a:extLst>
              </a:tr>
              <a:tr h="178113">
                <a:tc>
                  <a:txBody>
                    <a:bodyPr/>
                    <a:lstStyle/>
                    <a:p>
                      <a:pPr>
                        <a:lnSpc>
                          <a:spcPct val="107000"/>
                        </a:lnSpc>
                        <a:spcAft>
                          <a:spcPts val="300"/>
                        </a:spcAft>
                      </a:pPr>
                      <a:r>
                        <a:rPr lang="en-GB" sz="14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Ponesimod, 20 mg</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â</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r>
                        <a:rPr lang="en-GB" sz="1400">
                          <a:latin typeface="Arial" panose="020B0604020202020204" pitchFamily="34" charset="0"/>
                          <a:cs typeface="Arial" panose="020B0604020202020204" pitchFamily="34" charset="0"/>
                        </a:rPr>
                        <a:t>*</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r>
                        <a:rPr lang="en-GB" sz="1400">
                          <a:latin typeface="Arial" panose="020B0604020202020204" pitchFamily="34" charset="0"/>
                          <a:cs typeface="Arial" panose="020B0604020202020204" pitchFamily="34" charset="0"/>
                        </a:rPr>
                        <a:t>*</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extLst>
                  <a:ext uri="{0D108BD9-81ED-4DB2-BD59-A6C34878D82A}">
                    <a16:rowId xmlns:a16="http://schemas.microsoft.com/office/drawing/2014/main" val="2944764654"/>
                  </a:ext>
                </a:extLst>
              </a:tr>
              <a:tr h="178113">
                <a:tc>
                  <a:txBody>
                    <a:bodyPr/>
                    <a:lstStyle/>
                    <a:p>
                      <a:pPr>
                        <a:lnSpc>
                          <a:spcPct val="107000"/>
                        </a:lnSpc>
                        <a:spcAft>
                          <a:spcPts val="300"/>
                        </a:spcAft>
                      </a:pPr>
                      <a:r>
                        <a:rPr lang="en-GB" sz="14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IFN-β1a, 22 µg, tiw</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BFBFBF"/>
                    </a:solid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92D050"/>
                    </a:solidFill>
                  </a:tcPr>
                </a:tc>
                <a:tc>
                  <a:txBody>
                    <a:bodyPr/>
                    <a:lstStyle/>
                    <a:p>
                      <a:pPr algn="ctr">
                        <a:lnSpc>
                          <a:spcPct val="107000"/>
                        </a:lnSpc>
                        <a:spcAft>
                          <a:spcPts val="300"/>
                        </a:spcAft>
                      </a:pPr>
                      <a:r>
                        <a:rPr lang="en-GB" sz="1400" kern="1200">
                          <a:solidFill>
                            <a:srgbClr val="595959"/>
                          </a:solidFill>
                          <a:effectLst/>
                          <a:latin typeface="Arial" panose="020B0604020202020204" pitchFamily="34" charset="0"/>
                          <a:ea typeface="Times New Roman" panose="02020603050405020304" pitchFamily="18" charset="0"/>
                          <a:cs typeface="Arial" panose="020B0604020202020204" pitchFamily="34" charset="0"/>
                        </a:rPr>
                        <a:t>↔</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00">
                          <a:effectLst/>
                          <a:latin typeface="Arial" panose="020B0604020202020204" pitchFamily="34" charset="0"/>
                          <a:ea typeface="Times New Roman" panose="02020603050405020304" pitchFamily="18" charset="0"/>
                          <a:cs typeface="Arial" panose="020B0604020202020204" pitchFamily="34" charset="0"/>
                        </a:rPr>
                        <a:t>-</a:t>
                      </a: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00">
                          <a:effectLst/>
                          <a:latin typeface="Arial" panose="020B0604020202020204" pitchFamily="34" charset="0"/>
                          <a:ea typeface="Times New Roman" panose="02020603050405020304" pitchFamily="18" charset="0"/>
                          <a:cs typeface="Arial" panose="020B0604020202020204" pitchFamily="34" charset="0"/>
                        </a:rPr>
                        <a:t>-</a:t>
                      </a:r>
                    </a:p>
                  </a:txBody>
                  <a:tcPr marL="14176" marR="14176" marT="1969"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tc>
                  <a:txBody>
                    <a:bodyPr/>
                    <a:lstStyle/>
                    <a:p>
                      <a:pPr algn="ctr">
                        <a:lnSpc>
                          <a:spcPct val="107000"/>
                        </a:lnSpc>
                        <a:spcAft>
                          <a:spcPts val="300"/>
                        </a:spcAft>
                      </a:pPr>
                      <a:r>
                        <a:rPr lang="en-GB" sz="1400" kern="1200">
                          <a:solidFill>
                            <a:srgbClr val="595959"/>
                          </a:solidFill>
                          <a:effectLst/>
                          <a:latin typeface="Wingdings" panose="05000000000000000000" pitchFamily="2" charset="2"/>
                          <a:ea typeface="Wingdings" panose="05000000000000000000" pitchFamily="2" charset="2"/>
                          <a:cs typeface="Wingdings" panose="05000000000000000000" pitchFamily="2" charset="2"/>
                        </a:rPr>
                        <a:t>á</a:t>
                      </a:r>
                      <a:endParaRPr lang="en-GB" sz="1400" kern="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noFill/>
                  </a:tcPr>
                </a:tc>
                <a:extLst>
                  <a:ext uri="{0D108BD9-81ED-4DB2-BD59-A6C34878D82A}">
                    <a16:rowId xmlns:a16="http://schemas.microsoft.com/office/drawing/2014/main" val="2551686578"/>
                  </a:ext>
                </a:extLst>
              </a:tr>
            </a:tbl>
          </a:graphicData>
        </a:graphic>
      </p:graphicFrame>
      <p:sp>
        <p:nvSpPr>
          <p:cNvPr id="11" name="TextBox 10">
            <a:extLst>
              <a:ext uri="{FF2B5EF4-FFF2-40B4-BE49-F238E27FC236}">
                <a16:creationId xmlns:a16="http://schemas.microsoft.com/office/drawing/2014/main" id="{643C2FCF-83AB-896D-147E-F5EA78DE620F}"/>
              </a:ext>
            </a:extLst>
          </p:cNvPr>
          <p:cNvSpPr txBox="1"/>
          <p:nvPr/>
        </p:nvSpPr>
        <p:spPr>
          <a:xfrm>
            <a:off x="9991023" y="1966286"/>
            <a:ext cx="2200977" cy="2672526"/>
          </a:xfrm>
          <a:prstGeom prst="rect">
            <a:avLst/>
          </a:prstGeom>
          <a:noFill/>
        </p:spPr>
        <p:txBody>
          <a:bodyPr wrap="square">
            <a:spAutoFit/>
          </a:bodyPr>
          <a:lstStyle/>
          <a:p>
            <a:r>
              <a:rPr lang="en-US" sz="1300">
                <a:effectLst/>
                <a:latin typeface="Arial" panose="020B0604020202020204" pitchFamily="34" charset="0"/>
                <a:ea typeface="Times New Roman" panose="02020603050405020304" pitchFamily="18" charset="0"/>
                <a:cs typeface="Arial" panose="020B0604020202020204" pitchFamily="34" charset="0"/>
              </a:rPr>
              <a:t> = statistically significant results in </a:t>
            </a:r>
            <a:r>
              <a:rPr lang="en-GB" sz="1300">
                <a:effectLst/>
                <a:latin typeface="Arial" panose="020B0604020202020204" pitchFamily="34" charset="0"/>
                <a:ea typeface="Times New Roman" panose="02020603050405020304" pitchFamily="18" charset="0"/>
                <a:cs typeface="Arial" panose="020B0604020202020204" pitchFamily="34" charset="0"/>
              </a:rPr>
              <a:t>favour</a:t>
            </a:r>
            <a:r>
              <a:rPr lang="en-US" sz="1300">
                <a:effectLst/>
                <a:latin typeface="Arial" panose="020B0604020202020204" pitchFamily="34" charset="0"/>
                <a:ea typeface="Times New Roman" panose="02020603050405020304" pitchFamily="18" charset="0"/>
                <a:cs typeface="Arial" panose="020B0604020202020204" pitchFamily="34" charset="0"/>
              </a:rPr>
              <a:t> of cladribine. </a:t>
            </a:r>
          </a:p>
          <a:p>
            <a:endParaRPr lang="en-US" sz="1300">
              <a:effectLst/>
              <a:latin typeface="Arial" panose="020B0604020202020204" pitchFamily="34" charset="0"/>
              <a:ea typeface="Times New Roman" panose="02020603050405020304" pitchFamily="18" charset="0"/>
              <a:cs typeface="Arial" panose="020B0604020202020204" pitchFamily="34" charset="0"/>
            </a:endParaRPr>
          </a:p>
          <a:p>
            <a:r>
              <a:rPr lang="en-US" sz="1300">
                <a:effectLst/>
                <a:latin typeface="Arial" panose="020B0604020202020204" pitchFamily="34" charset="0"/>
                <a:ea typeface="Times New Roman" panose="02020603050405020304" pitchFamily="18" charset="0"/>
                <a:cs typeface="Arial" panose="020B0604020202020204" pitchFamily="34" charset="0"/>
              </a:rPr>
              <a:t>↑ favours cladribine; </a:t>
            </a:r>
          </a:p>
          <a:p>
            <a:r>
              <a:rPr lang="en-US" sz="130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sz="1300">
                <a:effectLst/>
                <a:latin typeface="Arial" panose="020B0604020202020204" pitchFamily="34" charset="0"/>
                <a:ea typeface="Times New Roman" panose="02020603050405020304" pitchFamily="18" charset="0"/>
                <a:cs typeface="Arial" panose="020B0604020202020204" pitchFamily="34" charset="0"/>
              </a:rPr>
              <a:t> favours comparator; </a:t>
            </a:r>
          </a:p>
          <a:p>
            <a:r>
              <a:rPr lang="en-US" sz="1300">
                <a:effectLst/>
                <a:latin typeface="Arial" panose="020B0604020202020204" pitchFamily="34" charset="0"/>
                <a:ea typeface="Times New Roman" panose="02020603050405020304" pitchFamily="18" charset="0"/>
                <a:cs typeface="Arial" panose="020B0604020202020204" pitchFamily="34" charset="0"/>
              </a:rPr>
              <a:t>“↔” equivalent efficacy; </a:t>
            </a:r>
          </a:p>
          <a:p>
            <a:r>
              <a:rPr lang="en-US" sz="1300">
                <a:effectLst/>
                <a:latin typeface="Arial" panose="020B0604020202020204" pitchFamily="34" charset="0"/>
                <a:ea typeface="Times New Roman" panose="02020603050405020304" pitchFamily="18" charset="0"/>
                <a:cs typeface="Arial" panose="020B0604020202020204" pitchFamily="34" charset="0"/>
              </a:rPr>
              <a:t>“-“ analyses not feasible</a:t>
            </a:r>
          </a:p>
          <a:p>
            <a:endParaRPr lang="en-US" sz="1300">
              <a:latin typeface="Arial" panose="020B0604020202020204" pitchFamily="34" charset="0"/>
              <a:ea typeface="Times New Roman" panose="02020603050405020304" pitchFamily="18" charset="0"/>
              <a:cs typeface="Arial" panose="020B0604020202020204" pitchFamily="34" charset="0"/>
            </a:endParaRPr>
          </a:p>
          <a:p>
            <a:r>
              <a:rPr lang="en-US" sz="1300">
                <a:latin typeface="Arial" panose="020B0604020202020204" pitchFamily="34" charset="0"/>
                <a:ea typeface="Times New Roman" panose="02020603050405020304" pitchFamily="18" charset="0"/>
                <a:cs typeface="Arial" panose="020B0604020202020204" pitchFamily="34" charset="0"/>
              </a:rPr>
              <a:t>There were no significant results in </a:t>
            </a:r>
            <a:r>
              <a:rPr lang="en-GB" sz="1300">
                <a:latin typeface="Arial" panose="020B0604020202020204" pitchFamily="34" charset="0"/>
                <a:ea typeface="Times New Roman" panose="02020603050405020304" pitchFamily="18" charset="0"/>
                <a:cs typeface="Arial" panose="020B0604020202020204" pitchFamily="34" charset="0"/>
              </a:rPr>
              <a:t>favour</a:t>
            </a:r>
            <a:r>
              <a:rPr lang="en-US" sz="1300">
                <a:latin typeface="Arial" panose="020B0604020202020204" pitchFamily="34" charset="0"/>
                <a:ea typeface="Times New Roman" panose="02020603050405020304" pitchFamily="18" charset="0"/>
                <a:cs typeface="Arial" panose="020B0604020202020204" pitchFamily="34" charset="0"/>
              </a:rPr>
              <a:t> of comparators.</a:t>
            </a:r>
          </a:p>
          <a:p>
            <a:pPr>
              <a:lnSpc>
                <a:spcPts val="1400"/>
              </a:lnSpc>
              <a:spcAft>
                <a:spcPts val="1200"/>
              </a:spcAft>
            </a:pPr>
            <a:endParaRPr lang="en-GB" sz="130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298983CD-96F9-429B-51E5-4864B39F87AC}"/>
              </a:ext>
            </a:extLst>
          </p:cNvPr>
          <p:cNvSpPr/>
          <p:nvPr/>
        </p:nvSpPr>
        <p:spPr>
          <a:xfrm>
            <a:off x="10060849" y="1985536"/>
            <a:ext cx="48397" cy="227619"/>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latin typeface="Arial" panose="020B0604020202020204" pitchFamily="34" charset="0"/>
            </a:endParaRPr>
          </a:p>
        </p:txBody>
      </p:sp>
      <p:sp>
        <p:nvSpPr>
          <p:cNvPr id="9" name="Text Placeholder 8">
            <a:extLst>
              <a:ext uri="{FF2B5EF4-FFF2-40B4-BE49-F238E27FC236}">
                <a16:creationId xmlns:a16="http://schemas.microsoft.com/office/drawing/2014/main" id="{546DE38A-54C4-A5D3-2710-07994F8BC581}"/>
              </a:ext>
            </a:extLst>
          </p:cNvPr>
          <p:cNvSpPr>
            <a:spLocks noGrp="1"/>
          </p:cNvSpPr>
          <p:nvPr>
            <p:ph type="body" sz="quarter" idx="14"/>
          </p:nvPr>
        </p:nvSpPr>
        <p:spPr>
          <a:xfrm>
            <a:off x="466724" y="592485"/>
            <a:ext cx="11725276" cy="520838"/>
          </a:xfrm>
        </p:spPr>
        <p:txBody>
          <a:bodyPr/>
          <a:lstStyle/>
          <a:p>
            <a:r>
              <a:rPr lang="en-GB"/>
              <a:t>Cladribine has significant benefit over most comparators for ARR, other results mixed</a:t>
            </a:r>
          </a:p>
        </p:txBody>
      </p:sp>
      <p:sp>
        <p:nvSpPr>
          <p:cNvPr id="5" name="TextBox 4">
            <a:extLst>
              <a:ext uri="{FF2B5EF4-FFF2-40B4-BE49-F238E27FC236}">
                <a16:creationId xmlns:a16="http://schemas.microsoft.com/office/drawing/2014/main" id="{8BEC3D4A-AD9C-6F48-8BA2-FB84775792DB}"/>
              </a:ext>
            </a:extLst>
          </p:cNvPr>
          <p:cNvSpPr txBox="1"/>
          <p:nvPr/>
        </p:nvSpPr>
        <p:spPr>
          <a:xfrm>
            <a:off x="350014" y="5279721"/>
            <a:ext cx="11484203" cy="923330"/>
          </a:xfrm>
          <a:prstGeom prst="rect">
            <a:avLst/>
          </a:prstGeom>
          <a:noFill/>
        </p:spPr>
        <p:txBody>
          <a:bodyPr wrap="square" rtlCol="0">
            <a:spAutoFit/>
          </a:body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 Direction of numerical benefit at 6-month CDP not consistent with 3-month CDP</a:t>
            </a:r>
          </a:p>
          <a:p>
            <a:pPr marL="285750" indent="-285750">
              <a:buFont typeface="Arial" panose="020B0604020202020204" pitchFamily="34" charset="0"/>
              <a:buChar char="•"/>
            </a:pPr>
            <a:r>
              <a:rPr lang="en-GB"/>
              <a:t>The ranking of treatment effects in the NMA may differ from the ranking in the model due to differences in discontinuation rate</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277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91A4-D06F-DB53-1A18-0029D88C660C}"/>
              </a:ext>
            </a:extLst>
          </p:cNvPr>
          <p:cNvSpPr>
            <a:spLocks noGrp="1"/>
          </p:cNvSpPr>
          <p:nvPr>
            <p:ph type="title"/>
          </p:nvPr>
        </p:nvSpPr>
        <p:spPr>
          <a:xfrm>
            <a:off x="0" y="43654"/>
            <a:ext cx="11250785" cy="430887"/>
          </a:xfrm>
        </p:spPr>
        <p:txBody>
          <a:bodyPr>
            <a:normAutofit fontScale="90000"/>
          </a:bodyPr>
          <a:lstStyle/>
          <a:p>
            <a:r>
              <a:rPr lang="en-GB" sz="2800"/>
              <a:t>       Committee’s conclusions at ACM1</a:t>
            </a:r>
          </a:p>
        </p:txBody>
      </p:sp>
      <p:sp>
        <p:nvSpPr>
          <p:cNvPr id="5" name="TextBox 4">
            <a:extLst>
              <a:ext uri="{FF2B5EF4-FFF2-40B4-BE49-F238E27FC236}">
                <a16:creationId xmlns:a16="http://schemas.microsoft.com/office/drawing/2014/main" id="{3D0437C3-8663-07BF-24F8-F96F22A480A3}"/>
              </a:ext>
            </a:extLst>
          </p:cNvPr>
          <p:cNvSpPr txBox="1"/>
          <p:nvPr/>
        </p:nvSpPr>
        <p:spPr>
          <a:xfrm>
            <a:off x="7904583" y="3919"/>
            <a:ext cx="2280212" cy="430887"/>
          </a:xfrm>
          <a:prstGeom prst="rect">
            <a:avLst/>
          </a:prstGeom>
          <a:noFill/>
        </p:spPr>
        <p:txBody>
          <a:bodyPr wrap="square" rtlCol="0">
            <a:spAutoFit/>
          </a:bodyPr>
          <a:lstStyle/>
          <a:p>
            <a:r>
              <a:rPr lang="en-GB" sz="2200">
                <a:hlinkClick r:id="rId3"/>
              </a:rPr>
              <a:t>Draft guidance</a:t>
            </a:r>
            <a:endParaRPr lang="en-GB" sz="2200"/>
          </a:p>
        </p:txBody>
      </p:sp>
      <p:sp>
        <p:nvSpPr>
          <p:cNvPr id="6" name="Rectangle 5" descr="Marker showing slides are confidential ">
            <a:extLst>
              <a:ext uri="{FF2B5EF4-FFF2-40B4-BE49-F238E27FC236}">
                <a16:creationId xmlns:a16="http://schemas.microsoft.com/office/drawing/2014/main" id="{B27966F0-E30D-2456-074C-0858A5902156}"/>
              </a:ext>
              <a:ext uri="{C183D7F6-B498-43B3-948B-1728B52AA6E4}">
                <adec:decorative xmlns:adec="http://schemas.microsoft.com/office/drawing/2017/decorative" val="0"/>
              </a:ext>
            </a:extLst>
          </p:cNvPr>
          <p:cNvSpPr/>
          <p:nvPr/>
        </p:nvSpPr>
        <p:spPr>
          <a:xfrm>
            <a:off x="10726708" y="3919"/>
            <a:ext cx="1465292" cy="377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a:latin typeface="Arial" panose="020B0604020202020204" pitchFamily="34" charset="0"/>
                <a:cs typeface="Arial" panose="020B0604020202020204" pitchFamily="34" charset="0"/>
              </a:rPr>
              <a:t>RECAP</a:t>
            </a:r>
          </a:p>
        </p:txBody>
      </p:sp>
      <p:graphicFrame>
        <p:nvGraphicFramePr>
          <p:cNvPr id="9" name="Table 8">
            <a:extLst>
              <a:ext uri="{FF2B5EF4-FFF2-40B4-BE49-F238E27FC236}">
                <a16:creationId xmlns:a16="http://schemas.microsoft.com/office/drawing/2014/main" id="{C5B07BE4-5A25-A2B8-2C02-3E198F62E0ED}"/>
              </a:ext>
            </a:extLst>
          </p:cNvPr>
          <p:cNvGraphicFramePr>
            <a:graphicFrameLocks noGrp="1"/>
          </p:cNvGraphicFramePr>
          <p:nvPr>
            <p:extLst>
              <p:ext uri="{D42A27DB-BD31-4B8C-83A1-F6EECF244321}">
                <p14:modId xmlns:p14="http://schemas.microsoft.com/office/powerpoint/2010/main" val="1716649354"/>
              </p:ext>
            </p:extLst>
          </p:nvPr>
        </p:nvGraphicFramePr>
        <p:xfrm>
          <a:off x="132622" y="514276"/>
          <a:ext cx="11658163" cy="5736759"/>
        </p:xfrm>
        <a:graphic>
          <a:graphicData uri="http://schemas.openxmlformats.org/drawingml/2006/table">
            <a:tbl>
              <a:tblPr firstRow="1" bandRow="1">
                <a:tableStyleId>{5C22544A-7EE6-4342-B048-85BDC9FD1C3A}</a:tableStyleId>
              </a:tblPr>
              <a:tblGrid>
                <a:gridCol w="3579165">
                  <a:extLst>
                    <a:ext uri="{9D8B030D-6E8A-4147-A177-3AD203B41FA5}">
                      <a16:colId xmlns:a16="http://schemas.microsoft.com/office/drawing/2014/main" val="1139311447"/>
                    </a:ext>
                  </a:extLst>
                </a:gridCol>
                <a:gridCol w="8078998">
                  <a:extLst>
                    <a:ext uri="{9D8B030D-6E8A-4147-A177-3AD203B41FA5}">
                      <a16:colId xmlns:a16="http://schemas.microsoft.com/office/drawing/2014/main" val="2623242168"/>
                    </a:ext>
                  </a:extLst>
                </a:gridCol>
              </a:tblGrid>
              <a:tr h="569400">
                <a:tc>
                  <a:txBody>
                    <a:bodyPr/>
                    <a:lstStyle/>
                    <a:p>
                      <a:pPr algn="ctr"/>
                      <a:r>
                        <a:rPr lang="en-GB" sz="1800"/>
                        <a:t>Draft guidance section</a:t>
                      </a:r>
                    </a:p>
                  </a:txBody>
                  <a:tcPr/>
                </a:tc>
                <a:tc>
                  <a:txBody>
                    <a:bodyPr/>
                    <a:lstStyle/>
                    <a:p>
                      <a:pPr algn="ctr"/>
                      <a:r>
                        <a:rPr lang="en-GB" sz="1800"/>
                        <a:t>Committee’s conclusion</a:t>
                      </a:r>
                    </a:p>
                  </a:txBody>
                  <a:tcPr/>
                </a:tc>
                <a:extLst>
                  <a:ext uri="{0D108BD9-81ED-4DB2-BD59-A6C34878D82A}">
                    <a16:rowId xmlns:a16="http://schemas.microsoft.com/office/drawing/2014/main" val="277249662"/>
                  </a:ext>
                </a:extLst>
              </a:tr>
              <a:tr h="639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a:solidFill>
                            <a:schemeClr val="tx1"/>
                          </a:solidFill>
                          <a:ea typeface="+mn-ea"/>
                          <a:cs typeface="Arial" panose="020B0604020202020204" pitchFamily="34" charset="0"/>
                        </a:rPr>
                        <a:t>3.2 Benefits of cladribine</a:t>
                      </a:r>
                    </a:p>
                  </a:txBody>
                  <a:tcPr/>
                </a:tc>
                <a:tc>
                  <a:txBody>
                    <a:bodyPr/>
                    <a:lstStyle/>
                    <a:p>
                      <a:r>
                        <a:rPr lang="en-GB" sz="1800">
                          <a:solidFill>
                            <a:schemeClr val="tx1"/>
                          </a:solidFill>
                        </a:rPr>
                        <a:t>Cladribine’s dosing schedule has benefits compared with existing treatment options.</a:t>
                      </a:r>
                    </a:p>
                  </a:txBody>
                  <a:tcPr/>
                </a:tc>
                <a:extLst>
                  <a:ext uri="{0D108BD9-81ED-4DB2-BD59-A6C34878D82A}">
                    <a16:rowId xmlns:a16="http://schemas.microsoft.com/office/drawing/2014/main" val="4240464313"/>
                  </a:ext>
                </a:extLst>
              </a:tr>
              <a:tr h="569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a:solidFill>
                            <a:schemeClr val="tx1"/>
                          </a:solidFill>
                          <a:ea typeface="+mn-ea"/>
                          <a:cs typeface="Arial" panose="020B0604020202020204" pitchFamily="34" charset="0"/>
                        </a:rPr>
                        <a:t>3.3 Clinical management</a:t>
                      </a:r>
                    </a:p>
                  </a:txBody>
                  <a:tcPr/>
                </a:tc>
                <a:tc>
                  <a:txBody>
                    <a:bodyPr/>
                    <a:lstStyle/>
                    <a:p>
                      <a:r>
                        <a:rPr lang="en-GB" sz="1800" kern="1200">
                          <a:solidFill>
                            <a:schemeClr val="dk1"/>
                          </a:solidFill>
                          <a:effectLst/>
                          <a:latin typeface="+mn-lt"/>
                          <a:ea typeface="+mn-ea"/>
                          <a:cs typeface="+mn-cs"/>
                        </a:rPr>
                        <a:t>Cladribine would be a welcome additional treatment option for people with MS.</a:t>
                      </a:r>
                      <a:endParaRPr lang="en-GB" sz="1800" kern="1200">
                        <a:solidFill>
                          <a:srgbClr val="7030A0"/>
                        </a:solidFill>
                        <a:latin typeface="+mn-lt"/>
                        <a:ea typeface="+mn-ea"/>
                        <a:cs typeface="+mn-cs"/>
                      </a:endParaRPr>
                    </a:p>
                  </a:txBody>
                  <a:tcPr/>
                </a:tc>
                <a:extLst>
                  <a:ext uri="{0D108BD9-81ED-4DB2-BD59-A6C34878D82A}">
                    <a16:rowId xmlns:a16="http://schemas.microsoft.com/office/drawing/2014/main" val="48011174"/>
                  </a:ext>
                </a:extLst>
              </a:tr>
              <a:tr h="954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a:solidFill>
                            <a:schemeClr val="tx1"/>
                          </a:solidFill>
                          <a:ea typeface="+mn-ea"/>
                          <a:cs typeface="Arial" panose="020B0604020202020204" pitchFamily="34" charset="0"/>
                        </a:rPr>
                        <a:t>3.4 Comparators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Most appropriate comparators for cladribine were dimethyl fumarate, diroximel fumarate, ocrelizumab, ofatumumab and ponesimod.</a:t>
                      </a:r>
                      <a:endParaRPr lang="en-GB" sz="1800" kern="1200">
                        <a:solidFill>
                          <a:srgbClr val="7030A0"/>
                        </a:solidFill>
                        <a:latin typeface="+mn-lt"/>
                        <a:ea typeface="+mn-ea"/>
                        <a:cs typeface="+mn-cs"/>
                      </a:endParaRPr>
                    </a:p>
                  </a:txBody>
                  <a:tcPr/>
                </a:tc>
                <a:extLst>
                  <a:ext uri="{0D108BD9-81ED-4DB2-BD59-A6C34878D82A}">
                    <a16:rowId xmlns:a16="http://schemas.microsoft.com/office/drawing/2014/main" val="2110580666"/>
                  </a:ext>
                </a:extLst>
              </a:tr>
              <a:tr h="569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a:solidFill>
                            <a:schemeClr val="tx1"/>
                          </a:solidFill>
                        </a:rPr>
                        <a:t>3.5 Clinical-effectiveness data 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effectLst/>
                          <a:latin typeface="+mn-lt"/>
                          <a:ea typeface="+mn-ea"/>
                          <a:cs typeface="+mn-cs"/>
                        </a:rPr>
                        <a:t>CLARITY and CLARITY-EXT were generalisable to the NHS.</a:t>
                      </a:r>
                      <a:endParaRPr lang="en-GB" sz="1800">
                        <a:solidFill>
                          <a:schemeClr val="tx1"/>
                        </a:solidFill>
                      </a:endParaRPr>
                    </a:p>
                  </a:txBody>
                  <a:tcPr/>
                </a:tc>
                <a:extLst>
                  <a:ext uri="{0D108BD9-81ED-4DB2-BD59-A6C34878D82A}">
                    <a16:rowId xmlns:a16="http://schemas.microsoft.com/office/drawing/2014/main" val="3187559971"/>
                  </a:ext>
                </a:extLst>
              </a:tr>
              <a:tr h="954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a:solidFill>
                            <a:schemeClr val="tx1"/>
                          </a:solidFill>
                          <a:ea typeface="+mn-ea"/>
                          <a:cs typeface="Arial" panose="020B0604020202020204" pitchFamily="34" charset="0"/>
                        </a:rPr>
                        <a:t>3.6 Clinical effectiveness</a:t>
                      </a:r>
                    </a:p>
                  </a:txBody>
                  <a:tcPr/>
                </a:tc>
                <a:tc>
                  <a:txBody>
                    <a:bodyPr/>
                    <a:lstStyle/>
                    <a:p>
                      <a:r>
                        <a:rPr lang="en-GB" sz="1800">
                          <a:solidFill>
                            <a:schemeClr val="tx1"/>
                          </a:solidFill>
                        </a:rPr>
                        <a:t>Cladribine leads to longer delays in time to qualifying relapse and a reduction in annualised relapse rates compared with placebo.</a:t>
                      </a:r>
                    </a:p>
                  </a:txBody>
                  <a:tcPr/>
                </a:tc>
                <a:extLst>
                  <a:ext uri="{0D108BD9-81ED-4DB2-BD59-A6C34878D82A}">
                    <a16:rowId xmlns:a16="http://schemas.microsoft.com/office/drawing/2014/main" val="3622092687"/>
                  </a:ext>
                </a:extLst>
              </a:tr>
              <a:tr h="1338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kern="1200">
                          <a:solidFill>
                            <a:schemeClr val="tx1"/>
                          </a:solidFill>
                          <a:latin typeface="+mn-lt"/>
                          <a:ea typeface="+mn-ea"/>
                          <a:cs typeface="+mn-cs"/>
                        </a:rPr>
                        <a:t>3.7 Network meta-analysis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0">
                        <a:solidFill>
                          <a:schemeClr val="tx1"/>
                        </a:solidFill>
                        <a:ea typeface="+mn-ea"/>
                        <a:cs typeface="Arial" panose="020B0604020202020204" pitchFamily="34" charset="0"/>
                      </a:endParaRPr>
                    </a:p>
                  </a:txBody>
                  <a:tcPr>
                    <a:solidFill>
                      <a:schemeClr val="accent3"/>
                    </a:solidFill>
                  </a:tcPr>
                </a:tc>
                <a:tc>
                  <a:txBody>
                    <a:bodyPr/>
                    <a:lstStyle/>
                    <a:p>
                      <a:r>
                        <a:rPr lang="en-GB" sz="1800" kern="1200">
                          <a:solidFill>
                            <a:schemeClr val="dk1"/>
                          </a:solidFill>
                          <a:effectLst/>
                          <a:latin typeface="+mn-lt"/>
                          <a:ea typeface="+mn-ea"/>
                          <a:cs typeface="+mn-cs"/>
                        </a:rPr>
                        <a:t>Uncertainty in the NMA results, noting that they were for the whole RRMS population, but concluded that the company’s NMAs were sufficient for decision making. It welcomed comparison and best-fit assessment of adjusted and unadjusted NMAs.</a:t>
                      </a:r>
                      <a:endParaRPr lang="en-GB" sz="1800">
                        <a:solidFill>
                          <a:schemeClr val="tx1"/>
                        </a:solidFill>
                      </a:endParaRPr>
                    </a:p>
                  </a:txBody>
                  <a:tcPr>
                    <a:solidFill>
                      <a:schemeClr val="accent3"/>
                    </a:solidFill>
                  </a:tcPr>
                </a:tc>
                <a:extLst>
                  <a:ext uri="{0D108BD9-81ED-4DB2-BD59-A6C34878D82A}">
                    <a16:rowId xmlns:a16="http://schemas.microsoft.com/office/drawing/2014/main" val="3670698214"/>
                  </a:ext>
                </a:extLst>
              </a:tr>
            </a:tbl>
          </a:graphicData>
        </a:graphic>
      </p:graphicFrame>
      <p:sp>
        <p:nvSpPr>
          <p:cNvPr id="7" name="Text Placeholder 6">
            <a:extLst>
              <a:ext uri="{FF2B5EF4-FFF2-40B4-BE49-F238E27FC236}">
                <a16:creationId xmlns:a16="http://schemas.microsoft.com/office/drawing/2014/main" id="{7DA99F8C-3058-2ADD-CFBD-FA6D639AE5A9}"/>
              </a:ext>
            </a:extLst>
          </p:cNvPr>
          <p:cNvSpPr>
            <a:spLocks noGrp="1"/>
          </p:cNvSpPr>
          <p:nvPr>
            <p:ph type="body" sz="quarter" idx="13"/>
          </p:nvPr>
        </p:nvSpPr>
        <p:spPr/>
        <p:txBody>
          <a:bodyPr>
            <a:normAutofit fontScale="85000" lnSpcReduction="20000"/>
          </a:bodyPr>
          <a:lstStyle/>
          <a:p>
            <a:r>
              <a:rPr lang="en-GB"/>
              <a:t>Abbreviations: ACM1, appraisal committee meeting 1; MS, multiple sclerosis; NMA, network meta-analysis; RRMS, relapsing-remitting multiple sclerosis.</a:t>
            </a:r>
          </a:p>
        </p:txBody>
      </p:sp>
    </p:spTree>
    <p:extLst>
      <p:ext uri="{BB962C8B-B14F-4D97-AF65-F5344CB8AC3E}">
        <p14:creationId xmlns:p14="http://schemas.microsoft.com/office/powerpoint/2010/main" val="2193778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A6462-4720-DA13-DF74-C92A378861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54108D-2827-A849-46C4-B9AD0DF728FC}"/>
              </a:ext>
            </a:extLst>
          </p:cNvPr>
          <p:cNvSpPr>
            <a:spLocks noGrp="1"/>
          </p:cNvSpPr>
          <p:nvPr>
            <p:ph type="title"/>
          </p:nvPr>
        </p:nvSpPr>
        <p:spPr>
          <a:xfrm>
            <a:off x="0" y="43654"/>
            <a:ext cx="11250785" cy="430887"/>
          </a:xfrm>
        </p:spPr>
        <p:txBody>
          <a:bodyPr>
            <a:normAutofit fontScale="90000"/>
          </a:bodyPr>
          <a:lstStyle/>
          <a:p>
            <a:r>
              <a:rPr lang="en-GB" sz="2800"/>
              <a:t>       Committee’s conclusions at ACM1 continued…</a:t>
            </a:r>
          </a:p>
        </p:txBody>
      </p:sp>
      <p:sp>
        <p:nvSpPr>
          <p:cNvPr id="5" name="TextBox 4">
            <a:extLst>
              <a:ext uri="{FF2B5EF4-FFF2-40B4-BE49-F238E27FC236}">
                <a16:creationId xmlns:a16="http://schemas.microsoft.com/office/drawing/2014/main" id="{51064EA5-8DAE-A64D-5B2C-5CCC7DE85CDF}"/>
              </a:ext>
            </a:extLst>
          </p:cNvPr>
          <p:cNvSpPr txBox="1"/>
          <p:nvPr/>
        </p:nvSpPr>
        <p:spPr>
          <a:xfrm>
            <a:off x="7904583" y="3919"/>
            <a:ext cx="2280212" cy="430887"/>
          </a:xfrm>
          <a:prstGeom prst="rect">
            <a:avLst/>
          </a:prstGeom>
          <a:noFill/>
        </p:spPr>
        <p:txBody>
          <a:bodyPr wrap="square" rtlCol="0">
            <a:spAutoFit/>
          </a:bodyPr>
          <a:lstStyle/>
          <a:p>
            <a:r>
              <a:rPr lang="en-GB" sz="2200">
                <a:hlinkClick r:id="rId3"/>
              </a:rPr>
              <a:t>Draft guidance</a:t>
            </a:r>
            <a:endParaRPr lang="en-GB" sz="2200"/>
          </a:p>
        </p:txBody>
      </p:sp>
      <p:sp>
        <p:nvSpPr>
          <p:cNvPr id="6" name="Rectangle 5" descr="Marker showing slides are confidential ">
            <a:extLst>
              <a:ext uri="{FF2B5EF4-FFF2-40B4-BE49-F238E27FC236}">
                <a16:creationId xmlns:a16="http://schemas.microsoft.com/office/drawing/2014/main" id="{F3B49F1F-5963-00EF-A8F7-F56E3BBBDE11}"/>
              </a:ext>
              <a:ext uri="{C183D7F6-B498-43B3-948B-1728B52AA6E4}">
                <adec:decorative xmlns:adec="http://schemas.microsoft.com/office/drawing/2017/decorative" val="0"/>
              </a:ext>
            </a:extLst>
          </p:cNvPr>
          <p:cNvSpPr/>
          <p:nvPr/>
        </p:nvSpPr>
        <p:spPr>
          <a:xfrm>
            <a:off x="10726708" y="3919"/>
            <a:ext cx="1465292" cy="377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a:latin typeface="Arial" panose="020B0604020202020204" pitchFamily="34" charset="0"/>
                <a:cs typeface="Arial" panose="020B0604020202020204" pitchFamily="34" charset="0"/>
              </a:rPr>
              <a:t>RECAP</a:t>
            </a:r>
          </a:p>
        </p:txBody>
      </p:sp>
      <p:graphicFrame>
        <p:nvGraphicFramePr>
          <p:cNvPr id="9" name="Table 8">
            <a:extLst>
              <a:ext uri="{FF2B5EF4-FFF2-40B4-BE49-F238E27FC236}">
                <a16:creationId xmlns:a16="http://schemas.microsoft.com/office/drawing/2014/main" id="{C138413F-7224-93BC-1D70-DA5DF9864633}"/>
              </a:ext>
            </a:extLst>
          </p:cNvPr>
          <p:cNvGraphicFramePr>
            <a:graphicFrameLocks noGrp="1"/>
          </p:cNvGraphicFramePr>
          <p:nvPr>
            <p:extLst>
              <p:ext uri="{D42A27DB-BD31-4B8C-83A1-F6EECF244321}">
                <p14:modId xmlns:p14="http://schemas.microsoft.com/office/powerpoint/2010/main" val="796446370"/>
              </p:ext>
            </p:extLst>
          </p:nvPr>
        </p:nvGraphicFramePr>
        <p:xfrm>
          <a:off x="213902" y="434807"/>
          <a:ext cx="11658163" cy="5769566"/>
        </p:xfrm>
        <a:graphic>
          <a:graphicData uri="http://schemas.openxmlformats.org/drawingml/2006/table">
            <a:tbl>
              <a:tblPr firstRow="1" bandRow="1">
                <a:tableStyleId>{5C22544A-7EE6-4342-B048-85BDC9FD1C3A}</a:tableStyleId>
              </a:tblPr>
              <a:tblGrid>
                <a:gridCol w="3579165">
                  <a:extLst>
                    <a:ext uri="{9D8B030D-6E8A-4147-A177-3AD203B41FA5}">
                      <a16:colId xmlns:a16="http://schemas.microsoft.com/office/drawing/2014/main" val="1139311447"/>
                    </a:ext>
                  </a:extLst>
                </a:gridCol>
                <a:gridCol w="8078998">
                  <a:extLst>
                    <a:ext uri="{9D8B030D-6E8A-4147-A177-3AD203B41FA5}">
                      <a16:colId xmlns:a16="http://schemas.microsoft.com/office/drawing/2014/main" val="2623242168"/>
                    </a:ext>
                  </a:extLst>
                </a:gridCol>
              </a:tblGrid>
              <a:tr h="470001">
                <a:tc>
                  <a:txBody>
                    <a:bodyPr/>
                    <a:lstStyle/>
                    <a:p>
                      <a:pPr algn="ctr"/>
                      <a:r>
                        <a:rPr lang="en-GB" sz="1600"/>
                        <a:t>Draft guidance section</a:t>
                      </a:r>
                    </a:p>
                  </a:txBody>
                  <a:tcPr/>
                </a:tc>
                <a:tc>
                  <a:txBody>
                    <a:bodyPr/>
                    <a:lstStyle/>
                    <a:p>
                      <a:pPr algn="ctr"/>
                      <a:r>
                        <a:rPr lang="en-GB" sz="1600"/>
                        <a:t>Committee’s conclusion</a:t>
                      </a:r>
                    </a:p>
                  </a:txBody>
                  <a:tcPr/>
                </a:tc>
                <a:extLst>
                  <a:ext uri="{0D108BD9-81ED-4DB2-BD59-A6C34878D82A}">
                    <a16:rowId xmlns:a16="http://schemas.microsoft.com/office/drawing/2014/main" val="277249662"/>
                  </a:ext>
                </a:extLst>
              </a:tr>
              <a:tr h="787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kern="1200">
                          <a:solidFill>
                            <a:schemeClr val="tx1"/>
                          </a:solidFill>
                          <a:latin typeface="+mn-lt"/>
                          <a:ea typeface="+mn-ea"/>
                          <a:cs typeface="Arial" panose="020B0604020202020204" pitchFamily="34" charset="0"/>
                        </a:rPr>
                        <a:t>3.8 The company’s model structure</a:t>
                      </a:r>
                    </a:p>
                  </a:txBody>
                  <a:tcP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dk1"/>
                          </a:solidFill>
                          <a:effectLst/>
                          <a:latin typeface="+mn-lt"/>
                          <a:ea typeface="+mn-ea"/>
                          <a:cs typeface="+mn-cs"/>
                        </a:rPr>
                        <a:t>The model structure and inputs broadly aligned with appraisals in MS. But it thought that the model had considerable structural uncertainty.</a:t>
                      </a:r>
                      <a:endParaRPr lang="en-GB" sz="1600">
                        <a:solidFill>
                          <a:schemeClr val="tx1"/>
                        </a:solidFill>
                      </a:endParaRPr>
                    </a:p>
                  </a:txBody>
                  <a:tcPr>
                    <a:solidFill>
                      <a:schemeClr val="accent3"/>
                    </a:solidFill>
                  </a:tcPr>
                </a:tc>
                <a:extLst>
                  <a:ext uri="{0D108BD9-81ED-4DB2-BD59-A6C34878D82A}">
                    <a16:rowId xmlns:a16="http://schemas.microsoft.com/office/drawing/2014/main" val="2553819786"/>
                  </a:ext>
                </a:extLst>
              </a:tr>
              <a:tr h="787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kern="1200">
                          <a:solidFill>
                            <a:schemeClr val="tx1"/>
                          </a:solidFill>
                          <a:latin typeface="+mn-lt"/>
                          <a:ea typeface="+mn-ea"/>
                          <a:cs typeface="+mn-cs"/>
                        </a:rPr>
                        <a:t>3.9 Source of natural history data</a:t>
                      </a:r>
                    </a:p>
                  </a:txBody>
                  <a:tcPr>
                    <a:solidFill>
                      <a:schemeClr val="accent3">
                        <a:lumMod val="60000"/>
                        <a:lumOff val="40000"/>
                      </a:schemeClr>
                    </a:solidFill>
                  </a:tcPr>
                </a:tc>
                <a:tc>
                  <a:txBody>
                    <a:bodyPr/>
                    <a:lstStyle/>
                    <a:p>
                      <a:r>
                        <a:rPr lang="en-GB" sz="1600"/>
                        <a:t>Welcomed validation for the existing BCMS registry data and support showing that it reflects outcomes for people with active RRMS in the NHS.</a:t>
                      </a:r>
                    </a:p>
                  </a:txBody>
                  <a:tcPr>
                    <a:solidFill>
                      <a:schemeClr val="accent3">
                        <a:lumMod val="60000"/>
                        <a:lumOff val="40000"/>
                      </a:schemeClr>
                    </a:solidFill>
                  </a:tcPr>
                </a:tc>
                <a:extLst>
                  <a:ext uri="{0D108BD9-81ED-4DB2-BD59-A6C34878D82A}">
                    <a16:rowId xmlns:a16="http://schemas.microsoft.com/office/drawing/2014/main" val="3875874432"/>
                  </a:ext>
                </a:extLst>
              </a:tr>
              <a:tr h="1105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kern="1200">
                          <a:solidFill>
                            <a:schemeClr val="tx1"/>
                          </a:solidFill>
                          <a:latin typeface="+mn-lt"/>
                          <a:ea typeface="+mn-ea"/>
                          <a:cs typeface="+mn-cs"/>
                        </a:rPr>
                        <a:t>3.10 Treatment discontinuation probabilities</a:t>
                      </a:r>
                    </a:p>
                  </a:txBody>
                  <a:tcPr>
                    <a:solidFill>
                      <a:schemeClr val="accent3"/>
                    </a:solidFill>
                  </a:tcPr>
                </a:tc>
                <a:tc>
                  <a:txBody>
                    <a:bodyPr/>
                    <a:lstStyle/>
                    <a:p>
                      <a:r>
                        <a:rPr lang="en-GB" sz="1600"/>
                        <a:t>The company should use time to next treatment data from CLASSIC-MS, which has over 10 years of follow-up data. It recommended using this study for stopping cladribine and comparator treatments or, when not applicable, the company’s NMA.</a:t>
                      </a:r>
                    </a:p>
                  </a:txBody>
                  <a:tcPr>
                    <a:solidFill>
                      <a:schemeClr val="accent3"/>
                    </a:solidFill>
                  </a:tcPr>
                </a:tc>
                <a:extLst>
                  <a:ext uri="{0D108BD9-81ED-4DB2-BD59-A6C34878D82A}">
                    <a16:rowId xmlns:a16="http://schemas.microsoft.com/office/drawing/2014/main" val="2178365788"/>
                  </a:ext>
                </a:extLst>
              </a:tr>
              <a:tr h="787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kern="1200">
                          <a:solidFill>
                            <a:schemeClr val="tx1"/>
                          </a:solidFill>
                          <a:latin typeface="+mn-lt"/>
                          <a:ea typeface="+mn-ea"/>
                          <a:cs typeface="+mn-cs"/>
                        </a:rPr>
                        <a:t>3.11 Mortality rates </a:t>
                      </a:r>
                    </a:p>
                  </a:txBody>
                  <a:tcPr>
                    <a:solidFill>
                      <a:schemeClr val="accent3">
                        <a:lumMod val="60000"/>
                        <a:lumOff val="40000"/>
                      </a:schemeClr>
                    </a:solidFill>
                  </a:tcPr>
                </a:tc>
                <a:tc>
                  <a:txBody>
                    <a:bodyPr/>
                    <a:lstStyle/>
                    <a:p>
                      <a:r>
                        <a:rPr lang="en-GB" sz="1600"/>
                        <a:t>More recent data, such as Harding et al. (2018), should be used to inform the mortality rates used for each EDSS state in the cost-effectiveness model.</a:t>
                      </a:r>
                    </a:p>
                  </a:txBody>
                  <a:tcPr>
                    <a:solidFill>
                      <a:schemeClr val="accent3">
                        <a:lumMod val="60000"/>
                        <a:lumOff val="40000"/>
                      </a:schemeClr>
                    </a:solidFill>
                  </a:tcPr>
                </a:tc>
                <a:extLst>
                  <a:ext uri="{0D108BD9-81ED-4DB2-BD59-A6C34878D82A}">
                    <a16:rowId xmlns:a16="http://schemas.microsoft.com/office/drawing/2014/main" val="3074317878"/>
                  </a:ext>
                </a:extLst>
              </a:tr>
              <a:tr h="787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kern="1200">
                          <a:solidFill>
                            <a:schemeClr val="tx1"/>
                          </a:solidFill>
                          <a:latin typeface="+mn-lt"/>
                          <a:ea typeface="+mn-ea"/>
                          <a:cs typeface="+mn-cs"/>
                        </a:rPr>
                        <a:t>3.12 Self-injection training for comparator treatments</a:t>
                      </a:r>
                    </a:p>
                  </a:txBody>
                  <a:tcPr/>
                </a:tc>
                <a:tc>
                  <a:txBody>
                    <a:bodyPr/>
                    <a:lstStyle/>
                    <a:p>
                      <a:r>
                        <a:rPr lang="en-GB" sz="1600"/>
                        <a:t>The cost of injection device training for patients should not have been included.</a:t>
                      </a:r>
                    </a:p>
                  </a:txBody>
                  <a:tcPr/>
                </a:tc>
                <a:extLst>
                  <a:ext uri="{0D108BD9-81ED-4DB2-BD59-A6C34878D82A}">
                    <a16:rowId xmlns:a16="http://schemas.microsoft.com/office/drawing/2014/main" val="1531563826"/>
                  </a:ext>
                </a:extLst>
              </a:tr>
              <a:tr h="1044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kern="1200">
                          <a:solidFill>
                            <a:schemeClr val="tx1"/>
                          </a:solidFill>
                          <a:latin typeface="+mn-lt"/>
                          <a:ea typeface="+mn-ea"/>
                          <a:cs typeface="+mn-cs"/>
                        </a:rPr>
                        <a:t>3.13 Cladribine monitoring costs</a:t>
                      </a:r>
                    </a:p>
                  </a:txBody>
                  <a:tcPr/>
                </a:tc>
                <a:tc>
                  <a:txBody>
                    <a:bodyPr/>
                    <a:lstStyle/>
                    <a:p>
                      <a:r>
                        <a:rPr lang="en-GB" sz="1600"/>
                        <a:t>The committee preferred the company’s approach of including 1 MRI scan and 2 neurology appointments in total for the 2-year period of active cladribine treatment.</a:t>
                      </a:r>
                    </a:p>
                  </a:txBody>
                  <a:tcPr/>
                </a:tc>
                <a:extLst>
                  <a:ext uri="{0D108BD9-81ED-4DB2-BD59-A6C34878D82A}">
                    <a16:rowId xmlns:a16="http://schemas.microsoft.com/office/drawing/2014/main" val="1720912705"/>
                  </a:ext>
                </a:extLst>
              </a:tr>
            </a:tbl>
          </a:graphicData>
        </a:graphic>
      </p:graphicFrame>
      <p:sp>
        <p:nvSpPr>
          <p:cNvPr id="7" name="Text Placeholder 6">
            <a:extLst>
              <a:ext uri="{FF2B5EF4-FFF2-40B4-BE49-F238E27FC236}">
                <a16:creationId xmlns:a16="http://schemas.microsoft.com/office/drawing/2014/main" id="{A0C2DF2F-2D16-9FE5-E41A-0AF32F3B6984}"/>
              </a:ext>
            </a:extLst>
          </p:cNvPr>
          <p:cNvSpPr>
            <a:spLocks noGrp="1"/>
          </p:cNvSpPr>
          <p:nvPr>
            <p:ph type="body" sz="quarter" idx="13"/>
          </p:nvPr>
        </p:nvSpPr>
        <p:spPr>
          <a:xfrm>
            <a:off x="1341009" y="6343650"/>
            <a:ext cx="10148158" cy="365125"/>
          </a:xfrm>
        </p:spPr>
        <p:txBody>
          <a:bodyPr>
            <a:normAutofit fontScale="85000" lnSpcReduction="20000"/>
          </a:bodyPr>
          <a:lstStyle/>
          <a:p>
            <a:r>
              <a:rPr lang="en-GB"/>
              <a:t>Abbreviations: ACM1, appraisal committee meeting 1; MS, multiple sclerosis; BCMS, British Columbia Multiple Sclerosis; RRMS, relapsing-remitting multiple sclerosis; NMA, network meta-analysis; EDSS, Expanded Disability Status Scale; MRI, magnetic resonance imaging.</a:t>
            </a:r>
          </a:p>
        </p:txBody>
      </p:sp>
    </p:spTree>
    <p:extLst>
      <p:ext uri="{BB962C8B-B14F-4D97-AF65-F5344CB8AC3E}">
        <p14:creationId xmlns:p14="http://schemas.microsoft.com/office/powerpoint/2010/main" val="2140630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F924-B9E9-45CF-B702-E7E77DDDD1B3}"/>
              </a:ext>
            </a:extLst>
          </p:cNvPr>
          <p:cNvSpPr>
            <a:spLocks noGrp="1"/>
          </p:cNvSpPr>
          <p:nvPr>
            <p:ph type="ctrTitle"/>
          </p:nvPr>
        </p:nvSpPr>
        <p:spPr/>
        <p:txBody>
          <a:bodyPr/>
          <a:lstStyle/>
          <a:p>
            <a:r>
              <a:rPr lang="en-GB"/>
              <a:t>Consultation comments</a:t>
            </a:r>
          </a:p>
        </p:txBody>
      </p:sp>
      <p:sp>
        <p:nvSpPr>
          <p:cNvPr id="4" name="Subtitle 3">
            <a:extLst>
              <a:ext uri="{FF2B5EF4-FFF2-40B4-BE49-F238E27FC236}">
                <a16:creationId xmlns:a16="http://schemas.microsoft.com/office/drawing/2014/main" id="{C5983645-8971-56C1-CF96-A18B96F0CDD4}"/>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41631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D2AB3-C002-E6F5-9607-6CFC8B6541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E83FDC-2BBD-994A-D3F7-D54446BCE382}"/>
              </a:ext>
            </a:extLst>
          </p:cNvPr>
          <p:cNvSpPr>
            <a:spLocks noGrp="1"/>
          </p:cNvSpPr>
          <p:nvPr>
            <p:ph type="title"/>
          </p:nvPr>
        </p:nvSpPr>
        <p:spPr>
          <a:xfrm>
            <a:off x="466724" y="212724"/>
            <a:ext cx="11250785" cy="592817"/>
          </a:xfrm>
        </p:spPr>
        <p:txBody>
          <a:bodyPr>
            <a:normAutofit/>
          </a:bodyPr>
          <a:lstStyle/>
          <a:p>
            <a:r>
              <a:rPr lang="en-GB" sz="3200">
                <a:ea typeface="Arial" panose="02000503000000020004" pitchFamily="2" charset="0"/>
              </a:rPr>
              <a:t>Multiple Sclerosis Society and Multiple Sclerosis Trust</a:t>
            </a:r>
            <a:endParaRPr lang="en-GB"/>
          </a:p>
        </p:txBody>
      </p:sp>
      <p:sp>
        <p:nvSpPr>
          <p:cNvPr id="5" name="Text Placeholder 4">
            <a:extLst>
              <a:ext uri="{FF2B5EF4-FFF2-40B4-BE49-F238E27FC236}">
                <a16:creationId xmlns:a16="http://schemas.microsoft.com/office/drawing/2014/main" id="{1AD7C329-2E8D-4FA2-ED50-04E29EC8EED0}"/>
              </a:ext>
            </a:extLst>
          </p:cNvPr>
          <p:cNvSpPr>
            <a:spLocks noGrp="1"/>
          </p:cNvSpPr>
          <p:nvPr>
            <p:ph type="body" sz="quarter" idx="14"/>
          </p:nvPr>
        </p:nvSpPr>
        <p:spPr/>
        <p:txBody>
          <a:bodyPr/>
          <a:lstStyle/>
          <a:p>
            <a:r>
              <a:rPr lang="en-GB" sz="2000"/>
              <a:t>Disappointed with initial decision which limits wider access to an effective DMT for many groups</a:t>
            </a:r>
          </a:p>
        </p:txBody>
      </p:sp>
      <p:sp>
        <p:nvSpPr>
          <p:cNvPr id="4" name="Text Placeholder 3">
            <a:extLst>
              <a:ext uri="{FF2B5EF4-FFF2-40B4-BE49-F238E27FC236}">
                <a16:creationId xmlns:a16="http://schemas.microsoft.com/office/drawing/2014/main" id="{6C26BCCA-56D4-CF79-C753-6B3511DF2DDB}"/>
              </a:ext>
            </a:extLst>
          </p:cNvPr>
          <p:cNvSpPr>
            <a:spLocks noGrp="1"/>
          </p:cNvSpPr>
          <p:nvPr>
            <p:ph type="body" sz="quarter" idx="13"/>
          </p:nvPr>
        </p:nvSpPr>
        <p:spPr/>
        <p:txBody>
          <a:bodyPr/>
          <a:lstStyle/>
          <a:p>
            <a:r>
              <a:rPr lang="en-GB" b="0" i="0" u="none" strike="noStrike">
                <a:effectLst/>
                <a:latin typeface="Arial" panose="020B0604020202020204" pitchFamily="34" charset="0"/>
              </a:rPr>
              <a:t>Abbreviations: </a:t>
            </a:r>
            <a:r>
              <a:rPr lang="en-GB"/>
              <a:t>DMT, disease-modifying therapy; WHO, World Health Organisation; MS, multiple sclerosis.</a:t>
            </a:r>
          </a:p>
        </p:txBody>
      </p:sp>
      <p:sp>
        <p:nvSpPr>
          <p:cNvPr id="10" name="TextBox 9">
            <a:extLst>
              <a:ext uri="{FF2B5EF4-FFF2-40B4-BE49-F238E27FC236}">
                <a16:creationId xmlns:a16="http://schemas.microsoft.com/office/drawing/2014/main" id="{24E9D169-2A59-B5B0-86B8-1FDA7FDFBFB1}"/>
              </a:ext>
            </a:extLst>
          </p:cNvPr>
          <p:cNvSpPr txBox="1"/>
          <p:nvPr/>
        </p:nvSpPr>
        <p:spPr>
          <a:xfrm>
            <a:off x="538125" y="1337108"/>
            <a:ext cx="8770407" cy="307777"/>
          </a:xfrm>
          <a:prstGeom prst="rect">
            <a:avLst/>
          </a:prstGeom>
          <a:noFill/>
        </p:spPr>
        <p:txBody>
          <a:bodyPr wrap="square" lIns="0" tIns="0" rIns="0" bIns="0" rtlCol="0">
            <a:spAutoFit/>
          </a:bodyPr>
          <a:lstStyle/>
          <a:p>
            <a:r>
              <a:rPr lang="en-GB" sz="2000" b="1">
                <a:latin typeface="Arial" panose="020B0604020202020204" pitchFamily="34" charset="0"/>
                <a:cs typeface="Arial" panose="020B0604020202020204" pitchFamily="34" charset="0"/>
              </a:rPr>
              <a:t>Key theme: Unmet need and equalities</a:t>
            </a:r>
          </a:p>
        </p:txBody>
      </p:sp>
      <p:sp>
        <p:nvSpPr>
          <p:cNvPr id="7" name="TextBox 6">
            <a:extLst>
              <a:ext uri="{FF2B5EF4-FFF2-40B4-BE49-F238E27FC236}">
                <a16:creationId xmlns:a16="http://schemas.microsoft.com/office/drawing/2014/main" id="{A4D34BB5-4D61-4D3C-4267-175EB6C37227}"/>
              </a:ext>
            </a:extLst>
          </p:cNvPr>
          <p:cNvSpPr txBox="1"/>
          <p:nvPr/>
        </p:nvSpPr>
        <p:spPr>
          <a:xfrm>
            <a:off x="466725" y="1678871"/>
            <a:ext cx="10936382" cy="3980577"/>
          </a:xfrm>
          <a:prstGeom prst="rect">
            <a:avLst/>
          </a:prstGeom>
          <a:noFill/>
        </p:spPr>
        <p:txBody>
          <a:bodyPr wrap="square">
            <a:spAutoFit/>
          </a:bodyPr>
          <a:lstStyle/>
          <a:p>
            <a:pPr marL="342900" lvl="0" indent="-342900">
              <a:lnSpc>
                <a:spcPct val="150000"/>
              </a:lnSpc>
              <a:spcAft>
                <a:spcPts val="1200"/>
              </a:spcAft>
              <a:buFont typeface="Arial" panose="020B0604020202020204" pitchFamily="34" charset="0"/>
              <a:buChar char="•"/>
              <a:tabLst>
                <a:tab pos="457200" algn="l"/>
              </a:tabLst>
            </a:pPr>
            <a:r>
              <a:rPr lang="en-GB" sz="1800">
                <a:effectLst/>
                <a:latin typeface="Arial" panose="020B0604020202020204" pitchFamily="34" charset="0"/>
                <a:ea typeface="Times New Roman" panose="02020603050405020304" pitchFamily="18" charset="0"/>
                <a:cs typeface="Times New Roman" panose="02020603050405020304" pitchFamily="18" charset="0"/>
              </a:rPr>
              <a:t>Cladribine would fill an unmet need for highly effective oral DMTs not requiring travel</a:t>
            </a:r>
          </a:p>
          <a:p>
            <a:pPr marL="342900" lvl="0" indent="-342900">
              <a:lnSpc>
                <a:spcPct val="150000"/>
              </a:lnSpc>
              <a:spcAft>
                <a:spcPts val="1200"/>
              </a:spcAft>
              <a:buFont typeface="Arial" panose="020B0604020202020204" pitchFamily="34" charset="0"/>
              <a:buChar char="•"/>
              <a:tabLst>
                <a:tab pos="457200" algn="l"/>
              </a:tabLst>
            </a:pPr>
            <a:r>
              <a:rPr lang="en-GB" sz="1800">
                <a:effectLst/>
                <a:latin typeface="Arial" panose="020B0604020202020204" pitchFamily="34" charset="0"/>
                <a:ea typeface="Times New Roman" panose="02020603050405020304" pitchFamily="18" charset="0"/>
                <a:cs typeface="Times New Roman" panose="02020603050405020304" pitchFamily="18" charset="0"/>
              </a:rPr>
              <a:t>For patients, the distinction between active and highly active is irrelevant and negative guidance takes patient choice away when it is not clear why some DMTs work for some people but not others</a:t>
            </a:r>
          </a:p>
          <a:p>
            <a:pPr marL="342900" lvl="0" indent="-342900">
              <a:lnSpc>
                <a:spcPct val="150000"/>
              </a:lnSpc>
              <a:spcAft>
                <a:spcPts val="1200"/>
              </a:spcAft>
              <a:buFont typeface="Arial" panose="020B0604020202020204" pitchFamily="34" charset="0"/>
              <a:buChar char="•"/>
              <a:tabLst>
                <a:tab pos="457200" algn="l"/>
              </a:tabLst>
            </a:pPr>
            <a:r>
              <a:rPr lang="en-GB" sz="1800">
                <a:effectLst/>
                <a:latin typeface="Arial" panose="020B0604020202020204" pitchFamily="34" charset="0"/>
                <a:ea typeface="Times New Roman" panose="02020603050405020304" pitchFamily="18" charset="0"/>
                <a:cs typeface="Times New Roman" panose="02020603050405020304" pitchFamily="18" charset="0"/>
              </a:rPr>
              <a:t>The low administration burden offers practicality and minimal disruption to people’s lives</a:t>
            </a:r>
          </a:p>
          <a:p>
            <a:pPr marL="342900" lvl="0" indent="-342900">
              <a:lnSpc>
                <a:spcPct val="150000"/>
              </a:lnSpc>
              <a:spcAft>
                <a:spcPts val="1200"/>
              </a:spcAft>
              <a:buFont typeface="Arial" panose="020B0604020202020204" pitchFamily="34" charset="0"/>
              <a:buChar char="•"/>
              <a:tabLst>
                <a:tab pos="457200" algn="l"/>
              </a:tabLst>
            </a:pPr>
            <a:r>
              <a:rPr lang="en-GB" sz="1800">
                <a:effectLst/>
                <a:latin typeface="Arial" panose="020B0604020202020204" pitchFamily="34" charset="0"/>
                <a:ea typeface="Times New Roman" panose="02020603050405020304" pitchFamily="18" charset="0"/>
                <a:cs typeface="Times New Roman" panose="02020603050405020304" pitchFamily="18" charset="0"/>
              </a:rPr>
              <a:t>Not recommending cladribine could differentially impact young people, women considering pregnancy, minoritised groups, people with disabilities and other groups with characteristics protected by equalities legislation</a:t>
            </a:r>
          </a:p>
          <a:p>
            <a:pPr marL="342900" lvl="0" indent="-342900">
              <a:lnSpc>
                <a:spcPct val="150000"/>
              </a:lnSpc>
              <a:spcAft>
                <a:spcPts val="1200"/>
              </a:spcAft>
              <a:buFont typeface="Arial" panose="020B0604020202020204" pitchFamily="34" charset="0"/>
              <a:buChar char="•"/>
              <a:tabLst>
                <a:tab pos="457200" algn="l"/>
              </a:tabLst>
            </a:pPr>
            <a:r>
              <a:rPr lang="en-GB" sz="1800">
                <a:effectLst/>
                <a:latin typeface="Arial" panose="020B0604020202020204" pitchFamily="34" charset="0"/>
                <a:ea typeface="Times New Roman" panose="02020603050405020304" pitchFamily="18" charset="0"/>
                <a:cs typeface="Times New Roman" panose="02020603050405020304" pitchFamily="18" charset="0"/>
              </a:rPr>
              <a:t>WHO added cladribine to Essential Medicine List for MS in 2023</a:t>
            </a:r>
          </a:p>
        </p:txBody>
      </p:sp>
    </p:spTree>
    <p:extLst>
      <p:ext uri="{BB962C8B-B14F-4D97-AF65-F5344CB8AC3E}">
        <p14:creationId xmlns:p14="http://schemas.microsoft.com/office/powerpoint/2010/main" val="2535451607"/>
      </p:ext>
    </p:extLst>
  </p:cSld>
  <p:clrMapOvr>
    <a:masterClrMapping/>
  </p:clrMapOvr>
</p:sld>
</file>

<file path=ppt/theme/theme1.xml><?xml version="1.0" encoding="utf-8"?>
<a:theme xmlns:a="http://schemas.openxmlformats.org/drawingml/2006/main" name="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template   -  Read-Only" id="{50A28AF8-F380-4D8F-B620-1003D6CFB141}" vid="{3456D4E8-8EC5-4B75-9D4E-CC7CB014F7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164B6419967F4F9BC885BCC38080FE" ma:contentTypeVersion="11" ma:contentTypeDescription="Create a new document." ma:contentTypeScope="" ma:versionID="6516a2bc60fbe0d773c60f25fbb427f8">
  <xsd:schema xmlns:xsd="http://www.w3.org/2001/XMLSchema" xmlns:xs="http://www.w3.org/2001/XMLSchema" xmlns:p="http://schemas.microsoft.com/office/2006/metadata/properties" xmlns:ns2="6113f790-c252-4bfe-890a-0e01b9de803a" xmlns:ns3="0eb656aa-4e79-4e95-9076-bc119a23e0cc" targetNamespace="http://schemas.microsoft.com/office/2006/metadata/properties" ma:root="true" ma:fieldsID="c1ec19c2f9f8c8a5aaea9ad470486144" ns2:_="" ns3:_="">
    <xsd:import namespace="6113f790-c252-4bfe-890a-0e01b9de803a"/>
    <xsd:import namespace="0eb656aa-4e79-4e95-9076-bc119a23e0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3f790-c252-4bfe-890a-0e01b9de80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abb4586-6e39-4769-a9e9-e64cee0e77f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b656aa-4e79-4e95-9076-bc119a23e0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6d3fad2-883a-4eaf-9e1c-8c20d986e5dc}" ma:internalName="TaxCatchAll" ma:showField="CatchAllData" ma:web="c484c3bf-3e79-421f-a326-5c77b32e9f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eb656aa-4e79-4e95-9076-bc119a23e0cc" xsi:nil="true"/>
    <lcf76f155ced4ddcb4097134ff3c332f xmlns="6113f790-c252-4bfe-890a-0e01b9de803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F619F0-D15E-46B6-9A36-A32FBDD1C281}">
  <ds:schemaRefs>
    <ds:schemaRef ds:uri="0eb656aa-4e79-4e95-9076-bc119a23e0cc"/>
    <ds:schemaRef ds:uri="6113f790-c252-4bfe-890a-0e01b9de80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06D4A81-9AA7-4839-9F7C-49A81BAA6B43}">
  <ds:schemaRefs>
    <ds:schemaRef ds:uri="0eb656aa-4e79-4e95-9076-bc119a23e0cc"/>
    <ds:schemaRef ds:uri="6113f790-c252-4bfe-890a-0e01b9de80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81EC78B-BD21-4F7D-A745-F4837912BC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TotalTime>
  <Words>10257</Words>
  <Application>Microsoft Office PowerPoint</Application>
  <PresentationFormat>Widescreen</PresentationFormat>
  <Paragraphs>1630</Paragraphs>
  <Slides>50</Slides>
  <Notes>46</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Symbol</vt:lpstr>
      <vt:lpstr>Times New Roman</vt:lpstr>
      <vt:lpstr>Courier New</vt:lpstr>
      <vt:lpstr>Lato</vt:lpstr>
      <vt:lpstr>Inter</vt:lpstr>
      <vt:lpstr>Arial</vt:lpstr>
      <vt:lpstr>Segoe UI</vt:lpstr>
      <vt:lpstr>Calibri</vt:lpstr>
      <vt:lpstr>Aptos</vt:lpstr>
      <vt:lpstr>Wingdings</vt:lpstr>
      <vt:lpstr>Lora SemiBold</vt:lpstr>
      <vt:lpstr>NICEbrandtheme</vt:lpstr>
      <vt:lpstr>Cladribine for treating relapsing multiple sclerosis [ID6263]</vt:lpstr>
      <vt:lpstr>Technology (Mavenclad, company)</vt:lpstr>
      <vt:lpstr>Cladribine appraisals recap</vt:lpstr>
      <vt:lpstr>Types of multiple sclerosis</vt:lpstr>
      <vt:lpstr>Recap from ACM1</vt:lpstr>
      <vt:lpstr>       Committee’s conclusions at ACM1</vt:lpstr>
      <vt:lpstr>       Committee’s conclusions at ACM1 continued…</vt:lpstr>
      <vt:lpstr>Consultation comments</vt:lpstr>
      <vt:lpstr>Multiple Sclerosis Society and Multiple Sclerosis Trust</vt:lpstr>
      <vt:lpstr>Clinical expert, ABN and UKCPA Neuroscience Committee</vt:lpstr>
      <vt:lpstr>More draft guidance responders</vt:lpstr>
      <vt:lpstr>Company Response </vt:lpstr>
      <vt:lpstr>Company Response </vt:lpstr>
      <vt:lpstr>Key issues – to discuss</vt:lpstr>
      <vt:lpstr>Key issue 1: Adjusted versus unadjusted network meta-analysis (1/2) </vt:lpstr>
      <vt:lpstr>Key issue 1: Adjusted versus unadjusted network meta-analysis (2/2) </vt:lpstr>
      <vt:lpstr>Model structure</vt:lpstr>
      <vt:lpstr>Impact of treatment on QALYs and costs</vt:lpstr>
      <vt:lpstr>Key issue 2: Validation of source of natural history data (1/3)</vt:lpstr>
      <vt:lpstr>Key issue 2: Validation of source of natural history data (2/3)</vt:lpstr>
      <vt:lpstr>Key issue 2: Validation of source of natural history data (3/3)</vt:lpstr>
      <vt:lpstr>Key Issue 3: Model limitations – lack of treatment switching or sequencing (1/3)  </vt:lpstr>
      <vt:lpstr>Key issue 3: Model limitations – lack of treatment switching or sequencing (2/3)</vt:lpstr>
      <vt:lpstr>Key issue 3: Model limitations – lack of treatment switching or sequencing (3/3)</vt:lpstr>
      <vt:lpstr>PowerPoint Presentation</vt:lpstr>
      <vt:lpstr>PowerPoint Presentation</vt:lpstr>
      <vt:lpstr>Key Issue 5: More recent EDSS-specific mortality rates (1/2)</vt:lpstr>
      <vt:lpstr>Key Issue 5: More recent EDSS-specific mortality rates (2/2)</vt:lpstr>
      <vt:lpstr>Summary of company base case assumptions at ACM2 </vt:lpstr>
      <vt:lpstr>Cost-effectiveness results</vt:lpstr>
      <vt:lpstr>Equality considerations</vt:lpstr>
      <vt:lpstr>Cladribine for treating relapsing multiple sclerosis</vt:lpstr>
      <vt:lpstr>Cladribine for treating relapsing multiple sclerosis</vt:lpstr>
      <vt:lpstr>Cladribine for treating relapsing multiple sclerosis</vt:lpstr>
      <vt:lpstr>Dosing regimen and treatment effect for cladribine tablets </vt:lpstr>
      <vt:lpstr>Background on multiple sclerosis </vt:lpstr>
      <vt:lpstr>Treatment pathway for active RRMS</vt:lpstr>
      <vt:lpstr>Key issue 1: Adjusted versus unadjusted network meta-analysis</vt:lpstr>
      <vt:lpstr>PowerPoint Presentation</vt:lpstr>
      <vt:lpstr>PowerPoint Presentation</vt:lpstr>
      <vt:lpstr>Key Issue 5: More recent EDSS-specific mortality rates</vt:lpstr>
      <vt:lpstr>Key Issue 5: More recent EDSS-specific mortality rates</vt:lpstr>
      <vt:lpstr>Key Issue 5: More recent EDSS-specific mortality rates</vt:lpstr>
      <vt:lpstr>Key Issue 5: More recent EDSS-specific mortality rates</vt:lpstr>
      <vt:lpstr>Cladribine for treating relapsing multiple sclerosis</vt:lpstr>
      <vt:lpstr>Key clinical trials  </vt:lpstr>
      <vt:lpstr>CLARITY clinical trial results</vt:lpstr>
      <vt:lpstr>Network meta-analysis</vt:lpstr>
      <vt:lpstr>NMA results – Cladribine vs. DMTs in active RRMS </vt:lpstr>
      <vt:lpstr>NMA results – Summary of efficacy outcomes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Victoria Kelly</dc:creator>
  <cp:lastModifiedBy>Samuel Shaw</cp:lastModifiedBy>
  <cp:revision>2</cp:revision>
  <dcterms:created xsi:type="dcterms:W3CDTF">2024-08-21T12:22:52Z</dcterms:created>
  <dcterms:modified xsi:type="dcterms:W3CDTF">2025-02-04T17:14:01Z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2023-06-06T08:52:22Z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3592bedb-0887-4889-a00b-955ebe06d3f5</vt:lpwstr>
  </property>
  <property fmtid="{D5CDD505-2E9C-101B-9397-08002B2CF9AE}" pid="8" name="MSIP_Label_c69d85d5-6d9e-4305-a294-1f636ec0f2d6_ContentBits">
    <vt:lpwstr>0</vt:lpwstr>
  </property>
  <property fmtid="{D5CDD505-2E9C-101B-9397-08002B2CF9AE}" pid="9" name="ContentTypeId">
    <vt:lpwstr>0x010100C3164B6419967F4F9BC885BCC38080FE</vt:lpwstr>
  </property>
  <property fmtid="{D5CDD505-2E9C-101B-9397-08002B2CF9AE}" pid="10" name="MediaServiceImageTags">
    <vt:lpwstr/>
  </property>
</Properties>
</file>