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autoCompressPictures="0">
  <p:sldMasterIdLst>
    <p:sldMasterId id="2147484136" r:id="rId4"/>
  </p:sldMasterIdLst>
  <p:notesMasterIdLst>
    <p:notesMasterId r:id="rId26"/>
  </p:notesMasterIdLst>
  <p:handoutMasterIdLst>
    <p:handoutMasterId r:id="rId27"/>
  </p:handoutMasterIdLst>
  <p:sldIdLst>
    <p:sldId id="339" r:id="rId5"/>
    <p:sldId id="1797" r:id="rId6"/>
    <p:sldId id="1970" r:id="rId7"/>
    <p:sldId id="1889" r:id="rId8"/>
    <p:sldId id="2062" r:id="rId9"/>
    <p:sldId id="1799" r:id="rId10"/>
    <p:sldId id="2063" r:id="rId11"/>
    <p:sldId id="2052" r:id="rId12"/>
    <p:sldId id="2064" r:id="rId13"/>
    <p:sldId id="1794" r:id="rId14"/>
    <p:sldId id="2065" r:id="rId15"/>
    <p:sldId id="2058" r:id="rId16"/>
    <p:sldId id="2059" r:id="rId17"/>
    <p:sldId id="2060" r:id="rId18"/>
    <p:sldId id="2061" r:id="rId19"/>
    <p:sldId id="1812" r:id="rId20"/>
    <p:sldId id="1801" r:id="rId21"/>
    <p:sldId id="1803" r:id="rId22"/>
    <p:sldId id="2054" r:id="rId23"/>
    <p:sldId id="1971" r:id="rId24"/>
    <p:sldId id="2066" r:id="rId25"/>
  </p:sldIdLst>
  <p:sldSz cx="12192000" cy="6858000"/>
  <p:notesSz cx="6858000" cy="9144000"/>
  <p:embeddedFontLst>
    <p:embeddedFont>
      <p:font typeface="Inter" panose="02000503000000020004" pitchFamily="2" charset="0"/>
      <p:regular r:id="rId28"/>
    </p:embeddedFont>
    <p:embeddedFont>
      <p:font typeface="Lato" panose="020F0502020204030203" pitchFamily="34" charset="0"/>
      <p:regular r:id="rId29"/>
      <p:bold r:id="rId30"/>
      <p:italic r:id="rId31"/>
      <p:boldItalic r:id="rId32"/>
    </p:embeddedFont>
    <p:embeddedFont>
      <p:font typeface="Lora SemiBold" pitchFamily="2" charset="0"/>
      <p:bold r:id="rId3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tle" id="{5C8D397E-C577-42B3-A3E6-140C6584B864}">
          <p14:sldIdLst>
            <p14:sldId id="339"/>
            <p14:sldId id="1797"/>
            <p14:sldId id="1970"/>
            <p14:sldId id="1889"/>
            <p14:sldId id="2062"/>
            <p14:sldId id="1799"/>
            <p14:sldId id="2063"/>
            <p14:sldId id="2052"/>
            <p14:sldId id="2064"/>
            <p14:sldId id="1794"/>
            <p14:sldId id="2065"/>
            <p14:sldId id="2058"/>
            <p14:sldId id="2059"/>
            <p14:sldId id="2060"/>
            <p14:sldId id="2061"/>
            <p14:sldId id="1812"/>
            <p14:sldId id="1801"/>
          </p14:sldIdLst>
        </p14:section>
        <p14:section name="Appendix" id="{D241162D-9E75-4861-AAD2-AEDC79239825}">
          <p14:sldIdLst>
            <p14:sldId id="1803"/>
            <p14:sldId id="2054"/>
            <p14:sldId id="1971"/>
            <p14:sldId id="2066"/>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E4DFF27-E79E-2F47-3E09-01191D5FF67E}" name="Janet Robertson" initials="JR" userId="S::Janet.Robertson@nice.org.uk::287e606e-0c71-49cd-bb7c-a2b25da02d95" providerId="AD"/>
  <p188:author id="{64101135-E836-A30F-87D6-03869F000B52}" name="Zoe Charles" initials="ZC" userId="S::Zoe.Charles@nice.org.uk::c135eabb-d70c-4ebe-9405-64402c662e6d" providerId="AD"/>
  <p188:author id="{AEEBDCA0-7EB5-BCE0-BF04-D912C46CBAE4}" name="Emma Douch" initials="ED" userId="S::Emma.Douch@nice.org.uk::d23c2457-444e-4a37-91b9-8b92510c8a17" providerId="AD"/>
  <p188:author id="{8993B7F6-70B1-7ADC-1DEE-7C881E05287D}" name="Rachel Ramsden" initials="RR" userId="S::Rachel.Ramsden@nice.org.uk::3e1b3741-f0fe-4f19-9f3b-cd435189bcc6"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Stella O'Brien" initials="S" lastIdx="44" clrIdx="6">
    <p:extLst>
      <p:ext uri="{19B8F6BF-5375-455C-9EA6-DF929625EA0E}">
        <p15:presenceInfo xmlns:p15="http://schemas.microsoft.com/office/powerpoint/2012/main" userId="Stella O'Brien" providerId="None"/>
      </p:ext>
    </p:extLst>
  </p:cmAuthor>
  <p:cmAuthor id="1" name="Kate Scott" initials="KS" lastIdx="1" clrIdx="0"/>
  <p:cmAuthor id="8" name="Zoe Charles" initials="ZC" lastIdx="80" clrIdx="7">
    <p:extLst>
      <p:ext uri="{19B8F6BF-5375-455C-9EA6-DF929625EA0E}">
        <p15:presenceInfo xmlns:p15="http://schemas.microsoft.com/office/powerpoint/2012/main" userId="S::Zoe.Charles@nice.org.uk::c135eabb-d70c-4ebe-9405-64402c662e6d" providerId="AD"/>
      </p:ext>
    </p:extLst>
  </p:cmAuthor>
  <p:cmAuthor id="2" name="Charlie Hewitt" initials="CH" lastIdx="68" clrIdx="1">
    <p:extLst>
      <p:ext uri="{19B8F6BF-5375-455C-9EA6-DF929625EA0E}">
        <p15:presenceInfo xmlns:p15="http://schemas.microsoft.com/office/powerpoint/2012/main" userId="S::Charlie.Hewitt@nice.org.uk::02b58234-bd66-4ca2-852b-669d09f951b3" providerId="AD"/>
      </p:ext>
    </p:extLst>
  </p:cmAuthor>
  <p:cmAuthor id="9" name="Rachel Ramsden" initials="RR" lastIdx="54" clrIdx="8">
    <p:extLst>
      <p:ext uri="{19B8F6BF-5375-455C-9EA6-DF929625EA0E}">
        <p15:presenceInfo xmlns:p15="http://schemas.microsoft.com/office/powerpoint/2012/main" userId="S::Rachel.Ramsden@nice.org.uk::3e1b3741-f0fe-4f19-9f3b-cd435189bcc6" providerId="AD"/>
      </p:ext>
    </p:extLst>
  </p:cmAuthor>
  <p:cmAuthor id="3" name="Alexandra Sampson" initials="AS" lastIdx="8" clrIdx="2">
    <p:extLst>
      <p:ext uri="{19B8F6BF-5375-455C-9EA6-DF929625EA0E}">
        <p15:presenceInfo xmlns:p15="http://schemas.microsoft.com/office/powerpoint/2012/main" userId="S::Alexandra.Sampson@nice.org.uk::5bf57bb1-a65f-4e5e-81b7-701a6cf4a8b7" providerId="AD"/>
      </p:ext>
    </p:extLst>
  </p:cmAuthor>
  <p:cmAuthor id="4" name="Elizabeth Bell" initials="EB" lastIdx="9" clrIdx="3">
    <p:extLst>
      <p:ext uri="{19B8F6BF-5375-455C-9EA6-DF929625EA0E}">
        <p15:presenceInfo xmlns:p15="http://schemas.microsoft.com/office/powerpoint/2012/main" userId="S::Elizabeth.Bell@nice.org.uk::db75d52a-bbc3-4365-b187-451fb7df6c85" providerId="AD"/>
      </p:ext>
    </p:extLst>
  </p:cmAuthor>
  <p:cmAuthor id="5" name="Albany Chandler" initials="AC" lastIdx="3" clrIdx="4">
    <p:extLst>
      <p:ext uri="{19B8F6BF-5375-455C-9EA6-DF929625EA0E}">
        <p15:presenceInfo xmlns:p15="http://schemas.microsoft.com/office/powerpoint/2012/main" userId="S::Albany.Chandler@nice.org.uk::c7eab9cc-0d4b-4e4f-af44-3a7070586937" providerId="AD"/>
      </p:ext>
    </p:extLst>
  </p:cmAuthor>
  <p:cmAuthor id="6" name="Victoria Kelly" initials="VK" lastIdx="40" clrIdx="5">
    <p:extLst>
      <p:ext uri="{19B8F6BF-5375-455C-9EA6-DF929625EA0E}">
        <p15:presenceInfo xmlns:p15="http://schemas.microsoft.com/office/powerpoint/2012/main" userId="S::Victoria.Kelly@nice.org.uk::b3cb38c1-50f8-416d-a7ac-e58820acd66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FF"/>
    <a:srgbClr val="2F60B7"/>
    <a:srgbClr val="275097"/>
    <a:srgbClr val="FF6600"/>
    <a:srgbClr val="C00000"/>
    <a:srgbClr val="FF9933"/>
    <a:srgbClr val="1E86B1"/>
    <a:srgbClr val="57A5C4"/>
    <a:srgbClr val="69AECA"/>
    <a:srgbClr val="22809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4EAF10A-508F-4EEB-AD74-D4E2FFF8FD10}" v="24" dt="2025-02-19T08:22:01.72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512" y="48"/>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9" Type="http://schemas.microsoft.com/office/2015/10/relationships/revisionInfo" Target="revisionInfo.xml"/><Relationship Id="rId21" Type="http://schemas.openxmlformats.org/officeDocument/2006/relationships/slide" Target="slides/slide17.xml"/><Relationship Id="rId34"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font" Target="fonts/font6.fntdata"/><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font" Target="fonts/font2.fnt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font" Target="fonts/font5.fntdata"/><Relationship Id="rId37" Type="http://schemas.openxmlformats.org/officeDocument/2006/relationships/theme" Target="theme/theme1.xml"/><Relationship Id="rId40"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font" Target="fonts/font1.fntdata"/><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font" Target="fonts/font4.fnt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handoutMaster" Target="handoutMasters/handoutMaster1.xml"/><Relationship Id="rId30" Type="http://schemas.openxmlformats.org/officeDocument/2006/relationships/font" Target="fonts/font3.fntdata"/><Relationship Id="rId35" Type="http://schemas.openxmlformats.org/officeDocument/2006/relationships/presProps" Target="presProps.xml"/><Relationship Id="rId8" Type="http://schemas.openxmlformats.org/officeDocument/2006/relationships/slide" Target="slides/slide4.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3A7B4E0-C5AF-4E67-A372-F7A03C7E29D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latin typeface="Arial" panose="020B0604020202020204" pitchFamily="34" charset="0"/>
            </a:endParaRPr>
          </a:p>
        </p:txBody>
      </p:sp>
      <p:sp>
        <p:nvSpPr>
          <p:cNvPr id="3" name="Date Placeholder 2">
            <a:extLst>
              <a:ext uri="{FF2B5EF4-FFF2-40B4-BE49-F238E27FC236}">
                <a16:creationId xmlns:a16="http://schemas.microsoft.com/office/drawing/2014/main" id="{FF831CFB-1E73-40F4-AB1A-D345A7F8CA0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B99B0F1-6494-479E-9AB9-629C0F1571D6}" type="datetimeFigureOut">
              <a:rPr lang="en-GB" smtClean="0">
                <a:latin typeface="Arial" panose="020B0604020202020204" pitchFamily="34" charset="0"/>
              </a:rPr>
              <a:t>28/02/2025</a:t>
            </a:fld>
            <a:endParaRPr lang="en-GB">
              <a:latin typeface="Arial" panose="020B0604020202020204" pitchFamily="34" charset="0"/>
            </a:endParaRPr>
          </a:p>
        </p:txBody>
      </p:sp>
      <p:sp>
        <p:nvSpPr>
          <p:cNvPr id="4" name="Footer Placeholder 3">
            <a:extLst>
              <a:ext uri="{FF2B5EF4-FFF2-40B4-BE49-F238E27FC236}">
                <a16:creationId xmlns:a16="http://schemas.microsoft.com/office/drawing/2014/main" id="{FC8C8A56-2EE4-4E74-BCEC-B277CFD218C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latin typeface="Arial" panose="020B0604020202020204" pitchFamily="34" charset="0"/>
            </a:endParaRPr>
          </a:p>
        </p:txBody>
      </p:sp>
      <p:sp>
        <p:nvSpPr>
          <p:cNvPr id="5" name="Slide Number Placeholder 4">
            <a:extLst>
              <a:ext uri="{FF2B5EF4-FFF2-40B4-BE49-F238E27FC236}">
                <a16:creationId xmlns:a16="http://schemas.microsoft.com/office/drawing/2014/main" id="{852F1CB3-6147-438D-AE3F-8D3A9D32BC0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D6832AD-622C-4DA7-9523-4C5A8793F563}" type="slidenum">
              <a:rPr lang="en-GB" smtClean="0">
                <a:latin typeface="Arial" panose="020B0604020202020204" pitchFamily="34" charset="0"/>
              </a:rPr>
              <a:t>‹#›</a:t>
            </a:fld>
            <a:endParaRPr lang="en-GB">
              <a:latin typeface="Arial" panose="020B0604020202020204" pitchFamily="34" charset="0"/>
            </a:endParaRPr>
          </a:p>
        </p:txBody>
      </p:sp>
    </p:spTree>
    <p:extLst>
      <p:ext uri="{BB962C8B-B14F-4D97-AF65-F5344CB8AC3E}">
        <p14:creationId xmlns:p14="http://schemas.microsoft.com/office/powerpoint/2010/main" val="35185272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Arial" panose="020B0604020202020204" pitchFamily="34" charset="0"/>
              </a:defRPr>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Arial" panose="020B0604020202020204" pitchFamily="34" charset="0"/>
              </a:defRPr>
            </a:lvl1pPr>
          </a:lstStyle>
          <a:p>
            <a:fld id="{1E0D7A42-0977-2147-8194-01C3DBCDFF3E}" type="datetimeFigureOut">
              <a:rPr lang="en-US" smtClean="0"/>
              <a:pPr/>
              <a:t>2/28/2025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Arial" panose="020B0604020202020204"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Arial" panose="020B0604020202020204" pitchFamily="34" charset="0"/>
              </a:defRPr>
            </a:lvl1pPr>
          </a:lstStyle>
          <a:p>
            <a:fld id="{3D92B9AF-1FF3-B64A-A57E-17202D6D58C9}" type="slidenum">
              <a:rPr lang="en-US" smtClean="0"/>
              <a:pPr/>
              <a:t>‹#›</a:t>
            </a:fld>
            <a:endParaRPr lang="en-US"/>
          </a:p>
        </p:txBody>
      </p:sp>
    </p:spTree>
    <p:extLst>
      <p:ext uri="{BB962C8B-B14F-4D97-AF65-F5344CB8AC3E}">
        <p14:creationId xmlns:p14="http://schemas.microsoft.com/office/powerpoint/2010/main" val="42326004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mn-cs"/>
      </a:defRPr>
    </a:lvl1pPr>
    <a:lvl2pPr marL="457200" algn="l" defTabSz="914400" rtl="0" eaLnBrk="1" latinLnBrk="0" hangingPunct="1">
      <a:defRPr sz="1200" kern="1200">
        <a:solidFill>
          <a:schemeClr val="tx1"/>
        </a:solidFill>
        <a:latin typeface="Arial" panose="020B0604020202020204" pitchFamily="34" charset="0"/>
        <a:ea typeface="+mn-ea"/>
        <a:cs typeface="+mn-cs"/>
      </a:defRPr>
    </a:lvl2pPr>
    <a:lvl3pPr marL="914400" algn="l" defTabSz="914400" rtl="0" eaLnBrk="1" latinLnBrk="0" hangingPunct="1">
      <a:defRPr sz="1200" kern="1200">
        <a:solidFill>
          <a:schemeClr val="tx1"/>
        </a:solidFill>
        <a:latin typeface="Arial" panose="020B0604020202020204" pitchFamily="34" charset="0"/>
        <a:ea typeface="+mn-ea"/>
        <a:cs typeface="+mn-cs"/>
      </a:defRPr>
    </a:lvl3pPr>
    <a:lvl4pPr marL="1371600" algn="l" defTabSz="914400" rtl="0" eaLnBrk="1" latinLnBrk="0" hangingPunct="1">
      <a:defRPr sz="1200" kern="1200">
        <a:solidFill>
          <a:schemeClr val="tx1"/>
        </a:solidFill>
        <a:latin typeface="Arial" panose="020B0604020202020204" pitchFamily="34" charset="0"/>
        <a:ea typeface="+mn-ea"/>
        <a:cs typeface="+mn-cs"/>
      </a:defRPr>
    </a:lvl4pPr>
    <a:lvl5pPr marL="1828800" algn="l" defTabSz="914400" rtl="0" eaLnBrk="1" latinLnBrk="0" hangingPunct="1">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GB" sz="1200">
              <a:effectLst/>
              <a:highlight>
                <a:srgbClr val="00FFFF"/>
              </a:highlight>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3D92B9AF-1FF3-B64A-A57E-17202D6D58C9}" type="slidenum">
              <a:rPr lang="en-US" smtClean="0"/>
              <a:t>1</a:t>
            </a:fld>
            <a:endParaRPr lang="en-US"/>
          </a:p>
        </p:txBody>
      </p:sp>
    </p:spTree>
    <p:extLst>
      <p:ext uri="{BB962C8B-B14F-4D97-AF65-F5344CB8AC3E}">
        <p14:creationId xmlns:p14="http://schemas.microsoft.com/office/powerpoint/2010/main" val="32979250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pPr/>
              <a:t>10</a:t>
            </a:fld>
            <a:endParaRPr lang="en-US"/>
          </a:p>
        </p:txBody>
      </p:sp>
    </p:spTree>
    <p:extLst>
      <p:ext uri="{BB962C8B-B14F-4D97-AF65-F5344CB8AC3E}">
        <p14:creationId xmlns:p14="http://schemas.microsoft.com/office/powerpoint/2010/main" val="19439935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a:effectLst/>
                <a:latin typeface="Times New Roman" panose="02020603050405020304" pitchFamily="18" charset="0"/>
                <a:ea typeface="Times New Roman" panose="02020603050405020304" pitchFamily="18" charset="0"/>
                <a:cs typeface="Arial" panose="020B0604020202020204" pitchFamily="34" charset="0"/>
              </a:rPr>
              <a:t>All other model parameters match the NICE Appraisal Committee’s preferred assumptions </a:t>
            </a:r>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pPr/>
              <a:t>11</a:t>
            </a:fld>
            <a:endParaRPr lang="en-US"/>
          </a:p>
        </p:txBody>
      </p:sp>
    </p:spTree>
    <p:extLst>
      <p:ext uri="{BB962C8B-B14F-4D97-AF65-F5344CB8AC3E}">
        <p14:creationId xmlns:p14="http://schemas.microsoft.com/office/powerpoint/2010/main" val="3565887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pPr/>
              <a:t>12</a:t>
            </a:fld>
            <a:endParaRPr lang="en-US"/>
          </a:p>
        </p:txBody>
      </p:sp>
    </p:spTree>
    <p:extLst>
      <p:ext uri="{BB962C8B-B14F-4D97-AF65-F5344CB8AC3E}">
        <p14:creationId xmlns:p14="http://schemas.microsoft.com/office/powerpoint/2010/main" val="28656420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pPr/>
              <a:t>13</a:t>
            </a:fld>
            <a:endParaRPr lang="en-US"/>
          </a:p>
        </p:txBody>
      </p:sp>
    </p:spTree>
    <p:extLst>
      <p:ext uri="{BB962C8B-B14F-4D97-AF65-F5344CB8AC3E}">
        <p14:creationId xmlns:p14="http://schemas.microsoft.com/office/powerpoint/2010/main" val="11221294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pPr/>
              <a:t>14</a:t>
            </a:fld>
            <a:endParaRPr lang="en-US"/>
          </a:p>
        </p:txBody>
      </p:sp>
    </p:spTree>
    <p:extLst>
      <p:ext uri="{BB962C8B-B14F-4D97-AF65-F5344CB8AC3E}">
        <p14:creationId xmlns:p14="http://schemas.microsoft.com/office/powerpoint/2010/main" val="2248648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pPr/>
              <a:t>15</a:t>
            </a:fld>
            <a:endParaRPr lang="en-US"/>
          </a:p>
        </p:txBody>
      </p:sp>
    </p:spTree>
    <p:extLst>
      <p:ext uri="{BB962C8B-B14F-4D97-AF65-F5344CB8AC3E}">
        <p14:creationId xmlns:p14="http://schemas.microsoft.com/office/powerpoint/2010/main" val="66201175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5"/>
          </p:nvPr>
        </p:nvSpPr>
        <p:spPr/>
        <p:txBody>
          <a:bodyPr/>
          <a:lstStyle/>
          <a:p>
            <a:fld id="{3D92B9AF-1FF3-B64A-A57E-17202D6D58C9}" type="slidenum">
              <a:rPr lang="en-US" smtClean="0"/>
              <a:pPr/>
              <a:t>16</a:t>
            </a:fld>
            <a:endParaRPr lang="en-US"/>
          </a:p>
        </p:txBody>
      </p:sp>
    </p:spTree>
    <p:extLst>
      <p:ext uri="{BB962C8B-B14F-4D97-AF65-F5344CB8AC3E}">
        <p14:creationId xmlns:p14="http://schemas.microsoft.com/office/powerpoint/2010/main" val="269917254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pPr/>
              <a:t>17</a:t>
            </a:fld>
            <a:endParaRPr lang="en-US"/>
          </a:p>
        </p:txBody>
      </p:sp>
    </p:spTree>
    <p:extLst>
      <p:ext uri="{BB962C8B-B14F-4D97-AF65-F5344CB8AC3E}">
        <p14:creationId xmlns:p14="http://schemas.microsoft.com/office/powerpoint/2010/main" val="326565148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pPr/>
              <a:t>18</a:t>
            </a:fld>
            <a:endParaRPr lang="en-US"/>
          </a:p>
        </p:txBody>
      </p:sp>
    </p:spTree>
    <p:extLst>
      <p:ext uri="{BB962C8B-B14F-4D97-AF65-F5344CB8AC3E}">
        <p14:creationId xmlns:p14="http://schemas.microsoft.com/office/powerpoint/2010/main" val="178717699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0" i="0">
                <a:solidFill>
                  <a:srgbClr val="474747"/>
                </a:solidFill>
                <a:effectLst/>
                <a:latin typeface="Google Sans"/>
              </a:rPr>
              <a:t>The aim of debulking surgery is </a:t>
            </a:r>
            <a:r>
              <a:rPr lang="en-GB" b="0" i="0">
                <a:solidFill>
                  <a:srgbClr val="040C28"/>
                </a:solidFill>
                <a:effectLst/>
                <a:latin typeface="Google Sans"/>
              </a:rPr>
              <a:t>to leave behind no visible cancer or no </a:t>
            </a:r>
            <a:r>
              <a:rPr lang="en-GB" b="0" i="0" err="1">
                <a:solidFill>
                  <a:srgbClr val="040C28"/>
                </a:solidFill>
                <a:effectLst/>
                <a:latin typeface="Google Sans"/>
              </a:rPr>
              <a:t>tumors</a:t>
            </a:r>
            <a:r>
              <a:rPr lang="en-GB" b="0" i="0">
                <a:solidFill>
                  <a:srgbClr val="040C28"/>
                </a:solidFill>
                <a:effectLst/>
                <a:latin typeface="Google Sans"/>
              </a:rPr>
              <a:t> larger than 1 cm (less than 1/2 an inch)</a:t>
            </a:r>
            <a:r>
              <a:rPr lang="en-GB" b="0" i="0">
                <a:solidFill>
                  <a:srgbClr val="474747"/>
                </a:solidFill>
                <a:effectLst/>
                <a:latin typeface="Google Sans"/>
              </a:rPr>
              <a:t>. This is called optimally debulked</a:t>
            </a:r>
          </a:p>
          <a:p>
            <a:r>
              <a:rPr lang="en-GB" b="0" i="0">
                <a:solidFill>
                  <a:srgbClr val="474747"/>
                </a:solidFill>
                <a:effectLst/>
                <a:latin typeface="Google Sans"/>
              </a:rPr>
              <a:t>Bev eligible if stage III and sub optimally debulked; </a:t>
            </a:r>
            <a:r>
              <a:rPr lang="en-GB" b="0" i="0" err="1">
                <a:solidFill>
                  <a:srgbClr val="474747"/>
                </a:solidFill>
                <a:effectLst/>
                <a:latin typeface="Google Sans"/>
              </a:rPr>
              <a:t>bev</a:t>
            </a:r>
            <a:r>
              <a:rPr lang="en-GB" b="0" i="0">
                <a:solidFill>
                  <a:srgbClr val="474747"/>
                </a:solidFill>
                <a:effectLst/>
                <a:latin typeface="Google Sans"/>
              </a:rPr>
              <a:t> ineligible if stage III and optimally debulked</a:t>
            </a:r>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pPr/>
              <a:t>19</a:t>
            </a:fld>
            <a:endParaRPr lang="en-US"/>
          </a:p>
        </p:txBody>
      </p:sp>
    </p:spTree>
    <p:extLst>
      <p:ext uri="{BB962C8B-B14F-4D97-AF65-F5344CB8AC3E}">
        <p14:creationId xmlns:p14="http://schemas.microsoft.com/office/powerpoint/2010/main" val="40211239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pPr/>
              <a:t>2</a:t>
            </a:fld>
            <a:endParaRPr lang="en-US"/>
          </a:p>
        </p:txBody>
      </p:sp>
    </p:spTree>
    <p:extLst>
      <p:ext uri="{BB962C8B-B14F-4D97-AF65-F5344CB8AC3E}">
        <p14:creationId xmlns:p14="http://schemas.microsoft.com/office/powerpoint/2010/main" val="277991421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pPr/>
              <a:t>20</a:t>
            </a:fld>
            <a:endParaRPr lang="en-US"/>
          </a:p>
        </p:txBody>
      </p:sp>
    </p:spTree>
    <p:extLst>
      <p:ext uri="{BB962C8B-B14F-4D97-AF65-F5344CB8AC3E}">
        <p14:creationId xmlns:p14="http://schemas.microsoft.com/office/powerpoint/2010/main" val="25544461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a:t>References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a:t>Table 2 of company submission</a:t>
            </a:r>
          </a:p>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t>3</a:t>
            </a:fld>
            <a:endParaRPr lang="en-US"/>
          </a:p>
        </p:txBody>
      </p:sp>
    </p:spTree>
    <p:extLst>
      <p:ext uri="{BB962C8B-B14F-4D97-AF65-F5344CB8AC3E}">
        <p14:creationId xmlns:p14="http://schemas.microsoft.com/office/powerpoint/2010/main" val="6235754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t>4</a:t>
            </a:fld>
            <a:endParaRPr lang="en-US"/>
          </a:p>
        </p:txBody>
      </p:sp>
    </p:spTree>
    <p:extLst>
      <p:ext uri="{BB962C8B-B14F-4D97-AF65-F5344CB8AC3E}">
        <p14:creationId xmlns:p14="http://schemas.microsoft.com/office/powerpoint/2010/main" val="34123221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0" i="0">
                <a:solidFill>
                  <a:srgbClr val="474747"/>
                </a:solidFill>
                <a:effectLst/>
                <a:latin typeface="Google Sans"/>
              </a:rPr>
              <a:t>The aim of debulking surgery is </a:t>
            </a:r>
            <a:r>
              <a:rPr lang="en-GB" b="0" i="0">
                <a:solidFill>
                  <a:srgbClr val="040C28"/>
                </a:solidFill>
                <a:effectLst/>
                <a:latin typeface="Google Sans"/>
              </a:rPr>
              <a:t>to leave behind no visible cancer or no </a:t>
            </a:r>
            <a:r>
              <a:rPr lang="en-GB" b="0" i="0" err="1">
                <a:solidFill>
                  <a:srgbClr val="040C28"/>
                </a:solidFill>
                <a:effectLst/>
                <a:latin typeface="Google Sans"/>
              </a:rPr>
              <a:t>tumors</a:t>
            </a:r>
            <a:r>
              <a:rPr lang="en-GB" b="0" i="0">
                <a:solidFill>
                  <a:srgbClr val="040C28"/>
                </a:solidFill>
                <a:effectLst/>
                <a:latin typeface="Google Sans"/>
              </a:rPr>
              <a:t> larger than 1 cm (less than 1/2 an inch)</a:t>
            </a:r>
            <a:r>
              <a:rPr lang="en-GB" b="0" i="0">
                <a:solidFill>
                  <a:srgbClr val="474747"/>
                </a:solidFill>
                <a:effectLst/>
                <a:latin typeface="Google Sans"/>
              </a:rPr>
              <a:t>. This is called optimally debulked</a:t>
            </a:r>
          </a:p>
          <a:p>
            <a:r>
              <a:rPr lang="en-GB" b="0" i="0">
                <a:solidFill>
                  <a:srgbClr val="474747"/>
                </a:solidFill>
                <a:effectLst/>
                <a:latin typeface="Google Sans"/>
              </a:rPr>
              <a:t>Bev eligible if stage III and sub optimally debulked; </a:t>
            </a:r>
            <a:r>
              <a:rPr lang="en-GB" b="0" i="0" err="1">
                <a:solidFill>
                  <a:srgbClr val="474747"/>
                </a:solidFill>
                <a:effectLst/>
                <a:latin typeface="Google Sans"/>
              </a:rPr>
              <a:t>bev</a:t>
            </a:r>
            <a:r>
              <a:rPr lang="en-GB" b="0" i="0">
                <a:solidFill>
                  <a:srgbClr val="474747"/>
                </a:solidFill>
                <a:effectLst/>
                <a:latin typeface="Google Sans"/>
              </a:rPr>
              <a:t> ineligible if stage III and optimally debulked</a:t>
            </a:r>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pPr/>
              <a:t>5</a:t>
            </a:fld>
            <a:endParaRPr lang="en-US"/>
          </a:p>
        </p:txBody>
      </p:sp>
    </p:spTree>
    <p:extLst>
      <p:ext uri="{BB962C8B-B14F-4D97-AF65-F5344CB8AC3E}">
        <p14:creationId xmlns:p14="http://schemas.microsoft.com/office/powerpoint/2010/main" val="14525654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pPr/>
              <a:t>6</a:t>
            </a:fld>
            <a:endParaRPr lang="en-US"/>
          </a:p>
        </p:txBody>
      </p:sp>
    </p:spTree>
    <p:extLst>
      <p:ext uri="{BB962C8B-B14F-4D97-AF65-F5344CB8AC3E}">
        <p14:creationId xmlns:p14="http://schemas.microsoft.com/office/powerpoint/2010/main" val="38174558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pPr/>
              <a:t>7</a:t>
            </a:fld>
            <a:endParaRPr lang="en-US"/>
          </a:p>
        </p:txBody>
      </p:sp>
    </p:spTree>
    <p:extLst>
      <p:ext uri="{BB962C8B-B14F-4D97-AF65-F5344CB8AC3E}">
        <p14:creationId xmlns:p14="http://schemas.microsoft.com/office/powerpoint/2010/main" val="11112929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pPr/>
              <a:t>8</a:t>
            </a:fld>
            <a:endParaRPr lang="en-US"/>
          </a:p>
        </p:txBody>
      </p:sp>
    </p:spTree>
    <p:extLst>
      <p:ext uri="{BB962C8B-B14F-4D97-AF65-F5344CB8AC3E}">
        <p14:creationId xmlns:p14="http://schemas.microsoft.com/office/powerpoint/2010/main" val="4183311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pPr/>
              <a:t>9</a:t>
            </a:fld>
            <a:endParaRPr lang="en-US"/>
          </a:p>
        </p:txBody>
      </p:sp>
    </p:spTree>
    <p:extLst>
      <p:ext uri="{BB962C8B-B14F-4D97-AF65-F5344CB8AC3E}">
        <p14:creationId xmlns:p14="http://schemas.microsoft.com/office/powerpoint/2010/main" val="408163591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Whi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latin typeface="+mj-lt"/>
              </a:defRPr>
            </a:lvl1pPr>
          </a:lstStyle>
          <a:p>
            <a:r>
              <a:rPr lang="en-US"/>
              <a:t>This is a sample title page layout</a:t>
            </a:r>
          </a:p>
        </p:txBody>
      </p:sp>
      <p:sp>
        <p:nvSpPr>
          <p:cNvPr id="3" name="Subtitle 2">
            <a:extLst>
              <a:ext uri="{FF2B5EF4-FFF2-40B4-BE49-F238E27FC236}">
                <a16:creationId xmlns:a16="http://schemas.microsoft.com/office/drawing/2014/main" id="{9B118A4B-6435-DC40-953D-BE77A26858BC}"/>
              </a:ext>
            </a:extLst>
          </p:cNvPr>
          <p:cNvSpPr>
            <a:spLocks noGrp="1"/>
          </p:cNvSpPr>
          <p:nvPr>
            <p:ph type="subTitle" idx="1" hasCustomPrompt="1"/>
          </p:nvPr>
        </p:nvSpPr>
        <p:spPr>
          <a:xfrm>
            <a:off x="724988" y="2253442"/>
            <a:ext cx="3924300" cy="1356518"/>
          </a:xfrm>
          <a:prstGeom prst="rect">
            <a:avLst/>
          </a:prstGeom>
        </p:spPr>
        <p:txBody>
          <a:bodyPr>
            <a:normAutofit/>
          </a:bodyPr>
          <a:lstStyle>
            <a:lvl1pPr marL="0" indent="0" algn="l">
              <a:buNone/>
              <a:defRPr sz="2000">
                <a:latin typeface="+mn-lt"/>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8" name="Picture Placeholder 7">
            <a:extLst>
              <a:ext uri="{FF2B5EF4-FFF2-40B4-BE49-F238E27FC236}">
                <a16:creationId xmlns:a16="http://schemas.microsoft.com/office/drawing/2014/main" id="{97505851-31E7-A767-55A1-7D4F2742B4CF}"/>
              </a:ext>
              <a:ext uri="{C183D7F6-B498-43B3-948B-1728B52AA6E4}">
                <adec:decorative xmlns:adec="http://schemas.microsoft.com/office/drawing/2017/decorative" val="1"/>
              </a:ext>
            </a:extLst>
          </p:cNvPr>
          <p:cNvSpPr>
            <a:spLocks noGrp="1"/>
          </p:cNvSpPr>
          <p:nvPr>
            <p:ph type="pic" sz="quarter" idx="10"/>
          </p:nvPr>
        </p:nvSpPr>
        <p:spPr>
          <a:xfrm>
            <a:off x="5730875" y="-9053"/>
            <a:ext cx="6461125" cy="6867053"/>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61125" h="6867053">
                <a:moveTo>
                  <a:pt x="1910281" y="0"/>
                </a:moveTo>
                <a:lnTo>
                  <a:pt x="6461125" y="9053"/>
                </a:lnTo>
                <a:lnTo>
                  <a:pt x="6461125" y="6867053"/>
                </a:lnTo>
                <a:lnTo>
                  <a:pt x="0" y="6867053"/>
                </a:lnTo>
                <a:lnTo>
                  <a:pt x="1910281" y="0"/>
                </a:lnTo>
                <a:close/>
              </a:path>
            </a:pathLst>
          </a:custGeom>
        </p:spPr>
        <p:txBody>
          <a:bodyPr/>
          <a:lstStyle/>
          <a:p>
            <a:r>
              <a:rPr lang="en-US"/>
              <a:t>Click icon to add picture</a:t>
            </a:r>
          </a:p>
        </p:txBody>
      </p:sp>
      <p:sp>
        <p:nvSpPr>
          <p:cNvPr id="15" name="Slide Number Placeholder 3">
            <a:extLst>
              <a:ext uri="{FF2B5EF4-FFF2-40B4-BE49-F238E27FC236}">
                <a16:creationId xmlns:a16="http://schemas.microsoft.com/office/drawing/2014/main" id="{E57A747B-9E90-DACB-5813-5ED5C7C3B50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E57A747B-9E90-DACB-5813-5ED5C7C3B50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A5CC9FE9-D734-EAD4-B8FD-F6E441BA930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67B2196E-3391-C5F1-3D54-4A20CC141C2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7876C832-BC07-12B0-034D-68332761892C}"/>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31011818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Sample Page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E3BAE709-476B-A489-7DC7-5DA16C7CFE73}"/>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solidFill>
                  <a:schemeClr val="bg1"/>
                </a:solidFill>
                <a:latin typeface="+mj-lt"/>
              </a:defRPr>
            </a:lvl1pPr>
          </a:lstStyle>
          <a:p>
            <a:r>
              <a:rPr lang="en-US"/>
              <a:t>This is a sample page layout</a:t>
            </a:r>
            <a:br>
              <a:rPr lang="en-US"/>
            </a:br>
            <a:endParaRPr lang="en-US"/>
          </a:p>
        </p:txBody>
      </p:sp>
      <p:sp>
        <p:nvSpPr>
          <p:cNvPr id="8" name="Text Placeholder 3">
            <a:extLst>
              <a:ext uri="{FF2B5EF4-FFF2-40B4-BE49-F238E27FC236}">
                <a16:creationId xmlns:a16="http://schemas.microsoft.com/office/drawing/2014/main" id="{B53E5169-A8A8-4023-8954-85A11AE37346}"/>
              </a:ext>
            </a:extLst>
          </p:cNvPr>
          <p:cNvSpPr>
            <a:spLocks noGrp="1"/>
          </p:cNvSpPr>
          <p:nvPr>
            <p:ph type="body" sz="quarter" idx="12" hasCustomPrompt="1"/>
          </p:nvPr>
        </p:nvSpPr>
        <p:spPr>
          <a:xfrm>
            <a:off x="539923" y="1904986"/>
            <a:ext cx="11177587" cy="3641147"/>
          </a:xfrm>
        </p:spPr>
        <p:txBody>
          <a:bodyPr/>
          <a:lstStyle>
            <a:lvl1pPr>
              <a:lnSpc>
                <a:spcPct val="150000"/>
              </a:lnSpc>
              <a:defRPr sz="1800">
                <a:solidFill>
                  <a:schemeClr val="bg1"/>
                </a:solidFill>
                <a:latin typeface="Inter" panose="02000503000000020004" pitchFamily="2" charset="0"/>
                <a:ea typeface="Inter" panose="02000503000000020004" pitchFamily="2" charset="0"/>
              </a:defRPr>
            </a:lvl1pPr>
            <a:lvl2pPr>
              <a:lnSpc>
                <a:spcPct val="150000"/>
              </a:lnSpc>
              <a:defRPr sz="1800">
                <a:solidFill>
                  <a:schemeClr val="bg1"/>
                </a:solidFill>
                <a:latin typeface="+mn-lt"/>
                <a:ea typeface="Inter" panose="02000503000000020004" pitchFamily="2" charset="0"/>
              </a:defRPr>
            </a:lvl2pPr>
            <a:lvl3pPr>
              <a:lnSpc>
                <a:spcPct val="150000"/>
              </a:lnSpc>
              <a:defRPr sz="1800">
                <a:solidFill>
                  <a:schemeClr val="bg1"/>
                </a:solidFill>
                <a:latin typeface="Inter" panose="02000503000000020004" pitchFamily="2" charset="0"/>
                <a:ea typeface="Inter" panose="02000503000000020004" pitchFamily="2" charset="0"/>
              </a:defRPr>
            </a:lvl3pPr>
            <a:lvl4pPr>
              <a:lnSpc>
                <a:spcPct val="150000"/>
              </a:lnSpc>
              <a:defRPr sz="1800">
                <a:solidFill>
                  <a:schemeClr val="bg1"/>
                </a:solidFill>
                <a:latin typeface="Inter" panose="02000503000000020004" pitchFamily="2" charset="0"/>
                <a:ea typeface="Inter" panose="02000503000000020004" pitchFamily="2" charset="0"/>
              </a:defRPr>
            </a:lvl4pPr>
            <a:lvl5pPr>
              <a:lnSpc>
                <a:spcPct val="150000"/>
              </a:lnSpc>
              <a:defRPr sz="1800">
                <a:solidFill>
                  <a:schemeClr val="bg1"/>
                </a:solidFill>
                <a:latin typeface="Inter" panose="02000503000000020004" pitchFamily="2" charset="0"/>
                <a:ea typeface="Inter" panose="02000503000000020004" pitchFamily="2" charset="0"/>
              </a:defRPr>
            </a:lvl5pPr>
          </a:lstStyle>
          <a:p>
            <a:pPr lvl="0"/>
            <a:r>
              <a:rPr lang="en-US"/>
              <a:t>Please use this space to insert written content as required. Please use Inter or Arial with a minimum font size of 16pt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sp>
        <p:nvSpPr>
          <p:cNvPr id="9" name="Slide Number Placeholder 3">
            <a:extLst>
              <a:ext uri="{FF2B5EF4-FFF2-40B4-BE49-F238E27FC236}">
                <a16:creationId xmlns:a16="http://schemas.microsoft.com/office/drawing/2014/main" id="{0153EB3D-1301-EBCB-1D3D-2595E539FC5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0153EB3D-1301-EBCB-1D3D-2595E539FC5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063E9818-14BF-C085-2270-1815862C5A2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6AF898F7-301E-51C8-5C47-83F8D53ACAA3}"/>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A0B944DA-A86A-F9A3-D617-CEA507540995}"/>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2853403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 Column (White)">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rgbClr val="222222"/>
                </a:solidFill>
                <a:latin typeface="Lora SemiBold" pitchFamily="2" charset="77"/>
              </a:defRPr>
            </a:lvl1pPr>
          </a:lstStyle>
          <a:p>
            <a:r>
              <a:rPr lang="en-US"/>
              <a:t>This is sample bulleted text (1 column)</a:t>
            </a:r>
            <a:br>
              <a:rPr lang="en-US"/>
            </a:br>
            <a:endParaRPr lang="en-US"/>
          </a:p>
        </p:txBody>
      </p:sp>
      <p:sp>
        <p:nvSpPr>
          <p:cNvPr id="7"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pic>
        <p:nvPicPr>
          <p:cNvPr id="11" name="Picture 10">
            <a:extLst>
              <a:ext uri="{FF2B5EF4-FFF2-40B4-BE49-F238E27FC236}">
                <a16:creationId xmlns:a16="http://schemas.microsoft.com/office/drawing/2014/main" id="{AD304228-CD0C-4EA6-DB18-6287BB1B305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39775599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 Column (Cream)">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Slide Number Placeholder 3">
            <a:extLst>
              <a:ext uri="{FF2B5EF4-FFF2-40B4-BE49-F238E27FC236}">
                <a16:creationId xmlns:a16="http://schemas.microsoft.com/office/drawing/2014/main" id="{BD9F9DAC-6FDA-DE85-B056-3C1383BFC48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0"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rgbClr val="222222"/>
                </a:solidFill>
                <a:latin typeface="+mj-lt"/>
              </a:defRPr>
            </a:lvl1pPr>
          </a:lstStyle>
          <a:p>
            <a:r>
              <a:rPr lang="en-US"/>
              <a:t>This is sample bulleted text (1 column)</a:t>
            </a:r>
            <a:br>
              <a:rPr lang="en-US"/>
            </a:br>
            <a:endParaRPr lang="en-US"/>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3" name="Slide Number Placeholder 3">
            <a:extLst>
              <a:ext uri="{FF2B5EF4-FFF2-40B4-BE49-F238E27FC236}">
                <a16:creationId xmlns:a16="http://schemas.microsoft.com/office/drawing/2014/main" id="{BD9F9DAC-6FDA-DE85-B056-3C1383BFC48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D83F6716-9677-BC44-EBCC-8332D8B3340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65F25595-A923-F1B4-03CE-8D2DAF4D421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15" name="Picture 14">
            <a:extLst>
              <a:ext uri="{FF2B5EF4-FFF2-40B4-BE49-F238E27FC236}">
                <a16:creationId xmlns:a16="http://schemas.microsoft.com/office/drawing/2014/main" id="{B3B966A2-6C2B-49F6-F5A0-9BB1C7E13EBA}"/>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19829628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1 Column (Teal)">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solidFill>
                <a:schemeClr val="bg1"/>
              </a:solidFill>
            </a:endParaRPr>
          </a:p>
        </p:txBody>
      </p:sp>
      <p:sp>
        <p:nvSpPr>
          <p:cNvPr id="12" name="Slide Number Placeholder 3">
            <a:extLst>
              <a:ext uri="{FF2B5EF4-FFF2-40B4-BE49-F238E27FC236}">
                <a16:creationId xmlns:a16="http://schemas.microsoft.com/office/drawing/2014/main" id="{8E98A944-FE84-2129-7C96-905FBEDEF75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3"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sample bulleted text (1 column)</a:t>
            </a:r>
            <a:br>
              <a:rPr lang="en-US"/>
            </a:br>
            <a:endParaRPr lang="en-US"/>
          </a:p>
        </p:txBody>
      </p:sp>
      <p:sp>
        <p:nvSpPr>
          <p:cNvPr id="14"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9" name="Slide Number Placeholder 3">
            <a:extLst>
              <a:ext uri="{FF2B5EF4-FFF2-40B4-BE49-F238E27FC236}">
                <a16:creationId xmlns:a16="http://schemas.microsoft.com/office/drawing/2014/main" id="{8E98A944-FE84-2129-7C96-905FBEDEF75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8" name="Slide Number Placeholder 3">
            <a:extLst>
              <a:ext uri="{FF2B5EF4-FFF2-40B4-BE49-F238E27FC236}">
                <a16:creationId xmlns:a16="http://schemas.microsoft.com/office/drawing/2014/main" id="{9C241C8F-E76E-FD73-EA23-B0D00E77E51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5" name="Slide Number Placeholder 3">
            <a:extLst>
              <a:ext uri="{FF2B5EF4-FFF2-40B4-BE49-F238E27FC236}">
                <a16:creationId xmlns:a16="http://schemas.microsoft.com/office/drawing/2014/main" id="{D2A63E50-1936-94C2-FF11-2EB49F66D14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0ED8832D-D62A-CAE6-14C4-6E11015D921C}"/>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8354432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1 Column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9" name="Slide Number Placeholder 3">
            <a:extLst>
              <a:ext uri="{FF2B5EF4-FFF2-40B4-BE49-F238E27FC236}">
                <a16:creationId xmlns:a16="http://schemas.microsoft.com/office/drawing/2014/main" id="{F6F3ABE1-54A6-A9F0-1083-202CF26FE12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sample bulleted text (1 column)</a:t>
            </a:r>
            <a:br>
              <a:rPr lang="en-US"/>
            </a:br>
            <a:endParaRPr lang="en-US"/>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3" name="Slide Number Placeholder 3">
            <a:extLst>
              <a:ext uri="{FF2B5EF4-FFF2-40B4-BE49-F238E27FC236}">
                <a16:creationId xmlns:a16="http://schemas.microsoft.com/office/drawing/2014/main" id="{F6F3ABE1-54A6-A9F0-1083-202CF26FE12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3A288302-AAB0-66ED-BC12-48B7EEB6D8A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CD855CAB-E865-8483-4CA1-749AFBA686C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5" name="Picture 14">
            <a:extLst>
              <a:ext uri="{FF2B5EF4-FFF2-40B4-BE49-F238E27FC236}">
                <a16:creationId xmlns:a16="http://schemas.microsoft.com/office/drawing/2014/main" id="{3BD15571-089F-B590-2BC4-CAC6912D8A3E}"/>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7708593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Columns (White)">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47C73940-1394-1145-A37B-DD10AE53BC3F}"/>
              </a:ext>
            </a:extLst>
          </p:cNvPr>
          <p:cNvSpPr>
            <a:spLocks noGrp="1"/>
          </p:cNvSpPr>
          <p:nvPr>
            <p:ph type="ctrTitle" hasCustomPrompt="1"/>
          </p:nvPr>
        </p:nvSpPr>
        <p:spPr>
          <a:xfrm>
            <a:off x="496383" y="487510"/>
            <a:ext cx="11270744" cy="1276350"/>
          </a:xfrm>
          <a:prstGeom prst="rect">
            <a:avLst/>
          </a:prstGeom>
        </p:spPr>
        <p:txBody>
          <a:bodyPr anchor="t" anchorCtr="0">
            <a:normAutofit/>
          </a:bodyPr>
          <a:lstStyle>
            <a:lvl1pPr algn="l">
              <a:defRPr sz="4000" b="1" i="0">
                <a:solidFill>
                  <a:srgbClr val="222222"/>
                </a:solidFill>
                <a:latin typeface="Lora SemiBold" pitchFamily="2" charset="77"/>
              </a:defRPr>
            </a:lvl1pPr>
          </a:lstStyle>
          <a:p>
            <a:r>
              <a:rPr lang="en-US"/>
              <a:t>This is sample bulleted text (2 columns)</a:t>
            </a:r>
            <a:br>
              <a:rPr lang="en-US"/>
            </a:br>
            <a:endParaRPr lang="en-US"/>
          </a:p>
        </p:txBody>
      </p:sp>
      <p:sp>
        <p:nvSpPr>
          <p:cNvPr id="10" name="Title 1">
            <a:extLst>
              <a:ext uri="{FF2B5EF4-FFF2-40B4-BE49-F238E27FC236}">
                <a16:creationId xmlns:a16="http://schemas.microsoft.com/office/drawing/2014/main" id="{6844831D-77BF-5F4B-B60B-55D5C0D74FE3}"/>
              </a:ext>
            </a:extLst>
          </p:cNvPr>
          <p:cNvSpPr txBox="1">
            <a:spLocks/>
          </p:cNvSpPr>
          <p:nvPr/>
        </p:nvSpPr>
        <p:spPr>
          <a:xfrm>
            <a:off x="496383" y="487510"/>
            <a:ext cx="11080069" cy="127635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000" b="1" i="0" kern="1200">
                <a:solidFill>
                  <a:srgbClr val="222222"/>
                </a:solidFill>
                <a:latin typeface="Lora SemiBold" pitchFamily="2" charset="77"/>
                <a:ea typeface="Lora SemiBold" charset="0"/>
                <a:cs typeface="Lora SemiBold" charset="0"/>
              </a:defRPr>
            </a:lvl1pPr>
          </a:lstStyle>
          <a:p>
            <a:endParaRPr lang="en-US"/>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16939"/>
            <a:ext cx="11177587" cy="3641147"/>
          </a:xfrm>
        </p:spPr>
        <p:txBody>
          <a:bodyPr numCol="2"/>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8" name="Title 1">
            <a:extLst>
              <a:ext uri="{FF2B5EF4-FFF2-40B4-BE49-F238E27FC236}">
                <a16:creationId xmlns:a16="http://schemas.microsoft.com/office/drawing/2014/main" id="{6844831D-77BF-5F4B-B60B-55D5C0D74FE3}"/>
              </a:ext>
            </a:extLst>
          </p:cNvPr>
          <p:cNvSpPr txBox="1">
            <a:spLocks/>
          </p:cNvSpPr>
          <p:nvPr/>
        </p:nvSpPr>
        <p:spPr>
          <a:xfrm>
            <a:off x="496383" y="487510"/>
            <a:ext cx="11080069" cy="127635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000" b="1" i="0" kern="1200">
                <a:solidFill>
                  <a:srgbClr val="222222"/>
                </a:solidFill>
                <a:latin typeface="Lora SemiBold" pitchFamily="2" charset="77"/>
                <a:ea typeface="Lora SemiBold" charset="0"/>
                <a:cs typeface="Lora SemiBold" charset="0"/>
              </a:defRPr>
            </a:lvl1pPr>
          </a:lstStyle>
          <a:p>
            <a:endParaRPr lang="en-US"/>
          </a:p>
        </p:txBody>
      </p:sp>
      <p:sp>
        <p:nvSpPr>
          <p:cNvPr id="7" name="Title 1">
            <a:extLst>
              <a:ext uri="{FF2B5EF4-FFF2-40B4-BE49-F238E27FC236}">
                <a16:creationId xmlns:a16="http://schemas.microsoft.com/office/drawing/2014/main" id="{52FBD5A5-7A2B-0609-A33F-1EEE51712C01}"/>
              </a:ext>
            </a:extLst>
          </p:cNvPr>
          <p:cNvSpPr txBox="1">
            <a:spLocks/>
          </p:cNvSpPr>
          <p:nvPr/>
        </p:nvSpPr>
        <p:spPr>
          <a:xfrm>
            <a:off x="496383" y="487510"/>
            <a:ext cx="11080069" cy="127635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000" b="1" i="0" kern="1200">
                <a:solidFill>
                  <a:srgbClr val="222222"/>
                </a:solidFill>
                <a:latin typeface="Lora SemiBold" pitchFamily="2" charset="77"/>
                <a:ea typeface="Lora SemiBold" charset="0"/>
                <a:cs typeface="Lora SemiBold" charset="0"/>
              </a:defRPr>
            </a:lvl1pPr>
          </a:lstStyle>
          <a:p>
            <a:endParaRPr lang="en-US"/>
          </a:p>
        </p:txBody>
      </p:sp>
      <p:sp>
        <p:nvSpPr>
          <p:cNvPr id="14" name="Title 1">
            <a:extLst>
              <a:ext uri="{FF2B5EF4-FFF2-40B4-BE49-F238E27FC236}">
                <a16:creationId xmlns:a16="http://schemas.microsoft.com/office/drawing/2014/main" id="{4A20C810-11A7-12CE-B50A-96B7E975780F}"/>
              </a:ext>
            </a:extLst>
          </p:cNvPr>
          <p:cNvSpPr txBox="1">
            <a:spLocks/>
          </p:cNvSpPr>
          <p:nvPr/>
        </p:nvSpPr>
        <p:spPr>
          <a:xfrm>
            <a:off x="496383" y="487510"/>
            <a:ext cx="11080069" cy="127635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000" b="1" i="0" kern="1200">
                <a:solidFill>
                  <a:srgbClr val="222222"/>
                </a:solidFill>
                <a:latin typeface="Lora SemiBold" pitchFamily="2" charset="77"/>
                <a:ea typeface="Lora SemiBold" charset="0"/>
                <a:cs typeface="Lora SemiBold" charset="0"/>
              </a:defRPr>
            </a:lvl1pPr>
          </a:lstStyle>
          <a:p>
            <a:endParaRPr lang="en-US"/>
          </a:p>
        </p:txBody>
      </p:sp>
      <p:pic>
        <p:nvPicPr>
          <p:cNvPr id="16" name="Picture 15">
            <a:extLst>
              <a:ext uri="{FF2B5EF4-FFF2-40B4-BE49-F238E27FC236}">
                <a16:creationId xmlns:a16="http://schemas.microsoft.com/office/drawing/2014/main" id="{DEBD5AC8-46A6-95DF-B791-2B369ACED69C}"/>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514521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Columns (Cream)">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0" name="Title 1">
            <a:extLst>
              <a:ext uri="{FF2B5EF4-FFF2-40B4-BE49-F238E27FC236}">
                <a16:creationId xmlns:a16="http://schemas.microsoft.com/office/drawing/2014/main" id="{DDE8F042-D308-184D-B342-2519009D3C19}"/>
              </a:ext>
            </a:extLst>
          </p:cNvPr>
          <p:cNvSpPr>
            <a:spLocks noGrp="1"/>
          </p:cNvSpPr>
          <p:nvPr>
            <p:ph type="ctrTitle" hasCustomPrompt="1"/>
          </p:nvPr>
        </p:nvSpPr>
        <p:spPr>
          <a:xfrm>
            <a:off x="496383" y="487510"/>
            <a:ext cx="11132199" cy="1276350"/>
          </a:xfrm>
          <a:prstGeom prst="rect">
            <a:avLst/>
          </a:prstGeom>
        </p:spPr>
        <p:txBody>
          <a:bodyPr anchor="t" anchorCtr="0">
            <a:normAutofit/>
          </a:bodyPr>
          <a:lstStyle>
            <a:lvl1pPr algn="l">
              <a:defRPr sz="4000">
                <a:solidFill>
                  <a:srgbClr val="222222"/>
                </a:solidFill>
              </a:defRPr>
            </a:lvl1pPr>
          </a:lstStyle>
          <a:p>
            <a:r>
              <a:rPr lang="en-US"/>
              <a:t>This is sample bulleted text (2 columns)</a:t>
            </a:r>
            <a:br>
              <a:rPr lang="en-US"/>
            </a:br>
            <a:endParaRPr lang="en-US"/>
          </a:p>
        </p:txBody>
      </p:sp>
      <p:sp>
        <p:nvSpPr>
          <p:cNvPr id="7" name="Slide Number Placeholder 3">
            <a:extLst>
              <a:ext uri="{FF2B5EF4-FFF2-40B4-BE49-F238E27FC236}">
                <a16:creationId xmlns:a16="http://schemas.microsoft.com/office/drawing/2014/main" id="{A6059545-8DB2-C466-C9CD-3455525CAE9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numCol="2"/>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3" name="Slide Number Placeholder 3">
            <a:extLst>
              <a:ext uri="{FF2B5EF4-FFF2-40B4-BE49-F238E27FC236}">
                <a16:creationId xmlns:a16="http://schemas.microsoft.com/office/drawing/2014/main" id="{A6059545-8DB2-C466-C9CD-3455525CAE9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D5F2E009-4AC4-8BE8-449A-D98E0B4D419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FAC7A0B0-AE4B-F793-1F59-1EC3584DEA0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6C6FC489-B11C-2654-C925-48D950964D7C}"/>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120131867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2 Columns (Teal)">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8" name="Title 1">
            <a:extLst>
              <a:ext uri="{FF2B5EF4-FFF2-40B4-BE49-F238E27FC236}">
                <a16:creationId xmlns:a16="http://schemas.microsoft.com/office/drawing/2014/main" id="{8B2FD56C-BB5C-3D45-8F56-0F195C1428C3}"/>
              </a:ext>
            </a:extLst>
          </p:cNvPr>
          <p:cNvSpPr>
            <a:spLocks noGrp="1"/>
          </p:cNvSpPr>
          <p:nvPr>
            <p:ph type="ctrTitle" hasCustomPrompt="1"/>
          </p:nvPr>
        </p:nvSpPr>
        <p:spPr>
          <a:xfrm>
            <a:off x="496383" y="487510"/>
            <a:ext cx="11132199" cy="1276350"/>
          </a:xfrm>
          <a:prstGeom prst="rect">
            <a:avLst/>
          </a:prstGeom>
        </p:spPr>
        <p:txBody>
          <a:bodyPr anchor="t" anchorCtr="0">
            <a:normAutofit/>
          </a:bodyPr>
          <a:lstStyle>
            <a:lvl1pPr algn="l">
              <a:defRPr sz="4000">
                <a:solidFill>
                  <a:srgbClr val="FFFFFF"/>
                </a:solidFill>
              </a:defRPr>
            </a:lvl1pPr>
          </a:lstStyle>
          <a:p>
            <a:r>
              <a:rPr lang="en-US"/>
              <a:t>This is sample bulleted text (2 columns)</a:t>
            </a:r>
            <a:br>
              <a:rPr lang="en-US"/>
            </a:br>
            <a:endParaRPr lang="en-US"/>
          </a:p>
        </p:txBody>
      </p:sp>
      <p:sp>
        <p:nvSpPr>
          <p:cNvPr id="9" name="Slide Number Placeholder 3">
            <a:extLst>
              <a:ext uri="{FF2B5EF4-FFF2-40B4-BE49-F238E27FC236}">
                <a16:creationId xmlns:a16="http://schemas.microsoft.com/office/drawing/2014/main" id="{CEDBD470-04D9-C985-F47F-8377F68596F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numCol="2"/>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3" name="Slide Number Placeholder 3">
            <a:extLst>
              <a:ext uri="{FF2B5EF4-FFF2-40B4-BE49-F238E27FC236}">
                <a16:creationId xmlns:a16="http://schemas.microsoft.com/office/drawing/2014/main" id="{CEDBD470-04D9-C985-F47F-8377F68596F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A812A246-8492-A6DF-26EA-231CD0D4C72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D1E41F4E-F481-AD30-99FC-2947FB6B0A6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5" name="Picture 14">
            <a:extLst>
              <a:ext uri="{FF2B5EF4-FFF2-40B4-BE49-F238E27FC236}">
                <a16:creationId xmlns:a16="http://schemas.microsoft.com/office/drawing/2014/main" id="{E655F0AC-C291-F5A1-F78F-EBA04390CB6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71035912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2 Columns (Blu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3" y="487510"/>
            <a:ext cx="11104489" cy="1291188"/>
          </a:xfrm>
          <a:prstGeom prst="rect">
            <a:avLst/>
          </a:prstGeom>
        </p:spPr>
        <p:txBody>
          <a:bodyPr anchor="t" anchorCtr="0">
            <a:normAutofit/>
          </a:bodyPr>
          <a:lstStyle>
            <a:lvl1pPr algn="l">
              <a:defRPr sz="4000" b="1" i="0">
                <a:solidFill>
                  <a:schemeClr val="bg1"/>
                </a:solidFill>
                <a:latin typeface="+mj-lt"/>
              </a:defRPr>
            </a:lvl1pPr>
          </a:lstStyle>
          <a:p>
            <a:r>
              <a:rPr lang="en-US"/>
              <a:t>This is sample bulleted text (2 columns)</a:t>
            </a:r>
            <a:br>
              <a:rPr lang="en-US"/>
            </a:br>
            <a:endParaRPr lang="en-US"/>
          </a:p>
        </p:txBody>
      </p:sp>
      <p:sp>
        <p:nvSpPr>
          <p:cNvPr id="9" name="Slide Number Placeholder 3">
            <a:extLst>
              <a:ext uri="{FF2B5EF4-FFF2-40B4-BE49-F238E27FC236}">
                <a16:creationId xmlns:a16="http://schemas.microsoft.com/office/drawing/2014/main" id="{C0F2871E-DAE6-816D-2EE7-E4F57CAA123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numCol="2"/>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3" name="Slide Number Placeholder 3">
            <a:extLst>
              <a:ext uri="{FF2B5EF4-FFF2-40B4-BE49-F238E27FC236}">
                <a16:creationId xmlns:a16="http://schemas.microsoft.com/office/drawing/2014/main" id="{C0F2871E-DAE6-816D-2EE7-E4F57CAA123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64CC3806-C2E5-B6D1-570D-834470E8BD6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19042514-82A1-B26E-B76D-98A3807B502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8" name="Picture 17">
            <a:extLst>
              <a:ext uri="{FF2B5EF4-FFF2-40B4-BE49-F238E27FC236}">
                <a16:creationId xmlns:a16="http://schemas.microsoft.com/office/drawing/2014/main" id="{1EBB4B56-C5CF-5A4B-2F99-B5622224CDD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173024783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3 Columns (White)">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47C73940-1394-1145-A37B-DD10AE53BC3F}"/>
              </a:ext>
            </a:extLst>
          </p:cNvPr>
          <p:cNvSpPr>
            <a:spLocks noGrp="1"/>
          </p:cNvSpPr>
          <p:nvPr>
            <p:ph type="ctrTitle" hasCustomPrompt="1"/>
          </p:nvPr>
        </p:nvSpPr>
        <p:spPr>
          <a:xfrm>
            <a:off x="496383" y="487510"/>
            <a:ext cx="11224562" cy="1276350"/>
          </a:xfrm>
          <a:prstGeom prst="rect">
            <a:avLst/>
          </a:prstGeom>
        </p:spPr>
        <p:txBody>
          <a:bodyPr anchor="t" anchorCtr="0">
            <a:normAutofit/>
          </a:bodyPr>
          <a:lstStyle>
            <a:lvl1pPr algn="l">
              <a:defRPr sz="4000" b="1" i="0">
                <a:solidFill>
                  <a:srgbClr val="222222"/>
                </a:solidFill>
                <a:latin typeface="+mj-lt"/>
              </a:defRPr>
            </a:lvl1pPr>
          </a:lstStyle>
          <a:p>
            <a:r>
              <a:rPr lang="en-US"/>
              <a:t>This is sample bulleted text (3 columns)</a:t>
            </a:r>
            <a:br>
              <a:rPr lang="en-US"/>
            </a:br>
            <a:endParaRPr lang="en-US"/>
          </a:p>
        </p:txBody>
      </p:sp>
      <p:sp>
        <p:nvSpPr>
          <p:cNvPr id="7"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16939"/>
            <a:ext cx="11177587" cy="3641147"/>
          </a:xfrm>
        </p:spPr>
        <p:txBody>
          <a:bodyPr numCol="3"/>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a:p>
            <a:pPr lvl="0"/>
            <a:endParaRPr lang="en-GB"/>
          </a:p>
        </p:txBody>
      </p:sp>
      <p:pic>
        <p:nvPicPr>
          <p:cNvPr id="5" name="Picture 4">
            <a:extLst>
              <a:ext uri="{FF2B5EF4-FFF2-40B4-BE49-F238E27FC236}">
                <a16:creationId xmlns:a16="http://schemas.microsoft.com/office/drawing/2014/main" id="{ABF6E0EA-4C5B-6C5D-7447-EFE478D0433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6140734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Cream)">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2F0B7A7-6AD4-440A-9072-C51E759FC231}"/>
              </a:ext>
              <a:ext uri="{C183D7F6-B498-43B3-948B-1728B52AA6E4}">
                <adec:decorative xmlns:adec="http://schemas.microsoft.com/office/drawing/2017/decorative" val="1"/>
              </a:ext>
            </a:extLst>
          </p:cNvPr>
          <p:cNvSpPr/>
          <p:nvPr/>
        </p:nvSpPr>
        <p:spPr>
          <a:xfrm>
            <a:off x="0" y="5033"/>
            <a:ext cx="12192000" cy="6857999"/>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0" name="Title 1">
            <a:extLst>
              <a:ext uri="{FF2B5EF4-FFF2-40B4-BE49-F238E27FC236}">
                <a16:creationId xmlns:a16="http://schemas.microsoft.com/office/drawing/2014/main" id="{EE3C02B6-8ECF-EFEF-0169-F2A3AC0CFFAF}"/>
              </a:ext>
            </a:extLst>
          </p:cNvPr>
          <p:cNvSpPr>
            <a:spLocks noGrp="1"/>
          </p:cNvSpPr>
          <p:nvPr>
            <p:ph type="ctrTitle" hasCustomPrompt="1"/>
          </p:nvPr>
        </p:nvSpPr>
        <p:spPr>
          <a:xfrm>
            <a:off x="724988" y="724143"/>
            <a:ext cx="4120710" cy="1276350"/>
          </a:xfrm>
          <a:prstGeom prst="rect">
            <a:avLst/>
          </a:prstGeom>
        </p:spPr>
        <p:txBody>
          <a:bodyPr anchor="t" anchorCtr="0">
            <a:normAutofit/>
          </a:bodyPr>
          <a:lstStyle>
            <a:lvl1pPr algn="l">
              <a:defRPr sz="4000" b="1" i="0">
                <a:latin typeface="+mj-lt"/>
              </a:defRPr>
            </a:lvl1pPr>
          </a:lstStyle>
          <a:p>
            <a:r>
              <a:rPr lang="en-US"/>
              <a:t>This is a sample title page layout</a:t>
            </a:r>
          </a:p>
        </p:txBody>
      </p:sp>
      <p:sp>
        <p:nvSpPr>
          <p:cNvPr id="11" name="Subtitle 2">
            <a:extLst>
              <a:ext uri="{FF2B5EF4-FFF2-40B4-BE49-F238E27FC236}">
                <a16:creationId xmlns:a16="http://schemas.microsoft.com/office/drawing/2014/main" id="{5833D2BE-BF69-3979-88C5-67C970639A37}"/>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latin typeface="+mn-lt"/>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9" name="Picture Placeholder 7">
            <a:extLst>
              <a:ext uri="{FF2B5EF4-FFF2-40B4-BE49-F238E27FC236}">
                <a16:creationId xmlns:a16="http://schemas.microsoft.com/office/drawing/2014/main" id="{DC10BCB9-796E-4ED3-BCAB-6890E853D78A}"/>
              </a:ext>
              <a:ext uri="{C183D7F6-B498-43B3-948B-1728B52AA6E4}">
                <adec:decorative xmlns:adec="http://schemas.microsoft.com/office/drawing/2017/decorative" val="1"/>
              </a:ext>
            </a:extLst>
          </p:cNvPr>
          <p:cNvSpPr>
            <a:spLocks noGrp="1"/>
          </p:cNvSpPr>
          <p:nvPr>
            <p:ph type="pic" sz="quarter" idx="10"/>
          </p:nvPr>
        </p:nvSpPr>
        <p:spPr>
          <a:xfrm>
            <a:off x="5730875" y="-9054"/>
            <a:ext cx="6461125" cy="6867053"/>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61125" h="6867053">
                <a:moveTo>
                  <a:pt x="1910281" y="0"/>
                </a:moveTo>
                <a:lnTo>
                  <a:pt x="6461125" y="9053"/>
                </a:lnTo>
                <a:lnTo>
                  <a:pt x="6461125" y="6867053"/>
                </a:lnTo>
                <a:lnTo>
                  <a:pt x="0" y="6867053"/>
                </a:lnTo>
                <a:lnTo>
                  <a:pt x="1910281" y="0"/>
                </a:lnTo>
                <a:close/>
              </a:path>
            </a:pathLst>
          </a:custGeom>
        </p:spPr>
        <p:txBody>
          <a:bodyPr/>
          <a:lstStyle/>
          <a:p>
            <a:r>
              <a:rPr lang="en-US"/>
              <a:t>Click icon to add picture</a:t>
            </a:r>
          </a:p>
        </p:txBody>
      </p:sp>
      <p:sp>
        <p:nvSpPr>
          <p:cNvPr id="12" name="Slide Number Placeholder 3">
            <a:extLst>
              <a:ext uri="{FF2B5EF4-FFF2-40B4-BE49-F238E27FC236}">
                <a16:creationId xmlns:a16="http://schemas.microsoft.com/office/drawing/2014/main" id="{DAD31B37-9311-27AE-0864-6D1A54196EC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5" name="Slide Number Placeholder 3">
            <a:extLst>
              <a:ext uri="{FF2B5EF4-FFF2-40B4-BE49-F238E27FC236}">
                <a16:creationId xmlns:a16="http://schemas.microsoft.com/office/drawing/2014/main" id="{DAD31B37-9311-27AE-0864-6D1A54196EC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A0AA9CF9-9D4D-4527-6F05-1AF14E246EC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7" name="Slide Number Placeholder 3">
            <a:extLst>
              <a:ext uri="{FF2B5EF4-FFF2-40B4-BE49-F238E27FC236}">
                <a16:creationId xmlns:a16="http://schemas.microsoft.com/office/drawing/2014/main" id="{F672A222-6CF7-5C28-1341-13D00CB90A8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9" name="Picture 18">
            <a:extLst>
              <a:ext uri="{FF2B5EF4-FFF2-40B4-BE49-F238E27FC236}">
                <a16:creationId xmlns:a16="http://schemas.microsoft.com/office/drawing/2014/main" id="{387D394A-E4C4-E935-0900-17F4B88EEBD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79980539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3 Columns (Cream)">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0" name="Title 1">
            <a:extLst>
              <a:ext uri="{FF2B5EF4-FFF2-40B4-BE49-F238E27FC236}">
                <a16:creationId xmlns:a16="http://schemas.microsoft.com/office/drawing/2014/main" id="{DDE8F042-D308-184D-B342-2519009D3C19}"/>
              </a:ext>
            </a:extLst>
          </p:cNvPr>
          <p:cNvSpPr>
            <a:spLocks noGrp="1"/>
          </p:cNvSpPr>
          <p:nvPr>
            <p:ph type="ctrTitle" hasCustomPrompt="1"/>
          </p:nvPr>
        </p:nvSpPr>
        <p:spPr>
          <a:xfrm>
            <a:off x="496383" y="487510"/>
            <a:ext cx="11058308" cy="1276350"/>
          </a:xfrm>
          <a:prstGeom prst="rect">
            <a:avLst/>
          </a:prstGeom>
        </p:spPr>
        <p:txBody>
          <a:bodyPr anchor="t" anchorCtr="0">
            <a:normAutofit/>
          </a:bodyPr>
          <a:lstStyle>
            <a:lvl1pPr algn="l">
              <a:defRPr sz="4000" b="1" i="0">
                <a:solidFill>
                  <a:srgbClr val="222222"/>
                </a:solidFill>
                <a:latin typeface="Lora SemiBold" pitchFamily="2" charset="77"/>
              </a:defRPr>
            </a:lvl1pPr>
          </a:lstStyle>
          <a:p>
            <a:r>
              <a:rPr lang="en-US"/>
              <a:t>This is sample bulleted text (3 columns)</a:t>
            </a:r>
            <a:br>
              <a:rPr lang="en-US"/>
            </a:br>
            <a:endParaRPr lang="en-US"/>
          </a:p>
        </p:txBody>
      </p:sp>
      <p:sp>
        <p:nvSpPr>
          <p:cNvPr id="7" name="Slide Number Placeholder 3">
            <a:extLst>
              <a:ext uri="{FF2B5EF4-FFF2-40B4-BE49-F238E27FC236}">
                <a16:creationId xmlns:a16="http://schemas.microsoft.com/office/drawing/2014/main" id="{27390C06-BD06-9CD8-C96F-FE7771E527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3"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10043" y="1916939"/>
            <a:ext cx="11177587" cy="3641147"/>
          </a:xfrm>
        </p:spPr>
        <p:txBody>
          <a:bodyPr numCol="3"/>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a:p>
            <a:pPr lvl="0"/>
            <a:endParaRPr lang="en-GB"/>
          </a:p>
        </p:txBody>
      </p:sp>
      <p:sp>
        <p:nvSpPr>
          <p:cNvPr id="12" name="Slide Number Placeholder 3">
            <a:extLst>
              <a:ext uri="{FF2B5EF4-FFF2-40B4-BE49-F238E27FC236}">
                <a16:creationId xmlns:a16="http://schemas.microsoft.com/office/drawing/2014/main" id="{27390C06-BD06-9CD8-C96F-FE7771E527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8" name="Slide Number Placeholder 3">
            <a:extLst>
              <a:ext uri="{FF2B5EF4-FFF2-40B4-BE49-F238E27FC236}">
                <a16:creationId xmlns:a16="http://schemas.microsoft.com/office/drawing/2014/main" id="{4BED9458-EC91-0DDD-81D0-D8EA7CDBB8F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6D431EAC-CCCF-F033-AA25-1C0750ED142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31CD765D-C425-5545-1A03-16E4327141BB}"/>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4808093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3 Columns (Teal)">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8" name="Title 1">
            <a:extLst>
              <a:ext uri="{FF2B5EF4-FFF2-40B4-BE49-F238E27FC236}">
                <a16:creationId xmlns:a16="http://schemas.microsoft.com/office/drawing/2014/main" id="{8B2FD56C-BB5C-3D45-8F56-0F195C1428C3}"/>
              </a:ext>
            </a:extLst>
          </p:cNvPr>
          <p:cNvSpPr>
            <a:spLocks noGrp="1"/>
          </p:cNvSpPr>
          <p:nvPr>
            <p:ph type="ctrTitle" hasCustomPrompt="1"/>
          </p:nvPr>
        </p:nvSpPr>
        <p:spPr>
          <a:xfrm>
            <a:off x="496383" y="487510"/>
            <a:ext cx="11076781" cy="1276350"/>
          </a:xfrm>
          <a:prstGeom prst="rect">
            <a:avLst/>
          </a:prstGeom>
        </p:spPr>
        <p:txBody>
          <a:bodyPr anchor="t" anchorCtr="0">
            <a:normAutofit/>
          </a:bodyPr>
          <a:lstStyle>
            <a:lvl1pPr algn="l">
              <a:defRPr sz="4000" b="1" i="0">
                <a:solidFill>
                  <a:srgbClr val="FFFFFF"/>
                </a:solidFill>
                <a:latin typeface="Lora SemiBold" pitchFamily="2" charset="77"/>
              </a:defRPr>
            </a:lvl1pPr>
          </a:lstStyle>
          <a:p>
            <a:r>
              <a:rPr lang="en-US"/>
              <a:t>This is sample bulleted text (3 columns)</a:t>
            </a:r>
            <a:br>
              <a:rPr lang="en-US"/>
            </a:br>
            <a:endParaRPr lang="en-US"/>
          </a:p>
        </p:txBody>
      </p:sp>
      <p:sp>
        <p:nvSpPr>
          <p:cNvPr id="7" name="Slide Number Placeholder 3">
            <a:extLst>
              <a:ext uri="{FF2B5EF4-FFF2-40B4-BE49-F238E27FC236}">
                <a16:creationId xmlns:a16="http://schemas.microsoft.com/office/drawing/2014/main" id="{0EEA4251-8CFD-B3E0-D721-6F017DCF6B6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9"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16939"/>
            <a:ext cx="11177587" cy="3641147"/>
          </a:xfrm>
        </p:spPr>
        <p:txBody>
          <a:bodyPr numCol="3"/>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a:p>
            <a:pPr lvl="0"/>
            <a:endParaRPr lang="en-GB"/>
          </a:p>
        </p:txBody>
      </p:sp>
      <p:sp>
        <p:nvSpPr>
          <p:cNvPr id="13" name="Slide Number Placeholder 3">
            <a:extLst>
              <a:ext uri="{FF2B5EF4-FFF2-40B4-BE49-F238E27FC236}">
                <a16:creationId xmlns:a16="http://schemas.microsoft.com/office/drawing/2014/main" id="{0EEA4251-8CFD-B3E0-D721-6F017DCF6B6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78EE0FF4-7CF4-1BE1-C7EC-A7BF890D743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FCB2ECA4-86F5-928A-8109-698BE4DB746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5" name="Picture 14">
            <a:extLst>
              <a:ext uri="{FF2B5EF4-FFF2-40B4-BE49-F238E27FC236}">
                <a16:creationId xmlns:a16="http://schemas.microsoft.com/office/drawing/2014/main" id="{5B69CD60-9A52-0A6D-BADA-DACBCE2884F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28924604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3 Columns (Blu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33517"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487510"/>
            <a:ext cx="11132198" cy="1291188"/>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sample bulleted text (3 columns)</a:t>
            </a:r>
            <a:br>
              <a:rPr lang="en-US"/>
            </a:br>
            <a:endParaRPr lang="en-US"/>
          </a:p>
        </p:txBody>
      </p:sp>
      <p:sp>
        <p:nvSpPr>
          <p:cNvPr id="9" name="Slide Number Placeholder 3">
            <a:extLst>
              <a:ext uri="{FF2B5EF4-FFF2-40B4-BE49-F238E27FC236}">
                <a16:creationId xmlns:a16="http://schemas.microsoft.com/office/drawing/2014/main" id="{03597521-B8F5-CAB8-884C-7F7852DFEC6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28892"/>
            <a:ext cx="11177587" cy="3641147"/>
          </a:xfrm>
        </p:spPr>
        <p:txBody>
          <a:bodyPr numCol="3"/>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a:p>
            <a:pPr lvl="0"/>
            <a:endParaRPr lang="en-GB"/>
          </a:p>
        </p:txBody>
      </p:sp>
      <p:sp>
        <p:nvSpPr>
          <p:cNvPr id="13" name="Slide Number Placeholder 3">
            <a:extLst>
              <a:ext uri="{FF2B5EF4-FFF2-40B4-BE49-F238E27FC236}">
                <a16:creationId xmlns:a16="http://schemas.microsoft.com/office/drawing/2014/main" id="{03597521-B8F5-CAB8-884C-7F7852DFEC6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03A976B7-8EB2-91A1-8D3D-0F2289B8683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12D3821A-C6BC-1009-35C8-4094C89935B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094D1BFE-B2F4-4CD4-D233-ACB66BB716E9}"/>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181645692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ample Layout Page (Whi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629143" cy="1276350"/>
          </a:xfrm>
          <a:prstGeom prst="rect">
            <a:avLst/>
          </a:prstGeom>
        </p:spPr>
        <p:txBody>
          <a:bodyPr anchor="t" anchorCtr="0">
            <a:normAutofit/>
          </a:bodyPr>
          <a:lstStyle>
            <a:lvl1pPr algn="l">
              <a:defRPr sz="4000" b="1" i="0">
                <a:latin typeface="+mj-lt"/>
              </a:defRPr>
            </a:lvl1pPr>
          </a:lstStyle>
          <a:p>
            <a:r>
              <a:rPr lang="en-US"/>
              <a:t>This is a sample page layout</a:t>
            </a:r>
            <a:br>
              <a:rPr lang="en-US"/>
            </a:br>
            <a:endParaRPr lang="en-US"/>
          </a:p>
        </p:txBody>
      </p:sp>
      <p:sp>
        <p:nvSpPr>
          <p:cNvPr id="7" name="Picture Placeholder 7">
            <a:extLst>
              <a:ext uri="{FF2B5EF4-FFF2-40B4-BE49-F238E27FC236}">
                <a16:creationId xmlns:a16="http://schemas.microsoft.com/office/drawing/2014/main" id="{9F1E3FF1-EAC5-11C4-A42E-BE75B5A57BA8}"/>
              </a:ext>
              <a:ext uri="{C183D7F6-B498-43B3-948B-1728B52AA6E4}">
                <adec:decorative xmlns:adec="http://schemas.microsoft.com/office/drawing/2017/decorative" val="1"/>
              </a:ext>
            </a:extLst>
          </p:cNvPr>
          <p:cNvSpPr>
            <a:spLocks noGrp="1"/>
          </p:cNvSpPr>
          <p:nvPr>
            <p:ph type="pic" sz="quarter" idx="10"/>
          </p:nvPr>
        </p:nvSpPr>
        <p:spPr>
          <a:xfrm>
            <a:off x="9424689" y="0"/>
            <a:ext cx="2767312" cy="6858000"/>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 name="connsiteX0" fmla="*/ 5196689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5196689 w 6461125"/>
              <a:gd name="connsiteY4" fmla="*/ 0 h 6867053"/>
              <a:gd name="connsiteX0" fmla="*/ 1258432 w 2522868"/>
              <a:gd name="connsiteY0" fmla="*/ 0 h 6867053"/>
              <a:gd name="connsiteX1" fmla="*/ 2522868 w 2522868"/>
              <a:gd name="connsiteY1" fmla="*/ 9053 h 6867053"/>
              <a:gd name="connsiteX2" fmla="*/ 2522868 w 2522868"/>
              <a:gd name="connsiteY2" fmla="*/ 6867053 h 6867053"/>
              <a:gd name="connsiteX3" fmla="*/ 0 w 2522868"/>
              <a:gd name="connsiteY3" fmla="*/ 6867053 h 6867053"/>
              <a:gd name="connsiteX4" fmla="*/ 1258432 w 2522868"/>
              <a:gd name="connsiteY4" fmla="*/ 0 h 6867053"/>
              <a:gd name="connsiteX0" fmla="*/ 760491 w 2522868"/>
              <a:gd name="connsiteY0" fmla="*/ 0 h 6858000"/>
              <a:gd name="connsiteX1" fmla="*/ 2522868 w 2522868"/>
              <a:gd name="connsiteY1" fmla="*/ 0 h 6858000"/>
              <a:gd name="connsiteX2" fmla="*/ 2522868 w 2522868"/>
              <a:gd name="connsiteY2" fmla="*/ 6858000 h 6858000"/>
              <a:gd name="connsiteX3" fmla="*/ 0 w 2522868"/>
              <a:gd name="connsiteY3" fmla="*/ 6858000 h 6858000"/>
              <a:gd name="connsiteX4" fmla="*/ 760491 w 2522868"/>
              <a:gd name="connsiteY4" fmla="*/ 0 h 6858000"/>
              <a:gd name="connsiteX0" fmla="*/ 1004935 w 2767312"/>
              <a:gd name="connsiteY0" fmla="*/ 0 h 6858000"/>
              <a:gd name="connsiteX1" fmla="*/ 2767312 w 2767312"/>
              <a:gd name="connsiteY1" fmla="*/ 0 h 6858000"/>
              <a:gd name="connsiteX2" fmla="*/ 2767312 w 2767312"/>
              <a:gd name="connsiteY2" fmla="*/ 6858000 h 6858000"/>
              <a:gd name="connsiteX3" fmla="*/ 0 w 2767312"/>
              <a:gd name="connsiteY3" fmla="*/ 6858000 h 6858000"/>
              <a:gd name="connsiteX4" fmla="*/ 1004935 w 27673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7312" h="6858000">
                <a:moveTo>
                  <a:pt x="1004935" y="0"/>
                </a:moveTo>
                <a:lnTo>
                  <a:pt x="2767312" y="0"/>
                </a:lnTo>
                <a:lnTo>
                  <a:pt x="2767312" y="6858000"/>
                </a:lnTo>
                <a:lnTo>
                  <a:pt x="0" y="6858000"/>
                </a:lnTo>
                <a:lnTo>
                  <a:pt x="1004935" y="0"/>
                </a:lnTo>
                <a:close/>
              </a:path>
            </a:pathLst>
          </a:custGeom>
        </p:spPr>
        <p:txBody>
          <a:bodyPr/>
          <a:lstStyle/>
          <a:p>
            <a:r>
              <a:rPr lang="en-US"/>
              <a:t>Click icon to add picture</a:t>
            </a:r>
          </a:p>
        </p:txBody>
      </p:sp>
      <p:sp>
        <p:nvSpPr>
          <p:cNvPr id="8"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4" y="1928892"/>
            <a:ext cx="8585604" cy="3641147"/>
          </a:xfrm>
        </p:spPr>
        <p:txBody>
          <a:bodyPr numCol="1"/>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pic>
        <p:nvPicPr>
          <p:cNvPr id="10" name="Picture 9">
            <a:extLst>
              <a:ext uri="{FF2B5EF4-FFF2-40B4-BE49-F238E27FC236}">
                <a16:creationId xmlns:a16="http://schemas.microsoft.com/office/drawing/2014/main" id="{9E874CED-1578-BC5D-FBAF-4BFF80497478}"/>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3616649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Sample Layout Page (Cream)">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CAB2B26-D75C-1146-BA54-065199B4651F}"/>
              </a:ext>
              <a:ext uri="{C183D7F6-B498-43B3-948B-1728B52AA6E4}">
                <adec:decorative xmlns:adec="http://schemas.microsoft.com/office/drawing/2017/decorative" val="1"/>
              </a:ext>
            </a:extLst>
          </p:cNvPr>
          <p:cNvSpPr/>
          <p:nvPr/>
        </p:nvSpPr>
        <p:spPr>
          <a:xfrm>
            <a:off x="0" y="0"/>
            <a:ext cx="12192000" cy="6857999"/>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435180" cy="1276350"/>
          </a:xfrm>
          <a:prstGeom prst="rect">
            <a:avLst/>
          </a:prstGeom>
        </p:spPr>
        <p:txBody>
          <a:bodyPr anchor="t" anchorCtr="0">
            <a:normAutofit/>
          </a:bodyPr>
          <a:lstStyle>
            <a:lvl1pPr algn="l">
              <a:defRPr sz="4000" b="1" i="0">
                <a:latin typeface="Lora SemiBold" pitchFamily="2" charset="77"/>
              </a:defRPr>
            </a:lvl1pPr>
          </a:lstStyle>
          <a:p>
            <a:r>
              <a:rPr lang="en-US"/>
              <a:t>This is a sample page layout</a:t>
            </a:r>
            <a:br>
              <a:rPr lang="en-US"/>
            </a:br>
            <a:endParaRPr lang="en-US"/>
          </a:p>
        </p:txBody>
      </p:sp>
      <p:sp>
        <p:nvSpPr>
          <p:cNvPr id="7" name="Picture Placeholder 7">
            <a:extLst>
              <a:ext uri="{FF2B5EF4-FFF2-40B4-BE49-F238E27FC236}">
                <a16:creationId xmlns:a16="http://schemas.microsoft.com/office/drawing/2014/main" id="{96E9A876-1569-D544-913F-B065A154EB9C}"/>
              </a:ext>
              <a:ext uri="{C183D7F6-B498-43B3-948B-1728B52AA6E4}">
                <adec:decorative xmlns:adec="http://schemas.microsoft.com/office/drawing/2017/decorative" val="1"/>
              </a:ext>
            </a:extLst>
          </p:cNvPr>
          <p:cNvSpPr>
            <a:spLocks noGrp="1"/>
          </p:cNvSpPr>
          <p:nvPr>
            <p:ph type="pic" sz="quarter" idx="10"/>
          </p:nvPr>
        </p:nvSpPr>
        <p:spPr>
          <a:xfrm>
            <a:off x="9424689" y="0"/>
            <a:ext cx="2767312" cy="6858000"/>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 name="connsiteX0" fmla="*/ 5196689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5196689 w 6461125"/>
              <a:gd name="connsiteY4" fmla="*/ 0 h 6867053"/>
              <a:gd name="connsiteX0" fmla="*/ 1258432 w 2522868"/>
              <a:gd name="connsiteY0" fmla="*/ 0 h 6867053"/>
              <a:gd name="connsiteX1" fmla="*/ 2522868 w 2522868"/>
              <a:gd name="connsiteY1" fmla="*/ 9053 h 6867053"/>
              <a:gd name="connsiteX2" fmla="*/ 2522868 w 2522868"/>
              <a:gd name="connsiteY2" fmla="*/ 6867053 h 6867053"/>
              <a:gd name="connsiteX3" fmla="*/ 0 w 2522868"/>
              <a:gd name="connsiteY3" fmla="*/ 6867053 h 6867053"/>
              <a:gd name="connsiteX4" fmla="*/ 1258432 w 2522868"/>
              <a:gd name="connsiteY4" fmla="*/ 0 h 6867053"/>
              <a:gd name="connsiteX0" fmla="*/ 760491 w 2522868"/>
              <a:gd name="connsiteY0" fmla="*/ 0 h 6858000"/>
              <a:gd name="connsiteX1" fmla="*/ 2522868 w 2522868"/>
              <a:gd name="connsiteY1" fmla="*/ 0 h 6858000"/>
              <a:gd name="connsiteX2" fmla="*/ 2522868 w 2522868"/>
              <a:gd name="connsiteY2" fmla="*/ 6858000 h 6858000"/>
              <a:gd name="connsiteX3" fmla="*/ 0 w 2522868"/>
              <a:gd name="connsiteY3" fmla="*/ 6858000 h 6858000"/>
              <a:gd name="connsiteX4" fmla="*/ 760491 w 2522868"/>
              <a:gd name="connsiteY4" fmla="*/ 0 h 6858000"/>
              <a:gd name="connsiteX0" fmla="*/ 1004935 w 2767312"/>
              <a:gd name="connsiteY0" fmla="*/ 0 h 6858000"/>
              <a:gd name="connsiteX1" fmla="*/ 2767312 w 2767312"/>
              <a:gd name="connsiteY1" fmla="*/ 0 h 6858000"/>
              <a:gd name="connsiteX2" fmla="*/ 2767312 w 2767312"/>
              <a:gd name="connsiteY2" fmla="*/ 6858000 h 6858000"/>
              <a:gd name="connsiteX3" fmla="*/ 0 w 2767312"/>
              <a:gd name="connsiteY3" fmla="*/ 6858000 h 6858000"/>
              <a:gd name="connsiteX4" fmla="*/ 1004935 w 27673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7312" h="6858000">
                <a:moveTo>
                  <a:pt x="1004935" y="0"/>
                </a:moveTo>
                <a:lnTo>
                  <a:pt x="2767312" y="0"/>
                </a:lnTo>
                <a:lnTo>
                  <a:pt x="2767312" y="6858000"/>
                </a:lnTo>
                <a:lnTo>
                  <a:pt x="0" y="6858000"/>
                </a:lnTo>
                <a:lnTo>
                  <a:pt x="1004935" y="0"/>
                </a:lnTo>
                <a:close/>
              </a:path>
            </a:pathLst>
          </a:custGeom>
        </p:spPr>
        <p:txBody>
          <a:bodyPr/>
          <a:lstStyle/>
          <a:p>
            <a:r>
              <a:rPr lang="en-US"/>
              <a:t>Click icon to add picture</a:t>
            </a:r>
          </a:p>
        </p:txBody>
      </p:sp>
      <p:sp>
        <p:nvSpPr>
          <p:cNvPr id="9" name="Slide Number Placeholder 3">
            <a:extLst>
              <a:ext uri="{FF2B5EF4-FFF2-40B4-BE49-F238E27FC236}">
                <a16:creationId xmlns:a16="http://schemas.microsoft.com/office/drawing/2014/main" id="{4E3DD39E-4C7C-4E22-4DE3-95C92780FBEA}"/>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2"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496384" y="1940844"/>
            <a:ext cx="8585604" cy="3641147"/>
          </a:xfrm>
        </p:spPr>
        <p:txBody>
          <a:bodyPr numCol="1"/>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4" name="Slide Number Placeholder 3">
            <a:extLst>
              <a:ext uri="{FF2B5EF4-FFF2-40B4-BE49-F238E27FC236}">
                <a16:creationId xmlns:a16="http://schemas.microsoft.com/office/drawing/2014/main" id="{4E3DD39E-4C7C-4E22-4DE3-95C92780FBEA}"/>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7B32D8A9-E2C9-1149-2948-98A66FD86F73}"/>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5" name="Slide Number Placeholder 3">
            <a:extLst>
              <a:ext uri="{FF2B5EF4-FFF2-40B4-BE49-F238E27FC236}">
                <a16:creationId xmlns:a16="http://schemas.microsoft.com/office/drawing/2014/main" id="{6166EBC9-B081-FB94-FE85-58E4D58A1923}"/>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17" name="Picture 16">
            <a:extLst>
              <a:ext uri="{FF2B5EF4-FFF2-40B4-BE49-F238E27FC236}">
                <a16:creationId xmlns:a16="http://schemas.microsoft.com/office/drawing/2014/main" id="{C0598603-2D8E-A8B8-49A4-6A3AD36D3F04}"/>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147088766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Sample Layout Image (Teal)">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CAB2B26-D75C-1146-BA54-065199B4651F}"/>
              </a:ext>
              <a:ext uri="{C183D7F6-B498-43B3-948B-1728B52AA6E4}">
                <adec:decorative xmlns:adec="http://schemas.microsoft.com/office/drawing/2017/decorative" val="1"/>
              </a:ext>
            </a:extLst>
          </p:cNvPr>
          <p:cNvSpPr/>
          <p:nvPr/>
        </p:nvSpPr>
        <p:spPr>
          <a:xfrm>
            <a:off x="0" y="0"/>
            <a:ext cx="121919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416707" cy="1276350"/>
          </a:xfrm>
          <a:prstGeom prst="rect">
            <a:avLst/>
          </a:prstGeom>
        </p:spPr>
        <p:txBody>
          <a:bodyPr anchor="t" anchorCtr="0">
            <a:normAutofit/>
          </a:bodyPr>
          <a:lstStyle>
            <a:lvl1pPr algn="l">
              <a:defRPr sz="4000" b="1" i="0">
                <a:solidFill>
                  <a:srgbClr val="FFFFFF"/>
                </a:solidFill>
                <a:latin typeface="Lora SemiBold" pitchFamily="2" charset="77"/>
              </a:defRPr>
            </a:lvl1pPr>
          </a:lstStyle>
          <a:p>
            <a:r>
              <a:rPr lang="en-US"/>
              <a:t>This is a sample page layout</a:t>
            </a:r>
            <a:br>
              <a:rPr lang="en-US"/>
            </a:br>
            <a:endParaRPr lang="en-US"/>
          </a:p>
        </p:txBody>
      </p:sp>
      <p:sp>
        <p:nvSpPr>
          <p:cNvPr id="10" name="Picture Placeholder 7">
            <a:extLst>
              <a:ext uri="{FF2B5EF4-FFF2-40B4-BE49-F238E27FC236}">
                <a16:creationId xmlns:a16="http://schemas.microsoft.com/office/drawing/2014/main" id="{65A1A24A-7B07-2001-6FA5-A2A759DD3139}"/>
              </a:ext>
              <a:ext uri="{C183D7F6-B498-43B3-948B-1728B52AA6E4}">
                <adec:decorative xmlns:adec="http://schemas.microsoft.com/office/drawing/2017/decorative" val="1"/>
              </a:ext>
            </a:extLst>
          </p:cNvPr>
          <p:cNvSpPr>
            <a:spLocks noGrp="1"/>
          </p:cNvSpPr>
          <p:nvPr>
            <p:ph type="pic" sz="quarter" idx="10"/>
          </p:nvPr>
        </p:nvSpPr>
        <p:spPr>
          <a:xfrm>
            <a:off x="9424689" y="0"/>
            <a:ext cx="2767312" cy="6858000"/>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 name="connsiteX0" fmla="*/ 5196689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5196689 w 6461125"/>
              <a:gd name="connsiteY4" fmla="*/ 0 h 6867053"/>
              <a:gd name="connsiteX0" fmla="*/ 1258432 w 2522868"/>
              <a:gd name="connsiteY0" fmla="*/ 0 h 6867053"/>
              <a:gd name="connsiteX1" fmla="*/ 2522868 w 2522868"/>
              <a:gd name="connsiteY1" fmla="*/ 9053 h 6867053"/>
              <a:gd name="connsiteX2" fmla="*/ 2522868 w 2522868"/>
              <a:gd name="connsiteY2" fmla="*/ 6867053 h 6867053"/>
              <a:gd name="connsiteX3" fmla="*/ 0 w 2522868"/>
              <a:gd name="connsiteY3" fmla="*/ 6867053 h 6867053"/>
              <a:gd name="connsiteX4" fmla="*/ 1258432 w 2522868"/>
              <a:gd name="connsiteY4" fmla="*/ 0 h 6867053"/>
              <a:gd name="connsiteX0" fmla="*/ 760491 w 2522868"/>
              <a:gd name="connsiteY0" fmla="*/ 0 h 6858000"/>
              <a:gd name="connsiteX1" fmla="*/ 2522868 w 2522868"/>
              <a:gd name="connsiteY1" fmla="*/ 0 h 6858000"/>
              <a:gd name="connsiteX2" fmla="*/ 2522868 w 2522868"/>
              <a:gd name="connsiteY2" fmla="*/ 6858000 h 6858000"/>
              <a:gd name="connsiteX3" fmla="*/ 0 w 2522868"/>
              <a:gd name="connsiteY3" fmla="*/ 6858000 h 6858000"/>
              <a:gd name="connsiteX4" fmla="*/ 760491 w 2522868"/>
              <a:gd name="connsiteY4" fmla="*/ 0 h 6858000"/>
              <a:gd name="connsiteX0" fmla="*/ 1004935 w 2767312"/>
              <a:gd name="connsiteY0" fmla="*/ 0 h 6858000"/>
              <a:gd name="connsiteX1" fmla="*/ 2767312 w 2767312"/>
              <a:gd name="connsiteY1" fmla="*/ 0 h 6858000"/>
              <a:gd name="connsiteX2" fmla="*/ 2767312 w 2767312"/>
              <a:gd name="connsiteY2" fmla="*/ 6858000 h 6858000"/>
              <a:gd name="connsiteX3" fmla="*/ 0 w 2767312"/>
              <a:gd name="connsiteY3" fmla="*/ 6858000 h 6858000"/>
              <a:gd name="connsiteX4" fmla="*/ 1004935 w 27673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7312" h="6858000">
                <a:moveTo>
                  <a:pt x="1004935" y="0"/>
                </a:moveTo>
                <a:lnTo>
                  <a:pt x="2767312" y="0"/>
                </a:lnTo>
                <a:lnTo>
                  <a:pt x="2767312" y="6858000"/>
                </a:lnTo>
                <a:lnTo>
                  <a:pt x="0" y="6858000"/>
                </a:lnTo>
                <a:lnTo>
                  <a:pt x="1004935" y="0"/>
                </a:lnTo>
                <a:close/>
              </a:path>
            </a:pathLst>
          </a:custGeom>
        </p:spPr>
        <p:txBody>
          <a:bodyPr/>
          <a:lstStyle/>
          <a:p>
            <a:r>
              <a:rPr lang="en-US"/>
              <a:t>Click icon to add picture</a:t>
            </a:r>
          </a:p>
        </p:txBody>
      </p:sp>
      <p:sp>
        <p:nvSpPr>
          <p:cNvPr id="9" name="Slide Number Placeholder 3">
            <a:extLst>
              <a:ext uri="{FF2B5EF4-FFF2-40B4-BE49-F238E27FC236}">
                <a16:creationId xmlns:a16="http://schemas.microsoft.com/office/drawing/2014/main" id="{2A7FD448-0965-CC3A-F1BF-00B568BC4F5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496384" y="1946822"/>
            <a:ext cx="8585604" cy="3641147"/>
          </a:xfrm>
        </p:spPr>
        <p:txBody>
          <a:bodyPr numCol="1"/>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4" name="Slide Number Placeholder 3">
            <a:extLst>
              <a:ext uri="{FF2B5EF4-FFF2-40B4-BE49-F238E27FC236}">
                <a16:creationId xmlns:a16="http://schemas.microsoft.com/office/drawing/2014/main" id="{2A7FD448-0965-CC3A-F1BF-00B568BC4F5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AB505628-BC0C-72D6-C38B-9E9E3ABA64AA}"/>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6" name="Slide Number Placeholder 3">
            <a:extLst>
              <a:ext uri="{FF2B5EF4-FFF2-40B4-BE49-F238E27FC236}">
                <a16:creationId xmlns:a16="http://schemas.microsoft.com/office/drawing/2014/main" id="{4D0219B5-20CB-EA85-2A81-2B6B253C9B1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9" name="Picture 18">
            <a:extLst>
              <a:ext uri="{FF2B5EF4-FFF2-40B4-BE49-F238E27FC236}">
                <a16:creationId xmlns:a16="http://schemas.microsoft.com/office/drawing/2014/main" id="{05A9CFE6-42B8-596B-9A0C-8936368EFB5D}"/>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21257108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Sample Layout Image (Blue)">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DA2DD28E-92CA-B479-41C5-36AE7F5028FC}"/>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444416" cy="1276350"/>
          </a:xfrm>
          <a:prstGeom prst="rect">
            <a:avLst/>
          </a:prstGeom>
        </p:spPr>
        <p:txBody>
          <a:bodyPr anchor="t" anchorCtr="0">
            <a:normAutofit/>
          </a:bodyPr>
          <a:lstStyle>
            <a:lvl1pPr algn="l">
              <a:defRPr sz="4000" b="1" i="0">
                <a:solidFill>
                  <a:srgbClr val="FFFFFF"/>
                </a:solidFill>
                <a:latin typeface="Lora SemiBold" pitchFamily="2" charset="77"/>
              </a:defRPr>
            </a:lvl1pPr>
          </a:lstStyle>
          <a:p>
            <a:r>
              <a:rPr lang="en-US"/>
              <a:t>This is a sample page layout</a:t>
            </a:r>
            <a:br>
              <a:rPr lang="en-US"/>
            </a:br>
            <a:endParaRPr lang="en-US"/>
          </a:p>
        </p:txBody>
      </p:sp>
      <p:sp>
        <p:nvSpPr>
          <p:cNvPr id="10" name="Picture Placeholder 7">
            <a:extLst>
              <a:ext uri="{FF2B5EF4-FFF2-40B4-BE49-F238E27FC236}">
                <a16:creationId xmlns:a16="http://schemas.microsoft.com/office/drawing/2014/main" id="{BC5741D9-7C1F-B70D-4B2B-7928DF4CA698}"/>
              </a:ext>
              <a:ext uri="{C183D7F6-B498-43B3-948B-1728B52AA6E4}">
                <adec:decorative xmlns:adec="http://schemas.microsoft.com/office/drawing/2017/decorative" val="1"/>
              </a:ext>
            </a:extLst>
          </p:cNvPr>
          <p:cNvSpPr>
            <a:spLocks noGrp="1"/>
          </p:cNvSpPr>
          <p:nvPr>
            <p:ph type="pic" sz="quarter" idx="10"/>
          </p:nvPr>
        </p:nvSpPr>
        <p:spPr>
          <a:xfrm>
            <a:off x="9424689" y="0"/>
            <a:ext cx="2767312" cy="6858000"/>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 name="connsiteX0" fmla="*/ 5196689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5196689 w 6461125"/>
              <a:gd name="connsiteY4" fmla="*/ 0 h 6867053"/>
              <a:gd name="connsiteX0" fmla="*/ 1258432 w 2522868"/>
              <a:gd name="connsiteY0" fmla="*/ 0 h 6867053"/>
              <a:gd name="connsiteX1" fmla="*/ 2522868 w 2522868"/>
              <a:gd name="connsiteY1" fmla="*/ 9053 h 6867053"/>
              <a:gd name="connsiteX2" fmla="*/ 2522868 w 2522868"/>
              <a:gd name="connsiteY2" fmla="*/ 6867053 h 6867053"/>
              <a:gd name="connsiteX3" fmla="*/ 0 w 2522868"/>
              <a:gd name="connsiteY3" fmla="*/ 6867053 h 6867053"/>
              <a:gd name="connsiteX4" fmla="*/ 1258432 w 2522868"/>
              <a:gd name="connsiteY4" fmla="*/ 0 h 6867053"/>
              <a:gd name="connsiteX0" fmla="*/ 760491 w 2522868"/>
              <a:gd name="connsiteY0" fmla="*/ 0 h 6858000"/>
              <a:gd name="connsiteX1" fmla="*/ 2522868 w 2522868"/>
              <a:gd name="connsiteY1" fmla="*/ 0 h 6858000"/>
              <a:gd name="connsiteX2" fmla="*/ 2522868 w 2522868"/>
              <a:gd name="connsiteY2" fmla="*/ 6858000 h 6858000"/>
              <a:gd name="connsiteX3" fmla="*/ 0 w 2522868"/>
              <a:gd name="connsiteY3" fmla="*/ 6858000 h 6858000"/>
              <a:gd name="connsiteX4" fmla="*/ 760491 w 2522868"/>
              <a:gd name="connsiteY4" fmla="*/ 0 h 6858000"/>
              <a:gd name="connsiteX0" fmla="*/ 1004935 w 2767312"/>
              <a:gd name="connsiteY0" fmla="*/ 0 h 6858000"/>
              <a:gd name="connsiteX1" fmla="*/ 2767312 w 2767312"/>
              <a:gd name="connsiteY1" fmla="*/ 0 h 6858000"/>
              <a:gd name="connsiteX2" fmla="*/ 2767312 w 2767312"/>
              <a:gd name="connsiteY2" fmla="*/ 6858000 h 6858000"/>
              <a:gd name="connsiteX3" fmla="*/ 0 w 2767312"/>
              <a:gd name="connsiteY3" fmla="*/ 6858000 h 6858000"/>
              <a:gd name="connsiteX4" fmla="*/ 1004935 w 27673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7312" h="6858000">
                <a:moveTo>
                  <a:pt x="1004935" y="0"/>
                </a:moveTo>
                <a:lnTo>
                  <a:pt x="2767312" y="0"/>
                </a:lnTo>
                <a:lnTo>
                  <a:pt x="2767312" y="6858000"/>
                </a:lnTo>
                <a:lnTo>
                  <a:pt x="0" y="6858000"/>
                </a:lnTo>
                <a:lnTo>
                  <a:pt x="1004935" y="0"/>
                </a:lnTo>
                <a:close/>
              </a:path>
            </a:pathLst>
          </a:custGeom>
        </p:spPr>
        <p:txBody>
          <a:bodyPr/>
          <a:lstStyle/>
          <a:p>
            <a:r>
              <a:rPr lang="en-US"/>
              <a:t>Click icon to add picture</a:t>
            </a:r>
          </a:p>
        </p:txBody>
      </p:sp>
      <p:sp>
        <p:nvSpPr>
          <p:cNvPr id="9" name="Slide Number Placeholder 3">
            <a:extLst>
              <a:ext uri="{FF2B5EF4-FFF2-40B4-BE49-F238E27FC236}">
                <a16:creationId xmlns:a16="http://schemas.microsoft.com/office/drawing/2014/main" id="{53F79B87-282C-F754-9DA1-82F7EB507D4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496384" y="1934868"/>
            <a:ext cx="8585604" cy="3641147"/>
          </a:xfrm>
        </p:spPr>
        <p:txBody>
          <a:bodyPr numCol="1"/>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5" name="Slide Number Placeholder 3">
            <a:extLst>
              <a:ext uri="{FF2B5EF4-FFF2-40B4-BE49-F238E27FC236}">
                <a16:creationId xmlns:a16="http://schemas.microsoft.com/office/drawing/2014/main" id="{53F79B87-282C-F754-9DA1-82F7EB507D4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5A7A5101-B982-3D27-A2EE-345C292E8F8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06801DB2-CB76-7A1B-0A77-E9DFD166216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9" name="Picture 18">
            <a:extLst>
              <a:ext uri="{FF2B5EF4-FFF2-40B4-BE49-F238E27FC236}">
                <a16:creationId xmlns:a16="http://schemas.microsoft.com/office/drawing/2014/main" id="{C1154617-CDEF-8A9D-8FEB-A937FC663A50}"/>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43464400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Sample Layout Page (Teal)">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EB5C54E-87D2-DD46-9E3A-B474DB4DB5B6}"/>
              </a:ext>
              <a:ext uri="{C183D7F6-B498-43B3-948B-1728B52AA6E4}">
                <adec:decorative xmlns:adec="http://schemas.microsoft.com/office/drawing/2017/decorative" val="1"/>
              </a:ext>
            </a:extLst>
          </p:cNvPr>
          <p:cNvSpPr/>
          <p:nvPr/>
        </p:nvSpPr>
        <p:spPr>
          <a:xfrm>
            <a:off x="2598346" y="0"/>
            <a:ext cx="9593654"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8" name="Rectangle 7">
            <a:extLst>
              <a:ext uri="{FF2B5EF4-FFF2-40B4-BE49-F238E27FC236}">
                <a16:creationId xmlns:a16="http://schemas.microsoft.com/office/drawing/2014/main" id="{95839A32-3E49-0347-85A7-6A2D5D9EFA89}"/>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a sample page layout</a:t>
            </a:r>
          </a:p>
        </p:txBody>
      </p:sp>
      <p:sp>
        <p:nvSpPr>
          <p:cNvPr id="3" name="Text Placeholder 2">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4017963" y="531813"/>
            <a:ext cx="6226175" cy="679450"/>
          </a:xfrm>
        </p:spPr>
        <p:txBody>
          <a:bodyPr/>
          <a:lstStyle>
            <a:lvl1pPr>
              <a:defRPr sz="2800" b="1" i="0">
                <a:latin typeface="+mj-lt"/>
                <a:ea typeface="Lora" charset="0"/>
                <a:cs typeface="Lora" charset="0"/>
              </a:defRPr>
            </a:lvl1pPr>
          </a:lstStyle>
          <a:p>
            <a:pPr lvl="0"/>
            <a:r>
              <a:rPr lang="en-GB"/>
              <a:t>Example 1</a:t>
            </a:r>
            <a:endParaRPr lang="en-US"/>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4018518" y="1226521"/>
            <a:ext cx="7496175" cy="1117600"/>
          </a:xfrm>
        </p:spPr>
        <p:txBody>
          <a:bodyPr>
            <a:normAutofit/>
          </a:bodyPr>
          <a:lstStyle>
            <a:lvl1pPr>
              <a:defRPr sz="1800">
                <a:latin typeface="+mn-lt"/>
              </a:defRPr>
            </a:lvl1pPr>
          </a:lstStyle>
          <a:p>
            <a:r>
              <a:rPr lang="en-GB">
                <a:solidFill>
                  <a:srgbClr val="0E0E0E"/>
                </a:solidFill>
                <a:latin typeface="Lato" panose="020F0502020204030203" pitchFamily="34" charset="77"/>
              </a:rPr>
              <a:t>Please use this space to insert written content as required </a:t>
            </a:r>
          </a:p>
        </p:txBody>
      </p:sp>
      <p:sp>
        <p:nvSpPr>
          <p:cNvPr id="16" name="Text Placeholder 2">
            <a:extLst>
              <a:ext uri="{FF2B5EF4-FFF2-40B4-BE49-F238E27FC236}">
                <a16:creationId xmlns:a16="http://schemas.microsoft.com/office/drawing/2014/main" id="{B6FF4277-5991-3145-B50E-FD1554CCE67C}"/>
              </a:ext>
            </a:extLst>
          </p:cNvPr>
          <p:cNvSpPr>
            <a:spLocks noGrp="1"/>
          </p:cNvSpPr>
          <p:nvPr>
            <p:ph type="body" sz="quarter" idx="13" hasCustomPrompt="1"/>
          </p:nvPr>
        </p:nvSpPr>
        <p:spPr>
          <a:xfrm>
            <a:off x="4017963" y="2460676"/>
            <a:ext cx="6226175" cy="679450"/>
          </a:xfrm>
        </p:spPr>
        <p:txBody>
          <a:bodyPr/>
          <a:lstStyle>
            <a:lvl1pPr>
              <a:defRPr sz="2800" b="1" i="0">
                <a:latin typeface="+mj-lt"/>
                <a:ea typeface="Lora" charset="0"/>
                <a:cs typeface="Lora" charset="0"/>
              </a:defRPr>
            </a:lvl1pPr>
          </a:lstStyle>
          <a:p>
            <a:pPr lvl="0"/>
            <a:r>
              <a:rPr lang="en-GB"/>
              <a:t>Example 2</a:t>
            </a:r>
            <a:endParaRPr lang="en-US"/>
          </a:p>
        </p:txBody>
      </p:sp>
      <p:sp>
        <p:nvSpPr>
          <p:cNvPr id="15" name="Text Placeholder 4">
            <a:extLst>
              <a:ext uri="{FF2B5EF4-FFF2-40B4-BE49-F238E27FC236}">
                <a16:creationId xmlns:a16="http://schemas.microsoft.com/office/drawing/2014/main" id="{0F72BB86-1186-2044-A764-944661E2A588}"/>
              </a:ext>
            </a:extLst>
          </p:cNvPr>
          <p:cNvSpPr>
            <a:spLocks noGrp="1"/>
          </p:cNvSpPr>
          <p:nvPr>
            <p:ph type="body" sz="quarter" idx="12" hasCustomPrompt="1"/>
          </p:nvPr>
        </p:nvSpPr>
        <p:spPr>
          <a:xfrm>
            <a:off x="4018518" y="3155384"/>
            <a:ext cx="7496175" cy="1117600"/>
          </a:xfrm>
        </p:spPr>
        <p:txBody>
          <a:bodyPr>
            <a:normAutofit/>
          </a:bodyPr>
          <a:lstStyle>
            <a:lvl1pPr>
              <a:defRPr sz="1800">
                <a:latin typeface="+mn-lt"/>
              </a:defRPr>
            </a:lvl1pPr>
          </a:lstStyle>
          <a:p>
            <a:r>
              <a:rPr lang="en-GB">
                <a:solidFill>
                  <a:srgbClr val="0E0E0E"/>
                </a:solidFill>
                <a:latin typeface="Lato" panose="020F0502020204030203" pitchFamily="34" charset="77"/>
              </a:rPr>
              <a:t>Please use this space to insert written content as required </a:t>
            </a:r>
          </a:p>
        </p:txBody>
      </p:sp>
      <p:sp>
        <p:nvSpPr>
          <p:cNvPr id="18" name="Text Placeholder 2">
            <a:extLst>
              <a:ext uri="{FF2B5EF4-FFF2-40B4-BE49-F238E27FC236}">
                <a16:creationId xmlns:a16="http://schemas.microsoft.com/office/drawing/2014/main" id="{B25B2568-91C7-584B-93BF-260BF11F597A}"/>
              </a:ext>
            </a:extLst>
          </p:cNvPr>
          <p:cNvSpPr>
            <a:spLocks noGrp="1"/>
          </p:cNvSpPr>
          <p:nvPr>
            <p:ph type="body" sz="quarter" idx="15" hasCustomPrompt="1"/>
          </p:nvPr>
        </p:nvSpPr>
        <p:spPr>
          <a:xfrm>
            <a:off x="4017408" y="4377642"/>
            <a:ext cx="6226175" cy="679450"/>
          </a:xfrm>
        </p:spPr>
        <p:txBody>
          <a:bodyPr/>
          <a:lstStyle>
            <a:lvl1pPr>
              <a:defRPr sz="2800" b="1" i="0">
                <a:latin typeface="+mj-lt"/>
                <a:ea typeface="Lora" charset="0"/>
                <a:cs typeface="Lora" charset="0"/>
              </a:defRPr>
            </a:lvl1pPr>
          </a:lstStyle>
          <a:p>
            <a:pPr lvl="0"/>
            <a:r>
              <a:rPr lang="en-GB"/>
              <a:t>Example 3</a:t>
            </a:r>
            <a:endParaRPr lang="en-US"/>
          </a:p>
        </p:txBody>
      </p:sp>
      <p:sp>
        <p:nvSpPr>
          <p:cNvPr id="17" name="Text Placeholder 4">
            <a:extLst>
              <a:ext uri="{FF2B5EF4-FFF2-40B4-BE49-F238E27FC236}">
                <a16:creationId xmlns:a16="http://schemas.microsoft.com/office/drawing/2014/main" id="{A309A51E-DEB9-C346-A901-A485A3D8BE94}"/>
              </a:ext>
            </a:extLst>
          </p:cNvPr>
          <p:cNvSpPr>
            <a:spLocks noGrp="1"/>
          </p:cNvSpPr>
          <p:nvPr>
            <p:ph type="body" sz="quarter" idx="14" hasCustomPrompt="1"/>
          </p:nvPr>
        </p:nvSpPr>
        <p:spPr>
          <a:xfrm>
            <a:off x="4017963" y="5072350"/>
            <a:ext cx="7496175" cy="1117600"/>
          </a:xfrm>
        </p:spPr>
        <p:txBody>
          <a:bodyPr>
            <a:normAutofit/>
          </a:bodyPr>
          <a:lstStyle>
            <a:lvl1pPr>
              <a:defRPr sz="1800">
                <a:latin typeface="+mn-lt"/>
              </a:defRPr>
            </a:lvl1pPr>
          </a:lstStyle>
          <a:p>
            <a:r>
              <a:rPr lang="en-GB">
                <a:solidFill>
                  <a:srgbClr val="0E0E0E"/>
                </a:solidFill>
                <a:latin typeface="Lato" panose="020F0502020204030203" pitchFamily="34" charset="77"/>
              </a:rPr>
              <a:t>Please use this space to insert written content as required </a:t>
            </a:r>
          </a:p>
        </p:txBody>
      </p:sp>
      <p:pic>
        <p:nvPicPr>
          <p:cNvPr id="12" name="Picture 11" descr="A picture containing text, clipart&#10;&#10;Description automatically generated">
            <a:extLst>
              <a:ext uri="{FF2B5EF4-FFF2-40B4-BE49-F238E27FC236}">
                <a16:creationId xmlns:a16="http://schemas.microsoft.com/office/drawing/2014/main" id="{2FE84A6A-16BB-4E92-AFA8-8049FA098A25}"/>
              </a:ext>
            </a:extLst>
          </p:cNvPr>
          <p:cNvPicPr>
            <a:picLocks noChangeAspect="1"/>
          </p:cNvPicPr>
          <p:nvPr/>
        </p:nvPicPr>
        <p:blipFill>
          <a:blip r:embed="rId2"/>
          <a:stretch>
            <a:fillRect/>
          </a:stretch>
        </p:blipFill>
        <p:spPr>
          <a:xfrm>
            <a:off x="539923" y="6146056"/>
            <a:ext cx="585971" cy="197518"/>
          </a:xfrm>
          <a:prstGeom prst="rect">
            <a:avLst/>
          </a:prstGeom>
        </p:spPr>
      </p:pic>
      <p:sp>
        <p:nvSpPr>
          <p:cNvPr id="13" name="Slide Number Placeholder 3">
            <a:extLst>
              <a:ext uri="{FF2B5EF4-FFF2-40B4-BE49-F238E27FC236}">
                <a16:creationId xmlns:a16="http://schemas.microsoft.com/office/drawing/2014/main" id="{04C0E950-E3E7-F2AC-1BEC-60CA1A1D4E0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9" name="Rectangle 7">
            <a:extLst>
              <a:ext uri="{FF2B5EF4-FFF2-40B4-BE49-F238E27FC236}">
                <a16:creationId xmlns:a16="http://schemas.microsoft.com/office/drawing/2014/main" id="{95839A32-3E49-0347-85A7-6A2D5D9EFA89}"/>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20" name="Picture 19" descr="A picture containing text, clipart&#10;&#10;Description automatically generated">
            <a:extLst>
              <a:ext uri="{FF2B5EF4-FFF2-40B4-BE49-F238E27FC236}">
                <a16:creationId xmlns:a16="http://schemas.microsoft.com/office/drawing/2014/main" id="{2FE84A6A-16BB-4E92-AFA8-8049FA098A25}"/>
              </a:ext>
            </a:extLst>
          </p:cNvPr>
          <p:cNvPicPr>
            <a:picLocks noChangeAspect="1"/>
          </p:cNvPicPr>
          <p:nvPr/>
        </p:nvPicPr>
        <p:blipFill>
          <a:blip r:embed="rId2"/>
          <a:stretch>
            <a:fillRect/>
          </a:stretch>
        </p:blipFill>
        <p:spPr>
          <a:xfrm>
            <a:off x="539923" y="6146056"/>
            <a:ext cx="585971" cy="197518"/>
          </a:xfrm>
          <a:prstGeom prst="rect">
            <a:avLst/>
          </a:prstGeom>
        </p:spPr>
      </p:pic>
      <p:sp>
        <p:nvSpPr>
          <p:cNvPr id="21" name="Slide Number Placeholder 3">
            <a:extLst>
              <a:ext uri="{FF2B5EF4-FFF2-40B4-BE49-F238E27FC236}">
                <a16:creationId xmlns:a16="http://schemas.microsoft.com/office/drawing/2014/main" id="{04C0E950-E3E7-F2AC-1BEC-60CA1A1D4E0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22" name="Rectangle 7">
            <a:extLst>
              <a:ext uri="{FF2B5EF4-FFF2-40B4-BE49-F238E27FC236}">
                <a16:creationId xmlns:a16="http://schemas.microsoft.com/office/drawing/2014/main" id="{9FC92788-1CF1-E651-FBDB-BD30DB47651F}"/>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23" name="Picture 22" descr="A picture containing text, clipart&#10;&#10;Description automatically generated">
            <a:extLst>
              <a:ext uri="{FF2B5EF4-FFF2-40B4-BE49-F238E27FC236}">
                <a16:creationId xmlns:a16="http://schemas.microsoft.com/office/drawing/2014/main" id="{0ACD7F34-BE21-B9EC-25F0-A27252E47BDB}"/>
              </a:ext>
            </a:extLst>
          </p:cNvPr>
          <p:cNvPicPr>
            <a:picLocks noChangeAspect="1"/>
          </p:cNvPicPr>
          <p:nvPr/>
        </p:nvPicPr>
        <p:blipFill>
          <a:blip r:embed="rId2"/>
          <a:stretch>
            <a:fillRect/>
          </a:stretch>
        </p:blipFill>
        <p:spPr>
          <a:xfrm>
            <a:off x="539923" y="6146056"/>
            <a:ext cx="585971" cy="197518"/>
          </a:xfrm>
          <a:prstGeom prst="rect">
            <a:avLst/>
          </a:prstGeom>
        </p:spPr>
      </p:pic>
      <p:sp>
        <p:nvSpPr>
          <p:cNvPr id="24" name="Slide Number Placeholder 3">
            <a:extLst>
              <a:ext uri="{FF2B5EF4-FFF2-40B4-BE49-F238E27FC236}">
                <a16:creationId xmlns:a16="http://schemas.microsoft.com/office/drawing/2014/main" id="{C5FF478A-5B8E-953E-4DB6-9A571680A13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25" name="Rectangle 7">
            <a:extLst>
              <a:ext uri="{FF2B5EF4-FFF2-40B4-BE49-F238E27FC236}">
                <a16:creationId xmlns:a16="http://schemas.microsoft.com/office/drawing/2014/main" id="{C01117B1-E562-1F65-C13C-339DDF5FCABC}"/>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7" name="Slide Number Placeholder 3">
            <a:extLst>
              <a:ext uri="{FF2B5EF4-FFF2-40B4-BE49-F238E27FC236}">
                <a16:creationId xmlns:a16="http://schemas.microsoft.com/office/drawing/2014/main" id="{74070583-3261-65ED-5C12-C94739126D2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29" name="Picture 28">
            <a:extLst>
              <a:ext uri="{FF2B5EF4-FFF2-40B4-BE49-F238E27FC236}">
                <a16:creationId xmlns:a16="http://schemas.microsoft.com/office/drawing/2014/main" id="{EB116081-2675-8645-EA72-F964A229AB7D}"/>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89552526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Sample Layout Page (Blue)">
    <p:spTree>
      <p:nvGrpSpPr>
        <p:cNvPr id="1" name=""/>
        <p:cNvGrpSpPr/>
        <p:nvPr/>
      </p:nvGrpSpPr>
      <p:grpSpPr>
        <a:xfrm>
          <a:off x="0" y="0"/>
          <a:ext cx="0" cy="0"/>
          <a:chOff x="0" y="0"/>
          <a:chExt cx="0" cy="0"/>
        </a:xfrm>
      </p:grpSpPr>
      <p:sp>
        <p:nvSpPr>
          <p:cNvPr id="15" name="Rectangle 7">
            <a:extLst>
              <a:ext uri="{FF2B5EF4-FFF2-40B4-BE49-F238E27FC236}">
                <a16:creationId xmlns:a16="http://schemas.microsoft.com/office/drawing/2014/main" id="{D73E01DB-6802-DFD8-6FEC-695065F371E5}"/>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a sample page layout</a:t>
            </a:r>
          </a:p>
        </p:txBody>
      </p:sp>
      <p:sp>
        <p:nvSpPr>
          <p:cNvPr id="14" name="Text Placeholder 2">
            <a:extLst>
              <a:ext uri="{FF2B5EF4-FFF2-40B4-BE49-F238E27FC236}">
                <a16:creationId xmlns:a16="http://schemas.microsoft.com/office/drawing/2014/main" id="{69A1EDE6-1787-42AA-A846-F95AF5D43D0A}"/>
              </a:ext>
            </a:extLst>
          </p:cNvPr>
          <p:cNvSpPr>
            <a:spLocks noGrp="1"/>
          </p:cNvSpPr>
          <p:nvPr>
            <p:ph type="body" sz="quarter" idx="11" hasCustomPrompt="1"/>
          </p:nvPr>
        </p:nvSpPr>
        <p:spPr>
          <a:xfrm>
            <a:off x="4017963" y="531813"/>
            <a:ext cx="6226175" cy="679450"/>
          </a:xfrm>
        </p:spPr>
        <p:txBody>
          <a:bodyPr/>
          <a:lstStyle>
            <a:lvl1pPr>
              <a:defRPr sz="2800" b="1" i="0">
                <a:latin typeface="+mj-lt"/>
                <a:ea typeface="Lora" charset="0"/>
                <a:cs typeface="Lora" charset="0"/>
              </a:defRPr>
            </a:lvl1pPr>
          </a:lstStyle>
          <a:p>
            <a:pPr lvl="0"/>
            <a:r>
              <a:rPr lang="en-GB"/>
              <a:t>Example 1</a:t>
            </a:r>
            <a:endParaRPr lang="en-US"/>
          </a:p>
        </p:txBody>
      </p:sp>
      <p:sp>
        <p:nvSpPr>
          <p:cNvPr id="12" name="Text Placeholder 4">
            <a:extLst>
              <a:ext uri="{FF2B5EF4-FFF2-40B4-BE49-F238E27FC236}">
                <a16:creationId xmlns:a16="http://schemas.microsoft.com/office/drawing/2014/main" id="{D162F9E1-8872-4DF8-8AE2-6F432928DB76}"/>
              </a:ext>
            </a:extLst>
          </p:cNvPr>
          <p:cNvSpPr>
            <a:spLocks noGrp="1"/>
          </p:cNvSpPr>
          <p:nvPr>
            <p:ph type="body" sz="quarter" idx="10" hasCustomPrompt="1"/>
          </p:nvPr>
        </p:nvSpPr>
        <p:spPr>
          <a:xfrm>
            <a:off x="4018518" y="1226521"/>
            <a:ext cx="7496175" cy="1117600"/>
          </a:xfrm>
        </p:spPr>
        <p:txBody>
          <a:bodyPr>
            <a:normAutofit/>
          </a:bodyPr>
          <a:lstStyle>
            <a:lvl1pPr>
              <a:defRPr sz="1800" b="0" i="0">
                <a:latin typeface="+mn-lt"/>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sp>
        <p:nvSpPr>
          <p:cNvPr id="20" name="Text Placeholder 2">
            <a:extLst>
              <a:ext uri="{FF2B5EF4-FFF2-40B4-BE49-F238E27FC236}">
                <a16:creationId xmlns:a16="http://schemas.microsoft.com/office/drawing/2014/main" id="{091C1152-F42A-4216-886B-4FCA841AF2E4}"/>
              </a:ext>
            </a:extLst>
          </p:cNvPr>
          <p:cNvSpPr>
            <a:spLocks noGrp="1"/>
          </p:cNvSpPr>
          <p:nvPr>
            <p:ph type="body" sz="quarter" idx="13" hasCustomPrompt="1"/>
          </p:nvPr>
        </p:nvSpPr>
        <p:spPr>
          <a:xfrm>
            <a:off x="4017963" y="2460676"/>
            <a:ext cx="6226175" cy="679450"/>
          </a:xfrm>
        </p:spPr>
        <p:txBody>
          <a:bodyPr/>
          <a:lstStyle>
            <a:lvl1pPr>
              <a:defRPr sz="2800" b="1" i="0">
                <a:latin typeface="+mj-lt"/>
                <a:ea typeface="Lora" charset="0"/>
                <a:cs typeface="Lora" charset="0"/>
              </a:defRPr>
            </a:lvl1pPr>
          </a:lstStyle>
          <a:p>
            <a:pPr lvl="0"/>
            <a:r>
              <a:rPr lang="en-GB"/>
              <a:t>Example 2</a:t>
            </a:r>
            <a:endParaRPr lang="en-US"/>
          </a:p>
        </p:txBody>
      </p:sp>
      <p:sp>
        <p:nvSpPr>
          <p:cNvPr id="19" name="Text Placeholder 4">
            <a:extLst>
              <a:ext uri="{FF2B5EF4-FFF2-40B4-BE49-F238E27FC236}">
                <a16:creationId xmlns:a16="http://schemas.microsoft.com/office/drawing/2014/main" id="{27E403A3-8679-44BF-AD86-42EF9AFD9F4A}"/>
              </a:ext>
            </a:extLst>
          </p:cNvPr>
          <p:cNvSpPr>
            <a:spLocks noGrp="1"/>
          </p:cNvSpPr>
          <p:nvPr>
            <p:ph type="body" sz="quarter" idx="12" hasCustomPrompt="1"/>
          </p:nvPr>
        </p:nvSpPr>
        <p:spPr>
          <a:xfrm>
            <a:off x="4018518" y="3155384"/>
            <a:ext cx="7496175" cy="1117600"/>
          </a:xfrm>
        </p:spPr>
        <p:txBody>
          <a:bodyPr>
            <a:normAutofit/>
          </a:bodyPr>
          <a:lstStyle>
            <a:lvl1pPr>
              <a:defRPr sz="1800" b="0" i="0">
                <a:latin typeface="+mn-lt"/>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sp>
        <p:nvSpPr>
          <p:cNvPr id="22" name="Text Placeholder 2">
            <a:extLst>
              <a:ext uri="{FF2B5EF4-FFF2-40B4-BE49-F238E27FC236}">
                <a16:creationId xmlns:a16="http://schemas.microsoft.com/office/drawing/2014/main" id="{B6EE7173-47AA-48FF-A59B-31ADB063D0C6}"/>
              </a:ext>
            </a:extLst>
          </p:cNvPr>
          <p:cNvSpPr>
            <a:spLocks noGrp="1"/>
          </p:cNvSpPr>
          <p:nvPr>
            <p:ph type="body" sz="quarter" idx="15" hasCustomPrompt="1"/>
          </p:nvPr>
        </p:nvSpPr>
        <p:spPr>
          <a:xfrm>
            <a:off x="4017408" y="4377642"/>
            <a:ext cx="6226175" cy="679450"/>
          </a:xfrm>
        </p:spPr>
        <p:txBody>
          <a:bodyPr/>
          <a:lstStyle>
            <a:lvl1pPr>
              <a:defRPr sz="2800" b="1" i="0">
                <a:latin typeface="+mj-lt"/>
                <a:ea typeface="Lora" charset="0"/>
                <a:cs typeface="Lora" charset="0"/>
              </a:defRPr>
            </a:lvl1pPr>
          </a:lstStyle>
          <a:p>
            <a:pPr lvl="0"/>
            <a:r>
              <a:rPr lang="en-GB"/>
              <a:t>Example 3</a:t>
            </a:r>
            <a:endParaRPr lang="en-US"/>
          </a:p>
        </p:txBody>
      </p:sp>
      <p:sp>
        <p:nvSpPr>
          <p:cNvPr id="21" name="Text Placeholder 4">
            <a:extLst>
              <a:ext uri="{FF2B5EF4-FFF2-40B4-BE49-F238E27FC236}">
                <a16:creationId xmlns:a16="http://schemas.microsoft.com/office/drawing/2014/main" id="{9E17D836-806F-4767-B265-5F8860713448}"/>
              </a:ext>
            </a:extLst>
          </p:cNvPr>
          <p:cNvSpPr>
            <a:spLocks noGrp="1"/>
          </p:cNvSpPr>
          <p:nvPr>
            <p:ph type="body" sz="quarter" idx="14" hasCustomPrompt="1"/>
          </p:nvPr>
        </p:nvSpPr>
        <p:spPr>
          <a:xfrm>
            <a:off x="4017963" y="5072350"/>
            <a:ext cx="7496175" cy="1117600"/>
          </a:xfrm>
        </p:spPr>
        <p:txBody>
          <a:bodyPr>
            <a:normAutofit/>
          </a:bodyPr>
          <a:lstStyle>
            <a:lvl1pPr>
              <a:defRPr sz="1800" b="0" i="0">
                <a:latin typeface="+mn-lt"/>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pic>
        <p:nvPicPr>
          <p:cNvPr id="13" name="Picture 12" descr="A picture containing text, clipart&#10;&#10;Description automatically generated">
            <a:extLst>
              <a:ext uri="{FF2B5EF4-FFF2-40B4-BE49-F238E27FC236}">
                <a16:creationId xmlns:a16="http://schemas.microsoft.com/office/drawing/2014/main" id="{39DD499C-21D4-3049-0CE9-67D8860B2129}"/>
              </a:ext>
            </a:extLst>
          </p:cNvPr>
          <p:cNvPicPr>
            <a:picLocks noChangeAspect="1"/>
          </p:cNvPicPr>
          <p:nvPr/>
        </p:nvPicPr>
        <p:blipFill>
          <a:blip r:embed="rId2"/>
          <a:stretch>
            <a:fillRect/>
          </a:stretch>
        </p:blipFill>
        <p:spPr>
          <a:xfrm>
            <a:off x="539923" y="6146056"/>
            <a:ext cx="585971" cy="197518"/>
          </a:xfrm>
          <a:prstGeom prst="rect">
            <a:avLst/>
          </a:prstGeom>
        </p:spPr>
      </p:pic>
      <p:sp>
        <p:nvSpPr>
          <p:cNvPr id="16" name="Slide Number Placeholder 3">
            <a:extLst>
              <a:ext uri="{FF2B5EF4-FFF2-40B4-BE49-F238E27FC236}">
                <a16:creationId xmlns:a16="http://schemas.microsoft.com/office/drawing/2014/main" id="{C2CA6CBC-1CF9-904C-7B4A-7FFE346B99A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7" name="Rectangle 7">
            <a:extLst>
              <a:ext uri="{FF2B5EF4-FFF2-40B4-BE49-F238E27FC236}">
                <a16:creationId xmlns:a16="http://schemas.microsoft.com/office/drawing/2014/main" id="{D73E01DB-6802-DFD8-6FEC-695065F371E5}"/>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18" name="Picture 17" descr="A picture containing text, clipart&#10;&#10;Description automatically generated">
            <a:extLst>
              <a:ext uri="{FF2B5EF4-FFF2-40B4-BE49-F238E27FC236}">
                <a16:creationId xmlns:a16="http://schemas.microsoft.com/office/drawing/2014/main" id="{39DD499C-21D4-3049-0CE9-67D8860B2129}"/>
              </a:ext>
            </a:extLst>
          </p:cNvPr>
          <p:cNvPicPr>
            <a:picLocks noChangeAspect="1"/>
          </p:cNvPicPr>
          <p:nvPr/>
        </p:nvPicPr>
        <p:blipFill>
          <a:blip r:embed="rId2"/>
          <a:stretch>
            <a:fillRect/>
          </a:stretch>
        </p:blipFill>
        <p:spPr>
          <a:xfrm>
            <a:off x="539923" y="6146056"/>
            <a:ext cx="585971" cy="197518"/>
          </a:xfrm>
          <a:prstGeom prst="rect">
            <a:avLst/>
          </a:prstGeom>
        </p:spPr>
      </p:pic>
      <p:sp>
        <p:nvSpPr>
          <p:cNvPr id="23" name="Slide Number Placeholder 3">
            <a:extLst>
              <a:ext uri="{FF2B5EF4-FFF2-40B4-BE49-F238E27FC236}">
                <a16:creationId xmlns:a16="http://schemas.microsoft.com/office/drawing/2014/main" id="{C2CA6CBC-1CF9-904C-7B4A-7FFE346B99A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24" name="Rectangle 7">
            <a:extLst>
              <a:ext uri="{FF2B5EF4-FFF2-40B4-BE49-F238E27FC236}">
                <a16:creationId xmlns:a16="http://schemas.microsoft.com/office/drawing/2014/main" id="{61A0DDAB-8E28-0A0F-E82F-073DEE610982}"/>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25" name="Picture 24" descr="A picture containing text, clipart&#10;&#10;Description automatically generated">
            <a:extLst>
              <a:ext uri="{FF2B5EF4-FFF2-40B4-BE49-F238E27FC236}">
                <a16:creationId xmlns:a16="http://schemas.microsoft.com/office/drawing/2014/main" id="{1187C572-9A59-D420-71C8-F258AAC2D08E}"/>
              </a:ext>
            </a:extLst>
          </p:cNvPr>
          <p:cNvPicPr>
            <a:picLocks noChangeAspect="1"/>
          </p:cNvPicPr>
          <p:nvPr/>
        </p:nvPicPr>
        <p:blipFill>
          <a:blip r:embed="rId2"/>
          <a:stretch>
            <a:fillRect/>
          </a:stretch>
        </p:blipFill>
        <p:spPr>
          <a:xfrm>
            <a:off x="539923" y="6146056"/>
            <a:ext cx="585971" cy="197518"/>
          </a:xfrm>
          <a:prstGeom prst="rect">
            <a:avLst/>
          </a:prstGeom>
        </p:spPr>
      </p:pic>
      <p:sp>
        <p:nvSpPr>
          <p:cNvPr id="26" name="Slide Number Placeholder 3">
            <a:extLst>
              <a:ext uri="{FF2B5EF4-FFF2-40B4-BE49-F238E27FC236}">
                <a16:creationId xmlns:a16="http://schemas.microsoft.com/office/drawing/2014/main" id="{5DC8ED7F-F887-5E37-6343-5EBF87959BE3}"/>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27" name="Rectangle 7">
            <a:extLst>
              <a:ext uri="{FF2B5EF4-FFF2-40B4-BE49-F238E27FC236}">
                <a16:creationId xmlns:a16="http://schemas.microsoft.com/office/drawing/2014/main" id="{A9FB08EA-3095-8E06-DD44-33150F508530}"/>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9" name="Slide Number Placeholder 3">
            <a:extLst>
              <a:ext uri="{FF2B5EF4-FFF2-40B4-BE49-F238E27FC236}">
                <a16:creationId xmlns:a16="http://schemas.microsoft.com/office/drawing/2014/main" id="{7C9A5DBB-FAE7-FCCD-9F30-1CC85E28838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31" name="Picture 30">
            <a:extLst>
              <a:ext uri="{FF2B5EF4-FFF2-40B4-BE49-F238E27FC236}">
                <a16:creationId xmlns:a16="http://schemas.microsoft.com/office/drawing/2014/main" id="{ED266A55-362B-7E2B-7F9C-26AC7CE3B868}"/>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64553938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Image (Teal)">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9D6532A7-2381-C31B-2DC2-6BFF6B382F0A}"/>
              </a:ext>
              <a:ext uri="{C183D7F6-B498-43B3-948B-1728B52AA6E4}">
                <adec:decorative xmlns:adec="http://schemas.microsoft.com/office/drawing/2017/decorative" val="1"/>
              </a:ext>
            </a:extLst>
          </p:cNvPr>
          <p:cNvSpPr/>
          <p:nvPr/>
        </p:nvSpPr>
        <p:spPr>
          <a:xfrm>
            <a:off x="-1" y="0"/>
            <a:ext cx="423702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1" name="Picture Placeholder 11">
            <a:extLst>
              <a:ext uri="{FF2B5EF4-FFF2-40B4-BE49-F238E27FC236}">
                <a16:creationId xmlns:a16="http://schemas.microsoft.com/office/drawing/2014/main" id="{3AC38256-C8D9-6119-42DD-A10574D38789}"/>
              </a:ext>
              <a:ext uri="{C183D7F6-B498-43B3-948B-1728B52AA6E4}">
                <adec:decorative xmlns:adec="http://schemas.microsoft.com/office/drawing/2017/decorative" val="1"/>
              </a:ext>
            </a:extLst>
          </p:cNvPr>
          <p:cNvSpPr>
            <a:spLocks noGrp="1"/>
          </p:cNvSpPr>
          <p:nvPr>
            <p:ph type="pic" sz="quarter" idx="16"/>
          </p:nvPr>
        </p:nvSpPr>
        <p:spPr>
          <a:xfrm>
            <a:off x="2929468" y="-4527"/>
            <a:ext cx="4905895" cy="6867054"/>
          </a:xfrm>
          <a:custGeom>
            <a:avLst/>
            <a:gdLst>
              <a:gd name="connsiteX0" fmla="*/ 0 w 4905895"/>
              <a:gd name="connsiteY0" fmla="*/ 0 h 6858000"/>
              <a:gd name="connsiteX1" fmla="*/ 4905895 w 4905895"/>
              <a:gd name="connsiteY1" fmla="*/ 0 h 6858000"/>
              <a:gd name="connsiteX2" fmla="*/ 4905895 w 4905895"/>
              <a:gd name="connsiteY2" fmla="*/ 6858000 h 6858000"/>
              <a:gd name="connsiteX3" fmla="*/ 0 w 4905895"/>
              <a:gd name="connsiteY3" fmla="*/ 6858000 h 6858000"/>
              <a:gd name="connsiteX4" fmla="*/ 0 w 4905895"/>
              <a:gd name="connsiteY4" fmla="*/ 0 h 6858000"/>
              <a:gd name="connsiteX0" fmla="*/ 941561 w 4905895"/>
              <a:gd name="connsiteY0" fmla="*/ 0 h 6867054"/>
              <a:gd name="connsiteX1" fmla="*/ 4905895 w 4905895"/>
              <a:gd name="connsiteY1" fmla="*/ 9054 h 6867054"/>
              <a:gd name="connsiteX2" fmla="*/ 4905895 w 4905895"/>
              <a:gd name="connsiteY2" fmla="*/ 6867054 h 6867054"/>
              <a:gd name="connsiteX3" fmla="*/ 0 w 4905895"/>
              <a:gd name="connsiteY3" fmla="*/ 6867054 h 6867054"/>
              <a:gd name="connsiteX4" fmla="*/ 941561 w 4905895"/>
              <a:gd name="connsiteY4" fmla="*/ 0 h 6867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5895" h="6867054">
                <a:moveTo>
                  <a:pt x="941561" y="0"/>
                </a:moveTo>
                <a:lnTo>
                  <a:pt x="4905895" y="9054"/>
                </a:lnTo>
                <a:lnTo>
                  <a:pt x="4905895" y="6867054"/>
                </a:lnTo>
                <a:lnTo>
                  <a:pt x="0" y="6867054"/>
                </a:lnTo>
                <a:lnTo>
                  <a:pt x="941561" y="0"/>
                </a:lnTo>
                <a:close/>
              </a:path>
            </a:pathLst>
          </a:custGeom>
        </p:spPr>
        <p:txBody>
          <a:bodyPr/>
          <a:lstStyle/>
          <a:p>
            <a:r>
              <a:rPr lang="en-US"/>
              <a:t>Click icon to add picture</a:t>
            </a:r>
            <a:endParaRPr lang="en-GB"/>
          </a:p>
        </p:txBody>
      </p:sp>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p:nvSpPr>
        <p:spPr>
          <a:xfrm>
            <a:off x="7835363" y="6791"/>
            <a:ext cx="4356636"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 name="Title 1">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2" y="697027"/>
            <a:ext cx="3305895" cy="1109207"/>
          </a:xfrm>
        </p:spPr>
        <p:txBody>
          <a:bodyPr/>
          <a:lstStyle>
            <a:lvl1pPr>
              <a:defRPr sz="2800" b="1">
                <a:solidFill>
                  <a:srgbClr val="222222"/>
                </a:solidFill>
                <a:latin typeface="+mj-lt"/>
              </a:defRPr>
            </a:lvl1pPr>
          </a:lstStyle>
          <a:p>
            <a:pPr lvl="0"/>
            <a:r>
              <a:rPr lang="en-GB"/>
              <a:t>This is a sample quote layout page</a:t>
            </a:r>
            <a:endParaRPr lang="en-US"/>
          </a:p>
        </p:txBody>
      </p:sp>
      <p:sp>
        <p:nvSpPr>
          <p:cNvPr id="19"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2448783"/>
            <a:ext cx="3305339" cy="1109207"/>
          </a:xfrm>
        </p:spPr>
        <p:txBody>
          <a:bodyPr>
            <a:normAutofit/>
          </a:bodyPr>
          <a:lstStyle>
            <a:lvl1pPr>
              <a:defRPr sz="1800" b="0" i="0">
                <a:latin typeface="Inter" panose="02000503000000020004" pitchFamily="2" charset="0"/>
                <a:ea typeface="Inter" panose="02000503000000020004" pitchFamily="2" charset="0"/>
              </a:defRPr>
            </a:lvl1pPr>
          </a:lstStyle>
          <a:p>
            <a:r>
              <a:rPr lang="en-GB">
                <a:solidFill>
                  <a:srgbClr val="0E0E0E"/>
                </a:solidFill>
                <a:latin typeface="Lato" panose="020F0502020204030203" pitchFamily="34" charset="77"/>
              </a:rPr>
              <a:t>“Insert quote or other important information to highlight here.”</a:t>
            </a:r>
          </a:p>
        </p:txBody>
      </p:sp>
      <p:sp>
        <p:nvSpPr>
          <p:cNvPr id="20"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26072"/>
            <a:ext cx="3305339" cy="1220117"/>
          </a:xfrm>
        </p:spPr>
        <p:txBody>
          <a:bodyPr>
            <a:normAutofit/>
          </a:bodyPr>
          <a:lstStyle>
            <a:lvl1pPr>
              <a:defRPr sz="1800" b="0" i="0">
                <a:latin typeface="Inter" panose="02000503000000020004" pitchFamily="2" charset="0"/>
                <a:ea typeface="Inter" panose="02000503000000020004" pitchFamily="2" charset="0"/>
              </a:defRPr>
            </a:lvl1pPr>
          </a:lstStyle>
          <a:p>
            <a:r>
              <a:rPr lang="en-GB">
                <a:solidFill>
                  <a:srgbClr val="0E0E0E"/>
                </a:solidFill>
                <a:latin typeface="Lato" panose="020F0502020204030203" pitchFamily="34" charset="77"/>
              </a:rPr>
              <a:t>Insert name and job title here</a:t>
            </a:r>
          </a:p>
        </p:txBody>
      </p:sp>
      <p:pic>
        <p:nvPicPr>
          <p:cNvPr id="21" name="Picture 20">
            <a:extLst>
              <a:ext uri="{FF2B5EF4-FFF2-40B4-BE49-F238E27FC236}">
                <a16:creationId xmlns:a16="http://schemas.microsoft.com/office/drawing/2014/main" id="{A70CE413-9FF6-C607-D9B2-C926631A963D}"/>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10984560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3F90F9EA-6261-2BB5-A397-03E61B490C7E}"/>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a sample title page layout</a:t>
            </a:r>
          </a:p>
        </p:txBody>
      </p:sp>
      <p:sp>
        <p:nvSpPr>
          <p:cNvPr id="8" name="Subtitle 2">
            <a:extLst>
              <a:ext uri="{FF2B5EF4-FFF2-40B4-BE49-F238E27FC236}">
                <a16:creationId xmlns:a16="http://schemas.microsoft.com/office/drawing/2014/main" id="{F82F9766-4972-F174-153B-268D85F81A7C}"/>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solidFill>
                  <a:schemeClr val="bg1"/>
                </a:solidFill>
                <a:latin typeface="Inter" panose="02000503000000020004" pitchFamily="2" charset="0"/>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11" name="Picture Placeholder 7">
            <a:extLst>
              <a:ext uri="{FF2B5EF4-FFF2-40B4-BE49-F238E27FC236}">
                <a16:creationId xmlns:a16="http://schemas.microsoft.com/office/drawing/2014/main" id="{3B414633-21DA-146B-1F4C-E0DC80EA81FC}"/>
              </a:ext>
              <a:ext uri="{C183D7F6-B498-43B3-948B-1728B52AA6E4}">
                <adec:decorative xmlns:adec="http://schemas.microsoft.com/office/drawing/2017/decorative" val="1"/>
              </a:ext>
            </a:extLst>
          </p:cNvPr>
          <p:cNvSpPr>
            <a:spLocks noGrp="1"/>
          </p:cNvSpPr>
          <p:nvPr>
            <p:ph type="pic" sz="quarter" idx="10"/>
          </p:nvPr>
        </p:nvSpPr>
        <p:spPr>
          <a:xfrm>
            <a:off x="5730875" y="-9054"/>
            <a:ext cx="6461125" cy="6867053"/>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61125" h="6867053">
                <a:moveTo>
                  <a:pt x="1910281" y="0"/>
                </a:moveTo>
                <a:lnTo>
                  <a:pt x="6461125" y="9053"/>
                </a:lnTo>
                <a:lnTo>
                  <a:pt x="6461125" y="6867053"/>
                </a:lnTo>
                <a:lnTo>
                  <a:pt x="0" y="6867053"/>
                </a:lnTo>
                <a:lnTo>
                  <a:pt x="1910281" y="0"/>
                </a:lnTo>
                <a:close/>
              </a:path>
            </a:pathLst>
          </a:custGeom>
        </p:spPr>
        <p:txBody>
          <a:bodyPr/>
          <a:lstStyle/>
          <a:p>
            <a:r>
              <a:rPr lang="en-US"/>
              <a:t>Click icon to add picture</a:t>
            </a:r>
          </a:p>
        </p:txBody>
      </p:sp>
      <p:sp>
        <p:nvSpPr>
          <p:cNvPr id="12" name="Slide Number Placeholder 3">
            <a:extLst>
              <a:ext uri="{FF2B5EF4-FFF2-40B4-BE49-F238E27FC236}">
                <a16:creationId xmlns:a16="http://schemas.microsoft.com/office/drawing/2014/main" id="{4880145A-77DD-C13E-E9AF-BAE16209486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4880145A-77DD-C13E-E9AF-BAE16209486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9FE25D1D-91F4-ECFA-44B5-F38722EB53E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5" name="Slide Number Placeholder 3">
            <a:extLst>
              <a:ext uri="{FF2B5EF4-FFF2-40B4-BE49-F238E27FC236}">
                <a16:creationId xmlns:a16="http://schemas.microsoft.com/office/drawing/2014/main" id="{0AC358A1-1DA1-1619-1588-630E0024E5E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7" name="Picture 16">
            <a:extLst>
              <a:ext uri="{FF2B5EF4-FFF2-40B4-BE49-F238E27FC236}">
                <a16:creationId xmlns:a16="http://schemas.microsoft.com/office/drawing/2014/main" id="{8A725F94-97E3-8C0E-43B9-A9A8A0570CE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47595388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Quote Image (Blue)">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8F2988EB-0ED3-084C-A870-1F7705976909}"/>
              </a:ext>
              <a:ext uri="{C183D7F6-B498-43B3-948B-1728B52AA6E4}">
                <adec:decorative xmlns:adec="http://schemas.microsoft.com/office/drawing/2017/decorative" val="1"/>
              </a:ext>
            </a:extLst>
          </p:cNvPr>
          <p:cNvSpPr/>
          <p:nvPr/>
        </p:nvSpPr>
        <p:spPr>
          <a:xfrm>
            <a:off x="0" y="-9054"/>
            <a:ext cx="4237023"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p:nvSpPr>
        <p:spPr>
          <a:xfrm>
            <a:off x="7835983" y="0"/>
            <a:ext cx="4356017"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 name="Title 1">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2" y="697027"/>
            <a:ext cx="3305895" cy="1109207"/>
          </a:xfrm>
        </p:spPr>
        <p:txBody>
          <a:bodyPr/>
          <a:lstStyle>
            <a:lvl1pPr>
              <a:defRPr sz="2800" b="1" i="0">
                <a:solidFill>
                  <a:schemeClr val="tx1"/>
                </a:solidFill>
                <a:latin typeface="Lora SemiBold" pitchFamily="2" charset="77"/>
              </a:defRPr>
            </a:lvl1pPr>
          </a:lstStyle>
          <a:p>
            <a:pPr lvl="0"/>
            <a:r>
              <a:rPr lang="en-GB"/>
              <a:t>This is a sample quote layout page</a:t>
            </a:r>
            <a:endParaRPr lang="en-US"/>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2448783"/>
            <a:ext cx="3305339" cy="1109207"/>
          </a:xfrm>
        </p:spPr>
        <p:txBody>
          <a:bodyPr>
            <a:normAutofit/>
          </a:bodyPr>
          <a:lstStyle>
            <a:lvl1pPr>
              <a:defRPr sz="1800" b="0" i="0">
                <a:latin typeface="Inter" panose="02000503000000020004" pitchFamily="2" charset="0"/>
                <a:ea typeface="Inter" panose="02000503000000020004" pitchFamily="2" charset="0"/>
              </a:defRPr>
            </a:lvl1pPr>
          </a:lstStyle>
          <a:p>
            <a:r>
              <a:rPr lang="en-GB">
                <a:solidFill>
                  <a:srgbClr val="0E0E0E"/>
                </a:solidFill>
                <a:latin typeface="Lato" panose="020F0502020204030203" pitchFamily="34" charset="77"/>
              </a:rPr>
              <a:t>“Insert quote or other important information to highlight here.”</a:t>
            </a:r>
          </a:p>
        </p:txBody>
      </p:sp>
      <p:sp>
        <p:nvSpPr>
          <p:cNvPr id="22"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26072"/>
            <a:ext cx="3305339" cy="1220117"/>
          </a:xfrm>
        </p:spPr>
        <p:txBody>
          <a:bodyPr>
            <a:normAutofit/>
          </a:bodyPr>
          <a:lstStyle>
            <a:lvl1pPr>
              <a:defRPr sz="1800" b="0" i="0">
                <a:latin typeface="Inter" panose="02000503000000020004" pitchFamily="2" charset="0"/>
                <a:ea typeface="Inter" panose="02000503000000020004" pitchFamily="2" charset="0"/>
              </a:defRPr>
            </a:lvl1pPr>
          </a:lstStyle>
          <a:p>
            <a:r>
              <a:rPr lang="en-GB">
                <a:solidFill>
                  <a:srgbClr val="0E0E0E"/>
                </a:solidFill>
                <a:latin typeface="Lato" panose="020F0502020204030203" pitchFamily="34" charset="77"/>
              </a:rPr>
              <a:t>Insert name and job title here</a:t>
            </a:r>
          </a:p>
        </p:txBody>
      </p:sp>
      <p:sp>
        <p:nvSpPr>
          <p:cNvPr id="10" name="Slide Number Placeholder 3">
            <a:extLst>
              <a:ext uri="{FF2B5EF4-FFF2-40B4-BE49-F238E27FC236}">
                <a16:creationId xmlns:a16="http://schemas.microsoft.com/office/drawing/2014/main" id="{6AB867DE-1E97-720D-D158-1654870BFA9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Picture Placeholder 11">
            <a:extLst>
              <a:ext uri="{FF2B5EF4-FFF2-40B4-BE49-F238E27FC236}">
                <a16:creationId xmlns:a16="http://schemas.microsoft.com/office/drawing/2014/main" id="{3AC38256-C8D9-6119-42DD-A10574D38789}"/>
              </a:ext>
              <a:ext uri="{C183D7F6-B498-43B3-948B-1728B52AA6E4}">
                <adec:decorative xmlns:adec="http://schemas.microsoft.com/office/drawing/2017/decorative" val="1"/>
              </a:ext>
            </a:extLst>
          </p:cNvPr>
          <p:cNvSpPr>
            <a:spLocks noGrp="1"/>
          </p:cNvSpPr>
          <p:nvPr>
            <p:ph type="pic" sz="quarter" idx="16"/>
          </p:nvPr>
        </p:nvSpPr>
        <p:spPr>
          <a:xfrm>
            <a:off x="2930088" y="-9054"/>
            <a:ext cx="4905895" cy="6867054"/>
          </a:xfrm>
          <a:custGeom>
            <a:avLst/>
            <a:gdLst>
              <a:gd name="connsiteX0" fmla="*/ 0 w 4905895"/>
              <a:gd name="connsiteY0" fmla="*/ 0 h 6858000"/>
              <a:gd name="connsiteX1" fmla="*/ 4905895 w 4905895"/>
              <a:gd name="connsiteY1" fmla="*/ 0 h 6858000"/>
              <a:gd name="connsiteX2" fmla="*/ 4905895 w 4905895"/>
              <a:gd name="connsiteY2" fmla="*/ 6858000 h 6858000"/>
              <a:gd name="connsiteX3" fmla="*/ 0 w 4905895"/>
              <a:gd name="connsiteY3" fmla="*/ 6858000 h 6858000"/>
              <a:gd name="connsiteX4" fmla="*/ 0 w 4905895"/>
              <a:gd name="connsiteY4" fmla="*/ 0 h 6858000"/>
              <a:gd name="connsiteX0" fmla="*/ 941561 w 4905895"/>
              <a:gd name="connsiteY0" fmla="*/ 0 h 6867054"/>
              <a:gd name="connsiteX1" fmla="*/ 4905895 w 4905895"/>
              <a:gd name="connsiteY1" fmla="*/ 9054 h 6867054"/>
              <a:gd name="connsiteX2" fmla="*/ 4905895 w 4905895"/>
              <a:gd name="connsiteY2" fmla="*/ 6867054 h 6867054"/>
              <a:gd name="connsiteX3" fmla="*/ 0 w 4905895"/>
              <a:gd name="connsiteY3" fmla="*/ 6867054 h 6867054"/>
              <a:gd name="connsiteX4" fmla="*/ 941561 w 4905895"/>
              <a:gd name="connsiteY4" fmla="*/ 0 h 6867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5895" h="6867054">
                <a:moveTo>
                  <a:pt x="941561" y="0"/>
                </a:moveTo>
                <a:lnTo>
                  <a:pt x="4905895" y="9054"/>
                </a:lnTo>
                <a:lnTo>
                  <a:pt x="4905895" y="6867054"/>
                </a:lnTo>
                <a:lnTo>
                  <a:pt x="0" y="6867054"/>
                </a:lnTo>
                <a:lnTo>
                  <a:pt x="941561" y="0"/>
                </a:lnTo>
                <a:close/>
              </a:path>
            </a:pathLst>
          </a:custGeom>
        </p:spPr>
        <p:txBody>
          <a:bodyPr/>
          <a:lstStyle/>
          <a:p>
            <a:r>
              <a:rPr lang="en-US"/>
              <a:t>Click icon to add picture</a:t>
            </a:r>
            <a:endParaRPr lang="en-GB"/>
          </a:p>
        </p:txBody>
      </p:sp>
      <p:sp>
        <p:nvSpPr>
          <p:cNvPr id="16" name="Slide Number Placeholder 3">
            <a:extLst>
              <a:ext uri="{FF2B5EF4-FFF2-40B4-BE49-F238E27FC236}">
                <a16:creationId xmlns:a16="http://schemas.microsoft.com/office/drawing/2014/main" id="{6AB867DE-1E97-720D-D158-1654870BFA9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7" name="Slide Number Placeholder 3">
            <a:extLst>
              <a:ext uri="{FF2B5EF4-FFF2-40B4-BE49-F238E27FC236}">
                <a16:creationId xmlns:a16="http://schemas.microsoft.com/office/drawing/2014/main" id="{6BAE15BA-2193-296B-8642-DB0B39937A3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20" name="Slide Number Placeholder 3">
            <a:extLst>
              <a:ext uri="{FF2B5EF4-FFF2-40B4-BE49-F238E27FC236}">
                <a16:creationId xmlns:a16="http://schemas.microsoft.com/office/drawing/2014/main" id="{97126ACB-6B72-1A59-AFD0-B7E5EEC9E6E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27" name="Picture 26">
            <a:extLst>
              <a:ext uri="{FF2B5EF4-FFF2-40B4-BE49-F238E27FC236}">
                <a16:creationId xmlns:a16="http://schemas.microsoft.com/office/drawing/2014/main" id="{80A8262E-7C1D-FBC5-5186-2C109D60EE0F}"/>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5044249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Example Image (Teal)">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AD400DA-183B-B416-6ECA-CDFE2EDB42F8}"/>
              </a:ext>
              <a:ext uri="{C183D7F6-B498-43B3-948B-1728B52AA6E4}">
                <adec:decorative xmlns:adec="http://schemas.microsoft.com/office/drawing/2017/decorative" val="1"/>
              </a:ext>
            </a:extLst>
          </p:cNvPr>
          <p:cNvSpPr/>
          <p:nvPr/>
        </p:nvSpPr>
        <p:spPr>
          <a:xfrm>
            <a:off x="-1" y="0"/>
            <a:ext cx="423702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3" name="Picture Placeholder 11">
            <a:extLst>
              <a:ext uri="{FF2B5EF4-FFF2-40B4-BE49-F238E27FC236}">
                <a16:creationId xmlns:a16="http://schemas.microsoft.com/office/drawing/2014/main" id="{75A84D0F-2196-DF89-C270-C10DF42B45F2}"/>
              </a:ext>
              <a:ext uri="{C183D7F6-B498-43B3-948B-1728B52AA6E4}">
                <adec:decorative xmlns:adec="http://schemas.microsoft.com/office/drawing/2017/decorative" val="1"/>
              </a:ext>
            </a:extLst>
          </p:cNvPr>
          <p:cNvSpPr>
            <a:spLocks noGrp="1"/>
          </p:cNvSpPr>
          <p:nvPr>
            <p:ph type="pic" sz="quarter" idx="16"/>
          </p:nvPr>
        </p:nvSpPr>
        <p:spPr>
          <a:xfrm>
            <a:off x="2929467" y="0"/>
            <a:ext cx="4905895" cy="6867054"/>
          </a:xfrm>
          <a:custGeom>
            <a:avLst/>
            <a:gdLst>
              <a:gd name="connsiteX0" fmla="*/ 0 w 4905895"/>
              <a:gd name="connsiteY0" fmla="*/ 0 h 6858000"/>
              <a:gd name="connsiteX1" fmla="*/ 4905895 w 4905895"/>
              <a:gd name="connsiteY1" fmla="*/ 0 h 6858000"/>
              <a:gd name="connsiteX2" fmla="*/ 4905895 w 4905895"/>
              <a:gd name="connsiteY2" fmla="*/ 6858000 h 6858000"/>
              <a:gd name="connsiteX3" fmla="*/ 0 w 4905895"/>
              <a:gd name="connsiteY3" fmla="*/ 6858000 h 6858000"/>
              <a:gd name="connsiteX4" fmla="*/ 0 w 4905895"/>
              <a:gd name="connsiteY4" fmla="*/ 0 h 6858000"/>
              <a:gd name="connsiteX0" fmla="*/ 941561 w 4905895"/>
              <a:gd name="connsiteY0" fmla="*/ 0 h 6867054"/>
              <a:gd name="connsiteX1" fmla="*/ 4905895 w 4905895"/>
              <a:gd name="connsiteY1" fmla="*/ 9054 h 6867054"/>
              <a:gd name="connsiteX2" fmla="*/ 4905895 w 4905895"/>
              <a:gd name="connsiteY2" fmla="*/ 6867054 h 6867054"/>
              <a:gd name="connsiteX3" fmla="*/ 0 w 4905895"/>
              <a:gd name="connsiteY3" fmla="*/ 6867054 h 6867054"/>
              <a:gd name="connsiteX4" fmla="*/ 941561 w 4905895"/>
              <a:gd name="connsiteY4" fmla="*/ 0 h 6867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5895" h="6867054">
                <a:moveTo>
                  <a:pt x="941561" y="0"/>
                </a:moveTo>
                <a:lnTo>
                  <a:pt x="4905895" y="9054"/>
                </a:lnTo>
                <a:lnTo>
                  <a:pt x="4905895" y="6867054"/>
                </a:lnTo>
                <a:lnTo>
                  <a:pt x="0" y="6867054"/>
                </a:lnTo>
                <a:lnTo>
                  <a:pt x="941561" y="0"/>
                </a:lnTo>
                <a:close/>
              </a:path>
            </a:pathLst>
          </a:custGeom>
        </p:spPr>
        <p:txBody>
          <a:bodyPr/>
          <a:lstStyle/>
          <a:p>
            <a:r>
              <a:rPr lang="en-US"/>
              <a:t>Click icon to add picture</a:t>
            </a:r>
            <a:endParaRPr lang="en-GB"/>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a sample page layout</a:t>
            </a:r>
          </a:p>
        </p:txBody>
      </p:sp>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p:nvSpPr>
        <p:spPr>
          <a:xfrm>
            <a:off x="7835362" y="0"/>
            <a:ext cx="4356637"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 name="Text Placeholder 2">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3" y="697028"/>
            <a:ext cx="2863332" cy="741776"/>
          </a:xfrm>
        </p:spPr>
        <p:txBody>
          <a:bodyPr/>
          <a:lstStyle>
            <a:lvl1pPr>
              <a:defRPr sz="2800" b="1" i="0">
                <a:latin typeface="+mj-lt"/>
                <a:ea typeface="Inter SemiBold" panose="02000503000000020004" pitchFamily="2" charset="0"/>
              </a:defRPr>
            </a:lvl1pPr>
          </a:lstStyle>
          <a:p>
            <a:pPr lvl="0"/>
            <a:r>
              <a:rPr lang="en-GB"/>
              <a:t>Example 1</a:t>
            </a:r>
            <a:endParaRPr lang="en-US"/>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1452117"/>
            <a:ext cx="3447388" cy="1220117"/>
          </a:xfrm>
        </p:spPr>
        <p:txBody>
          <a:bodyPr>
            <a:normAutofit/>
          </a:bodyPr>
          <a:lstStyle>
            <a:lvl1pPr>
              <a:defRPr sz="1800" b="0" i="0">
                <a:latin typeface="Inter" panose="02000503000000020004" pitchFamily="2" charset="0"/>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sp>
        <p:nvSpPr>
          <p:cNvPr id="23" name="Text Placeholder 2">
            <a:extLst>
              <a:ext uri="{FF2B5EF4-FFF2-40B4-BE49-F238E27FC236}">
                <a16:creationId xmlns:a16="http://schemas.microsoft.com/office/drawing/2014/main" id="{CBB12C6A-B190-0441-8AB6-F4FCE56171CA}"/>
              </a:ext>
            </a:extLst>
          </p:cNvPr>
          <p:cNvSpPr>
            <a:spLocks noGrp="1"/>
          </p:cNvSpPr>
          <p:nvPr>
            <p:ph type="body" sz="quarter" idx="18" hasCustomPrompt="1"/>
          </p:nvPr>
        </p:nvSpPr>
        <p:spPr>
          <a:xfrm>
            <a:off x="8247673" y="3231365"/>
            <a:ext cx="2863332" cy="741776"/>
          </a:xfrm>
        </p:spPr>
        <p:txBody>
          <a:bodyPr/>
          <a:lstStyle>
            <a:lvl1pPr>
              <a:defRPr sz="2800" b="1" i="0">
                <a:latin typeface="+mj-lt"/>
                <a:ea typeface="Inter SemiBold" panose="02000503000000020004" pitchFamily="2" charset="0"/>
              </a:defRPr>
            </a:lvl1pPr>
          </a:lstStyle>
          <a:p>
            <a:pPr lvl="0"/>
            <a:r>
              <a:rPr lang="en-GB"/>
              <a:t>Example 2</a:t>
            </a:r>
            <a:endParaRPr lang="en-US"/>
          </a:p>
        </p:txBody>
      </p:sp>
      <p:sp>
        <p:nvSpPr>
          <p:cNvPr id="22"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86454"/>
            <a:ext cx="3447388" cy="1220117"/>
          </a:xfrm>
        </p:spPr>
        <p:txBody>
          <a:bodyPr>
            <a:normAutofit/>
          </a:bodyPr>
          <a:lstStyle>
            <a:lvl1pPr>
              <a:defRPr sz="1800" b="0" i="0">
                <a:latin typeface="Inter" panose="02000503000000020004" pitchFamily="2" charset="0"/>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pic>
        <p:nvPicPr>
          <p:cNvPr id="21" name="Picture 20">
            <a:extLst>
              <a:ext uri="{FF2B5EF4-FFF2-40B4-BE49-F238E27FC236}">
                <a16:creationId xmlns:a16="http://schemas.microsoft.com/office/drawing/2014/main" id="{778166AC-89E6-95FC-9FA7-C87859540EC1}"/>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324404752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Example Image (Blue)">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A2377DF3-4D27-DDA6-BD49-0C83FFDFCF30}"/>
              </a:ext>
              <a:ext uri="{C183D7F6-B498-43B3-948B-1728B52AA6E4}">
                <adec:decorative xmlns:adec="http://schemas.microsoft.com/office/drawing/2017/decorative" val="1"/>
              </a:ext>
            </a:extLst>
          </p:cNvPr>
          <p:cNvSpPr/>
          <p:nvPr/>
        </p:nvSpPr>
        <p:spPr>
          <a:xfrm>
            <a:off x="0" y="-9054"/>
            <a:ext cx="4237023"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a sample page layout</a:t>
            </a:r>
          </a:p>
        </p:txBody>
      </p:sp>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p:nvSpPr>
        <p:spPr>
          <a:xfrm>
            <a:off x="7835362" y="0"/>
            <a:ext cx="4356637"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 name="Text Placeholder 2">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3" y="697028"/>
            <a:ext cx="2863332" cy="741776"/>
          </a:xfrm>
        </p:spPr>
        <p:txBody>
          <a:bodyPr/>
          <a:lstStyle>
            <a:lvl1pPr>
              <a:defRPr sz="2800" b="1" i="0">
                <a:latin typeface="+mj-lt"/>
                <a:ea typeface="Inter SemiBold" panose="02000503000000020004" pitchFamily="2" charset="0"/>
              </a:defRPr>
            </a:lvl1pPr>
          </a:lstStyle>
          <a:p>
            <a:pPr lvl="0"/>
            <a:r>
              <a:rPr lang="en-GB"/>
              <a:t>Example 1</a:t>
            </a:r>
            <a:endParaRPr lang="en-US"/>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1452117"/>
            <a:ext cx="3447388" cy="1220117"/>
          </a:xfrm>
        </p:spPr>
        <p:txBody>
          <a:bodyPr>
            <a:normAutofit/>
          </a:bodyPr>
          <a:lstStyle>
            <a:lvl1pPr>
              <a:defRPr sz="1800" b="0" i="0">
                <a:latin typeface="+mn-lt"/>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sp>
        <p:nvSpPr>
          <p:cNvPr id="23" name="Text Placeholder 2">
            <a:extLst>
              <a:ext uri="{FF2B5EF4-FFF2-40B4-BE49-F238E27FC236}">
                <a16:creationId xmlns:a16="http://schemas.microsoft.com/office/drawing/2014/main" id="{CBB12C6A-B190-0441-8AB6-F4FCE56171CA}"/>
              </a:ext>
            </a:extLst>
          </p:cNvPr>
          <p:cNvSpPr>
            <a:spLocks noGrp="1"/>
          </p:cNvSpPr>
          <p:nvPr>
            <p:ph type="body" sz="quarter" idx="18" hasCustomPrompt="1"/>
          </p:nvPr>
        </p:nvSpPr>
        <p:spPr>
          <a:xfrm>
            <a:off x="8247673" y="3231365"/>
            <a:ext cx="2863332" cy="741776"/>
          </a:xfrm>
        </p:spPr>
        <p:txBody>
          <a:bodyPr/>
          <a:lstStyle>
            <a:lvl1pPr>
              <a:defRPr sz="2800" b="1" i="0">
                <a:latin typeface="+mj-lt"/>
                <a:ea typeface="Inter SemiBold" panose="02000503000000020004" pitchFamily="2" charset="0"/>
              </a:defRPr>
            </a:lvl1pPr>
          </a:lstStyle>
          <a:p>
            <a:pPr lvl="0"/>
            <a:r>
              <a:rPr lang="en-GB"/>
              <a:t>Example 2</a:t>
            </a:r>
            <a:endParaRPr lang="en-US"/>
          </a:p>
        </p:txBody>
      </p:sp>
      <p:sp>
        <p:nvSpPr>
          <p:cNvPr id="22"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86454"/>
            <a:ext cx="3447388" cy="1220117"/>
          </a:xfrm>
        </p:spPr>
        <p:txBody>
          <a:bodyPr>
            <a:normAutofit/>
          </a:bodyPr>
          <a:lstStyle>
            <a:lvl1pPr>
              <a:defRPr sz="1800" b="0" i="0">
                <a:latin typeface="+mn-lt"/>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sp>
        <p:nvSpPr>
          <p:cNvPr id="21" name="Picture Placeholder 11">
            <a:extLst>
              <a:ext uri="{FF2B5EF4-FFF2-40B4-BE49-F238E27FC236}">
                <a16:creationId xmlns:a16="http://schemas.microsoft.com/office/drawing/2014/main" id="{C8CFE05A-6CA3-6E40-94D1-03A9048CB9B0}"/>
              </a:ext>
              <a:ext uri="{C183D7F6-B498-43B3-948B-1728B52AA6E4}">
                <adec:decorative xmlns:adec="http://schemas.microsoft.com/office/drawing/2017/decorative" val="1"/>
              </a:ext>
            </a:extLst>
          </p:cNvPr>
          <p:cNvSpPr>
            <a:spLocks noGrp="1"/>
          </p:cNvSpPr>
          <p:nvPr>
            <p:ph type="pic" sz="quarter" idx="16"/>
          </p:nvPr>
        </p:nvSpPr>
        <p:spPr>
          <a:xfrm>
            <a:off x="2929467" y="-9054"/>
            <a:ext cx="4905895" cy="6867054"/>
          </a:xfrm>
          <a:custGeom>
            <a:avLst/>
            <a:gdLst>
              <a:gd name="connsiteX0" fmla="*/ 0 w 4905895"/>
              <a:gd name="connsiteY0" fmla="*/ 0 h 6858000"/>
              <a:gd name="connsiteX1" fmla="*/ 4905895 w 4905895"/>
              <a:gd name="connsiteY1" fmla="*/ 0 h 6858000"/>
              <a:gd name="connsiteX2" fmla="*/ 4905895 w 4905895"/>
              <a:gd name="connsiteY2" fmla="*/ 6858000 h 6858000"/>
              <a:gd name="connsiteX3" fmla="*/ 0 w 4905895"/>
              <a:gd name="connsiteY3" fmla="*/ 6858000 h 6858000"/>
              <a:gd name="connsiteX4" fmla="*/ 0 w 4905895"/>
              <a:gd name="connsiteY4" fmla="*/ 0 h 6858000"/>
              <a:gd name="connsiteX0" fmla="*/ 941561 w 4905895"/>
              <a:gd name="connsiteY0" fmla="*/ 0 h 6867054"/>
              <a:gd name="connsiteX1" fmla="*/ 4905895 w 4905895"/>
              <a:gd name="connsiteY1" fmla="*/ 9054 h 6867054"/>
              <a:gd name="connsiteX2" fmla="*/ 4905895 w 4905895"/>
              <a:gd name="connsiteY2" fmla="*/ 6867054 h 6867054"/>
              <a:gd name="connsiteX3" fmla="*/ 0 w 4905895"/>
              <a:gd name="connsiteY3" fmla="*/ 6867054 h 6867054"/>
              <a:gd name="connsiteX4" fmla="*/ 941561 w 4905895"/>
              <a:gd name="connsiteY4" fmla="*/ 0 h 6867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5895" h="6867054">
                <a:moveTo>
                  <a:pt x="941561" y="0"/>
                </a:moveTo>
                <a:lnTo>
                  <a:pt x="4905895" y="9054"/>
                </a:lnTo>
                <a:lnTo>
                  <a:pt x="4905895" y="6867054"/>
                </a:lnTo>
                <a:lnTo>
                  <a:pt x="0" y="6867054"/>
                </a:lnTo>
                <a:lnTo>
                  <a:pt x="941561" y="0"/>
                </a:lnTo>
                <a:close/>
              </a:path>
            </a:pathLst>
          </a:custGeom>
        </p:spPr>
        <p:txBody>
          <a:bodyPr/>
          <a:lstStyle/>
          <a:p>
            <a:r>
              <a:rPr lang="en-US"/>
              <a:t>Click icon to add picture</a:t>
            </a:r>
            <a:endParaRPr lang="en-GB"/>
          </a:p>
        </p:txBody>
      </p:sp>
      <p:pic>
        <p:nvPicPr>
          <p:cNvPr id="19" name="Picture 18">
            <a:extLst>
              <a:ext uri="{FF2B5EF4-FFF2-40B4-BE49-F238E27FC236}">
                <a16:creationId xmlns:a16="http://schemas.microsoft.com/office/drawing/2014/main" id="{14EC3661-F305-0C99-24EC-2C86DEE61F24}"/>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68226134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Infographics">
    <p:spTree>
      <p:nvGrpSpPr>
        <p:cNvPr id="1" name=""/>
        <p:cNvGrpSpPr/>
        <p:nvPr/>
      </p:nvGrpSpPr>
      <p:grpSpPr>
        <a:xfrm>
          <a:off x="0" y="0"/>
          <a:ext cx="0" cy="0"/>
          <a:chOff x="0" y="0"/>
          <a:chExt cx="0" cy="0"/>
        </a:xfrm>
      </p:grpSpPr>
      <p:sp>
        <p:nvSpPr>
          <p:cNvPr id="9" name="Picture Placeholder 11">
            <a:extLst>
              <a:ext uri="{FF2B5EF4-FFF2-40B4-BE49-F238E27FC236}">
                <a16:creationId xmlns:a16="http://schemas.microsoft.com/office/drawing/2014/main" id="{83B87938-91E5-7A42-B3B8-E496B94114D8}"/>
              </a:ext>
              <a:ext uri="{C183D7F6-B498-43B3-948B-1728B52AA6E4}">
                <adec:decorative xmlns:adec="http://schemas.microsoft.com/office/drawing/2017/decorative" val="1"/>
              </a:ext>
            </a:extLst>
          </p:cNvPr>
          <p:cNvSpPr>
            <a:spLocks noGrp="1"/>
          </p:cNvSpPr>
          <p:nvPr>
            <p:ph type="pic" sz="quarter" idx="10"/>
          </p:nvPr>
        </p:nvSpPr>
        <p:spPr>
          <a:xfrm>
            <a:off x="7981282" y="0"/>
            <a:ext cx="4214838" cy="3453092"/>
          </a:xfrm>
          <a:custGeom>
            <a:avLst/>
            <a:gdLst>
              <a:gd name="connsiteX0" fmla="*/ 0 w 4716000"/>
              <a:gd name="connsiteY0" fmla="*/ 3453092 h 3453092"/>
              <a:gd name="connsiteX1" fmla="*/ 504462 w 4716000"/>
              <a:gd name="connsiteY1" fmla="*/ 0 h 3453092"/>
              <a:gd name="connsiteX2" fmla="*/ 4716000 w 4716000"/>
              <a:gd name="connsiteY2" fmla="*/ 0 h 3453092"/>
              <a:gd name="connsiteX3" fmla="*/ 4211538 w 4716000"/>
              <a:gd name="connsiteY3" fmla="*/ 3453092 h 3453092"/>
              <a:gd name="connsiteX4" fmla="*/ 0 w 4716000"/>
              <a:gd name="connsiteY4" fmla="*/ 3453092 h 3453092"/>
              <a:gd name="connsiteX0" fmla="*/ 0 w 4232423"/>
              <a:gd name="connsiteY0" fmla="*/ 3453092 h 3453092"/>
              <a:gd name="connsiteX1" fmla="*/ 504462 w 4232423"/>
              <a:gd name="connsiteY1" fmla="*/ 0 h 3453092"/>
              <a:gd name="connsiteX2" fmla="*/ 4232423 w 4232423"/>
              <a:gd name="connsiteY2" fmla="*/ 0 h 3453092"/>
              <a:gd name="connsiteX3" fmla="*/ 4211538 w 4232423"/>
              <a:gd name="connsiteY3" fmla="*/ 3453092 h 3453092"/>
              <a:gd name="connsiteX4" fmla="*/ 0 w 4232423"/>
              <a:gd name="connsiteY4" fmla="*/ 3453092 h 3453092"/>
              <a:gd name="connsiteX0" fmla="*/ 0 w 4214838"/>
              <a:gd name="connsiteY0" fmla="*/ 3453092 h 3453092"/>
              <a:gd name="connsiteX1" fmla="*/ 504462 w 4214838"/>
              <a:gd name="connsiteY1" fmla="*/ 0 h 3453092"/>
              <a:gd name="connsiteX2" fmla="*/ 4214838 w 4214838"/>
              <a:gd name="connsiteY2" fmla="*/ 0 h 3453092"/>
              <a:gd name="connsiteX3" fmla="*/ 4211538 w 4214838"/>
              <a:gd name="connsiteY3" fmla="*/ 3453092 h 3453092"/>
              <a:gd name="connsiteX4" fmla="*/ 0 w 4214838"/>
              <a:gd name="connsiteY4" fmla="*/ 3453092 h 34530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14838" h="3453092">
                <a:moveTo>
                  <a:pt x="0" y="3453092"/>
                </a:moveTo>
                <a:lnTo>
                  <a:pt x="504462" y="0"/>
                </a:lnTo>
                <a:lnTo>
                  <a:pt x="4214838" y="0"/>
                </a:lnTo>
                <a:lnTo>
                  <a:pt x="4211538" y="3453092"/>
                </a:lnTo>
                <a:lnTo>
                  <a:pt x="0" y="3453092"/>
                </a:lnTo>
                <a:close/>
              </a:path>
            </a:pathLst>
          </a:custGeom>
          <a:ln>
            <a:noFill/>
          </a:ln>
        </p:spPr>
        <p:txBody>
          <a:bodyPr/>
          <a:lstStyle/>
          <a:p>
            <a:r>
              <a:rPr lang="en-US"/>
              <a:t>Click icon to add picture</a:t>
            </a:r>
            <a:endParaRPr lang="en-GB"/>
          </a:p>
        </p:txBody>
      </p:sp>
      <p:sp>
        <p:nvSpPr>
          <p:cNvPr id="11" name="Picture Placeholder 11">
            <a:extLst>
              <a:ext uri="{FF2B5EF4-FFF2-40B4-BE49-F238E27FC236}">
                <a16:creationId xmlns:a16="http://schemas.microsoft.com/office/drawing/2014/main" id="{119C8A8D-2AC3-2B4C-A6C2-A3A6B2C90BA6}"/>
              </a:ext>
              <a:ext uri="{C183D7F6-B498-43B3-948B-1728B52AA6E4}">
                <adec:decorative xmlns:adec="http://schemas.microsoft.com/office/drawing/2017/decorative" val="1"/>
              </a:ext>
            </a:extLst>
          </p:cNvPr>
          <p:cNvSpPr>
            <a:spLocks noGrp="1"/>
          </p:cNvSpPr>
          <p:nvPr>
            <p:ph type="pic" sz="quarter" idx="11"/>
          </p:nvPr>
        </p:nvSpPr>
        <p:spPr>
          <a:xfrm>
            <a:off x="3290438" y="3459198"/>
            <a:ext cx="4672038" cy="3398801"/>
          </a:xfrm>
          <a:custGeom>
            <a:avLst/>
            <a:gdLst>
              <a:gd name="connsiteX0" fmla="*/ 0 w 4716000"/>
              <a:gd name="connsiteY0" fmla="*/ 3398801 h 3398801"/>
              <a:gd name="connsiteX1" fmla="*/ 528819 w 4716000"/>
              <a:gd name="connsiteY1" fmla="*/ 0 h 3398801"/>
              <a:gd name="connsiteX2" fmla="*/ 4716000 w 4716000"/>
              <a:gd name="connsiteY2" fmla="*/ 0 h 3398801"/>
              <a:gd name="connsiteX3" fmla="*/ 4187181 w 4716000"/>
              <a:gd name="connsiteY3" fmla="*/ 3398801 h 3398801"/>
              <a:gd name="connsiteX4" fmla="*/ 0 w 4716000"/>
              <a:gd name="connsiteY4" fmla="*/ 3398801 h 3398801"/>
              <a:gd name="connsiteX0" fmla="*/ 0 w 4698415"/>
              <a:gd name="connsiteY0" fmla="*/ 3363632 h 3398801"/>
              <a:gd name="connsiteX1" fmla="*/ 511234 w 4698415"/>
              <a:gd name="connsiteY1" fmla="*/ 0 h 3398801"/>
              <a:gd name="connsiteX2" fmla="*/ 4698415 w 4698415"/>
              <a:gd name="connsiteY2" fmla="*/ 0 h 3398801"/>
              <a:gd name="connsiteX3" fmla="*/ 4169596 w 4698415"/>
              <a:gd name="connsiteY3" fmla="*/ 3398801 h 3398801"/>
              <a:gd name="connsiteX4" fmla="*/ 0 w 4698415"/>
              <a:gd name="connsiteY4" fmla="*/ 3363632 h 3398801"/>
              <a:gd name="connsiteX0" fmla="*/ 0 w 4689622"/>
              <a:gd name="connsiteY0" fmla="*/ 3416386 h 3416386"/>
              <a:gd name="connsiteX1" fmla="*/ 502441 w 4689622"/>
              <a:gd name="connsiteY1" fmla="*/ 0 h 3416386"/>
              <a:gd name="connsiteX2" fmla="*/ 4689622 w 4689622"/>
              <a:gd name="connsiteY2" fmla="*/ 0 h 3416386"/>
              <a:gd name="connsiteX3" fmla="*/ 4160803 w 4689622"/>
              <a:gd name="connsiteY3" fmla="*/ 3398801 h 3416386"/>
              <a:gd name="connsiteX4" fmla="*/ 0 w 4689622"/>
              <a:gd name="connsiteY4" fmla="*/ 3416386 h 3416386"/>
              <a:gd name="connsiteX0" fmla="*/ 0 w 4689622"/>
              <a:gd name="connsiteY0" fmla="*/ 3416386 h 3416386"/>
              <a:gd name="connsiteX1" fmla="*/ 511233 w 4689622"/>
              <a:gd name="connsiteY1" fmla="*/ 0 h 3416386"/>
              <a:gd name="connsiteX2" fmla="*/ 4689622 w 4689622"/>
              <a:gd name="connsiteY2" fmla="*/ 0 h 3416386"/>
              <a:gd name="connsiteX3" fmla="*/ 4160803 w 4689622"/>
              <a:gd name="connsiteY3" fmla="*/ 3398801 h 3416386"/>
              <a:gd name="connsiteX4" fmla="*/ 0 w 4689622"/>
              <a:gd name="connsiteY4" fmla="*/ 3416386 h 3416386"/>
              <a:gd name="connsiteX0" fmla="*/ 0 w 4680830"/>
              <a:gd name="connsiteY0" fmla="*/ 3390009 h 3398801"/>
              <a:gd name="connsiteX1" fmla="*/ 502441 w 4680830"/>
              <a:gd name="connsiteY1" fmla="*/ 0 h 3398801"/>
              <a:gd name="connsiteX2" fmla="*/ 4680830 w 4680830"/>
              <a:gd name="connsiteY2" fmla="*/ 0 h 3398801"/>
              <a:gd name="connsiteX3" fmla="*/ 4152011 w 4680830"/>
              <a:gd name="connsiteY3" fmla="*/ 3398801 h 3398801"/>
              <a:gd name="connsiteX4" fmla="*/ 0 w 4680830"/>
              <a:gd name="connsiteY4" fmla="*/ 3390009 h 3398801"/>
              <a:gd name="connsiteX0" fmla="*/ 0 w 4672038"/>
              <a:gd name="connsiteY0" fmla="*/ 3398801 h 3398801"/>
              <a:gd name="connsiteX1" fmla="*/ 493649 w 4672038"/>
              <a:gd name="connsiteY1" fmla="*/ 0 h 3398801"/>
              <a:gd name="connsiteX2" fmla="*/ 4672038 w 4672038"/>
              <a:gd name="connsiteY2" fmla="*/ 0 h 3398801"/>
              <a:gd name="connsiteX3" fmla="*/ 4143219 w 4672038"/>
              <a:gd name="connsiteY3" fmla="*/ 3398801 h 3398801"/>
              <a:gd name="connsiteX4" fmla="*/ 0 w 4672038"/>
              <a:gd name="connsiteY4" fmla="*/ 3398801 h 3398801"/>
              <a:gd name="connsiteX0" fmla="*/ 0 w 4672038"/>
              <a:gd name="connsiteY0" fmla="*/ 3398801 h 3398801"/>
              <a:gd name="connsiteX1" fmla="*/ 484857 w 4672038"/>
              <a:gd name="connsiteY1" fmla="*/ 0 h 3398801"/>
              <a:gd name="connsiteX2" fmla="*/ 4672038 w 4672038"/>
              <a:gd name="connsiteY2" fmla="*/ 0 h 3398801"/>
              <a:gd name="connsiteX3" fmla="*/ 4143219 w 4672038"/>
              <a:gd name="connsiteY3" fmla="*/ 3398801 h 3398801"/>
              <a:gd name="connsiteX4" fmla="*/ 0 w 4672038"/>
              <a:gd name="connsiteY4" fmla="*/ 3398801 h 33988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72038" h="3398801">
                <a:moveTo>
                  <a:pt x="0" y="3398801"/>
                </a:moveTo>
                <a:lnTo>
                  <a:pt x="484857" y="0"/>
                </a:lnTo>
                <a:lnTo>
                  <a:pt x="4672038" y="0"/>
                </a:lnTo>
                <a:lnTo>
                  <a:pt x="4143219" y="3398801"/>
                </a:lnTo>
                <a:lnTo>
                  <a:pt x="0" y="3398801"/>
                </a:lnTo>
                <a:close/>
              </a:path>
            </a:pathLst>
          </a:custGeom>
          <a:ln>
            <a:noFill/>
          </a:ln>
        </p:spPr>
        <p:txBody>
          <a:bodyPr vert="horz" lIns="91440" tIns="45720" rIns="91440" bIns="45720" rtlCol="0">
            <a:normAutofit/>
          </a:bodyPr>
          <a:lstStyle>
            <a:lvl1pPr>
              <a:defRPr lang="en-GB" dirty="0"/>
            </a:lvl1pPr>
          </a:lstStyle>
          <a:p>
            <a:pPr lvl="0"/>
            <a:r>
              <a:rPr lang="en-US"/>
              <a:t>Click icon to add picture</a:t>
            </a:r>
            <a:endParaRPr lang="en-GB"/>
          </a:p>
        </p:txBody>
      </p:sp>
      <p:sp>
        <p:nvSpPr>
          <p:cNvPr id="13" name="Picture Placeholder 11">
            <a:extLst>
              <a:ext uri="{FF2B5EF4-FFF2-40B4-BE49-F238E27FC236}">
                <a16:creationId xmlns:a16="http://schemas.microsoft.com/office/drawing/2014/main" id="{6B0F2D17-1073-E742-9DC7-B0AB3D753B99}"/>
              </a:ext>
              <a:ext uri="{C183D7F6-B498-43B3-948B-1728B52AA6E4}">
                <adec:decorative xmlns:adec="http://schemas.microsoft.com/office/drawing/2017/decorative" val="1"/>
              </a:ext>
            </a:extLst>
          </p:cNvPr>
          <p:cNvSpPr>
            <a:spLocks noGrp="1"/>
          </p:cNvSpPr>
          <p:nvPr>
            <p:ph type="pic" sz="quarter" idx="12"/>
          </p:nvPr>
        </p:nvSpPr>
        <p:spPr>
          <a:xfrm>
            <a:off x="1180" y="0"/>
            <a:ext cx="4281454" cy="3453092"/>
          </a:xfrm>
          <a:custGeom>
            <a:avLst/>
            <a:gdLst>
              <a:gd name="connsiteX0" fmla="*/ 0 w 4815069"/>
              <a:gd name="connsiteY0" fmla="*/ 3453092 h 3453092"/>
              <a:gd name="connsiteX1" fmla="*/ 516030 w 4815069"/>
              <a:gd name="connsiteY1" fmla="*/ 0 h 3453092"/>
              <a:gd name="connsiteX2" fmla="*/ 4815069 w 4815069"/>
              <a:gd name="connsiteY2" fmla="*/ 0 h 3453092"/>
              <a:gd name="connsiteX3" fmla="*/ 4299039 w 4815069"/>
              <a:gd name="connsiteY3" fmla="*/ 3453092 h 3453092"/>
              <a:gd name="connsiteX4" fmla="*/ 0 w 4815069"/>
              <a:gd name="connsiteY4" fmla="*/ 3453092 h 3453092"/>
              <a:gd name="connsiteX0" fmla="*/ 20300 w 4299039"/>
              <a:gd name="connsiteY0" fmla="*/ 3453092 h 3453092"/>
              <a:gd name="connsiteX1" fmla="*/ 0 w 4299039"/>
              <a:gd name="connsiteY1" fmla="*/ 0 h 3453092"/>
              <a:gd name="connsiteX2" fmla="*/ 4299039 w 4299039"/>
              <a:gd name="connsiteY2" fmla="*/ 0 h 3453092"/>
              <a:gd name="connsiteX3" fmla="*/ 3783009 w 4299039"/>
              <a:gd name="connsiteY3" fmla="*/ 3453092 h 3453092"/>
              <a:gd name="connsiteX4" fmla="*/ 20300 w 4299039"/>
              <a:gd name="connsiteY4" fmla="*/ 3453092 h 3453092"/>
              <a:gd name="connsiteX0" fmla="*/ 2715 w 4281454"/>
              <a:gd name="connsiteY0" fmla="*/ 3453092 h 3453092"/>
              <a:gd name="connsiteX1" fmla="*/ 0 w 4281454"/>
              <a:gd name="connsiteY1" fmla="*/ 0 h 3453092"/>
              <a:gd name="connsiteX2" fmla="*/ 4281454 w 4281454"/>
              <a:gd name="connsiteY2" fmla="*/ 0 h 3453092"/>
              <a:gd name="connsiteX3" fmla="*/ 3765424 w 4281454"/>
              <a:gd name="connsiteY3" fmla="*/ 3453092 h 3453092"/>
              <a:gd name="connsiteX4" fmla="*/ 2715 w 4281454"/>
              <a:gd name="connsiteY4" fmla="*/ 3453092 h 34530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81454" h="3453092">
                <a:moveTo>
                  <a:pt x="2715" y="3453092"/>
                </a:moveTo>
                <a:lnTo>
                  <a:pt x="0" y="0"/>
                </a:lnTo>
                <a:lnTo>
                  <a:pt x="4281454" y="0"/>
                </a:lnTo>
                <a:lnTo>
                  <a:pt x="3765424" y="3453092"/>
                </a:lnTo>
                <a:lnTo>
                  <a:pt x="2715" y="3453092"/>
                </a:lnTo>
                <a:close/>
              </a:path>
            </a:pathLst>
          </a:custGeom>
          <a:ln>
            <a:noFill/>
          </a:ln>
        </p:spPr>
        <p:txBody>
          <a:bodyPr/>
          <a:lstStyle/>
          <a:p>
            <a:r>
              <a:rPr lang="en-US"/>
              <a:t>Click icon to add picture</a:t>
            </a:r>
            <a:endParaRPr lang="en-GB"/>
          </a:p>
        </p:txBody>
      </p:sp>
      <p:sp>
        <p:nvSpPr>
          <p:cNvPr id="3" name="Title 2">
            <a:extLst>
              <a:ext uri="{FF2B5EF4-FFF2-40B4-BE49-F238E27FC236}">
                <a16:creationId xmlns:a16="http://schemas.microsoft.com/office/drawing/2014/main" id="{4A1B12AB-40F0-2246-B10F-2DCE9FD71727}"/>
              </a:ext>
            </a:extLst>
          </p:cNvPr>
          <p:cNvSpPr>
            <a:spLocks noGrp="1"/>
          </p:cNvSpPr>
          <p:nvPr>
            <p:ph type="body" sz="quarter" idx="16" hasCustomPrompt="1"/>
          </p:nvPr>
        </p:nvSpPr>
        <p:spPr>
          <a:xfrm>
            <a:off x="267113" y="4467072"/>
            <a:ext cx="3004519" cy="609878"/>
          </a:xfrm>
        </p:spPr>
        <p:txBody>
          <a:bodyPr/>
          <a:lstStyle>
            <a:lvl1pPr>
              <a:defRPr sz="4000" b="1" i="0">
                <a:solidFill>
                  <a:schemeClr val="tx1"/>
                </a:solidFill>
                <a:latin typeface="Lora SemiBold" pitchFamily="2" charset="77"/>
              </a:defRPr>
            </a:lvl1pPr>
          </a:lstStyle>
          <a:p>
            <a:r>
              <a:rPr lang="en-US"/>
              <a:t>Stat</a:t>
            </a:r>
          </a:p>
        </p:txBody>
      </p:sp>
      <p:sp>
        <p:nvSpPr>
          <p:cNvPr id="19" name="Text Placeholder 1">
            <a:extLst>
              <a:ext uri="{FF2B5EF4-FFF2-40B4-BE49-F238E27FC236}">
                <a16:creationId xmlns:a16="http://schemas.microsoft.com/office/drawing/2014/main" id="{8CD48752-2C68-1B40-9F2A-444A7689AD8C}"/>
              </a:ext>
            </a:extLst>
          </p:cNvPr>
          <p:cNvSpPr>
            <a:spLocks noGrp="1"/>
          </p:cNvSpPr>
          <p:nvPr>
            <p:ph type="body" sz="quarter" idx="15" hasCustomPrompt="1"/>
          </p:nvPr>
        </p:nvSpPr>
        <p:spPr>
          <a:xfrm>
            <a:off x="267112" y="5158598"/>
            <a:ext cx="3004519" cy="766578"/>
          </a:xfrm>
        </p:spPr>
        <p:txBody>
          <a:bodyPr/>
          <a:lstStyle>
            <a:lvl1pPr>
              <a:defRPr sz="1800" b="0" i="0">
                <a:latin typeface="Inter" panose="02000503000000020004" pitchFamily="2" charset="0"/>
                <a:ea typeface="Inter" panose="02000503000000020004" pitchFamily="2" charset="0"/>
              </a:defRPr>
            </a:lvl1pPr>
          </a:lstStyle>
          <a:p>
            <a:pPr lvl="0"/>
            <a:r>
              <a:rPr lang="en-GB">
                <a:solidFill>
                  <a:srgbClr val="222222"/>
                </a:solidFill>
                <a:latin typeface="Lato" panose="020F0502020204030203" pitchFamily="34" charset="77"/>
              </a:rPr>
              <a:t>Use this space for more info</a:t>
            </a:r>
            <a:endParaRPr lang="en-US"/>
          </a:p>
        </p:txBody>
      </p:sp>
      <p:sp>
        <p:nvSpPr>
          <p:cNvPr id="14" name="Text Placeholder 2">
            <a:extLst>
              <a:ext uri="{FF2B5EF4-FFF2-40B4-BE49-F238E27FC236}">
                <a16:creationId xmlns:a16="http://schemas.microsoft.com/office/drawing/2014/main" id="{F4C8273F-3EAE-604D-BCE8-21597CA1A32E}"/>
              </a:ext>
            </a:extLst>
          </p:cNvPr>
          <p:cNvSpPr>
            <a:spLocks noGrp="1"/>
          </p:cNvSpPr>
          <p:nvPr>
            <p:ph type="ctrTitle" hasCustomPrompt="1"/>
          </p:nvPr>
        </p:nvSpPr>
        <p:spPr>
          <a:xfrm>
            <a:off x="4332826" y="1821118"/>
            <a:ext cx="3272085" cy="580507"/>
          </a:xfrm>
          <a:prstGeom prst="rect">
            <a:avLst/>
          </a:prstGeom>
        </p:spPr>
        <p:txBody>
          <a:bodyPr anchor="t" anchorCtr="0">
            <a:normAutofit/>
          </a:bodyPr>
          <a:lstStyle>
            <a:lvl1pPr algn="l">
              <a:defRPr sz="4000" b="1" i="0">
                <a:solidFill>
                  <a:schemeClr val="tx1"/>
                </a:solidFill>
                <a:latin typeface="Lora SemiBold" pitchFamily="2" charset="77"/>
              </a:defRPr>
            </a:lvl1pPr>
          </a:lstStyle>
          <a:p>
            <a:r>
              <a:rPr lang="en-US"/>
              <a:t>Number</a:t>
            </a:r>
          </a:p>
        </p:txBody>
      </p:sp>
      <p:sp>
        <p:nvSpPr>
          <p:cNvPr id="15" name="Text Placeholder 3">
            <a:extLst>
              <a:ext uri="{FF2B5EF4-FFF2-40B4-BE49-F238E27FC236}">
                <a16:creationId xmlns:a16="http://schemas.microsoft.com/office/drawing/2014/main" id="{71710FE5-F65E-CA48-9347-3F71D352FA53}"/>
              </a:ext>
            </a:extLst>
          </p:cNvPr>
          <p:cNvSpPr>
            <a:spLocks noGrp="1"/>
          </p:cNvSpPr>
          <p:nvPr>
            <p:ph type="body" sz="quarter" idx="13" hasCustomPrompt="1"/>
          </p:nvPr>
        </p:nvSpPr>
        <p:spPr>
          <a:xfrm>
            <a:off x="4332825" y="2470096"/>
            <a:ext cx="3272085" cy="766578"/>
          </a:xfrm>
        </p:spPr>
        <p:txBody>
          <a:bodyPr/>
          <a:lstStyle>
            <a:lvl1pPr>
              <a:defRPr sz="1800" b="0" i="0">
                <a:latin typeface="Inter" panose="02000503000000020004" pitchFamily="2" charset="0"/>
                <a:ea typeface="Inter" panose="02000503000000020004" pitchFamily="2" charset="0"/>
              </a:defRPr>
            </a:lvl1pPr>
          </a:lstStyle>
          <a:p>
            <a:pPr lvl="0"/>
            <a:r>
              <a:rPr lang="en-GB">
                <a:solidFill>
                  <a:srgbClr val="222222"/>
                </a:solidFill>
                <a:latin typeface="Lato" panose="020F0502020204030203" pitchFamily="34" charset="77"/>
              </a:rPr>
              <a:t>Use this space for more info</a:t>
            </a:r>
            <a:endParaRPr lang="en-US"/>
          </a:p>
        </p:txBody>
      </p:sp>
      <p:sp>
        <p:nvSpPr>
          <p:cNvPr id="5" name="Text Placeholder 4">
            <a:extLst>
              <a:ext uri="{FF2B5EF4-FFF2-40B4-BE49-F238E27FC236}">
                <a16:creationId xmlns:a16="http://schemas.microsoft.com/office/drawing/2014/main" id="{34613355-E55E-2940-9510-C33034146422}"/>
              </a:ext>
            </a:extLst>
          </p:cNvPr>
          <p:cNvSpPr>
            <a:spLocks noGrp="1"/>
          </p:cNvSpPr>
          <p:nvPr>
            <p:ph type="body" sz="quarter" idx="17" hasCustomPrompt="1"/>
          </p:nvPr>
        </p:nvSpPr>
        <p:spPr>
          <a:xfrm>
            <a:off x="8279787" y="4465748"/>
            <a:ext cx="3431567" cy="609878"/>
          </a:xfrm>
        </p:spPr>
        <p:txBody>
          <a:bodyPr/>
          <a:lstStyle>
            <a:lvl1pPr>
              <a:defRPr sz="4000" b="1" i="0">
                <a:solidFill>
                  <a:schemeClr val="tx1"/>
                </a:solidFill>
                <a:latin typeface="Lora SemiBold" pitchFamily="2" charset="77"/>
              </a:defRPr>
            </a:lvl1pPr>
          </a:lstStyle>
          <a:p>
            <a:pPr lvl="0"/>
            <a:r>
              <a:rPr lang="en-US"/>
              <a:t>Figure</a:t>
            </a:r>
          </a:p>
        </p:txBody>
      </p:sp>
      <p:sp>
        <p:nvSpPr>
          <p:cNvPr id="17" name="Text Placeholder 5">
            <a:extLst>
              <a:ext uri="{FF2B5EF4-FFF2-40B4-BE49-F238E27FC236}">
                <a16:creationId xmlns:a16="http://schemas.microsoft.com/office/drawing/2014/main" id="{6CC24A9A-3301-E54E-827F-EBB7EC0F6881}"/>
              </a:ext>
            </a:extLst>
          </p:cNvPr>
          <p:cNvSpPr>
            <a:spLocks noGrp="1"/>
          </p:cNvSpPr>
          <p:nvPr>
            <p:ph type="body" sz="quarter" idx="14" hasCustomPrompt="1"/>
          </p:nvPr>
        </p:nvSpPr>
        <p:spPr>
          <a:xfrm>
            <a:off x="8279787" y="5158598"/>
            <a:ext cx="3431567" cy="766578"/>
          </a:xfrm>
        </p:spPr>
        <p:txBody>
          <a:bodyPr/>
          <a:lstStyle>
            <a:lvl1pPr>
              <a:defRPr sz="1600" b="0" i="0">
                <a:latin typeface="Inter" panose="02000503000000020004" pitchFamily="2" charset="0"/>
                <a:ea typeface="Inter" panose="02000503000000020004" pitchFamily="2" charset="0"/>
              </a:defRPr>
            </a:lvl1pPr>
          </a:lstStyle>
          <a:p>
            <a:pPr lvl="0"/>
            <a:r>
              <a:rPr lang="en-GB">
                <a:solidFill>
                  <a:srgbClr val="222222"/>
                </a:solidFill>
                <a:latin typeface="Lato" panose="020F0502020204030203" pitchFamily="34" charset="77"/>
              </a:rPr>
              <a:t>Use this space for more info</a:t>
            </a:r>
            <a:endParaRPr lang="en-US"/>
          </a:p>
        </p:txBody>
      </p:sp>
      <p:sp>
        <p:nvSpPr>
          <p:cNvPr id="16" name="Slide Number Placeholder 3">
            <a:extLst>
              <a:ext uri="{FF2B5EF4-FFF2-40B4-BE49-F238E27FC236}">
                <a16:creationId xmlns:a16="http://schemas.microsoft.com/office/drawing/2014/main" id="{B5688C84-2DF6-130D-1DF9-13D6DAEDA16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20" name="Slide Number Placeholder 3">
            <a:extLst>
              <a:ext uri="{FF2B5EF4-FFF2-40B4-BE49-F238E27FC236}">
                <a16:creationId xmlns:a16="http://schemas.microsoft.com/office/drawing/2014/main" id="{B5688C84-2DF6-130D-1DF9-13D6DAEDA16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8" name="Slide Number Placeholder 3">
            <a:extLst>
              <a:ext uri="{FF2B5EF4-FFF2-40B4-BE49-F238E27FC236}">
                <a16:creationId xmlns:a16="http://schemas.microsoft.com/office/drawing/2014/main" id="{2263C4ED-0465-330A-1E88-A2707B42156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23" name="Slide Number Placeholder 3">
            <a:extLst>
              <a:ext uri="{FF2B5EF4-FFF2-40B4-BE49-F238E27FC236}">
                <a16:creationId xmlns:a16="http://schemas.microsoft.com/office/drawing/2014/main" id="{098C015F-7179-1BAE-6009-33F32BFF410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25" name="Picture 24">
            <a:extLst>
              <a:ext uri="{FF2B5EF4-FFF2-40B4-BE49-F238E27FC236}">
                <a16:creationId xmlns:a16="http://schemas.microsoft.com/office/drawing/2014/main" id="{595501B1-1B91-7D5A-9BCD-C4028C03083D}"/>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01265213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Infographics (Tea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78274"/>
            <a:ext cx="7576051" cy="1276350"/>
          </a:xfrm>
          <a:prstGeom prst="rect">
            <a:avLst/>
          </a:prstGeom>
        </p:spPr>
        <p:txBody>
          <a:bodyPr anchor="t" anchorCtr="0">
            <a:normAutofit/>
          </a:bodyPr>
          <a:lstStyle>
            <a:lvl1pPr algn="l">
              <a:defRPr sz="4000" b="1" i="0">
                <a:solidFill>
                  <a:schemeClr val="tx1"/>
                </a:solidFill>
                <a:latin typeface="Lora SemiBold" pitchFamily="2" charset="77"/>
              </a:defRPr>
            </a:lvl1pPr>
          </a:lstStyle>
          <a:p>
            <a:r>
              <a:rPr lang="en-US"/>
              <a:t>This is a sample page layout</a:t>
            </a:r>
            <a:br>
              <a:rPr lang="en-US"/>
            </a:br>
            <a:endParaRPr lang="en-US"/>
          </a:p>
        </p:txBody>
      </p:sp>
      <p:sp>
        <p:nvSpPr>
          <p:cNvPr id="10" name="Oval 9">
            <a:extLst>
              <a:ext uri="{FF2B5EF4-FFF2-40B4-BE49-F238E27FC236}">
                <a16:creationId xmlns:a16="http://schemas.microsoft.com/office/drawing/2014/main" id="{4B66C64C-3FFA-634F-A991-43B9787E8866}"/>
              </a:ext>
              <a:ext uri="{C183D7F6-B498-43B3-948B-1728B52AA6E4}">
                <adec:decorative xmlns:adec="http://schemas.microsoft.com/office/drawing/2017/decorative" val="1"/>
              </a:ext>
            </a:extLst>
          </p:cNvPr>
          <p:cNvSpPr/>
          <p:nvPr/>
        </p:nvSpPr>
        <p:spPr>
          <a:xfrm>
            <a:off x="473031" y="1957396"/>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12" name="Text Placeholder 11">
            <a:extLst>
              <a:ext uri="{FF2B5EF4-FFF2-40B4-BE49-F238E27FC236}">
                <a16:creationId xmlns:a16="http://schemas.microsoft.com/office/drawing/2014/main" id="{8A8B500A-24C7-2C40-9CE8-A52002787C7B}"/>
              </a:ext>
            </a:extLst>
          </p:cNvPr>
          <p:cNvSpPr>
            <a:spLocks noGrp="1"/>
          </p:cNvSpPr>
          <p:nvPr>
            <p:ph type="body" sz="quarter" idx="11" hasCustomPrompt="1"/>
          </p:nvPr>
        </p:nvSpPr>
        <p:spPr>
          <a:xfrm>
            <a:off x="494219" y="2172427"/>
            <a:ext cx="1076325" cy="669260"/>
          </a:xfrm>
        </p:spPr>
        <p:txBody>
          <a:bodyPr/>
          <a:lstStyle>
            <a:lvl1pPr algn="ctr">
              <a:buFontTx/>
              <a:buNone/>
              <a:defRPr sz="4400">
                <a:solidFill>
                  <a:schemeClr val="bg1">
                    <a:lumMod val="95000"/>
                  </a:schemeClr>
                </a:solidFill>
                <a:latin typeface="Inter" panose="02000503000000020004" pitchFamily="2" charset="0"/>
                <a:ea typeface="Inter"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a:t>A</a:t>
            </a:r>
            <a:endParaRPr lang="en-US"/>
          </a:p>
        </p:txBody>
      </p:sp>
      <p:sp>
        <p:nvSpPr>
          <p:cNvPr id="8" name="Text Placeholder 7">
            <a:extLst>
              <a:ext uri="{FF2B5EF4-FFF2-40B4-BE49-F238E27FC236}">
                <a16:creationId xmlns:a16="http://schemas.microsoft.com/office/drawing/2014/main" id="{489CD6F5-09C6-CF43-801F-11210A9B3E9A}"/>
              </a:ext>
            </a:extLst>
          </p:cNvPr>
          <p:cNvSpPr>
            <a:spLocks noGrp="1"/>
          </p:cNvSpPr>
          <p:nvPr>
            <p:ph type="body" sz="quarter" idx="10" hasCustomPrompt="1"/>
          </p:nvPr>
        </p:nvSpPr>
        <p:spPr>
          <a:xfrm>
            <a:off x="1874616" y="2159000"/>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14" name="Oval 13">
            <a:extLst>
              <a:ext uri="{FF2B5EF4-FFF2-40B4-BE49-F238E27FC236}">
                <a16:creationId xmlns:a16="http://schemas.microsoft.com/office/drawing/2014/main" id="{8577B7CD-4B9B-F849-A067-394EFA224B32}"/>
              </a:ext>
              <a:ext uri="{C183D7F6-B498-43B3-948B-1728B52AA6E4}">
                <adec:decorative xmlns:adec="http://schemas.microsoft.com/office/drawing/2017/decorative" val="1"/>
              </a:ext>
            </a:extLst>
          </p:cNvPr>
          <p:cNvSpPr/>
          <p:nvPr/>
        </p:nvSpPr>
        <p:spPr>
          <a:xfrm>
            <a:off x="496384" y="3619138"/>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latin typeface="Inter" panose="02000503000000020004" pitchFamily="2" charset="0"/>
              <a:ea typeface="Inter" panose="02000503000000020004" pitchFamily="2" charset="0"/>
            </a:endParaRPr>
          </a:p>
        </p:txBody>
      </p:sp>
      <p:sp>
        <p:nvSpPr>
          <p:cNvPr id="15" name="Text Placeholder 11">
            <a:extLst>
              <a:ext uri="{FF2B5EF4-FFF2-40B4-BE49-F238E27FC236}">
                <a16:creationId xmlns:a16="http://schemas.microsoft.com/office/drawing/2014/main" id="{26A8F7DF-BE4D-3340-9CBA-F94B6FD2BA31}"/>
              </a:ext>
            </a:extLst>
          </p:cNvPr>
          <p:cNvSpPr>
            <a:spLocks noGrp="1"/>
          </p:cNvSpPr>
          <p:nvPr>
            <p:ph type="body" sz="quarter" idx="13" hasCustomPrompt="1"/>
          </p:nvPr>
        </p:nvSpPr>
        <p:spPr>
          <a:xfrm>
            <a:off x="485839" y="3838950"/>
            <a:ext cx="1076325" cy="669260"/>
          </a:xfrm>
        </p:spPr>
        <p:txBody>
          <a:bodyPr>
            <a:normAutofit/>
          </a:bodyPr>
          <a:lstStyle>
            <a:lvl1pPr algn="ctr">
              <a:buFontTx/>
              <a:buNone/>
              <a:defRPr sz="4000">
                <a:solidFill>
                  <a:schemeClr val="bg1"/>
                </a:solidFill>
              </a:defRPr>
            </a:lvl1pPr>
            <a:lvl2pPr>
              <a:buFontTx/>
              <a:buNone/>
              <a:defRPr/>
            </a:lvl2pPr>
            <a:lvl3pPr>
              <a:buFontTx/>
              <a:buNone/>
              <a:defRPr/>
            </a:lvl3pPr>
            <a:lvl4pPr>
              <a:buFontTx/>
              <a:buNone/>
              <a:defRPr/>
            </a:lvl4pPr>
            <a:lvl5pPr>
              <a:buFontTx/>
              <a:buNone/>
              <a:defRPr/>
            </a:lvl5pPr>
          </a:lstStyle>
          <a:p>
            <a:pPr lvl="0"/>
            <a:r>
              <a:rPr lang="en-GB"/>
              <a:t>B</a:t>
            </a:r>
            <a:endParaRPr lang="en-US"/>
          </a:p>
        </p:txBody>
      </p:sp>
      <p:sp>
        <p:nvSpPr>
          <p:cNvPr id="13" name="Text Placeholder 7">
            <a:extLst>
              <a:ext uri="{FF2B5EF4-FFF2-40B4-BE49-F238E27FC236}">
                <a16:creationId xmlns:a16="http://schemas.microsoft.com/office/drawing/2014/main" id="{8DEAEC19-F8A5-FB4E-BB11-FF53345EAEAE}"/>
              </a:ext>
            </a:extLst>
          </p:cNvPr>
          <p:cNvSpPr>
            <a:spLocks noGrp="1"/>
          </p:cNvSpPr>
          <p:nvPr>
            <p:ph type="body" sz="quarter" idx="12" hasCustomPrompt="1"/>
          </p:nvPr>
        </p:nvSpPr>
        <p:spPr>
          <a:xfrm>
            <a:off x="1874616" y="3824439"/>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23" name="Oval 22">
            <a:extLst>
              <a:ext uri="{FF2B5EF4-FFF2-40B4-BE49-F238E27FC236}">
                <a16:creationId xmlns:a16="http://schemas.microsoft.com/office/drawing/2014/main" id="{148166BF-E184-0F4D-87A0-127CC9E8E5DA}"/>
              </a:ext>
              <a:ext uri="{C183D7F6-B498-43B3-948B-1728B52AA6E4}">
                <adec:decorative xmlns:adec="http://schemas.microsoft.com/office/drawing/2017/decorative" val="1"/>
              </a:ext>
            </a:extLst>
          </p:cNvPr>
          <p:cNvSpPr/>
          <p:nvPr/>
        </p:nvSpPr>
        <p:spPr>
          <a:xfrm>
            <a:off x="6230964" y="1967126"/>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4" name="Text Placeholder 3">
            <a:extLst>
              <a:ext uri="{FF2B5EF4-FFF2-40B4-BE49-F238E27FC236}">
                <a16:creationId xmlns:a16="http://schemas.microsoft.com/office/drawing/2014/main" id="{DFB0D9FC-CDF8-C546-81C4-51702F12CD63}"/>
              </a:ext>
            </a:extLst>
          </p:cNvPr>
          <p:cNvSpPr>
            <a:spLocks noGrp="1"/>
          </p:cNvSpPr>
          <p:nvPr>
            <p:ph type="body" sz="quarter" idx="18"/>
          </p:nvPr>
        </p:nvSpPr>
        <p:spPr>
          <a:xfrm>
            <a:off x="6230964" y="2172427"/>
            <a:ext cx="1076325" cy="669260"/>
          </a:xfrm>
        </p:spPr>
        <p:txBody>
          <a:bodyPr>
            <a:normAutofit/>
          </a:bodyPr>
          <a:lstStyle>
            <a:lvl1pPr algn="ctr">
              <a:defRPr sz="4000">
                <a:solidFill>
                  <a:schemeClr val="bg1"/>
                </a:solidFill>
                <a:latin typeface="Inter" panose="02000503000000020004" pitchFamily="2" charset="0"/>
                <a:ea typeface="Inter" panose="02000503000000020004" pitchFamily="2" charset="0"/>
              </a:defRPr>
            </a:lvl1pPr>
          </a:lstStyle>
          <a:p>
            <a:pPr lvl="0"/>
            <a:r>
              <a:rPr lang="en-US"/>
              <a:t>Click to edit Master text styles</a:t>
            </a:r>
          </a:p>
        </p:txBody>
      </p:sp>
      <p:sp>
        <p:nvSpPr>
          <p:cNvPr id="16" name="Text Placeholder 7">
            <a:extLst>
              <a:ext uri="{FF2B5EF4-FFF2-40B4-BE49-F238E27FC236}">
                <a16:creationId xmlns:a16="http://schemas.microsoft.com/office/drawing/2014/main" id="{74B622B4-316C-5F49-AC2A-636238951221}"/>
              </a:ext>
            </a:extLst>
          </p:cNvPr>
          <p:cNvSpPr>
            <a:spLocks noGrp="1"/>
          </p:cNvSpPr>
          <p:nvPr>
            <p:ph type="body" sz="quarter" idx="14" hasCustomPrompt="1"/>
          </p:nvPr>
        </p:nvSpPr>
        <p:spPr>
          <a:xfrm>
            <a:off x="7619742" y="2159000"/>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20" name="Oval 19">
            <a:extLst>
              <a:ext uri="{FF2B5EF4-FFF2-40B4-BE49-F238E27FC236}">
                <a16:creationId xmlns:a16="http://schemas.microsoft.com/office/drawing/2014/main" id="{63139DD6-5EFF-5444-A8E9-5BE8E706CDA1}"/>
              </a:ext>
              <a:ext uri="{C183D7F6-B498-43B3-948B-1728B52AA6E4}">
                <adec:decorative xmlns:adec="http://schemas.microsoft.com/office/drawing/2017/decorative" val="1"/>
              </a:ext>
            </a:extLst>
          </p:cNvPr>
          <p:cNvSpPr/>
          <p:nvPr/>
        </p:nvSpPr>
        <p:spPr>
          <a:xfrm>
            <a:off x="6230965" y="3619138"/>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21" name="Text Placeholder 11">
            <a:extLst>
              <a:ext uri="{FF2B5EF4-FFF2-40B4-BE49-F238E27FC236}">
                <a16:creationId xmlns:a16="http://schemas.microsoft.com/office/drawing/2014/main" id="{87EFCFEC-58A9-1946-A73C-89359C5AC123}"/>
              </a:ext>
            </a:extLst>
          </p:cNvPr>
          <p:cNvSpPr>
            <a:spLocks noGrp="1"/>
          </p:cNvSpPr>
          <p:nvPr>
            <p:ph type="body" sz="quarter" idx="17" hasCustomPrompt="1"/>
          </p:nvPr>
        </p:nvSpPr>
        <p:spPr>
          <a:xfrm>
            <a:off x="6230965" y="3831640"/>
            <a:ext cx="1076325" cy="669260"/>
          </a:xfrm>
        </p:spPr>
        <p:txBody>
          <a:bodyPr>
            <a:normAutofit/>
          </a:bodyPr>
          <a:lstStyle>
            <a:lvl1pPr algn="ctr">
              <a:buFontTx/>
              <a:buNone/>
              <a:defRPr sz="4000">
                <a:solidFill>
                  <a:schemeClr val="bg1"/>
                </a:solidFill>
                <a:latin typeface="Inter" panose="02000503000000020004" pitchFamily="2" charset="0"/>
                <a:ea typeface="Inter"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a:t>D</a:t>
            </a:r>
            <a:endParaRPr lang="en-US"/>
          </a:p>
        </p:txBody>
      </p:sp>
      <p:sp>
        <p:nvSpPr>
          <p:cNvPr id="19" name="Text Placeholder 7">
            <a:extLst>
              <a:ext uri="{FF2B5EF4-FFF2-40B4-BE49-F238E27FC236}">
                <a16:creationId xmlns:a16="http://schemas.microsoft.com/office/drawing/2014/main" id="{BB6F2639-01A1-DD47-AA90-FF9C8F26AFA4}"/>
              </a:ext>
            </a:extLst>
          </p:cNvPr>
          <p:cNvSpPr>
            <a:spLocks noGrp="1"/>
          </p:cNvSpPr>
          <p:nvPr>
            <p:ph type="body" sz="quarter" idx="16" hasCustomPrompt="1"/>
          </p:nvPr>
        </p:nvSpPr>
        <p:spPr>
          <a:xfrm>
            <a:off x="7619742" y="3824439"/>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17" name="Oval 16">
            <a:extLst>
              <a:ext uri="{FF2B5EF4-FFF2-40B4-BE49-F238E27FC236}">
                <a16:creationId xmlns:a16="http://schemas.microsoft.com/office/drawing/2014/main" id="{357DCF9A-C677-91EC-81C9-7B4983CD760B}"/>
              </a:ext>
              <a:ext uri="{C183D7F6-B498-43B3-948B-1728B52AA6E4}">
                <adec:decorative xmlns:adec="http://schemas.microsoft.com/office/drawing/2017/decorative" val="1"/>
              </a:ext>
            </a:extLst>
          </p:cNvPr>
          <p:cNvSpPr/>
          <p:nvPr/>
        </p:nvSpPr>
        <p:spPr>
          <a:xfrm>
            <a:off x="473031" y="1957396"/>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24" name="Oval 23">
            <a:extLst>
              <a:ext uri="{FF2B5EF4-FFF2-40B4-BE49-F238E27FC236}">
                <a16:creationId xmlns:a16="http://schemas.microsoft.com/office/drawing/2014/main" id="{D09D5CEA-C3C6-D396-C772-3F7D21A4A446}"/>
              </a:ext>
              <a:ext uri="{C183D7F6-B498-43B3-948B-1728B52AA6E4}">
                <adec:decorative xmlns:adec="http://schemas.microsoft.com/office/drawing/2017/decorative" val="1"/>
              </a:ext>
            </a:extLst>
          </p:cNvPr>
          <p:cNvSpPr/>
          <p:nvPr/>
        </p:nvSpPr>
        <p:spPr>
          <a:xfrm>
            <a:off x="493129" y="1953698"/>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aseline="0">
                <a:solidFill>
                  <a:schemeClr val="bg1"/>
                </a:solidFill>
              </a:rPr>
              <a:t>A</a:t>
            </a:r>
            <a:endParaRPr lang="en-US" sz="1600" baseline="0">
              <a:solidFill>
                <a:schemeClr val="bg1"/>
              </a:solidFill>
            </a:endParaRPr>
          </a:p>
        </p:txBody>
      </p:sp>
      <p:pic>
        <p:nvPicPr>
          <p:cNvPr id="26" name="Picture 25">
            <a:extLst>
              <a:ext uri="{FF2B5EF4-FFF2-40B4-BE49-F238E27FC236}">
                <a16:creationId xmlns:a16="http://schemas.microsoft.com/office/drawing/2014/main" id="{5A229874-0F1B-F297-8AC7-DE01672C4975}"/>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400012145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Infographics (Blue)">
    <p:spTree>
      <p:nvGrpSpPr>
        <p:cNvPr id="1" name=""/>
        <p:cNvGrpSpPr/>
        <p:nvPr/>
      </p:nvGrpSpPr>
      <p:grpSpPr>
        <a:xfrm>
          <a:off x="0" y="0"/>
          <a:ext cx="0" cy="0"/>
          <a:chOff x="0" y="0"/>
          <a:chExt cx="0" cy="0"/>
        </a:xfrm>
      </p:grpSpPr>
      <p:sp>
        <p:nvSpPr>
          <p:cNvPr id="28" name="Oval 27">
            <a:extLst>
              <a:ext uri="{FF2B5EF4-FFF2-40B4-BE49-F238E27FC236}">
                <a16:creationId xmlns:a16="http://schemas.microsoft.com/office/drawing/2014/main" id="{FED6A307-FCCA-AE45-6CBF-CF77FF53BE57}"/>
              </a:ext>
              <a:ext uri="{C183D7F6-B498-43B3-948B-1728B52AA6E4}">
                <adec:decorative xmlns:adec="http://schemas.microsoft.com/office/drawing/2017/decorative" val="1"/>
              </a:ext>
            </a:extLst>
          </p:cNvPr>
          <p:cNvSpPr/>
          <p:nvPr/>
        </p:nvSpPr>
        <p:spPr>
          <a:xfrm>
            <a:off x="6218157" y="3633648"/>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78274"/>
            <a:ext cx="7576051" cy="1276350"/>
          </a:xfrm>
          <a:prstGeom prst="rect">
            <a:avLst/>
          </a:prstGeom>
        </p:spPr>
        <p:txBody>
          <a:bodyPr anchor="t" anchorCtr="0">
            <a:normAutofit/>
          </a:bodyPr>
          <a:lstStyle>
            <a:lvl1pPr algn="l">
              <a:defRPr sz="4000" b="1" i="0">
                <a:solidFill>
                  <a:schemeClr val="tx1"/>
                </a:solidFill>
                <a:latin typeface="Lora SemiBold" pitchFamily="2" charset="77"/>
              </a:defRPr>
            </a:lvl1pPr>
          </a:lstStyle>
          <a:p>
            <a:r>
              <a:rPr lang="en-US"/>
              <a:t>This is a sample page layout</a:t>
            </a:r>
            <a:br>
              <a:rPr lang="en-US"/>
            </a:br>
            <a:endParaRPr lang="en-US"/>
          </a:p>
        </p:txBody>
      </p:sp>
      <p:sp>
        <p:nvSpPr>
          <p:cNvPr id="10" name="Oval 9">
            <a:extLst>
              <a:ext uri="{FF2B5EF4-FFF2-40B4-BE49-F238E27FC236}">
                <a16:creationId xmlns:a16="http://schemas.microsoft.com/office/drawing/2014/main" id="{4B66C64C-3FFA-634F-A991-43B9787E8866}"/>
              </a:ext>
              <a:ext uri="{C183D7F6-B498-43B3-948B-1728B52AA6E4}">
                <adec:decorative xmlns:adec="http://schemas.microsoft.com/office/drawing/2017/decorative" val="1"/>
              </a:ext>
            </a:extLst>
          </p:cNvPr>
          <p:cNvSpPr/>
          <p:nvPr/>
        </p:nvSpPr>
        <p:spPr>
          <a:xfrm>
            <a:off x="485839" y="1953699"/>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8" name="Text Placeholder 7">
            <a:extLst>
              <a:ext uri="{FF2B5EF4-FFF2-40B4-BE49-F238E27FC236}">
                <a16:creationId xmlns:a16="http://schemas.microsoft.com/office/drawing/2014/main" id="{489CD6F5-09C6-CF43-801F-11210A9B3E9A}"/>
              </a:ext>
            </a:extLst>
          </p:cNvPr>
          <p:cNvSpPr>
            <a:spLocks noGrp="1"/>
          </p:cNvSpPr>
          <p:nvPr>
            <p:ph type="body" sz="quarter" idx="10" hasCustomPrompt="1"/>
          </p:nvPr>
        </p:nvSpPr>
        <p:spPr>
          <a:xfrm>
            <a:off x="1874616" y="2159000"/>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14" name="Oval 13">
            <a:extLst>
              <a:ext uri="{FF2B5EF4-FFF2-40B4-BE49-F238E27FC236}">
                <a16:creationId xmlns:a16="http://schemas.microsoft.com/office/drawing/2014/main" id="{8577B7CD-4B9B-F849-A067-394EFA224B32}"/>
              </a:ext>
              <a:ext uri="{C183D7F6-B498-43B3-948B-1728B52AA6E4}">
                <adec:decorative xmlns:adec="http://schemas.microsoft.com/office/drawing/2017/decorative" val="1"/>
              </a:ext>
            </a:extLst>
          </p:cNvPr>
          <p:cNvSpPr/>
          <p:nvPr/>
        </p:nvSpPr>
        <p:spPr>
          <a:xfrm>
            <a:off x="485839" y="3619138"/>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latin typeface="Inter" panose="02000503000000020004" pitchFamily="2" charset="0"/>
              <a:ea typeface="Inter" panose="02000503000000020004" pitchFamily="2" charset="0"/>
            </a:endParaRPr>
          </a:p>
        </p:txBody>
      </p:sp>
      <p:sp>
        <p:nvSpPr>
          <p:cNvPr id="13" name="Text Placeholder 7">
            <a:extLst>
              <a:ext uri="{FF2B5EF4-FFF2-40B4-BE49-F238E27FC236}">
                <a16:creationId xmlns:a16="http://schemas.microsoft.com/office/drawing/2014/main" id="{8DEAEC19-F8A5-FB4E-BB11-FF53345EAEAE}"/>
              </a:ext>
            </a:extLst>
          </p:cNvPr>
          <p:cNvSpPr>
            <a:spLocks noGrp="1"/>
          </p:cNvSpPr>
          <p:nvPr>
            <p:ph type="body" sz="quarter" idx="12" hasCustomPrompt="1"/>
          </p:nvPr>
        </p:nvSpPr>
        <p:spPr>
          <a:xfrm>
            <a:off x="1874616" y="3824439"/>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23" name="Oval 22">
            <a:extLst>
              <a:ext uri="{FF2B5EF4-FFF2-40B4-BE49-F238E27FC236}">
                <a16:creationId xmlns:a16="http://schemas.microsoft.com/office/drawing/2014/main" id="{148166BF-E184-0F4D-87A0-127CC9E8E5DA}"/>
              </a:ext>
              <a:ext uri="{C183D7F6-B498-43B3-948B-1728B52AA6E4}">
                <adec:decorative xmlns:adec="http://schemas.microsoft.com/office/drawing/2017/decorative" val="1"/>
              </a:ext>
            </a:extLst>
          </p:cNvPr>
          <p:cNvSpPr/>
          <p:nvPr/>
        </p:nvSpPr>
        <p:spPr>
          <a:xfrm>
            <a:off x="6230964" y="1953698"/>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16" name="Text Placeholder 7">
            <a:extLst>
              <a:ext uri="{FF2B5EF4-FFF2-40B4-BE49-F238E27FC236}">
                <a16:creationId xmlns:a16="http://schemas.microsoft.com/office/drawing/2014/main" id="{74B622B4-316C-5F49-AC2A-636238951221}"/>
              </a:ext>
            </a:extLst>
          </p:cNvPr>
          <p:cNvSpPr>
            <a:spLocks noGrp="1"/>
          </p:cNvSpPr>
          <p:nvPr>
            <p:ph type="body" sz="quarter" idx="14" hasCustomPrompt="1"/>
          </p:nvPr>
        </p:nvSpPr>
        <p:spPr>
          <a:xfrm>
            <a:off x="7619742" y="2159000"/>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19" name="Text Placeholder 7">
            <a:extLst>
              <a:ext uri="{FF2B5EF4-FFF2-40B4-BE49-F238E27FC236}">
                <a16:creationId xmlns:a16="http://schemas.microsoft.com/office/drawing/2014/main" id="{BB6F2639-01A1-DD47-AA90-FF9C8F26AFA4}"/>
              </a:ext>
            </a:extLst>
          </p:cNvPr>
          <p:cNvSpPr>
            <a:spLocks noGrp="1"/>
          </p:cNvSpPr>
          <p:nvPr>
            <p:ph type="body" sz="quarter" idx="16" hasCustomPrompt="1"/>
          </p:nvPr>
        </p:nvSpPr>
        <p:spPr>
          <a:xfrm>
            <a:off x="7619742" y="3824439"/>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24" name="Text Placeholder 3">
            <a:extLst>
              <a:ext uri="{FF2B5EF4-FFF2-40B4-BE49-F238E27FC236}">
                <a16:creationId xmlns:a16="http://schemas.microsoft.com/office/drawing/2014/main" id="{6C606675-ACD4-2B62-56F2-37C2F72E4960}"/>
              </a:ext>
            </a:extLst>
          </p:cNvPr>
          <p:cNvSpPr>
            <a:spLocks noGrp="1"/>
          </p:cNvSpPr>
          <p:nvPr>
            <p:ph type="body" sz="quarter" idx="18"/>
          </p:nvPr>
        </p:nvSpPr>
        <p:spPr>
          <a:xfrm>
            <a:off x="6218157" y="2178447"/>
            <a:ext cx="1076325" cy="669260"/>
          </a:xfrm>
        </p:spPr>
        <p:txBody>
          <a:bodyPr>
            <a:normAutofit/>
          </a:bodyPr>
          <a:lstStyle>
            <a:lvl1pPr algn="ctr">
              <a:defRPr sz="4000">
                <a:solidFill>
                  <a:srgbClr val="FFFFFF"/>
                </a:solidFill>
                <a:latin typeface="Inter" panose="02000503000000020004" pitchFamily="2" charset="0"/>
                <a:ea typeface="Inter" panose="02000503000000020004" pitchFamily="2" charset="0"/>
              </a:defRPr>
            </a:lvl1pPr>
          </a:lstStyle>
          <a:p>
            <a:pPr lvl="0"/>
            <a:r>
              <a:rPr lang="en-US"/>
              <a:t>Click to edit Master text styles</a:t>
            </a:r>
          </a:p>
        </p:txBody>
      </p:sp>
      <p:sp>
        <p:nvSpPr>
          <p:cNvPr id="25" name="Text Placeholder 11">
            <a:extLst>
              <a:ext uri="{FF2B5EF4-FFF2-40B4-BE49-F238E27FC236}">
                <a16:creationId xmlns:a16="http://schemas.microsoft.com/office/drawing/2014/main" id="{30F5331F-50B6-BC59-6CBE-2BE073E3491A}"/>
              </a:ext>
            </a:extLst>
          </p:cNvPr>
          <p:cNvSpPr>
            <a:spLocks noGrp="1"/>
          </p:cNvSpPr>
          <p:nvPr>
            <p:ph type="body" sz="quarter" idx="11" hasCustomPrompt="1"/>
          </p:nvPr>
        </p:nvSpPr>
        <p:spPr>
          <a:xfrm>
            <a:off x="473030" y="2143521"/>
            <a:ext cx="1076325" cy="669260"/>
          </a:xfrm>
        </p:spPr>
        <p:txBody>
          <a:bodyPr/>
          <a:lstStyle>
            <a:lvl1pPr algn="ctr">
              <a:buFontTx/>
              <a:buNone/>
              <a:defRPr sz="4400">
                <a:solidFill>
                  <a:schemeClr val="bg1">
                    <a:lumMod val="95000"/>
                  </a:schemeClr>
                </a:solidFill>
                <a:latin typeface="Inter" panose="02000503000000020004" pitchFamily="2" charset="0"/>
                <a:ea typeface="Inter"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a:t>A</a:t>
            </a:r>
            <a:endParaRPr lang="en-US"/>
          </a:p>
        </p:txBody>
      </p:sp>
      <p:sp>
        <p:nvSpPr>
          <p:cNvPr id="26" name="Text Placeholder 11">
            <a:extLst>
              <a:ext uri="{FF2B5EF4-FFF2-40B4-BE49-F238E27FC236}">
                <a16:creationId xmlns:a16="http://schemas.microsoft.com/office/drawing/2014/main" id="{A72CCF1F-1524-5E8B-5BCD-AE89E31AD57B}"/>
              </a:ext>
            </a:extLst>
          </p:cNvPr>
          <p:cNvSpPr>
            <a:spLocks noGrp="1"/>
          </p:cNvSpPr>
          <p:nvPr>
            <p:ph type="body" sz="quarter" idx="13" hasCustomPrompt="1"/>
          </p:nvPr>
        </p:nvSpPr>
        <p:spPr>
          <a:xfrm>
            <a:off x="473031" y="3838950"/>
            <a:ext cx="1076325" cy="669260"/>
          </a:xfrm>
        </p:spPr>
        <p:txBody>
          <a:bodyPr>
            <a:normAutofit/>
          </a:bodyPr>
          <a:lstStyle>
            <a:lvl1pPr algn="ctr">
              <a:buFontTx/>
              <a:buNone/>
              <a:defRPr sz="4000">
                <a:solidFill>
                  <a:schemeClr val="bg1"/>
                </a:solidFill>
              </a:defRPr>
            </a:lvl1pPr>
            <a:lvl2pPr>
              <a:buFontTx/>
              <a:buNone/>
              <a:defRPr/>
            </a:lvl2pPr>
            <a:lvl3pPr>
              <a:buFontTx/>
              <a:buNone/>
              <a:defRPr/>
            </a:lvl3pPr>
            <a:lvl4pPr>
              <a:buFontTx/>
              <a:buNone/>
              <a:defRPr/>
            </a:lvl4pPr>
            <a:lvl5pPr>
              <a:buFontTx/>
              <a:buNone/>
              <a:defRPr/>
            </a:lvl5pPr>
          </a:lstStyle>
          <a:p>
            <a:pPr lvl="0"/>
            <a:r>
              <a:rPr lang="en-GB"/>
              <a:t>B</a:t>
            </a:r>
            <a:endParaRPr lang="en-US"/>
          </a:p>
        </p:txBody>
      </p:sp>
      <p:sp>
        <p:nvSpPr>
          <p:cNvPr id="27" name="Text Placeholder 11">
            <a:extLst>
              <a:ext uri="{FF2B5EF4-FFF2-40B4-BE49-F238E27FC236}">
                <a16:creationId xmlns:a16="http://schemas.microsoft.com/office/drawing/2014/main" id="{3C7C9CD1-1606-31A4-A67B-26C4CC002E05}"/>
              </a:ext>
            </a:extLst>
          </p:cNvPr>
          <p:cNvSpPr>
            <a:spLocks noGrp="1"/>
          </p:cNvSpPr>
          <p:nvPr>
            <p:ph type="body" sz="quarter" idx="17" hasCustomPrompt="1"/>
          </p:nvPr>
        </p:nvSpPr>
        <p:spPr>
          <a:xfrm>
            <a:off x="6230965" y="3838950"/>
            <a:ext cx="1076325" cy="669260"/>
          </a:xfrm>
        </p:spPr>
        <p:txBody>
          <a:bodyPr>
            <a:normAutofit/>
          </a:bodyPr>
          <a:lstStyle>
            <a:lvl1pPr algn="ctr">
              <a:buFontTx/>
              <a:buNone/>
              <a:defRPr sz="4000">
                <a:solidFill>
                  <a:schemeClr val="bg1">
                    <a:lumMod val="95000"/>
                  </a:schemeClr>
                </a:solidFill>
                <a:latin typeface="Inter" panose="02000503000000020004" pitchFamily="2" charset="0"/>
                <a:ea typeface="Inter"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a:t>D</a:t>
            </a:r>
            <a:endParaRPr lang="en-US"/>
          </a:p>
        </p:txBody>
      </p:sp>
      <p:pic>
        <p:nvPicPr>
          <p:cNvPr id="29" name="Picture 28">
            <a:extLst>
              <a:ext uri="{FF2B5EF4-FFF2-40B4-BE49-F238E27FC236}">
                <a16:creationId xmlns:a16="http://schemas.microsoft.com/office/drawing/2014/main" id="{B7DBBDEF-AF3D-CE00-F64B-C92E94E1BD61}"/>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120936829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Tabl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7531197" cy="765175"/>
          </a:xfrm>
          <a:prstGeom prst="rect">
            <a:avLst/>
          </a:prstGeom>
        </p:spPr>
        <p:txBody>
          <a:bodyPr anchor="t" anchorCtr="0">
            <a:normAutofit/>
          </a:bodyPr>
          <a:lstStyle>
            <a:lvl1pPr algn="l">
              <a:defRPr sz="4000" b="1" i="0">
                <a:solidFill>
                  <a:schemeClr val="tx1"/>
                </a:solidFill>
                <a:latin typeface="Lora SemiBold" pitchFamily="2" charset="77"/>
              </a:defRPr>
            </a:lvl1pPr>
          </a:lstStyle>
          <a:p>
            <a:r>
              <a:rPr lang="en-US"/>
              <a:t>Table examples</a:t>
            </a:r>
          </a:p>
        </p:txBody>
      </p:sp>
      <p:sp>
        <p:nvSpPr>
          <p:cNvPr id="4" name="Text Placeholder 4">
            <a:extLst>
              <a:ext uri="{FF2B5EF4-FFF2-40B4-BE49-F238E27FC236}">
                <a16:creationId xmlns:a16="http://schemas.microsoft.com/office/drawing/2014/main" id="{D1D1064C-AA1D-9442-93F9-A6AF006554F7}"/>
              </a:ext>
            </a:extLst>
          </p:cNvPr>
          <p:cNvSpPr>
            <a:spLocks noGrp="1"/>
          </p:cNvSpPr>
          <p:nvPr>
            <p:ph type="body" sz="quarter" idx="18" hasCustomPrompt="1"/>
          </p:nvPr>
        </p:nvSpPr>
        <p:spPr>
          <a:xfrm>
            <a:off x="496384" y="1268505"/>
            <a:ext cx="7531197" cy="765175"/>
          </a:xfrm>
        </p:spPr>
        <p:txBody>
          <a:bodyPr>
            <a:normAutofit/>
          </a:bodyPr>
          <a:lstStyle>
            <a:lvl1pPr>
              <a:defRPr sz="1800" b="0" i="0">
                <a:latin typeface="Inter" panose="02000503000000020004" pitchFamily="2" charset="0"/>
                <a:ea typeface="Inter" panose="02000503000000020004" pitchFamily="2" charset="0"/>
              </a:defRPr>
            </a:lvl1pPr>
          </a:lstStyle>
          <a:p>
            <a:pPr lvl="0"/>
            <a:r>
              <a:rPr lang="en-GB">
                <a:solidFill>
                  <a:srgbClr val="222222"/>
                </a:solidFill>
                <a:latin typeface="Lato" panose="020F0502020204030203" pitchFamily="34" charset="77"/>
              </a:rPr>
              <a:t>Please insert tables according to the style below</a:t>
            </a:r>
            <a:endParaRPr lang="en-US"/>
          </a:p>
        </p:txBody>
      </p:sp>
      <p:sp>
        <p:nvSpPr>
          <p:cNvPr id="6" name="Table Placeholder 5">
            <a:extLst>
              <a:ext uri="{FF2B5EF4-FFF2-40B4-BE49-F238E27FC236}">
                <a16:creationId xmlns:a16="http://schemas.microsoft.com/office/drawing/2014/main" id="{7FEA4806-8CAE-8D4D-88AC-691B8A06E9A4}"/>
              </a:ext>
              <a:ext uri="{C183D7F6-B498-43B3-948B-1728B52AA6E4}">
                <adec:decorative xmlns:adec="http://schemas.microsoft.com/office/drawing/2017/decorative" val="1"/>
              </a:ext>
            </a:extLst>
          </p:cNvPr>
          <p:cNvSpPr>
            <a:spLocks noGrp="1"/>
          </p:cNvSpPr>
          <p:nvPr>
            <p:ph type="tbl" sz="quarter" idx="19"/>
          </p:nvPr>
        </p:nvSpPr>
        <p:spPr>
          <a:xfrm>
            <a:off x="496384" y="2392363"/>
            <a:ext cx="5191531" cy="2753795"/>
          </a:xfrm>
        </p:spPr>
        <p:txBody>
          <a:bodyPr/>
          <a:lstStyle/>
          <a:p>
            <a:r>
              <a:rPr lang="en-US"/>
              <a:t>Click icon to add table</a:t>
            </a:r>
          </a:p>
        </p:txBody>
      </p:sp>
      <p:sp>
        <p:nvSpPr>
          <p:cNvPr id="8" name="Table Placeholder 5">
            <a:extLst>
              <a:ext uri="{FF2B5EF4-FFF2-40B4-BE49-F238E27FC236}">
                <a16:creationId xmlns:a16="http://schemas.microsoft.com/office/drawing/2014/main" id="{194BD8C5-50CB-3B48-80B0-64F3B438E273}"/>
              </a:ext>
              <a:ext uri="{C183D7F6-B498-43B3-948B-1728B52AA6E4}">
                <adec:decorative xmlns:adec="http://schemas.microsoft.com/office/drawing/2017/decorative" val="1"/>
              </a:ext>
            </a:extLst>
          </p:cNvPr>
          <p:cNvSpPr>
            <a:spLocks noGrp="1"/>
          </p:cNvSpPr>
          <p:nvPr>
            <p:ph type="tbl" sz="quarter" idx="20"/>
          </p:nvPr>
        </p:nvSpPr>
        <p:spPr>
          <a:xfrm>
            <a:off x="6096000" y="2392363"/>
            <a:ext cx="5191531" cy="2753795"/>
          </a:xfrm>
        </p:spPr>
        <p:txBody>
          <a:bodyPr/>
          <a:lstStyle/>
          <a:p>
            <a:r>
              <a:rPr lang="en-US"/>
              <a:t>Click icon to add table</a:t>
            </a:r>
          </a:p>
        </p:txBody>
      </p:sp>
      <p:pic>
        <p:nvPicPr>
          <p:cNvPr id="11" name="Picture 10">
            <a:extLst>
              <a:ext uri="{FF2B5EF4-FFF2-40B4-BE49-F238E27FC236}">
                <a16:creationId xmlns:a16="http://schemas.microsoft.com/office/drawing/2014/main" id="{DF103E60-BDB7-1C8B-5FFE-00E26459E64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85519491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Char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7531197" cy="765175"/>
          </a:xfrm>
          <a:prstGeom prst="rect">
            <a:avLst/>
          </a:prstGeom>
        </p:spPr>
        <p:txBody>
          <a:bodyPr anchor="t" anchorCtr="0">
            <a:normAutofit/>
          </a:bodyPr>
          <a:lstStyle>
            <a:lvl1pPr algn="l">
              <a:defRPr sz="4000" b="1" i="0">
                <a:solidFill>
                  <a:schemeClr val="tx1"/>
                </a:solidFill>
                <a:latin typeface="Lora SemiBold" pitchFamily="2" charset="77"/>
              </a:defRPr>
            </a:lvl1pPr>
          </a:lstStyle>
          <a:p>
            <a:r>
              <a:rPr lang="en-US"/>
              <a:t>Chart examples</a:t>
            </a:r>
          </a:p>
        </p:txBody>
      </p:sp>
      <p:sp>
        <p:nvSpPr>
          <p:cNvPr id="5" name="Chart Placeholder 4">
            <a:extLst>
              <a:ext uri="{FF2B5EF4-FFF2-40B4-BE49-F238E27FC236}">
                <a16:creationId xmlns:a16="http://schemas.microsoft.com/office/drawing/2014/main" id="{7E3AB261-B17C-5046-A098-0ADB62DAAA76}"/>
              </a:ext>
              <a:ext uri="{C183D7F6-B498-43B3-948B-1728B52AA6E4}">
                <adec:decorative xmlns:adec="http://schemas.microsoft.com/office/drawing/2017/decorative" val="1"/>
              </a:ext>
            </a:extLst>
          </p:cNvPr>
          <p:cNvSpPr>
            <a:spLocks noGrp="1"/>
          </p:cNvSpPr>
          <p:nvPr>
            <p:ph type="chart" sz="quarter" idx="10"/>
          </p:nvPr>
        </p:nvSpPr>
        <p:spPr>
          <a:xfrm>
            <a:off x="487148" y="2015207"/>
            <a:ext cx="4700587" cy="3668713"/>
          </a:xfrm>
        </p:spPr>
        <p:txBody>
          <a:bodyPr/>
          <a:lstStyle/>
          <a:p>
            <a:r>
              <a:rPr lang="en-US"/>
              <a:t>Click icon to add chart</a:t>
            </a:r>
          </a:p>
        </p:txBody>
      </p:sp>
      <p:sp>
        <p:nvSpPr>
          <p:cNvPr id="9" name="Chart Placeholder 4">
            <a:extLst>
              <a:ext uri="{FF2B5EF4-FFF2-40B4-BE49-F238E27FC236}">
                <a16:creationId xmlns:a16="http://schemas.microsoft.com/office/drawing/2014/main" id="{3A5B2D22-2763-9D41-9CA4-2B9DADCE1519}"/>
              </a:ext>
              <a:ext uri="{C183D7F6-B498-43B3-948B-1728B52AA6E4}">
                <adec:decorative xmlns:adec="http://schemas.microsoft.com/office/drawing/2017/decorative" val="1"/>
              </a:ext>
            </a:extLst>
          </p:cNvPr>
          <p:cNvSpPr>
            <a:spLocks noGrp="1"/>
          </p:cNvSpPr>
          <p:nvPr>
            <p:ph type="chart" sz="quarter" idx="11"/>
          </p:nvPr>
        </p:nvSpPr>
        <p:spPr>
          <a:xfrm>
            <a:off x="6359933" y="2015206"/>
            <a:ext cx="4700587" cy="3668713"/>
          </a:xfrm>
        </p:spPr>
        <p:txBody>
          <a:bodyPr/>
          <a:lstStyle/>
          <a:p>
            <a:r>
              <a:rPr lang="en-US"/>
              <a:t>Click icon to add chart</a:t>
            </a:r>
          </a:p>
        </p:txBody>
      </p:sp>
      <p:sp>
        <p:nvSpPr>
          <p:cNvPr id="6" name="Text Placeholder 4">
            <a:extLst>
              <a:ext uri="{FF2B5EF4-FFF2-40B4-BE49-F238E27FC236}">
                <a16:creationId xmlns:a16="http://schemas.microsoft.com/office/drawing/2014/main" id="{D00CB555-DC95-4199-AD2B-E93B100471F4}"/>
              </a:ext>
            </a:extLst>
          </p:cNvPr>
          <p:cNvSpPr>
            <a:spLocks noGrp="1"/>
          </p:cNvSpPr>
          <p:nvPr>
            <p:ph type="body" sz="quarter" idx="18" hasCustomPrompt="1"/>
          </p:nvPr>
        </p:nvSpPr>
        <p:spPr>
          <a:xfrm>
            <a:off x="487148" y="1268506"/>
            <a:ext cx="7540433" cy="411422"/>
          </a:xfrm>
        </p:spPr>
        <p:txBody>
          <a:bodyPr>
            <a:normAutofit/>
          </a:bodyPr>
          <a:lstStyle>
            <a:lvl1pPr>
              <a:defRPr sz="1600" b="0" i="0">
                <a:latin typeface="Inter" panose="02000503000000020004" pitchFamily="2" charset="0"/>
                <a:ea typeface="Inter" panose="02000503000000020004" pitchFamily="2" charset="0"/>
              </a:defRPr>
            </a:lvl1pPr>
          </a:lstStyle>
          <a:p>
            <a:pPr lvl="0"/>
            <a:r>
              <a:rPr lang="en-GB">
                <a:solidFill>
                  <a:srgbClr val="222222"/>
                </a:solidFill>
                <a:latin typeface="Lato" panose="020F0502020204030203" pitchFamily="34" charset="77"/>
              </a:rPr>
              <a:t>Please insert charts according to the style below</a:t>
            </a:r>
            <a:endParaRPr lang="en-US"/>
          </a:p>
        </p:txBody>
      </p:sp>
      <p:pic>
        <p:nvPicPr>
          <p:cNvPr id="11" name="Picture 10">
            <a:extLst>
              <a:ext uri="{FF2B5EF4-FFF2-40B4-BE49-F238E27FC236}">
                <a16:creationId xmlns:a16="http://schemas.microsoft.com/office/drawing/2014/main" id="{43795A4B-71F7-7928-C8AF-CD1CD897C00B}"/>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167116544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Sign Off (Whit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3685A73-17F1-FC81-55C6-7E7CEAE7316B}"/>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48396" y="520117"/>
            <a:ext cx="3746500" cy="381000"/>
          </a:xfrm>
          <a:prstGeom prst="rect">
            <a:avLst/>
          </a:prstGeom>
        </p:spPr>
      </p:pic>
      <p:sp>
        <p:nvSpPr>
          <p:cNvPr id="5" name="Title 1">
            <a:extLst>
              <a:ext uri="{FF2B5EF4-FFF2-40B4-BE49-F238E27FC236}">
                <a16:creationId xmlns:a16="http://schemas.microsoft.com/office/drawing/2014/main" id="{6BB0F4FE-EC56-48AB-9963-F89D9B52283A}"/>
              </a:ext>
            </a:extLst>
          </p:cNvPr>
          <p:cNvSpPr>
            <a:spLocks noGrp="1"/>
          </p:cNvSpPr>
          <p:nvPr>
            <p:ph type="ctrTitle" hasCustomPrompt="1"/>
          </p:nvPr>
        </p:nvSpPr>
        <p:spPr>
          <a:xfrm>
            <a:off x="548397" y="3036320"/>
            <a:ext cx="5914608" cy="785359"/>
          </a:xfrm>
          <a:prstGeom prst="rect">
            <a:avLst/>
          </a:prstGeom>
        </p:spPr>
        <p:txBody>
          <a:bodyPr anchor="t" anchorCtr="0">
            <a:noAutofit/>
          </a:bodyPr>
          <a:lstStyle>
            <a:lvl1pPr algn="l">
              <a:defRPr sz="6000" b="1" i="0">
                <a:solidFill>
                  <a:schemeClr val="tx1"/>
                </a:solidFill>
                <a:latin typeface="Lora SemiBold" pitchFamily="2" charset="77"/>
              </a:defRPr>
            </a:lvl1pPr>
          </a:lstStyle>
          <a:p>
            <a:r>
              <a:rPr lang="en-US"/>
              <a:t>Thank you.</a:t>
            </a:r>
          </a:p>
        </p:txBody>
      </p:sp>
    </p:spTree>
    <p:extLst>
      <p:ext uri="{BB962C8B-B14F-4D97-AF65-F5344CB8AC3E}">
        <p14:creationId xmlns:p14="http://schemas.microsoft.com/office/powerpoint/2010/main" val="91550822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Sign Off (Cream)">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EA45CF0-3F95-1A42-9B3B-E6BE7FB099B3}"/>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7" name="Picture 6">
            <a:extLst>
              <a:ext uri="{FF2B5EF4-FFF2-40B4-BE49-F238E27FC236}">
                <a16:creationId xmlns:a16="http://schemas.microsoft.com/office/drawing/2014/main" id="{413F1794-4DE3-7521-99C3-A3EA1D51B04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48396" y="520117"/>
            <a:ext cx="3746500" cy="381000"/>
          </a:xfrm>
          <a:prstGeom prst="rect">
            <a:avLst/>
          </a:prstGeom>
        </p:spPr>
      </p:pic>
      <p:sp>
        <p:nvSpPr>
          <p:cNvPr id="10" name="Title 1">
            <a:extLst>
              <a:ext uri="{FF2B5EF4-FFF2-40B4-BE49-F238E27FC236}">
                <a16:creationId xmlns:a16="http://schemas.microsoft.com/office/drawing/2014/main" id="{03EE2BE5-8ACB-AEEC-9048-198EE0A1A95B}"/>
              </a:ext>
            </a:extLst>
          </p:cNvPr>
          <p:cNvSpPr>
            <a:spLocks noGrp="1"/>
          </p:cNvSpPr>
          <p:nvPr>
            <p:ph type="ctrTitle" hasCustomPrompt="1"/>
          </p:nvPr>
        </p:nvSpPr>
        <p:spPr>
          <a:xfrm>
            <a:off x="548397" y="3036320"/>
            <a:ext cx="5914608" cy="785359"/>
          </a:xfrm>
          <a:prstGeom prst="rect">
            <a:avLst/>
          </a:prstGeom>
        </p:spPr>
        <p:txBody>
          <a:bodyPr anchor="t" anchorCtr="0">
            <a:noAutofit/>
          </a:bodyPr>
          <a:lstStyle>
            <a:lvl1pPr algn="l">
              <a:defRPr sz="6000" b="1" i="0">
                <a:solidFill>
                  <a:schemeClr val="tx1"/>
                </a:solidFill>
                <a:latin typeface="Lora SemiBold" pitchFamily="2" charset="77"/>
              </a:defRPr>
            </a:lvl1pPr>
          </a:lstStyle>
          <a:p>
            <a:r>
              <a:rPr lang="en-US"/>
              <a:t>Thank you.</a:t>
            </a:r>
          </a:p>
        </p:txBody>
      </p:sp>
      <p:sp>
        <p:nvSpPr>
          <p:cNvPr id="6" name="Slide Number Placeholder 3">
            <a:extLst>
              <a:ext uri="{FF2B5EF4-FFF2-40B4-BE49-F238E27FC236}">
                <a16:creationId xmlns:a16="http://schemas.microsoft.com/office/drawing/2014/main" id="{75F5B124-24E3-B2E2-3A9C-BF109596679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75F5B124-24E3-B2E2-3A9C-BF109596679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8" name="Slide Number Placeholder 3">
            <a:extLst>
              <a:ext uri="{FF2B5EF4-FFF2-40B4-BE49-F238E27FC236}">
                <a16:creationId xmlns:a16="http://schemas.microsoft.com/office/drawing/2014/main" id="{80DCBC59-EF55-546A-5C94-1162E0F87A8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1E492165-A451-E447-4C5C-8FD4BCE717E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Tree>
    <p:extLst>
      <p:ext uri="{BB962C8B-B14F-4D97-AF65-F5344CB8AC3E}">
        <p14:creationId xmlns:p14="http://schemas.microsoft.com/office/powerpoint/2010/main" val="1369414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p:nvSpPr>
        <p:spPr>
          <a:xfrm>
            <a:off x="0" y="0"/>
            <a:ext cx="12191999"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9" name="Title 1">
            <a:extLst>
              <a:ext uri="{FF2B5EF4-FFF2-40B4-BE49-F238E27FC236}">
                <a16:creationId xmlns:a16="http://schemas.microsoft.com/office/drawing/2014/main" id="{8C754D0E-89A1-D130-ED83-26F482592FD5}"/>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solidFill>
                  <a:schemeClr val="bg1"/>
                </a:solidFill>
                <a:latin typeface="+mj-lt"/>
              </a:defRPr>
            </a:lvl1pPr>
          </a:lstStyle>
          <a:p>
            <a:r>
              <a:rPr lang="en-US"/>
              <a:t>This is a sample title page layout</a:t>
            </a:r>
          </a:p>
        </p:txBody>
      </p:sp>
      <p:sp>
        <p:nvSpPr>
          <p:cNvPr id="10" name="Subtitle 2">
            <a:extLst>
              <a:ext uri="{FF2B5EF4-FFF2-40B4-BE49-F238E27FC236}">
                <a16:creationId xmlns:a16="http://schemas.microsoft.com/office/drawing/2014/main" id="{D777E65B-BEAB-C8F0-F6CF-8CDC4D262CA5}"/>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solidFill>
                  <a:schemeClr val="bg1"/>
                </a:solidFill>
                <a:latin typeface="+mn-lt"/>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8" name="Picture Placeholder 7">
            <a:extLst>
              <a:ext uri="{FF2B5EF4-FFF2-40B4-BE49-F238E27FC236}">
                <a16:creationId xmlns:a16="http://schemas.microsoft.com/office/drawing/2014/main" id="{7834F175-C293-AF7E-16DD-0AFA62C17017}"/>
              </a:ext>
              <a:ext uri="{C183D7F6-B498-43B3-948B-1728B52AA6E4}">
                <adec:decorative xmlns:adec="http://schemas.microsoft.com/office/drawing/2017/decorative" val="1"/>
              </a:ext>
            </a:extLst>
          </p:cNvPr>
          <p:cNvSpPr>
            <a:spLocks noGrp="1"/>
          </p:cNvSpPr>
          <p:nvPr>
            <p:ph type="pic" sz="quarter" idx="10"/>
          </p:nvPr>
        </p:nvSpPr>
        <p:spPr>
          <a:xfrm>
            <a:off x="5730875" y="-9054"/>
            <a:ext cx="6461125" cy="6867053"/>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61125" h="6867053">
                <a:moveTo>
                  <a:pt x="1910281" y="0"/>
                </a:moveTo>
                <a:lnTo>
                  <a:pt x="6461125" y="9053"/>
                </a:lnTo>
                <a:lnTo>
                  <a:pt x="6461125" y="6867053"/>
                </a:lnTo>
                <a:lnTo>
                  <a:pt x="0" y="6867053"/>
                </a:lnTo>
                <a:lnTo>
                  <a:pt x="1910281" y="0"/>
                </a:lnTo>
                <a:close/>
              </a:path>
            </a:pathLst>
          </a:custGeom>
        </p:spPr>
        <p:txBody>
          <a:bodyPr/>
          <a:lstStyle/>
          <a:p>
            <a:r>
              <a:rPr lang="en-US"/>
              <a:t>Click icon to add picture</a:t>
            </a:r>
          </a:p>
        </p:txBody>
      </p:sp>
      <p:sp>
        <p:nvSpPr>
          <p:cNvPr id="12" name="Slide Number Placeholder 3">
            <a:extLst>
              <a:ext uri="{FF2B5EF4-FFF2-40B4-BE49-F238E27FC236}">
                <a16:creationId xmlns:a16="http://schemas.microsoft.com/office/drawing/2014/main" id="{FFF09C79-A037-9375-CD24-528B9B5A1AA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5" name="Slide Number Placeholder 3">
            <a:extLst>
              <a:ext uri="{FF2B5EF4-FFF2-40B4-BE49-F238E27FC236}">
                <a16:creationId xmlns:a16="http://schemas.microsoft.com/office/drawing/2014/main" id="{FFF09C79-A037-9375-CD24-528B9B5A1AA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3F493EF1-4743-3D68-A7D4-BD0AAF73A2E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6" name="Slide Number Placeholder 3">
            <a:extLst>
              <a:ext uri="{FF2B5EF4-FFF2-40B4-BE49-F238E27FC236}">
                <a16:creationId xmlns:a16="http://schemas.microsoft.com/office/drawing/2014/main" id="{66A05BEE-DA09-2B0A-00C0-E0A218F9794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8" name="Picture 17">
            <a:extLst>
              <a:ext uri="{FF2B5EF4-FFF2-40B4-BE49-F238E27FC236}">
                <a16:creationId xmlns:a16="http://schemas.microsoft.com/office/drawing/2014/main" id="{6102A304-1E8A-EDEA-6F50-5712395A378F}"/>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299469863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Sign Off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EA45CF0-3F95-1A42-9B3B-E6BE7FB099B3}"/>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6" name="Picture 5">
            <a:extLst>
              <a:ext uri="{FF2B5EF4-FFF2-40B4-BE49-F238E27FC236}">
                <a16:creationId xmlns:a16="http://schemas.microsoft.com/office/drawing/2014/main" id="{60C3E21D-BC07-D497-6D64-7B8F37E6D389}"/>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48396" y="520117"/>
            <a:ext cx="3746500" cy="381000"/>
          </a:xfrm>
          <a:prstGeom prst="rect">
            <a:avLst/>
          </a:prstGeom>
        </p:spPr>
      </p:pic>
      <p:sp>
        <p:nvSpPr>
          <p:cNvPr id="11" name="Title 1">
            <a:extLst>
              <a:ext uri="{FF2B5EF4-FFF2-40B4-BE49-F238E27FC236}">
                <a16:creationId xmlns:a16="http://schemas.microsoft.com/office/drawing/2014/main" id="{D4697667-507F-5A4F-34CE-8753A67C4B22}"/>
              </a:ext>
            </a:extLst>
          </p:cNvPr>
          <p:cNvSpPr>
            <a:spLocks noGrp="1"/>
          </p:cNvSpPr>
          <p:nvPr>
            <p:ph type="ctrTitle" hasCustomPrompt="1"/>
          </p:nvPr>
        </p:nvSpPr>
        <p:spPr>
          <a:xfrm>
            <a:off x="548397" y="3036320"/>
            <a:ext cx="5914608" cy="785359"/>
          </a:xfrm>
          <a:prstGeom prst="rect">
            <a:avLst/>
          </a:prstGeom>
        </p:spPr>
        <p:txBody>
          <a:bodyPr anchor="t" anchorCtr="0">
            <a:noAutofit/>
          </a:bodyPr>
          <a:lstStyle>
            <a:lvl1pPr algn="l">
              <a:defRPr sz="6000" b="1" i="0">
                <a:solidFill>
                  <a:schemeClr val="bg1"/>
                </a:solidFill>
                <a:latin typeface="Lora SemiBold" pitchFamily="2" charset="77"/>
              </a:defRPr>
            </a:lvl1pPr>
          </a:lstStyle>
          <a:p>
            <a:r>
              <a:rPr lang="en-US"/>
              <a:t>Thank you.</a:t>
            </a:r>
          </a:p>
        </p:txBody>
      </p:sp>
      <p:sp>
        <p:nvSpPr>
          <p:cNvPr id="7" name="Slide Number Placeholder 3">
            <a:extLst>
              <a:ext uri="{FF2B5EF4-FFF2-40B4-BE49-F238E27FC236}">
                <a16:creationId xmlns:a16="http://schemas.microsoft.com/office/drawing/2014/main" id="{6F9AEA07-6063-C310-D4B0-ECA8CA465D2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6F9AEA07-6063-C310-D4B0-ECA8CA465D2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8" name="Slide Number Placeholder 3">
            <a:extLst>
              <a:ext uri="{FF2B5EF4-FFF2-40B4-BE49-F238E27FC236}">
                <a16:creationId xmlns:a16="http://schemas.microsoft.com/office/drawing/2014/main" id="{705628E1-5DD2-CC08-C413-3D0344AF1DF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2218A786-6A46-852B-AF07-3F9FBBB25ED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Tree>
    <p:extLst>
      <p:ext uri="{BB962C8B-B14F-4D97-AF65-F5344CB8AC3E}">
        <p14:creationId xmlns:p14="http://schemas.microsoft.com/office/powerpoint/2010/main" val="170625268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Sign Off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EA45CF0-3F95-1A42-9B3B-E6BE7FB099B3}"/>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8" name="Title 1">
            <a:extLst>
              <a:ext uri="{FF2B5EF4-FFF2-40B4-BE49-F238E27FC236}">
                <a16:creationId xmlns:a16="http://schemas.microsoft.com/office/drawing/2014/main" id="{C3D11CDE-861E-DF4A-AF8D-3BAD036F2852}"/>
              </a:ext>
            </a:extLst>
          </p:cNvPr>
          <p:cNvSpPr>
            <a:spLocks noGrp="1"/>
          </p:cNvSpPr>
          <p:nvPr>
            <p:ph type="ctrTitle" hasCustomPrompt="1"/>
          </p:nvPr>
        </p:nvSpPr>
        <p:spPr>
          <a:xfrm>
            <a:off x="548397" y="3036320"/>
            <a:ext cx="5914608" cy="785359"/>
          </a:xfrm>
          <a:prstGeom prst="rect">
            <a:avLst/>
          </a:prstGeom>
        </p:spPr>
        <p:txBody>
          <a:bodyPr anchor="t" anchorCtr="0">
            <a:noAutofit/>
          </a:bodyPr>
          <a:lstStyle>
            <a:lvl1pPr algn="l">
              <a:defRPr sz="6000" b="1" i="0">
                <a:solidFill>
                  <a:schemeClr val="bg1"/>
                </a:solidFill>
                <a:latin typeface="Lora SemiBold" pitchFamily="2" charset="77"/>
              </a:defRPr>
            </a:lvl1pPr>
          </a:lstStyle>
          <a:p>
            <a:r>
              <a:rPr lang="en-US"/>
              <a:t>Thank you.</a:t>
            </a:r>
          </a:p>
        </p:txBody>
      </p:sp>
      <p:pic>
        <p:nvPicPr>
          <p:cNvPr id="6" name="Picture 5">
            <a:extLst>
              <a:ext uri="{FF2B5EF4-FFF2-40B4-BE49-F238E27FC236}">
                <a16:creationId xmlns:a16="http://schemas.microsoft.com/office/drawing/2014/main" id="{0E41E0B3-93EE-7467-F03A-0C4891B9DA4E}"/>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48396" y="520117"/>
            <a:ext cx="3746500" cy="381000"/>
          </a:xfrm>
          <a:prstGeom prst="rect">
            <a:avLst/>
          </a:prstGeom>
        </p:spPr>
      </p:pic>
      <p:sp>
        <p:nvSpPr>
          <p:cNvPr id="9" name="Slide Number Placeholder 3">
            <a:extLst>
              <a:ext uri="{FF2B5EF4-FFF2-40B4-BE49-F238E27FC236}">
                <a16:creationId xmlns:a16="http://schemas.microsoft.com/office/drawing/2014/main" id="{CFCC2DEF-4916-70AA-3F71-D945B03FCAF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CFCC2DEF-4916-70AA-3F71-D945B03FCAF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7" name="Slide Number Placeholder 3">
            <a:extLst>
              <a:ext uri="{FF2B5EF4-FFF2-40B4-BE49-F238E27FC236}">
                <a16:creationId xmlns:a16="http://schemas.microsoft.com/office/drawing/2014/main" id="{846EDA84-1314-5DF2-BC8A-8F3FEF5975B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A8A60201-EB96-2897-0D4C-AEA93BB7025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Tree>
    <p:extLst>
      <p:ext uri="{BB962C8B-B14F-4D97-AF65-F5344CB8AC3E}">
        <p14:creationId xmlns:p14="http://schemas.microsoft.com/office/powerpoint/2010/main" val="35704325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cSld name="Sample Page (Gre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1524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atin typeface="Arial" panose="020B0604020202020204" pitchFamily="34" charset="0"/>
            </a:endParaRPr>
          </a:p>
        </p:txBody>
      </p:sp>
      <p:sp>
        <p:nvSpPr>
          <p:cNvPr id="8" name="Title 1">
            <a:extLst>
              <a:ext uri="{FF2B5EF4-FFF2-40B4-BE49-F238E27FC236}">
                <a16:creationId xmlns:a16="http://schemas.microsoft.com/office/drawing/2014/main" id="{7E5732A2-0045-36A6-288A-34640127F3B8}"/>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latin typeface="Arial" panose="020B0604020202020204" pitchFamily="34" charset="0"/>
              </a:defRPr>
            </a:lvl1pPr>
          </a:lstStyle>
          <a:p>
            <a:r>
              <a:rPr lang="en-US"/>
              <a:t>This is a sample page layout</a:t>
            </a:r>
            <a:br>
              <a:rPr lang="en-US"/>
            </a:br>
            <a:endParaRPr lang="en-US"/>
          </a:p>
        </p:txBody>
      </p:sp>
      <p:sp>
        <p:nvSpPr>
          <p:cNvPr id="9" name="Text Placeholder 3">
            <a:extLst>
              <a:ext uri="{FF2B5EF4-FFF2-40B4-BE49-F238E27FC236}">
                <a16:creationId xmlns:a16="http://schemas.microsoft.com/office/drawing/2014/main" id="{E1B72BB5-A87E-1535-7B76-E87F7E093A75}"/>
              </a:ext>
            </a:extLst>
          </p:cNvPr>
          <p:cNvSpPr>
            <a:spLocks noGrp="1"/>
          </p:cNvSpPr>
          <p:nvPr>
            <p:ph type="body" sz="quarter" idx="12" hasCustomPrompt="1"/>
          </p:nvPr>
        </p:nvSpPr>
        <p:spPr>
          <a:xfrm>
            <a:off x="539923" y="1904986"/>
            <a:ext cx="11177587" cy="3641147"/>
          </a:xfrm>
        </p:spPr>
        <p:txBody>
          <a:bodyPr/>
          <a:lstStyle>
            <a:lvl1pPr>
              <a:lnSpc>
                <a:spcPct val="150000"/>
              </a:lnSpc>
              <a:defRPr sz="1800">
                <a:latin typeface="Arial" panose="020B0604020202020204" pitchFamily="34" charset="0"/>
                <a:ea typeface="Arial" panose="02000503000000020004" pitchFamily="2" charset="0"/>
              </a:defRPr>
            </a:lvl1pPr>
            <a:lvl2pPr>
              <a:lnSpc>
                <a:spcPct val="150000"/>
              </a:lnSpc>
              <a:defRPr sz="1800">
                <a:latin typeface="Arial" panose="020B0604020202020204" pitchFamily="34" charset="0"/>
                <a:ea typeface="Arial" panose="02000503000000020004" pitchFamily="2" charset="0"/>
              </a:defRPr>
            </a:lvl2pPr>
            <a:lvl3pPr>
              <a:lnSpc>
                <a:spcPct val="150000"/>
              </a:lnSpc>
              <a:defRPr sz="1800">
                <a:latin typeface="Arial" panose="020B0604020202020204" pitchFamily="34" charset="0"/>
                <a:ea typeface="Arial" panose="02000503000000020004" pitchFamily="2" charset="0"/>
              </a:defRPr>
            </a:lvl3pPr>
            <a:lvl4pPr>
              <a:lnSpc>
                <a:spcPct val="150000"/>
              </a:lnSpc>
              <a:defRPr sz="1800">
                <a:latin typeface="Arial" panose="020B0604020202020204" pitchFamily="34" charset="0"/>
                <a:ea typeface="Arial" panose="02000503000000020004" pitchFamily="2" charset="0"/>
              </a:defRPr>
            </a:lvl4pPr>
            <a:lvl5pPr>
              <a:lnSpc>
                <a:spcPct val="150000"/>
              </a:lnSpc>
              <a:defRPr sz="1800">
                <a:latin typeface="Arial" panose="020B0604020202020204" pitchFamily="34" charset="0"/>
                <a:ea typeface="Arial" panose="02000503000000020004" pitchFamily="2" charset="0"/>
              </a:defRPr>
            </a:lvl5pPr>
          </a:lstStyle>
          <a:p>
            <a:pPr lvl="0"/>
            <a:r>
              <a:rPr lang="en-US"/>
              <a:t>Please use this space to insert written content as required. Please use Inter or Arial with a minimum font size of 16pt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sp>
        <p:nvSpPr>
          <p:cNvPr id="22" name="Slide Number Placeholder 3">
            <a:extLst>
              <a:ext uri="{FF2B5EF4-FFF2-40B4-BE49-F238E27FC236}">
                <a16:creationId xmlns:a16="http://schemas.microsoft.com/office/drawing/2014/main" id="{8A6747E8-68B1-FA77-357A-655D549D6FDB}"/>
              </a:ext>
            </a:extLst>
          </p:cNvPr>
          <p:cNvSpPr txBox="1">
            <a:spLocks/>
          </p:cNvSpPr>
          <p:nvPr userDrawn="1"/>
        </p:nvSpPr>
        <p:spPr>
          <a:xfrm>
            <a:off x="11637742" y="6146056"/>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bg1"/>
                </a:solidFill>
                <a:latin typeface="Arial" panose="020B0604020202020204" pitchFamily="34" charset="0"/>
                <a:ea typeface="Arial" panose="02000503000000020004" pitchFamily="2" charset="0"/>
              </a:rPr>
              <a:pPr algn="r"/>
              <a:t>‹#›</a:t>
            </a:fld>
            <a:endParaRPr lang="en-US" sz="1400">
              <a:solidFill>
                <a:schemeClr val="bg1"/>
              </a:solidFill>
              <a:latin typeface="Arial" panose="020B0604020202020204" pitchFamily="34" charset="0"/>
              <a:ea typeface="Arial" panose="02000503000000020004" pitchFamily="2" charset="0"/>
            </a:endParaRPr>
          </a:p>
        </p:txBody>
      </p:sp>
      <p:sp>
        <p:nvSpPr>
          <p:cNvPr id="23" name="Slide Number Placeholder 3">
            <a:extLst>
              <a:ext uri="{FF2B5EF4-FFF2-40B4-BE49-F238E27FC236}">
                <a16:creationId xmlns:a16="http://schemas.microsoft.com/office/drawing/2014/main" id="{B23B27A8-588E-90D5-CE93-52FB5E3F695F}"/>
              </a:ext>
            </a:extLst>
          </p:cNvPr>
          <p:cNvSpPr txBox="1">
            <a:spLocks/>
          </p:cNvSpPr>
          <p:nvPr userDrawn="1"/>
        </p:nvSpPr>
        <p:spPr>
          <a:xfrm>
            <a:off x="11637742" y="6146056"/>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bg1"/>
                </a:solidFill>
                <a:latin typeface="Arial" panose="020B0604020202020204" pitchFamily="34" charset="0"/>
                <a:ea typeface="Arial" panose="02000503000000020004" pitchFamily="2" charset="0"/>
              </a:rPr>
              <a:pPr algn="r"/>
              <a:t>‹#›</a:t>
            </a:fld>
            <a:endParaRPr lang="en-US" sz="1400">
              <a:solidFill>
                <a:schemeClr val="bg1"/>
              </a:solidFill>
              <a:latin typeface="Arial" panose="020B0604020202020204" pitchFamily="34" charset="0"/>
              <a:ea typeface="Arial" panose="02000503000000020004" pitchFamily="2" charset="0"/>
            </a:endParaRPr>
          </a:p>
        </p:txBody>
      </p:sp>
      <p:sp>
        <p:nvSpPr>
          <p:cNvPr id="24" name="Slide Number Placeholder 3">
            <a:extLst>
              <a:ext uri="{FF2B5EF4-FFF2-40B4-BE49-F238E27FC236}">
                <a16:creationId xmlns:a16="http://schemas.microsoft.com/office/drawing/2014/main" id="{B04FBC92-CC13-3B0C-B385-715133A008B4}"/>
              </a:ext>
            </a:extLst>
          </p:cNvPr>
          <p:cNvSpPr txBox="1">
            <a:spLocks/>
          </p:cNvSpPr>
          <p:nvPr userDrawn="1"/>
        </p:nvSpPr>
        <p:spPr>
          <a:xfrm>
            <a:off x="11637742" y="6146056"/>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bg1"/>
                </a:solidFill>
                <a:latin typeface="Arial" panose="020B0604020202020204" pitchFamily="34" charset="0"/>
                <a:ea typeface="Arial" panose="02000503000000020004" pitchFamily="2" charset="0"/>
              </a:rPr>
              <a:pPr algn="r"/>
              <a:t>‹#›</a:t>
            </a:fld>
            <a:endParaRPr lang="en-US" sz="1400">
              <a:solidFill>
                <a:schemeClr val="bg1"/>
              </a:solidFill>
              <a:latin typeface="Arial" panose="020B0604020202020204" pitchFamily="34" charset="0"/>
              <a:ea typeface="Arial" panose="02000503000000020004" pitchFamily="2" charset="0"/>
            </a:endParaRPr>
          </a:p>
        </p:txBody>
      </p:sp>
      <p:sp>
        <p:nvSpPr>
          <p:cNvPr id="25" name="Slide Number Placeholder 3">
            <a:extLst>
              <a:ext uri="{FF2B5EF4-FFF2-40B4-BE49-F238E27FC236}">
                <a16:creationId xmlns:a16="http://schemas.microsoft.com/office/drawing/2014/main" id="{F7EAFF5E-9938-DEC3-4280-896E584B1A60}"/>
              </a:ext>
            </a:extLst>
          </p:cNvPr>
          <p:cNvSpPr txBox="1">
            <a:spLocks/>
          </p:cNvSpPr>
          <p:nvPr userDrawn="1"/>
        </p:nvSpPr>
        <p:spPr>
          <a:xfrm>
            <a:off x="11637742" y="6146056"/>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bg1"/>
                </a:solidFill>
                <a:latin typeface="Arial" panose="020B0604020202020204" pitchFamily="34" charset="0"/>
                <a:ea typeface="Arial" panose="02000503000000020004" pitchFamily="2" charset="0"/>
              </a:rPr>
              <a:pPr algn="r"/>
              <a:t>‹#›</a:t>
            </a:fld>
            <a:endParaRPr lang="en-US" sz="1400">
              <a:solidFill>
                <a:schemeClr val="bg1"/>
              </a:solidFill>
              <a:latin typeface="Arial" panose="020B0604020202020204" pitchFamily="34" charset="0"/>
              <a:ea typeface="Arial" panose="02000503000000020004" pitchFamily="2" charset="0"/>
            </a:endParaRPr>
          </a:p>
        </p:txBody>
      </p:sp>
      <p:pic>
        <p:nvPicPr>
          <p:cNvPr id="2" name="Picture 1">
            <a:extLst>
              <a:ext uri="{FF2B5EF4-FFF2-40B4-BE49-F238E27FC236}">
                <a16:creationId xmlns:a16="http://schemas.microsoft.com/office/drawing/2014/main" id="{6B83B70F-018F-C93E-D81F-7E4B85F2FCD7}"/>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3" name="Slide Number Placeholder 3">
            <a:extLst>
              <a:ext uri="{FF2B5EF4-FFF2-40B4-BE49-F238E27FC236}">
                <a16:creationId xmlns:a16="http://schemas.microsoft.com/office/drawing/2014/main" id="{458AB888-9953-BC43-DE70-F0EB521A1AFB}"/>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4" name="Slide Number Placeholder 3">
            <a:extLst>
              <a:ext uri="{FF2B5EF4-FFF2-40B4-BE49-F238E27FC236}">
                <a16:creationId xmlns:a16="http://schemas.microsoft.com/office/drawing/2014/main" id="{E820073A-0C14-5854-E83D-AD3E77CB12B3}"/>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6" name="Slide Number Placeholder 3">
            <a:extLst>
              <a:ext uri="{FF2B5EF4-FFF2-40B4-BE49-F238E27FC236}">
                <a16:creationId xmlns:a16="http://schemas.microsoft.com/office/drawing/2014/main" id="{A57C6E1A-48F4-6571-5003-393051E425B0}"/>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7" name="Slide Number Placeholder 3">
            <a:extLst>
              <a:ext uri="{FF2B5EF4-FFF2-40B4-BE49-F238E27FC236}">
                <a16:creationId xmlns:a16="http://schemas.microsoft.com/office/drawing/2014/main" id="{AF007B79-2E82-606A-6972-F69061BCC8BA}"/>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pic>
        <p:nvPicPr>
          <p:cNvPr id="10" name="Picture 9">
            <a:extLst>
              <a:ext uri="{FF2B5EF4-FFF2-40B4-BE49-F238E27FC236}">
                <a16:creationId xmlns:a16="http://schemas.microsoft.com/office/drawing/2014/main" id="{4C5A2856-DD81-88ED-A57E-00F8BC576A22}"/>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11" name="Slide Number Placeholder 3">
            <a:extLst>
              <a:ext uri="{FF2B5EF4-FFF2-40B4-BE49-F238E27FC236}">
                <a16:creationId xmlns:a16="http://schemas.microsoft.com/office/drawing/2014/main" id="{4221C0E9-D3C6-D87C-94C0-7AA1FD263E3E}"/>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2" name="Slide Number Placeholder 3">
            <a:extLst>
              <a:ext uri="{FF2B5EF4-FFF2-40B4-BE49-F238E27FC236}">
                <a16:creationId xmlns:a16="http://schemas.microsoft.com/office/drawing/2014/main" id="{8F16F5F0-0EE6-0F83-998A-29438691FA23}"/>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3" name="Slide Number Placeholder 3">
            <a:extLst>
              <a:ext uri="{FF2B5EF4-FFF2-40B4-BE49-F238E27FC236}">
                <a16:creationId xmlns:a16="http://schemas.microsoft.com/office/drawing/2014/main" id="{C9866267-1C12-D36E-2862-ADA59AD33DE3}"/>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5" name="Slide Number Placeholder 3">
            <a:extLst>
              <a:ext uri="{FF2B5EF4-FFF2-40B4-BE49-F238E27FC236}">
                <a16:creationId xmlns:a16="http://schemas.microsoft.com/office/drawing/2014/main" id="{DCAD9E0D-06F8-24BE-8A6C-524E0EF342DF}"/>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Tree>
    <p:extLst>
      <p:ext uri="{BB962C8B-B14F-4D97-AF65-F5344CB8AC3E}">
        <p14:creationId xmlns:p14="http://schemas.microsoft.com/office/powerpoint/2010/main" val="336172026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cSld name="Divider Slide (Purpl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atin typeface="Arial" panose="020B0604020202020204" pitchFamily="34" charset="0"/>
            </a:endParaRPr>
          </a:p>
        </p:txBody>
      </p:sp>
      <p:sp>
        <p:nvSpPr>
          <p:cNvPr id="9" name="Title 1">
            <a:extLst>
              <a:ext uri="{FF2B5EF4-FFF2-40B4-BE49-F238E27FC236}">
                <a16:creationId xmlns:a16="http://schemas.microsoft.com/office/drawing/2014/main" id="{251950EA-5C03-FF21-F62E-AAD37BC3A3A7}"/>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solidFill>
                  <a:schemeClr val="bg1"/>
                </a:solidFill>
                <a:latin typeface="Arial" panose="020B0604020202020204" pitchFamily="34" charset="0"/>
              </a:defRPr>
            </a:lvl1pPr>
          </a:lstStyle>
          <a:p>
            <a:r>
              <a:rPr lang="en-US"/>
              <a:t>This is a sample title page layout</a:t>
            </a:r>
          </a:p>
        </p:txBody>
      </p:sp>
      <p:sp>
        <p:nvSpPr>
          <p:cNvPr id="10" name="Subtitle 2">
            <a:extLst>
              <a:ext uri="{FF2B5EF4-FFF2-40B4-BE49-F238E27FC236}">
                <a16:creationId xmlns:a16="http://schemas.microsoft.com/office/drawing/2014/main" id="{D23AE515-D13F-CE6C-3FD1-3B10D21BC330}"/>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solidFill>
                  <a:schemeClr val="bg1"/>
                </a:solidFill>
                <a:latin typeface="Arial" panose="020B0604020202020204" pitchFamily="34" charset="0"/>
                <a:ea typeface="Arial"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7" name="Slide Number Placeholder 3">
            <a:extLst>
              <a:ext uri="{FF2B5EF4-FFF2-40B4-BE49-F238E27FC236}">
                <a16:creationId xmlns:a16="http://schemas.microsoft.com/office/drawing/2014/main" id="{4A71DFED-A6E8-558D-FDBA-57C9AE47866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sp>
        <p:nvSpPr>
          <p:cNvPr id="13" name="Slide Number Placeholder 3">
            <a:extLst>
              <a:ext uri="{FF2B5EF4-FFF2-40B4-BE49-F238E27FC236}">
                <a16:creationId xmlns:a16="http://schemas.microsoft.com/office/drawing/2014/main" id="{4A71DFED-A6E8-558D-FDBA-57C9AE47866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sp>
        <p:nvSpPr>
          <p:cNvPr id="8" name="Slide Number Placeholder 3">
            <a:extLst>
              <a:ext uri="{FF2B5EF4-FFF2-40B4-BE49-F238E27FC236}">
                <a16:creationId xmlns:a16="http://schemas.microsoft.com/office/drawing/2014/main" id="{40A1E58C-7525-34EF-913F-13D68CC230E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sp>
        <p:nvSpPr>
          <p:cNvPr id="12" name="Slide Number Placeholder 3">
            <a:extLst>
              <a:ext uri="{FF2B5EF4-FFF2-40B4-BE49-F238E27FC236}">
                <a16:creationId xmlns:a16="http://schemas.microsoft.com/office/drawing/2014/main" id="{813782E8-70A3-49BA-672C-F063B8708CD6}"/>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Arial" panose="020B0604020202020204" pitchFamily="34" charset="0"/>
                <a:ea typeface="Arial" panose="02000503000000020004" pitchFamily="2" charset="0"/>
              </a:rPr>
              <a:pPr algn="ctr"/>
              <a:t>‹#›</a:t>
            </a:fld>
            <a:endParaRPr lang="en-US" sz="1200">
              <a:solidFill>
                <a:schemeClr val="bg1"/>
              </a:solidFill>
              <a:latin typeface="Arial" panose="020B0604020202020204" pitchFamily="34" charset="0"/>
              <a:ea typeface="Arial" panose="02000503000000020004" pitchFamily="2" charset="0"/>
            </a:endParaRPr>
          </a:p>
        </p:txBody>
      </p:sp>
      <p:pic>
        <p:nvPicPr>
          <p:cNvPr id="14" name="Picture 13">
            <a:extLst>
              <a:ext uri="{FF2B5EF4-FFF2-40B4-BE49-F238E27FC236}">
                <a16:creationId xmlns:a16="http://schemas.microsoft.com/office/drawing/2014/main" id="{6B848DEA-BA99-7C9B-7047-D45F030F10AD}"/>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259794281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userDrawn="1">
  <p:cSld name="1_Sample Page (White)">
    <p:spTree>
      <p:nvGrpSpPr>
        <p:cNvPr id="1" name=""/>
        <p:cNvGrpSpPr/>
        <p:nvPr/>
      </p:nvGrpSpPr>
      <p:grpSpPr>
        <a:xfrm>
          <a:off x="0" y="0"/>
          <a:ext cx="0" cy="0"/>
          <a:chOff x="0" y="0"/>
          <a:chExt cx="0" cy="0"/>
        </a:xfrm>
      </p:grpSpPr>
      <p:sp>
        <p:nvSpPr>
          <p:cNvPr id="29" name="Title 28">
            <a:extLst>
              <a:ext uri="{FF2B5EF4-FFF2-40B4-BE49-F238E27FC236}">
                <a16:creationId xmlns:a16="http://schemas.microsoft.com/office/drawing/2014/main" id="{91575A59-C87E-A604-798B-D6CF843A9BE7}"/>
              </a:ext>
            </a:extLst>
          </p:cNvPr>
          <p:cNvSpPr>
            <a:spLocks noGrp="1"/>
          </p:cNvSpPr>
          <p:nvPr>
            <p:ph type="title" hasCustomPrompt="1"/>
          </p:nvPr>
        </p:nvSpPr>
        <p:spPr>
          <a:xfrm>
            <a:off x="466724" y="263524"/>
            <a:ext cx="11250785" cy="592817"/>
          </a:xfrm>
        </p:spPr>
        <p:txBody>
          <a:bodyPr anchor="t">
            <a:normAutofit/>
          </a:bodyPr>
          <a:lstStyle>
            <a:lvl1pPr>
              <a:defRPr sz="3200"/>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This is a sample page layout</a:t>
            </a:r>
            <a:endParaRPr lang="en-GB"/>
          </a:p>
        </p:txBody>
      </p:sp>
      <p:sp>
        <p:nvSpPr>
          <p:cNvPr id="10" name="Text Placeholder 3">
            <a:extLst>
              <a:ext uri="{FF2B5EF4-FFF2-40B4-BE49-F238E27FC236}">
                <a16:creationId xmlns:a16="http://schemas.microsoft.com/office/drawing/2014/main" id="{26E9CEC9-5FAF-673A-BEDE-883241C6F8FB}"/>
              </a:ext>
            </a:extLst>
          </p:cNvPr>
          <p:cNvSpPr>
            <a:spLocks noGrp="1"/>
          </p:cNvSpPr>
          <p:nvPr>
            <p:ph type="body" sz="quarter" idx="12" hasCustomPrompt="1"/>
          </p:nvPr>
        </p:nvSpPr>
        <p:spPr>
          <a:xfrm>
            <a:off x="466724" y="1654630"/>
            <a:ext cx="11250785" cy="4167728"/>
          </a:xfrm>
        </p:spPr>
        <p:txBody>
          <a:bodyPr>
            <a:noAutofit/>
          </a:bodyPr>
          <a:lstStyle>
            <a:lvl1pPr>
              <a:lnSpc>
                <a:spcPct val="114000"/>
              </a:lnSpc>
              <a:defRPr sz="1800">
                <a:latin typeface="Arial" panose="020B0604020202020204" pitchFamily="34" charset="0"/>
                <a:ea typeface="Arial" panose="02000503000000020004" pitchFamily="2" charset="0"/>
              </a:defRPr>
            </a:lvl1pPr>
            <a:lvl2pPr>
              <a:lnSpc>
                <a:spcPct val="114000"/>
              </a:lnSpc>
              <a:defRPr sz="1800">
                <a:latin typeface="Arial" panose="020B0604020202020204" pitchFamily="34" charset="0"/>
                <a:ea typeface="Arial" panose="02000503000000020004" pitchFamily="2" charset="0"/>
              </a:defRPr>
            </a:lvl2pPr>
            <a:lvl3pPr>
              <a:lnSpc>
                <a:spcPct val="114000"/>
              </a:lnSpc>
              <a:defRPr sz="1800">
                <a:latin typeface="Arial" panose="020B0604020202020204" pitchFamily="34" charset="0"/>
                <a:ea typeface="Arial" panose="02000503000000020004" pitchFamily="2" charset="0"/>
              </a:defRPr>
            </a:lvl3pPr>
            <a:lvl4pPr>
              <a:lnSpc>
                <a:spcPct val="114000"/>
              </a:lnSpc>
              <a:defRPr sz="1800">
                <a:latin typeface="Arial" panose="020B0604020202020204" pitchFamily="34" charset="0"/>
                <a:ea typeface="Arial" panose="02000503000000020004" pitchFamily="2" charset="0"/>
              </a:defRPr>
            </a:lvl4pPr>
            <a:lvl5pPr>
              <a:lnSpc>
                <a:spcPct val="114000"/>
              </a:lnSpc>
              <a:defRPr sz="1800">
                <a:latin typeface="Arial" panose="020B0604020202020204" pitchFamily="34" charset="0"/>
                <a:ea typeface="Arial" panose="02000503000000020004" pitchFamily="2" charset="0"/>
              </a:defRPr>
            </a:lvl5pPr>
          </a:lstStyle>
          <a:p>
            <a:pPr lvl="0"/>
            <a:r>
              <a:rPr lang="en-US"/>
              <a:t>Please use this space to insert written content as required. Please use Inter or Arial with a minimum font size of 18pt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sp>
        <p:nvSpPr>
          <p:cNvPr id="20" name="Text Placeholder 15">
            <a:extLst>
              <a:ext uri="{FF2B5EF4-FFF2-40B4-BE49-F238E27FC236}">
                <a16:creationId xmlns:a16="http://schemas.microsoft.com/office/drawing/2014/main" id="{4E2BEFB1-DB3D-9794-B1F6-3DF605CE4062}"/>
              </a:ext>
            </a:extLst>
          </p:cNvPr>
          <p:cNvSpPr>
            <a:spLocks noGrp="1"/>
          </p:cNvSpPr>
          <p:nvPr>
            <p:ph type="body" sz="quarter" idx="13" hasCustomPrompt="1"/>
          </p:nvPr>
        </p:nvSpPr>
        <p:spPr>
          <a:xfrm>
            <a:off x="1871663" y="6343650"/>
            <a:ext cx="9086850" cy="365125"/>
          </a:xfrm>
        </p:spPr>
        <p:txBody>
          <a:bodyPr>
            <a:normAutofit/>
          </a:bodyPr>
          <a:lstStyle>
            <a:lvl1pPr>
              <a:defRPr sz="1400"/>
            </a:lvl1pPr>
          </a:lstStyle>
          <a:p>
            <a:pPr lvl="0"/>
            <a:r>
              <a:rPr lang="en-US"/>
              <a:t>Abbreviations: </a:t>
            </a:r>
            <a:r>
              <a:rPr lang="en-GB" sz="1400"/>
              <a:t>[for example, OS, overall survival; ICER, incremental-cost effectiveness ratio]</a:t>
            </a:r>
            <a:endParaRPr lang="en-US"/>
          </a:p>
        </p:txBody>
      </p:sp>
      <p:sp>
        <p:nvSpPr>
          <p:cNvPr id="31" name="Text Placeholder 30">
            <a:extLst>
              <a:ext uri="{FF2B5EF4-FFF2-40B4-BE49-F238E27FC236}">
                <a16:creationId xmlns:a16="http://schemas.microsoft.com/office/drawing/2014/main" id="{7CB3B582-2053-A846-2531-8E4BB8651C13}"/>
              </a:ext>
            </a:extLst>
          </p:cNvPr>
          <p:cNvSpPr>
            <a:spLocks noGrp="1"/>
          </p:cNvSpPr>
          <p:nvPr>
            <p:ph type="body" sz="quarter" idx="14" hasCustomPrompt="1"/>
          </p:nvPr>
        </p:nvSpPr>
        <p:spPr>
          <a:xfrm>
            <a:off x="466724" y="739377"/>
            <a:ext cx="11250786" cy="520838"/>
          </a:xfrm>
        </p:spPr>
        <p:txBody>
          <a:bodyPr>
            <a:noAutofit/>
          </a:bodyPr>
          <a:lstStyle>
            <a:lvl1pPr>
              <a:defRPr sz="2400">
                <a:latin typeface="Arial" panose="020B0604020202020204" pitchFamily="34" charset="0"/>
                <a:ea typeface="Inter SemiBold" panose="02000503000000020004" pitchFamily="2" charset="0"/>
              </a:defRPr>
            </a:lvl1pPr>
            <a:lvl2pPr marL="457200" indent="0">
              <a:buNone/>
              <a:defRPr/>
            </a:lvl2pPr>
          </a:lstStyle>
          <a:p>
            <a:pPr lvl="0"/>
            <a:r>
              <a:rPr lang="en-US"/>
              <a:t>Add key message of slide</a:t>
            </a:r>
          </a:p>
        </p:txBody>
      </p:sp>
      <p:pic>
        <p:nvPicPr>
          <p:cNvPr id="2" name="Picture 1">
            <a:extLst>
              <a:ext uri="{FF2B5EF4-FFF2-40B4-BE49-F238E27FC236}">
                <a16:creationId xmlns:a16="http://schemas.microsoft.com/office/drawing/2014/main" id="{EB45DFB6-4FA6-B527-55AD-E808F9593BCC}"/>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3" name="Slide Number Placeholder 3">
            <a:extLst>
              <a:ext uri="{FF2B5EF4-FFF2-40B4-BE49-F238E27FC236}">
                <a16:creationId xmlns:a16="http://schemas.microsoft.com/office/drawing/2014/main" id="{967DBF62-2C38-96E0-D1B4-7250D1C91F23}"/>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4" name="Slide Number Placeholder 3">
            <a:extLst>
              <a:ext uri="{FF2B5EF4-FFF2-40B4-BE49-F238E27FC236}">
                <a16:creationId xmlns:a16="http://schemas.microsoft.com/office/drawing/2014/main" id="{A430BADB-1804-6F91-ADB5-59B82BDEFA20}"/>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6" name="Slide Number Placeholder 3">
            <a:extLst>
              <a:ext uri="{FF2B5EF4-FFF2-40B4-BE49-F238E27FC236}">
                <a16:creationId xmlns:a16="http://schemas.microsoft.com/office/drawing/2014/main" id="{DC1A4D0B-4C01-4AD1-6293-533467CF6045}"/>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7" name="Slide Number Placeholder 3">
            <a:extLst>
              <a:ext uri="{FF2B5EF4-FFF2-40B4-BE49-F238E27FC236}">
                <a16:creationId xmlns:a16="http://schemas.microsoft.com/office/drawing/2014/main" id="{0420AE46-6512-C5AD-07BF-92733A5CBF1D}"/>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pic>
        <p:nvPicPr>
          <p:cNvPr id="8" name="Picture 7">
            <a:extLst>
              <a:ext uri="{FF2B5EF4-FFF2-40B4-BE49-F238E27FC236}">
                <a16:creationId xmlns:a16="http://schemas.microsoft.com/office/drawing/2014/main" id="{5A178427-62B0-CB63-F7BF-ABA1FBB68777}"/>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9" name="Slide Number Placeholder 3">
            <a:extLst>
              <a:ext uri="{FF2B5EF4-FFF2-40B4-BE49-F238E27FC236}">
                <a16:creationId xmlns:a16="http://schemas.microsoft.com/office/drawing/2014/main" id="{B2318348-4958-D811-415A-4F785144D2ED}"/>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1" name="Slide Number Placeholder 3">
            <a:extLst>
              <a:ext uri="{FF2B5EF4-FFF2-40B4-BE49-F238E27FC236}">
                <a16:creationId xmlns:a16="http://schemas.microsoft.com/office/drawing/2014/main" id="{3B9F3775-A76B-2E3B-C55D-11BBBDD27253}"/>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2" name="Slide Number Placeholder 3">
            <a:extLst>
              <a:ext uri="{FF2B5EF4-FFF2-40B4-BE49-F238E27FC236}">
                <a16:creationId xmlns:a16="http://schemas.microsoft.com/office/drawing/2014/main" id="{92F59C7C-29BD-4A76-3DFE-29B551998295}"/>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3" name="Slide Number Placeholder 3">
            <a:extLst>
              <a:ext uri="{FF2B5EF4-FFF2-40B4-BE49-F238E27FC236}">
                <a16:creationId xmlns:a16="http://schemas.microsoft.com/office/drawing/2014/main" id="{73334382-03BC-34F6-C0D4-76A7CA67F9AA}"/>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Tree>
    <p:extLst>
      <p:ext uri="{BB962C8B-B14F-4D97-AF65-F5344CB8AC3E}">
        <p14:creationId xmlns:p14="http://schemas.microsoft.com/office/powerpoint/2010/main" val="35684236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userDrawn="1">
  <p:cSld name="2_Sample Page (White)">
    <p:spTree>
      <p:nvGrpSpPr>
        <p:cNvPr id="1" name=""/>
        <p:cNvGrpSpPr/>
        <p:nvPr/>
      </p:nvGrpSpPr>
      <p:grpSpPr>
        <a:xfrm>
          <a:off x="0" y="0"/>
          <a:ext cx="0" cy="0"/>
          <a:chOff x="0" y="0"/>
          <a:chExt cx="0" cy="0"/>
        </a:xfrm>
      </p:grpSpPr>
      <p:sp>
        <p:nvSpPr>
          <p:cNvPr id="16" name="Text Placeholder 15">
            <a:extLst>
              <a:ext uri="{FF2B5EF4-FFF2-40B4-BE49-F238E27FC236}">
                <a16:creationId xmlns:a16="http://schemas.microsoft.com/office/drawing/2014/main" id="{1B52599A-1360-D492-947C-27972948DFBD}"/>
              </a:ext>
            </a:extLst>
          </p:cNvPr>
          <p:cNvSpPr>
            <a:spLocks noGrp="1"/>
          </p:cNvSpPr>
          <p:nvPr>
            <p:ph type="body" sz="quarter" idx="13" hasCustomPrompt="1"/>
          </p:nvPr>
        </p:nvSpPr>
        <p:spPr>
          <a:xfrm>
            <a:off x="1871663" y="6343650"/>
            <a:ext cx="9086850" cy="365125"/>
          </a:xfrm>
        </p:spPr>
        <p:txBody>
          <a:bodyPr>
            <a:normAutofit/>
          </a:bodyPr>
          <a:lstStyle>
            <a:lvl1pPr>
              <a:defRPr sz="1400"/>
            </a:lvl1pPr>
          </a:lstStyle>
          <a:p>
            <a:pPr lvl="0"/>
            <a:r>
              <a:rPr lang="en-US"/>
              <a:t>Abbreviations: </a:t>
            </a:r>
            <a:r>
              <a:rPr lang="en-GB" sz="1400"/>
              <a:t>[for example, OS, overall survival; ICER, incremental-cost effectiveness ratio]</a:t>
            </a:r>
            <a:endParaRPr lang="en-US"/>
          </a:p>
        </p:txBody>
      </p:sp>
      <p:sp>
        <p:nvSpPr>
          <p:cNvPr id="7" name="Title 28">
            <a:extLst>
              <a:ext uri="{FF2B5EF4-FFF2-40B4-BE49-F238E27FC236}">
                <a16:creationId xmlns:a16="http://schemas.microsoft.com/office/drawing/2014/main" id="{BA969C22-F5B7-6378-0699-0004CD5E651C}"/>
              </a:ext>
            </a:extLst>
          </p:cNvPr>
          <p:cNvSpPr>
            <a:spLocks noGrp="1"/>
          </p:cNvSpPr>
          <p:nvPr>
            <p:ph type="title" hasCustomPrompt="1"/>
          </p:nvPr>
        </p:nvSpPr>
        <p:spPr>
          <a:xfrm>
            <a:off x="466724" y="263524"/>
            <a:ext cx="11250785" cy="592817"/>
          </a:xfrm>
        </p:spPr>
        <p:txBody>
          <a:bodyPr anchor="t">
            <a:normAutofit/>
          </a:bodyPr>
          <a:lstStyle>
            <a:lvl1pPr>
              <a:defRPr sz="3200"/>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This is a sample page layout</a:t>
            </a:r>
            <a:endParaRPr lang="en-GB"/>
          </a:p>
        </p:txBody>
      </p:sp>
      <p:sp>
        <p:nvSpPr>
          <p:cNvPr id="8" name="Text Placeholder 3">
            <a:extLst>
              <a:ext uri="{FF2B5EF4-FFF2-40B4-BE49-F238E27FC236}">
                <a16:creationId xmlns:a16="http://schemas.microsoft.com/office/drawing/2014/main" id="{69F9F414-C853-E3F8-B5D7-EE6F4EC49EEE}"/>
              </a:ext>
            </a:extLst>
          </p:cNvPr>
          <p:cNvSpPr>
            <a:spLocks noGrp="1"/>
          </p:cNvSpPr>
          <p:nvPr>
            <p:ph type="body" sz="quarter" idx="12" hasCustomPrompt="1"/>
          </p:nvPr>
        </p:nvSpPr>
        <p:spPr>
          <a:xfrm>
            <a:off x="466724" y="1654630"/>
            <a:ext cx="11250785" cy="4167728"/>
          </a:xfrm>
        </p:spPr>
        <p:txBody>
          <a:bodyPr>
            <a:noAutofit/>
          </a:bodyPr>
          <a:lstStyle>
            <a:lvl1pPr>
              <a:lnSpc>
                <a:spcPct val="114000"/>
              </a:lnSpc>
              <a:defRPr sz="1800">
                <a:latin typeface="Arial" panose="020B0604020202020204" pitchFamily="34" charset="0"/>
                <a:ea typeface="Arial" panose="02000503000000020004" pitchFamily="2" charset="0"/>
              </a:defRPr>
            </a:lvl1pPr>
            <a:lvl2pPr>
              <a:lnSpc>
                <a:spcPct val="114000"/>
              </a:lnSpc>
              <a:defRPr sz="1800">
                <a:latin typeface="Arial" panose="020B0604020202020204" pitchFamily="34" charset="0"/>
                <a:ea typeface="Arial" panose="02000503000000020004" pitchFamily="2" charset="0"/>
              </a:defRPr>
            </a:lvl2pPr>
            <a:lvl3pPr>
              <a:lnSpc>
                <a:spcPct val="114000"/>
              </a:lnSpc>
              <a:defRPr sz="1800">
                <a:latin typeface="Arial" panose="020B0604020202020204" pitchFamily="34" charset="0"/>
                <a:ea typeface="Arial" panose="02000503000000020004" pitchFamily="2" charset="0"/>
              </a:defRPr>
            </a:lvl3pPr>
            <a:lvl4pPr>
              <a:lnSpc>
                <a:spcPct val="114000"/>
              </a:lnSpc>
              <a:defRPr sz="1800">
                <a:latin typeface="Arial" panose="020B0604020202020204" pitchFamily="34" charset="0"/>
                <a:ea typeface="Arial" panose="02000503000000020004" pitchFamily="2" charset="0"/>
              </a:defRPr>
            </a:lvl4pPr>
            <a:lvl5pPr>
              <a:lnSpc>
                <a:spcPct val="114000"/>
              </a:lnSpc>
              <a:defRPr sz="1800">
                <a:latin typeface="Arial" panose="020B0604020202020204" pitchFamily="34" charset="0"/>
                <a:ea typeface="Arial" panose="02000503000000020004" pitchFamily="2" charset="0"/>
              </a:defRPr>
            </a:lvl5pPr>
          </a:lstStyle>
          <a:p>
            <a:pPr lvl="0"/>
            <a:r>
              <a:rPr lang="en-US"/>
              <a:t>Please use this space to insert written content as required. Please use Inter or Arial with a minimum font size of 18pt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pic>
        <p:nvPicPr>
          <p:cNvPr id="9" name="Picture 8">
            <a:extLst>
              <a:ext uri="{FF2B5EF4-FFF2-40B4-BE49-F238E27FC236}">
                <a16:creationId xmlns:a16="http://schemas.microsoft.com/office/drawing/2014/main" id="{D06895C6-52FC-13EE-C230-CF54790425CE}"/>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10" name="Slide Number Placeholder 3">
            <a:extLst>
              <a:ext uri="{FF2B5EF4-FFF2-40B4-BE49-F238E27FC236}">
                <a16:creationId xmlns:a16="http://schemas.microsoft.com/office/drawing/2014/main" id="{9CA68900-3BB3-0EFC-9736-3DE49090A9F9}"/>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1" name="Slide Number Placeholder 3">
            <a:extLst>
              <a:ext uri="{FF2B5EF4-FFF2-40B4-BE49-F238E27FC236}">
                <a16:creationId xmlns:a16="http://schemas.microsoft.com/office/drawing/2014/main" id="{BD687A46-75A4-9571-E931-EB9CFF75D038}"/>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2" name="Slide Number Placeholder 3">
            <a:extLst>
              <a:ext uri="{FF2B5EF4-FFF2-40B4-BE49-F238E27FC236}">
                <a16:creationId xmlns:a16="http://schemas.microsoft.com/office/drawing/2014/main" id="{571C6DFE-DAB2-14BB-CBDC-BCA4817B39AC}"/>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3" name="Slide Number Placeholder 3">
            <a:extLst>
              <a:ext uri="{FF2B5EF4-FFF2-40B4-BE49-F238E27FC236}">
                <a16:creationId xmlns:a16="http://schemas.microsoft.com/office/drawing/2014/main" id="{5AC7214A-0BFC-B51E-0A05-3CA3CB8A958F}"/>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pic>
        <p:nvPicPr>
          <p:cNvPr id="14" name="Picture 13">
            <a:extLst>
              <a:ext uri="{FF2B5EF4-FFF2-40B4-BE49-F238E27FC236}">
                <a16:creationId xmlns:a16="http://schemas.microsoft.com/office/drawing/2014/main" id="{BF032537-750E-BA46-CFC8-354E15A09BBB}"/>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15" name="Slide Number Placeholder 3">
            <a:extLst>
              <a:ext uri="{FF2B5EF4-FFF2-40B4-BE49-F238E27FC236}">
                <a16:creationId xmlns:a16="http://schemas.microsoft.com/office/drawing/2014/main" id="{E4C6FC8E-7299-8656-DA4C-268C30201A9A}"/>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7" name="Slide Number Placeholder 3">
            <a:extLst>
              <a:ext uri="{FF2B5EF4-FFF2-40B4-BE49-F238E27FC236}">
                <a16:creationId xmlns:a16="http://schemas.microsoft.com/office/drawing/2014/main" id="{FDE345B6-D5DC-956D-FB2F-0FF334184623}"/>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8" name="Slide Number Placeholder 3">
            <a:extLst>
              <a:ext uri="{FF2B5EF4-FFF2-40B4-BE49-F238E27FC236}">
                <a16:creationId xmlns:a16="http://schemas.microsoft.com/office/drawing/2014/main" id="{FC314C17-EE89-D4FF-7472-71B194C0CC61}"/>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9" name="Slide Number Placeholder 3">
            <a:extLst>
              <a:ext uri="{FF2B5EF4-FFF2-40B4-BE49-F238E27FC236}">
                <a16:creationId xmlns:a16="http://schemas.microsoft.com/office/drawing/2014/main" id="{CEC418C6-DC88-3973-FA56-2C8696276C0B}"/>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Tree>
    <p:extLst>
      <p:ext uri="{BB962C8B-B14F-4D97-AF65-F5344CB8AC3E}">
        <p14:creationId xmlns:p14="http://schemas.microsoft.com/office/powerpoint/2010/main" val="124033577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3_Sample Page (White)">
    <p:spTree>
      <p:nvGrpSpPr>
        <p:cNvPr id="1" name=""/>
        <p:cNvGrpSpPr/>
        <p:nvPr/>
      </p:nvGrpSpPr>
      <p:grpSpPr>
        <a:xfrm>
          <a:off x="0" y="0"/>
          <a:ext cx="0" cy="0"/>
          <a:chOff x="0" y="0"/>
          <a:chExt cx="0" cy="0"/>
        </a:xfrm>
      </p:grpSpPr>
      <p:sp>
        <p:nvSpPr>
          <p:cNvPr id="16" name="Text Placeholder 15">
            <a:extLst>
              <a:ext uri="{FF2B5EF4-FFF2-40B4-BE49-F238E27FC236}">
                <a16:creationId xmlns:a16="http://schemas.microsoft.com/office/drawing/2014/main" id="{1B52599A-1360-D492-947C-27972948DFBD}"/>
              </a:ext>
            </a:extLst>
          </p:cNvPr>
          <p:cNvSpPr>
            <a:spLocks noGrp="1"/>
          </p:cNvSpPr>
          <p:nvPr>
            <p:ph type="body" sz="quarter" idx="13" hasCustomPrompt="1"/>
          </p:nvPr>
        </p:nvSpPr>
        <p:spPr>
          <a:xfrm>
            <a:off x="1871663" y="6343650"/>
            <a:ext cx="9086850" cy="365125"/>
          </a:xfrm>
        </p:spPr>
        <p:txBody>
          <a:bodyPr>
            <a:normAutofit/>
          </a:bodyPr>
          <a:lstStyle>
            <a:lvl1pPr>
              <a:defRPr sz="1400"/>
            </a:lvl1pPr>
          </a:lstStyle>
          <a:p>
            <a:pPr lvl="0"/>
            <a:r>
              <a:rPr lang="en-US"/>
              <a:t>Abbreviations: </a:t>
            </a:r>
            <a:r>
              <a:rPr lang="en-GB" sz="1400"/>
              <a:t>[for example, OS, overall survival; ICER, incremental-cost effectiveness ratio]</a:t>
            </a:r>
            <a:endParaRPr lang="en-US"/>
          </a:p>
        </p:txBody>
      </p:sp>
      <p:sp>
        <p:nvSpPr>
          <p:cNvPr id="7" name="Title 28">
            <a:extLst>
              <a:ext uri="{FF2B5EF4-FFF2-40B4-BE49-F238E27FC236}">
                <a16:creationId xmlns:a16="http://schemas.microsoft.com/office/drawing/2014/main" id="{BA969C22-F5B7-6378-0699-0004CD5E651C}"/>
              </a:ext>
            </a:extLst>
          </p:cNvPr>
          <p:cNvSpPr>
            <a:spLocks noGrp="1"/>
          </p:cNvSpPr>
          <p:nvPr>
            <p:ph type="title" hasCustomPrompt="1"/>
          </p:nvPr>
        </p:nvSpPr>
        <p:spPr>
          <a:xfrm>
            <a:off x="466724" y="263524"/>
            <a:ext cx="11250785" cy="592817"/>
          </a:xfrm>
        </p:spPr>
        <p:txBody>
          <a:bodyPr anchor="t">
            <a:normAutofit/>
          </a:bodyPr>
          <a:lstStyle>
            <a:lvl1pPr>
              <a:defRPr sz="3200"/>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This is a sample page layout</a:t>
            </a:r>
            <a:endParaRPr lang="en-GB"/>
          </a:p>
        </p:txBody>
      </p:sp>
      <p:sp>
        <p:nvSpPr>
          <p:cNvPr id="8" name="Text Placeholder 3">
            <a:extLst>
              <a:ext uri="{FF2B5EF4-FFF2-40B4-BE49-F238E27FC236}">
                <a16:creationId xmlns:a16="http://schemas.microsoft.com/office/drawing/2014/main" id="{69F9F414-C853-E3F8-B5D7-EE6F4EC49EEE}"/>
              </a:ext>
            </a:extLst>
          </p:cNvPr>
          <p:cNvSpPr>
            <a:spLocks noGrp="1"/>
          </p:cNvSpPr>
          <p:nvPr>
            <p:ph type="body" sz="quarter" idx="12" hasCustomPrompt="1"/>
          </p:nvPr>
        </p:nvSpPr>
        <p:spPr>
          <a:xfrm>
            <a:off x="466724" y="1654630"/>
            <a:ext cx="11250785" cy="4167728"/>
          </a:xfrm>
        </p:spPr>
        <p:txBody>
          <a:bodyPr>
            <a:noAutofit/>
          </a:bodyPr>
          <a:lstStyle>
            <a:lvl1pPr>
              <a:lnSpc>
                <a:spcPct val="114000"/>
              </a:lnSpc>
              <a:defRPr sz="1800">
                <a:latin typeface="Arial" panose="020B0604020202020204" pitchFamily="34" charset="0"/>
                <a:ea typeface="Arial" panose="02000503000000020004" pitchFamily="2" charset="0"/>
              </a:defRPr>
            </a:lvl1pPr>
            <a:lvl2pPr>
              <a:lnSpc>
                <a:spcPct val="114000"/>
              </a:lnSpc>
              <a:defRPr sz="1800">
                <a:latin typeface="Arial" panose="020B0604020202020204" pitchFamily="34" charset="0"/>
                <a:ea typeface="Arial" panose="02000503000000020004" pitchFamily="2" charset="0"/>
              </a:defRPr>
            </a:lvl2pPr>
            <a:lvl3pPr>
              <a:lnSpc>
                <a:spcPct val="114000"/>
              </a:lnSpc>
              <a:defRPr sz="1800">
                <a:latin typeface="Arial" panose="020B0604020202020204" pitchFamily="34" charset="0"/>
                <a:ea typeface="Arial" panose="02000503000000020004" pitchFamily="2" charset="0"/>
              </a:defRPr>
            </a:lvl3pPr>
            <a:lvl4pPr>
              <a:lnSpc>
                <a:spcPct val="114000"/>
              </a:lnSpc>
              <a:defRPr sz="1800">
                <a:latin typeface="Arial" panose="020B0604020202020204" pitchFamily="34" charset="0"/>
                <a:ea typeface="Arial" panose="02000503000000020004" pitchFamily="2" charset="0"/>
              </a:defRPr>
            </a:lvl4pPr>
            <a:lvl5pPr>
              <a:lnSpc>
                <a:spcPct val="114000"/>
              </a:lnSpc>
              <a:defRPr sz="1800">
                <a:latin typeface="Arial" panose="020B0604020202020204" pitchFamily="34" charset="0"/>
                <a:ea typeface="Arial" panose="02000503000000020004" pitchFamily="2" charset="0"/>
              </a:defRPr>
            </a:lvl5pPr>
          </a:lstStyle>
          <a:p>
            <a:pPr lvl="0"/>
            <a:r>
              <a:rPr lang="en-US"/>
              <a:t>Please use this space to insert written content as required. Please use Arial with a minimum font size of 18pt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pic>
        <p:nvPicPr>
          <p:cNvPr id="9" name="Picture 8">
            <a:extLst>
              <a:ext uri="{FF2B5EF4-FFF2-40B4-BE49-F238E27FC236}">
                <a16:creationId xmlns:a16="http://schemas.microsoft.com/office/drawing/2014/main" id="{D06895C6-52FC-13EE-C230-CF54790425CE}"/>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10" name="Slide Number Placeholder 3">
            <a:extLst>
              <a:ext uri="{FF2B5EF4-FFF2-40B4-BE49-F238E27FC236}">
                <a16:creationId xmlns:a16="http://schemas.microsoft.com/office/drawing/2014/main" id="{9CA68900-3BB3-0EFC-9736-3DE49090A9F9}"/>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1" name="Slide Number Placeholder 3">
            <a:extLst>
              <a:ext uri="{FF2B5EF4-FFF2-40B4-BE49-F238E27FC236}">
                <a16:creationId xmlns:a16="http://schemas.microsoft.com/office/drawing/2014/main" id="{BD687A46-75A4-9571-E931-EB9CFF75D038}"/>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2" name="Slide Number Placeholder 3">
            <a:extLst>
              <a:ext uri="{FF2B5EF4-FFF2-40B4-BE49-F238E27FC236}">
                <a16:creationId xmlns:a16="http://schemas.microsoft.com/office/drawing/2014/main" id="{571C6DFE-DAB2-14BB-CBDC-BCA4817B39AC}"/>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3" name="Slide Number Placeholder 3">
            <a:extLst>
              <a:ext uri="{FF2B5EF4-FFF2-40B4-BE49-F238E27FC236}">
                <a16:creationId xmlns:a16="http://schemas.microsoft.com/office/drawing/2014/main" id="{5AC7214A-0BFC-B51E-0A05-3CA3CB8A958F}"/>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pic>
        <p:nvPicPr>
          <p:cNvPr id="14" name="Picture 13">
            <a:extLst>
              <a:ext uri="{FF2B5EF4-FFF2-40B4-BE49-F238E27FC236}">
                <a16:creationId xmlns:a16="http://schemas.microsoft.com/office/drawing/2014/main" id="{BF032537-750E-BA46-CFC8-354E15A09BBB}"/>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15" name="Slide Number Placeholder 3">
            <a:extLst>
              <a:ext uri="{FF2B5EF4-FFF2-40B4-BE49-F238E27FC236}">
                <a16:creationId xmlns:a16="http://schemas.microsoft.com/office/drawing/2014/main" id="{E4C6FC8E-7299-8656-DA4C-268C30201A9A}"/>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7" name="Slide Number Placeholder 3">
            <a:extLst>
              <a:ext uri="{FF2B5EF4-FFF2-40B4-BE49-F238E27FC236}">
                <a16:creationId xmlns:a16="http://schemas.microsoft.com/office/drawing/2014/main" id="{FDE345B6-D5DC-956D-FB2F-0FF334184623}"/>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8" name="Slide Number Placeholder 3">
            <a:extLst>
              <a:ext uri="{FF2B5EF4-FFF2-40B4-BE49-F238E27FC236}">
                <a16:creationId xmlns:a16="http://schemas.microsoft.com/office/drawing/2014/main" id="{FC314C17-EE89-D4FF-7472-71B194C0CC61}"/>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9" name="Slide Number Placeholder 3">
            <a:extLst>
              <a:ext uri="{FF2B5EF4-FFF2-40B4-BE49-F238E27FC236}">
                <a16:creationId xmlns:a16="http://schemas.microsoft.com/office/drawing/2014/main" id="{CEC418C6-DC88-3973-FA56-2C8696276C0B}"/>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Tree>
    <p:extLst>
      <p:ext uri="{BB962C8B-B14F-4D97-AF65-F5344CB8AC3E}">
        <p14:creationId xmlns:p14="http://schemas.microsoft.com/office/powerpoint/2010/main" val="274628610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4_Sample Page (White)">
    <p:spTree>
      <p:nvGrpSpPr>
        <p:cNvPr id="1" name=""/>
        <p:cNvGrpSpPr/>
        <p:nvPr/>
      </p:nvGrpSpPr>
      <p:grpSpPr>
        <a:xfrm>
          <a:off x="0" y="0"/>
          <a:ext cx="0" cy="0"/>
          <a:chOff x="0" y="0"/>
          <a:chExt cx="0" cy="0"/>
        </a:xfrm>
      </p:grpSpPr>
      <p:sp>
        <p:nvSpPr>
          <p:cNvPr id="29" name="Title 28">
            <a:extLst>
              <a:ext uri="{FF2B5EF4-FFF2-40B4-BE49-F238E27FC236}">
                <a16:creationId xmlns:a16="http://schemas.microsoft.com/office/drawing/2014/main" id="{91575A59-C87E-A604-798B-D6CF843A9BE7}"/>
              </a:ext>
            </a:extLst>
          </p:cNvPr>
          <p:cNvSpPr>
            <a:spLocks noGrp="1"/>
          </p:cNvSpPr>
          <p:nvPr>
            <p:ph type="title" hasCustomPrompt="1"/>
          </p:nvPr>
        </p:nvSpPr>
        <p:spPr>
          <a:xfrm>
            <a:off x="466724" y="263524"/>
            <a:ext cx="11250785" cy="592817"/>
          </a:xfrm>
        </p:spPr>
        <p:txBody>
          <a:bodyPr anchor="t">
            <a:normAutofit/>
          </a:bodyPr>
          <a:lstStyle>
            <a:lvl1pPr>
              <a:defRPr sz="3200"/>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This is a sample page layout</a:t>
            </a:r>
            <a:endParaRPr lang="en-GB"/>
          </a:p>
        </p:txBody>
      </p:sp>
      <p:sp>
        <p:nvSpPr>
          <p:cNvPr id="10" name="Text Placeholder 3">
            <a:extLst>
              <a:ext uri="{FF2B5EF4-FFF2-40B4-BE49-F238E27FC236}">
                <a16:creationId xmlns:a16="http://schemas.microsoft.com/office/drawing/2014/main" id="{26E9CEC9-5FAF-673A-BEDE-883241C6F8FB}"/>
              </a:ext>
            </a:extLst>
          </p:cNvPr>
          <p:cNvSpPr>
            <a:spLocks noGrp="1"/>
          </p:cNvSpPr>
          <p:nvPr>
            <p:ph type="body" sz="quarter" idx="12" hasCustomPrompt="1"/>
          </p:nvPr>
        </p:nvSpPr>
        <p:spPr>
          <a:xfrm>
            <a:off x="466724" y="1654630"/>
            <a:ext cx="11250785" cy="4167728"/>
          </a:xfrm>
        </p:spPr>
        <p:txBody>
          <a:bodyPr>
            <a:noAutofit/>
          </a:bodyPr>
          <a:lstStyle>
            <a:lvl1pPr>
              <a:lnSpc>
                <a:spcPct val="114000"/>
              </a:lnSpc>
              <a:defRPr sz="1800">
                <a:latin typeface="Arial" panose="020B0604020202020204" pitchFamily="34" charset="0"/>
                <a:ea typeface="Arial" panose="02000503000000020004" pitchFamily="2" charset="0"/>
              </a:defRPr>
            </a:lvl1pPr>
            <a:lvl2pPr>
              <a:lnSpc>
                <a:spcPct val="114000"/>
              </a:lnSpc>
              <a:defRPr sz="1800">
                <a:latin typeface="Arial" panose="020B0604020202020204" pitchFamily="34" charset="0"/>
                <a:ea typeface="Arial" panose="02000503000000020004" pitchFamily="2" charset="0"/>
              </a:defRPr>
            </a:lvl2pPr>
            <a:lvl3pPr>
              <a:lnSpc>
                <a:spcPct val="114000"/>
              </a:lnSpc>
              <a:defRPr sz="1800">
                <a:latin typeface="Arial" panose="020B0604020202020204" pitchFamily="34" charset="0"/>
                <a:ea typeface="Arial" panose="02000503000000020004" pitchFamily="2" charset="0"/>
              </a:defRPr>
            </a:lvl3pPr>
            <a:lvl4pPr>
              <a:lnSpc>
                <a:spcPct val="114000"/>
              </a:lnSpc>
              <a:defRPr sz="1800">
                <a:latin typeface="Arial" panose="020B0604020202020204" pitchFamily="34" charset="0"/>
                <a:ea typeface="Arial" panose="02000503000000020004" pitchFamily="2" charset="0"/>
              </a:defRPr>
            </a:lvl4pPr>
            <a:lvl5pPr>
              <a:lnSpc>
                <a:spcPct val="114000"/>
              </a:lnSpc>
              <a:defRPr sz="1800">
                <a:latin typeface="Arial" panose="020B0604020202020204" pitchFamily="34" charset="0"/>
                <a:ea typeface="Arial" panose="02000503000000020004" pitchFamily="2" charset="0"/>
              </a:defRPr>
            </a:lvl5pPr>
          </a:lstStyle>
          <a:p>
            <a:pPr lvl="0"/>
            <a:r>
              <a:rPr lang="en-US"/>
              <a:t>Please use this space to insert written content as required. Please use Arial with a minimum font size of 18pt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sp>
        <p:nvSpPr>
          <p:cNvPr id="20" name="Text Placeholder 15">
            <a:extLst>
              <a:ext uri="{FF2B5EF4-FFF2-40B4-BE49-F238E27FC236}">
                <a16:creationId xmlns:a16="http://schemas.microsoft.com/office/drawing/2014/main" id="{4E2BEFB1-DB3D-9794-B1F6-3DF605CE4062}"/>
              </a:ext>
            </a:extLst>
          </p:cNvPr>
          <p:cNvSpPr>
            <a:spLocks noGrp="1"/>
          </p:cNvSpPr>
          <p:nvPr>
            <p:ph type="body" sz="quarter" idx="13" hasCustomPrompt="1"/>
          </p:nvPr>
        </p:nvSpPr>
        <p:spPr>
          <a:xfrm>
            <a:off x="1871663" y="6343650"/>
            <a:ext cx="9086850" cy="365125"/>
          </a:xfrm>
        </p:spPr>
        <p:txBody>
          <a:bodyPr>
            <a:normAutofit/>
          </a:bodyPr>
          <a:lstStyle>
            <a:lvl1pPr>
              <a:defRPr sz="1400"/>
            </a:lvl1pPr>
          </a:lstStyle>
          <a:p>
            <a:pPr lvl="0"/>
            <a:r>
              <a:rPr lang="en-US"/>
              <a:t>Abbreviations: </a:t>
            </a:r>
            <a:r>
              <a:rPr lang="en-GB" sz="1400"/>
              <a:t>[for example, OS, overall survival; ICER, incremental-cost effectiveness ratio]</a:t>
            </a:r>
            <a:endParaRPr lang="en-US"/>
          </a:p>
        </p:txBody>
      </p:sp>
      <p:sp>
        <p:nvSpPr>
          <p:cNvPr id="31" name="Text Placeholder 30">
            <a:extLst>
              <a:ext uri="{FF2B5EF4-FFF2-40B4-BE49-F238E27FC236}">
                <a16:creationId xmlns:a16="http://schemas.microsoft.com/office/drawing/2014/main" id="{7CB3B582-2053-A846-2531-8E4BB8651C13}"/>
              </a:ext>
            </a:extLst>
          </p:cNvPr>
          <p:cNvSpPr>
            <a:spLocks noGrp="1"/>
          </p:cNvSpPr>
          <p:nvPr>
            <p:ph type="body" sz="quarter" idx="14" hasCustomPrompt="1"/>
          </p:nvPr>
        </p:nvSpPr>
        <p:spPr>
          <a:xfrm>
            <a:off x="466724" y="739377"/>
            <a:ext cx="11250786" cy="520838"/>
          </a:xfrm>
        </p:spPr>
        <p:txBody>
          <a:bodyPr>
            <a:noAutofit/>
          </a:bodyPr>
          <a:lstStyle>
            <a:lvl1pPr>
              <a:defRPr sz="2400">
                <a:latin typeface="Arial" panose="020B0604020202020204" pitchFamily="34" charset="0"/>
                <a:ea typeface="Inter SemiBold" panose="02000503000000020004" pitchFamily="2" charset="0"/>
              </a:defRPr>
            </a:lvl1pPr>
            <a:lvl2pPr marL="457200" indent="0">
              <a:buNone/>
              <a:defRPr/>
            </a:lvl2pPr>
          </a:lstStyle>
          <a:p>
            <a:pPr lvl="0"/>
            <a:r>
              <a:rPr lang="en-US"/>
              <a:t>Add key message of slide</a:t>
            </a:r>
          </a:p>
        </p:txBody>
      </p:sp>
      <p:pic>
        <p:nvPicPr>
          <p:cNvPr id="2" name="Picture 1">
            <a:extLst>
              <a:ext uri="{FF2B5EF4-FFF2-40B4-BE49-F238E27FC236}">
                <a16:creationId xmlns:a16="http://schemas.microsoft.com/office/drawing/2014/main" id="{EB45DFB6-4FA6-B527-55AD-E808F9593BCC}"/>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3" name="Slide Number Placeholder 3">
            <a:extLst>
              <a:ext uri="{FF2B5EF4-FFF2-40B4-BE49-F238E27FC236}">
                <a16:creationId xmlns:a16="http://schemas.microsoft.com/office/drawing/2014/main" id="{967DBF62-2C38-96E0-D1B4-7250D1C91F23}"/>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4" name="Slide Number Placeholder 3">
            <a:extLst>
              <a:ext uri="{FF2B5EF4-FFF2-40B4-BE49-F238E27FC236}">
                <a16:creationId xmlns:a16="http://schemas.microsoft.com/office/drawing/2014/main" id="{A430BADB-1804-6F91-ADB5-59B82BDEFA20}"/>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6" name="Slide Number Placeholder 3">
            <a:extLst>
              <a:ext uri="{FF2B5EF4-FFF2-40B4-BE49-F238E27FC236}">
                <a16:creationId xmlns:a16="http://schemas.microsoft.com/office/drawing/2014/main" id="{DC1A4D0B-4C01-4AD1-6293-533467CF6045}"/>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7" name="Slide Number Placeholder 3">
            <a:extLst>
              <a:ext uri="{FF2B5EF4-FFF2-40B4-BE49-F238E27FC236}">
                <a16:creationId xmlns:a16="http://schemas.microsoft.com/office/drawing/2014/main" id="{0420AE46-6512-C5AD-07BF-92733A5CBF1D}"/>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pic>
        <p:nvPicPr>
          <p:cNvPr id="8" name="Picture 7">
            <a:extLst>
              <a:ext uri="{FF2B5EF4-FFF2-40B4-BE49-F238E27FC236}">
                <a16:creationId xmlns:a16="http://schemas.microsoft.com/office/drawing/2014/main" id="{5A178427-62B0-CB63-F7BF-ABA1FBB68777}"/>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9" name="Slide Number Placeholder 3">
            <a:extLst>
              <a:ext uri="{FF2B5EF4-FFF2-40B4-BE49-F238E27FC236}">
                <a16:creationId xmlns:a16="http://schemas.microsoft.com/office/drawing/2014/main" id="{B2318348-4958-D811-415A-4F785144D2ED}"/>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1" name="Slide Number Placeholder 3">
            <a:extLst>
              <a:ext uri="{FF2B5EF4-FFF2-40B4-BE49-F238E27FC236}">
                <a16:creationId xmlns:a16="http://schemas.microsoft.com/office/drawing/2014/main" id="{3B9F3775-A76B-2E3B-C55D-11BBBDD27253}"/>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2" name="Slide Number Placeholder 3">
            <a:extLst>
              <a:ext uri="{FF2B5EF4-FFF2-40B4-BE49-F238E27FC236}">
                <a16:creationId xmlns:a16="http://schemas.microsoft.com/office/drawing/2014/main" id="{92F59C7C-29BD-4A76-3DFE-29B551998295}"/>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3" name="Slide Number Placeholder 3">
            <a:extLst>
              <a:ext uri="{FF2B5EF4-FFF2-40B4-BE49-F238E27FC236}">
                <a16:creationId xmlns:a16="http://schemas.microsoft.com/office/drawing/2014/main" id="{73334382-03BC-34F6-C0D4-76A7CA67F9AA}"/>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Tree>
    <p:extLst>
      <p:ext uri="{BB962C8B-B14F-4D97-AF65-F5344CB8AC3E}">
        <p14:creationId xmlns:p14="http://schemas.microsoft.com/office/powerpoint/2010/main" val="213782927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5_Sample Page (White)">
    <p:spTree>
      <p:nvGrpSpPr>
        <p:cNvPr id="1" name=""/>
        <p:cNvGrpSpPr/>
        <p:nvPr/>
      </p:nvGrpSpPr>
      <p:grpSpPr>
        <a:xfrm>
          <a:off x="0" y="0"/>
          <a:ext cx="0" cy="0"/>
          <a:chOff x="0" y="0"/>
          <a:chExt cx="0" cy="0"/>
        </a:xfrm>
      </p:grpSpPr>
      <p:sp>
        <p:nvSpPr>
          <p:cNvPr id="16" name="Text Placeholder 15">
            <a:extLst>
              <a:ext uri="{FF2B5EF4-FFF2-40B4-BE49-F238E27FC236}">
                <a16:creationId xmlns:a16="http://schemas.microsoft.com/office/drawing/2014/main" id="{1B52599A-1360-D492-947C-27972948DFBD}"/>
              </a:ext>
            </a:extLst>
          </p:cNvPr>
          <p:cNvSpPr>
            <a:spLocks noGrp="1"/>
          </p:cNvSpPr>
          <p:nvPr>
            <p:ph type="body" sz="quarter" idx="13" hasCustomPrompt="1"/>
          </p:nvPr>
        </p:nvSpPr>
        <p:spPr>
          <a:xfrm>
            <a:off x="1871663" y="6343650"/>
            <a:ext cx="9086850" cy="365125"/>
          </a:xfrm>
        </p:spPr>
        <p:txBody>
          <a:bodyPr>
            <a:normAutofit/>
          </a:bodyPr>
          <a:lstStyle>
            <a:lvl1pPr>
              <a:defRPr sz="1400"/>
            </a:lvl1pPr>
          </a:lstStyle>
          <a:p>
            <a:pPr lvl="0"/>
            <a:r>
              <a:rPr lang="en-US"/>
              <a:t>Abbreviations: </a:t>
            </a:r>
            <a:r>
              <a:rPr lang="en-GB" sz="1400"/>
              <a:t>[for example, OS, overall survival; ICER, incremental-cost effectiveness ratio]</a:t>
            </a:r>
            <a:endParaRPr lang="en-US"/>
          </a:p>
        </p:txBody>
      </p:sp>
      <p:sp>
        <p:nvSpPr>
          <p:cNvPr id="7" name="Title 28">
            <a:extLst>
              <a:ext uri="{FF2B5EF4-FFF2-40B4-BE49-F238E27FC236}">
                <a16:creationId xmlns:a16="http://schemas.microsoft.com/office/drawing/2014/main" id="{BA969C22-F5B7-6378-0699-0004CD5E651C}"/>
              </a:ext>
            </a:extLst>
          </p:cNvPr>
          <p:cNvSpPr>
            <a:spLocks noGrp="1"/>
          </p:cNvSpPr>
          <p:nvPr>
            <p:ph type="title" hasCustomPrompt="1"/>
          </p:nvPr>
        </p:nvSpPr>
        <p:spPr>
          <a:xfrm>
            <a:off x="466724" y="263524"/>
            <a:ext cx="11250785" cy="592817"/>
          </a:xfrm>
        </p:spPr>
        <p:txBody>
          <a:bodyPr anchor="t">
            <a:normAutofit/>
          </a:bodyPr>
          <a:lstStyle>
            <a:lvl1pPr>
              <a:defRPr sz="3200"/>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This is a sample page layout</a:t>
            </a:r>
            <a:endParaRPr lang="en-GB"/>
          </a:p>
        </p:txBody>
      </p:sp>
      <p:sp>
        <p:nvSpPr>
          <p:cNvPr id="8" name="Text Placeholder 3">
            <a:extLst>
              <a:ext uri="{FF2B5EF4-FFF2-40B4-BE49-F238E27FC236}">
                <a16:creationId xmlns:a16="http://schemas.microsoft.com/office/drawing/2014/main" id="{69F9F414-C853-E3F8-B5D7-EE6F4EC49EEE}"/>
              </a:ext>
            </a:extLst>
          </p:cNvPr>
          <p:cNvSpPr>
            <a:spLocks noGrp="1"/>
          </p:cNvSpPr>
          <p:nvPr>
            <p:ph type="body" sz="quarter" idx="12" hasCustomPrompt="1"/>
          </p:nvPr>
        </p:nvSpPr>
        <p:spPr>
          <a:xfrm>
            <a:off x="466724" y="1654630"/>
            <a:ext cx="11250785" cy="4167728"/>
          </a:xfrm>
        </p:spPr>
        <p:txBody>
          <a:bodyPr>
            <a:noAutofit/>
          </a:bodyPr>
          <a:lstStyle>
            <a:lvl1pPr>
              <a:lnSpc>
                <a:spcPct val="114000"/>
              </a:lnSpc>
              <a:defRPr sz="1800">
                <a:latin typeface="Arial" panose="020B0604020202020204" pitchFamily="34" charset="0"/>
                <a:ea typeface="Arial" panose="02000503000000020004" pitchFamily="2" charset="0"/>
              </a:defRPr>
            </a:lvl1pPr>
            <a:lvl2pPr>
              <a:lnSpc>
                <a:spcPct val="114000"/>
              </a:lnSpc>
              <a:defRPr sz="1800">
                <a:latin typeface="Arial" panose="020B0604020202020204" pitchFamily="34" charset="0"/>
                <a:ea typeface="Arial" panose="02000503000000020004" pitchFamily="2" charset="0"/>
              </a:defRPr>
            </a:lvl2pPr>
            <a:lvl3pPr>
              <a:lnSpc>
                <a:spcPct val="114000"/>
              </a:lnSpc>
              <a:defRPr sz="1800">
                <a:latin typeface="Arial" panose="020B0604020202020204" pitchFamily="34" charset="0"/>
                <a:ea typeface="Arial" panose="02000503000000020004" pitchFamily="2" charset="0"/>
              </a:defRPr>
            </a:lvl3pPr>
            <a:lvl4pPr>
              <a:lnSpc>
                <a:spcPct val="114000"/>
              </a:lnSpc>
              <a:defRPr sz="1800">
                <a:latin typeface="Arial" panose="020B0604020202020204" pitchFamily="34" charset="0"/>
                <a:ea typeface="Arial" panose="02000503000000020004" pitchFamily="2" charset="0"/>
              </a:defRPr>
            </a:lvl4pPr>
            <a:lvl5pPr>
              <a:lnSpc>
                <a:spcPct val="114000"/>
              </a:lnSpc>
              <a:defRPr sz="1800">
                <a:latin typeface="Arial" panose="020B0604020202020204" pitchFamily="34" charset="0"/>
                <a:ea typeface="Arial" panose="02000503000000020004" pitchFamily="2" charset="0"/>
              </a:defRPr>
            </a:lvl5pPr>
          </a:lstStyle>
          <a:p>
            <a:pPr lvl="0"/>
            <a:r>
              <a:rPr lang="en-US"/>
              <a:t>Please use this space to insert written content as required. Please use Arial with a minimum font size of 18pt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pic>
        <p:nvPicPr>
          <p:cNvPr id="9" name="Picture 8">
            <a:extLst>
              <a:ext uri="{FF2B5EF4-FFF2-40B4-BE49-F238E27FC236}">
                <a16:creationId xmlns:a16="http://schemas.microsoft.com/office/drawing/2014/main" id="{D06895C6-52FC-13EE-C230-CF54790425CE}"/>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10" name="Slide Number Placeholder 3">
            <a:extLst>
              <a:ext uri="{FF2B5EF4-FFF2-40B4-BE49-F238E27FC236}">
                <a16:creationId xmlns:a16="http://schemas.microsoft.com/office/drawing/2014/main" id="{9CA68900-3BB3-0EFC-9736-3DE49090A9F9}"/>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1" name="Slide Number Placeholder 3">
            <a:extLst>
              <a:ext uri="{FF2B5EF4-FFF2-40B4-BE49-F238E27FC236}">
                <a16:creationId xmlns:a16="http://schemas.microsoft.com/office/drawing/2014/main" id="{BD687A46-75A4-9571-E931-EB9CFF75D038}"/>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2" name="Slide Number Placeholder 3">
            <a:extLst>
              <a:ext uri="{FF2B5EF4-FFF2-40B4-BE49-F238E27FC236}">
                <a16:creationId xmlns:a16="http://schemas.microsoft.com/office/drawing/2014/main" id="{571C6DFE-DAB2-14BB-CBDC-BCA4817B39AC}"/>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3" name="Slide Number Placeholder 3">
            <a:extLst>
              <a:ext uri="{FF2B5EF4-FFF2-40B4-BE49-F238E27FC236}">
                <a16:creationId xmlns:a16="http://schemas.microsoft.com/office/drawing/2014/main" id="{5AC7214A-0BFC-B51E-0A05-3CA3CB8A958F}"/>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pic>
        <p:nvPicPr>
          <p:cNvPr id="14" name="Picture 13">
            <a:extLst>
              <a:ext uri="{FF2B5EF4-FFF2-40B4-BE49-F238E27FC236}">
                <a16:creationId xmlns:a16="http://schemas.microsoft.com/office/drawing/2014/main" id="{BF032537-750E-BA46-CFC8-354E15A09BBB}"/>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15" name="Slide Number Placeholder 3">
            <a:extLst>
              <a:ext uri="{FF2B5EF4-FFF2-40B4-BE49-F238E27FC236}">
                <a16:creationId xmlns:a16="http://schemas.microsoft.com/office/drawing/2014/main" id="{E4C6FC8E-7299-8656-DA4C-268C30201A9A}"/>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7" name="Slide Number Placeholder 3">
            <a:extLst>
              <a:ext uri="{FF2B5EF4-FFF2-40B4-BE49-F238E27FC236}">
                <a16:creationId xmlns:a16="http://schemas.microsoft.com/office/drawing/2014/main" id="{FDE345B6-D5DC-956D-FB2F-0FF334184623}"/>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8" name="Slide Number Placeholder 3">
            <a:extLst>
              <a:ext uri="{FF2B5EF4-FFF2-40B4-BE49-F238E27FC236}">
                <a16:creationId xmlns:a16="http://schemas.microsoft.com/office/drawing/2014/main" id="{FC314C17-EE89-D4FF-7472-71B194C0CC61}"/>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9" name="Slide Number Placeholder 3">
            <a:extLst>
              <a:ext uri="{FF2B5EF4-FFF2-40B4-BE49-F238E27FC236}">
                <a16:creationId xmlns:a16="http://schemas.microsoft.com/office/drawing/2014/main" id="{CEC418C6-DC88-3973-FA56-2C8696276C0B}"/>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2" name="Rectangle 1" descr="Marker showing slides are confidential ">
            <a:extLst>
              <a:ext uri="{FF2B5EF4-FFF2-40B4-BE49-F238E27FC236}">
                <a16:creationId xmlns:a16="http://schemas.microsoft.com/office/drawing/2014/main" id="{711EDC3E-BC01-F67D-4B57-63A2731328B9}"/>
              </a:ext>
              <a:ext uri="{C183D7F6-B498-43B3-948B-1728B52AA6E4}">
                <adec:decorative xmlns:adec="http://schemas.microsoft.com/office/drawing/2017/decorative" val="0"/>
              </a:ext>
            </a:extLst>
          </p:cNvPr>
          <p:cNvSpPr/>
          <p:nvPr userDrawn="1"/>
        </p:nvSpPr>
        <p:spPr>
          <a:xfrm>
            <a:off x="5334000" y="0"/>
            <a:ext cx="1524000"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a:latin typeface="Arial" panose="020B0604020202020204" pitchFamily="34" charset="0"/>
              </a:rPr>
              <a:t>CONFIDENTIAL</a:t>
            </a:r>
          </a:p>
        </p:txBody>
      </p:sp>
    </p:spTree>
    <p:extLst>
      <p:ext uri="{BB962C8B-B14F-4D97-AF65-F5344CB8AC3E}">
        <p14:creationId xmlns:p14="http://schemas.microsoft.com/office/powerpoint/2010/main" val="1255703194"/>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6_Sample Page (White)">
    <p:spTree>
      <p:nvGrpSpPr>
        <p:cNvPr id="1" name=""/>
        <p:cNvGrpSpPr/>
        <p:nvPr/>
      </p:nvGrpSpPr>
      <p:grpSpPr>
        <a:xfrm>
          <a:off x="0" y="0"/>
          <a:ext cx="0" cy="0"/>
          <a:chOff x="0" y="0"/>
          <a:chExt cx="0" cy="0"/>
        </a:xfrm>
      </p:grpSpPr>
      <p:sp>
        <p:nvSpPr>
          <p:cNvPr id="29" name="Title 28">
            <a:extLst>
              <a:ext uri="{FF2B5EF4-FFF2-40B4-BE49-F238E27FC236}">
                <a16:creationId xmlns:a16="http://schemas.microsoft.com/office/drawing/2014/main" id="{91575A59-C87E-A604-798B-D6CF843A9BE7}"/>
              </a:ext>
            </a:extLst>
          </p:cNvPr>
          <p:cNvSpPr>
            <a:spLocks noGrp="1"/>
          </p:cNvSpPr>
          <p:nvPr>
            <p:ph type="title" hasCustomPrompt="1"/>
          </p:nvPr>
        </p:nvSpPr>
        <p:spPr>
          <a:xfrm>
            <a:off x="466724" y="263524"/>
            <a:ext cx="11250785" cy="592817"/>
          </a:xfrm>
        </p:spPr>
        <p:txBody>
          <a:bodyPr anchor="t">
            <a:normAutofit/>
          </a:bodyPr>
          <a:lstStyle>
            <a:lvl1pPr>
              <a:defRPr sz="3200"/>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This is a sample page layout</a:t>
            </a:r>
            <a:endParaRPr lang="en-GB"/>
          </a:p>
        </p:txBody>
      </p:sp>
      <p:sp>
        <p:nvSpPr>
          <p:cNvPr id="10" name="Text Placeholder 3">
            <a:extLst>
              <a:ext uri="{FF2B5EF4-FFF2-40B4-BE49-F238E27FC236}">
                <a16:creationId xmlns:a16="http://schemas.microsoft.com/office/drawing/2014/main" id="{26E9CEC9-5FAF-673A-BEDE-883241C6F8FB}"/>
              </a:ext>
            </a:extLst>
          </p:cNvPr>
          <p:cNvSpPr>
            <a:spLocks noGrp="1"/>
          </p:cNvSpPr>
          <p:nvPr>
            <p:ph type="body" sz="quarter" idx="12" hasCustomPrompt="1"/>
          </p:nvPr>
        </p:nvSpPr>
        <p:spPr>
          <a:xfrm>
            <a:off x="466724" y="1654630"/>
            <a:ext cx="11250785" cy="4167728"/>
          </a:xfrm>
        </p:spPr>
        <p:txBody>
          <a:bodyPr>
            <a:noAutofit/>
          </a:bodyPr>
          <a:lstStyle>
            <a:lvl1pPr>
              <a:lnSpc>
                <a:spcPct val="114000"/>
              </a:lnSpc>
              <a:defRPr sz="1800">
                <a:latin typeface="Arial" panose="020B0604020202020204" pitchFamily="34" charset="0"/>
                <a:ea typeface="Arial" panose="02000503000000020004" pitchFamily="2" charset="0"/>
              </a:defRPr>
            </a:lvl1pPr>
            <a:lvl2pPr>
              <a:lnSpc>
                <a:spcPct val="114000"/>
              </a:lnSpc>
              <a:defRPr sz="1800">
                <a:latin typeface="Arial" panose="020B0604020202020204" pitchFamily="34" charset="0"/>
                <a:ea typeface="Arial" panose="02000503000000020004" pitchFamily="2" charset="0"/>
              </a:defRPr>
            </a:lvl2pPr>
            <a:lvl3pPr>
              <a:lnSpc>
                <a:spcPct val="114000"/>
              </a:lnSpc>
              <a:defRPr sz="1800">
                <a:latin typeface="Arial" panose="020B0604020202020204" pitchFamily="34" charset="0"/>
                <a:ea typeface="Arial" panose="02000503000000020004" pitchFamily="2" charset="0"/>
              </a:defRPr>
            </a:lvl3pPr>
            <a:lvl4pPr>
              <a:lnSpc>
                <a:spcPct val="114000"/>
              </a:lnSpc>
              <a:defRPr sz="1800">
                <a:latin typeface="Arial" panose="020B0604020202020204" pitchFamily="34" charset="0"/>
                <a:ea typeface="Arial" panose="02000503000000020004" pitchFamily="2" charset="0"/>
              </a:defRPr>
            </a:lvl4pPr>
            <a:lvl5pPr>
              <a:lnSpc>
                <a:spcPct val="114000"/>
              </a:lnSpc>
              <a:defRPr sz="1800">
                <a:latin typeface="Arial" panose="020B0604020202020204" pitchFamily="34" charset="0"/>
                <a:ea typeface="Arial" panose="02000503000000020004" pitchFamily="2" charset="0"/>
              </a:defRPr>
            </a:lvl5pPr>
          </a:lstStyle>
          <a:p>
            <a:pPr lvl="0"/>
            <a:r>
              <a:rPr lang="en-US"/>
              <a:t>Please use this space to insert written content as required. Please use Arial with a minimum font size of 18pt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sp>
        <p:nvSpPr>
          <p:cNvPr id="20" name="Text Placeholder 15">
            <a:extLst>
              <a:ext uri="{FF2B5EF4-FFF2-40B4-BE49-F238E27FC236}">
                <a16:creationId xmlns:a16="http://schemas.microsoft.com/office/drawing/2014/main" id="{4E2BEFB1-DB3D-9794-B1F6-3DF605CE4062}"/>
              </a:ext>
            </a:extLst>
          </p:cNvPr>
          <p:cNvSpPr>
            <a:spLocks noGrp="1"/>
          </p:cNvSpPr>
          <p:nvPr>
            <p:ph type="body" sz="quarter" idx="13" hasCustomPrompt="1"/>
          </p:nvPr>
        </p:nvSpPr>
        <p:spPr>
          <a:xfrm>
            <a:off x="1871663" y="6343650"/>
            <a:ext cx="9086850" cy="365125"/>
          </a:xfrm>
        </p:spPr>
        <p:txBody>
          <a:bodyPr>
            <a:normAutofit/>
          </a:bodyPr>
          <a:lstStyle>
            <a:lvl1pPr>
              <a:defRPr sz="1400"/>
            </a:lvl1pPr>
          </a:lstStyle>
          <a:p>
            <a:pPr lvl="0"/>
            <a:r>
              <a:rPr lang="en-US"/>
              <a:t>Abbreviations: </a:t>
            </a:r>
            <a:r>
              <a:rPr lang="en-GB" sz="1400"/>
              <a:t>[for example, OS, overall survival; ICER, incremental-cost effectiveness ratio]</a:t>
            </a:r>
            <a:endParaRPr lang="en-US"/>
          </a:p>
        </p:txBody>
      </p:sp>
      <p:sp>
        <p:nvSpPr>
          <p:cNvPr id="31" name="Text Placeholder 30">
            <a:extLst>
              <a:ext uri="{FF2B5EF4-FFF2-40B4-BE49-F238E27FC236}">
                <a16:creationId xmlns:a16="http://schemas.microsoft.com/office/drawing/2014/main" id="{7CB3B582-2053-A846-2531-8E4BB8651C13}"/>
              </a:ext>
            </a:extLst>
          </p:cNvPr>
          <p:cNvSpPr>
            <a:spLocks noGrp="1"/>
          </p:cNvSpPr>
          <p:nvPr>
            <p:ph type="body" sz="quarter" idx="14" hasCustomPrompt="1"/>
          </p:nvPr>
        </p:nvSpPr>
        <p:spPr>
          <a:xfrm>
            <a:off x="466724" y="739377"/>
            <a:ext cx="11250786" cy="520838"/>
          </a:xfrm>
        </p:spPr>
        <p:txBody>
          <a:bodyPr>
            <a:noAutofit/>
          </a:bodyPr>
          <a:lstStyle>
            <a:lvl1pPr>
              <a:defRPr sz="2400">
                <a:latin typeface="Arial" panose="020B0604020202020204" pitchFamily="34" charset="0"/>
                <a:ea typeface="Inter SemiBold" panose="02000503000000020004" pitchFamily="2" charset="0"/>
              </a:defRPr>
            </a:lvl1pPr>
            <a:lvl2pPr marL="457200" indent="0">
              <a:buNone/>
              <a:defRPr/>
            </a:lvl2pPr>
          </a:lstStyle>
          <a:p>
            <a:pPr lvl="0"/>
            <a:r>
              <a:rPr lang="en-US"/>
              <a:t>Add key message of slide</a:t>
            </a:r>
          </a:p>
        </p:txBody>
      </p:sp>
      <p:pic>
        <p:nvPicPr>
          <p:cNvPr id="2" name="Picture 1">
            <a:extLst>
              <a:ext uri="{FF2B5EF4-FFF2-40B4-BE49-F238E27FC236}">
                <a16:creationId xmlns:a16="http://schemas.microsoft.com/office/drawing/2014/main" id="{EB45DFB6-4FA6-B527-55AD-E808F9593BCC}"/>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3" name="Slide Number Placeholder 3">
            <a:extLst>
              <a:ext uri="{FF2B5EF4-FFF2-40B4-BE49-F238E27FC236}">
                <a16:creationId xmlns:a16="http://schemas.microsoft.com/office/drawing/2014/main" id="{967DBF62-2C38-96E0-D1B4-7250D1C91F23}"/>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4" name="Slide Number Placeholder 3">
            <a:extLst>
              <a:ext uri="{FF2B5EF4-FFF2-40B4-BE49-F238E27FC236}">
                <a16:creationId xmlns:a16="http://schemas.microsoft.com/office/drawing/2014/main" id="{A430BADB-1804-6F91-ADB5-59B82BDEFA20}"/>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6" name="Slide Number Placeholder 3">
            <a:extLst>
              <a:ext uri="{FF2B5EF4-FFF2-40B4-BE49-F238E27FC236}">
                <a16:creationId xmlns:a16="http://schemas.microsoft.com/office/drawing/2014/main" id="{DC1A4D0B-4C01-4AD1-6293-533467CF6045}"/>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7" name="Slide Number Placeholder 3">
            <a:extLst>
              <a:ext uri="{FF2B5EF4-FFF2-40B4-BE49-F238E27FC236}">
                <a16:creationId xmlns:a16="http://schemas.microsoft.com/office/drawing/2014/main" id="{0420AE46-6512-C5AD-07BF-92733A5CBF1D}"/>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pic>
        <p:nvPicPr>
          <p:cNvPr id="8" name="Picture 7">
            <a:extLst>
              <a:ext uri="{FF2B5EF4-FFF2-40B4-BE49-F238E27FC236}">
                <a16:creationId xmlns:a16="http://schemas.microsoft.com/office/drawing/2014/main" id="{5A178427-62B0-CB63-F7BF-ABA1FBB68777}"/>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330373" y="6403231"/>
            <a:ext cx="585971" cy="197518"/>
          </a:xfrm>
          <a:prstGeom prst="rect">
            <a:avLst/>
          </a:prstGeom>
        </p:spPr>
      </p:pic>
      <p:sp>
        <p:nvSpPr>
          <p:cNvPr id="9" name="Slide Number Placeholder 3">
            <a:extLst>
              <a:ext uri="{FF2B5EF4-FFF2-40B4-BE49-F238E27FC236}">
                <a16:creationId xmlns:a16="http://schemas.microsoft.com/office/drawing/2014/main" id="{B2318348-4958-D811-415A-4F785144D2ED}"/>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1" name="Slide Number Placeholder 3">
            <a:extLst>
              <a:ext uri="{FF2B5EF4-FFF2-40B4-BE49-F238E27FC236}">
                <a16:creationId xmlns:a16="http://schemas.microsoft.com/office/drawing/2014/main" id="{3B9F3775-A76B-2E3B-C55D-11BBBDD27253}"/>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2" name="Slide Number Placeholder 3">
            <a:extLst>
              <a:ext uri="{FF2B5EF4-FFF2-40B4-BE49-F238E27FC236}">
                <a16:creationId xmlns:a16="http://schemas.microsoft.com/office/drawing/2014/main" id="{92F59C7C-29BD-4A76-3DFE-29B551998295}"/>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13" name="Slide Number Placeholder 3">
            <a:extLst>
              <a:ext uri="{FF2B5EF4-FFF2-40B4-BE49-F238E27FC236}">
                <a16:creationId xmlns:a16="http://schemas.microsoft.com/office/drawing/2014/main" id="{73334382-03BC-34F6-C0D4-76A7CA67F9AA}"/>
              </a:ext>
            </a:extLst>
          </p:cNvPr>
          <p:cNvSpPr txBox="1">
            <a:spLocks/>
          </p:cNvSpPr>
          <p:nvPr userDrawn="1"/>
        </p:nvSpPr>
        <p:spPr>
          <a:xfrm>
            <a:off x="11565172" y="6403231"/>
            <a:ext cx="470045"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C04DF40-495D-ED41-91BB-C1D52B6AEB39}" type="slidenum">
              <a:rPr lang="en-US" sz="1400" smtClean="0">
                <a:solidFill>
                  <a:schemeClr val="tx1"/>
                </a:solidFill>
                <a:latin typeface="Arial" panose="020B0604020202020204" pitchFamily="34" charset="0"/>
                <a:ea typeface="Arial" panose="02000503000000020004" pitchFamily="2" charset="0"/>
              </a:rPr>
              <a:pPr algn="r"/>
              <a:t>‹#›</a:t>
            </a:fld>
            <a:endParaRPr lang="en-US" sz="1400">
              <a:solidFill>
                <a:schemeClr val="tx1"/>
              </a:solidFill>
              <a:latin typeface="Arial" panose="020B0604020202020204" pitchFamily="34" charset="0"/>
              <a:ea typeface="Arial" panose="02000503000000020004" pitchFamily="2" charset="0"/>
            </a:endParaRPr>
          </a:p>
        </p:txBody>
      </p:sp>
      <p:sp>
        <p:nvSpPr>
          <p:cNvPr id="5" name="Rectangle 4" descr="Marker showing slides are confidential ">
            <a:extLst>
              <a:ext uri="{FF2B5EF4-FFF2-40B4-BE49-F238E27FC236}">
                <a16:creationId xmlns:a16="http://schemas.microsoft.com/office/drawing/2014/main" id="{32A58F66-3E35-CCD6-0FD0-288DC0930A7B}"/>
              </a:ext>
              <a:ext uri="{C183D7F6-B498-43B3-948B-1728B52AA6E4}">
                <adec:decorative xmlns:adec="http://schemas.microsoft.com/office/drawing/2017/decorative" val="0"/>
              </a:ext>
            </a:extLst>
          </p:cNvPr>
          <p:cNvSpPr/>
          <p:nvPr userDrawn="1"/>
        </p:nvSpPr>
        <p:spPr>
          <a:xfrm>
            <a:off x="5334000" y="0"/>
            <a:ext cx="1524000"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a:latin typeface="Arial" panose="020B0604020202020204" pitchFamily="34" charset="0"/>
              </a:rPr>
              <a:t>CONFIDENTIAL</a:t>
            </a:r>
          </a:p>
        </p:txBody>
      </p:sp>
    </p:spTree>
    <p:extLst>
      <p:ext uri="{BB962C8B-B14F-4D97-AF65-F5344CB8AC3E}">
        <p14:creationId xmlns:p14="http://schemas.microsoft.com/office/powerpoint/2010/main" val="34208623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Divider Slide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771B301D-2C64-31F3-4E4B-08D9B28554B7}"/>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a sample title page layout</a:t>
            </a:r>
          </a:p>
        </p:txBody>
      </p:sp>
      <p:sp>
        <p:nvSpPr>
          <p:cNvPr id="8" name="Subtitle 2">
            <a:extLst>
              <a:ext uri="{FF2B5EF4-FFF2-40B4-BE49-F238E27FC236}">
                <a16:creationId xmlns:a16="http://schemas.microsoft.com/office/drawing/2014/main" id="{FE53DE70-0774-B19A-0E79-7E58DC2DC230}"/>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solidFill>
                  <a:schemeClr val="bg1"/>
                </a:solidFill>
                <a:latin typeface="+mn-lt"/>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10" name="Slide Number Placeholder 3">
            <a:extLst>
              <a:ext uri="{FF2B5EF4-FFF2-40B4-BE49-F238E27FC236}">
                <a16:creationId xmlns:a16="http://schemas.microsoft.com/office/drawing/2014/main" id="{4D8257A8-8F22-B74F-E21A-A7386D6AF15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4D8257A8-8F22-B74F-E21A-A7386D6AF15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7087CF54-FE34-F7A2-7D23-5C182E65654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1F0745D0-7E16-F49F-D743-48110849BC4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4" name="Picture 13">
            <a:extLst>
              <a:ext uri="{FF2B5EF4-FFF2-40B4-BE49-F238E27FC236}">
                <a16:creationId xmlns:a16="http://schemas.microsoft.com/office/drawing/2014/main" id="{FA92A15E-E93D-426E-ED64-011A1772CF07}"/>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238798484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1_Infographics 2">
    <p:spTree>
      <p:nvGrpSpPr>
        <p:cNvPr id="1" name=""/>
        <p:cNvGrpSpPr/>
        <p:nvPr/>
      </p:nvGrpSpPr>
      <p:grpSpPr>
        <a:xfrm>
          <a:off x="0" y="0"/>
          <a:ext cx="0" cy="0"/>
          <a:chOff x="0" y="0"/>
          <a:chExt cx="0" cy="0"/>
        </a:xfrm>
      </p:grpSpPr>
      <p:sp>
        <p:nvSpPr>
          <p:cNvPr id="28" name="Oval 27">
            <a:extLst>
              <a:ext uri="{FF2B5EF4-FFF2-40B4-BE49-F238E27FC236}">
                <a16:creationId xmlns:a16="http://schemas.microsoft.com/office/drawing/2014/main" id="{FED6A307-FCCA-AE45-6CBF-CF77FF53BE57}"/>
              </a:ext>
              <a:ext uri="{C183D7F6-B498-43B3-948B-1728B52AA6E4}">
                <adec:decorative xmlns:adec="http://schemas.microsoft.com/office/drawing/2017/decorative" val="1"/>
              </a:ext>
            </a:extLst>
          </p:cNvPr>
          <p:cNvSpPr/>
          <p:nvPr userDrawn="1"/>
        </p:nvSpPr>
        <p:spPr>
          <a:xfrm>
            <a:off x="6218157" y="3633648"/>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latin typeface="Arial" panose="020B0604020202020204" pitchFamily="34" charset="0"/>
            </a:endParaRPr>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78274"/>
            <a:ext cx="7576051" cy="1276350"/>
          </a:xfrm>
          <a:prstGeom prst="rect">
            <a:avLst/>
          </a:prstGeom>
        </p:spPr>
        <p:txBody>
          <a:bodyPr anchor="t" anchorCtr="0">
            <a:normAutofit/>
          </a:bodyPr>
          <a:lstStyle>
            <a:lvl1pPr algn="l">
              <a:defRPr sz="4000" b="1" i="0">
                <a:solidFill>
                  <a:schemeClr val="tx1"/>
                </a:solidFill>
                <a:latin typeface="Arial" panose="020B0604020202020204" pitchFamily="34" charset="0"/>
              </a:defRPr>
            </a:lvl1pPr>
          </a:lstStyle>
          <a:p>
            <a:r>
              <a:rPr lang="en-US"/>
              <a:t>This is a sample page layout</a:t>
            </a:r>
            <a:br>
              <a:rPr lang="en-US"/>
            </a:br>
            <a:endParaRPr lang="en-US"/>
          </a:p>
        </p:txBody>
      </p:sp>
      <p:sp>
        <p:nvSpPr>
          <p:cNvPr id="10" name="Oval 9">
            <a:extLst>
              <a:ext uri="{FF2B5EF4-FFF2-40B4-BE49-F238E27FC236}">
                <a16:creationId xmlns:a16="http://schemas.microsoft.com/office/drawing/2014/main" id="{4B66C64C-3FFA-634F-A991-43B9787E8866}"/>
              </a:ext>
              <a:ext uri="{C183D7F6-B498-43B3-948B-1728B52AA6E4}">
                <adec:decorative xmlns:adec="http://schemas.microsoft.com/office/drawing/2017/decorative" val="1"/>
              </a:ext>
            </a:extLst>
          </p:cNvPr>
          <p:cNvSpPr/>
          <p:nvPr/>
        </p:nvSpPr>
        <p:spPr>
          <a:xfrm>
            <a:off x="485839" y="1953699"/>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latin typeface="Arial" panose="020B0604020202020204" pitchFamily="34" charset="0"/>
            </a:endParaRPr>
          </a:p>
        </p:txBody>
      </p:sp>
      <p:sp>
        <p:nvSpPr>
          <p:cNvPr id="8" name="Text Placeholder 7">
            <a:extLst>
              <a:ext uri="{FF2B5EF4-FFF2-40B4-BE49-F238E27FC236}">
                <a16:creationId xmlns:a16="http://schemas.microsoft.com/office/drawing/2014/main" id="{489CD6F5-09C6-CF43-801F-11210A9B3E9A}"/>
              </a:ext>
            </a:extLst>
          </p:cNvPr>
          <p:cNvSpPr>
            <a:spLocks noGrp="1"/>
          </p:cNvSpPr>
          <p:nvPr>
            <p:ph type="body" sz="quarter" idx="10" hasCustomPrompt="1"/>
          </p:nvPr>
        </p:nvSpPr>
        <p:spPr>
          <a:xfrm>
            <a:off x="1874616" y="2159000"/>
            <a:ext cx="4221384" cy="669260"/>
          </a:xfrm>
        </p:spPr>
        <p:txBody>
          <a:bodyPr>
            <a:normAutofit/>
          </a:bodyPr>
          <a:lstStyle>
            <a:lvl1pPr>
              <a:lnSpc>
                <a:spcPct val="125000"/>
              </a:lnSpc>
              <a:buFontTx/>
              <a:buNone/>
              <a:defRPr sz="1800" b="0" i="0">
                <a:latin typeface="Arial" panose="020B0604020202020204" pitchFamily="34" charset="0"/>
                <a:ea typeface="Arial" panose="02000503000000020004" pitchFamily="2" charset="0"/>
              </a:defRPr>
            </a:lvl1pPr>
          </a:lstStyle>
          <a:p>
            <a:pPr lvl="0"/>
            <a:r>
              <a:rPr lang="en-GB"/>
              <a:t>Please use this space to insert written content as required</a:t>
            </a:r>
            <a:endParaRPr lang="en-US"/>
          </a:p>
        </p:txBody>
      </p:sp>
      <p:sp>
        <p:nvSpPr>
          <p:cNvPr id="14" name="Oval 13">
            <a:extLst>
              <a:ext uri="{FF2B5EF4-FFF2-40B4-BE49-F238E27FC236}">
                <a16:creationId xmlns:a16="http://schemas.microsoft.com/office/drawing/2014/main" id="{8577B7CD-4B9B-F849-A067-394EFA224B32}"/>
              </a:ext>
              <a:ext uri="{C183D7F6-B498-43B3-948B-1728B52AA6E4}">
                <adec:decorative xmlns:adec="http://schemas.microsoft.com/office/drawing/2017/decorative" val="1"/>
              </a:ext>
            </a:extLst>
          </p:cNvPr>
          <p:cNvSpPr/>
          <p:nvPr/>
        </p:nvSpPr>
        <p:spPr>
          <a:xfrm>
            <a:off x="485839" y="3619138"/>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latin typeface="Arial" panose="020B0604020202020204" pitchFamily="34" charset="0"/>
              <a:ea typeface="Arial" panose="02000503000000020004" pitchFamily="2" charset="0"/>
            </a:endParaRPr>
          </a:p>
        </p:txBody>
      </p:sp>
      <p:sp>
        <p:nvSpPr>
          <p:cNvPr id="13" name="Text Placeholder 7">
            <a:extLst>
              <a:ext uri="{FF2B5EF4-FFF2-40B4-BE49-F238E27FC236}">
                <a16:creationId xmlns:a16="http://schemas.microsoft.com/office/drawing/2014/main" id="{8DEAEC19-F8A5-FB4E-BB11-FF53345EAEAE}"/>
              </a:ext>
            </a:extLst>
          </p:cNvPr>
          <p:cNvSpPr>
            <a:spLocks noGrp="1"/>
          </p:cNvSpPr>
          <p:nvPr>
            <p:ph type="body" sz="quarter" idx="12" hasCustomPrompt="1"/>
          </p:nvPr>
        </p:nvSpPr>
        <p:spPr>
          <a:xfrm>
            <a:off x="1874616" y="3824439"/>
            <a:ext cx="4221384" cy="669260"/>
          </a:xfrm>
        </p:spPr>
        <p:txBody>
          <a:bodyPr>
            <a:normAutofit/>
          </a:bodyPr>
          <a:lstStyle>
            <a:lvl1pPr>
              <a:lnSpc>
                <a:spcPct val="125000"/>
              </a:lnSpc>
              <a:buFontTx/>
              <a:buNone/>
              <a:defRPr sz="1800" b="0" i="0">
                <a:latin typeface="Arial" panose="020B0604020202020204" pitchFamily="34" charset="0"/>
                <a:ea typeface="Arial" panose="02000503000000020004" pitchFamily="2" charset="0"/>
              </a:defRPr>
            </a:lvl1pPr>
          </a:lstStyle>
          <a:p>
            <a:pPr lvl="0"/>
            <a:r>
              <a:rPr lang="en-GB"/>
              <a:t>Please use this space to insert written content as required</a:t>
            </a:r>
            <a:endParaRPr lang="en-US"/>
          </a:p>
        </p:txBody>
      </p:sp>
      <p:sp>
        <p:nvSpPr>
          <p:cNvPr id="23" name="Oval 22">
            <a:extLst>
              <a:ext uri="{FF2B5EF4-FFF2-40B4-BE49-F238E27FC236}">
                <a16:creationId xmlns:a16="http://schemas.microsoft.com/office/drawing/2014/main" id="{148166BF-E184-0F4D-87A0-127CC9E8E5DA}"/>
              </a:ext>
              <a:ext uri="{C183D7F6-B498-43B3-948B-1728B52AA6E4}">
                <adec:decorative xmlns:adec="http://schemas.microsoft.com/office/drawing/2017/decorative" val="1"/>
              </a:ext>
            </a:extLst>
          </p:cNvPr>
          <p:cNvSpPr/>
          <p:nvPr/>
        </p:nvSpPr>
        <p:spPr>
          <a:xfrm>
            <a:off x="6230964" y="1953698"/>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latin typeface="Arial" panose="020B0604020202020204" pitchFamily="34" charset="0"/>
            </a:endParaRPr>
          </a:p>
        </p:txBody>
      </p:sp>
      <p:sp>
        <p:nvSpPr>
          <p:cNvPr id="16" name="Text Placeholder 7">
            <a:extLst>
              <a:ext uri="{FF2B5EF4-FFF2-40B4-BE49-F238E27FC236}">
                <a16:creationId xmlns:a16="http://schemas.microsoft.com/office/drawing/2014/main" id="{74B622B4-316C-5F49-AC2A-636238951221}"/>
              </a:ext>
            </a:extLst>
          </p:cNvPr>
          <p:cNvSpPr>
            <a:spLocks noGrp="1"/>
          </p:cNvSpPr>
          <p:nvPr>
            <p:ph type="body" sz="quarter" idx="14" hasCustomPrompt="1"/>
          </p:nvPr>
        </p:nvSpPr>
        <p:spPr>
          <a:xfrm>
            <a:off x="7619742" y="2159000"/>
            <a:ext cx="4221384" cy="669260"/>
          </a:xfrm>
        </p:spPr>
        <p:txBody>
          <a:bodyPr>
            <a:normAutofit/>
          </a:bodyPr>
          <a:lstStyle>
            <a:lvl1pPr>
              <a:lnSpc>
                <a:spcPct val="125000"/>
              </a:lnSpc>
              <a:buFontTx/>
              <a:buNone/>
              <a:defRPr sz="1800" b="0" i="0">
                <a:latin typeface="Arial" panose="020B0604020202020204" pitchFamily="34" charset="0"/>
                <a:ea typeface="Arial" panose="02000503000000020004" pitchFamily="2" charset="0"/>
              </a:defRPr>
            </a:lvl1pPr>
          </a:lstStyle>
          <a:p>
            <a:pPr lvl="0"/>
            <a:r>
              <a:rPr lang="en-GB"/>
              <a:t>Please use this space to insert written content as required</a:t>
            </a:r>
            <a:endParaRPr lang="en-US"/>
          </a:p>
        </p:txBody>
      </p:sp>
      <p:sp>
        <p:nvSpPr>
          <p:cNvPr id="19" name="Text Placeholder 7">
            <a:extLst>
              <a:ext uri="{FF2B5EF4-FFF2-40B4-BE49-F238E27FC236}">
                <a16:creationId xmlns:a16="http://schemas.microsoft.com/office/drawing/2014/main" id="{BB6F2639-01A1-DD47-AA90-FF9C8F26AFA4}"/>
              </a:ext>
            </a:extLst>
          </p:cNvPr>
          <p:cNvSpPr>
            <a:spLocks noGrp="1"/>
          </p:cNvSpPr>
          <p:nvPr>
            <p:ph type="body" sz="quarter" idx="16" hasCustomPrompt="1"/>
          </p:nvPr>
        </p:nvSpPr>
        <p:spPr>
          <a:xfrm>
            <a:off x="7619742" y="3824439"/>
            <a:ext cx="4221384" cy="669260"/>
          </a:xfrm>
        </p:spPr>
        <p:txBody>
          <a:bodyPr>
            <a:normAutofit/>
          </a:bodyPr>
          <a:lstStyle>
            <a:lvl1pPr>
              <a:lnSpc>
                <a:spcPct val="125000"/>
              </a:lnSpc>
              <a:buFontTx/>
              <a:buNone/>
              <a:defRPr sz="1800" b="0" i="0">
                <a:latin typeface="Arial" panose="020B0604020202020204" pitchFamily="34" charset="0"/>
                <a:ea typeface="Arial" panose="02000503000000020004" pitchFamily="2" charset="0"/>
              </a:defRPr>
            </a:lvl1pPr>
          </a:lstStyle>
          <a:p>
            <a:pPr lvl="0"/>
            <a:r>
              <a:rPr lang="en-GB"/>
              <a:t>Please use this space to insert written content as required</a:t>
            </a:r>
            <a:endParaRPr lang="en-US"/>
          </a:p>
        </p:txBody>
      </p:sp>
      <p:sp>
        <p:nvSpPr>
          <p:cNvPr id="24" name="Text Placeholder 3">
            <a:extLst>
              <a:ext uri="{FF2B5EF4-FFF2-40B4-BE49-F238E27FC236}">
                <a16:creationId xmlns:a16="http://schemas.microsoft.com/office/drawing/2014/main" id="{6C606675-ACD4-2B62-56F2-37C2F72E4960}"/>
              </a:ext>
            </a:extLst>
          </p:cNvPr>
          <p:cNvSpPr>
            <a:spLocks noGrp="1"/>
          </p:cNvSpPr>
          <p:nvPr>
            <p:ph type="body" sz="quarter" idx="18"/>
          </p:nvPr>
        </p:nvSpPr>
        <p:spPr>
          <a:xfrm>
            <a:off x="6218157" y="2178447"/>
            <a:ext cx="1076325" cy="669260"/>
          </a:xfrm>
        </p:spPr>
        <p:txBody>
          <a:bodyPr>
            <a:normAutofit/>
          </a:bodyPr>
          <a:lstStyle>
            <a:lvl1pPr algn="ctr">
              <a:defRPr sz="4000">
                <a:solidFill>
                  <a:srgbClr val="FFFFFF"/>
                </a:solidFill>
                <a:latin typeface="Arial" panose="020B0604020202020204" pitchFamily="34" charset="0"/>
                <a:ea typeface="Arial" panose="02000503000000020004" pitchFamily="2" charset="0"/>
              </a:defRPr>
            </a:lvl1pPr>
          </a:lstStyle>
          <a:p>
            <a:pPr lvl="0"/>
            <a:r>
              <a:rPr lang="en-US"/>
              <a:t>Click to edit Master text styles</a:t>
            </a:r>
          </a:p>
        </p:txBody>
      </p:sp>
      <p:sp>
        <p:nvSpPr>
          <p:cNvPr id="25" name="Text Placeholder 11">
            <a:extLst>
              <a:ext uri="{FF2B5EF4-FFF2-40B4-BE49-F238E27FC236}">
                <a16:creationId xmlns:a16="http://schemas.microsoft.com/office/drawing/2014/main" id="{30F5331F-50B6-BC59-6CBE-2BE073E3491A}"/>
              </a:ext>
            </a:extLst>
          </p:cNvPr>
          <p:cNvSpPr>
            <a:spLocks noGrp="1"/>
          </p:cNvSpPr>
          <p:nvPr>
            <p:ph type="body" sz="quarter" idx="11" hasCustomPrompt="1"/>
          </p:nvPr>
        </p:nvSpPr>
        <p:spPr>
          <a:xfrm>
            <a:off x="473030" y="2143521"/>
            <a:ext cx="1076325" cy="669260"/>
          </a:xfrm>
        </p:spPr>
        <p:txBody>
          <a:bodyPr/>
          <a:lstStyle>
            <a:lvl1pPr algn="ctr">
              <a:buFontTx/>
              <a:buNone/>
              <a:defRPr sz="4400">
                <a:solidFill>
                  <a:schemeClr val="bg1">
                    <a:lumMod val="95000"/>
                  </a:schemeClr>
                </a:solidFill>
                <a:latin typeface="Arial" panose="020B0604020202020204" pitchFamily="34" charset="0"/>
                <a:ea typeface="Arial"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a:t>A</a:t>
            </a:r>
            <a:endParaRPr lang="en-US"/>
          </a:p>
        </p:txBody>
      </p:sp>
      <p:sp>
        <p:nvSpPr>
          <p:cNvPr id="26" name="Text Placeholder 11">
            <a:extLst>
              <a:ext uri="{FF2B5EF4-FFF2-40B4-BE49-F238E27FC236}">
                <a16:creationId xmlns:a16="http://schemas.microsoft.com/office/drawing/2014/main" id="{A72CCF1F-1524-5E8B-5BCD-AE89E31AD57B}"/>
              </a:ext>
            </a:extLst>
          </p:cNvPr>
          <p:cNvSpPr>
            <a:spLocks noGrp="1"/>
          </p:cNvSpPr>
          <p:nvPr>
            <p:ph type="body" sz="quarter" idx="13" hasCustomPrompt="1"/>
          </p:nvPr>
        </p:nvSpPr>
        <p:spPr>
          <a:xfrm>
            <a:off x="473031" y="3838950"/>
            <a:ext cx="1076325" cy="669260"/>
          </a:xfrm>
        </p:spPr>
        <p:txBody>
          <a:bodyPr>
            <a:normAutofit/>
          </a:bodyPr>
          <a:lstStyle>
            <a:lvl1pPr algn="ctr">
              <a:buFontTx/>
              <a:buNone/>
              <a:defRPr sz="4000">
                <a:solidFill>
                  <a:schemeClr val="bg1"/>
                </a:solidFill>
              </a:defRPr>
            </a:lvl1pPr>
            <a:lvl2pPr>
              <a:buFontTx/>
              <a:buNone/>
              <a:defRPr/>
            </a:lvl2pPr>
            <a:lvl3pPr>
              <a:buFontTx/>
              <a:buNone/>
              <a:defRPr/>
            </a:lvl3pPr>
            <a:lvl4pPr>
              <a:buFontTx/>
              <a:buNone/>
              <a:defRPr/>
            </a:lvl4pPr>
            <a:lvl5pPr>
              <a:buFontTx/>
              <a:buNone/>
              <a:defRPr/>
            </a:lvl5pPr>
          </a:lstStyle>
          <a:p>
            <a:pPr lvl="0"/>
            <a:r>
              <a:rPr lang="en-GB"/>
              <a:t>B</a:t>
            </a:r>
            <a:endParaRPr lang="en-US"/>
          </a:p>
        </p:txBody>
      </p:sp>
      <p:sp>
        <p:nvSpPr>
          <p:cNvPr id="27" name="Text Placeholder 11">
            <a:extLst>
              <a:ext uri="{FF2B5EF4-FFF2-40B4-BE49-F238E27FC236}">
                <a16:creationId xmlns:a16="http://schemas.microsoft.com/office/drawing/2014/main" id="{3C7C9CD1-1606-31A4-A67B-26C4CC002E05}"/>
              </a:ext>
            </a:extLst>
          </p:cNvPr>
          <p:cNvSpPr>
            <a:spLocks noGrp="1"/>
          </p:cNvSpPr>
          <p:nvPr>
            <p:ph type="body" sz="quarter" idx="17" hasCustomPrompt="1"/>
          </p:nvPr>
        </p:nvSpPr>
        <p:spPr>
          <a:xfrm>
            <a:off x="6230965" y="3838950"/>
            <a:ext cx="1076325" cy="669260"/>
          </a:xfrm>
        </p:spPr>
        <p:txBody>
          <a:bodyPr>
            <a:normAutofit/>
          </a:bodyPr>
          <a:lstStyle>
            <a:lvl1pPr algn="ctr">
              <a:buFontTx/>
              <a:buNone/>
              <a:defRPr sz="4000">
                <a:solidFill>
                  <a:schemeClr val="bg1">
                    <a:lumMod val="95000"/>
                  </a:schemeClr>
                </a:solidFill>
                <a:latin typeface="Arial" panose="020B0604020202020204" pitchFamily="34" charset="0"/>
                <a:ea typeface="Arial"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a:t>D</a:t>
            </a:r>
            <a:endParaRPr lang="en-US"/>
          </a:p>
        </p:txBody>
      </p:sp>
      <p:pic>
        <p:nvPicPr>
          <p:cNvPr id="29" name="Picture 28">
            <a:extLst>
              <a:ext uri="{FF2B5EF4-FFF2-40B4-BE49-F238E27FC236}">
                <a16:creationId xmlns:a16="http://schemas.microsoft.com/office/drawing/2014/main" id="{B7DBBDEF-AF3D-CE00-F64B-C92E94E1BD61}"/>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3414097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Divider Slide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9" name="Title 1">
            <a:extLst>
              <a:ext uri="{FF2B5EF4-FFF2-40B4-BE49-F238E27FC236}">
                <a16:creationId xmlns:a16="http://schemas.microsoft.com/office/drawing/2014/main" id="{251950EA-5C03-FF21-F62E-AAD37BC3A3A7}"/>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solidFill>
                  <a:schemeClr val="bg1"/>
                </a:solidFill>
                <a:latin typeface="+mj-lt"/>
              </a:defRPr>
            </a:lvl1pPr>
          </a:lstStyle>
          <a:p>
            <a:r>
              <a:rPr lang="en-US"/>
              <a:t>This is a sample title page layout</a:t>
            </a:r>
          </a:p>
        </p:txBody>
      </p:sp>
      <p:sp>
        <p:nvSpPr>
          <p:cNvPr id="10" name="Subtitle 2">
            <a:extLst>
              <a:ext uri="{FF2B5EF4-FFF2-40B4-BE49-F238E27FC236}">
                <a16:creationId xmlns:a16="http://schemas.microsoft.com/office/drawing/2014/main" id="{D23AE515-D13F-CE6C-3FD1-3B10D21BC330}"/>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solidFill>
                  <a:schemeClr val="bg1"/>
                </a:solidFill>
                <a:latin typeface="+mn-lt"/>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7" name="Slide Number Placeholder 3">
            <a:extLst>
              <a:ext uri="{FF2B5EF4-FFF2-40B4-BE49-F238E27FC236}">
                <a16:creationId xmlns:a16="http://schemas.microsoft.com/office/drawing/2014/main" id="{4A71DFED-A6E8-558D-FDBA-57C9AE47866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4A71DFED-A6E8-558D-FDBA-57C9AE47866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8" name="Slide Number Placeholder 3">
            <a:extLst>
              <a:ext uri="{FF2B5EF4-FFF2-40B4-BE49-F238E27FC236}">
                <a16:creationId xmlns:a16="http://schemas.microsoft.com/office/drawing/2014/main" id="{40A1E58C-7525-34EF-913F-13D68CC230E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813782E8-70A3-49BA-672C-F063B8708CD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4" name="Picture 13">
            <a:extLst>
              <a:ext uri="{FF2B5EF4-FFF2-40B4-BE49-F238E27FC236}">
                <a16:creationId xmlns:a16="http://schemas.microsoft.com/office/drawing/2014/main" id="{6B848DEA-BA99-7C9B-7047-D45F030F10AD}"/>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14290380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ample Page (White)">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BD75D269-96CD-3906-A3EF-199CDE58B1EC}"/>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latin typeface="Lora SemiBold" pitchFamily="2" charset="77"/>
              </a:defRPr>
            </a:lvl1pPr>
          </a:lstStyle>
          <a:p>
            <a:r>
              <a:rPr lang="en-US"/>
              <a:t>This is a sample page layout</a:t>
            </a:r>
            <a:br>
              <a:rPr lang="en-US"/>
            </a:br>
            <a:endParaRPr lang="en-US"/>
          </a:p>
        </p:txBody>
      </p:sp>
      <p:sp>
        <p:nvSpPr>
          <p:cNvPr id="10" name="Text Placeholder 3">
            <a:extLst>
              <a:ext uri="{FF2B5EF4-FFF2-40B4-BE49-F238E27FC236}">
                <a16:creationId xmlns:a16="http://schemas.microsoft.com/office/drawing/2014/main" id="{26E9CEC9-5FAF-673A-BEDE-883241C6F8FB}"/>
              </a:ext>
            </a:extLst>
          </p:cNvPr>
          <p:cNvSpPr>
            <a:spLocks noGrp="1"/>
          </p:cNvSpPr>
          <p:nvPr>
            <p:ph type="body" sz="quarter" idx="12" hasCustomPrompt="1"/>
          </p:nvPr>
        </p:nvSpPr>
        <p:spPr>
          <a:xfrm>
            <a:off x="539923" y="1904986"/>
            <a:ext cx="11177587" cy="3641147"/>
          </a:xfrm>
        </p:spPr>
        <p:txBody>
          <a:bodyPr/>
          <a:lstStyle>
            <a:lvl1pPr>
              <a:lnSpc>
                <a:spcPct val="150000"/>
              </a:lnSpc>
              <a:defRPr sz="1800">
                <a:latin typeface="Inter" panose="02000503000000020004" pitchFamily="2" charset="0"/>
                <a:ea typeface="Inter" panose="02000503000000020004" pitchFamily="2" charset="0"/>
              </a:defRPr>
            </a:lvl1pPr>
            <a:lvl2pPr>
              <a:lnSpc>
                <a:spcPct val="150000"/>
              </a:lnSpc>
              <a:defRPr sz="1800">
                <a:latin typeface="+mn-lt"/>
                <a:ea typeface="Inter" panose="02000503000000020004" pitchFamily="2" charset="0"/>
              </a:defRPr>
            </a:lvl2pPr>
            <a:lvl3pPr>
              <a:lnSpc>
                <a:spcPct val="150000"/>
              </a:lnSpc>
              <a:defRPr sz="1800">
                <a:latin typeface="Inter" panose="02000503000000020004" pitchFamily="2" charset="0"/>
                <a:ea typeface="Inter" panose="02000503000000020004" pitchFamily="2" charset="0"/>
              </a:defRPr>
            </a:lvl3pPr>
            <a:lvl4pPr>
              <a:lnSpc>
                <a:spcPct val="150000"/>
              </a:lnSpc>
              <a:defRPr sz="1800">
                <a:latin typeface="Inter" panose="02000503000000020004" pitchFamily="2" charset="0"/>
                <a:ea typeface="Inter" panose="02000503000000020004" pitchFamily="2" charset="0"/>
              </a:defRPr>
            </a:lvl4pPr>
            <a:lvl5pPr>
              <a:lnSpc>
                <a:spcPct val="150000"/>
              </a:lnSpc>
              <a:defRPr sz="1800">
                <a:latin typeface="Inter" panose="02000503000000020004" pitchFamily="2" charset="0"/>
                <a:ea typeface="Inter" panose="02000503000000020004" pitchFamily="2" charset="0"/>
              </a:defRPr>
            </a:lvl5pPr>
          </a:lstStyle>
          <a:p>
            <a:pPr lvl="0"/>
            <a:r>
              <a:rPr lang="en-US"/>
              <a:t>Please use this space to insert written content as required. Please use Inter or Arial with a minimum font size of 16pt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pic>
        <p:nvPicPr>
          <p:cNvPr id="5" name="Picture 4">
            <a:extLst>
              <a:ext uri="{FF2B5EF4-FFF2-40B4-BE49-F238E27FC236}">
                <a16:creationId xmlns:a16="http://schemas.microsoft.com/office/drawing/2014/main" id="{8688C972-D510-E5C9-2A7B-31AD657CF36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228020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ample Page (Cream)">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1524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8" name="Title 1">
            <a:extLst>
              <a:ext uri="{FF2B5EF4-FFF2-40B4-BE49-F238E27FC236}">
                <a16:creationId xmlns:a16="http://schemas.microsoft.com/office/drawing/2014/main" id="{7E5732A2-0045-36A6-288A-34640127F3B8}"/>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latin typeface="+mj-lt"/>
              </a:defRPr>
            </a:lvl1pPr>
          </a:lstStyle>
          <a:p>
            <a:r>
              <a:rPr lang="en-US"/>
              <a:t>This is a sample page layout</a:t>
            </a:r>
            <a:br>
              <a:rPr lang="en-US"/>
            </a:br>
            <a:endParaRPr lang="en-US"/>
          </a:p>
        </p:txBody>
      </p:sp>
      <p:sp>
        <p:nvSpPr>
          <p:cNvPr id="9" name="Text Placeholder 3">
            <a:extLst>
              <a:ext uri="{FF2B5EF4-FFF2-40B4-BE49-F238E27FC236}">
                <a16:creationId xmlns:a16="http://schemas.microsoft.com/office/drawing/2014/main" id="{E1B72BB5-A87E-1535-7B76-E87F7E093A75}"/>
              </a:ext>
            </a:extLst>
          </p:cNvPr>
          <p:cNvSpPr>
            <a:spLocks noGrp="1"/>
          </p:cNvSpPr>
          <p:nvPr>
            <p:ph type="body" sz="quarter" idx="12" hasCustomPrompt="1"/>
          </p:nvPr>
        </p:nvSpPr>
        <p:spPr>
          <a:xfrm>
            <a:off x="539923" y="1904986"/>
            <a:ext cx="11177587" cy="3641147"/>
          </a:xfrm>
        </p:spPr>
        <p:txBody>
          <a:bodyPr/>
          <a:lstStyle>
            <a:lvl1pPr>
              <a:lnSpc>
                <a:spcPct val="150000"/>
              </a:lnSpc>
              <a:defRPr sz="1800">
                <a:latin typeface="Inter" panose="02000503000000020004" pitchFamily="2" charset="0"/>
                <a:ea typeface="Inter" panose="02000503000000020004" pitchFamily="2" charset="0"/>
              </a:defRPr>
            </a:lvl1pPr>
            <a:lvl2pPr>
              <a:lnSpc>
                <a:spcPct val="150000"/>
              </a:lnSpc>
              <a:defRPr sz="1800">
                <a:latin typeface="Inter" panose="02000503000000020004" pitchFamily="2" charset="0"/>
                <a:ea typeface="Inter" panose="02000503000000020004" pitchFamily="2" charset="0"/>
              </a:defRPr>
            </a:lvl2pPr>
            <a:lvl3pPr>
              <a:lnSpc>
                <a:spcPct val="150000"/>
              </a:lnSpc>
              <a:defRPr sz="1800">
                <a:latin typeface="Inter" panose="02000503000000020004" pitchFamily="2" charset="0"/>
                <a:ea typeface="Inter" panose="02000503000000020004" pitchFamily="2" charset="0"/>
              </a:defRPr>
            </a:lvl3pPr>
            <a:lvl4pPr>
              <a:lnSpc>
                <a:spcPct val="150000"/>
              </a:lnSpc>
              <a:defRPr sz="1800">
                <a:latin typeface="Inter" panose="02000503000000020004" pitchFamily="2" charset="0"/>
                <a:ea typeface="Inter" panose="02000503000000020004" pitchFamily="2" charset="0"/>
              </a:defRPr>
            </a:lvl4pPr>
            <a:lvl5pPr>
              <a:lnSpc>
                <a:spcPct val="150000"/>
              </a:lnSpc>
              <a:defRPr sz="1800">
                <a:latin typeface="Inter" panose="02000503000000020004" pitchFamily="2" charset="0"/>
                <a:ea typeface="Inter" panose="02000503000000020004" pitchFamily="2" charset="0"/>
              </a:defRPr>
            </a:lvl5pPr>
          </a:lstStyle>
          <a:p>
            <a:pPr lvl="0"/>
            <a:r>
              <a:rPr lang="en-US"/>
              <a:t>Please use this space to insert written content as required. Please use Inter or Arial with a minimum font size of 16pt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3">
            <a:extLst>
              <a:ext uri="{FF2B5EF4-FFF2-40B4-BE49-F238E27FC236}">
                <a16:creationId xmlns:a16="http://schemas.microsoft.com/office/drawing/2014/main" id="{F02C1C88-16F6-41E6-EF48-E49877D115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F02C1C88-16F6-41E6-EF48-E49877D115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A392F5AD-C7D7-152B-D52F-A27D09A2B15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60FB7ED6-2C5E-E7ED-0987-7A8EA2068C6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14" name="Picture 13">
            <a:extLst>
              <a:ext uri="{FF2B5EF4-FFF2-40B4-BE49-F238E27FC236}">
                <a16:creationId xmlns:a16="http://schemas.microsoft.com/office/drawing/2014/main" id="{CEBB41DC-A69B-E457-7D0B-14421383110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3587694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ample Page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8" name="Title 1">
            <a:extLst>
              <a:ext uri="{FF2B5EF4-FFF2-40B4-BE49-F238E27FC236}">
                <a16:creationId xmlns:a16="http://schemas.microsoft.com/office/drawing/2014/main" id="{B286C578-67DC-CD80-788E-2DA484291CE9}"/>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solidFill>
                  <a:schemeClr val="bg1"/>
                </a:solidFill>
                <a:latin typeface="+mj-lt"/>
              </a:defRPr>
            </a:lvl1pPr>
          </a:lstStyle>
          <a:p>
            <a:r>
              <a:rPr lang="en-US"/>
              <a:t>This is a sample page layout</a:t>
            </a:r>
            <a:br>
              <a:rPr lang="en-US"/>
            </a:br>
            <a:endParaRPr lang="en-US"/>
          </a:p>
        </p:txBody>
      </p:sp>
      <p:sp>
        <p:nvSpPr>
          <p:cNvPr id="9"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a:lnSpc>
                <a:spcPct val="150000"/>
              </a:lnSpc>
              <a:defRPr sz="1800">
                <a:solidFill>
                  <a:schemeClr val="bg1"/>
                </a:solidFill>
                <a:latin typeface="Inter" panose="02000503000000020004" pitchFamily="2" charset="0"/>
                <a:ea typeface="Inter" panose="02000503000000020004" pitchFamily="2" charset="0"/>
              </a:defRPr>
            </a:lvl1pPr>
            <a:lvl2pPr>
              <a:lnSpc>
                <a:spcPct val="150000"/>
              </a:lnSpc>
              <a:defRPr sz="1800">
                <a:solidFill>
                  <a:schemeClr val="bg1"/>
                </a:solidFill>
                <a:latin typeface="+mn-lt"/>
                <a:ea typeface="Inter" panose="02000503000000020004" pitchFamily="2" charset="0"/>
              </a:defRPr>
            </a:lvl2pPr>
            <a:lvl3pPr>
              <a:lnSpc>
                <a:spcPct val="150000"/>
              </a:lnSpc>
              <a:defRPr sz="1800">
                <a:solidFill>
                  <a:schemeClr val="bg1"/>
                </a:solidFill>
                <a:latin typeface="Inter" panose="02000503000000020004" pitchFamily="2" charset="0"/>
                <a:ea typeface="Inter" panose="02000503000000020004" pitchFamily="2" charset="0"/>
              </a:defRPr>
            </a:lvl3pPr>
            <a:lvl4pPr>
              <a:lnSpc>
                <a:spcPct val="150000"/>
              </a:lnSpc>
              <a:defRPr sz="1800">
                <a:solidFill>
                  <a:schemeClr val="bg1"/>
                </a:solidFill>
                <a:latin typeface="Inter" panose="02000503000000020004" pitchFamily="2" charset="0"/>
                <a:ea typeface="Inter" panose="02000503000000020004" pitchFamily="2" charset="0"/>
              </a:defRPr>
            </a:lvl4pPr>
            <a:lvl5pPr>
              <a:lnSpc>
                <a:spcPct val="150000"/>
              </a:lnSpc>
              <a:defRPr sz="1800">
                <a:solidFill>
                  <a:schemeClr val="bg1"/>
                </a:solidFill>
                <a:latin typeface="Inter" panose="02000503000000020004" pitchFamily="2" charset="0"/>
                <a:ea typeface="Inter" panose="02000503000000020004" pitchFamily="2" charset="0"/>
              </a:defRPr>
            </a:lvl5pPr>
          </a:lstStyle>
          <a:p>
            <a:pPr lvl="0"/>
            <a:r>
              <a:rPr lang="en-US"/>
              <a:t>Please use this space to insert written content as required. Please use Inter or Arial with a minimum font size of 16pt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3">
            <a:extLst>
              <a:ext uri="{FF2B5EF4-FFF2-40B4-BE49-F238E27FC236}">
                <a16:creationId xmlns:a16="http://schemas.microsoft.com/office/drawing/2014/main" id="{8D41442C-0600-5C76-C581-D615E9BBF8E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8D41442C-0600-5C76-C581-D615E9BBF8E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9C8E6E03-32B1-C5CD-664E-063384D556D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7AF76EB2-7323-DE1D-B4D9-E10245CCA7F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8" name="Picture 17">
            <a:extLst>
              <a:ext uri="{FF2B5EF4-FFF2-40B4-BE49-F238E27FC236}">
                <a16:creationId xmlns:a16="http://schemas.microsoft.com/office/drawing/2014/main" id="{0C9087A8-57F0-4F52-0D4C-4A508308343B}"/>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879133374"/>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51" Type="http://schemas.openxmlformats.org/officeDocument/2006/relationships/theme" Target="../theme/theme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Title Placeholder 6">
            <a:extLst>
              <a:ext uri="{FF2B5EF4-FFF2-40B4-BE49-F238E27FC236}">
                <a16:creationId xmlns:a16="http://schemas.microsoft.com/office/drawing/2014/main" id="{8D95A3C9-9C62-4772-A1CE-36239AA18826}"/>
              </a:ext>
            </a:extLst>
          </p:cNvPr>
          <p:cNvSpPr>
            <a:spLocks noGrp="1"/>
          </p:cNvSpPr>
          <p:nvPr>
            <p:ph type="title"/>
          </p:nvPr>
        </p:nvSpPr>
        <p:spPr>
          <a:xfrm>
            <a:off x="466725" y="365125"/>
            <a:ext cx="4324350" cy="1325563"/>
          </a:xfrm>
          <a:prstGeom prst="rect">
            <a:avLst/>
          </a:prstGeom>
        </p:spPr>
        <p:txBody>
          <a:bodyPr vert="horz" lIns="91440" tIns="45720" rIns="91440" bIns="45720" rtlCol="0" anchor="ctr">
            <a:normAutofit/>
          </a:bodyPr>
          <a:lstStyle/>
          <a:p>
            <a:r>
              <a:rPr lang="en-US"/>
              <a:t>This is the slide master template</a:t>
            </a:r>
            <a:endParaRPr lang="en-GB"/>
          </a:p>
        </p:txBody>
      </p:sp>
      <p:sp>
        <p:nvSpPr>
          <p:cNvPr id="8" name="Text Placeholder 7">
            <a:extLst>
              <a:ext uri="{FF2B5EF4-FFF2-40B4-BE49-F238E27FC236}">
                <a16:creationId xmlns:a16="http://schemas.microsoft.com/office/drawing/2014/main" id="{D8910A4F-E315-42EE-8468-BC6F4004260A}"/>
              </a:ext>
            </a:extLst>
          </p:cNvPr>
          <p:cNvSpPr>
            <a:spLocks noGrp="1"/>
          </p:cNvSpPr>
          <p:nvPr>
            <p:ph type="body" idx="1"/>
          </p:nvPr>
        </p:nvSpPr>
        <p:spPr>
          <a:xfrm>
            <a:off x="466725" y="1901825"/>
            <a:ext cx="4324350" cy="1325563"/>
          </a:xfrm>
          <a:prstGeom prst="rect">
            <a:avLst/>
          </a:prstGeom>
        </p:spPr>
        <p:txBody>
          <a:bodyPr vert="horz" lIns="91440" tIns="45720" rIns="91440" bIns="45720" rtlCol="0">
            <a:normAutofit/>
          </a:bodyPr>
          <a:lstStyle/>
          <a:p>
            <a:pPr lvl="0"/>
            <a:r>
              <a:rPr lang="en-US"/>
              <a:t>Please select from the available layout slides</a:t>
            </a:r>
            <a:endParaRPr lang="en-GB"/>
          </a:p>
        </p:txBody>
      </p:sp>
      <p:sp>
        <p:nvSpPr>
          <p:cNvPr id="13" name="Slide Number Placeholder 3">
            <a:extLst>
              <a:ext uri="{FF2B5EF4-FFF2-40B4-BE49-F238E27FC236}">
                <a16:creationId xmlns:a16="http://schemas.microsoft.com/office/drawing/2014/main" id="{7AF620A7-12BD-DC1D-28B9-39555B42583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US" sz="1200">
              <a:solidFill>
                <a:schemeClr val="tx1"/>
              </a:solidFill>
              <a:latin typeface="Inter" panose="02000503000000020004" pitchFamily="2" charset="0"/>
              <a:ea typeface="Inter" panose="02000503000000020004" pitchFamily="2" charset="0"/>
            </a:endParaRPr>
          </a:p>
        </p:txBody>
      </p:sp>
    </p:spTree>
    <p:extLst>
      <p:ext uri="{BB962C8B-B14F-4D97-AF65-F5344CB8AC3E}">
        <p14:creationId xmlns:p14="http://schemas.microsoft.com/office/powerpoint/2010/main" val="229452282"/>
      </p:ext>
    </p:extLst>
  </p:cSld>
  <p:clrMap bg1="lt1" tx1="dk1" bg2="lt2" tx2="dk2" accent1="accent1" accent2="accent2" accent3="accent3" accent4="accent4" accent5="accent5" accent6="accent6" hlink="hlink" folHlink="folHlink"/>
  <p:sldLayoutIdLst>
    <p:sldLayoutId id="2147484137" r:id="rId1"/>
    <p:sldLayoutId id="2147484138" r:id="rId2"/>
    <p:sldLayoutId id="2147484139" r:id="rId3"/>
    <p:sldLayoutId id="2147484140" r:id="rId4"/>
    <p:sldLayoutId id="2147484141" r:id="rId5"/>
    <p:sldLayoutId id="2147484142" r:id="rId6"/>
    <p:sldLayoutId id="2147484143" r:id="rId7"/>
    <p:sldLayoutId id="2147484144" r:id="rId8"/>
    <p:sldLayoutId id="2147484145" r:id="rId9"/>
    <p:sldLayoutId id="2147484146" r:id="rId10"/>
    <p:sldLayoutId id="2147484147" r:id="rId11"/>
    <p:sldLayoutId id="2147484148" r:id="rId12"/>
    <p:sldLayoutId id="2147484149" r:id="rId13"/>
    <p:sldLayoutId id="2147484150" r:id="rId14"/>
    <p:sldLayoutId id="2147484151" r:id="rId15"/>
    <p:sldLayoutId id="2147484152" r:id="rId16"/>
    <p:sldLayoutId id="2147484153" r:id="rId17"/>
    <p:sldLayoutId id="2147484154" r:id="rId18"/>
    <p:sldLayoutId id="2147484155" r:id="rId19"/>
    <p:sldLayoutId id="2147484156" r:id="rId20"/>
    <p:sldLayoutId id="2147484157" r:id="rId21"/>
    <p:sldLayoutId id="2147484158" r:id="rId22"/>
    <p:sldLayoutId id="2147484159" r:id="rId23"/>
    <p:sldLayoutId id="2147484160" r:id="rId24"/>
    <p:sldLayoutId id="2147484161" r:id="rId25"/>
    <p:sldLayoutId id="2147484162" r:id="rId26"/>
    <p:sldLayoutId id="2147484163" r:id="rId27"/>
    <p:sldLayoutId id="2147484164" r:id="rId28"/>
    <p:sldLayoutId id="2147484165" r:id="rId29"/>
    <p:sldLayoutId id="2147484166" r:id="rId30"/>
    <p:sldLayoutId id="2147484167" r:id="rId31"/>
    <p:sldLayoutId id="2147484168" r:id="rId32"/>
    <p:sldLayoutId id="2147484169" r:id="rId33"/>
    <p:sldLayoutId id="2147484170" r:id="rId34"/>
    <p:sldLayoutId id="2147484171" r:id="rId35"/>
    <p:sldLayoutId id="2147484172" r:id="rId36"/>
    <p:sldLayoutId id="2147484173" r:id="rId37"/>
    <p:sldLayoutId id="2147484174" r:id="rId38"/>
    <p:sldLayoutId id="2147484175" r:id="rId39"/>
    <p:sldLayoutId id="2147484176" r:id="rId40"/>
    <p:sldLayoutId id="2147484177" r:id="rId41"/>
    <p:sldLayoutId id="2147484178" r:id="rId42"/>
    <p:sldLayoutId id="2147484179" r:id="rId43"/>
    <p:sldLayoutId id="2147484180" r:id="rId44"/>
    <p:sldLayoutId id="2147484181" r:id="rId45"/>
    <p:sldLayoutId id="2147484098" r:id="rId46"/>
    <p:sldLayoutId id="2147484133" r:id="rId47"/>
    <p:sldLayoutId id="2147484134" r:id="rId48"/>
    <p:sldLayoutId id="2147484135" r:id="rId49"/>
    <p:sldLayoutId id="2147484126" r:id="rId50"/>
  </p:sldLayoutIdLst>
  <p:txStyles>
    <p:titleStyle>
      <a:lvl1pPr algn="l" defTabSz="914400" rtl="0" eaLnBrk="1" latinLnBrk="0" hangingPunct="1">
        <a:lnSpc>
          <a:spcPct val="90000"/>
        </a:lnSpc>
        <a:spcBef>
          <a:spcPct val="0"/>
        </a:spcBef>
        <a:buNone/>
        <a:defRPr sz="4000" b="1" kern="1200">
          <a:solidFill>
            <a:schemeClr val="tx1"/>
          </a:solidFill>
          <a:latin typeface="+mj-lt"/>
          <a:ea typeface="Lora SemiBold" charset="0"/>
          <a:cs typeface="Lora SemiBold" charset="0"/>
        </a:defRPr>
      </a:lvl1pPr>
    </p:titleStyle>
    <p:body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mn-lt"/>
          <a:ea typeface="Inter" charset="0"/>
          <a:cs typeface="Inter"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nice.org.uk/terms-and-conditions#notice-of-rights" TargetMode="External"/><Relationship Id="rId2" Type="http://schemas.openxmlformats.org/officeDocument/2006/relationships/notesSlide" Target="../notesSlides/notesSlide1.xml"/><Relationship Id="rId1" Type="http://schemas.openxmlformats.org/officeDocument/2006/relationships/slideLayout" Target="../slideLayouts/slideLayout4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5.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45.xml"/><Relationship Id="rId4" Type="http://schemas.openxmlformats.org/officeDocument/2006/relationships/image" Target="../media/image6.sv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4.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44.xml"/><Relationship Id="rId4" Type="http://schemas.openxmlformats.org/officeDocument/2006/relationships/image" Target="../media/image6.sv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3.xml"/></Relationships>
</file>

<file path=ppt/slides/_rels/slide19.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19.xml"/><Relationship Id="rId1" Type="http://schemas.openxmlformats.org/officeDocument/2006/relationships/slideLayout" Target="../slideLayouts/slideLayout4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3.xml"/></Relationships>
</file>

<file path=ppt/slides/_rels/slide20.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20.xml"/><Relationship Id="rId1" Type="http://schemas.openxmlformats.org/officeDocument/2006/relationships/slideLayout" Target="../slideLayouts/slideLayout4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4.xml"/></Relationships>
</file>

<file path=ppt/slides/_rels/slide5.xml.rels><?xml version="1.0" encoding="UTF-8" standalone="yes"?>
<Relationships xmlns="http://schemas.openxmlformats.org/package/2006/relationships"><Relationship Id="rId3" Type="http://schemas.openxmlformats.org/officeDocument/2006/relationships/slide" Target="slide20.xml"/><Relationship Id="rId2" Type="http://schemas.openxmlformats.org/officeDocument/2006/relationships/notesSlide" Target="../notesSlides/notesSlide5.xml"/><Relationship Id="rId1" Type="http://schemas.openxmlformats.org/officeDocument/2006/relationships/slideLayout" Target="../slideLayouts/slideLayout45.xml"/><Relationship Id="rId4" Type="http://schemas.openxmlformats.org/officeDocument/2006/relationships/slide" Target="slide1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A60A617C-9F99-4917-8E5F-4CCB2DA126B5}"/>
              </a:ext>
            </a:extLst>
          </p:cNvPr>
          <p:cNvSpPr>
            <a:spLocks noGrp="1"/>
          </p:cNvSpPr>
          <p:nvPr>
            <p:ph type="ctrTitle"/>
          </p:nvPr>
        </p:nvSpPr>
        <p:spPr>
          <a:xfrm>
            <a:off x="496384" y="406582"/>
            <a:ext cx="8316690" cy="1276350"/>
          </a:xfrm>
        </p:spPr>
        <p:txBody>
          <a:bodyPr>
            <a:normAutofit fontScale="90000"/>
          </a:bodyPr>
          <a:lstStyle/>
          <a:p>
            <a:r>
              <a:rPr lang="en-GB" dirty="0">
                <a:cs typeface="Arial" panose="020B0604020202020204" pitchFamily="34" charset="0"/>
              </a:rPr>
              <a:t>R</a:t>
            </a:r>
            <a:r>
              <a:rPr lang="en-GB" dirty="0">
                <a:latin typeface="Arial" panose="020B0604020202020204" pitchFamily="34" charset="0"/>
                <a:cs typeface="Arial" panose="020B0604020202020204" pitchFamily="34" charset="0"/>
              </a:rPr>
              <a:t>ucaparib for maintenance treatment of advanced ovarian, fallopian tube and peritoneal cancer after response to first-line platinum-based chemotherapy</a:t>
            </a:r>
          </a:p>
        </p:txBody>
      </p:sp>
      <p:sp>
        <p:nvSpPr>
          <p:cNvPr id="6" name="Text Placeholder 5">
            <a:extLst>
              <a:ext uri="{FF2B5EF4-FFF2-40B4-BE49-F238E27FC236}">
                <a16:creationId xmlns:a16="http://schemas.microsoft.com/office/drawing/2014/main" id="{98A60C21-0744-4ACA-AB51-4CC911E5D748}"/>
              </a:ext>
            </a:extLst>
          </p:cNvPr>
          <p:cNvSpPr>
            <a:spLocks noGrp="1"/>
          </p:cNvSpPr>
          <p:nvPr>
            <p:ph type="body" sz="quarter" idx="12"/>
          </p:nvPr>
        </p:nvSpPr>
        <p:spPr>
          <a:xfrm>
            <a:off x="496384" y="2899955"/>
            <a:ext cx="11328186" cy="3013166"/>
          </a:xfrm>
        </p:spPr>
        <p:txBody>
          <a:bodyPr>
            <a:normAutofit fontScale="92500"/>
          </a:bodyPr>
          <a:lstStyle/>
          <a:p>
            <a:pPr defTabSz="703434">
              <a:spcBef>
                <a:spcPts val="1200"/>
              </a:spcBef>
              <a:defRPr/>
            </a:pPr>
            <a:r>
              <a:rPr lang="en-US" sz="2200" b="1">
                <a:latin typeface="Arial" panose="020B0604020202020204" pitchFamily="34" charset="0"/>
                <a:cs typeface="Arial" panose="020B0604020202020204" pitchFamily="34" charset="0"/>
              </a:rPr>
              <a:t>Technology appraisal committee A [</a:t>
            </a:r>
            <a:r>
              <a:rPr lang="en-US" sz="2200" b="1">
                <a:cs typeface="Arial" panose="020B0604020202020204" pitchFamily="34" charset="0"/>
              </a:rPr>
              <a:t>7 January</a:t>
            </a:r>
            <a:r>
              <a:rPr lang="en-US" sz="2200" b="1">
                <a:latin typeface="Arial" panose="020B0604020202020204" pitchFamily="34" charset="0"/>
                <a:cs typeface="Arial" panose="020B0604020202020204" pitchFamily="34" charset="0"/>
              </a:rPr>
              <a:t> 2025]</a:t>
            </a:r>
          </a:p>
          <a:p>
            <a:pPr defTabSz="703434">
              <a:spcBef>
                <a:spcPts val="1200"/>
              </a:spcBef>
              <a:defRPr/>
            </a:pPr>
            <a:r>
              <a:rPr lang="en-US" sz="2200" b="1">
                <a:latin typeface="Arial" panose="020B0604020202020204" pitchFamily="34" charset="0"/>
                <a:cs typeface="Arial" panose="020B0604020202020204" pitchFamily="34" charset="0"/>
              </a:rPr>
              <a:t>Chair: </a:t>
            </a:r>
            <a:r>
              <a:rPr lang="en-US" sz="2200">
                <a:cs typeface="Arial" panose="020B0604020202020204" pitchFamily="34" charset="0"/>
              </a:rPr>
              <a:t>Radha Todd</a:t>
            </a:r>
            <a:endParaRPr lang="en-US" sz="2200">
              <a:latin typeface="Arial" panose="020B0604020202020204" pitchFamily="34" charset="0"/>
              <a:cs typeface="Arial" panose="020B0604020202020204" pitchFamily="34" charset="0"/>
            </a:endParaRPr>
          </a:p>
          <a:p>
            <a:pPr defTabSz="703434">
              <a:spcBef>
                <a:spcPts val="1200"/>
              </a:spcBef>
              <a:defRPr/>
            </a:pPr>
            <a:r>
              <a:rPr lang="en-US" sz="2200" b="1">
                <a:latin typeface="Arial" panose="020B0604020202020204" pitchFamily="34" charset="0"/>
                <a:cs typeface="Arial" panose="020B0604020202020204" pitchFamily="34" charset="0"/>
              </a:rPr>
              <a:t>External assessment group: </a:t>
            </a:r>
            <a:r>
              <a:rPr lang="en-GB" sz="2200">
                <a:latin typeface="Arial" panose="020B0604020202020204" pitchFamily="34" charset="0"/>
                <a:cs typeface="Arial" panose="020B0604020202020204" pitchFamily="34" charset="0"/>
              </a:rPr>
              <a:t>Liverpool Reviews and Implementation Group (LRIG)</a:t>
            </a:r>
            <a:r>
              <a:rPr lang="en-US" sz="2200">
                <a:latin typeface="Arial" panose="020B0604020202020204" pitchFamily="34" charset="0"/>
                <a:cs typeface="Arial" panose="020B0604020202020204" pitchFamily="34" charset="0"/>
              </a:rPr>
              <a:t> </a:t>
            </a:r>
          </a:p>
          <a:p>
            <a:pPr defTabSz="703434">
              <a:spcBef>
                <a:spcPts val="1200"/>
              </a:spcBef>
              <a:defRPr/>
            </a:pPr>
            <a:r>
              <a:rPr lang="en-US" sz="2200" b="1">
                <a:latin typeface="Arial" panose="020B0604020202020204" pitchFamily="34" charset="0"/>
                <a:cs typeface="Arial" panose="020B0604020202020204" pitchFamily="34" charset="0"/>
              </a:rPr>
              <a:t>Technical team:</a:t>
            </a:r>
            <a:r>
              <a:rPr lang="en-US" sz="2200">
                <a:latin typeface="Arial" panose="020B0604020202020204" pitchFamily="34" charset="0"/>
                <a:cs typeface="Arial" panose="020B0604020202020204" pitchFamily="34" charset="0"/>
              </a:rPr>
              <a:t> Emma Douch, Zoe Charles, Janet Robertson</a:t>
            </a:r>
          </a:p>
          <a:p>
            <a:pPr defTabSz="703434">
              <a:spcBef>
                <a:spcPts val="1200"/>
              </a:spcBef>
              <a:defRPr/>
            </a:pPr>
            <a:r>
              <a:rPr lang="en-US" sz="2200" b="1">
                <a:latin typeface="Arial" panose="020B0604020202020204" pitchFamily="34" charset="0"/>
                <a:cs typeface="Arial" panose="020B0604020202020204" pitchFamily="34" charset="0"/>
              </a:rPr>
              <a:t>Company: </a:t>
            </a:r>
            <a:r>
              <a:rPr lang="en-US" sz="2200">
                <a:latin typeface="Arial" panose="020B0604020202020204" pitchFamily="34" charset="0"/>
                <a:cs typeface="Arial" panose="020B0604020202020204" pitchFamily="34" charset="0"/>
              </a:rPr>
              <a:t>pharma&amp;</a:t>
            </a:r>
          </a:p>
          <a:p>
            <a:pPr>
              <a:spcBef>
                <a:spcPts val="1200"/>
              </a:spcBef>
            </a:pPr>
            <a:endParaRPr lang="en-GB" sz="2200">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079A72F6-6F25-4FD7-939A-E0D4CE27677C}"/>
              </a:ext>
            </a:extLst>
          </p:cNvPr>
          <p:cNvSpPr/>
          <p:nvPr/>
        </p:nvSpPr>
        <p:spPr>
          <a:xfrm>
            <a:off x="8821785" y="839244"/>
            <a:ext cx="2995752" cy="646331"/>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latin typeface="Arial" panose="020B0604020202020204" pitchFamily="34" charset="0"/>
                <a:cs typeface="Arial" panose="020B0604020202020204" pitchFamily="34" charset="0"/>
              </a:rPr>
              <a:t>For projector – contains no confidential information</a:t>
            </a:r>
          </a:p>
        </p:txBody>
      </p:sp>
      <p:sp>
        <p:nvSpPr>
          <p:cNvPr id="7" name="Text Placeholder 3">
            <a:extLst>
              <a:ext uri="{FF2B5EF4-FFF2-40B4-BE49-F238E27FC236}">
                <a16:creationId xmlns:a16="http://schemas.microsoft.com/office/drawing/2014/main" id="{2B058ACA-0B66-4077-AB91-60A1F832DEAF}"/>
              </a:ext>
            </a:extLst>
          </p:cNvPr>
          <p:cNvSpPr txBox="1">
            <a:spLocks/>
          </p:cNvSpPr>
          <p:nvPr/>
        </p:nvSpPr>
        <p:spPr>
          <a:xfrm>
            <a:off x="1500554" y="5996978"/>
            <a:ext cx="10324016" cy="477838"/>
          </a:xfrm>
          <a:prstGeom prst="rect">
            <a:avLst/>
          </a:prstGeom>
        </p:spPr>
        <p:txBody>
          <a:bodyPr anchor="ctr"/>
          <a:lstStyle>
            <a:lvl1pPr marL="0" indent="0" algn="l" defTabSz="914400" rtl="0" eaLnBrk="1" latinLnBrk="0" hangingPunct="1">
              <a:lnSpc>
                <a:spcPct val="90000"/>
              </a:lnSpc>
              <a:spcBef>
                <a:spcPts val="1000"/>
              </a:spcBef>
              <a:buFontTx/>
              <a:buNone/>
              <a:defRPr sz="1800" kern="1200">
                <a:solidFill>
                  <a:schemeClr val="bg1">
                    <a:lumMod val="95000"/>
                  </a:schemeClr>
                </a:solidFill>
                <a:latin typeface="Arial" panose="020F0502020204030203" pitchFamily="34" charset="0"/>
                <a:ea typeface="Arial" panose="020F0502020204030203" pitchFamily="34" charset="0"/>
                <a:cs typeface="Arial" panose="020F0502020204030203" pitchFamily="34" charset="0"/>
              </a:defRPr>
            </a:lvl1pPr>
            <a:lvl2pPr marL="685800" indent="-228600" algn="l" defTabSz="914400" rtl="0" eaLnBrk="1" latinLnBrk="0" hangingPunct="1">
              <a:lnSpc>
                <a:spcPct val="90000"/>
              </a:lnSpc>
              <a:spcBef>
                <a:spcPts val="500"/>
              </a:spcBef>
              <a:buFontTx/>
              <a:buNone/>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Tx/>
              <a:buNone/>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Tx/>
              <a:buNone/>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Tx/>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a:r>
              <a:rPr lang="en-GB">
                <a:solidFill>
                  <a:schemeClr val="tx1"/>
                </a:solidFill>
                <a:latin typeface="Arial" panose="020B0604020202020204" pitchFamily="34" charset="0"/>
                <a:ea typeface="Times New Roman" panose="02020603050405020304" pitchFamily="18" charset="0"/>
                <a:cs typeface="Arial" panose="020B0604020202020204" pitchFamily="34" charset="0"/>
              </a:rPr>
              <a:t>© NICE 2025. All rights reserved. Subject to </a:t>
            </a:r>
            <a:r>
              <a:rPr lang="en-GB">
                <a:solidFill>
                  <a:schemeClr val="tx1"/>
                </a:solidFill>
                <a:latin typeface="Arial" panose="020B0604020202020204" pitchFamily="34" charset="0"/>
                <a:ea typeface="Times New Roman" panose="02020603050405020304" pitchFamily="18" charset="0"/>
                <a:cs typeface="Arial" panose="020B0604020202020204" pitchFamily="34" charset="0"/>
                <a:hlinkClick r:id="rId3">
                  <a:extLst>
                    <a:ext uri="{A12FA001-AC4F-418D-AE19-62706E023703}">
                      <ahyp:hlinkClr xmlns:ahyp="http://schemas.microsoft.com/office/drawing/2018/hyperlinkcolor" val="tx"/>
                    </a:ext>
                  </a:extLst>
                </a:hlinkClick>
              </a:rPr>
              <a:t>Notice of rights</a:t>
            </a:r>
            <a:r>
              <a:rPr lang="en-GB">
                <a:solidFill>
                  <a:schemeClr val="tx1"/>
                </a:solidFill>
                <a:latin typeface="Arial" panose="020B0604020202020204" pitchFamily="34" charset="0"/>
                <a:ea typeface="Times New Roman" panose="02020603050405020304" pitchFamily="18" charset="0"/>
                <a:cs typeface="Arial" panose="020B0604020202020204" pitchFamily="34" charset="0"/>
              </a:rPr>
              <a:t>.</a:t>
            </a:r>
            <a:r>
              <a:rPr lang="en-GB">
                <a:solidFill>
                  <a:schemeClr val="tx1"/>
                </a:solidFill>
                <a:latin typeface="Arial" panose="020B0604020202020204" pitchFamily="34" charset="0"/>
                <a:ea typeface="Arial" panose="02000503000000020004" pitchFamily="2" charset="0"/>
                <a:cs typeface="Arial" panose="020B0604020202020204" pitchFamily="34" charset="0"/>
              </a:rPr>
              <a:t> </a:t>
            </a:r>
            <a:endParaRPr lang="en-US">
              <a:solidFill>
                <a:schemeClr val="tx1"/>
              </a:solidFill>
              <a:latin typeface="Arial" panose="020B0604020202020204" pitchFamily="34" charset="0"/>
              <a:ea typeface="Arial" panose="02000503000000020004" pitchFamily="2" charset="0"/>
              <a:cs typeface="Arial" panose="020B0604020202020204" pitchFamily="34" charset="0"/>
            </a:endParaRPr>
          </a:p>
        </p:txBody>
      </p:sp>
    </p:spTree>
    <p:extLst>
      <p:ext uri="{BB962C8B-B14F-4D97-AF65-F5344CB8AC3E}">
        <p14:creationId xmlns:p14="http://schemas.microsoft.com/office/powerpoint/2010/main" val="37934027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vigation 1: Durvalumab with gemcitabine and cisplatin for treating unresectable or advanced biliary tract cancer (ID4031) ">
            <a:extLst>
              <a:ext uri="{FF2B5EF4-FFF2-40B4-BE49-F238E27FC236}">
                <a16:creationId xmlns:a16="http://schemas.microsoft.com/office/drawing/2014/main" id="{4E564872-136A-6EF1-C136-9D122F2CDB4D}"/>
              </a:ext>
            </a:extLst>
          </p:cNvPr>
          <p:cNvSpPr>
            <a:spLocks noGrp="1"/>
          </p:cNvSpPr>
          <p:nvPr>
            <p:ph type="ctrTitle"/>
          </p:nvPr>
        </p:nvSpPr>
        <p:spPr>
          <a:xfrm>
            <a:off x="724988" y="298450"/>
            <a:ext cx="11136812" cy="1841437"/>
          </a:xfrm>
        </p:spPr>
        <p:txBody>
          <a:bodyPr>
            <a:normAutofit fontScale="90000"/>
          </a:bodyPr>
          <a:lstStyle/>
          <a:p>
            <a:r>
              <a:rPr lang="en-GB">
                <a:latin typeface="Arial" panose="020B0604020202020204" pitchFamily="34" charset="0"/>
                <a:cs typeface="Arial" panose="020B0604020202020204" pitchFamily="34" charset="0"/>
              </a:rPr>
              <a:t>Rucaparib for maintenance treatment for advanced ovarian, fallopian tube and peritoneal cancer after response to first-line platinum-based chemotherapy</a:t>
            </a:r>
            <a:endParaRPr lang="en-GB"/>
          </a:p>
        </p:txBody>
      </p:sp>
      <p:sp>
        <p:nvSpPr>
          <p:cNvPr id="3" name="Guide with 'background' selected">
            <a:extLst>
              <a:ext uri="{FF2B5EF4-FFF2-40B4-BE49-F238E27FC236}">
                <a16:creationId xmlns:a16="http://schemas.microsoft.com/office/drawing/2014/main" id="{B2CE1EC4-9D1A-A984-B594-1C7354CFC7A5}"/>
              </a:ext>
            </a:extLst>
          </p:cNvPr>
          <p:cNvSpPr>
            <a:spLocks noGrp="1"/>
          </p:cNvSpPr>
          <p:nvPr>
            <p:ph type="subTitle" idx="1"/>
          </p:nvPr>
        </p:nvSpPr>
        <p:spPr>
          <a:xfrm>
            <a:off x="724988" y="2592864"/>
            <a:ext cx="11136812" cy="2875457"/>
          </a:xfrm>
        </p:spPr>
        <p:txBody>
          <a:bodyPr>
            <a:noAutofit/>
          </a:bodyPr>
          <a:lstStyle/>
          <a:p>
            <a:pPr marL="457200" indent="-457200">
              <a:buSzPts val="2400"/>
              <a:buFont typeface="Wingdings" pitchFamily="2" charset="2"/>
              <a:buChar char="q"/>
            </a:pPr>
            <a:r>
              <a:rPr lang="en-GB" sz="2800"/>
              <a:t> Background and appraisal recap</a:t>
            </a:r>
          </a:p>
          <a:p>
            <a:pPr marL="457200" indent="-457200">
              <a:buSzPts val="2200"/>
              <a:buFont typeface="Wingdings" pitchFamily="2" charset="2"/>
              <a:buChar char="q"/>
            </a:pPr>
            <a:r>
              <a:rPr lang="en-GB" sz="2800"/>
              <a:t> Clinical effectiveness</a:t>
            </a:r>
          </a:p>
          <a:p>
            <a:pPr marL="457200" indent="-457200">
              <a:buSzPts val="2200"/>
              <a:buFont typeface="Wingdings" pitchFamily="2" charset="2"/>
              <a:buChar char="ü"/>
            </a:pPr>
            <a:r>
              <a:rPr lang="en-GB" sz="2800" b="1"/>
              <a:t> Cost effectiveness</a:t>
            </a:r>
          </a:p>
          <a:p>
            <a:pPr marL="457200" indent="-457200">
              <a:buSzPts val="2000"/>
              <a:buFont typeface="Wingdings" pitchFamily="2" charset="2"/>
              <a:buChar char="q"/>
            </a:pPr>
            <a:r>
              <a:rPr lang="en-GB" sz="2800"/>
              <a:t> Summary</a:t>
            </a:r>
          </a:p>
          <a:p>
            <a:endParaRPr lang="en-GB" sz="2800"/>
          </a:p>
        </p:txBody>
      </p:sp>
    </p:spTree>
    <p:extLst>
      <p:ext uri="{BB962C8B-B14F-4D97-AF65-F5344CB8AC3E}">
        <p14:creationId xmlns:p14="http://schemas.microsoft.com/office/powerpoint/2010/main" val="6159577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1F32BB4-9C36-534C-C62A-6F7FD1DC01EE}"/>
              </a:ext>
            </a:extLst>
          </p:cNvPr>
          <p:cNvSpPr>
            <a:spLocks noGrp="1"/>
          </p:cNvSpPr>
          <p:nvPr>
            <p:ph type="title"/>
          </p:nvPr>
        </p:nvSpPr>
        <p:spPr/>
        <p:txBody>
          <a:bodyPr>
            <a:normAutofit fontScale="90000"/>
          </a:bodyPr>
          <a:lstStyle/>
          <a:p>
            <a:r>
              <a:rPr lang="en-GB"/>
              <a:t>Cost effectiveness evidence</a:t>
            </a:r>
            <a:br>
              <a:rPr lang="en-GB">
                <a:cs typeface="Times New Roman" panose="02020603050405020304" pitchFamily="18" charset="0"/>
              </a:rPr>
            </a:br>
            <a:br>
              <a:rPr lang="en-GB"/>
            </a:br>
            <a:endParaRPr lang="en-GB"/>
          </a:p>
        </p:txBody>
      </p:sp>
      <p:sp>
        <p:nvSpPr>
          <p:cNvPr id="4" name="Text Placeholder 3">
            <a:extLst>
              <a:ext uri="{FF2B5EF4-FFF2-40B4-BE49-F238E27FC236}">
                <a16:creationId xmlns:a16="http://schemas.microsoft.com/office/drawing/2014/main" id="{9F9B3FF8-87A6-F520-D817-A815E3D39994}"/>
              </a:ext>
            </a:extLst>
          </p:cNvPr>
          <p:cNvSpPr>
            <a:spLocks noGrp="1"/>
          </p:cNvSpPr>
          <p:nvPr>
            <p:ph type="body" sz="quarter" idx="12"/>
          </p:nvPr>
        </p:nvSpPr>
        <p:spPr>
          <a:xfrm>
            <a:off x="284931" y="641009"/>
            <a:ext cx="11622589" cy="592817"/>
          </a:xfrm>
        </p:spPr>
        <p:txBody>
          <a:bodyPr/>
          <a:lstStyle/>
          <a:p>
            <a:pPr marL="285750" indent="-285750">
              <a:spcBef>
                <a:spcPts val="0"/>
              </a:spcBef>
              <a:buFont typeface="Arial" panose="020B0604020202020204" pitchFamily="34" charset="0"/>
              <a:buChar char="•"/>
            </a:pPr>
            <a:r>
              <a:rPr lang="en-GB">
                <a:effectLst/>
                <a:latin typeface="Arial" panose="020B0604020202020204" pitchFamily="34" charset="0"/>
                <a:ea typeface="Times New Roman" panose="02020603050405020304" pitchFamily="18" charset="0"/>
                <a:cs typeface="Times New Roman" panose="02020603050405020304" pitchFamily="18" charset="0"/>
              </a:rPr>
              <a:t>Clinical parameters for rucaparib and placebo (representing routine surveillance) in the model were obtained from patient level data collected in the ATHENA-MONO study. </a:t>
            </a:r>
          </a:p>
          <a:p>
            <a:pPr marL="285750" indent="-285750">
              <a:spcBef>
                <a:spcPts val="0"/>
              </a:spcBef>
              <a:buFont typeface="Arial" panose="020B0604020202020204" pitchFamily="34" charset="0"/>
              <a:buChar char="•"/>
            </a:pPr>
            <a:r>
              <a:rPr lang="en-GB">
                <a:ea typeface="Times New Roman" panose="02020603050405020304" pitchFamily="18" charset="0"/>
                <a:cs typeface="Times New Roman" panose="02020603050405020304" pitchFamily="18" charset="0"/>
              </a:rPr>
              <a:t>Company’s new analyses </a:t>
            </a:r>
            <a:r>
              <a:rPr lang="en-GB">
                <a:effectLst/>
                <a:latin typeface="Arial" panose="020B0604020202020204" pitchFamily="34" charset="0"/>
                <a:ea typeface="Times New Roman" panose="02020603050405020304" pitchFamily="18" charset="0"/>
                <a:cs typeface="Times New Roman" panose="02020603050405020304" pitchFamily="18" charset="0"/>
              </a:rPr>
              <a:t>include </a:t>
            </a:r>
            <a:r>
              <a:rPr lang="en-GB">
                <a:ea typeface="Times New Roman" panose="02020603050405020304" pitchFamily="18" charset="0"/>
                <a:cs typeface="Times New Roman" panose="02020603050405020304" pitchFamily="18" charset="0"/>
              </a:rPr>
              <a:t>committee’s preferred</a:t>
            </a:r>
            <a:r>
              <a:rPr lang="en-GB" sz="1800">
                <a:effectLst/>
                <a:cs typeface="Arial" panose="020B0604020202020204" pitchFamily="34" charset="0"/>
              </a:rPr>
              <a:t> assumptions at ACM2 except survival estimates.</a:t>
            </a:r>
            <a:endParaRPr lang="en-GB">
              <a:effectLst/>
              <a:latin typeface="Arial" panose="020B0604020202020204" pitchFamily="34" charset="0"/>
              <a:ea typeface="Times New Roman" panose="02020603050405020304" pitchFamily="18" charset="0"/>
              <a:cs typeface="Times New Roman" panose="02020603050405020304" pitchFamily="18" charset="0"/>
            </a:endParaRPr>
          </a:p>
          <a:p>
            <a:pPr>
              <a:spcBef>
                <a:spcPts val="0"/>
              </a:spcBef>
            </a:pPr>
            <a:r>
              <a:rPr lang="en-GB" b="1">
                <a:cs typeface="Times New Roman" panose="02020603050405020304" pitchFamily="18" charset="0"/>
              </a:rPr>
              <a:t>Summary of company and EAG survival distributions</a:t>
            </a:r>
            <a:r>
              <a:rPr lang="en-GB">
                <a:cs typeface="Times New Roman" panose="02020603050405020304" pitchFamily="18" charset="0"/>
              </a:rPr>
              <a:t>:</a:t>
            </a:r>
            <a:endParaRPr lang="en-GB"/>
          </a:p>
          <a:p>
            <a:pPr marL="342900" indent="-342900">
              <a:buFont typeface="Arial" panose="020B0604020202020204" pitchFamily="34" charset="0"/>
              <a:buChar char="•"/>
            </a:pPr>
            <a:endParaRPr lang="en-GB">
              <a:ea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en-GB">
              <a:effectLst/>
              <a:latin typeface="Arial" panose="020B0604020202020204" pitchFamily="34" charset="0"/>
              <a:ea typeface="Times New Roman" panose="02020603050405020304" pitchFamily="18" charset="0"/>
              <a:cs typeface="Times New Roman" panose="02020603050405020304" pitchFamily="18" charset="0"/>
            </a:endParaRPr>
          </a:p>
          <a:p>
            <a:endParaRPr lang="en-GB" b="1">
              <a:cs typeface="Times New Roman" panose="02020603050405020304" pitchFamily="18" charset="0"/>
            </a:endParaRPr>
          </a:p>
        </p:txBody>
      </p:sp>
      <p:graphicFrame>
        <p:nvGraphicFramePr>
          <p:cNvPr id="6" name="Table 5">
            <a:extLst>
              <a:ext uri="{FF2B5EF4-FFF2-40B4-BE49-F238E27FC236}">
                <a16:creationId xmlns:a16="http://schemas.microsoft.com/office/drawing/2014/main" id="{4280B733-65E7-E007-2994-CB79C6E9CF76}"/>
              </a:ext>
            </a:extLst>
          </p:cNvPr>
          <p:cNvGraphicFramePr>
            <a:graphicFrameLocks noGrp="1"/>
          </p:cNvGraphicFramePr>
          <p:nvPr>
            <p:extLst>
              <p:ext uri="{D42A27DB-BD31-4B8C-83A1-F6EECF244321}">
                <p14:modId xmlns:p14="http://schemas.microsoft.com/office/powerpoint/2010/main" val="2382717846"/>
              </p:ext>
            </p:extLst>
          </p:nvPr>
        </p:nvGraphicFramePr>
        <p:xfrm>
          <a:off x="448833" y="1930400"/>
          <a:ext cx="11622589" cy="1747520"/>
        </p:xfrm>
        <a:graphic>
          <a:graphicData uri="http://schemas.openxmlformats.org/drawingml/2006/table">
            <a:tbl>
              <a:tblPr firstRow="1" bandRow="1">
                <a:tableStyleId>{5C22544A-7EE6-4342-B048-85BDC9FD1C3A}</a:tableStyleId>
              </a:tblPr>
              <a:tblGrid>
                <a:gridCol w="2044132">
                  <a:extLst>
                    <a:ext uri="{9D8B030D-6E8A-4147-A177-3AD203B41FA5}">
                      <a16:colId xmlns:a16="http://schemas.microsoft.com/office/drawing/2014/main" val="334592839"/>
                    </a:ext>
                  </a:extLst>
                </a:gridCol>
                <a:gridCol w="1632739">
                  <a:extLst>
                    <a:ext uri="{9D8B030D-6E8A-4147-A177-3AD203B41FA5}">
                      <a16:colId xmlns:a16="http://schemas.microsoft.com/office/drawing/2014/main" val="241600233"/>
                    </a:ext>
                  </a:extLst>
                </a:gridCol>
                <a:gridCol w="1672255">
                  <a:extLst>
                    <a:ext uri="{9D8B030D-6E8A-4147-A177-3AD203B41FA5}">
                      <a16:colId xmlns:a16="http://schemas.microsoft.com/office/drawing/2014/main" val="3521544861"/>
                    </a:ext>
                  </a:extLst>
                </a:gridCol>
                <a:gridCol w="1672255">
                  <a:extLst>
                    <a:ext uri="{9D8B030D-6E8A-4147-A177-3AD203B41FA5}">
                      <a16:colId xmlns:a16="http://schemas.microsoft.com/office/drawing/2014/main" val="1461625760"/>
                    </a:ext>
                  </a:extLst>
                </a:gridCol>
                <a:gridCol w="1881287">
                  <a:extLst>
                    <a:ext uri="{9D8B030D-6E8A-4147-A177-3AD203B41FA5}">
                      <a16:colId xmlns:a16="http://schemas.microsoft.com/office/drawing/2014/main" val="2429292798"/>
                    </a:ext>
                  </a:extLst>
                </a:gridCol>
                <a:gridCol w="2719921">
                  <a:extLst>
                    <a:ext uri="{9D8B030D-6E8A-4147-A177-3AD203B41FA5}">
                      <a16:colId xmlns:a16="http://schemas.microsoft.com/office/drawing/2014/main" val="3349521021"/>
                    </a:ext>
                  </a:extLst>
                </a:gridCol>
              </a:tblGrid>
              <a:tr h="0">
                <a:tc>
                  <a:txBody>
                    <a:bodyPr/>
                    <a:lstStyle/>
                    <a:p>
                      <a:endParaRPr lang="en-GB" sz="1600">
                        <a:latin typeface="Arial" panose="020B0604020202020204" pitchFamily="34" charset="0"/>
                        <a:cs typeface="Arial" panose="020B0604020202020204" pitchFamily="34" charset="0"/>
                      </a:endParaRPr>
                    </a:p>
                  </a:txBody>
                  <a:tcPr/>
                </a:tc>
                <a:tc gridSpan="2">
                  <a:txBody>
                    <a:bodyPr/>
                    <a:lstStyle/>
                    <a:p>
                      <a:pPr algn="ctr"/>
                      <a:r>
                        <a:rPr lang="en-GB" sz="1600">
                          <a:latin typeface="Arial" panose="020B0604020202020204" pitchFamily="34" charset="0"/>
                          <a:cs typeface="Arial" panose="020B0604020202020204" pitchFamily="34" charset="0"/>
                        </a:rPr>
                        <a:t>PFS (May 2024 data-cut)</a:t>
                      </a:r>
                    </a:p>
                  </a:txBody>
                  <a:tcPr/>
                </a:tc>
                <a:tc hMerge="1">
                  <a:txBody>
                    <a:bodyPr/>
                    <a:lstStyle/>
                    <a:p>
                      <a:endParaRPr lang="en-GB"/>
                    </a:p>
                  </a:txBody>
                  <a:tcPr/>
                </a:tc>
                <a:tc gridSpan="2">
                  <a:txBody>
                    <a:bodyPr/>
                    <a:lstStyle/>
                    <a:p>
                      <a:pPr algn="ctr"/>
                      <a:r>
                        <a:rPr lang="en-GB" sz="1600" b="1" kern="1200">
                          <a:solidFill>
                            <a:schemeClr val="lt1"/>
                          </a:solidFill>
                          <a:latin typeface="Arial" panose="020B0604020202020204" pitchFamily="34" charset="0"/>
                          <a:ea typeface="+mn-ea"/>
                          <a:cs typeface="Arial" panose="020B0604020202020204" pitchFamily="34" charset="0"/>
                        </a:rPr>
                        <a:t>PFS2 (May 2024 data-cut)</a:t>
                      </a:r>
                    </a:p>
                  </a:txBody>
                  <a:tcPr/>
                </a:tc>
                <a:tc hMerge="1">
                  <a:txBody>
                    <a:bodyPr/>
                    <a:lstStyle/>
                    <a:p>
                      <a:endParaRPr lang="en-GB"/>
                    </a:p>
                  </a:txBody>
                  <a:tcPr/>
                </a:tc>
                <a:tc>
                  <a:txBody>
                    <a:bodyPr/>
                    <a:lstStyle/>
                    <a:p>
                      <a:pPr algn="ctr"/>
                      <a:r>
                        <a:rPr lang="en-GB" sz="1600" b="1" kern="1200">
                          <a:solidFill>
                            <a:schemeClr val="lt1"/>
                          </a:solidFill>
                          <a:effectLst/>
                          <a:latin typeface="Arial" panose="020B0604020202020204" pitchFamily="34" charset="0"/>
                          <a:ea typeface="+mn-ea"/>
                          <a:cs typeface="Arial" panose="020B0604020202020204" pitchFamily="34" charset="0"/>
                        </a:rPr>
                        <a:t>OS, March 2023 data-cut</a:t>
                      </a:r>
                      <a:endParaRPr lang="en-GB" sz="160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754049954"/>
                  </a:ext>
                </a:extLst>
              </a:tr>
              <a:tr h="0">
                <a:tc>
                  <a:txBody>
                    <a:bodyPr/>
                    <a:lstStyle/>
                    <a:p>
                      <a:endParaRPr lang="en-GB" sz="1600">
                        <a:latin typeface="Arial" panose="020B0604020202020204" pitchFamily="34" charset="0"/>
                        <a:cs typeface="Arial" panose="020B0604020202020204" pitchFamily="34" charset="0"/>
                      </a:endParaRPr>
                    </a:p>
                  </a:txBody>
                  <a:tcPr/>
                </a:tc>
                <a:tc>
                  <a:txBody>
                    <a:bodyPr/>
                    <a:lstStyle/>
                    <a:p>
                      <a:pPr algn="ctr">
                        <a:spcBef>
                          <a:spcPts val="200"/>
                        </a:spcBef>
                        <a:spcAft>
                          <a:spcPts val="200"/>
                        </a:spcAft>
                      </a:pPr>
                      <a:r>
                        <a:rPr lang="en-GB" sz="1600" b="1">
                          <a:effectLst/>
                          <a:latin typeface="Arial" panose="020B0604020202020204" pitchFamily="34" charset="0"/>
                          <a:ea typeface="Times New Roman" panose="02020603050405020304" pitchFamily="18" charset="0"/>
                          <a:cs typeface="Arial" panose="020B0604020202020204" pitchFamily="34" charset="0"/>
                        </a:rPr>
                        <a:t>Company</a:t>
                      </a:r>
                    </a:p>
                  </a:txBody>
                  <a:tcPr marL="68580" marR="68580" marT="0" marB="0"/>
                </a:tc>
                <a:tc>
                  <a:txBody>
                    <a:bodyPr/>
                    <a:lstStyle/>
                    <a:p>
                      <a:pPr algn="ctr">
                        <a:spcBef>
                          <a:spcPts val="200"/>
                        </a:spcBef>
                        <a:spcAft>
                          <a:spcPts val="200"/>
                        </a:spcAft>
                      </a:pPr>
                      <a:r>
                        <a:rPr lang="en-GB" sz="1600" b="1">
                          <a:effectLst/>
                          <a:latin typeface="Arial" panose="020B0604020202020204" pitchFamily="34" charset="0"/>
                          <a:ea typeface="Times New Roman" panose="02020603050405020304" pitchFamily="18" charset="0"/>
                          <a:cs typeface="Arial" panose="020B0604020202020204" pitchFamily="34" charset="0"/>
                        </a:rPr>
                        <a:t>EAG*</a:t>
                      </a:r>
                    </a:p>
                  </a:txBody>
                  <a:tcPr marL="68580" marR="68580" marT="0" marB="0"/>
                </a:tc>
                <a:tc>
                  <a:txBody>
                    <a:bodyPr/>
                    <a:lstStyle/>
                    <a:p>
                      <a:pPr algn="ctr">
                        <a:spcBef>
                          <a:spcPts val="200"/>
                        </a:spcBef>
                        <a:spcAft>
                          <a:spcPts val="200"/>
                        </a:spcAft>
                      </a:pPr>
                      <a:r>
                        <a:rPr lang="en-GB" sz="1600" b="1">
                          <a:effectLst/>
                          <a:latin typeface="Arial" panose="020B0604020202020204" pitchFamily="34" charset="0"/>
                          <a:ea typeface="Times New Roman" panose="02020603050405020304" pitchFamily="18" charset="0"/>
                          <a:cs typeface="Arial" panose="020B0604020202020204" pitchFamily="34" charset="0"/>
                        </a:rPr>
                        <a:t>Company</a:t>
                      </a:r>
                    </a:p>
                  </a:txBody>
                  <a:tcPr marL="68580" marR="68580" marT="0" marB="0"/>
                </a:tc>
                <a:tc>
                  <a:txBody>
                    <a:bodyPr/>
                    <a:lstStyle/>
                    <a:p>
                      <a:pPr algn="ctr">
                        <a:spcBef>
                          <a:spcPts val="200"/>
                        </a:spcBef>
                        <a:spcAft>
                          <a:spcPts val="200"/>
                        </a:spcAft>
                      </a:pPr>
                      <a:r>
                        <a:rPr lang="en-GB" sz="1600" b="1">
                          <a:effectLst/>
                          <a:latin typeface="Arial" panose="020B0604020202020204" pitchFamily="34" charset="0"/>
                          <a:ea typeface="Times New Roman" panose="02020603050405020304" pitchFamily="18" charset="0"/>
                          <a:cs typeface="Arial" panose="020B0604020202020204" pitchFamily="34" charset="0"/>
                        </a:rPr>
                        <a:t>EAG**</a:t>
                      </a:r>
                    </a:p>
                  </a:txBody>
                  <a:tcPr marL="68580" marR="68580" marT="0" marB="0"/>
                </a:tc>
                <a:tc>
                  <a:txBody>
                    <a:bodyPr/>
                    <a:lstStyle/>
                    <a:p>
                      <a:pPr algn="ctr">
                        <a:spcBef>
                          <a:spcPts val="200"/>
                        </a:spcBef>
                        <a:spcAft>
                          <a:spcPts val="200"/>
                        </a:spcAft>
                      </a:pPr>
                      <a:r>
                        <a:rPr lang="en-GB" sz="1600" b="1">
                          <a:effectLst/>
                          <a:latin typeface="Arial" panose="020B0604020202020204" pitchFamily="34" charset="0"/>
                          <a:ea typeface="Times New Roman" panose="02020603050405020304" pitchFamily="18" charset="0"/>
                          <a:cs typeface="Arial" panose="020B0604020202020204" pitchFamily="34" charset="0"/>
                        </a:rPr>
                        <a:t>Company and EAG</a:t>
                      </a:r>
                    </a:p>
                  </a:txBody>
                  <a:tcPr marL="68580" marR="68580" marT="0" marB="0"/>
                </a:tc>
                <a:extLst>
                  <a:ext uri="{0D108BD9-81ED-4DB2-BD59-A6C34878D82A}">
                    <a16:rowId xmlns:a16="http://schemas.microsoft.com/office/drawing/2014/main" val="3470192421"/>
                  </a:ext>
                </a:extLst>
              </a:tr>
              <a:tr h="126798">
                <a:tc>
                  <a:txBody>
                    <a:bodyPr/>
                    <a:lstStyle/>
                    <a:p>
                      <a:pPr algn="l">
                        <a:spcBef>
                          <a:spcPts val="200"/>
                        </a:spcBef>
                        <a:spcAft>
                          <a:spcPts val="200"/>
                        </a:spcAft>
                        <a:tabLst>
                          <a:tab pos="909320" algn="r"/>
                        </a:tabLst>
                      </a:pPr>
                      <a:r>
                        <a:rPr lang="en-GB" sz="1600">
                          <a:effectLst/>
                          <a:latin typeface="Arial" panose="020B0604020202020204" pitchFamily="34" charset="0"/>
                          <a:ea typeface="Times New Roman" panose="02020603050405020304" pitchFamily="18" charset="0"/>
                          <a:cs typeface="Arial" panose="020B0604020202020204" pitchFamily="34" charset="0"/>
                        </a:rPr>
                        <a:t>Rucaparib</a:t>
                      </a:r>
                    </a:p>
                  </a:txBody>
                  <a:tcPr marL="68580" marR="68580" marT="0" marB="0" anchor="ctr"/>
                </a:tc>
                <a:tc>
                  <a:txBody>
                    <a:bodyPr/>
                    <a:lstStyle/>
                    <a:p>
                      <a:pPr algn="ctr">
                        <a:spcBef>
                          <a:spcPts val="200"/>
                        </a:spcBef>
                        <a:spcAft>
                          <a:spcPts val="200"/>
                        </a:spcAft>
                        <a:tabLst>
                          <a:tab pos="909320" algn="r"/>
                        </a:tabLst>
                      </a:pPr>
                      <a:r>
                        <a:rPr lang="en-GB" sz="1600">
                          <a:effectLst/>
                          <a:latin typeface="Arial" panose="020B0604020202020204" pitchFamily="34" charset="0"/>
                          <a:ea typeface="Times New Roman" panose="02020603050405020304" pitchFamily="18" charset="0"/>
                          <a:cs typeface="Arial" panose="020B0604020202020204" pitchFamily="34" charset="0"/>
                        </a:rPr>
                        <a:t>Spline 1-knot odds</a:t>
                      </a:r>
                    </a:p>
                  </a:txBody>
                  <a:tcPr marL="68580" marR="68580" marT="0" marB="0" anchor="ctr"/>
                </a:tc>
                <a:tc>
                  <a:txBody>
                    <a:bodyPr/>
                    <a:lstStyle/>
                    <a:p>
                      <a:pPr marL="0" marR="0" lvl="0" indent="0" algn="ctr" defTabSz="914400" rtl="0" eaLnBrk="1" fontAlgn="auto" latinLnBrk="0" hangingPunct="1">
                        <a:lnSpc>
                          <a:spcPct val="100000"/>
                        </a:lnSpc>
                        <a:spcBef>
                          <a:spcPts val="200"/>
                        </a:spcBef>
                        <a:spcAft>
                          <a:spcPts val="200"/>
                        </a:spcAft>
                        <a:buClrTx/>
                        <a:buSzTx/>
                        <a:buFontTx/>
                        <a:buNone/>
                        <a:tabLst>
                          <a:tab pos="909320" algn="r"/>
                        </a:tabLst>
                        <a:defRPr/>
                      </a:pPr>
                      <a:r>
                        <a:rPr lang="en-GB" sz="1600">
                          <a:effectLst/>
                          <a:latin typeface="Arial" panose="020B0604020202020204" pitchFamily="34" charset="0"/>
                          <a:ea typeface="Times New Roman" panose="02020603050405020304" pitchFamily="18" charset="0"/>
                          <a:cs typeface="Arial" panose="020B0604020202020204" pitchFamily="34" charset="0"/>
                        </a:rPr>
                        <a:t>Log-normal</a:t>
                      </a:r>
                    </a:p>
                    <a:p>
                      <a:pPr algn="ctr">
                        <a:spcBef>
                          <a:spcPts val="200"/>
                        </a:spcBef>
                        <a:spcAft>
                          <a:spcPts val="200"/>
                        </a:spcAft>
                        <a:tabLst>
                          <a:tab pos="909320" algn="r"/>
                        </a:tabLst>
                      </a:pPr>
                      <a:endParaRPr lang="en-GB" sz="16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spcBef>
                          <a:spcPts val="200"/>
                        </a:spcBef>
                        <a:spcAft>
                          <a:spcPts val="200"/>
                        </a:spcAft>
                        <a:tabLst>
                          <a:tab pos="909320" algn="r"/>
                        </a:tabLst>
                      </a:pPr>
                      <a:r>
                        <a:rPr lang="en-GB" sz="1600">
                          <a:effectLst/>
                          <a:latin typeface="Arial" panose="020B0604020202020204" pitchFamily="34" charset="0"/>
                          <a:ea typeface="Times New Roman" panose="02020603050405020304" pitchFamily="18" charset="0"/>
                          <a:cs typeface="Arial" panose="020B0604020202020204" pitchFamily="34" charset="0"/>
                        </a:rPr>
                        <a:t>Generalised gamma</a:t>
                      </a:r>
                    </a:p>
                  </a:txBody>
                  <a:tcPr marL="68580" marR="68580" marT="0" marB="0" anchor="ctr"/>
                </a:tc>
                <a:tc>
                  <a:txBody>
                    <a:bodyPr/>
                    <a:lstStyle/>
                    <a:p>
                      <a:pPr marL="0" marR="0" lvl="0" indent="0" algn="ctr" defTabSz="914400" rtl="0" eaLnBrk="1" fontAlgn="auto" latinLnBrk="0" hangingPunct="1">
                        <a:lnSpc>
                          <a:spcPct val="100000"/>
                        </a:lnSpc>
                        <a:spcBef>
                          <a:spcPts val="200"/>
                        </a:spcBef>
                        <a:spcAft>
                          <a:spcPts val="200"/>
                        </a:spcAft>
                        <a:buClrTx/>
                        <a:buSzTx/>
                        <a:buFontTx/>
                        <a:buNone/>
                        <a:tabLst>
                          <a:tab pos="909320" algn="r"/>
                        </a:tabLst>
                        <a:defRPr/>
                      </a:pPr>
                      <a:r>
                        <a:rPr lang="en-GB" sz="1600">
                          <a:effectLst/>
                          <a:latin typeface="Arial" panose="020B0604020202020204" pitchFamily="34" charset="0"/>
                          <a:ea typeface="Times New Roman" panose="02020603050405020304" pitchFamily="18" charset="0"/>
                          <a:cs typeface="Arial" panose="020B0604020202020204" pitchFamily="34" charset="0"/>
                        </a:rPr>
                        <a:t>Log-logistic</a:t>
                      </a:r>
                    </a:p>
                    <a:p>
                      <a:pPr algn="ctr">
                        <a:spcBef>
                          <a:spcPts val="200"/>
                        </a:spcBef>
                        <a:spcAft>
                          <a:spcPts val="200"/>
                        </a:spcAft>
                        <a:tabLst>
                          <a:tab pos="909320" algn="r"/>
                        </a:tabLst>
                      </a:pPr>
                      <a:endParaRPr lang="en-GB" sz="16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spcBef>
                          <a:spcPts val="200"/>
                        </a:spcBef>
                        <a:spcAft>
                          <a:spcPts val="200"/>
                        </a:spcAft>
                        <a:tabLst>
                          <a:tab pos="909320" algn="r"/>
                        </a:tabLst>
                      </a:pPr>
                      <a:r>
                        <a:rPr lang="en-GB" sz="1600">
                          <a:effectLst/>
                          <a:latin typeface="Arial" panose="020B0604020202020204" pitchFamily="34" charset="0"/>
                          <a:ea typeface="Times New Roman" panose="02020603050405020304" pitchFamily="18" charset="0"/>
                          <a:cs typeface="Arial" panose="020B0604020202020204" pitchFamily="34" charset="0"/>
                        </a:rPr>
                        <a:t>Log-normal</a:t>
                      </a:r>
                    </a:p>
                  </a:txBody>
                  <a:tcPr marL="68580" marR="68580" marT="0" marB="0" anchor="ctr"/>
                </a:tc>
                <a:extLst>
                  <a:ext uri="{0D108BD9-81ED-4DB2-BD59-A6C34878D82A}">
                    <a16:rowId xmlns:a16="http://schemas.microsoft.com/office/drawing/2014/main" val="129133664"/>
                  </a:ext>
                </a:extLst>
              </a:tr>
              <a:tr h="126798">
                <a:tc>
                  <a:txBody>
                    <a:bodyPr/>
                    <a:lstStyle/>
                    <a:p>
                      <a:pPr algn="l">
                        <a:spcBef>
                          <a:spcPts val="200"/>
                        </a:spcBef>
                        <a:spcAft>
                          <a:spcPts val="200"/>
                        </a:spcAft>
                        <a:tabLst>
                          <a:tab pos="909320" algn="r"/>
                        </a:tabLst>
                      </a:pPr>
                      <a:r>
                        <a:rPr lang="en-GB" sz="1600">
                          <a:effectLst/>
                          <a:latin typeface="Arial" panose="020B0604020202020204" pitchFamily="34" charset="0"/>
                          <a:ea typeface="Times New Roman" panose="02020603050405020304" pitchFamily="18" charset="0"/>
                          <a:cs typeface="Arial" panose="020B0604020202020204" pitchFamily="34" charset="0"/>
                        </a:rPr>
                        <a:t>Routine surveillance</a:t>
                      </a:r>
                    </a:p>
                  </a:txBody>
                  <a:tcPr marL="68580" marR="68580" marT="0" marB="0" anchor="ctr"/>
                </a:tc>
                <a:tc>
                  <a:txBody>
                    <a:bodyPr/>
                    <a:lstStyle/>
                    <a:p>
                      <a:pPr algn="ctr">
                        <a:spcBef>
                          <a:spcPts val="200"/>
                        </a:spcBef>
                        <a:spcAft>
                          <a:spcPts val="200"/>
                        </a:spcAft>
                        <a:tabLst>
                          <a:tab pos="909320" algn="r"/>
                        </a:tabLst>
                      </a:pPr>
                      <a:r>
                        <a:rPr lang="en-GB" sz="1600">
                          <a:effectLst/>
                          <a:latin typeface="Arial" panose="020B0604020202020204" pitchFamily="34" charset="0"/>
                          <a:ea typeface="Times New Roman" panose="02020603050405020304" pitchFamily="18" charset="0"/>
                          <a:cs typeface="Arial" panose="020B0604020202020204" pitchFamily="34" charset="0"/>
                        </a:rPr>
                        <a:t>Generalised gamma</a:t>
                      </a:r>
                    </a:p>
                  </a:txBody>
                  <a:tcPr marL="68580" marR="68580" marT="0" marB="0" anchor="ctr"/>
                </a:tc>
                <a:tc>
                  <a:txBody>
                    <a:bodyPr/>
                    <a:lstStyle/>
                    <a:p>
                      <a:pPr marL="0" marR="0" lvl="0" indent="0" algn="ctr" defTabSz="914400" rtl="0" eaLnBrk="1" fontAlgn="auto" latinLnBrk="0" hangingPunct="1">
                        <a:lnSpc>
                          <a:spcPct val="100000"/>
                        </a:lnSpc>
                        <a:spcBef>
                          <a:spcPts val="200"/>
                        </a:spcBef>
                        <a:spcAft>
                          <a:spcPts val="200"/>
                        </a:spcAft>
                        <a:buClrTx/>
                        <a:buSzTx/>
                        <a:buFontTx/>
                        <a:buNone/>
                        <a:tabLst>
                          <a:tab pos="909320" algn="r"/>
                        </a:tabLst>
                        <a:defRPr/>
                      </a:pPr>
                      <a:r>
                        <a:rPr lang="en-GB" sz="1600">
                          <a:effectLst/>
                          <a:latin typeface="Arial" panose="020B0604020202020204" pitchFamily="34" charset="0"/>
                          <a:ea typeface="Times New Roman" panose="02020603050405020304" pitchFamily="18" charset="0"/>
                          <a:cs typeface="Arial" panose="020B0604020202020204" pitchFamily="34" charset="0"/>
                        </a:rPr>
                        <a:t>Log-normal</a:t>
                      </a:r>
                    </a:p>
                    <a:p>
                      <a:pPr algn="ctr">
                        <a:spcBef>
                          <a:spcPts val="200"/>
                        </a:spcBef>
                        <a:spcAft>
                          <a:spcPts val="200"/>
                        </a:spcAft>
                        <a:tabLst>
                          <a:tab pos="909320" algn="r"/>
                        </a:tabLst>
                      </a:pPr>
                      <a:endParaRPr lang="en-GB" sz="16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spcBef>
                          <a:spcPts val="200"/>
                        </a:spcBef>
                        <a:spcAft>
                          <a:spcPts val="200"/>
                        </a:spcAft>
                        <a:tabLst>
                          <a:tab pos="909320" algn="r"/>
                        </a:tabLst>
                      </a:pPr>
                      <a:r>
                        <a:rPr lang="en-GB" sz="1600">
                          <a:effectLst/>
                          <a:latin typeface="Arial" panose="020B0604020202020204" pitchFamily="34" charset="0"/>
                          <a:ea typeface="Times New Roman" panose="02020603050405020304" pitchFamily="18" charset="0"/>
                          <a:cs typeface="Arial" panose="020B0604020202020204" pitchFamily="34" charset="0"/>
                        </a:rPr>
                        <a:t>Log-normal</a:t>
                      </a:r>
                    </a:p>
                  </a:txBody>
                  <a:tcPr marL="68580" marR="68580" marT="0" marB="0" anchor="ctr"/>
                </a:tc>
                <a:tc>
                  <a:txBody>
                    <a:bodyPr/>
                    <a:lstStyle/>
                    <a:p>
                      <a:pPr marL="0" marR="0" lvl="0" indent="0" algn="ctr" defTabSz="914400" rtl="0" eaLnBrk="1" fontAlgn="auto" latinLnBrk="0" hangingPunct="1">
                        <a:lnSpc>
                          <a:spcPct val="100000"/>
                        </a:lnSpc>
                        <a:spcBef>
                          <a:spcPts val="200"/>
                        </a:spcBef>
                        <a:spcAft>
                          <a:spcPts val="200"/>
                        </a:spcAft>
                        <a:buClrTx/>
                        <a:buSzTx/>
                        <a:buFontTx/>
                        <a:buNone/>
                        <a:tabLst>
                          <a:tab pos="909320" algn="r"/>
                        </a:tabLst>
                        <a:defRPr/>
                      </a:pPr>
                      <a:r>
                        <a:rPr lang="en-GB" sz="1600">
                          <a:effectLst/>
                          <a:latin typeface="Arial" panose="020B0604020202020204" pitchFamily="34" charset="0"/>
                          <a:ea typeface="Times New Roman" panose="02020603050405020304" pitchFamily="18" charset="0"/>
                          <a:cs typeface="Arial" panose="020B0604020202020204" pitchFamily="34" charset="0"/>
                        </a:rPr>
                        <a:t>Generalised gamma</a:t>
                      </a:r>
                    </a:p>
                  </a:txBody>
                  <a:tcPr marL="68580" marR="68580" marT="0" marB="0" anchor="ctr"/>
                </a:tc>
                <a:tc>
                  <a:txBody>
                    <a:bodyPr/>
                    <a:lstStyle/>
                    <a:p>
                      <a:pPr algn="ctr">
                        <a:spcBef>
                          <a:spcPts val="200"/>
                        </a:spcBef>
                        <a:spcAft>
                          <a:spcPts val="200"/>
                        </a:spcAft>
                        <a:tabLst>
                          <a:tab pos="909320" algn="r"/>
                        </a:tabLst>
                      </a:pPr>
                      <a:r>
                        <a:rPr lang="en-GB" sz="1600">
                          <a:effectLst/>
                          <a:latin typeface="Arial" panose="020B0604020202020204" pitchFamily="34" charset="0"/>
                          <a:ea typeface="Times New Roman" panose="02020603050405020304" pitchFamily="18" charset="0"/>
                          <a:cs typeface="Arial" panose="020B0604020202020204" pitchFamily="34" charset="0"/>
                        </a:rPr>
                        <a:t>Log-logistic</a:t>
                      </a:r>
                    </a:p>
                  </a:txBody>
                  <a:tcPr marL="68580" marR="68580" marT="0" marB="0" anchor="ctr"/>
                </a:tc>
                <a:extLst>
                  <a:ext uri="{0D108BD9-81ED-4DB2-BD59-A6C34878D82A}">
                    <a16:rowId xmlns:a16="http://schemas.microsoft.com/office/drawing/2014/main" val="848246354"/>
                  </a:ext>
                </a:extLst>
              </a:tr>
            </a:tbl>
          </a:graphicData>
        </a:graphic>
      </p:graphicFrame>
      <p:sp>
        <p:nvSpPr>
          <p:cNvPr id="10" name="TextBox 9">
            <a:extLst>
              <a:ext uri="{FF2B5EF4-FFF2-40B4-BE49-F238E27FC236}">
                <a16:creationId xmlns:a16="http://schemas.microsoft.com/office/drawing/2014/main" id="{C65AA005-B642-BFB0-1925-5EBDB0FA5858}"/>
              </a:ext>
            </a:extLst>
          </p:cNvPr>
          <p:cNvSpPr txBox="1"/>
          <p:nvPr/>
        </p:nvSpPr>
        <p:spPr>
          <a:xfrm>
            <a:off x="528206" y="3652728"/>
            <a:ext cx="11291704" cy="307777"/>
          </a:xfrm>
          <a:prstGeom prst="rect">
            <a:avLst/>
          </a:prstGeom>
          <a:noFill/>
        </p:spPr>
        <p:txBody>
          <a:bodyPr wrap="square" rtlCol="0">
            <a:spAutoFit/>
          </a:bodyPr>
          <a:lstStyle/>
          <a:p>
            <a:r>
              <a:rPr lang="en-GB" sz="1400">
                <a:effectLst/>
                <a:latin typeface="Arial" panose="020B0604020202020204" pitchFamily="34" charset="0"/>
                <a:ea typeface="Times New Roman" panose="02020603050405020304" pitchFamily="18" charset="0"/>
                <a:cs typeface="Arial" panose="020B0604020202020204" pitchFamily="34" charset="0"/>
              </a:rPr>
              <a:t>*</a:t>
            </a:r>
            <a:r>
              <a:rPr lang="en-GB" sz="1200">
                <a:effectLst/>
                <a:latin typeface="Arial" panose="020B0604020202020204" pitchFamily="34" charset="0"/>
                <a:ea typeface="Times New Roman" panose="02020603050405020304" pitchFamily="18" charset="0"/>
                <a:cs typeface="Arial" panose="020B0604020202020204" pitchFamily="34" charset="0"/>
              </a:rPr>
              <a:t>EAG PFS curve had lowest AIC/BIC that did not intersect with OS curve. **EAG PFS2 curve had lowest AIC/BIC that did not intersect with PFS curve or OS curve</a:t>
            </a:r>
            <a:endParaRPr lang="en-GB" sz="1200">
              <a:latin typeface="Arial" panose="020B060402020202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AF97C2CC-A045-565D-F55E-5D6FB3377B17}"/>
              </a:ext>
            </a:extLst>
          </p:cNvPr>
          <p:cNvSpPr/>
          <p:nvPr/>
        </p:nvSpPr>
        <p:spPr>
          <a:xfrm>
            <a:off x="284931" y="4053840"/>
            <a:ext cx="11786491" cy="2540636"/>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Bef>
                <a:spcPts val="600"/>
              </a:spcBef>
            </a:pPr>
            <a:r>
              <a:rPr lang="en-GB" b="1">
                <a:solidFill>
                  <a:schemeClr val="tx1"/>
                </a:solidFill>
                <a:latin typeface="Arial" panose="020B0604020202020204" pitchFamily="34" charset="0"/>
              </a:rPr>
              <a:t>EAG </a:t>
            </a:r>
            <a:r>
              <a:rPr lang="en-GB" b="1">
                <a:solidFill>
                  <a:schemeClr val="tx1"/>
                </a:solidFill>
                <a:latin typeface="Arial" panose="020B0604020202020204" pitchFamily="34" charset="0"/>
                <a:cs typeface="Arial" panose="020B0604020202020204" pitchFamily="34" charset="0"/>
              </a:rPr>
              <a:t>comments: </a:t>
            </a:r>
            <a:r>
              <a:rPr lang="en-GB">
                <a:solidFill>
                  <a:schemeClr val="tx1"/>
                </a:solidFill>
                <a:latin typeface="Arial" panose="020B0604020202020204" pitchFamily="34" charset="0"/>
                <a:cs typeface="Arial" panose="020B0604020202020204" pitchFamily="34" charset="0"/>
              </a:rPr>
              <a:t>Main concern is modelled relationship between PFS, PFS2 and OS:</a:t>
            </a:r>
          </a:p>
          <a:p>
            <a:pPr marL="342900" indent="-342900">
              <a:buFont typeface="Arial" panose="020B0604020202020204" pitchFamily="34" charset="0"/>
              <a:buChar char="•"/>
            </a:pPr>
            <a:r>
              <a:rPr lang="en-GB">
                <a:solidFill>
                  <a:schemeClr val="tx1"/>
                </a:solidFill>
                <a:latin typeface="Arial" panose="020B0604020202020204" pitchFamily="34" charset="0"/>
                <a:cs typeface="Arial" panose="020B0604020202020204" pitchFamily="34" charset="0"/>
              </a:rPr>
              <a:t>Company’s distributions result in logically impossible relationships between the 3 outcomes</a:t>
            </a:r>
          </a:p>
          <a:p>
            <a:pPr marL="800100" lvl="1" indent="-342900">
              <a:buFont typeface="Courier New" panose="02070309020205020404" pitchFamily="49" charset="0"/>
              <a:buChar char="o"/>
            </a:pPr>
            <a:r>
              <a:rPr lang="en-GB">
                <a:solidFill>
                  <a:schemeClr val="tx1"/>
                </a:solidFill>
                <a:latin typeface="Arial" panose="020B0604020202020204" pitchFamily="34" charset="0"/>
                <a:cs typeface="Arial" panose="020B0604020202020204" pitchFamily="34" charset="0"/>
              </a:rPr>
              <a:t>Company rectifies by using a ‘fix’ (i.e. a capping rule so that OS≥PFS2≥PFS at all time points). Need for ‘fix’ suggests that chosen curves clinically implausible</a:t>
            </a:r>
          </a:p>
          <a:p>
            <a:pPr marL="342900" indent="-342900">
              <a:buFont typeface="Arial" panose="020B0604020202020204" pitchFamily="34" charset="0"/>
              <a:buChar char="•"/>
            </a:pPr>
            <a:r>
              <a:rPr lang="en-GB">
                <a:solidFill>
                  <a:schemeClr val="tx1"/>
                </a:solidFill>
                <a:latin typeface="Arial" panose="020B0604020202020204" pitchFamily="34" charset="0"/>
                <a:ea typeface="Times New Roman" panose="02020603050405020304" pitchFamily="18" charset="0"/>
                <a:cs typeface="Arial" panose="020B0604020202020204" pitchFamily="34" charset="0"/>
              </a:rPr>
              <a:t>A</a:t>
            </a:r>
            <a:r>
              <a:rPr lang="en-GB">
                <a:solidFill>
                  <a:schemeClr val="tx1"/>
                </a:solidFill>
                <a:effectLst/>
                <a:latin typeface="Arial" panose="020B0604020202020204" pitchFamily="34" charset="0"/>
                <a:ea typeface="Times New Roman" panose="02020603050405020304" pitchFamily="18" charset="0"/>
                <a:cs typeface="Arial" panose="020B0604020202020204" pitchFamily="34" charset="0"/>
              </a:rPr>
              <a:t>vailable trial data make it difficult to fit logically complimentary PFS, PFS2 and OS curves as </a:t>
            </a:r>
            <a:r>
              <a:rPr lang="en-GB">
                <a:solidFill>
                  <a:schemeClr val="tx1"/>
                </a:solidFill>
                <a:latin typeface="Arial" panose="020B0604020202020204" pitchFamily="34" charset="0"/>
                <a:cs typeface="Arial" panose="020B0604020202020204" pitchFamily="34" charset="0"/>
              </a:rPr>
              <a:t>OS data immature and from earlier data cut than PFS and PFS2:</a:t>
            </a:r>
          </a:p>
          <a:p>
            <a:pPr marL="800100" lvl="1" indent="-342900">
              <a:buFont typeface="Courier New" panose="02070309020205020404" pitchFamily="49" charset="0"/>
              <a:buChar char="o"/>
            </a:pPr>
            <a:r>
              <a:rPr lang="en-GB">
                <a:solidFill>
                  <a:schemeClr val="tx1"/>
                </a:solidFill>
                <a:latin typeface="Arial" panose="020B0604020202020204" pitchFamily="34" charset="0"/>
                <a:cs typeface="Arial" panose="020B0604020202020204" pitchFamily="34" charset="0"/>
              </a:rPr>
              <a:t>Death events captured in PFS and PFS2 after March 2023 data cut off are not present in the OS KM data</a:t>
            </a:r>
          </a:p>
          <a:p>
            <a:pPr marL="342900" indent="-342900">
              <a:buFont typeface="Arial" panose="020B0604020202020204" pitchFamily="34" charset="0"/>
              <a:buChar char="•"/>
            </a:pPr>
            <a:r>
              <a:rPr lang="en-GB">
                <a:solidFill>
                  <a:schemeClr val="tx1"/>
                </a:solidFill>
                <a:latin typeface="Arial" panose="020B0604020202020204" pitchFamily="34" charset="0"/>
                <a:cs typeface="Arial" panose="020B0604020202020204" pitchFamily="34" charset="0"/>
              </a:rPr>
              <a:t>EAG uses alternative approach to retain logical relationship between PFS, PFS2 and OS – uses company’s OS curves but different PFS and PFS2 curves. Cautions that both approaches may be biased due to immature OS</a:t>
            </a:r>
          </a:p>
          <a:p>
            <a:pPr>
              <a:spcBef>
                <a:spcPts val="600"/>
              </a:spcBef>
            </a:pPr>
            <a:endParaRPr lang="en-GB">
              <a:solidFill>
                <a:schemeClr val="tx1"/>
              </a:solidFill>
              <a:latin typeface="Arial" panose="020B0604020202020204" pitchFamily="34" charset="0"/>
              <a:cs typeface="Arial" panose="020B0604020202020204" pitchFamily="34" charset="0"/>
            </a:endParaRPr>
          </a:p>
        </p:txBody>
      </p:sp>
      <p:sp>
        <p:nvSpPr>
          <p:cNvPr id="9" name="Text Placeholder 8">
            <a:extLst>
              <a:ext uri="{FF2B5EF4-FFF2-40B4-BE49-F238E27FC236}">
                <a16:creationId xmlns:a16="http://schemas.microsoft.com/office/drawing/2014/main" id="{4703D840-F769-ABF8-583D-8696BFFC456E}"/>
              </a:ext>
            </a:extLst>
          </p:cNvPr>
          <p:cNvSpPr>
            <a:spLocks noGrp="1"/>
          </p:cNvSpPr>
          <p:nvPr>
            <p:ph type="body" sz="quarter" idx="13"/>
          </p:nvPr>
        </p:nvSpPr>
        <p:spPr>
          <a:xfrm>
            <a:off x="1414421" y="6627377"/>
            <a:ext cx="9086850" cy="365125"/>
          </a:xfrm>
        </p:spPr>
        <p:txBody>
          <a:bodyPr/>
          <a:lstStyle/>
          <a:p>
            <a:r>
              <a:rPr lang="en-GB" sz="1400">
                <a:latin typeface="Arial" panose="020B0604020202020204" pitchFamily="34" charset="0"/>
                <a:cs typeface="Times New Roman" panose="02020603050405020304" pitchFamily="18" charset="0"/>
              </a:rPr>
              <a:t>OS, overall survival; KM, Kaplan–Meier; PFS, progression-free survival; PFS2 progression-free survival 2</a:t>
            </a:r>
            <a:endParaRPr lang="en-GB"/>
          </a:p>
          <a:p>
            <a:endParaRPr lang="en-GB"/>
          </a:p>
        </p:txBody>
      </p:sp>
    </p:spTree>
    <p:extLst>
      <p:ext uri="{BB962C8B-B14F-4D97-AF65-F5344CB8AC3E}">
        <p14:creationId xmlns:p14="http://schemas.microsoft.com/office/powerpoint/2010/main" val="23655525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TextBox 24">
            <a:extLst>
              <a:ext uri="{FF2B5EF4-FFF2-40B4-BE49-F238E27FC236}">
                <a16:creationId xmlns:a16="http://schemas.microsoft.com/office/drawing/2014/main" id="{9C9B0A70-6EF8-FDB1-300D-B7C1CEF6D3FE}"/>
              </a:ext>
            </a:extLst>
          </p:cNvPr>
          <p:cNvSpPr txBox="1"/>
          <p:nvPr/>
        </p:nvSpPr>
        <p:spPr>
          <a:xfrm>
            <a:off x="202752" y="6426804"/>
            <a:ext cx="11329091" cy="338554"/>
          </a:xfrm>
          <a:prstGeom prst="rect">
            <a:avLst/>
          </a:prstGeom>
          <a:solidFill>
            <a:schemeClr val="bg1"/>
          </a:solidFill>
        </p:spPr>
        <p:txBody>
          <a:bodyPr wrap="square">
            <a:spAutoFit/>
          </a:bodyPr>
          <a:lstStyle/>
          <a:p>
            <a:r>
              <a:rPr lang="en-GB" sz="1600">
                <a:latin typeface="Arial" panose="020B0604020202020204" pitchFamily="34" charset="0"/>
                <a:cs typeface="Times New Roman" panose="02020603050405020304" pitchFamily="18" charset="0"/>
              </a:rPr>
              <a:t>OS, overall survival; HR, hazard ratio; PFS, progression-free survival; PFS2 progression-free survival 2</a:t>
            </a:r>
            <a:endParaRPr lang="en-GB" sz="1600"/>
          </a:p>
        </p:txBody>
      </p:sp>
      <p:sp>
        <p:nvSpPr>
          <p:cNvPr id="3" name="Title 2">
            <a:extLst>
              <a:ext uri="{FF2B5EF4-FFF2-40B4-BE49-F238E27FC236}">
                <a16:creationId xmlns:a16="http://schemas.microsoft.com/office/drawing/2014/main" id="{C3A3666D-B0F1-B61E-ADF9-B6DC13A2DCBE}"/>
              </a:ext>
            </a:extLst>
          </p:cNvPr>
          <p:cNvSpPr>
            <a:spLocks noGrp="1"/>
          </p:cNvSpPr>
          <p:nvPr>
            <p:ph type="title"/>
          </p:nvPr>
        </p:nvSpPr>
        <p:spPr>
          <a:xfrm>
            <a:off x="281059" y="210459"/>
            <a:ext cx="11250785" cy="369333"/>
          </a:xfrm>
        </p:spPr>
        <p:txBody>
          <a:bodyPr>
            <a:noAutofit/>
          </a:bodyPr>
          <a:lstStyle/>
          <a:p>
            <a:r>
              <a:rPr lang="en-GB" sz="2800"/>
              <a:t>Company’s base case PFS, PFS2 and OS </a:t>
            </a:r>
          </a:p>
        </p:txBody>
      </p:sp>
      <p:sp>
        <p:nvSpPr>
          <p:cNvPr id="13" name="Rectangle 12" descr="Marker showing slides are confidential ">
            <a:extLst>
              <a:ext uri="{FF2B5EF4-FFF2-40B4-BE49-F238E27FC236}">
                <a16:creationId xmlns:a16="http://schemas.microsoft.com/office/drawing/2014/main" id="{3A89F488-F33D-9A46-7928-2709F405CAD1}"/>
              </a:ext>
              <a:ext uri="{C183D7F6-B498-43B3-948B-1728B52AA6E4}">
                <adec:decorative xmlns:adec="http://schemas.microsoft.com/office/drawing/2017/decorative" val="0"/>
              </a:ext>
            </a:extLst>
          </p:cNvPr>
          <p:cNvSpPr/>
          <p:nvPr/>
        </p:nvSpPr>
        <p:spPr>
          <a:xfrm>
            <a:off x="5334000" y="0"/>
            <a:ext cx="1524000"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a:latin typeface="Arial" panose="020B0604020202020204" pitchFamily="34" charset="0"/>
              </a:rPr>
              <a:t>CONFIDENTIAL</a:t>
            </a:r>
          </a:p>
        </p:txBody>
      </p:sp>
      <p:sp>
        <p:nvSpPr>
          <p:cNvPr id="2" name="Rectangle 1">
            <a:extLst>
              <a:ext uri="{FF2B5EF4-FFF2-40B4-BE49-F238E27FC236}">
                <a16:creationId xmlns:a16="http://schemas.microsoft.com/office/drawing/2014/main" id="{B63CF71E-910E-F8D6-FF9B-5CB5C212490C}"/>
              </a:ext>
            </a:extLst>
          </p:cNvPr>
          <p:cNvSpPr/>
          <p:nvPr/>
        </p:nvSpPr>
        <p:spPr>
          <a:xfrm>
            <a:off x="202754" y="661509"/>
            <a:ext cx="11786491" cy="633941"/>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Bef>
                <a:spcPts val="200"/>
              </a:spcBef>
            </a:pPr>
            <a:r>
              <a:rPr lang="en-GB" b="1" dirty="0">
                <a:solidFill>
                  <a:schemeClr val="tx1"/>
                </a:solidFill>
                <a:latin typeface="Arial" panose="020B0604020202020204" pitchFamily="34" charset="0"/>
              </a:rPr>
              <a:t>EAG</a:t>
            </a:r>
            <a:r>
              <a:rPr lang="en-GB" b="1" dirty="0">
                <a:solidFill>
                  <a:schemeClr val="tx1"/>
                </a:solidFill>
                <a:latin typeface="Arial" panose="020B0604020202020204" pitchFamily="34" charset="0"/>
                <a:cs typeface="Arial" panose="020B0604020202020204" pitchFamily="34" charset="0"/>
              </a:rPr>
              <a:t>: </a:t>
            </a:r>
            <a:r>
              <a:rPr lang="en-GB" sz="1800" dirty="0">
                <a:solidFill>
                  <a:schemeClr val="tx1"/>
                </a:solidFill>
                <a:latin typeface="Arial" panose="020B0604020202020204" pitchFamily="34" charset="0"/>
                <a:cs typeface="Arial" panose="020B0604020202020204" pitchFamily="34" charset="0"/>
              </a:rPr>
              <a:t>Capping rule forces steep and clinically implausible drops/rises in HRs and is triggered relatively early in time horizon. </a:t>
            </a:r>
            <a:r>
              <a:rPr lang="en-GB" sz="1800" dirty="0">
                <a:solidFill>
                  <a:schemeClr val="tx1"/>
                </a:solidFill>
                <a:latin typeface="Arial" panose="020B0604020202020204" pitchFamily="34" charset="0"/>
                <a:ea typeface="Times New Roman" panose="02020603050405020304" pitchFamily="18" charset="0"/>
                <a:cs typeface="Arial" panose="020B0604020202020204" pitchFamily="34" charset="0"/>
              </a:rPr>
              <a:t>O</a:t>
            </a:r>
            <a:r>
              <a:rPr lang="en-GB" sz="1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ver </a:t>
            </a:r>
            <a:r>
              <a:rPr lang="en-GB" sz="1800" u="sng" dirty="0">
                <a:solidFill>
                  <a:schemeClr val="tx1"/>
                </a:solidFill>
                <a:effectLst/>
                <a:highlight>
                  <a:srgbClr val="000000"/>
                </a:highlight>
                <a:latin typeface="Arial" panose="020B0604020202020204" pitchFamily="34" charset="0"/>
                <a:ea typeface="Times New Roman" panose="02020603050405020304" pitchFamily="18" charset="0"/>
                <a:cs typeface="Arial" panose="020B0604020202020204" pitchFamily="34" charset="0"/>
              </a:rPr>
              <a:t>***</a:t>
            </a:r>
            <a:r>
              <a:rPr lang="en-GB" sz="1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 of people on rucaparib and over </a:t>
            </a:r>
            <a:r>
              <a:rPr lang="en-GB" sz="1800" u="sng" dirty="0">
                <a:solidFill>
                  <a:schemeClr val="tx1"/>
                </a:solidFill>
                <a:effectLst/>
                <a:highlight>
                  <a:srgbClr val="000000"/>
                </a:highlight>
                <a:latin typeface="Arial" panose="020B0604020202020204" pitchFamily="34" charset="0"/>
                <a:ea typeface="Times New Roman" panose="02020603050405020304" pitchFamily="18" charset="0"/>
                <a:cs typeface="Arial" panose="020B0604020202020204" pitchFamily="34" charset="0"/>
              </a:rPr>
              <a:t>***</a:t>
            </a:r>
            <a:r>
              <a:rPr lang="en-GB" sz="1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 on routine surveillance are affected.</a:t>
            </a:r>
            <a:endParaRPr lang="en-GB" sz="1800" dirty="0">
              <a:solidFill>
                <a:schemeClr val="tx1"/>
              </a:solidFill>
              <a:latin typeface="Arial" panose="020B0604020202020204" pitchFamily="34" charset="0"/>
              <a:cs typeface="Arial" panose="020B0604020202020204" pitchFamily="34" charset="0"/>
            </a:endParaRPr>
          </a:p>
          <a:p>
            <a:pPr>
              <a:spcBef>
                <a:spcPts val="600"/>
              </a:spcBef>
            </a:pPr>
            <a:endParaRPr lang="en-GB" dirty="0">
              <a:solidFill>
                <a:schemeClr val="tx1"/>
              </a:solidFill>
              <a:latin typeface="Arial" panose="020B0604020202020204" pitchFamily="34" charset="0"/>
              <a:cs typeface="Arial" panose="020B0604020202020204" pitchFamily="34" charset="0"/>
            </a:endParaRPr>
          </a:p>
        </p:txBody>
      </p:sp>
      <p:sp>
        <p:nvSpPr>
          <p:cNvPr id="23" name="TextBox 22">
            <a:extLst>
              <a:ext uri="{FF2B5EF4-FFF2-40B4-BE49-F238E27FC236}">
                <a16:creationId xmlns:a16="http://schemas.microsoft.com/office/drawing/2014/main" id="{01F9CCEA-9796-B17F-6AB5-1F2B7E9FD5B5}"/>
              </a:ext>
            </a:extLst>
          </p:cNvPr>
          <p:cNvSpPr txBox="1"/>
          <p:nvPr/>
        </p:nvSpPr>
        <p:spPr>
          <a:xfrm>
            <a:off x="1952991" y="1312797"/>
            <a:ext cx="8095884" cy="369332"/>
          </a:xfrm>
          <a:prstGeom prst="rect">
            <a:avLst/>
          </a:prstGeom>
          <a:noFill/>
        </p:spPr>
        <p:txBody>
          <a:bodyPr wrap="square">
            <a:spAutoFit/>
          </a:bodyPr>
          <a:lstStyle/>
          <a:p>
            <a:r>
              <a:rPr lang="en-GB" sz="1800" b="1">
                <a:effectLst/>
                <a:latin typeface="Arial" panose="020B0604020202020204" pitchFamily="34" charset="0"/>
                <a:ea typeface="Times New Roman" panose="02020603050405020304" pitchFamily="18" charset="0"/>
                <a:cs typeface="Arial" panose="020B0604020202020204" pitchFamily="34" charset="0"/>
              </a:rPr>
              <a:t>Company base case PFS, PFS2 and OS for rucaparib and placebo </a:t>
            </a:r>
            <a:endParaRPr lang="en-GB" b="1">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91715B0A-2D85-D8D9-7A5C-264841AF273C}"/>
              </a:ext>
            </a:extLst>
          </p:cNvPr>
          <p:cNvSpPr/>
          <p:nvPr/>
        </p:nvSpPr>
        <p:spPr>
          <a:xfrm>
            <a:off x="202752" y="1699476"/>
            <a:ext cx="5728379" cy="4720986"/>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a:extLst>
              <a:ext uri="{FF2B5EF4-FFF2-40B4-BE49-F238E27FC236}">
                <a16:creationId xmlns:a16="http://schemas.microsoft.com/office/drawing/2014/main" id="{4A02B13A-6AC7-FC61-A8B7-1D0D13E07240}"/>
              </a:ext>
            </a:extLst>
          </p:cNvPr>
          <p:cNvSpPr/>
          <p:nvPr/>
        </p:nvSpPr>
        <p:spPr>
          <a:xfrm>
            <a:off x="6095999" y="1682129"/>
            <a:ext cx="5728379" cy="4720986"/>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310485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E6EFE077-03C7-A8F0-C424-DF4D81E43240}"/>
              </a:ext>
            </a:extLst>
          </p:cNvPr>
          <p:cNvSpPr/>
          <p:nvPr/>
        </p:nvSpPr>
        <p:spPr>
          <a:xfrm>
            <a:off x="238844" y="1839315"/>
            <a:ext cx="5728379" cy="4720986"/>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a:extLst>
              <a:ext uri="{FF2B5EF4-FFF2-40B4-BE49-F238E27FC236}">
                <a16:creationId xmlns:a16="http://schemas.microsoft.com/office/drawing/2014/main" id="{56D21AA1-5383-451B-1474-C0068BD1368C}"/>
              </a:ext>
            </a:extLst>
          </p:cNvPr>
          <p:cNvSpPr/>
          <p:nvPr/>
        </p:nvSpPr>
        <p:spPr>
          <a:xfrm>
            <a:off x="6132091" y="1821968"/>
            <a:ext cx="5728379" cy="4720986"/>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 Placeholder 1">
            <a:extLst>
              <a:ext uri="{FF2B5EF4-FFF2-40B4-BE49-F238E27FC236}">
                <a16:creationId xmlns:a16="http://schemas.microsoft.com/office/drawing/2014/main" id="{33736AB8-353F-B120-8259-87B93872F81A}"/>
              </a:ext>
            </a:extLst>
          </p:cNvPr>
          <p:cNvSpPr>
            <a:spLocks noGrp="1"/>
          </p:cNvSpPr>
          <p:nvPr>
            <p:ph type="body" sz="quarter" idx="13"/>
          </p:nvPr>
        </p:nvSpPr>
        <p:spPr>
          <a:xfrm>
            <a:off x="1759695" y="6615810"/>
            <a:ext cx="9086850" cy="365125"/>
          </a:xfrm>
        </p:spPr>
        <p:txBody>
          <a:bodyPr/>
          <a:lstStyle/>
          <a:p>
            <a:r>
              <a:rPr lang="en-GB" sz="1400">
                <a:latin typeface="Arial" panose="020B0604020202020204" pitchFamily="34" charset="0"/>
                <a:cs typeface="Times New Roman" panose="02020603050405020304" pitchFamily="18" charset="0"/>
              </a:rPr>
              <a:t>OS, overall survival; PFS, progression-free survival; PFS2 progression-free survival 2</a:t>
            </a:r>
            <a:endParaRPr lang="en-GB" sz="1400"/>
          </a:p>
          <a:p>
            <a:endParaRPr lang="en-GB"/>
          </a:p>
        </p:txBody>
      </p:sp>
      <p:sp>
        <p:nvSpPr>
          <p:cNvPr id="3" name="Title 2">
            <a:extLst>
              <a:ext uri="{FF2B5EF4-FFF2-40B4-BE49-F238E27FC236}">
                <a16:creationId xmlns:a16="http://schemas.microsoft.com/office/drawing/2014/main" id="{F67C0397-5ED6-1565-8DD3-649E68D16030}"/>
              </a:ext>
            </a:extLst>
          </p:cNvPr>
          <p:cNvSpPr>
            <a:spLocks noGrp="1"/>
          </p:cNvSpPr>
          <p:nvPr>
            <p:ph type="title"/>
          </p:nvPr>
        </p:nvSpPr>
        <p:spPr>
          <a:xfrm>
            <a:off x="361098" y="176595"/>
            <a:ext cx="11499372" cy="592817"/>
          </a:xfrm>
        </p:spPr>
        <p:txBody>
          <a:bodyPr>
            <a:normAutofit fontScale="90000"/>
          </a:bodyPr>
          <a:lstStyle/>
          <a:p>
            <a:r>
              <a:rPr lang="en-GB" sz="3200"/>
              <a:t>EAG alternative PFS and PFS2 and company OS distributions</a:t>
            </a:r>
            <a:endParaRPr lang="en-GB"/>
          </a:p>
        </p:txBody>
      </p:sp>
      <p:sp>
        <p:nvSpPr>
          <p:cNvPr id="6" name="Rectangle 5" descr="Marker showing slides are confidential ">
            <a:extLst>
              <a:ext uri="{FF2B5EF4-FFF2-40B4-BE49-F238E27FC236}">
                <a16:creationId xmlns:a16="http://schemas.microsoft.com/office/drawing/2014/main" id="{CBE9C728-848B-FA24-75BD-5E0E03AFCFC3}"/>
              </a:ext>
              <a:ext uri="{C183D7F6-B498-43B3-948B-1728B52AA6E4}">
                <adec:decorative xmlns:adec="http://schemas.microsoft.com/office/drawing/2017/decorative" val="0"/>
              </a:ext>
            </a:extLst>
          </p:cNvPr>
          <p:cNvSpPr/>
          <p:nvPr/>
        </p:nvSpPr>
        <p:spPr>
          <a:xfrm>
            <a:off x="5334000" y="0"/>
            <a:ext cx="1524000"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a:latin typeface="Arial" panose="020B0604020202020204" pitchFamily="34" charset="0"/>
              </a:rPr>
              <a:t>CONFIDENTIAL</a:t>
            </a:r>
          </a:p>
        </p:txBody>
      </p:sp>
      <p:grpSp>
        <p:nvGrpSpPr>
          <p:cNvPr id="10" name="Group 9">
            <a:extLst>
              <a:ext uri="{FF2B5EF4-FFF2-40B4-BE49-F238E27FC236}">
                <a16:creationId xmlns:a16="http://schemas.microsoft.com/office/drawing/2014/main" id="{030525DA-63F4-3DF0-EB2F-B5289B1A12F0}"/>
              </a:ext>
            </a:extLst>
          </p:cNvPr>
          <p:cNvGrpSpPr/>
          <p:nvPr/>
        </p:nvGrpSpPr>
        <p:grpSpPr>
          <a:xfrm>
            <a:off x="1481634" y="2302265"/>
            <a:ext cx="6164034" cy="2205181"/>
            <a:chOff x="1495425" y="1910784"/>
            <a:chExt cx="6164034" cy="2392453"/>
          </a:xfrm>
        </p:grpSpPr>
        <p:sp>
          <p:nvSpPr>
            <p:cNvPr id="4" name="TextBox 3">
              <a:extLst>
                <a:ext uri="{FF2B5EF4-FFF2-40B4-BE49-F238E27FC236}">
                  <a16:creationId xmlns:a16="http://schemas.microsoft.com/office/drawing/2014/main" id="{D971F9B1-CCF2-00F1-C50B-32635AA4F200}"/>
                </a:ext>
              </a:extLst>
            </p:cNvPr>
            <p:cNvSpPr txBox="1"/>
            <p:nvPr/>
          </p:nvSpPr>
          <p:spPr>
            <a:xfrm>
              <a:off x="2471035" y="1910784"/>
              <a:ext cx="3421675" cy="646331"/>
            </a:xfrm>
            <a:prstGeom prst="rect">
              <a:avLst/>
            </a:prstGeom>
            <a:solidFill>
              <a:schemeClr val="bg1"/>
            </a:solidFill>
            <a:ln>
              <a:solidFill>
                <a:srgbClr val="FF0000"/>
              </a:solidFill>
            </a:ln>
          </p:spPr>
          <p:txBody>
            <a:bodyPr wrap="square" rtlCol="0">
              <a:spAutoFit/>
            </a:bodyPr>
            <a:lstStyle/>
            <a:p>
              <a:pPr algn="ctr"/>
              <a:r>
                <a:rPr lang="en-GB" b="1">
                  <a:latin typeface="Arial" panose="020B0604020202020204" pitchFamily="34" charset="0"/>
                  <a:cs typeface="Times New Roman" panose="02020603050405020304" pitchFamily="18" charset="0"/>
                </a:rPr>
                <a:t>EAG PFS: </a:t>
              </a:r>
              <a:r>
                <a:rPr lang="en-GB">
                  <a:latin typeface="Arial" panose="020B0604020202020204" pitchFamily="34" charset="0"/>
                  <a:cs typeface="Times New Roman" panose="02020603050405020304" pitchFamily="18" charset="0"/>
                </a:rPr>
                <a:t>best fitting curve that doesn’t intersect OS curve</a:t>
              </a:r>
            </a:p>
          </p:txBody>
        </p:sp>
        <p:sp>
          <p:nvSpPr>
            <p:cNvPr id="11" name="TextBox 10">
              <a:extLst>
                <a:ext uri="{FF2B5EF4-FFF2-40B4-BE49-F238E27FC236}">
                  <a16:creationId xmlns:a16="http://schemas.microsoft.com/office/drawing/2014/main" id="{48989700-BB3F-ADD1-870D-62BC18DA5E6D}"/>
                </a:ext>
              </a:extLst>
            </p:cNvPr>
            <p:cNvSpPr txBox="1"/>
            <p:nvPr/>
          </p:nvSpPr>
          <p:spPr>
            <a:xfrm>
              <a:off x="1556416" y="3656906"/>
              <a:ext cx="4554368" cy="646331"/>
            </a:xfrm>
            <a:prstGeom prst="rect">
              <a:avLst/>
            </a:prstGeom>
            <a:solidFill>
              <a:schemeClr val="bg1"/>
            </a:solidFill>
            <a:ln>
              <a:solidFill>
                <a:srgbClr val="00B050"/>
              </a:solidFill>
            </a:ln>
          </p:spPr>
          <p:txBody>
            <a:bodyPr wrap="square">
              <a:spAutoFit/>
            </a:bodyPr>
            <a:lstStyle/>
            <a:p>
              <a:pPr algn="ctr"/>
              <a:r>
                <a:rPr lang="en-GB" b="1">
                  <a:latin typeface="Arial" panose="020B0604020202020204" pitchFamily="34" charset="0"/>
                  <a:cs typeface="Times New Roman" panose="02020603050405020304" pitchFamily="18" charset="0"/>
                </a:rPr>
                <a:t>EAG PFS2: </a:t>
              </a:r>
              <a:r>
                <a:rPr lang="en-GB">
                  <a:latin typeface="Arial" panose="020B0604020202020204" pitchFamily="34" charset="0"/>
                  <a:cs typeface="Times New Roman" panose="02020603050405020304" pitchFamily="18" charset="0"/>
                </a:rPr>
                <a:t>best fitting curve that doesn’t intersect OS or EAG’s PFS curve</a:t>
              </a:r>
            </a:p>
          </p:txBody>
        </p:sp>
        <p:cxnSp>
          <p:nvCxnSpPr>
            <p:cNvPr id="13" name="Straight Arrow Connector 12">
              <a:extLst>
                <a:ext uri="{FF2B5EF4-FFF2-40B4-BE49-F238E27FC236}">
                  <a16:creationId xmlns:a16="http://schemas.microsoft.com/office/drawing/2014/main" id="{52F4B1EA-F562-9587-DAAD-D0D70C303683}"/>
                </a:ext>
                <a:ext uri="{C183D7F6-B498-43B3-948B-1728B52AA6E4}">
                  <adec:decorative xmlns:adec="http://schemas.microsoft.com/office/drawing/2017/decorative" val="1"/>
                </a:ext>
              </a:extLst>
            </p:cNvPr>
            <p:cNvCxnSpPr>
              <a:cxnSpLocks/>
            </p:cNvCxnSpPr>
            <p:nvPr/>
          </p:nvCxnSpPr>
          <p:spPr>
            <a:xfrm flipH="1">
              <a:off x="1495425" y="2276475"/>
              <a:ext cx="975610" cy="581025"/>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A72CD1B9-6E91-CCBB-046B-7615CA94937B}"/>
                </a:ext>
                <a:ext uri="{C183D7F6-B498-43B3-948B-1728B52AA6E4}">
                  <adec:decorative xmlns:adec="http://schemas.microsoft.com/office/drawing/2017/decorative" val="1"/>
                </a:ext>
              </a:extLst>
            </p:cNvPr>
            <p:cNvCxnSpPr>
              <a:cxnSpLocks/>
              <a:stCxn id="4" idx="3"/>
            </p:cNvCxnSpPr>
            <p:nvPr/>
          </p:nvCxnSpPr>
          <p:spPr>
            <a:xfrm>
              <a:off x="5892710" y="2233950"/>
              <a:ext cx="1231990" cy="62355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497007C3-FFB9-B6EB-5181-01E55D2B6D6D}"/>
                </a:ext>
                <a:ext uri="{C183D7F6-B498-43B3-948B-1728B52AA6E4}">
                  <adec:decorative xmlns:adec="http://schemas.microsoft.com/office/drawing/2017/decorative" val="1"/>
                </a:ext>
              </a:extLst>
            </p:cNvPr>
            <p:cNvCxnSpPr>
              <a:cxnSpLocks/>
            </p:cNvCxnSpPr>
            <p:nvPr/>
          </p:nvCxnSpPr>
          <p:spPr>
            <a:xfrm flipV="1">
              <a:off x="5276850" y="3200400"/>
              <a:ext cx="2382609" cy="456506"/>
            </a:xfrm>
            <a:prstGeom prst="straightConnector1">
              <a:avLst/>
            </a:prstGeom>
            <a:ln>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A1C27746-D780-312D-1C63-10DC8094EE8B}"/>
                </a:ext>
                <a:ext uri="{C183D7F6-B498-43B3-948B-1728B52AA6E4}">
                  <adec:decorative xmlns:adec="http://schemas.microsoft.com/office/drawing/2017/decorative" val="1"/>
                </a:ext>
              </a:extLst>
            </p:cNvPr>
            <p:cNvCxnSpPr>
              <a:cxnSpLocks/>
            </p:cNvCxnSpPr>
            <p:nvPr/>
          </p:nvCxnSpPr>
          <p:spPr>
            <a:xfrm flipH="1" flipV="1">
              <a:off x="1759695" y="2955925"/>
              <a:ext cx="829495" cy="700981"/>
            </a:xfrm>
            <a:prstGeom prst="straightConnector1">
              <a:avLst/>
            </a:prstGeom>
            <a:ln>
              <a:solidFill>
                <a:srgbClr val="00B050"/>
              </a:solidFill>
              <a:tailEnd type="triangle"/>
            </a:ln>
          </p:spPr>
          <p:style>
            <a:lnRef idx="1">
              <a:schemeClr val="accent1"/>
            </a:lnRef>
            <a:fillRef idx="0">
              <a:schemeClr val="accent1"/>
            </a:fillRef>
            <a:effectRef idx="0">
              <a:schemeClr val="accent1"/>
            </a:effectRef>
            <a:fontRef idx="minor">
              <a:schemeClr val="tx1"/>
            </a:fontRef>
          </p:style>
        </p:cxnSp>
      </p:grpSp>
      <p:sp>
        <p:nvSpPr>
          <p:cNvPr id="8" name="TextBox 7">
            <a:extLst>
              <a:ext uri="{FF2B5EF4-FFF2-40B4-BE49-F238E27FC236}">
                <a16:creationId xmlns:a16="http://schemas.microsoft.com/office/drawing/2014/main" id="{AC17B334-6221-AFCB-DC21-FB6D5E46D861}"/>
              </a:ext>
            </a:extLst>
          </p:cNvPr>
          <p:cNvSpPr txBox="1"/>
          <p:nvPr/>
        </p:nvSpPr>
        <p:spPr>
          <a:xfrm>
            <a:off x="2457244" y="1506756"/>
            <a:ext cx="2006082" cy="369332"/>
          </a:xfrm>
          <a:prstGeom prst="rect">
            <a:avLst/>
          </a:prstGeom>
          <a:noFill/>
        </p:spPr>
        <p:txBody>
          <a:bodyPr wrap="square" rtlCol="0">
            <a:spAutoFit/>
          </a:bodyPr>
          <a:lstStyle/>
          <a:p>
            <a:r>
              <a:rPr lang="en-GB" b="1">
                <a:latin typeface="Arial" panose="020B0604020202020204" pitchFamily="34" charset="0"/>
                <a:cs typeface="Arial" panose="020B0604020202020204" pitchFamily="34" charset="0"/>
              </a:rPr>
              <a:t>Rucaparib</a:t>
            </a:r>
          </a:p>
        </p:txBody>
      </p:sp>
      <p:sp>
        <p:nvSpPr>
          <p:cNvPr id="9" name="TextBox 8">
            <a:extLst>
              <a:ext uri="{FF2B5EF4-FFF2-40B4-BE49-F238E27FC236}">
                <a16:creationId xmlns:a16="http://schemas.microsoft.com/office/drawing/2014/main" id="{39682578-ED47-774A-C1B8-2E92FA9C7503}"/>
              </a:ext>
            </a:extLst>
          </p:cNvPr>
          <p:cNvSpPr txBox="1"/>
          <p:nvPr/>
        </p:nvSpPr>
        <p:spPr>
          <a:xfrm>
            <a:off x="7645668" y="1504262"/>
            <a:ext cx="3758274" cy="369332"/>
          </a:xfrm>
          <a:prstGeom prst="rect">
            <a:avLst/>
          </a:prstGeom>
          <a:noFill/>
        </p:spPr>
        <p:txBody>
          <a:bodyPr wrap="square" rtlCol="0">
            <a:spAutoFit/>
          </a:bodyPr>
          <a:lstStyle/>
          <a:p>
            <a:r>
              <a:rPr lang="en-GB" b="1">
                <a:latin typeface="Arial" panose="020B0604020202020204" pitchFamily="34" charset="0"/>
                <a:cs typeface="Arial" panose="020B0604020202020204" pitchFamily="34" charset="0"/>
              </a:rPr>
              <a:t>Routine surveillance</a:t>
            </a:r>
          </a:p>
        </p:txBody>
      </p:sp>
      <p:sp>
        <p:nvSpPr>
          <p:cNvPr id="31" name="Rectangle 30">
            <a:extLst>
              <a:ext uri="{FF2B5EF4-FFF2-40B4-BE49-F238E27FC236}">
                <a16:creationId xmlns:a16="http://schemas.microsoft.com/office/drawing/2014/main" id="{9E528E19-BC10-7CCE-8E72-0D369015184A}"/>
              </a:ext>
            </a:extLst>
          </p:cNvPr>
          <p:cNvSpPr/>
          <p:nvPr/>
        </p:nvSpPr>
        <p:spPr>
          <a:xfrm>
            <a:off x="81074" y="583041"/>
            <a:ext cx="11872801" cy="832481"/>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Bef>
                <a:spcPts val="200"/>
              </a:spcBef>
            </a:pPr>
            <a:r>
              <a:rPr lang="en-GB" sz="1700" b="1">
                <a:solidFill>
                  <a:schemeClr val="tx1"/>
                </a:solidFill>
                <a:latin typeface="Arial" panose="020B0604020202020204" pitchFamily="34" charset="0"/>
              </a:rPr>
              <a:t>EAG</a:t>
            </a:r>
            <a:r>
              <a:rPr lang="en-GB" sz="1700" b="1">
                <a:solidFill>
                  <a:schemeClr val="tx1"/>
                </a:solidFill>
                <a:latin typeface="Arial" panose="020B0604020202020204" pitchFamily="34" charset="0"/>
                <a:cs typeface="Arial" panose="020B0604020202020204" pitchFamily="34" charset="0"/>
              </a:rPr>
              <a:t>: </a:t>
            </a:r>
            <a:r>
              <a:rPr lang="en-GB" sz="1700">
                <a:solidFill>
                  <a:schemeClr val="tx1"/>
                </a:solidFill>
                <a:latin typeface="Arial" panose="020B0604020202020204" pitchFamily="34" charset="0"/>
                <a:cs typeface="Times New Roman" panose="02020603050405020304" pitchFamily="18" charset="0"/>
              </a:rPr>
              <a:t>necessary to vary either OS or PFS/PFS2 curves to present logically coherent set. PFS/PFS2 data more mature but alternative OS curves did not resolve early PFS &amp; PFS2 capping for routine surveillance </a:t>
            </a:r>
            <a:r>
              <a:rPr lang="en-GB" sz="1700">
                <a:solidFill>
                  <a:schemeClr val="tx1"/>
                </a:solidFill>
                <a:latin typeface="Arial" panose="020B0604020202020204" pitchFamily="34" charset="0"/>
                <a:cs typeface="Times New Roman" panose="02020603050405020304" pitchFamily="18" charset="0"/>
                <a:sym typeface="Wingdings" panose="05000000000000000000" pitchFamily="2" charset="2"/>
              </a:rPr>
              <a:t> adjusted</a:t>
            </a:r>
            <a:r>
              <a:rPr lang="en-GB" sz="1700">
                <a:solidFill>
                  <a:schemeClr val="tx1"/>
                </a:solidFill>
                <a:latin typeface="Arial" panose="020B0604020202020204" pitchFamily="34" charset="0"/>
                <a:cs typeface="Times New Roman" panose="02020603050405020304" pitchFamily="18" charset="0"/>
              </a:rPr>
              <a:t> PFS/PFS2 curves and retained company’s base case OS curve </a:t>
            </a:r>
            <a:endParaRPr lang="en-GB" sz="170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315868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0E9488D-51D1-145A-7873-C2914275704F}"/>
              </a:ext>
            </a:extLst>
          </p:cNvPr>
          <p:cNvSpPr>
            <a:spLocks noGrp="1"/>
          </p:cNvSpPr>
          <p:nvPr>
            <p:ph type="body" sz="quarter" idx="13"/>
          </p:nvPr>
        </p:nvSpPr>
        <p:spPr>
          <a:xfrm>
            <a:off x="1871663" y="6594476"/>
            <a:ext cx="9086850" cy="365125"/>
          </a:xfrm>
        </p:spPr>
        <p:txBody>
          <a:bodyPr/>
          <a:lstStyle/>
          <a:p>
            <a:r>
              <a:rPr lang="en-GB" sz="1400">
                <a:latin typeface="Arial" panose="020B0604020202020204" pitchFamily="34" charset="0"/>
                <a:cs typeface="Times New Roman" panose="02020603050405020304" pitchFamily="18" charset="0"/>
              </a:rPr>
              <a:t>OS, overall survival; KM, Kaplan–Meier PFS, progression-free survival; PFS2 progression-free survival 2</a:t>
            </a:r>
            <a:endParaRPr lang="en-GB" sz="1400"/>
          </a:p>
          <a:p>
            <a:endParaRPr lang="en-GB"/>
          </a:p>
        </p:txBody>
      </p:sp>
      <p:sp>
        <p:nvSpPr>
          <p:cNvPr id="3" name="Title 2" descr="&#10;">
            <a:extLst>
              <a:ext uri="{FF2B5EF4-FFF2-40B4-BE49-F238E27FC236}">
                <a16:creationId xmlns:a16="http://schemas.microsoft.com/office/drawing/2014/main" id="{466FBB72-05DB-6A7F-3819-3392A32E06C0}"/>
              </a:ext>
            </a:extLst>
          </p:cNvPr>
          <p:cNvSpPr>
            <a:spLocks noGrp="1"/>
          </p:cNvSpPr>
          <p:nvPr>
            <p:ph type="title"/>
          </p:nvPr>
        </p:nvSpPr>
        <p:spPr/>
        <p:txBody>
          <a:bodyPr>
            <a:normAutofit fontScale="90000"/>
          </a:bodyPr>
          <a:lstStyle/>
          <a:p>
            <a:r>
              <a:rPr lang="en-GB" sz="3100"/>
              <a:t>Company and EAG PFS, PFS2, and OS curves and KM data</a:t>
            </a:r>
            <a:br>
              <a:rPr lang="en-GB" sz="3200">
                <a:effectLst/>
                <a:latin typeface="Arial" panose="020B0604020202020204" pitchFamily="34" charset="0"/>
                <a:ea typeface="Calibri" panose="020F0502020204030204" pitchFamily="34" charset="0"/>
                <a:cs typeface="Times New Roman" panose="02020603050405020304" pitchFamily="18" charset="0"/>
              </a:rPr>
            </a:br>
            <a:endParaRPr lang="en-GB"/>
          </a:p>
        </p:txBody>
      </p:sp>
      <p:sp>
        <p:nvSpPr>
          <p:cNvPr id="8" name="Rectangle 7" descr="Marker showing slides are confidential ">
            <a:extLst>
              <a:ext uri="{FF2B5EF4-FFF2-40B4-BE49-F238E27FC236}">
                <a16:creationId xmlns:a16="http://schemas.microsoft.com/office/drawing/2014/main" id="{AC58333C-3689-5FC8-2BD9-A0CEEB7BA7C0}"/>
              </a:ext>
              <a:ext uri="{C183D7F6-B498-43B3-948B-1728B52AA6E4}">
                <adec:decorative xmlns:adec="http://schemas.microsoft.com/office/drawing/2017/decorative" val="0"/>
              </a:ext>
            </a:extLst>
          </p:cNvPr>
          <p:cNvSpPr/>
          <p:nvPr/>
        </p:nvSpPr>
        <p:spPr>
          <a:xfrm>
            <a:off x="5334000" y="0"/>
            <a:ext cx="1524000"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latin typeface="Arial" panose="020B0604020202020204" pitchFamily="34" charset="0"/>
              </a:rPr>
              <a:t>CONFIDENTIAL</a:t>
            </a:r>
          </a:p>
        </p:txBody>
      </p:sp>
      <p:sp>
        <p:nvSpPr>
          <p:cNvPr id="10" name="TextBox 9">
            <a:extLst>
              <a:ext uri="{FF2B5EF4-FFF2-40B4-BE49-F238E27FC236}">
                <a16:creationId xmlns:a16="http://schemas.microsoft.com/office/drawing/2014/main" id="{C4A6DC29-F703-C7B6-341C-1546AE3CEC70}"/>
              </a:ext>
            </a:extLst>
          </p:cNvPr>
          <p:cNvSpPr txBox="1"/>
          <p:nvPr/>
        </p:nvSpPr>
        <p:spPr>
          <a:xfrm>
            <a:off x="363793" y="636004"/>
            <a:ext cx="2006082" cy="369332"/>
          </a:xfrm>
          <a:prstGeom prst="rect">
            <a:avLst/>
          </a:prstGeom>
          <a:noFill/>
        </p:spPr>
        <p:txBody>
          <a:bodyPr wrap="square" rtlCol="0">
            <a:spAutoFit/>
          </a:bodyPr>
          <a:lstStyle/>
          <a:p>
            <a:r>
              <a:rPr lang="en-GB" b="1">
                <a:latin typeface="Arial" panose="020B0604020202020204" pitchFamily="34" charset="0"/>
                <a:cs typeface="Arial" panose="020B0604020202020204" pitchFamily="34" charset="0"/>
              </a:rPr>
              <a:t>Rucaparib</a:t>
            </a:r>
          </a:p>
        </p:txBody>
      </p:sp>
      <p:sp>
        <p:nvSpPr>
          <p:cNvPr id="11" name="TextBox 10">
            <a:extLst>
              <a:ext uri="{FF2B5EF4-FFF2-40B4-BE49-F238E27FC236}">
                <a16:creationId xmlns:a16="http://schemas.microsoft.com/office/drawing/2014/main" id="{BA253D1E-FB99-0522-6972-FF12EB9C2EC6}"/>
              </a:ext>
            </a:extLst>
          </p:cNvPr>
          <p:cNvSpPr txBox="1"/>
          <p:nvPr/>
        </p:nvSpPr>
        <p:spPr>
          <a:xfrm>
            <a:off x="6366436" y="671675"/>
            <a:ext cx="3509084" cy="369332"/>
          </a:xfrm>
          <a:prstGeom prst="rect">
            <a:avLst/>
          </a:prstGeom>
          <a:noFill/>
        </p:spPr>
        <p:txBody>
          <a:bodyPr wrap="square" rtlCol="0">
            <a:spAutoFit/>
          </a:bodyPr>
          <a:lstStyle/>
          <a:p>
            <a:r>
              <a:rPr lang="en-GB" b="1">
                <a:latin typeface="Arial" panose="020B0604020202020204" pitchFamily="34" charset="0"/>
                <a:cs typeface="Arial" panose="020B0604020202020204" pitchFamily="34" charset="0"/>
              </a:rPr>
              <a:t>Routine</a:t>
            </a:r>
            <a:r>
              <a:rPr lang="en-GB">
                <a:latin typeface="Arial" panose="020B0604020202020204" pitchFamily="34" charset="0"/>
                <a:cs typeface="Arial" panose="020B0604020202020204" pitchFamily="34" charset="0"/>
              </a:rPr>
              <a:t> </a:t>
            </a:r>
            <a:r>
              <a:rPr lang="en-GB" b="1">
                <a:latin typeface="Arial" panose="020B0604020202020204" pitchFamily="34" charset="0"/>
                <a:cs typeface="Arial" panose="020B0604020202020204" pitchFamily="34" charset="0"/>
              </a:rPr>
              <a:t>surveillance</a:t>
            </a:r>
          </a:p>
        </p:txBody>
      </p:sp>
      <p:grpSp>
        <p:nvGrpSpPr>
          <p:cNvPr id="16" name="Group 15">
            <a:extLst>
              <a:ext uri="{FF2B5EF4-FFF2-40B4-BE49-F238E27FC236}">
                <a16:creationId xmlns:a16="http://schemas.microsoft.com/office/drawing/2014/main" id="{148345CA-8D20-CA4E-51B0-DA2C2D60DFC3}"/>
              </a:ext>
              <a:ext uri="{C183D7F6-B498-43B3-948B-1728B52AA6E4}">
                <adec:decorative xmlns:adec="http://schemas.microsoft.com/office/drawing/2017/decorative" val="1"/>
              </a:ext>
            </a:extLst>
          </p:cNvPr>
          <p:cNvGrpSpPr/>
          <p:nvPr/>
        </p:nvGrpSpPr>
        <p:grpSpPr>
          <a:xfrm>
            <a:off x="1373962" y="6109350"/>
            <a:ext cx="9873477" cy="485126"/>
            <a:chOff x="1512267" y="5473837"/>
            <a:chExt cx="10020921" cy="711824"/>
          </a:xfrm>
        </p:grpSpPr>
        <p:sp>
          <p:nvSpPr>
            <p:cNvPr id="17" name="Rectangle 16" descr="Question to committee">
              <a:extLst>
                <a:ext uri="{FF2B5EF4-FFF2-40B4-BE49-F238E27FC236}">
                  <a16:creationId xmlns:a16="http://schemas.microsoft.com/office/drawing/2014/main" id="{D52A6DCF-6681-D804-A0EF-1043B0ACBE00}"/>
                </a:ext>
              </a:extLst>
            </p:cNvPr>
            <p:cNvSpPr/>
            <p:nvPr/>
          </p:nvSpPr>
          <p:spPr>
            <a:xfrm>
              <a:off x="1818062" y="5496003"/>
              <a:ext cx="9715126" cy="689657"/>
            </a:xfrm>
            <a:prstGeom prst="rect">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lIns="252000" rtlCol="0" anchor="ctr"/>
            <a:lstStyle/>
            <a:p>
              <a:pPr algn="ctr"/>
              <a:r>
                <a:rPr lang="en-GB">
                  <a:solidFill>
                    <a:schemeClr val="tx1"/>
                  </a:solidFill>
                  <a:latin typeface="Arial" panose="020B0604020202020204" pitchFamily="34" charset="0"/>
                </a:rPr>
                <a:t>Which set of survival distributions are most appropriate for PFS and PFS2?</a:t>
              </a:r>
            </a:p>
          </p:txBody>
        </p:sp>
        <p:grpSp>
          <p:nvGrpSpPr>
            <p:cNvPr id="18" name="Group 17">
              <a:extLst>
                <a:ext uri="{FF2B5EF4-FFF2-40B4-BE49-F238E27FC236}">
                  <a16:creationId xmlns:a16="http://schemas.microsoft.com/office/drawing/2014/main" id="{0940001C-2936-901B-5F2D-D34F91243768}"/>
                </a:ext>
                <a:ext uri="{C183D7F6-B498-43B3-948B-1728B52AA6E4}">
                  <adec:decorative xmlns:adec="http://schemas.microsoft.com/office/drawing/2017/decorative" val="1"/>
                </a:ext>
              </a:extLst>
            </p:cNvPr>
            <p:cNvGrpSpPr/>
            <p:nvPr/>
          </p:nvGrpSpPr>
          <p:grpSpPr>
            <a:xfrm>
              <a:off x="1512267" y="5473837"/>
              <a:ext cx="553509" cy="711824"/>
              <a:chOff x="-1384226" y="3975600"/>
              <a:chExt cx="553509" cy="711824"/>
            </a:xfrm>
          </p:grpSpPr>
          <p:sp>
            <p:nvSpPr>
              <p:cNvPr id="19" name="Oval 18">
                <a:extLst>
                  <a:ext uri="{FF2B5EF4-FFF2-40B4-BE49-F238E27FC236}">
                    <a16:creationId xmlns:a16="http://schemas.microsoft.com/office/drawing/2014/main" id="{94151945-6E40-ED08-FE8C-D63E7BA9B59D}"/>
                  </a:ext>
                  <a:ext uri="{C183D7F6-B498-43B3-948B-1728B52AA6E4}">
                    <adec:decorative xmlns:adec="http://schemas.microsoft.com/office/drawing/2017/decorative" val="1"/>
                  </a:ext>
                </a:extLst>
              </p:cNvPr>
              <p:cNvSpPr/>
              <p:nvPr/>
            </p:nvSpPr>
            <p:spPr>
              <a:xfrm>
                <a:off x="-1384226" y="3975600"/>
                <a:ext cx="553509" cy="711824"/>
              </a:xfrm>
              <a:prstGeom prst="ellipse">
                <a:avLst/>
              </a:prstGeom>
              <a:solidFill>
                <a:schemeClr val="accent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endParaRPr>
              </a:p>
            </p:txBody>
          </p:sp>
          <p:pic>
            <p:nvPicPr>
              <p:cNvPr id="20" name="Graphic 19">
                <a:extLst>
                  <a:ext uri="{FF2B5EF4-FFF2-40B4-BE49-F238E27FC236}">
                    <a16:creationId xmlns:a16="http://schemas.microsoft.com/office/drawing/2014/main" id="{5607D07F-F984-15DB-99D2-0C27E968251A}"/>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327663" y="4099780"/>
                <a:ext cx="463463" cy="463463"/>
              </a:xfrm>
              <a:prstGeom prst="rect">
                <a:avLst/>
              </a:prstGeom>
            </p:spPr>
          </p:pic>
        </p:grpSp>
      </p:grpSp>
      <p:sp>
        <p:nvSpPr>
          <p:cNvPr id="4" name="Rectangle 3">
            <a:extLst>
              <a:ext uri="{FF2B5EF4-FFF2-40B4-BE49-F238E27FC236}">
                <a16:creationId xmlns:a16="http://schemas.microsoft.com/office/drawing/2014/main" id="{CF4657CE-6AA1-80E6-0462-1B8E203BE22C}"/>
              </a:ext>
            </a:extLst>
          </p:cNvPr>
          <p:cNvSpPr/>
          <p:nvPr/>
        </p:nvSpPr>
        <p:spPr>
          <a:xfrm>
            <a:off x="237989" y="4878671"/>
            <a:ext cx="11786491" cy="1174969"/>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a:solidFill>
                  <a:schemeClr val="tx1"/>
                </a:solidFill>
                <a:latin typeface="Arial" panose="020B0604020202020204" pitchFamily="34" charset="0"/>
              </a:rPr>
              <a:t>EAG </a:t>
            </a:r>
            <a:r>
              <a:rPr lang="en-GB" b="1">
                <a:solidFill>
                  <a:schemeClr val="tx1"/>
                </a:solidFill>
                <a:latin typeface="Arial" panose="020B0604020202020204" pitchFamily="34" charset="0"/>
                <a:cs typeface="Arial" panose="020B0604020202020204" pitchFamily="34" charset="0"/>
              </a:rPr>
              <a:t>comments: </a:t>
            </a:r>
            <a:r>
              <a:rPr lang="en-GB" sz="1800">
                <a:solidFill>
                  <a:schemeClr val="tx1"/>
                </a:solidFill>
                <a:latin typeface="Arial" panose="020B0604020202020204" pitchFamily="34" charset="0"/>
                <a:cs typeface="Arial" panose="020B0604020202020204" pitchFamily="34" charset="0"/>
              </a:rPr>
              <a:t>acknowledges that alternative PFS curves may underestimate the end of the </a:t>
            </a:r>
            <a:r>
              <a:rPr lang="en-GB" sz="1800">
                <a:solidFill>
                  <a:schemeClr val="tx1"/>
                </a:solidFill>
                <a:effectLst/>
                <a:latin typeface="Arial" panose="020B0604020202020204" pitchFamily="34" charset="0"/>
                <a:ea typeface="Times New Roman" panose="02020603050405020304" pitchFamily="18" charset="0"/>
                <a:cs typeface="Arial" panose="020B0604020202020204" pitchFamily="34" charset="0"/>
              </a:rPr>
              <a:t>ATHENA-MONO PFS KM data for both rucaparib and routine surveillance. </a:t>
            </a:r>
          </a:p>
          <a:p>
            <a:pPr marL="285750" indent="-285750">
              <a:buFont typeface="Arial" panose="020B0604020202020204" pitchFamily="34" charset="0"/>
              <a:buChar char="•"/>
            </a:pPr>
            <a:r>
              <a:rPr lang="en-GB" sz="1800">
                <a:solidFill>
                  <a:schemeClr val="tx1"/>
                </a:solidFill>
                <a:effectLst/>
                <a:latin typeface="Arial" panose="020B0604020202020204" pitchFamily="34" charset="0"/>
                <a:ea typeface="Times New Roman" panose="02020603050405020304" pitchFamily="18" charset="0"/>
                <a:cs typeface="Arial" panose="020B0604020202020204" pitchFamily="34" charset="0"/>
              </a:rPr>
              <a:t>Considers this approach more appropriate than company’s since the alternative curves retain face validity and do not result in clinically implausible changes in the underlying hazards when all curves considered as a set.</a:t>
            </a:r>
            <a:endParaRPr lang="en-GB" b="1">
              <a:solidFill>
                <a:schemeClr val="tx1"/>
              </a:solidFill>
              <a:latin typeface="Arial" panose="020B0604020202020204" pitchFamily="34" charset="0"/>
              <a:cs typeface="Arial" panose="020B0604020202020204" pitchFamily="34" charset="0"/>
            </a:endParaRPr>
          </a:p>
          <a:p>
            <a:pPr>
              <a:spcBef>
                <a:spcPts val="600"/>
              </a:spcBef>
            </a:pPr>
            <a:endParaRPr lang="en-GB">
              <a:solidFill>
                <a:schemeClr val="tx1"/>
              </a:solidFill>
              <a:latin typeface="Arial" panose="020B060402020202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B4E40265-879D-B479-6997-DFAB944BB9ED}"/>
              </a:ext>
            </a:extLst>
          </p:cNvPr>
          <p:cNvSpPr/>
          <p:nvPr/>
        </p:nvSpPr>
        <p:spPr>
          <a:xfrm>
            <a:off x="237989" y="1044350"/>
            <a:ext cx="5728379" cy="364965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a:extLst>
              <a:ext uri="{FF2B5EF4-FFF2-40B4-BE49-F238E27FC236}">
                <a16:creationId xmlns:a16="http://schemas.microsoft.com/office/drawing/2014/main" id="{A8F99F02-31A8-392B-542C-E5A6066FBAA9}"/>
              </a:ext>
            </a:extLst>
          </p:cNvPr>
          <p:cNvSpPr/>
          <p:nvPr/>
        </p:nvSpPr>
        <p:spPr>
          <a:xfrm>
            <a:off x="6131236" y="1027003"/>
            <a:ext cx="5728379" cy="364965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9548804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vigation 1: Durvalumab with gemcitabine and cisplatin for treating unresectable or advanced biliary tract cancer (ID4031) ">
            <a:extLst>
              <a:ext uri="{FF2B5EF4-FFF2-40B4-BE49-F238E27FC236}">
                <a16:creationId xmlns:a16="http://schemas.microsoft.com/office/drawing/2014/main" id="{4E564872-136A-6EF1-C136-9D122F2CDB4D}"/>
              </a:ext>
            </a:extLst>
          </p:cNvPr>
          <p:cNvSpPr>
            <a:spLocks noGrp="1"/>
          </p:cNvSpPr>
          <p:nvPr>
            <p:ph type="ctrTitle"/>
          </p:nvPr>
        </p:nvSpPr>
        <p:spPr>
          <a:xfrm>
            <a:off x="724988" y="298450"/>
            <a:ext cx="11136812" cy="1841437"/>
          </a:xfrm>
        </p:spPr>
        <p:txBody>
          <a:bodyPr>
            <a:normAutofit fontScale="90000"/>
          </a:bodyPr>
          <a:lstStyle/>
          <a:p>
            <a:r>
              <a:rPr lang="en-GB">
                <a:latin typeface="Arial" panose="020B0604020202020204" pitchFamily="34" charset="0"/>
                <a:cs typeface="Arial" panose="020B0604020202020204" pitchFamily="34" charset="0"/>
              </a:rPr>
              <a:t>Rucaparib for maintenance treatment for advanced ovarian, fallopian tube and peritoneal cancer after response to first-line platinum-based chemotherapy</a:t>
            </a:r>
            <a:endParaRPr lang="en-GB"/>
          </a:p>
        </p:txBody>
      </p:sp>
      <p:sp>
        <p:nvSpPr>
          <p:cNvPr id="10" name="Guide with 'background' selected">
            <a:extLst>
              <a:ext uri="{FF2B5EF4-FFF2-40B4-BE49-F238E27FC236}">
                <a16:creationId xmlns:a16="http://schemas.microsoft.com/office/drawing/2014/main" id="{1F8F693E-9A91-8C5F-A8C1-7D2A6540FF89}"/>
              </a:ext>
            </a:extLst>
          </p:cNvPr>
          <p:cNvSpPr>
            <a:spLocks noGrp="1"/>
          </p:cNvSpPr>
          <p:nvPr>
            <p:ph type="subTitle" idx="1"/>
          </p:nvPr>
        </p:nvSpPr>
        <p:spPr>
          <a:xfrm>
            <a:off x="724988" y="2648847"/>
            <a:ext cx="10026139" cy="2875457"/>
          </a:xfrm>
        </p:spPr>
        <p:txBody>
          <a:bodyPr>
            <a:noAutofit/>
          </a:bodyPr>
          <a:lstStyle/>
          <a:p>
            <a:pPr marL="457200" indent="-457200">
              <a:buSzPts val="2400"/>
              <a:buFont typeface="Wingdings" pitchFamily="2" charset="2"/>
              <a:buChar char="q"/>
            </a:pPr>
            <a:r>
              <a:rPr lang="en-GB" sz="2800"/>
              <a:t> Background and appraisal recap</a:t>
            </a:r>
          </a:p>
          <a:p>
            <a:pPr marL="457200" indent="-457200">
              <a:buSzPts val="2200"/>
              <a:buFont typeface="Wingdings" pitchFamily="2" charset="2"/>
              <a:buChar char="q"/>
            </a:pPr>
            <a:r>
              <a:rPr lang="en-GB" sz="2800"/>
              <a:t> Clinical effectiveness</a:t>
            </a:r>
          </a:p>
          <a:p>
            <a:pPr marL="457200" indent="-457200">
              <a:buSzPts val="2200"/>
              <a:buFont typeface="Wingdings" pitchFamily="2" charset="2"/>
              <a:buChar char="q"/>
            </a:pPr>
            <a:r>
              <a:rPr lang="en-GB" sz="2800"/>
              <a:t> Cost effectiveness</a:t>
            </a:r>
          </a:p>
          <a:p>
            <a:pPr marL="457200" indent="-457200">
              <a:buSzPts val="2000"/>
              <a:buFont typeface="Wingdings" pitchFamily="2" charset="2"/>
              <a:buChar char="ü"/>
            </a:pPr>
            <a:r>
              <a:rPr lang="en-GB" sz="2800" b="1"/>
              <a:t> Summary</a:t>
            </a:r>
          </a:p>
          <a:p>
            <a:endParaRPr lang="en-GB" sz="2800"/>
          </a:p>
        </p:txBody>
      </p:sp>
    </p:spTree>
    <p:extLst>
      <p:ext uri="{BB962C8B-B14F-4D97-AF65-F5344CB8AC3E}">
        <p14:creationId xmlns:p14="http://schemas.microsoft.com/office/powerpoint/2010/main" val="13799170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AD173D-8DE8-7089-29F6-0C57B6D69355}"/>
              </a:ext>
            </a:extLst>
          </p:cNvPr>
          <p:cNvSpPr>
            <a:spLocks noGrp="1"/>
          </p:cNvSpPr>
          <p:nvPr>
            <p:ph type="title"/>
          </p:nvPr>
        </p:nvSpPr>
        <p:spPr>
          <a:xfrm>
            <a:off x="466724" y="263524"/>
            <a:ext cx="11725276" cy="592817"/>
          </a:xfrm>
        </p:spPr>
        <p:txBody>
          <a:bodyPr>
            <a:normAutofit/>
          </a:bodyPr>
          <a:lstStyle/>
          <a:p>
            <a:r>
              <a:rPr lang="en-GB"/>
              <a:t>Cost effectiveness results: bevacizumab ineligible subgroup</a:t>
            </a:r>
          </a:p>
        </p:txBody>
      </p:sp>
      <p:sp>
        <p:nvSpPr>
          <p:cNvPr id="27" name="Text Placeholder 26">
            <a:extLst>
              <a:ext uri="{FF2B5EF4-FFF2-40B4-BE49-F238E27FC236}">
                <a16:creationId xmlns:a16="http://schemas.microsoft.com/office/drawing/2014/main" id="{900A206B-8DB0-7A08-1323-D667945B5CDE}"/>
              </a:ext>
            </a:extLst>
          </p:cNvPr>
          <p:cNvSpPr>
            <a:spLocks noGrp="1"/>
          </p:cNvSpPr>
          <p:nvPr>
            <p:ph type="body" sz="quarter" idx="13"/>
          </p:nvPr>
        </p:nvSpPr>
        <p:spPr>
          <a:xfrm>
            <a:off x="998376" y="5808970"/>
            <a:ext cx="10926146" cy="582743"/>
          </a:xfrm>
        </p:spPr>
        <p:txBody>
          <a:bodyPr>
            <a:noAutofit/>
          </a:bodyPr>
          <a:lstStyle/>
          <a:p>
            <a:r>
              <a:rPr lang="en-GB" sz="1800"/>
              <a:t>Abbreviations: EAG, external assessment group; ICER, incremental cost-effectiveness ratio; QALY, quality-adjusted life year</a:t>
            </a:r>
          </a:p>
        </p:txBody>
      </p:sp>
      <p:sp>
        <p:nvSpPr>
          <p:cNvPr id="5" name="Text Placeholder 21">
            <a:extLst>
              <a:ext uri="{FF2B5EF4-FFF2-40B4-BE49-F238E27FC236}">
                <a16:creationId xmlns:a16="http://schemas.microsoft.com/office/drawing/2014/main" id="{2DC3A6C5-5FDD-AB9A-F8C5-9F24A28CC21C}"/>
              </a:ext>
            </a:extLst>
          </p:cNvPr>
          <p:cNvSpPr>
            <a:spLocks noGrp="1"/>
          </p:cNvSpPr>
          <p:nvPr>
            <p:ph type="body" sz="quarter" idx="12"/>
          </p:nvPr>
        </p:nvSpPr>
        <p:spPr>
          <a:xfrm>
            <a:off x="466723" y="1049030"/>
            <a:ext cx="11148975" cy="957052"/>
          </a:xfrm>
          <a:solidFill>
            <a:schemeClr val="accent2"/>
          </a:solidFill>
        </p:spPr>
        <p:txBody>
          <a:bodyPr/>
          <a:lstStyle/>
          <a:p>
            <a:pPr algn="ctr"/>
            <a:r>
              <a:rPr lang="en-GB" sz="2400">
                <a:solidFill>
                  <a:schemeClr val="bg1"/>
                </a:solidFill>
              </a:rPr>
              <a:t>Cost-effectiveness results are reported in Part 2 because they include confidential discounts</a:t>
            </a:r>
          </a:p>
        </p:txBody>
      </p:sp>
      <p:sp>
        <p:nvSpPr>
          <p:cNvPr id="7" name="TextBox 6">
            <a:extLst>
              <a:ext uri="{FF2B5EF4-FFF2-40B4-BE49-F238E27FC236}">
                <a16:creationId xmlns:a16="http://schemas.microsoft.com/office/drawing/2014/main" id="{348EEC08-785C-23FE-00BE-A9647267C84D}"/>
              </a:ext>
            </a:extLst>
          </p:cNvPr>
          <p:cNvSpPr txBox="1"/>
          <p:nvPr/>
        </p:nvSpPr>
        <p:spPr>
          <a:xfrm>
            <a:off x="391885" y="2265993"/>
            <a:ext cx="11448661" cy="2677656"/>
          </a:xfrm>
          <a:prstGeom prst="rect">
            <a:avLst/>
          </a:prstGeom>
          <a:noFill/>
        </p:spPr>
        <p:txBody>
          <a:bodyPr wrap="square" rtlCol="0">
            <a:spAutoFit/>
          </a:bodyPr>
          <a:lstStyle/>
          <a:p>
            <a:pPr marL="285750" indent="-285750">
              <a:buFont typeface="Arial" panose="020B0604020202020204" pitchFamily="34" charset="0"/>
              <a:buChar char="•"/>
            </a:pPr>
            <a:r>
              <a:rPr lang="en-GB" sz="2400" dirty="0">
                <a:latin typeface="Arial" panose="020B0604020202020204" pitchFamily="34" charset="0"/>
                <a:cs typeface="Times New Roman" panose="02020603050405020304" pitchFamily="18" charset="0"/>
              </a:rPr>
              <a:t>Company base case ICER for rucaparib vs routine surveillance is within the range of £20,000 to £30,000 per QALY gained</a:t>
            </a:r>
          </a:p>
          <a:p>
            <a:pPr marL="285750" indent="-285750">
              <a:buFont typeface="Arial" panose="020B0604020202020204" pitchFamily="34" charset="0"/>
              <a:buChar char="•"/>
            </a:pPr>
            <a:r>
              <a:rPr lang="en-GB" sz="2400" dirty="0">
                <a:latin typeface="Arial" panose="020B0604020202020204" pitchFamily="34" charset="0"/>
                <a:cs typeface="Times New Roman" panose="02020603050405020304" pitchFamily="18" charset="0"/>
              </a:rPr>
              <a:t>EAG’s base case ICER using alternative distributions to model progression-free survival and progression-free survival 2 are higher than the company </a:t>
            </a:r>
            <a:r>
              <a:rPr lang="en-GB" sz="2400">
                <a:latin typeface="Arial" panose="020B0604020202020204" pitchFamily="34" charset="0"/>
                <a:cs typeface="Times New Roman" panose="02020603050405020304" pitchFamily="18" charset="0"/>
              </a:rPr>
              <a:t>base case</a:t>
            </a:r>
            <a:endParaRPr lang="en-GB" sz="2400" dirty="0">
              <a:latin typeface="Arial" panose="020B0604020202020204" pitchFamily="34" charset="0"/>
              <a:cs typeface="Times New Roman" panose="02020603050405020304" pitchFamily="18" charset="0"/>
            </a:endParaRPr>
          </a:p>
          <a:p>
            <a:pPr marL="285750" indent="-285750">
              <a:buFont typeface="Arial" panose="020B0604020202020204" pitchFamily="34" charset="0"/>
              <a:buChar char="•"/>
            </a:pPr>
            <a:endParaRPr lang="en-GB" sz="2400" dirty="0">
              <a:latin typeface="Arial" panose="020B0604020202020204" pitchFamily="34" charset="0"/>
              <a:cs typeface="Times New Roman" panose="02020603050405020304" pitchFamily="18" charset="0"/>
            </a:endParaRPr>
          </a:p>
          <a:p>
            <a:pPr marL="285750" indent="-285750">
              <a:buFont typeface="Arial" panose="020B0604020202020204" pitchFamily="34" charset="0"/>
              <a:buChar char="•"/>
            </a:pPr>
            <a:r>
              <a:rPr lang="en-GB" sz="2400" dirty="0">
                <a:latin typeface="Arial" panose="020B0604020202020204" pitchFamily="34" charset="0"/>
                <a:cs typeface="Times New Roman" panose="02020603050405020304" pitchFamily="18" charset="0"/>
              </a:rPr>
              <a:t>ICERs include updated PAS for rucaparib.</a:t>
            </a:r>
          </a:p>
          <a:p>
            <a:pPr marL="285750" indent="-285750">
              <a:buFont typeface="Arial" panose="020B0604020202020204" pitchFamily="34" charset="0"/>
              <a:buChar char="•"/>
            </a:pPr>
            <a:endParaRPr lang="en-GB" sz="2400" dirty="0">
              <a:solidFill>
                <a:srgbClr val="FF0000"/>
              </a:solidFill>
              <a:latin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27561674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009F06EB-2661-E6A9-899A-E198B691B7DC}"/>
              </a:ext>
            </a:extLst>
          </p:cNvPr>
          <p:cNvSpPr>
            <a:spLocks noGrp="1"/>
          </p:cNvSpPr>
          <p:nvPr>
            <p:ph type="title"/>
          </p:nvPr>
        </p:nvSpPr>
        <p:spPr/>
        <p:txBody>
          <a:bodyPr/>
          <a:lstStyle/>
          <a:p>
            <a:r>
              <a:rPr lang="en-GB"/>
              <a:t>Managed access</a:t>
            </a:r>
          </a:p>
        </p:txBody>
      </p:sp>
      <p:graphicFrame>
        <p:nvGraphicFramePr>
          <p:cNvPr id="4" name="Table 2">
            <a:extLst>
              <a:ext uri="{FF2B5EF4-FFF2-40B4-BE49-F238E27FC236}">
                <a16:creationId xmlns:a16="http://schemas.microsoft.com/office/drawing/2014/main" id="{E647A629-807D-67BA-54E1-51A7AC981E8F}"/>
              </a:ext>
            </a:extLst>
          </p:cNvPr>
          <p:cNvGraphicFramePr>
            <a:graphicFrameLocks noGrp="1"/>
          </p:cNvGraphicFramePr>
          <p:nvPr>
            <p:extLst>
              <p:ext uri="{D42A27DB-BD31-4B8C-83A1-F6EECF244321}">
                <p14:modId xmlns:p14="http://schemas.microsoft.com/office/powerpoint/2010/main" val="2315888903"/>
              </p:ext>
            </p:extLst>
          </p:nvPr>
        </p:nvGraphicFramePr>
        <p:xfrm>
          <a:off x="169887" y="1516286"/>
          <a:ext cx="11775065" cy="4572000"/>
        </p:xfrm>
        <a:graphic>
          <a:graphicData uri="http://schemas.openxmlformats.org/drawingml/2006/table">
            <a:tbl>
              <a:tblPr>
                <a:tableStyleId>{BC89EF96-8CEA-46FF-86C4-4CE0E7609802}</a:tableStyleId>
              </a:tblPr>
              <a:tblGrid>
                <a:gridCol w="5018130">
                  <a:extLst>
                    <a:ext uri="{9D8B030D-6E8A-4147-A177-3AD203B41FA5}">
                      <a16:colId xmlns:a16="http://schemas.microsoft.com/office/drawing/2014/main" val="1986604271"/>
                    </a:ext>
                  </a:extLst>
                </a:gridCol>
                <a:gridCol w="6756935">
                  <a:extLst>
                    <a:ext uri="{9D8B030D-6E8A-4147-A177-3AD203B41FA5}">
                      <a16:colId xmlns:a16="http://schemas.microsoft.com/office/drawing/2014/main" val="127935078"/>
                    </a:ext>
                  </a:extLst>
                </a:gridCol>
              </a:tblGrid>
              <a:tr h="415636">
                <a:tc>
                  <a:txBody>
                    <a:bodyPr/>
                    <a:lstStyle/>
                    <a:p>
                      <a:r>
                        <a:rPr lang="en-GB" sz="1800" b="1">
                          <a:solidFill>
                            <a:schemeClr val="bg1"/>
                          </a:solidFill>
                          <a:latin typeface="Arial" panose="020B0604020202020204" pitchFamily="34" charset="0"/>
                          <a:cs typeface="Arial" panose="020B0604020202020204" pitchFamily="34" charset="0"/>
                        </a:rPr>
                        <a:t>Criteria for managed access</a:t>
                      </a:r>
                    </a:p>
                  </a:txBody>
                  <a:tcPr>
                    <a:solidFill>
                      <a:schemeClr val="accent1"/>
                    </a:solidFill>
                  </a:tcPr>
                </a:tc>
                <a:tc>
                  <a:txBody>
                    <a:bodyPr/>
                    <a:lstStyle/>
                    <a:p>
                      <a:r>
                        <a:rPr lang="en-GB" sz="1800" b="1" kern="1200">
                          <a:solidFill>
                            <a:schemeClr val="bg1"/>
                          </a:solidFill>
                          <a:latin typeface="Arial" panose="020B0604020202020204" pitchFamily="34" charset="0"/>
                          <a:cs typeface="Arial" panose="020B0604020202020204" pitchFamily="34" charset="0"/>
                        </a:rPr>
                        <a:t>Committee conclusion ACM2, </a:t>
                      </a:r>
                      <a:r>
                        <a:rPr lang="en-GB" sz="1800" b="1" kern="1200">
                          <a:solidFill>
                            <a:schemeClr val="bg1"/>
                          </a:solidFill>
                          <a:latin typeface="Arial" panose="020B0604020202020204" pitchFamily="34" charset="0"/>
                          <a:ea typeface="+mn-ea"/>
                          <a:cs typeface="Arial" panose="020B0604020202020204" pitchFamily="34" charset="0"/>
                        </a:rPr>
                        <a:t>HRD negative subgroup</a:t>
                      </a:r>
                    </a:p>
                  </a:txBody>
                  <a:tcPr>
                    <a:solidFill>
                      <a:schemeClr val="accent1"/>
                    </a:solidFill>
                  </a:tcPr>
                </a:tc>
                <a:extLst>
                  <a:ext uri="{0D108BD9-81ED-4DB2-BD59-A6C34878D82A}">
                    <a16:rowId xmlns:a16="http://schemas.microsoft.com/office/drawing/2014/main" val="2925863754"/>
                  </a:ext>
                </a:extLst>
              </a:tr>
              <a:tr h="1039091">
                <a:tc>
                  <a:txBody>
                    <a:bodyPr/>
                    <a:lstStyle/>
                    <a:p>
                      <a:r>
                        <a:rPr lang="en-GB" sz="1800" kern="1200">
                          <a:solidFill>
                            <a:schemeClr val="dk1"/>
                          </a:solidFill>
                          <a:latin typeface="Arial" panose="020B0604020202020204" pitchFamily="34" charset="0"/>
                          <a:cs typeface="Arial" panose="020B0604020202020204" pitchFamily="34" charset="0"/>
                        </a:rPr>
                        <a:t>The technology cannot be recommended for use because the evidence is too uncertain</a:t>
                      </a:r>
                      <a:endParaRPr lang="en-GB" sz="1800">
                        <a:latin typeface="Arial" panose="020B0604020202020204" pitchFamily="34" charset="0"/>
                        <a:cs typeface="Arial" panose="020B0604020202020204" pitchFamily="34" charset="0"/>
                      </a:endParaRPr>
                    </a:p>
                  </a:txBody>
                  <a:tcPr/>
                </a:tc>
                <a:tc>
                  <a:txBody>
                    <a:bodyPr/>
                    <a:lstStyle/>
                    <a:p>
                      <a:r>
                        <a:rPr lang="en-GB" sz="1800" b="1" kern="1200">
                          <a:solidFill>
                            <a:srgbClr val="C00000"/>
                          </a:solidFill>
                          <a:latin typeface="Arial" panose="020B0604020202020204" pitchFamily="34" charset="0"/>
                          <a:ea typeface="+mn-ea"/>
                          <a:cs typeface="Arial" panose="020B0604020202020204" pitchFamily="34" charset="0"/>
                        </a:rPr>
                        <a:t>Not met: </a:t>
                      </a:r>
                      <a:r>
                        <a:rPr lang="en-GB" sz="1800" kern="1200">
                          <a:solidFill>
                            <a:schemeClr val="dk1"/>
                          </a:solidFill>
                          <a:latin typeface="Arial" panose="020B0604020202020204" pitchFamily="34" charset="0"/>
                          <a:ea typeface="+mn-ea"/>
                          <a:cs typeface="Arial" panose="020B0604020202020204" pitchFamily="34" charset="0"/>
                        </a:rPr>
                        <a:t>long-term survivorship and modelling of PFS was uncertain but company and EAG only differed in their approach to modelling bevacizumab which had small impact on ICER</a:t>
                      </a:r>
                    </a:p>
                  </a:txBody>
                  <a:tcPr/>
                </a:tc>
                <a:extLst>
                  <a:ext uri="{0D108BD9-81ED-4DB2-BD59-A6C34878D82A}">
                    <a16:rowId xmlns:a16="http://schemas.microsoft.com/office/drawing/2014/main" val="3116855155"/>
                  </a:ext>
                </a:extLst>
              </a:tr>
              <a:tr h="727364">
                <a:tc>
                  <a:txBody>
                    <a:bodyPr/>
                    <a:lstStyle/>
                    <a:p>
                      <a:r>
                        <a:rPr lang="en-GB" sz="1800" kern="1200">
                          <a:solidFill>
                            <a:schemeClr val="dk1"/>
                          </a:solidFill>
                          <a:latin typeface="Arial" panose="020B0604020202020204" pitchFamily="34" charset="0"/>
                          <a:cs typeface="Arial" panose="020B0604020202020204" pitchFamily="34" charset="0"/>
                        </a:rPr>
                        <a:t>The technology has the </a:t>
                      </a:r>
                      <a:r>
                        <a:rPr lang="en-GB" sz="1800" b="1" kern="1200">
                          <a:solidFill>
                            <a:schemeClr val="dk1"/>
                          </a:solidFill>
                          <a:latin typeface="Arial" panose="020B0604020202020204" pitchFamily="34" charset="0"/>
                          <a:cs typeface="Arial" panose="020B0604020202020204" pitchFamily="34" charset="0"/>
                        </a:rPr>
                        <a:t>plausible potential</a:t>
                      </a:r>
                      <a:r>
                        <a:rPr lang="en-GB" sz="1800" kern="1200">
                          <a:solidFill>
                            <a:schemeClr val="dk1"/>
                          </a:solidFill>
                          <a:latin typeface="Arial" panose="020B0604020202020204" pitchFamily="34" charset="0"/>
                          <a:cs typeface="Arial" panose="020B0604020202020204" pitchFamily="34" charset="0"/>
                        </a:rPr>
                        <a:t> to be cost effective at </a:t>
                      </a:r>
                      <a:r>
                        <a:rPr lang="en-GB" sz="1800" b="1" kern="1200">
                          <a:solidFill>
                            <a:schemeClr val="dk1"/>
                          </a:solidFill>
                          <a:latin typeface="Arial" panose="020B0604020202020204" pitchFamily="34" charset="0"/>
                          <a:cs typeface="Arial" panose="020B0604020202020204" pitchFamily="34" charset="0"/>
                        </a:rPr>
                        <a:t>currently agreed price</a:t>
                      </a:r>
                      <a:r>
                        <a:rPr lang="en-GB" sz="1800" kern="1200">
                          <a:solidFill>
                            <a:srgbClr val="92D050"/>
                          </a:solidFill>
                          <a:latin typeface="Arial" panose="020B0604020202020204" pitchFamily="34" charset="0"/>
                          <a:cs typeface="Arial" panose="020B0604020202020204" pitchFamily="34" charset="0"/>
                        </a:rPr>
                        <a:t> </a:t>
                      </a:r>
                      <a:endParaRPr lang="en-GB" sz="1800">
                        <a:latin typeface="Arial" panose="020B0604020202020204" pitchFamily="34" charset="0"/>
                        <a:cs typeface="Arial" panose="020B0604020202020204" pitchFamily="34" charset="0"/>
                      </a:endParaRPr>
                    </a:p>
                  </a:txBody>
                  <a:tcPr/>
                </a:tc>
                <a:tc>
                  <a:txBody>
                    <a:bodyPr/>
                    <a:lstStyle/>
                    <a:p>
                      <a:r>
                        <a:rPr lang="en-GB" sz="1800" b="1" kern="1200">
                          <a:solidFill>
                            <a:srgbClr val="C00000"/>
                          </a:solidFill>
                          <a:latin typeface="Arial" panose="020B0604020202020204" pitchFamily="34" charset="0"/>
                          <a:ea typeface="+mn-ea"/>
                          <a:cs typeface="Arial" panose="020B0604020202020204" pitchFamily="34" charset="0"/>
                        </a:rPr>
                        <a:t>Not met: </a:t>
                      </a:r>
                      <a:r>
                        <a:rPr lang="en-GB" sz="1800" kern="1200">
                          <a:solidFill>
                            <a:schemeClr val="dk1"/>
                          </a:solidFill>
                          <a:latin typeface="Arial" panose="020B0604020202020204" pitchFamily="34" charset="0"/>
                          <a:ea typeface="+mn-ea"/>
                          <a:cs typeface="Arial" panose="020B0604020202020204" pitchFamily="34" charset="0"/>
                        </a:rPr>
                        <a:t>No plausible potential to be cost effective at agreed price in the BRCA mutation-negative HRD‑negative subgroup </a:t>
                      </a:r>
                    </a:p>
                  </a:txBody>
                  <a:tcPr/>
                </a:tc>
                <a:extLst>
                  <a:ext uri="{0D108BD9-81ED-4DB2-BD59-A6C34878D82A}">
                    <a16:rowId xmlns:a16="http://schemas.microsoft.com/office/drawing/2014/main" val="1499484476"/>
                  </a:ext>
                </a:extLst>
              </a:tr>
              <a:tr h="1662545">
                <a:tc>
                  <a:txBody>
                    <a:bodyPr/>
                    <a:lstStyle/>
                    <a:p>
                      <a:r>
                        <a:rPr lang="en-GB" sz="1800" kern="1200">
                          <a:solidFill>
                            <a:schemeClr val="dk1"/>
                          </a:solidFill>
                          <a:latin typeface="Arial" panose="020B0604020202020204" pitchFamily="34" charset="0"/>
                          <a:cs typeface="Arial" panose="020B0604020202020204" pitchFamily="34" charset="0"/>
                        </a:rPr>
                        <a:t>New evidence that could </a:t>
                      </a:r>
                      <a:r>
                        <a:rPr lang="en-GB" sz="1800" b="1" kern="1200">
                          <a:solidFill>
                            <a:schemeClr val="dk1"/>
                          </a:solidFill>
                          <a:latin typeface="Arial" panose="020B0604020202020204" pitchFamily="34" charset="0"/>
                          <a:cs typeface="Arial" panose="020B0604020202020204" pitchFamily="34" charset="0"/>
                        </a:rPr>
                        <a:t>sufficiently support the case for recommendation</a:t>
                      </a:r>
                      <a:r>
                        <a:rPr lang="en-GB" sz="1800" kern="1200">
                          <a:solidFill>
                            <a:schemeClr val="dk1"/>
                          </a:solidFill>
                          <a:latin typeface="Arial" panose="020B0604020202020204" pitchFamily="34" charset="0"/>
                          <a:cs typeface="Arial" panose="020B0604020202020204" pitchFamily="34" charset="0"/>
                        </a:rPr>
                        <a:t> is expected from ongoing or planned clinical trials, or could be collected from people having the technology in clinical practice </a:t>
                      </a:r>
                      <a:endParaRPr lang="en-GB" sz="1800">
                        <a:latin typeface="Arial" panose="020B0604020202020204" pitchFamily="34" charset="0"/>
                        <a:cs typeface="Arial" panose="020B0604020202020204" pitchFamily="34" charset="0"/>
                      </a:endParaRPr>
                    </a:p>
                  </a:txBody>
                  <a:tcPr/>
                </a:tc>
                <a:tc>
                  <a:txBody>
                    <a:bodyPr/>
                    <a:lstStyle/>
                    <a:p>
                      <a:r>
                        <a:rPr lang="en-GB" sz="1800" b="1" kern="1200">
                          <a:solidFill>
                            <a:srgbClr val="C00000"/>
                          </a:solidFill>
                          <a:latin typeface="Arial" panose="020B0604020202020204" pitchFamily="34" charset="0"/>
                          <a:ea typeface="+mn-ea"/>
                          <a:cs typeface="Arial" panose="020B0604020202020204" pitchFamily="34" charset="0"/>
                        </a:rPr>
                        <a:t>Not met: </a:t>
                      </a:r>
                      <a:r>
                        <a:rPr lang="en-GB" sz="1800" kern="1200">
                          <a:solidFill>
                            <a:schemeClr val="dk1"/>
                          </a:solidFill>
                          <a:latin typeface="Arial" panose="020B0604020202020204" pitchFamily="34" charset="0"/>
                          <a:ea typeface="+mn-ea"/>
                          <a:cs typeface="Arial" panose="020B0604020202020204" pitchFamily="34" charset="0"/>
                        </a:rPr>
                        <a:t>Uncertainty in PFS and OS estimates may be reduced with further data collection but key modelling uncertainties would remain unresolved, including:</a:t>
                      </a:r>
                    </a:p>
                    <a:p>
                      <a:pPr marL="285750" indent="-285750">
                        <a:buFont typeface="Arial" panose="020B0604020202020204" pitchFamily="34" charset="0"/>
                        <a:buChar char="•"/>
                      </a:pPr>
                      <a:r>
                        <a:rPr lang="en-GB" sz="1800" kern="1200">
                          <a:solidFill>
                            <a:schemeClr val="dk1"/>
                          </a:solidFill>
                          <a:latin typeface="Arial" panose="020B0604020202020204" pitchFamily="34" charset="0"/>
                          <a:ea typeface="+mn-ea"/>
                          <a:cs typeface="Arial" panose="020B0604020202020204" pitchFamily="34" charset="0"/>
                        </a:rPr>
                        <a:t>Source of utility values </a:t>
                      </a:r>
                    </a:p>
                    <a:p>
                      <a:pPr marL="285750" indent="-285750">
                        <a:buFont typeface="Arial" panose="020B0604020202020204" pitchFamily="34" charset="0"/>
                        <a:buChar char="•"/>
                      </a:pPr>
                      <a:r>
                        <a:rPr lang="en-GB" sz="1800" kern="1200">
                          <a:solidFill>
                            <a:schemeClr val="dk1"/>
                          </a:solidFill>
                          <a:latin typeface="Arial" panose="020B0604020202020204" pitchFamily="34" charset="0"/>
                          <a:ea typeface="+mn-ea"/>
                          <a:cs typeface="Arial" panose="020B0604020202020204" pitchFamily="34" charset="0"/>
                        </a:rPr>
                        <a:t>Using relative dose intensity multipliers</a:t>
                      </a:r>
                    </a:p>
                  </a:txBody>
                  <a:tcPr/>
                </a:tc>
                <a:extLst>
                  <a:ext uri="{0D108BD9-81ED-4DB2-BD59-A6C34878D82A}">
                    <a16:rowId xmlns:a16="http://schemas.microsoft.com/office/drawing/2014/main" val="414991949"/>
                  </a:ext>
                </a:extLst>
              </a:tr>
              <a:tr h="727364">
                <a:tc>
                  <a:txBody>
                    <a:bodyPr/>
                    <a:lstStyle/>
                    <a:p>
                      <a:r>
                        <a:rPr lang="en-GB" sz="1800" kern="1200">
                          <a:solidFill>
                            <a:schemeClr val="dk1"/>
                          </a:solidFill>
                          <a:latin typeface="Arial" panose="020B0604020202020204" pitchFamily="34" charset="0"/>
                          <a:cs typeface="Arial" panose="020B0604020202020204" pitchFamily="34" charset="0"/>
                        </a:rPr>
                        <a:t>Data could be collected within reasonable timeframe (&lt;</a:t>
                      </a:r>
                      <a:r>
                        <a:rPr lang="en-GB" sz="1800" b="1" kern="1200">
                          <a:solidFill>
                            <a:schemeClr val="dk1"/>
                          </a:solidFill>
                          <a:latin typeface="Arial" panose="020B0604020202020204" pitchFamily="34" charset="0"/>
                          <a:cs typeface="Arial" panose="020B0604020202020204" pitchFamily="34" charset="0"/>
                        </a:rPr>
                        <a:t>5 years</a:t>
                      </a:r>
                      <a:r>
                        <a:rPr lang="en-GB" sz="1800" kern="1200">
                          <a:solidFill>
                            <a:schemeClr val="dk1"/>
                          </a:solidFill>
                          <a:latin typeface="Arial" panose="020B0604020202020204" pitchFamily="34" charset="0"/>
                          <a:cs typeface="Arial" panose="020B0604020202020204" pitchFamily="34" charset="0"/>
                        </a:rPr>
                        <a:t>) without </a:t>
                      </a:r>
                      <a:r>
                        <a:rPr lang="en-GB" sz="1800" b="1" kern="1200">
                          <a:solidFill>
                            <a:schemeClr val="dk1"/>
                          </a:solidFill>
                          <a:latin typeface="Arial" panose="020B0604020202020204" pitchFamily="34" charset="0"/>
                          <a:cs typeface="Arial" panose="020B0604020202020204" pitchFamily="34" charset="0"/>
                        </a:rPr>
                        <a:t>undue burden</a:t>
                      </a:r>
                      <a:endParaRPr lang="en-GB" sz="1800">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1" kern="1200">
                          <a:solidFill>
                            <a:schemeClr val="accent1"/>
                          </a:solidFill>
                          <a:latin typeface="Arial" panose="020B0604020202020204" pitchFamily="34" charset="0"/>
                          <a:ea typeface="+mn-ea"/>
                          <a:cs typeface="Arial" panose="020B0604020202020204" pitchFamily="34" charset="0"/>
                          <a:sym typeface="Wingdings" panose="05000000000000000000" pitchFamily="2" charset="2"/>
                        </a:rPr>
                        <a:t>Met</a:t>
                      </a:r>
                      <a:r>
                        <a:rPr lang="en-GB" sz="1800" kern="1200">
                          <a:solidFill>
                            <a:schemeClr val="dk1"/>
                          </a:solidFill>
                          <a:latin typeface="Arial" panose="020B0604020202020204" pitchFamily="34" charset="0"/>
                          <a:ea typeface="+mn-ea"/>
                          <a:cs typeface="Arial" panose="020B0604020202020204" pitchFamily="34" charset="0"/>
                          <a:sym typeface="Wingdings" panose="05000000000000000000" pitchFamily="2" charset="2"/>
                        </a:rPr>
                        <a:t>: </a:t>
                      </a:r>
                      <a:r>
                        <a:rPr lang="en-GB" sz="1800" kern="1200">
                          <a:solidFill>
                            <a:schemeClr val="dk1"/>
                          </a:solidFill>
                          <a:latin typeface="Arial" panose="020B0604020202020204" pitchFamily="34" charset="0"/>
                          <a:ea typeface="+mn-ea"/>
                          <a:cs typeface="Arial" panose="020B0604020202020204" pitchFamily="34" charset="0"/>
                        </a:rPr>
                        <a:t>OS data from ATHENA-MONO immature. Data cuts event driven but anticipated to reach data maturity within 3 years. </a:t>
                      </a:r>
                    </a:p>
                  </a:txBody>
                  <a:tcPr/>
                </a:tc>
                <a:extLst>
                  <a:ext uri="{0D108BD9-81ED-4DB2-BD59-A6C34878D82A}">
                    <a16:rowId xmlns:a16="http://schemas.microsoft.com/office/drawing/2014/main" val="2742111846"/>
                  </a:ext>
                </a:extLst>
              </a:tr>
            </a:tbl>
          </a:graphicData>
        </a:graphic>
      </p:graphicFrame>
      <p:sp>
        <p:nvSpPr>
          <p:cNvPr id="9" name="Text Placeholder 8">
            <a:extLst>
              <a:ext uri="{FF2B5EF4-FFF2-40B4-BE49-F238E27FC236}">
                <a16:creationId xmlns:a16="http://schemas.microsoft.com/office/drawing/2014/main" id="{87A26EA7-DA88-015E-DAE7-624A4D018203}"/>
              </a:ext>
            </a:extLst>
          </p:cNvPr>
          <p:cNvSpPr>
            <a:spLocks noGrp="1"/>
          </p:cNvSpPr>
          <p:nvPr>
            <p:ph type="body" sz="quarter" idx="13"/>
          </p:nvPr>
        </p:nvSpPr>
        <p:spPr>
          <a:xfrm>
            <a:off x="6689559" y="6184891"/>
            <a:ext cx="5332554" cy="365125"/>
          </a:xfrm>
        </p:spPr>
        <p:txBody>
          <a:bodyPr>
            <a:noAutofit/>
          </a:bodyPr>
          <a:lstStyle/>
          <a:p>
            <a:r>
              <a:rPr lang="en-GB" b="0" i="0">
                <a:effectLst/>
                <a:latin typeface="Arial" panose="020B0604020202020204" pitchFamily="34" charset="0"/>
                <a:cs typeface="Arial" panose="020B0604020202020204" pitchFamily="34" charset="0"/>
              </a:rPr>
              <a:t>ACM, appraisal committee meeting; </a:t>
            </a:r>
            <a:r>
              <a:rPr lang="en-GB" b="0" i="0" err="1">
                <a:effectLst/>
                <a:latin typeface="Arial" panose="020B0604020202020204" pitchFamily="34" charset="0"/>
                <a:cs typeface="Arial" panose="020B0604020202020204" pitchFamily="34" charset="0"/>
              </a:rPr>
              <a:t>BReast</a:t>
            </a:r>
            <a:r>
              <a:rPr lang="en-GB" b="0" i="0">
                <a:effectLst/>
                <a:latin typeface="Arial" panose="020B0604020202020204" pitchFamily="34" charset="0"/>
                <a:cs typeface="Arial" panose="020B0604020202020204" pitchFamily="34" charset="0"/>
              </a:rPr>
              <a:t> </a:t>
            </a:r>
            <a:r>
              <a:rPr lang="en-GB" b="0" i="0" err="1">
                <a:effectLst/>
                <a:latin typeface="Arial" panose="020B0604020202020204" pitchFamily="34" charset="0"/>
                <a:cs typeface="Arial" panose="020B0604020202020204" pitchFamily="34" charset="0"/>
              </a:rPr>
              <a:t>CAncer</a:t>
            </a:r>
            <a:r>
              <a:rPr lang="en-GB" b="0" i="0">
                <a:effectLst/>
                <a:latin typeface="Arial" panose="020B0604020202020204" pitchFamily="34" charset="0"/>
                <a:cs typeface="Arial" panose="020B0604020202020204" pitchFamily="34" charset="0"/>
              </a:rPr>
              <a:t> gene; </a:t>
            </a:r>
            <a:r>
              <a:rPr lang="en-GB">
                <a:latin typeface="Arial" panose="020B0604020202020204" pitchFamily="34" charset="0"/>
                <a:cs typeface="Arial" panose="020B0604020202020204" pitchFamily="34" charset="0"/>
              </a:rPr>
              <a:t>HRD, homologous recombination deficiency; kg, kilogram; mg, milligram; OS, overall survival; PFS, progression free survival </a:t>
            </a:r>
          </a:p>
        </p:txBody>
      </p:sp>
      <p:sp>
        <p:nvSpPr>
          <p:cNvPr id="8" name="TextBox 7">
            <a:extLst>
              <a:ext uri="{FF2B5EF4-FFF2-40B4-BE49-F238E27FC236}">
                <a16:creationId xmlns:a16="http://schemas.microsoft.com/office/drawing/2014/main" id="{22D0B01C-AB43-1AC6-4E8F-36926E21A315}"/>
              </a:ext>
            </a:extLst>
          </p:cNvPr>
          <p:cNvSpPr txBox="1"/>
          <p:nvPr/>
        </p:nvSpPr>
        <p:spPr>
          <a:xfrm>
            <a:off x="169887" y="769714"/>
            <a:ext cx="11856752" cy="646331"/>
          </a:xfrm>
          <a:prstGeom prst="rect">
            <a:avLst/>
          </a:prstGeom>
          <a:noFill/>
        </p:spPr>
        <p:txBody>
          <a:bodyPr wrap="square">
            <a:spAutoFit/>
          </a:bodyPr>
          <a:lstStyle/>
          <a:p>
            <a:r>
              <a:rPr lang="en-GB">
                <a:solidFill>
                  <a:schemeClr val="tx1"/>
                </a:solidFill>
                <a:latin typeface="Arial" panose="020B0604020202020204" pitchFamily="34" charset="0"/>
              </a:rPr>
              <a:t>At ACM2, </a:t>
            </a:r>
            <a:r>
              <a:rPr lang="en-GB">
                <a:latin typeface="Arial" panose="020B0604020202020204" pitchFamily="34" charset="0"/>
                <a:cs typeface="Arial" panose="020B0604020202020204" pitchFamily="34" charset="0"/>
              </a:rPr>
              <a:t>committee</a:t>
            </a:r>
            <a:r>
              <a:rPr lang="en-GB">
                <a:solidFill>
                  <a:schemeClr val="tx1"/>
                </a:solidFill>
                <a:latin typeface="Arial" panose="020B0604020202020204" pitchFamily="34" charset="0"/>
              </a:rPr>
              <a:t> </a:t>
            </a:r>
            <a:r>
              <a:rPr lang="en-GB">
                <a:solidFill>
                  <a:schemeClr val="tx1"/>
                </a:solidFill>
                <a:latin typeface="Arial" panose="020B0604020202020204" pitchFamily="34" charset="0"/>
                <a:cs typeface="Arial" panose="020B0604020202020204" pitchFamily="34" charset="0"/>
              </a:rPr>
              <a:t>c</a:t>
            </a:r>
            <a:r>
              <a:rPr lang="en-GB" sz="1800" kern="1200">
                <a:solidFill>
                  <a:schemeClr val="tx1"/>
                </a:solidFill>
                <a:latin typeface="Arial" panose="020B0604020202020204" pitchFamily="34" charset="0"/>
                <a:ea typeface="+mn-ea"/>
                <a:cs typeface="Arial" panose="020B0604020202020204" pitchFamily="34" charset="0"/>
              </a:rPr>
              <a:t>oncluded that rucaparib did not meet the criteria to be considered for a recommendation with managed access for the HRD negative subgroup</a:t>
            </a:r>
            <a:r>
              <a:rPr lang="en-GB">
                <a:latin typeface="Arial" panose="020B0604020202020204" pitchFamily="34" charset="0"/>
                <a:cs typeface="Arial" panose="020B0604020202020204" pitchFamily="34" charset="0"/>
              </a:rPr>
              <a:t>: </a:t>
            </a:r>
            <a:endParaRPr lang="en-GB" sz="1800" kern="1200">
              <a:solidFill>
                <a:schemeClr val="tx1"/>
              </a:solidFill>
              <a:latin typeface="Arial" panose="020B0604020202020204" pitchFamily="34" charset="0"/>
              <a:ea typeface="+mn-ea"/>
              <a:cs typeface="Arial" panose="020B0604020202020204" pitchFamily="34" charset="0"/>
            </a:endParaRPr>
          </a:p>
        </p:txBody>
      </p:sp>
      <p:grpSp>
        <p:nvGrpSpPr>
          <p:cNvPr id="12" name="Group 11">
            <a:extLst>
              <a:ext uri="{FF2B5EF4-FFF2-40B4-BE49-F238E27FC236}">
                <a16:creationId xmlns:a16="http://schemas.microsoft.com/office/drawing/2014/main" id="{2CDEB51E-7E5A-ABA9-04B5-4D65CCDA9B3F}"/>
              </a:ext>
              <a:ext uri="{C183D7F6-B498-43B3-948B-1728B52AA6E4}">
                <adec:decorative xmlns:adec="http://schemas.microsoft.com/office/drawing/2017/decorative" val="1"/>
              </a:ext>
            </a:extLst>
          </p:cNvPr>
          <p:cNvGrpSpPr/>
          <p:nvPr/>
        </p:nvGrpSpPr>
        <p:grpSpPr>
          <a:xfrm>
            <a:off x="169887" y="6186686"/>
            <a:ext cx="6519672" cy="605894"/>
            <a:chOff x="1512267" y="5296636"/>
            <a:chExt cx="6617032" cy="889027"/>
          </a:xfrm>
        </p:grpSpPr>
        <p:sp>
          <p:nvSpPr>
            <p:cNvPr id="13" name="Rectangle 12" descr="Question to committee">
              <a:extLst>
                <a:ext uri="{FF2B5EF4-FFF2-40B4-BE49-F238E27FC236}">
                  <a16:creationId xmlns:a16="http://schemas.microsoft.com/office/drawing/2014/main" id="{6AFE9608-F172-2287-9A9C-2DE14999D307}"/>
                </a:ext>
              </a:extLst>
            </p:cNvPr>
            <p:cNvSpPr/>
            <p:nvPr/>
          </p:nvSpPr>
          <p:spPr>
            <a:xfrm>
              <a:off x="1818064" y="5296636"/>
              <a:ext cx="6311235" cy="889027"/>
            </a:xfrm>
            <a:prstGeom prst="rect">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lIns="252000" rtlCol="0" anchor="ctr"/>
            <a:lstStyle/>
            <a:p>
              <a:pPr algn="ctr"/>
              <a:r>
                <a:rPr lang="en-GB">
                  <a:solidFill>
                    <a:schemeClr val="tx1"/>
                  </a:solidFill>
                  <a:latin typeface="Arial" panose="020B0604020202020204" pitchFamily="34" charset="0"/>
                </a:rPr>
                <a:t>Should managed access be considered for the HRD negative, bevacizumab ineligible subgroup? </a:t>
              </a:r>
            </a:p>
          </p:txBody>
        </p:sp>
        <p:grpSp>
          <p:nvGrpSpPr>
            <p:cNvPr id="14" name="Group 13">
              <a:extLst>
                <a:ext uri="{FF2B5EF4-FFF2-40B4-BE49-F238E27FC236}">
                  <a16:creationId xmlns:a16="http://schemas.microsoft.com/office/drawing/2014/main" id="{76EAC60E-74DC-4B2E-383B-C5CA903F8B6A}"/>
                </a:ext>
                <a:ext uri="{C183D7F6-B498-43B3-948B-1728B52AA6E4}">
                  <adec:decorative xmlns:adec="http://schemas.microsoft.com/office/drawing/2017/decorative" val="1"/>
                </a:ext>
              </a:extLst>
            </p:cNvPr>
            <p:cNvGrpSpPr/>
            <p:nvPr/>
          </p:nvGrpSpPr>
          <p:grpSpPr>
            <a:xfrm>
              <a:off x="1512267" y="5473837"/>
              <a:ext cx="553509" cy="711824"/>
              <a:chOff x="-1384226" y="3975600"/>
              <a:chExt cx="553509" cy="711824"/>
            </a:xfrm>
          </p:grpSpPr>
          <p:sp>
            <p:nvSpPr>
              <p:cNvPr id="15" name="Oval 14">
                <a:extLst>
                  <a:ext uri="{FF2B5EF4-FFF2-40B4-BE49-F238E27FC236}">
                    <a16:creationId xmlns:a16="http://schemas.microsoft.com/office/drawing/2014/main" id="{32C1C3FB-18CF-31B6-B175-0FC6F249E845}"/>
                  </a:ext>
                  <a:ext uri="{C183D7F6-B498-43B3-948B-1728B52AA6E4}">
                    <adec:decorative xmlns:adec="http://schemas.microsoft.com/office/drawing/2017/decorative" val="1"/>
                  </a:ext>
                </a:extLst>
              </p:cNvPr>
              <p:cNvSpPr/>
              <p:nvPr/>
            </p:nvSpPr>
            <p:spPr>
              <a:xfrm>
                <a:off x="-1384226" y="3975600"/>
                <a:ext cx="553509" cy="711824"/>
              </a:xfrm>
              <a:prstGeom prst="ellipse">
                <a:avLst/>
              </a:prstGeom>
              <a:solidFill>
                <a:schemeClr val="accent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endParaRPr>
              </a:p>
            </p:txBody>
          </p:sp>
          <p:pic>
            <p:nvPicPr>
              <p:cNvPr id="16" name="Graphic 15">
                <a:extLst>
                  <a:ext uri="{FF2B5EF4-FFF2-40B4-BE49-F238E27FC236}">
                    <a16:creationId xmlns:a16="http://schemas.microsoft.com/office/drawing/2014/main" id="{5706DB71-E190-D689-86B2-E1C6D55ED850}"/>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327663" y="4099780"/>
                <a:ext cx="463463" cy="463463"/>
              </a:xfrm>
              <a:prstGeom prst="rect">
                <a:avLst/>
              </a:prstGeom>
            </p:spPr>
          </p:pic>
        </p:grpSp>
      </p:grpSp>
    </p:spTree>
    <p:extLst>
      <p:ext uri="{BB962C8B-B14F-4D97-AF65-F5344CB8AC3E}">
        <p14:creationId xmlns:p14="http://schemas.microsoft.com/office/powerpoint/2010/main" val="7570463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vigation 1: Durvalumab with gemcitabine and cisplatin for treating unresectable or advanced biliary tract cancer (ID4031) ">
            <a:extLst>
              <a:ext uri="{FF2B5EF4-FFF2-40B4-BE49-F238E27FC236}">
                <a16:creationId xmlns:a16="http://schemas.microsoft.com/office/drawing/2014/main" id="{4E564872-136A-6EF1-C136-9D122F2CDB4D}"/>
              </a:ext>
            </a:extLst>
          </p:cNvPr>
          <p:cNvSpPr>
            <a:spLocks noGrp="1"/>
          </p:cNvSpPr>
          <p:nvPr>
            <p:ph type="ctrTitle"/>
          </p:nvPr>
        </p:nvSpPr>
        <p:spPr>
          <a:xfrm>
            <a:off x="724988" y="649677"/>
            <a:ext cx="11136812" cy="1841437"/>
          </a:xfrm>
        </p:spPr>
        <p:txBody>
          <a:bodyPr>
            <a:normAutofit fontScale="90000"/>
          </a:bodyPr>
          <a:lstStyle/>
          <a:p>
            <a:r>
              <a:rPr lang="en-GB">
                <a:latin typeface="Arial" panose="020B0604020202020204" pitchFamily="34" charset="0"/>
                <a:cs typeface="Arial" panose="020B0604020202020204" pitchFamily="34" charset="0"/>
              </a:rPr>
              <a:t>Rucaparib for maintenance treatment for advanced ovarian, fallopian tube and peritoneal cancer after response to first-line platinum-based chemotherapy</a:t>
            </a:r>
            <a:endParaRPr lang="en-GB"/>
          </a:p>
        </p:txBody>
      </p:sp>
      <p:sp>
        <p:nvSpPr>
          <p:cNvPr id="6" name="Guide with 'background' selected">
            <a:extLst>
              <a:ext uri="{FF2B5EF4-FFF2-40B4-BE49-F238E27FC236}">
                <a16:creationId xmlns:a16="http://schemas.microsoft.com/office/drawing/2014/main" id="{68668C8B-7565-C54D-A8DC-3F548530DD8C}"/>
              </a:ext>
            </a:extLst>
          </p:cNvPr>
          <p:cNvSpPr txBox="1">
            <a:spLocks/>
          </p:cNvSpPr>
          <p:nvPr/>
        </p:nvSpPr>
        <p:spPr>
          <a:xfrm>
            <a:off x="724988" y="3205932"/>
            <a:ext cx="10026139" cy="797361"/>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bg1"/>
                </a:solidFill>
                <a:latin typeface="Arial" panose="020B0604020202020204" pitchFamily="34" charset="0"/>
                <a:ea typeface="Arial" panose="02000503000000020004" pitchFamily="2" charset="0"/>
                <a:cs typeface="Arial" panose="020B0604020202020204"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ctr">
              <a:buSzPts val="2400"/>
            </a:pPr>
            <a:r>
              <a:rPr lang="en-GB" sz="6000">
                <a:solidFill>
                  <a:srgbClr val="FF40FF"/>
                </a:solidFill>
              </a:rPr>
              <a:t> </a:t>
            </a:r>
            <a:r>
              <a:rPr lang="en-GB" sz="6000" b="1"/>
              <a:t>Supplementary appendix</a:t>
            </a:r>
          </a:p>
          <a:p>
            <a:endParaRPr lang="en-GB" sz="2800"/>
          </a:p>
        </p:txBody>
      </p:sp>
    </p:spTree>
    <p:extLst>
      <p:ext uri="{BB962C8B-B14F-4D97-AF65-F5344CB8AC3E}">
        <p14:creationId xmlns:p14="http://schemas.microsoft.com/office/powerpoint/2010/main" val="7264428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4217D47-4EA6-1C86-9CD6-E77A56867D38}"/>
              </a:ext>
            </a:extLst>
          </p:cNvPr>
          <p:cNvSpPr>
            <a:spLocks noGrp="1"/>
          </p:cNvSpPr>
          <p:nvPr>
            <p:ph type="body" sz="quarter" idx="13"/>
          </p:nvPr>
        </p:nvSpPr>
        <p:spPr/>
        <p:txBody>
          <a:bodyPr/>
          <a:lstStyle/>
          <a:p>
            <a:r>
              <a:rPr lang="en-GB"/>
              <a:t>Abbreviations – FIGO, International Federation of </a:t>
            </a:r>
            <a:r>
              <a:rPr lang="en-GB" err="1"/>
              <a:t>Gynecology</a:t>
            </a:r>
            <a:r>
              <a:rPr lang="en-GB"/>
              <a:t> and Obstetrics </a:t>
            </a:r>
          </a:p>
        </p:txBody>
      </p:sp>
      <p:sp>
        <p:nvSpPr>
          <p:cNvPr id="3" name="Title 2">
            <a:extLst>
              <a:ext uri="{FF2B5EF4-FFF2-40B4-BE49-F238E27FC236}">
                <a16:creationId xmlns:a16="http://schemas.microsoft.com/office/drawing/2014/main" id="{C1F32BB4-9C36-534C-C62A-6F7FD1DC01EE}"/>
              </a:ext>
            </a:extLst>
          </p:cNvPr>
          <p:cNvSpPr>
            <a:spLocks noGrp="1"/>
          </p:cNvSpPr>
          <p:nvPr>
            <p:ph type="title"/>
          </p:nvPr>
        </p:nvSpPr>
        <p:spPr/>
        <p:txBody>
          <a:bodyPr/>
          <a:lstStyle/>
          <a:p>
            <a:r>
              <a:rPr lang="en-GB"/>
              <a:t>Bevacizumab eligibility</a:t>
            </a:r>
          </a:p>
        </p:txBody>
      </p:sp>
      <p:sp>
        <p:nvSpPr>
          <p:cNvPr id="4" name="Text Placeholder 3">
            <a:extLst>
              <a:ext uri="{FF2B5EF4-FFF2-40B4-BE49-F238E27FC236}">
                <a16:creationId xmlns:a16="http://schemas.microsoft.com/office/drawing/2014/main" id="{9F9B3FF8-87A6-F520-D817-A815E3D39994}"/>
              </a:ext>
            </a:extLst>
          </p:cNvPr>
          <p:cNvSpPr>
            <a:spLocks noGrp="1"/>
          </p:cNvSpPr>
          <p:nvPr>
            <p:ph type="body" sz="quarter" idx="12"/>
          </p:nvPr>
        </p:nvSpPr>
        <p:spPr>
          <a:xfrm>
            <a:off x="474491" y="856341"/>
            <a:ext cx="11250785" cy="4167728"/>
          </a:xfrm>
        </p:spPr>
        <p:txBody>
          <a:bodyPr/>
          <a:lstStyle/>
          <a:p>
            <a:r>
              <a:rPr lang="en-GB" sz="2000" u="sng" err="1"/>
              <a:t>Blueteq</a:t>
            </a:r>
            <a:r>
              <a:rPr lang="en-GB" sz="2000" u="sng"/>
              <a:t> BEV3</a:t>
            </a:r>
            <a:r>
              <a:rPr lang="en-GB" sz="2000" b="1"/>
              <a:t>: </a:t>
            </a:r>
            <a:r>
              <a:rPr lang="en-GB" sz="2000"/>
              <a:t>Bevacizumab 7.5 mg/kg in </a:t>
            </a:r>
            <a:r>
              <a:rPr lang="en-GB" sz="2000" b="1"/>
              <a:t>combination with chemotherapy </a:t>
            </a:r>
            <a:r>
              <a:rPr lang="en-GB" sz="2000"/>
              <a:t>as induction</a:t>
            </a:r>
          </a:p>
          <a:p>
            <a:r>
              <a:rPr lang="en-GB" sz="2000"/>
              <a:t>One of the following criteria applies to this patient: </a:t>
            </a:r>
          </a:p>
          <a:p>
            <a:pPr marL="400050" indent="-400050">
              <a:buAutoNum type="romanLcParenR"/>
            </a:pPr>
            <a:r>
              <a:rPr lang="en-GB" sz="2000"/>
              <a:t>FIGO stage III disease and debulked but residual disease more than 1cm or </a:t>
            </a:r>
          </a:p>
          <a:p>
            <a:pPr marL="400050" indent="-400050">
              <a:buAutoNum type="romanLcParenR"/>
            </a:pPr>
            <a:r>
              <a:rPr lang="en-GB" sz="2000"/>
              <a:t>FIGO stage III disease and unsuitable for debulking surgery or </a:t>
            </a:r>
          </a:p>
          <a:p>
            <a:pPr marL="400050" indent="-400050">
              <a:buAutoNum type="romanLcParenR"/>
            </a:pPr>
            <a:r>
              <a:rPr lang="en-GB" sz="2000"/>
              <a:t>FIGO stage IV disease or </a:t>
            </a:r>
          </a:p>
          <a:p>
            <a:pPr marL="400050" indent="-400050">
              <a:buAutoNum type="romanLcParenR"/>
            </a:pPr>
            <a:r>
              <a:rPr lang="en-GB" sz="2000"/>
              <a:t>FIGO stage III disease at presentation and requires neo-adjuvant chemotherapy due to low likelihood of optimal primary surgical cytoreduction</a:t>
            </a:r>
          </a:p>
          <a:p>
            <a:r>
              <a:rPr lang="en-GB" sz="2000" u="sng" err="1"/>
              <a:t>Blueteq</a:t>
            </a:r>
            <a:r>
              <a:rPr lang="en-GB" sz="2000" u="sng"/>
              <a:t> BEV10</a:t>
            </a:r>
            <a:r>
              <a:rPr lang="en-GB" sz="2000" b="1"/>
              <a:t>:</a:t>
            </a:r>
            <a:r>
              <a:rPr lang="en-GB" sz="2000"/>
              <a:t> Bevacizumab 7.5 mg/kg </a:t>
            </a:r>
            <a:r>
              <a:rPr lang="en-GB" sz="2000" b="1"/>
              <a:t>maintenance monotherapy after 1st line induction chemotherapy with bevacizumab 7.5mg/Kg </a:t>
            </a:r>
          </a:p>
          <a:p>
            <a:r>
              <a:rPr lang="en-GB" sz="2000"/>
              <a:t>Notes that policy is not for patients with stage I-III disease who have had optimal debulking</a:t>
            </a:r>
          </a:p>
          <a:p>
            <a:endParaRPr lang="en-GB" sz="2000"/>
          </a:p>
        </p:txBody>
      </p:sp>
      <p:sp>
        <p:nvSpPr>
          <p:cNvPr id="5" name="TextBox 4">
            <a:extLst>
              <a:ext uri="{FF2B5EF4-FFF2-40B4-BE49-F238E27FC236}">
                <a16:creationId xmlns:a16="http://schemas.microsoft.com/office/drawing/2014/main" id="{4E210DA7-8006-3CBC-C7CB-169B823ABD7C}"/>
              </a:ext>
            </a:extLst>
          </p:cNvPr>
          <p:cNvSpPr txBox="1"/>
          <p:nvPr/>
        </p:nvSpPr>
        <p:spPr>
          <a:xfrm>
            <a:off x="6223520" y="5700321"/>
            <a:ext cx="6041280" cy="369332"/>
          </a:xfrm>
          <a:prstGeom prst="rect">
            <a:avLst/>
          </a:prstGeom>
          <a:noFill/>
        </p:spPr>
        <p:txBody>
          <a:bodyPr wrap="square" rtlCol="0">
            <a:spAutoFit/>
          </a:bodyPr>
          <a:lstStyle/>
          <a:p>
            <a:r>
              <a:rPr lang="en-GB">
                <a:latin typeface="Arial" panose="020B0604020202020204" pitchFamily="34" charset="0"/>
                <a:cs typeface="Arial" panose="020B0604020202020204" pitchFamily="34" charset="0"/>
                <a:hlinkClick r:id="rId3" action="ppaction://hlinksldjump"/>
              </a:rPr>
              <a:t>Back to: Bevacizumab ineligible non-HRD subgroup</a:t>
            </a:r>
            <a:endParaRPr lang="en-GB">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448224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vigation 1: [Technology] for treating [condition] (IDxxxx) ">
            <a:extLst>
              <a:ext uri="{FF2B5EF4-FFF2-40B4-BE49-F238E27FC236}">
                <a16:creationId xmlns:a16="http://schemas.microsoft.com/office/drawing/2014/main" id="{4E564872-136A-6EF1-C136-9D122F2CDB4D}"/>
              </a:ext>
            </a:extLst>
          </p:cNvPr>
          <p:cNvSpPr>
            <a:spLocks noGrp="1"/>
          </p:cNvSpPr>
          <p:nvPr>
            <p:ph type="ctrTitle"/>
          </p:nvPr>
        </p:nvSpPr>
        <p:spPr>
          <a:xfrm>
            <a:off x="724988" y="298450"/>
            <a:ext cx="11136812" cy="1841437"/>
          </a:xfrm>
        </p:spPr>
        <p:txBody>
          <a:bodyPr>
            <a:normAutofit fontScale="90000"/>
          </a:bodyPr>
          <a:lstStyle/>
          <a:p>
            <a:r>
              <a:rPr lang="en-GB">
                <a:latin typeface="Arial" panose="020B0604020202020204" pitchFamily="34" charset="0"/>
                <a:cs typeface="Arial" panose="020B0604020202020204" pitchFamily="34" charset="0"/>
              </a:rPr>
              <a:t>Rucaparib for maintenance treatment of advanced ovarian, fallopian tube and peritoneal cancer after response to first-line platinum-based chemotherapy</a:t>
            </a:r>
            <a:endParaRPr lang="en-GB"/>
          </a:p>
        </p:txBody>
      </p:sp>
      <p:sp>
        <p:nvSpPr>
          <p:cNvPr id="3" name="Guide with 'background' selected">
            <a:extLst>
              <a:ext uri="{FF2B5EF4-FFF2-40B4-BE49-F238E27FC236}">
                <a16:creationId xmlns:a16="http://schemas.microsoft.com/office/drawing/2014/main" id="{B2CE1EC4-9D1A-A984-B594-1C7354CFC7A5}"/>
              </a:ext>
            </a:extLst>
          </p:cNvPr>
          <p:cNvSpPr>
            <a:spLocks noGrp="1"/>
          </p:cNvSpPr>
          <p:nvPr>
            <p:ph type="subTitle" idx="1"/>
          </p:nvPr>
        </p:nvSpPr>
        <p:spPr>
          <a:xfrm>
            <a:off x="724988" y="2757212"/>
            <a:ext cx="10026139" cy="2875457"/>
          </a:xfrm>
        </p:spPr>
        <p:txBody>
          <a:bodyPr>
            <a:noAutofit/>
          </a:bodyPr>
          <a:lstStyle/>
          <a:p>
            <a:pPr marL="457200" indent="-457200">
              <a:buSzPts val="2400"/>
              <a:buFont typeface="Wingdings" pitchFamily="2" charset="2"/>
              <a:buChar char="ü"/>
            </a:pPr>
            <a:r>
              <a:rPr lang="en-GB" sz="2800" b="1"/>
              <a:t>Background and appraisal recap </a:t>
            </a:r>
          </a:p>
          <a:p>
            <a:pPr marL="457200" indent="-457200">
              <a:buSzPts val="2200"/>
              <a:buFont typeface="Wingdings" pitchFamily="2" charset="2"/>
              <a:buChar char="q"/>
            </a:pPr>
            <a:r>
              <a:rPr lang="en-GB" sz="2800"/>
              <a:t>Clinical effectiveness</a:t>
            </a:r>
          </a:p>
          <a:p>
            <a:pPr marL="457200" indent="-457200">
              <a:buSzPts val="2200"/>
              <a:buFont typeface="Wingdings" pitchFamily="2" charset="2"/>
              <a:buChar char="q"/>
            </a:pPr>
            <a:r>
              <a:rPr lang="en-GB" sz="2800"/>
              <a:t>Cost effectiveness</a:t>
            </a:r>
          </a:p>
          <a:p>
            <a:pPr marL="457200" indent="-457200">
              <a:buSzPts val="2000"/>
              <a:buFont typeface="Wingdings" pitchFamily="2" charset="2"/>
              <a:buChar char="q"/>
            </a:pPr>
            <a:r>
              <a:rPr lang="en-GB" sz="2800"/>
              <a:t>Summary</a:t>
            </a:r>
          </a:p>
        </p:txBody>
      </p:sp>
    </p:spTree>
    <p:extLst>
      <p:ext uri="{BB962C8B-B14F-4D97-AF65-F5344CB8AC3E}">
        <p14:creationId xmlns:p14="http://schemas.microsoft.com/office/powerpoint/2010/main" val="34369295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61D91DB-3E7D-7BCB-EC6D-71C6ED07E2B5}"/>
              </a:ext>
            </a:extLst>
          </p:cNvPr>
          <p:cNvSpPr>
            <a:spLocks noGrp="1"/>
          </p:cNvSpPr>
          <p:nvPr>
            <p:ph type="body" sz="quarter" idx="13"/>
          </p:nvPr>
        </p:nvSpPr>
        <p:spPr/>
        <p:txBody>
          <a:bodyPr/>
          <a:lstStyle/>
          <a:p>
            <a:endParaRPr lang="en-GB"/>
          </a:p>
        </p:txBody>
      </p:sp>
      <p:sp>
        <p:nvSpPr>
          <p:cNvPr id="3" name="Title 2">
            <a:extLst>
              <a:ext uri="{FF2B5EF4-FFF2-40B4-BE49-F238E27FC236}">
                <a16:creationId xmlns:a16="http://schemas.microsoft.com/office/drawing/2014/main" id="{DCF1097C-B7FF-B028-0206-E17A52D5CB83}"/>
              </a:ext>
            </a:extLst>
          </p:cNvPr>
          <p:cNvSpPr>
            <a:spLocks noGrp="1"/>
          </p:cNvSpPr>
          <p:nvPr>
            <p:ph type="title"/>
          </p:nvPr>
        </p:nvSpPr>
        <p:spPr/>
        <p:txBody>
          <a:bodyPr>
            <a:normAutofit fontScale="90000"/>
          </a:bodyPr>
          <a:lstStyle/>
          <a:p>
            <a:r>
              <a:rPr lang="en-GB"/>
              <a:t>Selection of patient population from ATHENA-MONO trial</a:t>
            </a:r>
            <a:br>
              <a:rPr lang="en-GB"/>
            </a:br>
            <a:endParaRPr lang="en-GB"/>
          </a:p>
        </p:txBody>
      </p:sp>
      <p:sp>
        <p:nvSpPr>
          <p:cNvPr id="4" name="Text Placeholder 3">
            <a:extLst>
              <a:ext uri="{FF2B5EF4-FFF2-40B4-BE49-F238E27FC236}">
                <a16:creationId xmlns:a16="http://schemas.microsoft.com/office/drawing/2014/main" id="{8D66FDF4-6154-4468-4217-289F36815B84}"/>
              </a:ext>
            </a:extLst>
          </p:cNvPr>
          <p:cNvSpPr>
            <a:spLocks noGrp="1"/>
          </p:cNvSpPr>
          <p:nvPr>
            <p:ph type="body" sz="quarter" idx="12"/>
          </p:nvPr>
        </p:nvSpPr>
        <p:spPr>
          <a:xfrm>
            <a:off x="466724" y="731520"/>
            <a:ext cx="11250785" cy="5090838"/>
          </a:xfrm>
        </p:spPr>
        <p:txBody>
          <a:bodyPr/>
          <a:lstStyle/>
          <a:p>
            <a:pPr marL="285750" indent="-285750">
              <a:buFont typeface="Arial" panose="020B0604020202020204" pitchFamily="34" charset="0"/>
              <a:buChar char="•"/>
            </a:pPr>
            <a:r>
              <a:rPr lang="en-GB" dirty="0"/>
              <a:t>Bevacizumab ineligible (stage III disease at diagnosis, complete resection or microscopic residual disease (&lt;1 cm) after cytoreductive surgery)</a:t>
            </a:r>
          </a:p>
          <a:p>
            <a:pPr marL="285750" indent="-285750">
              <a:buFont typeface="Arial" panose="020B0604020202020204" pitchFamily="34" charset="0"/>
              <a:buChar char="•"/>
            </a:pPr>
            <a:r>
              <a:rPr lang="en-GB" dirty="0"/>
              <a:t>BRCA mutation-negative, HRD-negative and HRD-unknown population </a:t>
            </a:r>
          </a:p>
          <a:p>
            <a:pPr marL="285750" indent="-285750">
              <a:buFont typeface="Arial" panose="020B0604020202020204" pitchFamily="34" charset="0"/>
              <a:buChar char="•"/>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pitchFamily="34" charset="0"/>
                <a:ea typeface="Times New Roman" panose="02020603050405020304" pitchFamily="18" charset="0"/>
                <a:cs typeface="Times New Roman" panose="02020603050405020304" pitchFamily="18" charset="0"/>
              </a:rPr>
              <a:t>******</a:t>
            </a:r>
            <a:r>
              <a:rPr lang="en-GB" dirty="0"/>
              <a:t> people included</a:t>
            </a:r>
          </a:p>
        </p:txBody>
      </p:sp>
      <p:sp>
        <p:nvSpPr>
          <p:cNvPr id="6" name="TextBox 5">
            <a:extLst>
              <a:ext uri="{FF2B5EF4-FFF2-40B4-BE49-F238E27FC236}">
                <a16:creationId xmlns:a16="http://schemas.microsoft.com/office/drawing/2014/main" id="{6B4CC836-A9FF-E49A-F5F9-DA3AD3F98653}"/>
              </a:ext>
            </a:extLst>
          </p:cNvPr>
          <p:cNvSpPr txBox="1"/>
          <p:nvPr/>
        </p:nvSpPr>
        <p:spPr>
          <a:xfrm>
            <a:off x="5683996" y="5859308"/>
            <a:ext cx="6041280" cy="369332"/>
          </a:xfrm>
          <a:prstGeom prst="rect">
            <a:avLst/>
          </a:prstGeom>
          <a:noFill/>
        </p:spPr>
        <p:txBody>
          <a:bodyPr wrap="square" rtlCol="0">
            <a:spAutoFit/>
          </a:bodyPr>
          <a:lstStyle/>
          <a:p>
            <a:r>
              <a:rPr lang="en-GB">
                <a:hlinkClick r:id="rId3" action="ppaction://hlinksldjump"/>
              </a:rPr>
              <a:t>Back to: Bevacizumab ineligible non-HRD subgroup</a:t>
            </a:r>
            <a:endParaRPr lang="en-GB"/>
          </a:p>
        </p:txBody>
      </p:sp>
      <p:sp>
        <p:nvSpPr>
          <p:cNvPr id="7" name="Rectangle 6">
            <a:extLst>
              <a:ext uri="{FF2B5EF4-FFF2-40B4-BE49-F238E27FC236}">
                <a16:creationId xmlns:a16="http://schemas.microsoft.com/office/drawing/2014/main" id="{4ADBD6EC-1B88-596E-551A-93E393E39612}"/>
              </a:ext>
            </a:extLst>
          </p:cNvPr>
          <p:cNvSpPr/>
          <p:nvPr/>
        </p:nvSpPr>
        <p:spPr>
          <a:xfrm>
            <a:off x="634177" y="2273254"/>
            <a:ext cx="11083332" cy="3586054"/>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descr="Marker showing slides are confidential ">
            <a:extLst>
              <a:ext uri="{FF2B5EF4-FFF2-40B4-BE49-F238E27FC236}">
                <a16:creationId xmlns:a16="http://schemas.microsoft.com/office/drawing/2014/main" id="{C5D689BA-B102-7B43-125E-104A2DD03837}"/>
              </a:ext>
              <a:ext uri="{C183D7F6-B498-43B3-948B-1728B52AA6E4}">
                <adec:decorative xmlns:adec="http://schemas.microsoft.com/office/drawing/2017/decorative" val="0"/>
              </a:ext>
            </a:extLst>
          </p:cNvPr>
          <p:cNvSpPr/>
          <p:nvPr/>
        </p:nvSpPr>
        <p:spPr>
          <a:xfrm>
            <a:off x="5334000" y="0"/>
            <a:ext cx="1524000"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latin typeface="Arial" panose="020B0604020202020204" pitchFamily="34" charset="0"/>
              </a:rPr>
              <a:t>CONFIDENTIAL</a:t>
            </a:r>
          </a:p>
        </p:txBody>
      </p:sp>
    </p:spTree>
    <p:extLst>
      <p:ext uri="{BB962C8B-B14F-4D97-AF65-F5344CB8AC3E}">
        <p14:creationId xmlns:p14="http://schemas.microsoft.com/office/powerpoint/2010/main" val="18136102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5F7895-FEFB-C696-1A1C-F95C482B334B}"/>
              </a:ext>
            </a:extLst>
          </p:cNvPr>
          <p:cNvSpPr>
            <a:spLocks noGrp="1"/>
          </p:cNvSpPr>
          <p:nvPr>
            <p:ph type="title"/>
          </p:nvPr>
        </p:nvSpPr>
        <p:spPr/>
        <p:txBody>
          <a:bodyPr>
            <a:normAutofit fontScale="90000"/>
          </a:bodyPr>
          <a:lstStyle/>
          <a:p>
            <a:r>
              <a:rPr lang="en-GB"/>
              <a:t>Summary of committee’s preferred assumptions relevant to the bevacizumab ineligible subgroup</a:t>
            </a:r>
          </a:p>
        </p:txBody>
      </p:sp>
      <p:sp>
        <p:nvSpPr>
          <p:cNvPr id="3" name="Text Placeholder 2">
            <a:extLst>
              <a:ext uri="{FF2B5EF4-FFF2-40B4-BE49-F238E27FC236}">
                <a16:creationId xmlns:a16="http://schemas.microsoft.com/office/drawing/2014/main" id="{4019E59C-B5BF-BE85-C8E0-6CFA903E6E90}"/>
              </a:ext>
            </a:extLst>
          </p:cNvPr>
          <p:cNvSpPr>
            <a:spLocks noGrp="1"/>
          </p:cNvSpPr>
          <p:nvPr>
            <p:ph type="body" sz="quarter" idx="12"/>
          </p:nvPr>
        </p:nvSpPr>
        <p:spPr>
          <a:xfrm>
            <a:off x="466724" y="1449356"/>
            <a:ext cx="11250785" cy="4167728"/>
          </a:xfrm>
        </p:spPr>
        <p:txBody>
          <a:bodyPr/>
          <a:lstStyle/>
          <a:p>
            <a:pPr>
              <a:lnSpc>
                <a:spcPct val="150000"/>
              </a:lnSpc>
              <a:spcBef>
                <a:spcPts val="600"/>
              </a:spcBef>
              <a:spcAft>
                <a:spcPts val="1200"/>
              </a:spcAft>
            </a:pPr>
            <a:r>
              <a:rPr lang="x-none" sz="2000" b="1">
                <a:ea typeface="+mn-ea"/>
                <a:cs typeface="Arial" panose="020B0604020202020204" pitchFamily="34" charset="0"/>
              </a:rPr>
              <a:t>The committee’s </a:t>
            </a:r>
            <a:r>
              <a:rPr lang="en-GB" sz="2000" b="1">
                <a:ea typeface="+mn-ea"/>
                <a:cs typeface="Arial" panose="020B0604020202020204" pitchFamily="34" charset="0"/>
              </a:rPr>
              <a:t>preferred assumptions </a:t>
            </a:r>
            <a:r>
              <a:rPr lang="x-none" sz="2000" b="1">
                <a:ea typeface="+mn-ea"/>
                <a:cs typeface="Arial" panose="020B0604020202020204" pitchFamily="34" charset="0"/>
              </a:rPr>
              <a:t>were</a:t>
            </a:r>
            <a:r>
              <a:rPr lang="en-GB" sz="2000" b="1">
                <a:ea typeface="+mn-ea"/>
                <a:cs typeface="Arial" panose="020B0604020202020204" pitchFamily="34" charset="0"/>
              </a:rPr>
              <a:t> to</a:t>
            </a:r>
            <a:r>
              <a:rPr lang="x-none" sz="2000" b="1">
                <a:ea typeface="+mn-ea"/>
                <a:cs typeface="Arial" panose="020B0604020202020204" pitchFamily="34" charset="0"/>
              </a:rPr>
              <a:t>:</a:t>
            </a:r>
            <a:endParaRPr lang="en-GB" sz="2000" b="1">
              <a:ea typeface="+mn-ea"/>
              <a:cs typeface="Arial" panose="020B0604020202020204" pitchFamily="34" charset="0"/>
            </a:endParaRPr>
          </a:p>
          <a:p>
            <a:pPr marL="342900" indent="-342900">
              <a:lnSpc>
                <a:spcPct val="150000"/>
              </a:lnSpc>
              <a:spcBef>
                <a:spcPts val="600"/>
              </a:spcBef>
              <a:spcAft>
                <a:spcPts val="1200"/>
              </a:spcAft>
              <a:buFont typeface="Arial" panose="020B0604020202020204" pitchFamily="34" charset="0"/>
              <a:buChar char="•"/>
              <a:tabLst>
                <a:tab pos="900430" algn="l"/>
              </a:tabLst>
            </a:pPr>
            <a:r>
              <a:rPr lang="en-GB" sz="2000">
                <a:ea typeface="+mn-ea"/>
                <a:cs typeface="Arial" panose="020B0604020202020204" pitchFamily="34" charset="0"/>
              </a:rPr>
              <a:t>Use health-state utility values based on the ITT population from ATHENA-MONO to inform the utility values for both the HRD+ and HRD- subgroups</a:t>
            </a:r>
          </a:p>
          <a:p>
            <a:pPr marL="342900" indent="-342900">
              <a:lnSpc>
                <a:spcPct val="150000"/>
              </a:lnSpc>
              <a:spcBef>
                <a:spcPts val="600"/>
              </a:spcBef>
              <a:spcAft>
                <a:spcPts val="1200"/>
              </a:spcAft>
              <a:buFont typeface="Arial" panose="020B0604020202020204" pitchFamily="34" charset="0"/>
              <a:buChar char="•"/>
              <a:tabLst>
                <a:tab pos="900430" algn="l"/>
              </a:tabLst>
            </a:pPr>
            <a:r>
              <a:rPr lang="en-GB" sz="2000">
                <a:ea typeface="+mn-ea"/>
                <a:cs typeface="Arial" panose="020B0604020202020204" pitchFamily="34" charset="0"/>
              </a:rPr>
              <a:t>Exclude relative dose intensity from treatment-cost calculations</a:t>
            </a:r>
          </a:p>
          <a:p>
            <a:pPr marL="342900" lvl="0" indent="-342900">
              <a:lnSpc>
                <a:spcPct val="150000"/>
              </a:lnSpc>
              <a:buFont typeface="Symbol" panose="05050102010706020507" pitchFamily="18" charset="2"/>
              <a:buChar char=""/>
              <a:tabLst>
                <a:tab pos="900430" algn="l"/>
              </a:tabLst>
            </a:pPr>
            <a:endParaRPr lang="en-GB">
              <a:ea typeface="+mn-ea"/>
              <a:cs typeface="Arial" panose="020B0604020202020204" pitchFamily="34" charset="0"/>
            </a:endParaRPr>
          </a:p>
        </p:txBody>
      </p:sp>
      <p:sp>
        <p:nvSpPr>
          <p:cNvPr id="4" name="Text Placeholder 3">
            <a:extLst>
              <a:ext uri="{FF2B5EF4-FFF2-40B4-BE49-F238E27FC236}">
                <a16:creationId xmlns:a16="http://schemas.microsoft.com/office/drawing/2014/main" id="{29D23214-A5E9-EAE4-39A5-E3E1A27AA9E6}"/>
              </a:ext>
            </a:extLst>
          </p:cNvPr>
          <p:cNvSpPr>
            <a:spLocks noGrp="1"/>
          </p:cNvSpPr>
          <p:nvPr>
            <p:ph type="body" sz="quarter" idx="13"/>
          </p:nvPr>
        </p:nvSpPr>
        <p:spPr/>
        <p:txBody>
          <a:bodyPr/>
          <a:lstStyle/>
          <a:p>
            <a:endParaRPr lang="en-GB"/>
          </a:p>
        </p:txBody>
      </p:sp>
    </p:spTree>
    <p:extLst>
      <p:ext uri="{BB962C8B-B14F-4D97-AF65-F5344CB8AC3E}">
        <p14:creationId xmlns:p14="http://schemas.microsoft.com/office/powerpoint/2010/main" val="28486894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3AB92F7-556C-2C33-1A32-C7D5A738931F}"/>
              </a:ext>
            </a:extLst>
          </p:cNvPr>
          <p:cNvSpPr>
            <a:spLocks noGrp="1"/>
          </p:cNvSpPr>
          <p:nvPr>
            <p:ph type="title"/>
          </p:nvPr>
        </p:nvSpPr>
        <p:spPr>
          <a:xfrm>
            <a:off x="466724" y="259250"/>
            <a:ext cx="11250785" cy="592817"/>
          </a:xfrm>
        </p:spPr>
        <p:txBody>
          <a:bodyPr/>
          <a:lstStyle/>
          <a:p>
            <a:r>
              <a:rPr lang="en-GB"/>
              <a:t>Rucaparib (</a:t>
            </a:r>
            <a:r>
              <a:rPr lang="en-GB" err="1"/>
              <a:t>Rubraca</a:t>
            </a:r>
            <a:r>
              <a:rPr lang="en-GB"/>
              <a:t>, pharma&amp;)</a:t>
            </a:r>
          </a:p>
        </p:txBody>
      </p:sp>
      <p:graphicFrame>
        <p:nvGraphicFramePr>
          <p:cNvPr id="3" name="Table 3" descr="Details of treatment, including marketing authorisation, mechanism of action, administration and price">
            <a:extLst>
              <a:ext uri="{FF2B5EF4-FFF2-40B4-BE49-F238E27FC236}">
                <a16:creationId xmlns:a16="http://schemas.microsoft.com/office/drawing/2014/main" id="{5D2D4C97-4C53-47C8-9E4D-69E7EB51A419}"/>
              </a:ext>
              <a:ext uri="{C183D7F6-B498-43B3-948B-1728B52AA6E4}">
                <adec:decorative xmlns:adec="http://schemas.microsoft.com/office/drawing/2017/decorative" val="0"/>
              </a:ext>
            </a:extLst>
          </p:cNvPr>
          <p:cNvGraphicFramePr>
            <a:graphicFrameLocks noGrp="1"/>
          </p:cNvGraphicFramePr>
          <p:nvPr>
            <p:extLst>
              <p:ext uri="{D42A27DB-BD31-4B8C-83A1-F6EECF244321}">
                <p14:modId xmlns:p14="http://schemas.microsoft.com/office/powerpoint/2010/main" val="647649225"/>
              </p:ext>
            </p:extLst>
          </p:nvPr>
        </p:nvGraphicFramePr>
        <p:xfrm>
          <a:off x="433472" y="883220"/>
          <a:ext cx="11570106" cy="5127254"/>
        </p:xfrm>
        <a:graphic>
          <a:graphicData uri="http://schemas.openxmlformats.org/drawingml/2006/table">
            <a:tbl>
              <a:tblPr firstCol="1" bandRow="1">
                <a:tableStyleId>{5C22544A-7EE6-4342-B048-85BDC9FD1C3A}</a:tableStyleId>
              </a:tblPr>
              <a:tblGrid>
                <a:gridCol w="1712569">
                  <a:extLst>
                    <a:ext uri="{9D8B030D-6E8A-4147-A177-3AD203B41FA5}">
                      <a16:colId xmlns:a16="http://schemas.microsoft.com/office/drawing/2014/main" val="748657784"/>
                    </a:ext>
                  </a:extLst>
                </a:gridCol>
                <a:gridCol w="9857537">
                  <a:extLst>
                    <a:ext uri="{9D8B030D-6E8A-4147-A177-3AD203B41FA5}">
                      <a16:colId xmlns:a16="http://schemas.microsoft.com/office/drawing/2014/main" val="3173266189"/>
                    </a:ext>
                  </a:extLst>
                </a:gridCol>
              </a:tblGrid>
              <a:tr h="2505974">
                <a:tc>
                  <a:txBody>
                    <a:bodyPr/>
                    <a:lstStyle/>
                    <a:p>
                      <a:pPr>
                        <a:lnSpc>
                          <a:spcPct val="100000"/>
                        </a:lnSpc>
                        <a:spcBef>
                          <a:spcPts val="400"/>
                        </a:spcBef>
                      </a:pPr>
                      <a:r>
                        <a:rPr lang="en-GB">
                          <a:solidFill>
                            <a:schemeClr val="bg1"/>
                          </a:solidFill>
                          <a:latin typeface="Arial" panose="020B0604020202020204" pitchFamily="34" charset="0"/>
                        </a:rPr>
                        <a:t>Marketing authorisation</a:t>
                      </a:r>
                    </a:p>
                  </a:txBody>
                  <a:tcPr marL="45720" marR="45720"/>
                </a:tc>
                <a:tc>
                  <a:txBody>
                    <a:bodyPr/>
                    <a:lstStyle/>
                    <a:p>
                      <a:pPr marL="285750" indent="-285750">
                        <a:lnSpc>
                          <a:spcPct val="100000"/>
                        </a:lnSpc>
                        <a:spcBef>
                          <a:spcPts val="400"/>
                        </a:spcBef>
                        <a:buFont typeface="Arial" panose="020B0604020202020204" pitchFamily="34" charset="0"/>
                        <a:buChar char="•"/>
                      </a:pPr>
                      <a:r>
                        <a:rPr lang="en-GB">
                          <a:latin typeface="Arial" panose="020B0604020202020204" pitchFamily="34" charset="0"/>
                        </a:rPr>
                        <a:t>Indicated as monotherapy for the maintenance treatment of adult patients with advanced (FIGO Stages III and IV) high-grade epithelial ovarian, fallopian tube, or primary peritoneal cancer who are in response (complete or partial) following completion of first-line platinum-based chemotherapy. </a:t>
                      </a:r>
                    </a:p>
                    <a:p>
                      <a:pPr marL="285750" marR="0" lvl="0" indent="-285750" algn="l" defTabSz="914400" rtl="0" eaLnBrk="1" fontAlgn="auto" latinLnBrk="0" hangingPunct="1">
                        <a:lnSpc>
                          <a:spcPct val="100000"/>
                        </a:lnSpc>
                        <a:spcBef>
                          <a:spcPts val="400"/>
                        </a:spcBef>
                        <a:spcAft>
                          <a:spcPts val="0"/>
                        </a:spcAft>
                        <a:buClrTx/>
                        <a:buSzTx/>
                        <a:buFont typeface="Arial" panose="020B0604020202020204" pitchFamily="34" charset="0"/>
                        <a:buChar char="•"/>
                        <a:tabLst/>
                        <a:defRPr/>
                      </a:pPr>
                      <a:r>
                        <a:rPr lang="en-GB">
                          <a:latin typeface="Arial" panose="020B0604020202020204" pitchFamily="34" charset="0"/>
                        </a:rPr>
                        <a:t>MHRA approved the extension of the therapeutic indication in January 2024</a:t>
                      </a:r>
                    </a:p>
                    <a:p>
                      <a:pPr marL="285750" indent="-285750">
                        <a:lnSpc>
                          <a:spcPct val="100000"/>
                        </a:lnSpc>
                        <a:spcBef>
                          <a:spcPts val="400"/>
                        </a:spcBef>
                        <a:buFont typeface="Arial" panose="020B0604020202020204" pitchFamily="34" charset="0"/>
                        <a:buChar char="•"/>
                      </a:pPr>
                      <a:r>
                        <a:rPr lang="en-GB">
                          <a:solidFill>
                            <a:schemeClr val="tx1"/>
                          </a:solidFill>
                          <a:latin typeface="Arial" panose="020B0604020202020204" pitchFamily="34" charset="0"/>
                        </a:rPr>
                        <a:t>Company narrowed the population of interest in this appraisal to 2 subgroups:</a:t>
                      </a:r>
                    </a:p>
                    <a:p>
                      <a:pPr marL="742950" lvl="1" indent="-285750">
                        <a:lnSpc>
                          <a:spcPct val="100000"/>
                        </a:lnSpc>
                        <a:spcBef>
                          <a:spcPts val="400"/>
                        </a:spcBef>
                        <a:buFont typeface="Arial" panose="020B0604020202020204" pitchFamily="34" charset="0"/>
                        <a:buChar char="•"/>
                      </a:pPr>
                      <a:r>
                        <a:rPr lang="en-GB">
                          <a:solidFill>
                            <a:schemeClr val="tx1"/>
                          </a:solidFill>
                          <a:latin typeface="Arial" panose="020B0604020202020204" pitchFamily="34" charset="0"/>
                        </a:rPr>
                        <a:t>non-</a:t>
                      </a:r>
                      <a:r>
                        <a:rPr lang="en-GB" err="1">
                          <a:solidFill>
                            <a:schemeClr val="tx1"/>
                          </a:solidFill>
                          <a:latin typeface="Arial" panose="020B0604020202020204" pitchFamily="34" charset="0"/>
                        </a:rPr>
                        <a:t>tBRCA</a:t>
                      </a:r>
                      <a:r>
                        <a:rPr lang="en-GB">
                          <a:solidFill>
                            <a:schemeClr val="tx1"/>
                          </a:solidFill>
                          <a:latin typeface="Arial" panose="020B0604020202020204" pitchFamily="34" charset="0"/>
                        </a:rPr>
                        <a:t> </a:t>
                      </a:r>
                      <a:r>
                        <a:rPr lang="en-GB" sz="1800" kern="1200" err="1">
                          <a:solidFill>
                            <a:schemeClr val="tx1"/>
                          </a:solidFill>
                          <a:effectLst/>
                          <a:latin typeface="+mn-lt"/>
                          <a:ea typeface="+mn-ea"/>
                          <a:cs typeface="+mn-cs"/>
                        </a:rPr>
                        <a:t>LOH</a:t>
                      </a:r>
                      <a:r>
                        <a:rPr lang="en-GB" sz="1800" kern="1200" baseline="30000" err="1">
                          <a:solidFill>
                            <a:schemeClr val="tx1"/>
                          </a:solidFill>
                          <a:effectLst/>
                          <a:latin typeface="+mn-lt"/>
                          <a:ea typeface="+mn-ea"/>
                          <a:cs typeface="+mn-cs"/>
                        </a:rPr>
                        <a:t>high</a:t>
                      </a:r>
                      <a:r>
                        <a:rPr lang="en-GB" sz="1800" kern="1200">
                          <a:solidFill>
                            <a:schemeClr val="tx1"/>
                          </a:solidFill>
                          <a:effectLst/>
                          <a:latin typeface="+mn-lt"/>
                          <a:ea typeface="+mn-ea"/>
                          <a:cs typeface="+mn-cs"/>
                        </a:rPr>
                        <a:t>  (BRCA negative, HRD positive)</a:t>
                      </a:r>
                    </a:p>
                    <a:p>
                      <a:pPr marL="742950" marR="0" lvl="1" indent="-285750" algn="l" defTabSz="914400" rtl="0" eaLnBrk="1" fontAlgn="auto" latinLnBrk="0" hangingPunct="1">
                        <a:lnSpc>
                          <a:spcPct val="100000"/>
                        </a:lnSpc>
                        <a:spcBef>
                          <a:spcPts val="400"/>
                        </a:spcBef>
                        <a:spcAft>
                          <a:spcPts val="0"/>
                        </a:spcAft>
                        <a:buClrTx/>
                        <a:buSzTx/>
                        <a:buFont typeface="Arial" panose="020B0604020202020204" pitchFamily="34" charset="0"/>
                        <a:buChar char="•"/>
                        <a:tabLst/>
                        <a:defRPr/>
                      </a:pPr>
                      <a:r>
                        <a:rPr lang="en-GB">
                          <a:solidFill>
                            <a:schemeClr val="tx1"/>
                          </a:solidFill>
                          <a:latin typeface="Arial" panose="020B0604020202020204" pitchFamily="34" charset="0"/>
                        </a:rPr>
                        <a:t>non-</a:t>
                      </a:r>
                      <a:r>
                        <a:rPr lang="en-GB" err="1">
                          <a:solidFill>
                            <a:schemeClr val="tx1"/>
                          </a:solidFill>
                          <a:latin typeface="Arial" panose="020B0604020202020204" pitchFamily="34" charset="0"/>
                        </a:rPr>
                        <a:t>tBRCA</a:t>
                      </a:r>
                      <a:r>
                        <a:rPr lang="en-GB">
                          <a:solidFill>
                            <a:schemeClr val="tx1"/>
                          </a:solidFill>
                          <a:latin typeface="Arial" panose="020B0604020202020204" pitchFamily="34" charset="0"/>
                        </a:rPr>
                        <a:t> </a:t>
                      </a:r>
                      <a:r>
                        <a:rPr lang="en-GB" sz="1800" kern="1200" err="1">
                          <a:solidFill>
                            <a:schemeClr val="tx1"/>
                          </a:solidFill>
                          <a:effectLst/>
                          <a:latin typeface="+mn-lt"/>
                          <a:ea typeface="+mn-ea"/>
                          <a:cs typeface="+mn-cs"/>
                        </a:rPr>
                        <a:t>LOH</a:t>
                      </a:r>
                      <a:r>
                        <a:rPr lang="en-GB" sz="1800" kern="1200" baseline="30000" err="1">
                          <a:solidFill>
                            <a:schemeClr val="tx1"/>
                          </a:solidFill>
                          <a:effectLst/>
                          <a:latin typeface="+mn-lt"/>
                          <a:ea typeface="+mn-ea"/>
                          <a:cs typeface="+mn-cs"/>
                        </a:rPr>
                        <a:t>low</a:t>
                      </a:r>
                      <a:r>
                        <a:rPr lang="en-GB" sz="1800" kern="1200">
                          <a:solidFill>
                            <a:schemeClr val="tx1"/>
                          </a:solidFill>
                          <a:effectLst/>
                          <a:latin typeface="+mn-lt"/>
                          <a:ea typeface="+mn-ea"/>
                          <a:cs typeface="+mn-cs"/>
                        </a:rPr>
                        <a:t>   (BRCA negative, HRD negative)</a:t>
                      </a:r>
                      <a:endParaRPr lang="en-GB">
                        <a:solidFill>
                          <a:schemeClr val="tx1"/>
                        </a:solidFill>
                        <a:latin typeface="Arial" panose="020B0604020202020204" pitchFamily="34" charset="0"/>
                      </a:endParaRPr>
                    </a:p>
                  </a:txBody>
                  <a:tcPr marL="45720" marR="45720"/>
                </a:tc>
                <a:extLst>
                  <a:ext uri="{0D108BD9-81ED-4DB2-BD59-A6C34878D82A}">
                    <a16:rowId xmlns:a16="http://schemas.microsoft.com/office/drawing/2014/main" val="3751016788"/>
                  </a:ext>
                </a:extLst>
              </a:tr>
              <a:tr h="566301">
                <a:tc>
                  <a:txBody>
                    <a:bodyPr/>
                    <a:lstStyle/>
                    <a:p>
                      <a:pPr>
                        <a:lnSpc>
                          <a:spcPct val="100000"/>
                        </a:lnSpc>
                        <a:spcBef>
                          <a:spcPts val="400"/>
                        </a:spcBef>
                      </a:pPr>
                      <a:r>
                        <a:rPr lang="en-GB">
                          <a:solidFill>
                            <a:schemeClr val="bg1"/>
                          </a:solidFill>
                          <a:latin typeface="Arial" panose="020B0604020202020204" pitchFamily="34" charset="0"/>
                        </a:rPr>
                        <a:t>Mechanism of action</a:t>
                      </a:r>
                    </a:p>
                  </a:txBody>
                  <a:tcPr marL="45720" marR="45720"/>
                </a:tc>
                <a:tc>
                  <a:txBody>
                    <a:bodyPr/>
                    <a:lstStyle/>
                    <a:p>
                      <a:pPr marL="285750" indent="-285750">
                        <a:lnSpc>
                          <a:spcPct val="100000"/>
                        </a:lnSpc>
                        <a:spcBef>
                          <a:spcPts val="400"/>
                        </a:spcBef>
                        <a:buFont typeface="Arial" panose="020B0604020202020204" pitchFamily="34" charset="0"/>
                        <a:buChar char="•"/>
                      </a:pPr>
                      <a:r>
                        <a:rPr lang="en-GB">
                          <a:latin typeface="Arial" panose="020B0604020202020204" pitchFamily="34" charset="0"/>
                        </a:rPr>
                        <a:t>Rucaparib is an inhibitor of PARP enzymes, including PARP1, PARP2, and PARP3, which play a role in DNA repair</a:t>
                      </a:r>
                    </a:p>
                  </a:txBody>
                  <a:tcPr marL="45720" marR="45720"/>
                </a:tc>
                <a:extLst>
                  <a:ext uri="{0D108BD9-81ED-4DB2-BD59-A6C34878D82A}">
                    <a16:rowId xmlns:a16="http://schemas.microsoft.com/office/drawing/2014/main" val="984656975"/>
                  </a:ext>
                </a:extLst>
              </a:tr>
              <a:tr h="912337">
                <a:tc>
                  <a:txBody>
                    <a:bodyPr/>
                    <a:lstStyle/>
                    <a:p>
                      <a:pPr>
                        <a:lnSpc>
                          <a:spcPct val="100000"/>
                        </a:lnSpc>
                        <a:spcBef>
                          <a:spcPts val="400"/>
                        </a:spcBef>
                      </a:pPr>
                      <a:r>
                        <a:rPr lang="en-GB">
                          <a:solidFill>
                            <a:schemeClr val="bg1"/>
                          </a:solidFill>
                          <a:latin typeface="Arial" panose="020B0604020202020204" pitchFamily="34" charset="0"/>
                        </a:rPr>
                        <a:t>Administration</a:t>
                      </a:r>
                    </a:p>
                  </a:txBody>
                  <a:tcPr marL="45720" marR="45720"/>
                </a:tc>
                <a:tc>
                  <a:txBody>
                    <a:bodyPr/>
                    <a:lstStyle/>
                    <a:p>
                      <a:pPr marL="285750" indent="-285750">
                        <a:lnSpc>
                          <a:spcPct val="100000"/>
                        </a:lnSpc>
                        <a:spcBef>
                          <a:spcPts val="400"/>
                        </a:spcBef>
                        <a:buFont typeface="Arial" panose="020B0604020202020204" pitchFamily="34" charset="0"/>
                        <a:buChar char="•"/>
                      </a:pPr>
                      <a:r>
                        <a:rPr lang="en-GB">
                          <a:latin typeface="Arial" panose="020B0604020202020204" pitchFamily="34" charset="0"/>
                        </a:rPr>
                        <a:t>Recommended dose: 600 mg (2x300 mg tablets) orally twice daily (1,200 mg total daily dose)</a:t>
                      </a:r>
                    </a:p>
                    <a:p>
                      <a:pPr marL="285750" indent="-285750">
                        <a:lnSpc>
                          <a:spcPct val="100000"/>
                        </a:lnSpc>
                        <a:spcBef>
                          <a:spcPts val="400"/>
                        </a:spcBef>
                        <a:buFont typeface="Arial" panose="020B0604020202020204" pitchFamily="34" charset="0"/>
                        <a:buChar char="•"/>
                      </a:pPr>
                      <a:r>
                        <a:rPr lang="en-GB">
                          <a:latin typeface="Arial" panose="020B0604020202020204" pitchFamily="34" charset="0"/>
                        </a:rPr>
                        <a:t>In ATHENA-MONO, rucaparib is administered up to 24 months or until disease progression or unacceptable toxicity</a:t>
                      </a:r>
                    </a:p>
                  </a:txBody>
                  <a:tcPr marL="45720" marR="45720"/>
                </a:tc>
                <a:extLst>
                  <a:ext uri="{0D108BD9-81ED-4DB2-BD59-A6C34878D82A}">
                    <a16:rowId xmlns:a16="http://schemas.microsoft.com/office/drawing/2014/main" val="2152176351"/>
                  </a:ext>
                </a:extLst>
              </a:tr>
              <a:tr h="898891">
                <a:tc>
                  <a:txBody>
                    <a:bodyPr/>
                    <a:lstStyle/>
                    <a:p>
                      <a:pPr>
                        <a:lnSpc>
                          <a:spcPct val="100000"/>
                        </a:lnSpc>
                        <a:spcBef>
                          <a:spcPts val="400"/>
                        </a:spcBef>
                      </a:pPr>
                      <a:r>
                        <a:rPr lang="en-GB">
                          <a:solidFill>
                            <a:schemeClr val="bg1"/>
                          </a:solidFill>
                          <a:latin typeface="Arial" panose="020B0604020202020204" pitchFamily="34" charset="0"/>
                        </a:rPr>
                        <a:t>Price</a:t>
                      </a:r>
                    </a:p>
                  </a:txBody>
                  <a:tcPr marL="45720" marR="45720"/>
                </a:tc>
                <a:tc>
                  <a:txBody>
                    <a:bodyPr/>
                    <a:lstStyle/>
                    <a:p>
                      <a:pPr marL="285750" indent="-285750">
                        <a:lnSpc>
                          <a:spcPct val="100000"/>
                        </a:lnSpc>
                        <a:spcBef>
                          <a:spcPts val="400"/>
                        </a:spcBef>
                        <a:buFont typeface="Arial" panose="020B0604020202020204" pitchFamily="34" charset="0"/>
                        <a:buChar char="•"/>
                      </a:pPr>
                      <a:r>
                        <a:rPr lang="en-GB">
                          <a:latin typeface="Arial" panose="020B0604020202020204" pitchFamily="34" charset="0"/>
                        </a:rPr>
                        <a:t>List price: £3,562.00 per pack of 60, 300 mg, 250 mg or 200 mg tablets</a:t>
                      </a:r>
                    </a:p>
                    <a:p>
                      <a:pPr marL="285750" indent="-285750">
                        <a:lnSpc>
                          <a:spcPct val="100000"/>
                        </a:lnSpc>
                        <a:spcBef>
                          <a:spcPts val="400"/>
                        </a:spcBef>
                        <a:buFont typeface="Arial" panose="020B0604020202020204" pitchFamily="34" charset="0"/>
                        <a:buChar char="•"/>
                      </a:pPr>
                      <a:r>
                        <a:rPr lang="en-GB">
                          <a:latin typeface="Arial" panose="020B0604020202020204" pitchFamily="34" charset="0"/>
                        </a:rPr>
                        <a:t>Estimated average cost per year is £105,869 from list-price </a:t>
                      </a:r>
                    </a:p>
                    <a:p>
                      <a:pPr marL="285750" indent="-285750">
                        <a:lnSpc>
                          <a:spcPct val="100000"/>
                        </a:lnSpc>
                        <a:spcBef>
                          <a:spcPts val="400"/>
                        </a:spcBef>
                        <a:buFont typeface="Arial" panose="020B0604020202020204" pitchFamily="34" charset="0"/>
                        <a:buChar char="•"/>
                      </a:pPr>
                      <a:r>
                        <a:rPr lang="en-GB">
                          <a:latin typeface="Arial" panose="020B0604020202020204" pitchFamily="34" charset="0"/>
                        </a:rPr>
                        <a:t>A patient access scheme discount is applicable. </a:t>
                      </a:r>
                      <a:endParaRPr lang="en-GB" b="1">
                        <a:latin typeface="Arial" panose="020B0604020202020204" pitchFamily="34" charset="0"/>
                      </a:endParaRPr>
                    </a:p>
                  </a:txBody>
                  <a:tcPr marL="45720" marR="45720"/>
                </a:tc>
                <a:extLst>
                  <a:ext uri="{0D108BD9-81ED-4DB2-BD59-A6C34878D82A}">
                    <a16:rowId xmlns:a16="http://schemas.microsoft.com/office/drawing/2014/main" val="3201822029"/>
                  </a:ext>
                </a:extLst>
              </a:tr>
            </a:tbl>
          </a:graphicData>
        </a:graphic>
      </p:graphicFrame>
      <p:sp>
        <p:nvSpPr>
          <p:cNvPr id="6" name="TextBox 5">
            <a:extLst>
              <a:ext uri="{FF2B5EF4-FFF2-40B4-BE49-F238E27FC236}">
                <a16:creationId xmlns:a16="http://schemas.microsoft.com/office/drawing/2014/main" id="{35BC1A22-F728-2474-F7A4-10FA758335B5}"/>
              </a:ext>
            </a:extLst>
          </p:cNvPr>
          <p:cNvSpPr txBox="1"/>
          <p:nvPr/>
        </p:nvSpPr>
        <p:spPr>
          <a:xfrm>
            <a:off x="8775642" y="2692476"/>
            <a:ext cx="3227936" cy="646331"/>
          </a:xfrm>
          <a:prstGeom prst="rect">
            <a:avLst/>
          </a:prstGeom>
          <a:ln w="28575">
            <a:solidFill>
              <a:schemeClr val="accent3"/>
            </a:solidFill>
          </a:ln>
        </p:spPr>
        <p:style>
          <a:lnRef idx="2">
            <a:schemeClr val="accent1"/>
          </a:lnRef>
          <a:fillRef idx="1">
            <a:schemeClr val="lt1"/>
          </a:fillRef>
          <a:effectRef idx="0">
            <a:schemeClr val="accent1"/>
          </a:effectRef>
          <a:fontRef idx="minor">
            <a:schemeClr val="dk1"/>
          </a:fontRef>
        </p:style>
        <p:txBody>
          <a:bodyPr wrap="square">
            <a:spAutoFit/>
          </a:bodyPr>
          <a:lstStyle/>
          <a:p>
            <a:r>
              <a:rPr lang="en-GB"/>
              <a:t>Clinical expert: In NHS, LOH terminology is not used</a:t>
            </a:r>
          </a:p>
        </p:txBody>
      </p:sp>
      <p:sp>
        <p:nvSpPr>
          <p:cNvPr id="2" name="Text Placeholder 14">
            <a:extLst>
              <a:ext uri="{FF2B5EF4-FFF2-40B4-BE49-F238E27FC236}">
                <a16:creationId xmlns:a16="http://schemas.microsoft.com/office/drawing/2014/main" id="{F6DC8D87-FCAB-E8B8-05BE-872452DB6304}"/>
              </a:ext>
            </a:extLst>
          </p:cNvPr>
          <p:cNvSpPr>
            <a:spLocks noGrp="1"/>
          </p:cNvSpPr>
          <p:nvPr>
            <p:ph type="body" sz="quarter" idx="13"/>
          </p:nvPr>
        </p:nvSpPr>
        <p:spPr>
          <a:xfrm>
            <a:off x="1093510" y="5975547"/>
            <a:ext cx="10746556" cy="365125"/>
          </a:xfrm>
        </p:spPr>
        <p:txBody>
          <a:bodyPr>
            <a:noAutofit/>
          </a:bodyPr>
          <a:lstStyle/>
          <a:p>
            <a:r>
              <a:rPr lang="en-GB"/>
              <a:t>Abbreviations: BRCA, breast cancer gene; DNA, deoxyribonucleic acid; FIGO, International Federation of Gynaecology and Obstetrics; HRD, homologous recombination deficiency; LOH, loss of heterozygosity; MHRA, Medicines and Healthcare Products Regulatory Agency; PARP, poly (ADP-ribose) polymerase; </a:t>
            </a:r>
            <a:r>
              <a:rPr lang="en-GB" err="1"/>
              <a:t>tBRCA</a:t>
            </a:r>
            <a:r>
              <a:rPr lang="en-GB"/>
              <a:t>, tumour with BRCA mutation</a:t>
            </a:r>
          </a:p>
        </p:txBody>
      </p:sp>
    </p:spTree>
    <p:extLst>
      <p:ext uri="{BB962C8B-B14F-4D97-AF65-F5344CB8AC3E}">
        <p14:creationId xmlns:p14="http://schemas.microsoft.com/office/powerpoint/2010/main" val="23511671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903C0-AB70-5551-51E3-F7BCB36A620E}"/>
              </a:ext>
            </a:extLst>
          </p:cNvPr>
          <p:cNvSpPr>
            <a:spLocks noGrp="1"/>
          </p:cNvSpPr>
          <p:nvPr>
            <p:ph type="title"/>
          </p:nvPr>
        </p:nvSpPr>
        <p:spPr>
          <a:xfrm>
            <a:off x="466724" y="238124"/>
            <a:ext cx="11250785" cy="592817"/>
          </a:xfrm>
        </p:spPr>
        <p:txBody>
          <a:bodyPr>
            <a:normAutofit/>
          </a:bodyPr>
          <a:lstStyle/>
          <a:p>
            <a:r>
              <a:rPr lang="en-GB"/>
              <a:t>Appraisal context</a:t>
            </a:r>
          </a:p>
        </p:txBody>
      </p:sp>
      <p:graphicFrame>
        <p:nvGraphicFramePr>
          <p:cNvPr id="15" name="Table 14">
            <a:extLst>
              <a:ext uri="{FF2B5EF4-FFF2-40B4-BE49-F238E27FC236}">
                <a16:creationId xmlns:a16="http://schemas.microsoft.com/office/drawing/2014/main" id="{0DF64D58-974A-9D3F-01CD-BEDB015A61F1}"/>
              </a:ext>
            </a:extLst>
          </p:cNvPr>
          <p:cNvGraphicFramePr>
            <a:graphicFrameLocks noGrp="1"/>
          </p:cNvGraphicFramePr>
          <p:nvPr>
            <p:extLst>
              <p:ext uri="{D42A27DB-BD31-4B8C-83A1-F6EECF244321}">
                <p14:modId xmlns:p14="http://schemas.microsoft.com/office/powerpoint/2010/main" val="1144780140"/>
              </p:ext>
            </p:extLst>
          </p:nvPr>
        </p:nvGraphicFramePr>
        <p:xfrm>
          <a:off x="466722" y="963736"/>
          <a:ext cx="11250786" cy="5273040"/>
        </p:xfrm>
        <a:graphic>
          <a:graphicData uri="http://schemas.openxmlformats.org/drawingml/2006/table">
            <a:tbl>
              <a:tblPr firstRow="1" bandRow="1">
                <a:tableStyleId>{7DF18680-E054-41AD-8BC1-D1AEF772440D}</a:tableStyleId>
              </a:tblPr>
              <a:tblGrid>
                <a:gridCol w="2074253">
                  <a:extLst>
                    <a:ext uri="{9D8B030D-6E8A-4147-A177-3AD203B41FA5}">
                      <a16:colId xmlns:a16="http://schemas.microsoft.com/office/drawing/2014/main" val="3711315778"/>
                    </a:ext>
                  </a:extLst>
                </a:gridCol>
                <a:gridCol w="2752383">
                  <a:extLst>
                    <a:ext uri="{9D8B030D-6E8A-4147-A177-3AD203B41FA5}">
                      <a16:colId xmlns:a16="http://schemas.microsoft.com/office/drawing/2014/main" val="670327112"/>
                    </a:ext>
                  </a:extLst>
                </a:gridCol>
                <a:gridCol w="6424150">
                  <a:extLst>
                    <a:ext uri="{9D8B030D-6E8A-4147-A177-3AD203B41FA5}">
                      <a16:colId xmlns:a16="http://schemas.microsoft.com/office/drawing/2014/main" val="2938397550"/>
                    </a:ext>
                  </a:extLst>
                </a:gridCol>
              </a:tblGrid>
              <a:tr h="146258">
                <a:tc>
                  <a:txBody>
                    <a:bodyPr/>
                    <a:lstStyle/>
                    <a:p>
                      <a:r>
                        <a:rPr lang="en-GB">
                          <a:solidFill>
                            <a:schemeClr val="bg1"/>
                          </a:solidFill>
                          <a:latin typeface="Arial" panose="020B0604020202020204" pitchFamily="34" charset="0"/>
                          <a:cs typeface="Arial" panose="020B0604020202020204" pitchFamily="34" charset="0"/>
                        </a:rPr>
                        <a:t>Date</a:t>
                      </a:r>
                    </a:p>
                  </a:txBody>
                  <a:tcPr/>
                </a:tc>
                <a:tc>
                  <a:txBody>
                    <a:bodyPr/>
                    <a:lstStyle/>
                    <a:p>
                      <a:r>
                        <a:rPr lang="en-GB">
                          <a:solidFill>
                            <a:schemeClr val="bg1"/>
                          </a:solidFill>
                          <a:latin typeface="Arial" panose="020B0604020202020204" pitchFamily="34" charset="0"/>
                          <a:cs typeface="Arial" panose="020B0604020202020204" pitchFamily="34" charset="0"/>
                        </a:rPr>
                        <a:t>Event</a:t>
                      </a:r>
                    </a:p>
                  </a:txBody>
                  <a:tcPr/>
                </a:tc>
                <a:tc>
                  <a:txBody>
                    <a:bodyPr/>
                    <a:lstStyle/>
                    <a:p>
                      <a:r>
                        <a:rPr lang="en-GB">
                          <a:solidFill>
                            <a:schemeClr val="bg1"/>
                          </a:solidFill>
                          <a:latin typeface="Arial" panose="020B0604020202020204" pitchFamily="34" charset="0"/>
                          <a:cs typeface="Arial" panose="020B0604020202020204" pitchFamily="34" charset="0"/>
                        </a:rPr>
                        <a:t>Outcome</a:t>
                      </a:r>
                    </a:p>
                  </a:txBody>
                  <a:tcPr/>
                </a:tc>
                <a:extLst>
                  <a:ext uri="{0D108BD9-81ED-4DB2-BD59-A6C34878D82A}">
                    <a16:rowId xmlns:a16="http://schemas.microsoft.com/office/drawing/2014/main" val="516198992"/>
                  </a:ext>
                </a:extLst>
              </a:tr>
              <a:tr h="585031">
                <a:tc>
                  <a:txBody>
                    <a:bodyPr/>
                    <a:lstStyle/>
                    <a:p>
                      <a:r>
                        <a:rPr lang="en-GB">
                          <a:latin typeface="Arial" panose="020B0604020202020204" pitchFamily="34" charset="0"/>
                          <a:cs typeface="Arial" panose="020B0604020202020204" pitchFamily="34" charset="0"/>
                        </a:rPr>
                        <a:t>June 2024</a:t>
                      </a:r>
                    </a:p>
                    <a:p>
                      <a:endParaRPr lang="en-GB">
                        <a:latin typeface="Arial" panose="020B0604020202020204" pitchFamily="34" charset="0"/>
                        <a:cs typeface="Arial" panose="020B0604020202020204" pitchFamily="34" charset="0"/>
                      </a:endParaRPr>
                    </a:p>
                  </a:txBody>
                  <a:tcPr/>
                </a:tc>
                <a:tc>
                  <a:txBody>
                    <a:bodyPr/>
                    <a:lstStyle/>
                    <a:p>
                      <a:r>
                        <a:rPr lang="en-GB">
                          <a:latin typeface="Arial" panose="020B0604020202020204" pitchFamily="34" charset="0"/>
                          <a:cs typeface="Arial" panose="020B0604020202020204" pitchFamily="34" charset="0"/>
                        </a:rPr>
                        <a:t>ACM1</a:t>
                      </a:r>
                    </a:p>
                  </a:txBody>
                  <a:tcPr/>
                </a:tc>
                <a:tc>
                  <a:txBody>
                    <a:bodyPr/>
                    <a:lstStyle/>
                    <a:p>
                      <a:r>
                        <a:rPr lang="en-GB">
                          <a:latin typeface="Arial" panose="020B0604020202020204" pitchFamily="34" charset="0"/>
                          <a:cs typeface="Arial" panose="020B0604020202020204" pitchFamily="34" charset="0"/>
                        </a:rPr>
                        <a:t>Recommended for routine use in BRCA mutation-negative, HRD positive subgroup</a:t>
                      </a:r>
                      <a:endParaRPr lang="en-GB">
                        <a:solidFill>
                          <a:schemeClr val="tx1"/>
                        </a:solidFill>
                        <a:latin typeface="Arial" panose="020B0604020202020204" pitchFamily="34" charset="0"/>
                        <a:cs typeface="Arial" panose="020B0604020202020204" pitchFamily="34" charset="0"/>
                      </a:endParaRPr>
                    </a:p>
                    <a:p>
                      <a:pPr marL="0" indent="0">
                        <a:buFont typeface="Arial" panose="020B0604020202020204" pitchFamily="34" charset="0"/>
                        <a:buNone/>
                      </a:pPr>
                      <a:r>
                        <a:rPr lang="en-GB">
                          <a:solidFill>
                            <a:schemeClr val="tx1"/>
                          </a:solidFill>
                          <a:latin typeface="Arial" panose="020B0604020202020204" pitchFamily="34" charset="0"/>
                          <a:cs typeface="Arial" panose="020B0604020202020204" pitchFamily="34" charset="0"/>
                        </a:rPr>
                        <a:t>Not recommended for </a:t>
                      </a:r>
                      <a:r>
                        <a:rPr lang="en-GB">
                          <a:latin typeface="Arial" panose="020B0604020202020204" pitchFamily="34" charset="0"/>
                          <a:cs typeface="Arial" panose="020B0604020202020204" pitchFamily="34" charset="0"/>
                        </a:rPr>
                        <a:t>BRCA mutation-negative, HRD negative subgroup</a:t>
                      </a:r>
                    </a:p>
                  </a:txBody>
                  <a:tcPr/>
                </a:tc>
                <a:extLst>
                  <a:ext uri="{0D108BD9-81ED-4DB2-BD59-A6C34878D82A}">
                    <a16:rowId xmlns:a16="http://schemas.microsoft.com/office/drawing/2014/main" val="105209528"/>
                  </a:ext>
                </a:extLst>
              </a:tr>
              <a:tr h="365644">
                <a:tc>
                  <a:txBody>
                    <a:bodyPr/>
                    <a:lstStyle/>
                    <a:p>
                      <a:r>
                        <a:rPr lang="en-GB">
                          <a:latin typeface="Arial" panose="020B0604020202020204" pitchFamily="34" charset="0"/>
                          <a:cs typeface="Arial" panose="020B0604020202020204" pitchFamily="34" charset="0"/>
                        </a:rPr>
                        <a:t>August 2024</a:t>
                      </a:r>
                    </a:p>
                    <a:p>
                      <a:endParaRPr lang="en-GB">
                        <a:latin typeface="Arial" panose="020B0604020202020204" pitchFamily="34" charset="0"/>
                        <a:cs typeface="Arial" panose="020B0604020202020204" pitchFamily="34" charset="0"/>
                      </a:endParaRPr>
                    </a:p>
                  </a:txBody>
                  <a:tcPr/>
                </a:tc>
                <a:tc>
                  <a:txBody>
                    <a:bodyPr/>
                    <a:lstStyle/>
                    <a:p>
                      <a:r>
                        <a:rPr lang="en-GB">
                          <a:latin typeface="Arial" panose="020B0604020202020204" pitchFamily="34" charset="0"/>
                          <a:cs typeface="Arial" panose="020B0604020202020204" pitchFamily="34" charset="0"/>
                        </a:rPr>
                        <a:t>ACM2</a:t>
                      </a: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800" kern="1200">
                          <a:solidFill>
                            <a:schemeClr val="dk1"/>
                          </a:solidFill>
                          <a:effectLst/>
                          <a:latin typeface="Arial" panose="020B0604020202020204" pitchFamily="34" charset="0"/>
                          <a:cs typeface="Arial" panose="020B0604020202020204" pitchFamily="34" charset="0"/>
                        </a:rPr>
                        <a:t>No change to recommendations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800" kern="1200">
                          <a:solidFill>
                            <a:schemeClr val="dk1"/>
                          </a:solidFill>
                          <a:effectLst/>
                          <a:latin typeface="Arial" panose="020B0604020202020204" pitchFamily="34" charset="0"/>
                          <a:cs typeface="Arial" panose="020B0604020202020204" pitchFamily="34" charset="0"/>
                        </a:rPr>
                        <a:t>Pause for commercial discussions in </a:t>
                      </a:r>
                      <a:r>
                        <a:rPr lang="en-GB">
                          <a:latin typeface="Arial" panose="020B0604020202020204" pitchFamily="34" charset="0"/>
                          <a:cs typeface="Arial" panose="020B0604020202020204" pitchFamily="34" charset="0"/>
                        </a:rPr>
                        <a:t>HRD negative subgroup vs bevacizumab</a:t>
                      </a:r>
                      <a:r>
                        <a:rPr lang="en-GB" sz="1800" kern="1200">
                          <a:solidFill>
                            <a:schemeClr val="dk1"/>
                          </a:solidFill>
                          <a:effectLst/>
                          <a:latin typeface="Arial" panose="020B0604020202020204" pitchFamily="34" charset="0"/>
                          <a:cs typeface="Arial" panose="020B0604020202020204" pitchFamily="34" charset="0"/>
                        </a:rPr>
                        <a:t>  – FDG not issued</a:t>
                      </a:r>
                    </a:p>
                  </a:txBody>
                  <a:tcPr/>
                </a:tc>
                <a:extLst>
                  <a:ext uri="{0D108BD9-81ED-4DB2-BD59-A6C34878D82A}">
                    <a16:rowId xmlns:a16="http://schemas.microsoft.com/office/drawing/2014/main" val="3048314199"/>
                  </a:ext>
                </a:extLst>
              </a:tr>
              <a:tr h="255951">
                <a:tc>
                  <a:txBody>
                    <a:bodyPr/>
                    <a:lstStyle/>
                    <a:p>
                      <a:r>
                        <a:rPr lang="en-GB">
                          <a:latin typeface="Arial" panose="020B0604020202020204" pitchFamily="34" charset="0"/>
                          <a:cs typeface="Arial" panose="020B0604020202020204" pitchFamily="34" charset="0"/>
                        </a:rPr>
                        <a:t>November 2024</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atin typeface="Arial" panose="020B0604020202020204" pitchFamily="34" charset="0"/>
                          <a:cs typeface="Arial" panose="020B0604020202020204" pitchFamily="34" charset="0"/>
                        </a:rPr>
                        <a:t>Deadline for commercial negotiations</a:t>
                      </a: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800" kern="1200">
                          <a:solidFill>
                            <a:schemeClr val="dk1"/>
                          </a:solidFill>
                          <a:effectLst/>
                          <a:latin typeface="Arial" panose="020B0604020202020204" pitchFamily="34" charset="0"/>
                          <a:ea typeface="+mn-ea"/>
                          <a:cs typeface="Arial" panose="020B0604020202020204" pitchFamily="34" charset="0"/>
                        </a:rPr>
                        <a:t>No cost-effective price versus bevacizumab agreed</a:t>
                      </a:r>
                      <a:endParaRPr lang="en-GB" sz="1800" kern="1200">
                        <a:solidFill>
                          <a:schemeClr val="dk1"/>
                        </a:solidFill>
                        <a:effectLst/>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588870027"/>
                  </a:ext>
                </a:extLst>
              </a:tr>
              <a:tr h="365644">
                <a:tc>
                  <a:txBody>
                    <a:bodyPr/>
                    <a:lstStyle/>
                    <a:p>
                      <a:r>
                        <a:rPr lang="en-GB" b="1">
                          <a:latin typeface="Arial" panose="020B0604020202020204" pitchFamily="34" charset="0"/>
                          <a:cs typeface="Arial" panose="020B0604020202020204" pitchFamily="34" charset="0"/>
                        </a:rPr>
                        <a:t>January 2025</a:t>
                      </a:r>
                    </a:p>
                    <a:p>
                      <a:endParaRPr lang="en-GB" b="1">
                        <a:latin typeface="Arial" panose="020B0604020202020204" pitchFamily="34" charset="0"/>
                        <a:cs typeface="Arial" panose="020B0604020202020204" pitchFamily="34" charset="0"/>
                      </a:endParaRPr>
                    </a:p>
                  </a:txBody>
                  <a:tcPr/>
                </a:tc>
                <a:tc>
                  <a:txBody>
                    <a:bodyPr/>
                    <a:lstStyle/>
                    <a:p>
                      <a:r>
                        <a:rPr lang="en-GB" b="1">
                          <a:latin typeface="Arial" panose="020B0604020202020204" pitchFamily="34" charset="0"/>
                          <a:cs typeface="Arial" panose="020B0604020202020204" pitchFamily="34" charset="0"/>
                        </a:rPr>
                        <a:t>ACM3</a:t>
                      </a:r>
                    </a:p>
                  </a:txBody>
                  <a:tcPr/>
                </a:tc>
                <a:tc>
                  <a:txBody>
                    <a:bodyPr/>
                    <a:lstStyle/>
                    <a:p>
                      <a:pPr marL="0" marR="0" lvl="0" indent="0" algn="l" defTabSz="914400" rtl="0" eaLnBrk="1" fontAlgn="auto" latinLnBrk="0" hangingPunct="1">
                        <a:lnSpc>
                          <a:spcPct val="100000"/>
                        </a:lnSpc>
                        <a:spcBef>
                          <a:spcPts val="0"/>
                        </a:spcBef>
                        <a:spcAft>
                          <a:spcPts val="600"/>
                        </a:spcAft>
                        <a:buClrTx/>
                        <a:buSzTx/>
                        <a:buFont typeface="Arial" panose="020B0604020202020204" pitchFamily="34" charset="0"/>
                        <a:buNone/>
                        <a:tabLst/>
                        <a:defRPr/>
                      </a:pPr>
                      <a:r>
                        <a:rPr lang="en-GB" sz="1800" b="1" kern="1200" dirty="0">
                          <a:solidFill>
                            <a:schemeClr val="dk1"/>
                          </a:solidFill>
                          <a:effectLst/>
                          <a:latin typeface="Arial" panose="020B0604020202020204" pitchFamily="34" charset="0"/>
                          <a:cs typeface="Arial" panose="020B0604020202020204" pitchFamily="34" charset="0"/>
                        </a:rPr>
                        <a:t>Consideration of rucaparib in bevacizumab ineligible subgroup of HRD negative population vs routine surveillance.</a:t>
                      </a:r>
                    </a:p>
                    <a:p>
                      <a:pPr marL="0" marR="0" lvl="0" indent="0" algn="l" defTabSz="914400" rtl="0" eaLnBrk="1" fontAlgn="auto" latinLnBrk="0" hangingPunct="1">
                        <a:lnSpc>
                          <a:spcPct val="100000"/>
                        </a:lnSpc>
                        <a:spcBef>
                          <a:spcPts val="0"/>
                        </a:spcBef>
                        <a:spcAft>
                          <a:spcPts val="600"/>
                        </a:spcAft>
                        <a:buClrTx/>
                        <a:buSzTx/>
                        <a:buFont typeface="Arial" panose="020B0604020202020204" pitchFamily="34" charset="0"/>
                        <a:buNone/>
                        <a:tabLst/>
                        <a:defRPr/>
                      </a:pPr>
                      <a:r>
                        <a:rPr lang="en-GB" sz="1800" b="1" kern="1200" dirty="0">
                          <a:solidFill>
                            <a:schemeClr val="dk1"/>
                          </a:solidFill>
                          <a:effectLst/>
                          <a:latin typeface="Arial" panose="020B0604020202020204" pitchFamily="34" charset="0"/>
                          <a:cs typeface="Arial" panose="020B0604020202020204" pitchFamily="34" charset="0"/>
                        </a:rPr>
                        <a:t> </a:t>
                      </a:r>
                    </a:p>
                    <a:p>
                      <a:pPr marL="0" marR="0" lvl="0" indent="0" algn="l" defTabSz="914400" rtl="0" eaLnBrk="1" fontAlgn="auto" latinLnBrk="0" hangingPunct="1">
                        <a:lnSpc>
                          <a:spcPct val="100000"/>
                        </a:lnSpc>
                        <a:spcBef>
                          <a:spcPts val="0"/>
                        </a:spcBef>
                        <a:spcAft>
                          <a:spcPts val="600"/>
                        </a:spcAft>
                        <a:buClrTx/>
                        <a:buSzTx/>
                        <a:buFont typeface="Arial" panose="020B0604020202020204" pitchFamily="34" charset="0"/>
                        <a:buNone/>
                        <a:tabLst/>
                        <a:defRPr/>
                      </a:pPr>
                      <a:r>
                        <a:rPr lang="en-GB" sz="1800" b="1" kern="1200" dirty="0">
                          <a:solidFill>
                            <a:schemeClr val="dk1"/>
                          </a:solidFill>
                          <a:effectLst/>
                          <a:latin typeface="Arial" panose="020B0604020202020204" pitchFamily="34" charset="0"/>
                          <a:cs typeface="Arial" panose="020B0604020202020204" pitchFamily="34" charset="0"/>
                        </a:rPr>
                        <a:t>Key issue for discussion at ACM3: </a:t>
                      </a:r>
                      <a:r>
                        <a:rPr lang="en-GB" dirty="0">
                          <a:latin typeface="Arial" panose="020B0604020202020204" pitchFamily="34" charset="0"/>
                        </a:rPr>
                        <a:t>Modelling survival (PFS and PFS2) in the bevacizumab ineligible, HRD negative subgroup</a:t>
                      </a:r>
                      <a:endParaRPr lang="en-GB" sz="1800" b="1" kern="1200" dirty="0">
                        <a:solidFill>
                          <a:schemeClr val="dk1"/>
                        </a:solidFill>
                        <a:effectLst/>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185416773"/>
                  </a:ext>
                </a:extLst>
              </a:tr>
            </a:tbl>
          </a:graphicData>
        </a:graphic>
      </p:graphicFrame>
      <p:sp>
        <p:nvSpPr>
          <p:cNvPr id="10" name="Text Placeholder 9">
            <a:extLst>
              <a:ext uri="{FF2B5EF4-FFF2-40B4-BE49-F238E27FC236}">
                <a16:creationId xmlns:a16="http://schemas.microsoft.com/office/drawing/2014/main" id="{36707DB3-19E2-40A4-84EC-09318EBE8C0C}"/>
              </a:ext>
            </a:extLst>
          </p:cNvPr>
          <p:cNvSpPr>
            <a:spLocks noGrp="1"/>
          </p:cNvSpPr>
          <p:nvPr>
            <p:ph type="body" sz="quarter" idx="13"/>
          </p:nvPr>
        </p:nvSpPr>
        <p:spPr>
          <a:xfrm>
            <a:off x="1330959" y="6254751"/>
            <a:ext cx="10386549" cy="365125"/>
          </a:xfrm>
        </p:spPr>
        <p:txBody>
          <a:bodyPr>
            <a:noAutofit/>
          </a:bodyPr>
          <a:lstStyle/>
          <a:p>
            <a:r>
              <a:rPr lang="en-GB">
                <a:latin typeface="Arial" panose="020B0604020202020204" pitchFamily="34" charset="0"/>
                <a:cs typeface="Arial" panose="020B0604020202020204" pitchFamily="34" charset="0"/>
              </a:rPr>
              <a:t> ACM, appraisal committee meeting; BRCA, breast cancer gene; HRD, homologous recombination deficiency; </a:t>
            </a:r>
            <a:r>
              <a:rPr lang="en-GB" sz="1400">
                <a:latin typeface="Arial" panose="020B0604020202020204" pitchFamily="34" charset="0"/>
                <a:cs typeface="Times New Roman" panose="02020603050405020304" pitchFamily="18" charset="0"/>
              </a:rPr>
              <a:t>PFS, progression-free survival; PFS2 progression-free survival 2</a:t>
            </a:r>
            <a:endParaRPr lang="en-GB">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680945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1F32BB4-9C36-534C-C62A-6F7FD1DC01EE}"/>
              </a:ext>
            </a:extLst>
          </p:cNvPr>
          <p:cNvSpPr>
            <a:spLocks noGrp="1"/>
          </p:cNvSpPr>
          <p:nvPr>
            <p:ph type="title"/>
          </p:nvPr>
        </p:nvSpPr>
        <p:spPr/>
        <p:txBody>
          <a:bodyPr/>
          <a:lstStyle/>
          <a:p>
            <a:r>
              <a:rPr lang="en-GB"/>
              <a:t>Bevacizumab ineligible non-HRD subgroup</a:t>
            </a:r>
          </a:p>
        </p:txBody>
      </p:sp>
      <p:sp>
        <p:nvSpPr>
          <p:cNvPr id="7" name="Text Placeholder 6">
            <a:extLst>
              <a:ext uri="{FF2B5EF4-FFF2-40B4-BE49-F238E27FC236}">
                <a16:creationId xmlns:a16="http://schemas.microsoft.com/office/drawing/2014/main" id="{73F179E3-BE0B-3186-1B09-565810850D60}"/>
              </a:ext>
            </a:extLst>
          </p:cNvPr>
          <p:cNvSpPr>
            <a:spLocks noGrp="1"/>
          </p:cNvSpPr>
          <p:nvPr>
            <p:ph type="body" sz="quarter" idx="13"/>
          </p:nvPr>
        </p:nvSpPr>
        <p:spPr>
          <a:xfrm>
            <a:off x="6949441" y="6107087"/>
            <a:ext cx="5347662" cy="1076006"/>
          </a:xfrm>
        </p:spPr>
        <p:txBody>
          <a:bodyPr>
            <a:normAutofit/>
          </a:bodyPr>
          <a:lstStyle/>
          <a:p>
            <a:r>
              <a:rPr lang="en-GB" sz="1600" err="1">
                <a:latin typeface="Arial" panose="020B0604020202020204" pitchFamily="34" charset="0"/>
                <a:cs typeface="Arial" panose="020B0604020202020204" pitchFamily="34" charset="0"/>
              </a:rPr>
              <a:t>tBRCA</a:t>
            </a:r>
            <a:r>
              <a:rPr lang="en-GB" sz="1600">
                <a:latin typeface="Arial" panose="020B0604020202020204" pitchFamily="34" charset="0"/>
                <a:cs typeface="Arial" panose="020B0604020202020204" pitchFamily="34" charset="0"/>
              </a:rPr>
              <a:t>, tumour tissue mutation in breast cancer gene; FIGO, Federation of </a:t>
            </a:r>
            <a:r>
              <a:rPr lang="en-GB" sz="1600" err="1">
                <a:latin typeface="Arial" panose="020B0604020202020204" pitchFamily="34" charset="0"/>
                <a:cs typeface="Arial" panose="020B0604020202020204" pitchFamily="34" charset="0"/>
              </a:rPr>
              <a:t>Gynecology</a:t>
            </a:r>
            <a:r>
              <a:rPr lang="en-GB" sz="1600">
                <a:latin typeface="Arial" panose="020B0604020202020204" pitchFamily="34" charset="0"/>
                <a:cs typeface="Arial" panose="020B0604020202020204" pitchFamily="34" charset="0"/>
              </a:rPr>
              <a:t> and Obstetrics; HRD, homologous recombination deficiency; N, number</a:t>
            </a:r>
          </a:p>
        </p:txBody>
      </p:sp>
      <p:sp>
        <p:nvSpPr>
          <p:cNvPr id="8" name="TextBox 7">
            <a:extLst>
              <a:ext uri="{FF2B5EF4-FFF2-40B4-BE49-F238E27FC236}">
                <a16:creationId xmlns:a16="http://schemas.microsoft.com/office/drawing/2014/main" id="{EC36BC34-2E46-7975-DE96-D0D27EF6F502}"/>
              </a:ext>
            </a:extLst>
          </p:cNvPr>
          <p:cNvSpPr txBox="1"/>
          <p:nvPr/>
        </p:nvSpPr>
        <p:spPr>
          <a:xfrm>
            <a:off x="6949441" y="5438092"/>
            <a:ext cx="4860213" cy="646331"/>
          </a:xfrm>
          <a:prstGeom prst="rect">
            <a:avLst/>
          </a:prstGeom>
          <a:noFill/>
        </p:spPr>
        <p:txBody>
          <a:bodyPr wrap="square" rtlCol="0">
            <a:spAutoFit/>
          </a:bodyPr>
          <a:lstStyle/>
          <a:p>
            <a:r>
              <a:rPr lang="en-GB">
                <a:latin typeface="Arial" panose="020B0604020202020204" pitchFamily="34" charset="0"/>
                <a:cs typeface="Arial" panose="020B0604020202020204" pitchFamily="34" charset="0"/>
                <a:hlinkClick r:id="rId3" action="ppaction://hlinksldjump"/>
              </a:rPr>
              <a:t>See selection of patient population from ATHENA-MONO trial</a:t>
            </a:r>
            <a:endParaRPr lang="en-GB">
              <a:latin typeface="Arial" panose="020B0604020202020204" pitchFamily="34" charset="0"/>
              <a:cs typeface="Arial" panose="020B0604020202020204" pitchFamily="34" charset="0"/>
            </a:endParaRPr>
          </a:p>
        </p:txBody>
      </p:sp>
      <p:sp>
        <p:nvSpPr>
          <p:cNvPr id="2" name="Rectangle 1">
            <a:extLst>
              <a:ext uri="{FF2B5EF4-FFF2-40B4-BE49-F238E27FC236}">
                <a16:creationId xmlns:a16="http://schemas.microsoft.com/office/drawing/2014/main" id="{6D3C0D16-7E98-A1D1-A823-3F36BF7D3056}"/>
              </a:ext>
            </a:extLst>
          </p:cNvPr>
          <p:cNvSpPr/>
          <p:nvPr/>
        </p:nvSpPr>
        <p:spPr>
          <a:xfrm>
            <a:off x="211494" y="892045"/>
            <a:ext cx="11769012" cy="642849"/>
          </a:xfrm>
          <a:prstGeom prst="rect">
            <a:avLst/>
          </a:prstGeom>
          <a:solidFill>
            <a:schemeClr val="bg1"/>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a:solidFill>
                  <a:schemeClr val="accent1"/>
                </a:solidFill>
                <a:latin typeface="Arial" panose="020B0604020202020204" pitchFamily="34" charset="0"/>
              </a:rPr>
              <a:t>Background: </a:t>
            </a:r>
            <a:r>
              <a:rPr lang="en-GB">
                <a:solidFill>
                  <a:schemeClr val="tx1"/>
                </a:solidFill>
                <a:latin typeface="Arial" panose="020B0604020202020204" pitchFamily="34" charset="0"/>
              </a:rPr>
              <a:t>Rucaparib not recommended for routine use in BRCA mutation-negative, HRD negative subgroup: not cost effective vs. bevacizumab </a:t>
            </a:r>
          </a:p>
        </p:txBody>
      </p:sp>
      <p:sp>
        <p:nvSpPr>
          <p:cNvPr id="5" name="Rectangle 4">
            <a:extLst>
              <a:ext uri="{FF2B5EF4-FFF2-40B4-BE49-F238E27FC236}">
                <a16:creationId xmlns:a16="http://schemas.microsoft.com/office/drawing/2014/main" id="{376C1944-11D6-3897-73F6-C9FEC37232CA}"/>
              </a:ext>
            </a:extLst>
          </p:cNvPr>
          <p:cNvSpPr/>
          <p:nvPr/>
        </p:nvSpPr>
        <p:spPr>
          <a:xfrm>
            <a:off x="211494" y="1639583"/>
            <a:ext cx="6737947" cy="2500155"/>
          </a:xfrm>
          <a:prstGeom prst="rect">
            <a:avLst/>
          </a:prstGeom>
          <a:solidFill>
            <a:schemeClr val="bg1"/>
          </a:solid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a:solidFill>
                  <a:schemeClr val="accent2"/>
                </a:solidFill>
                <a:latin typeface="Arial" panose="020B0604020202020204" pitchFamily="34" charset="0"/>
              </a:rPr>
              <a:t>Company</a:t>
            </a:r>
          </a:p>
          <a:p>
            <a:pPr marL="285750" indent="-285750">
              <a:buFont typeface="Arial" panose="020B0604020202020204" pitchFamily="34" charset="0"/>
              <a:buChar char="•"/>
            </a:pPr>
            <a:r>
              <a:rPr lang="en-GB">
                <a:solidFill>
                  <a:schemeClr val="tx1"/>
                </a:solidFill>
                <a:latin typeface="Arial" panose="020B0604020202020204" pitchFamily="34" charset="0"/>
              </a:rPr>
              <a:t>Presented evidence for subgroup of ATHENA-MONO trial with </a:t>
            </a:r>
            <a:r>
              <a:rPr lang="en-GB">
                <a:solidFill>
                  <a:schemeClr val="tx1"/>
                </a:solidFill>
                <a:latin typeface="Arial" panose="020B0604020202020204" pitchFamily="34" charset="0"/>
                <a:cs typeface="Arial" panose="020B0604020202020204" pitchFamily="34" charset="0"/>
              </a:rPr>
              <a:t>BRCA mutation-negative disease that it considers would be ineligible for bevacizumab maintenance therapy</a:t>
            </a:r>
          </a:p>
          <a:p>
            <a:pPr marL="342900" indent="-342900">
              <a:buFont typeface="Arial" panose="020B0604020202020204" pitchFamily="34" charset="0"/>
              <a:buChar char="•"/>
            </a:pPr>
            <a:r>
              <a:rPr lang="en-GB">
                <a:solidFill>
                  <a:schemeClr val="tx1"/>
                </a:solidFill>
                <a:latin typeface="Arial" panose="020B0604020202020204" pitchFamily="34" charset="0"/>
                <a:cs typeface="Arial" panose="020B0604020202020204" pitchFamily="34" charset="0"/>
              </a:rPr>
              <a:t>Baseline characteristics used to define bevacizumab ineligible non-HRD population chosen because they match </a:t>
            </a:r>
            <a:r>
              <a:rPr lang="en-GB">
                <a:latin typeface="Arial" panose="020B0604020202020204" pitchFamily="34" charset="0"/>
                <a:cs typeface="Arial" panose="020B0604020202020204" pitchFamily="34" charset="0"/>
                <a:hlinkClick r:id="rId4" action="ppaction://hlinksldjump"/>
              </a:rPr>
              <a:t>the </a:t>
            </a:r>
            <a:r>
              <a:rPr lang="en-GB" err="1">
                <a:latin typeface="Arial" panose="020B0604020202020204" pitchFamily="34" charset="0"/>
                <a:cs typeface="Arial" panose="020B0604020202020204" pitchFamily="34" charset="0"/>
                <a:hlinkClick r:id="rId4" action="ppaction://hlinksldjump"/>
              </a:rPr>
              <a:t>BlueTeq</a:t>
            </a:r>
            <a:r>
              <a:rPr lang="en-GB">
                <a:latin typeface="Arial" panose="020B0604020202020204" pitchFamily="34" charset="0"/>
                <a:cs typeface="Arial" panose="020B0604020202020204" pitchFamily="34" charset="0"/>
                <a:hlinkClick r:id="rId4" action="ppaction://hlinksldjump"/>
              </a:rPr>
              <a:t> approval criteria</a:t>
            </a:r>
            <a:endParaRPr lang="en-GB">
              <a:solidFill>
                <a:schemeClr val="tx1"/>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GB">
                <a:solidFill>
                  <a:schemeClr val="tx1"/>
                </a:solidFill>
                <a:latin typeface="Arial" panose="020B0604020202020204" pitchFamily="34" charset="0"/>
              </a:rPr>
              <a:t>Will also include people for whom bevacizumab is contraindicated</a:t>
            </a:r>
          </a:p>
          <a:p>
            <a:pPr marL="285750" indent="-285750">
              <a:buFont typeface="Arial" panose="020B0604020202020204" pitchFamily="34" charset="0"/>
              <a:buChar char="•"/>
            </a:pPr>
            <a:endParaRPr lang="en-GB">
              <a:solidFill>
                <a:schemeClr val="tx1"/>
              </a:solidFill>
              <a:latin typeface="Arial" panose="020B0604020202020204" pitchFamily="34" charset="0"/>
            </a:endParaRPr>
          </a:p>
        </p:txBody>
      </p:sp>
      <p:sp>
        <p:nvSpPr>
          <p:cNvPr id="6" name="Rectangle 5">
            <a:extLst>
              <a:ext uri="{FF2B5EF4-FFF2-40B4-BE49-F238E27FC236}">
                <a16:creationId xmlns:a16="http://schemas.microsoft.com/office/drawing/2014/main" id="{D99E7334-F79B-837D-A781-1080323B9306}"/>
              </a:ext>
            </a:extLst>
          </p:cNvPr>
          <p:cNvSpPr/>
          <p:nvPr/>
        </p:nvSpPr>
        <p:spPr>
          <a:xfrm>
            <a:off x="211494" y="4243837"/>
            <a:ext cx="6737947" cy="250015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a:solidFill>
                  <a:schemeClr val="tx1"/>
                </a:solidFill>
                <a:latin typeface="Arial" panose="020B0604020202020204" pitchFamily="34" charset="0"/>
              </a:rPr>
              <a:t>EAG comments </a:t>
            </a:r>
          </a:p>
          <a:p>
            <a:pPr marL="285750" indent="-285750">
              <a:buFont typeface="Arial" panose="020B0604020202020204" pitchFamily="34" charset="0"/>
              <a:buChar char="•"/>
            </a:pPr>
            <a:r>
              <a:rPr lang="en-GB">
                <a:solidFill>
                  <a:schemeClr val="tx1"/>
                </a:solidFill>
                <a:latin typeface="Arial" panose="020B0604020202020204" pitchFamily="34" charset="0"/>
              </a:rPr>
              <a:t>Clinical advice: some with stage IV disease or stage III bulky disease may also be ineligible for bevacizumab for various reasons </a:t>
            </a:r>
            <a:r>
              <a:rPr lang="en-GB">
                <a:solidFill>
                  <a:schemeClr val="tx1"/>
                </a:solidFill>
                <a:latin typeface="Arial" panose="020B0604020202020204" pitchFamily="34" charset="0"/>
                <a:sym typeface="Wingdings" panose="05000000000000000000" pitchFamily="2" charset="2"/>
              </a:rPr>
              <a:t></a:t>
            </a:r>
            <a:r>
              <a:rPr lang="en-GB">
                <a:solidFill>
                  <a:schemeClr val="tx1"/>
                </a:solidFill>
                <a:latin typeface="Arial" panose="020B0604020202020204" pitchFamily="34" charset="0"/>
              </a:rPr>
              <a:t> no data on these people in ATHENA-MONO</a:t>
            </a:r>
          </a:p>
          <a:p>
            <a:pPr marL="342900" indent="-342900">
              <a:buFont typeface="Arial" panose="020B0604020202020204" pitchFamily="34" charset="0"/>
              <a:buChar char="•"/>
            </a:pPr>
            <a:r>
              <a:rPr lang="en-GB">
                <a:solidFill>
                  <a:schemeClr val="tx1"/>
                </a:solidFill>
                <a:latin typeface="Arial" panose="020B0604020202020204" pitchFamily="34" charset="0"/>
              </a:rPr>
              <a:t>Given this, EAG agrees bevacizumab ineligible non-HRD population appropriately defined</a:t>
            </a:r>
          </a:p>
          <a:p>
            <a:pPr marL="342900" indent="-342900">
              <a:buFont typeface="Arial" panose="020B0604020202020204" pitchFamily="34" charset="0"/>
              <a:buChar char="•"/>
            </a:pPr>
            <a:r>
              <a:rPr lang="en-GB">
                <a:solidFill>
                  <a:schemeClr val="tx1"/>
                </a:solidFill>
                <a:latin typeface="Arial" panose="020B0604020202020204" pitchFamily="34" charset="0"/>
              </a:rPr>
              <a:t>Routine surveillance only comparator in this subgroup: clinical advice suggests ATHENA-MONO placebo arm data appropriate proxy for routine NHS surveillance</a:t>
            </a:r>
          </a:p>
        </p:txBody>
      </p:sp>
      <p:graphicFrame>
        <p:nvGraphicFramePr>
          <p:cNvPr id="9" name="Table 8">
            <a:extLst>
              <a:ext uri="{FF2B5EF4-FFF2-40B4-BE49-F238E27FC236}">
                <a16:creationId xmlns:a16="http://schemas.microsoft.com/office/drawing/2014/main" id="{4FE29F20-FEE6-7105-1ECB-4060CE1265FF}"/>
              </a:ext>
            </a:extLst>
          </p:cNvPr>
          <p:cNvGraphicFramePr>
            <a:graphicFrameLocks noGrp="1"/>
          </p:cNvGraphicFramePr>
          <p:nvPr>
            <p:extLst>
              <p:ext uri="{D42A27DB-BD31-4B8C-83A1-F6EECF244321}">
                <p14:modId xmlns:p14="http://schemas.microsoft.com/office/powerpoint/2010/main" val="818322855"/>
              </p:ext>
            </p:extLst>
          </p:nvPr>
        </p:nvGraphicFramePr>
        <p:xfrm>
          <a:off x="7034867" y="1880846"/>
          <a:ext cx="5031065" cy="3581400"/>
        </p:xfrm>
        <a:graphic>
          <a:graphicData uri="http://schemas.openxmlformats.org/drawingml/2006/table">
            <a:tbl>
              <a:tblPr firstRow="1" bandRow="1">
                <a:tableStyleId>{5C22544A-7EE6-4342-B048-85BDC9FD1C3A}</a:tableStyleId>
              </a:tblPr>
              <a:tblGrid>
                <a:gridCol w="2026006">
                  <a:extLst>
                    <a:ext uri="{9D8B030D-6E8A-4147-A177-3AD203B41FA5}">
                      <a16:colId xmlns:a16="http://schemas.microsoft.com/office/drawing/2014/main" val="1612959859"/>
                    </a:ext>
                  </a:extLst>
                </a:gridCol>
                <a:gridCol w="1738200">
                  <a:extLst>
                    <a:ext uri="{9D8B030D-6E8A-4147-A177-3AD203B41FA5}">
                      <a16:colId xmlns:a16="http://schemas.microsoft.com/office/drawing/2014/main" val="3252799346"/>
                    </a:ext>
                  </a:extLst>
                </a:gridCol>
                <a:gridCol w="1266859">
                  <a:extLst>
                    <a:ext uri="{9D8B030D-6E8A-4147-A177-3AD203B41FA5}">
                      <a16:colId xmlns:a16="http://schemas.microsoft.com/office/drawing/2014/main" val="3878736089"/>
                    </a:ext>
                  </a:extLst>
                </a:gridCol>
              </a:tblGrid>
              <a:tr h="370840">
                <a:tc>
                  <a:txBody>
                    <a:bodyPr/>
                    <a:lstStyle/>
                    <a:p>
                      <a:endParaRPr lang="en-GB">
                        <a:latin typeface="Arial" panose="020B0604020202020204" pitchFamily="34" charset="0"/>
                        <a:cs typeface="Arial" panose="020B0604020202020204" pitchFamily="34" charset="0"/>
                      </a:endParaRPr>
                    </a:p>
                  </a:txBody>
                  <a:tcPr/>
                </a:tc>
                <a:tc>
                  <a:txBody>
                    <a:bodyPr/>
                    <a:lstStyle/>
                    <a:p>
                      <a:pPr algn="ctr"/>
                      <a:r>
                        <a:rPr lang="en-GB">
                          <a:latin typeface="Arial" panose="020B0604020202020204" pitchFamily="34" charset="0"/>
                          <a:cs typeface="Arial" panose="020B0604020202020204" pitchFamily="34" charset="0"/>
                        </a:rPr>
                        <a:t>Rucaparib</a:t>
                      </a:r>
                    </a:p>
                  </a:txBody>
                  <a:tcPr/>
                </a:tc>
                <a:tc>
                  <a:txBody>
                    <a:bodyPr/>
                    <a:lstStyle/>
                    <a:p>
                      <a:pPr algn="ctr"/>
                      <a:r>
                        <a:rPr lang="en-GB">
                          <a:latin typeface="Arial" panose="020B0604020202020204" pitchFamily="34" charset="0"/>
                          <a:cs typeface="Arial" panose="020B0604020202020204" pitchFamily="34" charset="0"/>
                        </a:rPr>
                        <a:t>Placebo</a:t>
                      </a:r>
                    </a:p>
                  </a:txBody>
                  <a:tcPr/>
                </a:tc>
                <a:extLst>
                  <a:ext uri="{0D108BD9-81ED-4DB2-BD59-A6C34878D82A}">
                    <a16:rowId xmlns:a16="http://schemas.microsoft.com/office/drawing/2014/main" val="781727083"/>
                  </a:ext>
                </a:extLst>
              </a:tr>
              <a:tr h="370840">
                <a:tc rowSpan="2">
                  <a:txBody>
                    <a:bodyPr/>
                    <a:lstStyle/>
                    <a:p>
                      <a:r>
                        <a:rPr lang="en-GB" b="1">
                          <a:latin typeface="Arial" panose="020B0604020202020204" pitchFamily="34" charset="0"/>
                          <a:cs typeface="Arial" panose="020B0604020202020204" pitchFamily="34" charset="0"/>
                        </a:rPr>
                        <a:t>N</a:t>
                      </a:r>
                    </a:p>
                  </a:txBody>
                  <a:tcPr/>
                </a:tc>
                <a:tc>
                  <a:txBody>
                    <a:bodyPr/>
                    <a:lstStyle/>
                    <a:p>
                      <a:pPr algn="ctr"/>
                      <a:r>
                        <a:rPr kumimoji="0" lang="en-GB" sz="1800" b="0" i="0" u="sng" strike="noStrike" kern="1200" cap="none" spc="0" normalizeH="0" baseline="0" noProof="0">
                          <a:ln>
                            <a:noFill/>
                          </a:ln>
                          <a:solidFill>
                            <a:srgbClr val="000000"/>
                          </a:solidFill>
                          <a:effectLst/>
                          <a:highlight>
                            <a:srgbClr val="000000"/>
                          </a:highlight>
                          <a:uLnTx/>
                          <a:uFillTx/>
                          <a:latin typeface="Arial" panose="020B0604020202020204" pitchFamily="34" charset="0"/>
                          <a:ea typeface="Times New Roman" panose="02020603050405020304" pitchFamily="18" charset="0"/>
                          <a:cs typeface="Times New Roman" panose="02020603050405020304" pitchFamily="18" charset="0"/>
                        </a:rPr>
                        <a:t>******</a:t>
                      </a:r>
                      <a:endParaRPr lang="en-GB" dirty="0">
                        <a:latin typeface="Arial" panose="020B0604020202020204" pitchFamily="34" charset="0"/>
                        <a:cs typeface="Arial" panose="020B0604020202020204" pitchFamily="34" charset="0"/>
                      </a:endParaRPr>
                    </a:p>
                  </a:txBody>
                  <a:tcPr/>
                </a:tc>
                <a:tc>
                  <a:txBody>
                    <a:bodyPr/>
                    <a:lstStyle/>
                    <a:p>
                      <a:pPr algn="ct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pitchFamily="34" charset="0"/>
                          <a:ea typeface="Times New Roman" panose="02020603050405020304" pitchFamily="18" charset="0"/>
                          <a:cs typeface="Times New Roman" panose="02020603050405020304" pitchFamily="18" charset="0"/>
                        </a:rPr>
                        <a:t>******</a:t>
                      </a:r>
                      <a:endParaRPr lang="en-GB"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943268022"/>
                  </a:ext>
                </a:extLst>
              </a:tr>
              <a:tr h="370840">
                <a:tc vMerge="1">
                  <a:txBody>
                    <a:bodyPr/>
                    <a:lstStyle/>
                    <a:p>
                      <a:endParaRPr lang="en-GB"/>
                    </a:p>
                  </a:txBody>
                  <a:tcPr/>
                </a:tc>
                <a:tc gridSpan="2">
                  <a:txBody>
                    <a:bodyPr/>
                    <a:lstStyle/>
                    <a:p>
                      <a:pPr algn="ctr"/>
                      <a:r>
                        <a:rPr lang="en-GB" dirty="0">
                          <a:latin typeface="Arial" panose="020B0604020202020204" pitchFamily="34" charset="0"/>
                          <a:cs typeface="Arial" panose="020B0604020202020204" pitchFamily="34" charset="0"/>
                        </a:rPr>
                        <a:t>Total: </a:t>
                      </a: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pitchFamily="34" charset="0"/>
                          <a:ea typeface="Times New Roman" panose="02020603050405020304" pitchFamily="18" charset="0"/>
                          <a:cs typeface="Times New Roman" panose="02020603050405020304" pitchFamily="18" charset="0"/>
                        </a:rPr>
                        <a:t>******</a:t>
                      </a:r>
                      <a:endParaRPr lang="en-GB" dirty="0">
                        <a:latin typeface="Arial" panose="020B0604020202020204" pitchFamily="34" charset="0"/>
                        <a:cs typeface="Arial" panose="020B0604020202020204" pitchFamily="34" charset="0"/>
                      </a:endParaRPr>
                    </a:p>
                  </a:txBody>
                  <a:tcPr/>
                </a:tc>
                <a:tc hMerge="1">
                  <a:txBody>
                    <a:bodyPr/>
                    <a:lstStyle/>
                    <a:p>
                      <a:endParaRPr lang="en-GB"/>
                    </a:p>
                  </a:txBody>
                  <a:tcPr/>
                </a:tc>
                <a:extLst>
                  <a:ext uri="{0D108BD9-81ED-4DB2-BD59-A6C34878D82A}">
                    <a16:rowId xmlns:a16="http://schemas.microsoft.com/office/drawing/2014/main" val="1347760592"/>
                  </a:ext>
                </a:extLst>
              </a:tr>
              <a:tr h="370840">
                <a:tc>
                  <a:txBody>
                    <a:bodyPr/>
                    <a:lstStyle/>
                    <a:p>
                      <a:r>
                        <a:rPr lang="en-GB" b="1">
                          <a:latin typeface="Arial" panose="020B0604020202020204" pitchFamily="34" charset="0"/>
                          <a:cs typeface="Arial" panose="020B0604020202020204" pitchFamily="34" charset="0"/>
                        </a:rPr>
                        <a:t>HRD status</a:t>
                      </a:r>
                    </a:p>
                  </a:txBody>
                  <a:tcPr/>
                </a:tc>
                <a:tc gridSpan="2">
                  <a:txBody>
                    <a:bodyPr/>
                    <a:lstStyle/>
                    <a:p>
                      <a:pPr algn="ctr"/>
                      <a:r>
                        <a:rPr lang="en-GB">
                          <a:latin typeface="Arial" panose="020B0604020202020204" pitchFamily="34" charset="0"/>
                          <a:cs typeface="Arial" panose="020B0604020202020204" pitchFamily="34" charset="0"/>
                        </a:rPr>
                        <a:t>Non-</a:t>
                      </a:r>
                      <a:r>
                        <a:rPr lang="en-GB" err="1">
                          <a:latin typeface="Arial" panose="020B0604020202020204" pitchFamily="34" charset="0"/>
                          <a:cs typeface="Arial" panose="020B0604020202020204" pitchFamily="34" charset="0"/>
                        </a:rPr>
                        <a:t>tBRCA</a:t>
                      </a:r>
                      <a:r>
                        <a:rPr lang="en-GB">
                          <a:latin typeface="Arial" panose="020B0604020202020204" pitchFamily="34" charset="0"/>
                          <a:cs typeface="Arial" panose="020B0604020202020204" pitchFamily="34" charset="0"/>
                        </a:rPr>
                        <a:t>, HRD-negative or HRD-unknown</a:t>
                      </a:r>
                    </a:p>
                  </a:txBody>
                  <a:tcPr/>
                </a:tc>
                <a:tc hMerge="1">
                  <a:txBody>
                    <a:bodyPr/>
                    <a:lstStyle/>
                    <a:p>
                      <a:endParaRPr lang="en-GB"/>
                    </a:p>
                  </a:txBody>
                  <a:tcPr/>
                </a:tc>
                <a:extLst>
                  <a:ext uri="{0D108BD9-81ED-4DB2-BD59-A6C34878D82A}">
                    <a16:rowId xmlns:a16="http://schemas.microsoft.com/office/drawing/2014/main" val="382452781"/>
                  </a:ext>
                </a:extLst>
              </a:tr>
              <a:tr h="370840">
                <a:tc>
                  <a:txBody>
                    <a:bodyPr/>
                    <a:lstStyle/>
                    <a:p>
                      <a:r>
                        <a:rPr lang="en-GB" b="1">
                          <a:latin typeface="Arial" panose="020B0604020202020204" pitchFamily="34" charset="0"/>
                          <a:cs typeface="Arial" panose="020B0604020202020204" pitchFamily="34" charset="0"/>
                        </a:rPr>
                        <a:t>FIGO stage at diagnosis</a:t>
                      </a:r>
                    </a:p>
                  </a:txBody>
                  <a:tcPr/>
                </a:tc>
                <a:tc gridSpan="2">
                  <a:txBody>
                    <a:bodyPr/>
                    <a:lstStyle/>
                    <a:p>
                      <a:pPr algn="ctr"/>
                      <a:r>
                        <a:rPr lang="en-GB">
                          <a:latin typeface="Arial" panose="020B0604020202020204" pitchFamily="34" charset="0"/>
                          <a:cs typeface="Arial" panose="020B0604020202020204" pitchFamily="34" charset="0"/>
                        </a:rPr>
                        <a:t>III</a:t>
                      </a:r>
                    </a:p>
                  </a:txBody>
                  <a:tcPr/>
                </a:tc>
                <a:tc hMerge="1">
                  <a:txBody>
                    <a:bodyPr/>
                    <a:lstStyle/>
                    <a:p>
                      <a:endParaRPr lang="en-GB"/>
                    </a:p>
                  </a:txBody>
                  <a:tcPr/>
                </a:tc>
                <a:extLst>
                  <a:ext uri="{0D108BD9-81ED-4DB2-BD59-A6C34878D82A}">
                    <a16:rowId xmlns:a16="http://schemas.microsoft.com/office/drawing/2014/main" val="2344187120"/>
                  </a:ext>
                </a:extLst>
              </a:tr>
              <a:tr h="370840">
                <a:tc>
                  <a:txBody>
                    <a:bodyPr/>
                    <a:lstStyle/>
                    <a:p>
                      <a:r>
                        <a:rPr lang="en-GB" b="1">
                          <a:latin typeface="Arial" panose="020B0604020202020204" pitchFamily="34" charset="0"/>
                          <a:cs typeface="Arial" panose="020B0604020202020204" pitchFamily="34" charset="0"/>
                        </a:rPr>
                        <a:t>Cytoreductive surgery outcome</a:t>
                      </a:r>
                    </a:p>
                  </a:txBody>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latin typeface="Arial" panose="020B0604020202020204" pitchFamily="34" charset="0"/>
                          <a:cs typeface="Arial" panose="020B0604020202020204" pitchFamily="34" charset="0"/>
                        </a:rPr>
                        <a:t>Optimal debulking: complete resection or microscopic residual disease (&lt;1 cm)</a:t>
                      </a:r>
                    </a:p>
                  </a:txBody>
                  <a:tcPr/>
                </a:tc>
                <a:tc hMerge="1">
                  <a:txBody>
                    <a:bodyPr/>
                    <a:lstStyle/>
                    <a:p>
                      <a:endParaRPr lang="en-GB"/>
                    </a:p>
                  </a:txBody>
                  <a:tcPr/>
                </a:tc>
                <a:extLst>
                  <a:ext uri="{0D108BD9-81ED-4DB2-BD59-A6C34878D82A}">
                    <a16:rowId xmlns:a16="http://schemas.microsoft.com/office/drawing/2014/main" val="3098747104"/>
                  </a:ext>
                </a:extLst>
              </a:tr>
            </a:tbl>
          </a:graphicData>
        </a:graphic>
      </p:graphicFrame>
      <p:sp>
        <p:nvSpPr>
          <p:cNvPr id="13" name="TextBox 12">
            <a:extLst>
              <a:ext uri="{FF2B5EF4-FFF2-40B4-BE49-F238E27FC236}">
                <a16:creationId xmlns:a16="http://schemas.microsoft.com/office/drawing/2014/main" id="{35B23C84-F682-5205-1CCB-0D7D34E365CD}"/>
              </a:ext>
            </a:extLst>
          </p:cNvPr>
          <p:cNvSpPr txBox="1"/>
          <p:nvPr/>
        </p:nvSpPr>
        <p:spPr>
          <a:xfrm>
            <a:off x="6949441" y="1555726"/>
            <a:ext cx="5502275" cy="369332"/>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Characteristics of company’s subgroup, ACM3</a:t>
            </a:r>
          </a:p>
        </p:txBody>
      </p:sp>
      <p:sp>
        <p:nvSpPr>
          <p:cNvPr id="4" name="Rectangle 3" descr="Marker showing slides are confidential ">
            <a:extLst>
              <a:ext uri="{FF2B5EF4-FFF2-40B4-BE49-F238E27FC236}">
                <a16:creationId xmlns:a16="http://schemas.microsoft.com/office/drawing/2014/main" id="{BE39BAD6-C304-C7AF-C675-0E068D38043E}"/>
              </a:ext>
              <a:ext uri="{C183D7F6-B498-43B3-948B-1728B52AA6E4}">
                <adec:decorative xmlns:adec="http://schemas.microsoft.com/office/drawing/2017/decorative" val="0"/>
              </a:ext>
            </a:extLst>
          </p:cNvPr>
          <p:cNvSpPr/>
          <p:nvPr/>
        </p:nvSpPr>
        <p:spPr>
          <a:xfrm>
            <a:off x="5334000" y="0"/>
            <a:ext cx="1524000"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latin typeface="Arial" panose="020B0604020202020204" pitchFamily="34" charset="0"/>
              </a:rPr>
              <a:t>CONFIDENTIAL</a:t>
            </a:r>
          </a:p>
        </p:txBody>
      </p:sp>
    </p:spTree>
    <p:extLst>
      <p:ext uri="{BB962C8B-B14F-4D97-AF65-F5344CB8AC3E}">
        <p14:creationId xmlns:p14="http://schemas.microsoft.com/office/powerpoint/2010/main" val="32192220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vigation 1: Durvalumab with gemcitabine and cisplatin for treating unresectable or advanced biliary tract cancer (ID4031) ">
            <a:extLst>
              <a:ext uri="{FF2B5EF4-FFF2-40B4-BE49-F238E27FC236}">
                <a16:creationId xmlns:a16="http://schemas.microsoft.com/office/drawing/2014/main" id="{4E564872-136A-6EF1-C136-9D122F2CDB4D}"/>
              </a:ext>
            </a:extLst>
          </p:cNvPr>
          <p:cNvSpPr>
            <a:spLocks noGrp="1"/>
          </p:cNvSpPr>
          <p:nvPr>
            <p:ph type="ctrTitle"/>
          </p:nvPr>
        </p:nvSpPr>
        <p:spPr>
          <a:xfrm>
            <a:off x="724988" y="260350"/>
            <a:ext cx="11136812" cy="1841437"/>
          </a:xfrm>
        </p:spPr>
        <p:txBody>
          <a:bodyPr>
            <a:normAutofit fontScale="90000"/>
          </a:bodyPr>
          <a:lstStyle/>
          <a:p>
            <a:r>
              <a:rPr lang="en-GB">
                <a:latin typeface="Arial" panose="020B0604020202020204" pitchFamily="34" charset="0"/>
                <a:cs typeface="Arial" panose="020B0604020202020204" pitchFamily="34" charset="0"/>
              </a:rPr>
              <a:t>Rucaparib for maintenance treatment for advanced ovarian, fallopian tube and peritoneal cancer after response to first-line platinum-based chemotherapy</a:t>
            </a:r>
            <a:endParaRPr lang="en-GB"/>
          </a:p>
        </p:txBody>
      </p:sp>
      <p:sp>
        <p:nvSpPr>
          <p:cNvPr id="3" name="Guide with 'background' selected" descr="Clinical effectiveness is selected&#10;">
            <a:extLst>
              <a:ext uri="{FF2B5EF4-FFF2-40B4-BE49-F238E27FC236}">
                <a16:creationId xmlns:a16="http://schemas.microsoft.com/office/drawing/2014/main" id="{B2CE1EC4-9D1A-A984-B594-1C7354CFC7A5}"/>
              </a:ext>
              <a:ext uri="{C183D7F6-B498-43B3-948B-1728B52AA6E4}">
                <adec:decorative xmlns:adec="http://schemas.microsoft.com/office/drawing/2017/decorative" val="0"/>
              </a:ext>
            </a:extLst>
          </p:cNvPr>
          <p:cNvSpPr>
            <a:spLocks noGrp="1"/>
          </p:cNvSpPr>
          <p:nvPr>
            <p:ph type="subTitle" idx="1"/>
          </p:nvPr>
        </p:nvSpPr>
        <p:spPr>
          <a:xfrm>
            <a:off x="724988" y="2521589"/>
            <a:ext cx="10026139" cy="2875457"/>
          </a:xfrm>
        </p:spPr>
        <p:txBody>
          <a:bodyPr>
            <a:noAutofit/>
          </a:bodyPr>
          <a:lstStyle/>
          <a:p>
            <a:pPr marL="457200" indent="-457200">
              <a:buSzPts val="2400"/>
              <a:buFont typeface="Wingdings" pitchFamily="2" charset="2"/>
              <a:buChar char="q"/>
            </a:pPr>
            <a:r>
              <a:rPr lang="en-GB" sz="2800"/>
              <a:t> Background and appraisal recap</a:t>
            </a:r>
          </a:p>
          <a:p>
            <a:pPr marL="457200" indent="-457200">
              <a:buSzPts val="2200"/>
              <a:buFont typeface="Wingdings" pitchFamily="2" charset="2"/>
              <a:buChar char="ü"/>
            </a:pPr>
            <a:r>
              <a:rPr lang="en-GB" sz="2800" b="1"/>
              <a:t> Clinical effectiveness</a:t>
            </a:r>
          </a:p>
          <a:p>
            <a:pPr marL="457200" indent="-457200">
              <a:buSzPts val="2200"/>
              <a:buFont typeface="Wingdings" pitchFamily="2" charset="2"/>
              <a:buChar char="q"/>
            </a:pPr>
            <a:r>
              <a:rPr lang="en-GB" sz="2800"/>
              <a:t> Cost effectiveness</a:t>
            </a:r>
          </a:p>
          <a:p>
            <a:pPr marL="457200" indent="-457200">
              <a:buSzPts val="2000"/>
              <a:buFont typeface="Wingdings" pitchFamily="2" charset="2"/>
              <a:buChar char="q"/>
            </a:pPr>
            <a:r>
              <a:rPr lang="en-GB" sz="2800"/>
              <a:t> Summary</a:t>
            </a:r>
          </a:p>
          <a:p>
            <a:endParaRPr lang="en-GB" sz="2800"/>
          </a:p>
        </p:txBody>
      </p:sp>
    </p:spTree>
    <p:extLst>
      <p:ext uri="{BB962C8B-B14F-4D97-AF65-F5344CB8AC3E}">
        <p14:creationId xmlns:p14="http://schemas.microsoft.com/office/powerpoint/2010/main" val="8270807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1835E-E578-093E-2D0B-0280CB67EB1D}"/>
              </a:ext>
            </a:extLst>
          </p:cNvPr>
          <p:cNvSpPr>
            <a:spLocks noGrp="1"/>
          </p:cNvSpPr>
          <p:nvPr>
            <p:ph type="title"/>
          </p:nvPr>
        </p:nvSpPr>
        <p:spPr>
          <a:xfrm>
            <a:off x="314045" y="172084"/>
            <a:ext cx="11065154" cy="592817"/>
          </a:xfrm>
        </p:spPr>
        <p:txBody>
          <a:bodyPr>
            <a:normAutofit fontScale="90000"/>
          </a:bodyPr>
          <a:lstStyle/>
          <a:p>
            <a:r>
              <a:rPr lang="en-GB">
                <a:latin typeface="Arial" panose="020B0604020202020204" pitchFamily="34" charset="0"/>
              </a:rPr>
              <a:t>Baseline characteristics: bevacizumab ineligible population</a:t>
            </a:r>
            <a:br>
              <a:rPr lang="en-GB">
                <a:latin typeface="Arial" panose="020B0604020202020204" pitchFamily="34" charset="0"/>
              </a:rPr>
            </a:br>
            <a:endParaRPr lang="en-GB"/>
          </a:p>
        </p:txBody>
      </p:sp>
      <p:graphicFrame>
        <p:nvGraphicFramePr>
          <p:cNvPr id="4" name="Table 3">
            <a:extLst>
              <a:ext uri="{FF2B5EF4-FFF2-40B4-BE49-F238E27FC236}">
                <a16:creationId xmlns:a16="http://schemas.microsoft.com/office/drawing/2014/main" id="{9E3243AB-9D28-CDB2-7643-FE9F388D4838}"/>
              </a:ext>
            </a:extLst>
          </p:cNvPr>
          <p:cNvGraphicFramePr>
            <a:graphicFrameLocks noGrp="1"/>
          </p:cNvGraphicFramePr>
          <p:nvPr>
            <p:extLst>
              <p:ext uri="{D42A27DB-BD31-4B8C-83A1-F6EECF244321}">
                <p14:modId xmlns:p14="http://schemas.microsoft.com/office/powerpoint/2010/main" val="3614569787"/>
              </p:ext>
            </p:extLst>
          </p:nvPr>
        </p:nvGraphicFramePr>
        <p:xfrm>
          <a:off x="87588" y="1246490"/>
          <a:ext cx="7707321" cy="5486400"/>
        </p:xfrm>
        <a:graphic>
          <a:graphicData uri="http://schemas.openxmlformats.org/drawingml/2006/table">
            <a:tbl>
              <a:tblPr firstRow="1" firstCol="1" bandRow="1">
                <a:tableStyleId>{5C22544A-7EE6-4342-B048-85BDC9FD1C3A}</a:tableStyleId>
              </a:tblPr>
              <a:tblGrid>
                <a:gridCol w="3365465">
                  <a:extLst>
                    <a:ext uri="{9D8B030D-6E8A-4147-A177-3AD203B41FA5}">
                      <a16:colId xmlns:a16="http://schemas.microsoft.com/office/drawing/2014/main" val="4175722582"/>
                    </a:ext>
                  </a:extLst>
                </a:gridCol>
                <a:gridCol w="2321764">
                  <a:extLst>
                    <a:ext uri="{9D8B030D-6E8A-4147-A177-3AD203B41FA5}">
                      <a16:colId xmlns:a16="http://schemas.microsoft.com/office/drawing/2014/main" val="931674921"/>
                    </a:ext>
                  </a:extLst>
                </a:gridCol>
                <a:gridCol w="2020092">
                  <a:extLst>
                    <a:ext uri="{9D8B030D-6E8A-4147-A177-3AD203B41FA5}">
                      <a16:colId xmlns:a16="http://schemas.microsoft.com/office/drawing/2014/main" val="3523971837"/>
                    </a:ext>
                  </a:extLst>
                </a:gridCol>
              </a:tblGrid>
              <a:tr h="238731">
                <a:tc>
                  <a:txBody>
                    <a:bodyPr/>
                    <a:lstStyle/>
                    <a:p>
                      <a:r>
                        <a:rPr lang="en-GB" sz="1800" b="1" kern="1200">
                          <a:solidFill>
                            <a:schemeClr val="lt1"/>
                          </a:solidFill>
                          <a:effectLst/>
                          <a:latin typeface="Arial" panose="020B0604020202020204" pitchFamily="34" charset="0"/>
                          <a:ea typeface="+mn-ea"/>
                          <a:cs typeface="Arial" panose="020B0604020202020204" pitchFamily="34" charset="0"/>
                        </a:rPr>
                        <a:t>Baseline characteristics</a:t>
                      </a: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lang="en-GB" sz="1800" b="1" kern="1200" dirty="0">
                          <a:solidFill>
                            <a:schemeClr val="lt1"/>
                          </a:solidFill>
                          <a:effectLst/>
                          <a:latin typeface="Arial" panose="020B0604020202020204" pitchFamily="34" charset="0"/>
                          <a:ea typeface="+mn-ea"/>
                          <a:cs typeface="Arial" panose="020B0604020202020204" pitchFamily="34" charset="0"/>
                        </a:rPr>
                        <a:t>Rucaparib (n=</a:t>
                      </a: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pitchFamily="34" charset="0"/>
                          <a:ea typeface="Times New Roman" panose="02020603050405020304" pitchFamily="18" charset="0"/>
                          <a:cs typeface="Times New Roman" panose="02020603050405020304" pitchFamily="18" charset="0"/>
                        </a:rPr>
                        <a:t>***</a:t>
                      </a:r>
                      <a:r>
                        <a:rPr lang="en-GB" sz="1800" b="1" kern="1200" dirty="0">
                          <a:solidFill>
                            <a:schemeClr val="lt1"/>
                          </a:solidFill>
                          <a:effectLst/>
                          <a:latin typeface="Arial" panose="020B0604020202020204" pitchFamily="34" charset="0"/>
                          <a:ea typeface="+mn-ea"/>
                          <a:cs typeface="Arial" panose="020B0604020202020204" pitchFamily="34" charset="0"/>
                        </a:rPr>
                        <a:t>) </a:t>
                      </a:r>
                    </a:p>
                  </a:txBody>
                  <a:tcPr marL="68580" marR="68580" marT="0" marB="0" anchor="ctr">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tcPr>
                </a:tc>
                <a:tc>
                  <a:txBody>
                    <a:bodyPr/>
                    <a:lstStyle/>
                    <a:p>
                      <a:pPr algn="ctr"/>
                      <a:r>
                        <a:rPr lang="en-GB" sz="1800" b="1" kern="1200" dirty="0">
                          <a:solidFill>
                            <a:schemeClr val="lt1"/>
                          </a:solidFill>
                          <a:effectLst/>
                          <a:latin typeface="Arial" panose="020B0604020202020204" pitchFamily="34" charset="0"/>
                          <a:ea typeface="+mn-ea"/>
                          <a:cs typeface="Arial" panose="020B0604020202020204" pitchFamily="34" charset="0"/>
                        </a:rPr>
                        <a:t>Placebo (n=</a:t>
                      </a: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pitchFamily="34" charset="0"/>
                          <a:ea typeface="Times New Roman" panose="02020603050405020304" pitchFamily="18" charset="0"/>
                          <a:cs typeface="Times New Roman" panose="02020603050405020304" pitchFamily="18" charset="0"/>
                        </a:rPr>
                        <a:t>***</a:t>
                      </a:r>
                      <a:r>
                        <a:rPr lang="en-GB" sz="1800" b="1" kern="1200" dirty="0">
                          <a:solidFill>
                            <a:schemeClr val="lt1"/>
                          </a:solidFill>
                          <a:effectLst/>
                          <a:latin typeface="Arial" panose="020B0604020202020204" pitchFamily="34" charset="0"/>
                          <a:ea typeface="+mn-ea"/>
                          <a:cs typeface="Arial" panose="020B0604020202020204" pitchFamily="34" charset="0"/>
                        </a:rPr>
                        <a:t>) </a:t>
                      </a:r>
                    </a:p>
                  </a:txBody>
                  <a:tcPr marL="68580" marR="68580" marT="0" marB="0" anchor="ctr">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90849770"/>
                  </a:ext>
                </a:extLst>
              </a:tr>
              <a:tr h="238731">
                <a:tc gridSpan="3">
                  <a:txBody>
                    <a:bodyPr/>
                    <a:lstStyle/>
                    <a:p>
                      <a:pPr>
                        <a:spcBef>
                          <a:spcPts val="200"/>
                        </a:spcBef>
                        <a:spcAft>
                          <a:spcPts val="200"/>
                        </a:spcAft>
                        <a:tabLst>
                          <a:tab pos="909320" algn="r"/>
                        </a:tabLst>
                      </a:pPr>
                      <a:r>
                        <a:rPr lang="en-GB" sz="1800" b="1">
                          <a:effectLst/>
                          <a:latin typeface="Arial" panose="020B0604020202020204" pitchFamily="34" charset="0"/>
                          <a:ea typeface="Times New Roman" panose="02020603050405020304" pitchFamily="18" charset="0"/>
                        </a:rPr>
                        <a:t>Race, n (%) </a:t>
                      </a:r>
                      <a:endParaRPr lang="en-GB" sz="1800">
                        <a:effectLst/>
                        <a:latin typeface="Arial" panose="020B0604020202020204" pitchFamily="34" charset="0"/>
                        <a:ea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hMerge="1">
                  <a:txBody>
                    <a:bodyPr/>
                    <a:lstStyle/>
                    <a:p>
                      <a:endParaRPr lang="en-GB"/>
                    </a:p>
                  </a:txBody>
                  <a:tcPr/>
                </a:tc>
                <a:tc hMerge="1">
                  <a:txBody>
                    <a:bodyPr/>
                    <a:lstStyle/>
                    <a:p>
                      <a:pPr>
                        <a:spcBef>
                          <a:spcPts val="200"/>
                        </a:spcBef>
                        <a:spcAft>
                          <a:spcPts val="200"/>
                        </a:spcAft>
                        <a:tabLst>
                          <a:tab pos="909320" algn="r"/>
                        </a:tabLst>
                      </a:pPr>
                      <a:endParaRPr lang="en-GB" sz="1800">
                        <a:effectLst/>
                        <a:latin typeface="Arial" panose="020B0604020202020204" pitchFamily="34" charset="0"/>
                        <a:ea typeface="Times New Roman" panose="02020603050405020304" pitchFamily="18" charset="0"/>
                      </a:endParaRPr>
                    </a:p>
                  </a:txBody>
                  <a:tcPr marL="68580" marR="68580" marT="0" marB="0" anchor="ctr"/>
                </a:tc>
                <a:extLst>
                  <a:ext uri="{0D108BD9-81ED-4DB2-BD59-A6C34878D82A}">
                    <a16:rowId xmlns:a16="http://schemas.microsoft.com/office/drawing/2014/main" val="896633506"/>
                  </a:ext>
                </a:extLst>
              </a:tr>
              <a:tr h="238731">
                <a:tc>
                  <a:txBody>
                    <a:bodyPr/>
                    <a:lstStyle/>
                    <a:p>
                      <a:pPr>
                        <a:spcBef>
                          <a:spcPts val="200"/>
                        </a:spcBef>
                        <a:spcAft>
                          <a:spcPts val="200"/>
                        </a:spcAft>
                        <a:tabLst>
                          <a:tab pos="909320" algn="r"/>
                        </a:tabLst>
                      </a:pPr>
                      <a:r>
                        <a:rPr lang="en-GB" sz="1800" b="0">
                          <a:effectLst/>
                          <a:latin typeface="Arial" panose="020B0604020202020204" pitchFamily="34" charset="0"/>
                          <a:ea typeface="Times New Roman" panose="02020603050405020304" pitchFamily="18" charset="0"/>
                        </a:rPr>
                        <a:t>Asian</a:t>
                      </a: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spcBef>
                          <a:spcPts val="200"/>
                        </a:spcBef>
                        <a:spcAft>
                          <a:spcPts val="200"/>
                        </a:spcAft>
                        <a:tabLst>
                          <a:tab pos="909320" algn="r"/>
                        </a:tabLst>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pitchFamily="34" charset="0"/>
                          <a:ea typeface="Times New Roman" panose="02020603050405020304" pitchFamily="18" charset="0"/>
                          <a:cs typeface="Times New Roman" panose="02020603050405020304" pitchFamily="18" charset="0"/>
                        </a:rPr>
                        <a:t>***********</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spcBef>
                          <a:spcPts val="200"/>
                        </a:spcBef>
                        <a:spcAft>
                          <a:spcPts val="200"/>
                        </a:spcAft>
                        <a:tabLst>
                          <a:tab pos="909320" algn="r"/>
                        </a:tabLst>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pitchFamily="34" charset="0"/>
                          <a:ea typeface="Times New Roman" panose="02020603050405020304" pitchFamily="18" charset="0"/>
                          <a:cs typeface="Times New Roman" panose="02020603050405020304" pitchFamily="18" charset="0"/>
                        </a:rPr>
                        <a:t>***********</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795156568"/>
                  </a:ext>
                </a:extLst>
              </a:tr>
              <a:tr h="238731">
                <a:tc gridSpan="3">
                  <a:txBody>
                    <a:bodyPr/>
                    <a:lstStyle/>
                    <a:p>
                      <a:pPr>
                        <a:spcBef>
                          <a:spcPts val="200"/>
                        </a:spcBef>
                        <a:spcAft>
                          <a:spcPts val="200"/>
                        </a:spcAft>
                        <a:tabLst>
                          <a:tab pos="909320" algn="r"/>
                        </a:tabLst>
                      </a:pPr>
                      <a:r>
                        <a:rPr lang="en-GB" sz="1800" b="1">
                          <a:effectLst/>
                          <a:latin typeface="Arial" panose="020B0604020202020204" pitchFamily="34" charset="0"/>
                          <a:ea typeface="Times New Roman" panose="02020603050405020304" pitchFamily="18" charset="0"/>
                        </a:rPr>
                        <a:t>ECOG PS, n (%)</a:t>
                      </a:r>
                      <a:endParaRPr lang="en-GB" sz="1800">
                        <a:effectLst/>
                        <a:latin typeface="Arial" panose="020B0604020202020204" pitchFamily="34" charset="0"/>
                        <a:ea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hMerge="1">
                  <a:txBody>
                    <a:bodyPr/>
                    <a:lstStyle/>
                    <a:p>
                      <a:endParaRPr lang="en-GB"/>
                    </a:p>
                  </a:txBody>
                  <a:tcPr/>
                </a:tc>
                <a:tc hMerge="1">
                  <a:txBody>
                    <a:bodyPr/>
                    <a:lstStyle/>
                    <a:p>
                      <a:pPr>
                        <a:spcBef>
                          <a:spcPts val="200"/>
                        </a:spcBef>
                        <a:spcAft>
                          <a:spcPts val="200"/>
                        </a:spcAft>
                        <a:tabLst>
                          <a:tab pos="909320" algn="r"/>
                        </a:tabLst>
                      </a:pPr>
                      <a:endParaRPr lang="en-GB" sz="1800">
                        <a:effectLst/>
                        <a:latin typeface="Arial" panose="020B0604020202020204" pitchFamily="34" charset="0"/>
                        <a:ea typeface="Times New Roman" panose="02020603050405020304" pitchFamily="18" charset="0"/>
                      </a:endParaRPr>
                    </a:p>
                  </a:txBody>
                  <a:tcPr marL="68580" marR="68580" marT="0" marB="0" anchor="ctr"/>
                </a:tc>
                <a:extLst>
                  <a:ext uri="{0D108BD9-81ED-4DB2-BD59-A6C34878D82A}">
                    <a16:rowId xmlns:a16="http://schemas.microsoft.com/office/drawing/2014/main" val="3005365251"/>
                  </a:ext>
                </a:extLst>
              </a:tr>
              <a:tr h="238731">
                <a:tc>
                  <a:txBody>
                    <a:bodyPr/>
                    <a:lstStyle/>
                    <a:p>
                      <a:pPr>
                        <a:spcBef>
                          <a:spcPts val="200"/>
                        </a:spcBef>
                        <a:spcAft>
                          <a:spcPts val="200"/>
                        </a:spcAft>
                        <a:tabLst>
                          <a:tab pos="909320" algn="r"/>
                        </a:tabLst>
                      </a:pPr>
                      <a:r>
                        <a:rPr lang="en-GB" sz="1800" b="0">
                          <a:effectLst/>
                          <a:latin typeface="Arial" panose="020B0604020202020204" pitchFamily="34" charset="0"/>
                          <a:ea typeface="Times New Roman" panose="02020603050405020304" pitchFamily="18" charset="0"/>
                        </a:rPr>
                        <a:t>0</a:t>
                      </a: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spcBef>
                          <a:spcPts val="200"/>
                        </a:spcBef>
                        <a:spcAft>
                          <a:spcPts val="200"/>
                        </a:spcAft>
                        <a:tabLst>
                          <a:tab pos="909320" algn="r"/>
                        </a:tabLst>
                      </a:pPr>
                      <a:r>
                        <a:rPr kumimoji="0" lang="en-GB" sz="1800" b="0" i="0" u="sng" strike="noStrike" kern="1200" cap="none" spc="0" normalizeH="0" baseline="0" noProof="0">
                          <a:ln>
                            <a:noFill/>
                          </a:ln>
                          <a:solidFill>
                            <a:srgbClr val="000000"/>
                          </a:solidFill>
                          <a:effectLst/>
                          <a:highlight>
                            <a:srgbClr val="000000"/>
                          </a:highlight>
                          <a:uLnTx/>
                          <a:uFillTx/>
                          <a:latin typeface="Arial" panose="020B0604020202020204" pitchFamily="34" charset="0"/>
                          <a:ea typeface="Times New Roman" panose="02020603050405020304" pitchFamily="18" charset="0"/>
                          <a:cs typeface="Times New Roman" panose="02020603050405020304" pitchFamily="18" charset="0"/>
                        </a:rPr>
                        <a:t>***********</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tcPr>
                </a:tc>
                <a:tc>
                  <a:txBody>
                    <a:bodyPr/>
                    <a:lstStyle/>
                    <a:p>
                      <a:pPr algn="ctr">
                        <a:spcBef>
                          <a:spcPts val="200"/>
                        </a:spcBef>
                        <a:spcAft>
                          <a:spcPts val="200"/>
                        </a:spcAft>
                        <a:tabLst>
                          <a:tab pos="909320" algn="r"/>
                        </a:tabLst>
                      </a:pPr>
                      <a:r>
                        <a:rPr kumimoji="0" lang="en-GB" sz="1800" b="0" i="0" u="sng" strike="noStrike" kern="1200" cap="none" spc="0" normalizeH="0" baseline="0" noProof="0">
                          <a:ln>
                            <a:noFill/>
                          </a:ln>
                          <a:solidFill>
                            <a:srgbClr val="000000"/>
                          </a:solidFill>
                          <a:effectLst/>
                          <a:highlight>
                            <a:srgbClr val="000000"/>
                          </a:highlight>
                          <a:uLnTx/>
                          <a:uFillTx/>
                          <a:latin typeface="Arial" panose="020B0604020202020204" pitchFamily="34" charset="0"/>
                          <a:ea typeface="Times New Roman" panose="02020603050405020304" pitchFamily="18" charset="0"/>
                          <a:cs typeface="Times New Roman" panose="02020603050405020304" pitchFamily="18" charset="0"/>
                        </a:rPr>
                        <a:t>***********</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T w="127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452708790"/>
                  </a:ext>
                </a:extLst>
              </a:tr>
              <a:tr h="238731">
                <a:tc>
                  <a:txBody>
                    <a:bodyPr/>
                    <a:lstStyle/>
                    <a:p>
                      <a:pPr>
                        <a:spcBef>
                          <a:spcPts val="200"/>
                        </a:spcBef>
                        <a:spcAft>
                          <a:spcPts val="200"/>
                        </a:spcAft>
                        <a:tabLst>
                          <a:tab pos="909320" algn="r"/>
                        </a:tabLst>
                      </a:pPr>
                      <a:r>
                        <a:rPr lang="en-GB" sz="1800" b="0">
                          <a:effectLst/>
                          <a:latin typeface="Arial" panose="020B0604020202020204" pitchFamily="34" charset="0"/>
                          <a:ea typeface="Times New Roman" panose="02020603050405020304" pitchFamily="18" charset="0"/>
                        </a:rPr>
                        <a:t>1</a:t>
                      </a: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spcBef>
                          <a:spcPts val="200"/>
                        </a:spcBef>
                        <a:spcAft>
                          <a:spcPts val="200"/>
                        </a:spcAft>
                        <a:tabLst>
                          <a:tab pos="909320" algn="r"/>
                        </a:tabLst>
                      </a:pPr>
                      <a:r>
                        <a:rPr kumimoji="0" lang="en-GB" sz="1800" b="0" i="0" u="sng" strike="noStrike" kern="1200" cap="none" spc="0" normalizeH="0" baseline="0" noProof="0">
                          <a:ln>
                            <a:noFill/>
                          </a:ln>
                          <a:solidFill>
                            <a:srgbClr val="000000"/>
                          </a:solidFill>
                          <a:effectLst/>
                          <a:highlight>
                            <a:srgbClr val="000000"/>
                          </a:highlight>
                          <a:uLnTx/>
                          <a:uFillTx/>
                          <a:latin typeface="Arial" panose="020B0604020202020204" pitchFamily="34" charset="0"/>
                          <a:ea typeface="Times New Roman" panose="02020603050405020304" pitchFamily="18" charset="0"/>
                          <a:cs typeface="Times New Roman" panose="02020603050405020304" pitchFamily="18" charset="0"/>
                        </a:rPr>
                        <a:t>***********</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tcPr>
                </a:tc>
                <a:tc>
                  <a:txBody>
                    <a:bodyPr/>
                    <a:lstStyle/>
                    <a:p>
                      <a:pPr algn="ctr">
                        <a:spcBef>
                          <a:spcPts val="200"/>
                        </a:spcBef>
                        <a:spcAft>
                          <a:spcPts val="200"/>
                        </a:spcAft>
                        <a:tabLst>
                          <a:tab pos="909320" algn="r"/>
                        </a:tabLst>
                      </a:pPr>
                      <a:r>
                        <a:rPr kumimoji="0" lang="en-GB" sz="1800" b="0" i="0" u="sng" strike="noStrike" kern="1200" cap="none" spc="0" normalizeH="0" baseline="0" noProof="0">
                          <a:ln>
                            <a:noFill/>
                          </a:ln>
                          <a:solidFill>
                            <a:srgbClr val="000000"/>
                          </a:solidFill>
                          <a:effectLst/>
                          <a:highlight>
                            <a:srgbClr val="000000"/>
                          </a:highlight>
                          <a:uLnTx/>
                          <a:uFillTx/>
                          <a:latin typeface="Arial" panose="020B0604020202020204" pitchFamily="34" charset="0"/>
                          <a:ea typeface="Times New Roman" panose="02020603050405020304" pitchFamily="18" charset="0"/>
                          <a:cs typeface="Times New Roman" panose="02020603050405020304" pitchFamily="18" charset="0"/>
                        </a:rPr>
                        <a:t>***********</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371357154"/>
                  </a:ext>
                </a:extLst>
              </a:tr>
              <a:tr h="238731">
                <a:tc>
                  <a:txBody>
                    <a:bodyPr/>
                    <a:lstStyle/>
                    <a:p>
                      <a:pPr>
                        <a:spcBef>
                          <a:spcPts val="200"/>
                        </a:spcBef>
                        <a:spcAft>
                          <a:spcPts val="200"/>
                        </a:spcAft>
                        <a:tabLst>
                          <a:tab pos="909320" algn="r"/>
                        </a:tabLst>
                      </a:pPr>
                      <a:r>
                        <a:rPr lang="en-GB" sz="1800" b="0">
                          <a:effectLst/>
                          <a:latin typeface="Arial" panose="020B0604020202020204" pitchFamily="34" charset="0"/>
                          <a:ea typeface="Times New Roman" panose="02020603050405020304" pitchFamily="18" charset="0"/>
                        </a:rPr>
                        <a:t>2</a:t>
                      </a: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spcBef>
                          <a:spcPts val="200"/>
                        </a:spcBef>
                        <a:spcAft>
                          <a:spcPts val="200"/>
                        </a:spcAft>
                        <a:tabLst>
                          <a:tab pos="909320" algn="r"/>
                        </a:tabLst>
                      </a:pPr>
                      <a:r>
                        <a:rPr kumimoji="0" lang="en-GB" sz="1800" b="0" i="0" u="sng" strike="noStrike" kern="1200" cap="none" spc="0" normalizeH="0" baseline="0" noProof="0">
                          <a:ln>
                            <a:noFill/>
                          </a:ln>
                          <a:solidFill>
                            <a:srgbClr val="000000"/>
                          </a:solidFill>
                          <a:effectLst/>
                          <a:highlight>
                            <a:srgbClr val="000000"/>
                          </a:highlight>
                          <a:uLnTx/>
                          <a:uFillTx/>
                          <a:latin typeface="Arial" panose="020B0604020202020204" pitchFamily="34" charset="0"/>
                          <a:ea typeface="Times New Roman" panose="02020603050405020304" pitchFamily="18" charset="0"/>
                          <a:cs typeface="Times New Roman" panose="02020603050405020304" pitchFamily="18" charset="0"/>
                        </a:rPr>
                        <a:t>***********</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tcPr>
                </a:tc>
                <a:tc>
                  <a:txBody>
                    <a:bodyPr/>
                    <a:lstStyle/>
                    <a:p>
                      <a:pPr algn="ctr">
                        <a:spcBef>
                          <a:spcPts val="200"/>
                        </a:spcBef>
                        <a:spcAft>
                          <a:spcPts val="200"/>
                        </a:spcAft>
                        <a:tabLst>
                          <a:tab pos="909320" algn="r"/>
                        </a:tabLst>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pitchFamily="34" charset="0"/>
                          <a:ea typeface="Times New Roman" panose="02020603050405020304" pitchFamily="18" charset="0"/>
                          <a:cs typeface="Times New Roman" panose="02020603050405020304" pitchFamily="18" charset="0"/>
                        </a:rPr>
                        <a:t>***********</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468549050"/>
                  </a:ext>
                </a:extLst>
              </a:tr>
              <a:tr h="238731">
                <a:tc gridSpan="3">
                  <a:txBody>
                    <a:bodyPr/>
                    <a:lstStyle/>
                    <a:p>
                      <a:pPr>
                        <a:spcBef>
                          <a:spcPts val="200"/>
                        </a:spcBef>
                        <a:spcAft>
                          <a:spcPts val="200"/>
                        </a:spcAft>
                        <a:tabLst>
                          <a:tab pos="909320" algn="r"/>
                        </a:tabLst>
                      </a:pPr>
                      <a:r>
                        <a:rPr lang="en-GB" sz="1800" b="1">
                          <a:effectLst/>
                          <a:latin typeface="Arial" panose="020B0604020202020204" pitchFamily="34" charset="0"/>
                          <a:ea typeface="Times New Roman" panose="02020603050405020304" pitchFamily="18" charset="0"/>
                        </a:rPr>
                        <a:t>Type of ovarian cancer, n (%)</a:t>
                      </a:r>
                      <a:endParaRPr lang="en-GB" sz="1800">
                        <a:effectLst/>
                        <a:latin typeface="Arial" panose="020B0604020202020204" pitchFamily="34" charset="0"/>
                        <a:ea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hMerge="1">
                  <a:txBody>
                    <a:bodyPr/>
                    <a:lstStyle/>
                    <a:p>
                      <a:endParaRPr lang="en-GB"/>
                    </a:p>
                  </a:txBody>
                  <a:tcPr/>
                </a:tc>
                <a:tc hMerge="1">
                  <a:txBody>
                    <a:bodyPr/>
                    <a:lstStyle/>
                    <a:p>
                      <a:pPr>
                        <a:spcBef>
                          <a:spcPts val="200"/>
                        </a:spcBef>
                        <a:spcAft>
                          <a:spcPts val="200"/>
                        </a:spcAft>
                        <a:tabLst>
                          <a:tab pos="909320" algn="r"/>
                        </a:tabLst>
                      </a:pPr>
                      <a:endParaRPr lang="en-GB" sz="1800">
                        <a:effectLst/>
                        <a:latin typeface="Arial" panose="020B0604020202020204" pitchFamily="34" charset="0"/>
                        <a:ea typeface="Times New Roman" panose="02020603050405020304" pitchFamily="18" charset="0"/>
                      </a:endParaRPr>
                    </a:p>
                  </a:txBody>
                  <a:tcPr marL="68580" marR="68580" marT="0" marB="0" anchor="ctr"/>
                </a:tc>
                <a:extLst>
                  <a:ext uri="{0D108BD9-81ED-4DB2-BD59-A6C34878D82A}">
                    <a16:rowId xmlns:a16="http://schemas.microsoft.com/office/drawing/2014/main" val="2795806621"/>
                  </a:ext>
                </a:extLst>
              </a:tr>
              <a:tr h="238731">
                <a:tc>
                  <a:txBody>
                    <a:bodyPr/>
                    <a:lstStyle/>
                    <a:p>
                      <a:pPr>
                        <a:spcBef>
                          <a:spcPts val="200"/>
                        </a:spcBef>
                        <a:spcAft>
                          <a:spcPts val="200"/>
                        </a:spcAft>
                        <a:tabLst>
                          <a:tab pos="909320" algn="r"/>
                        </a:tabLst>
                      </a:pPr>
                      <a:r>
                        <a:rPr lang="en-GB" sz="1800" b="0">
                          <a:effectLst/>
                          <a:latin typeface="Arial" panose="020B0604020202020204" pitchFamily="34" charset="0"/>
                          <a:ea typeface="Times New Roman" panose="02020603050405020304" pitchFamily="18" charset="0"/>
                        </a:rPr>
                        <a:t>Epithelial ovarian cancer</a:t>
                      </a: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spcBef>
                          <a:spcPts val="200"/>
                        </a:spcBef>
                        <a:spcAft>
                          <a:spcPts val="200"/>
                        </a:spcAft>
                        <a:tabLst>
                          <a:tab pos="909320" algn="r"/>
                        </a:tabLst>
                      </a:pPr>
                      <a:r>
                        <a:rPr kumimoji="0" lang="en-GB" sz="1800" b="0" i="0" u="sng" strike="noStrike" kern="1200" cap="none" spc="0" normalizeH="0" baseline="0" noProof="0">
                          <a:ln>
                            <a:noFill/>
                          </a:ln>
                          <a:solidFill>
                            <a:srgbClr val="000000"/>
                          </a:solidFill>
                          <a:effectLst/>
                          <a:highlight>
                            <a:srgbClr val="000000"/>
                          </a:highlight>
                          <a:uLnTx/>
                          <a:uFillTx/>
                          <a:latin typeface="Arial" panose="020B0604020202020204" pitchFamily="34" charset="0"/>
                          <a:ea typeface="Times New Roman" panose="02020603050405020304" pitchFamily="18" charset="0"/>
                          <a:cs typeface="Times New Roman" panose="02020603050405020304" pitchFamily="18" charset="0"/>
                        </a:rPr>
                        <a:t>***********</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tcPr>
                </a:tc>
                <a:tc>
                  <a:txBody>
                    <a:bodyPr/>
                    <a:lstStyle/>
                    <a:p>
                      <a:pPr algn="ctr">
                        <a:spcBef>
                          <a:spcPts val="200"/>
                        </a:spcBef>
                        <a:spcAft>
                          <a:spcPts val="200"/>
                        </a:spcAft>
                        <a:tabLst>
                          <a:tab pos="909320" algn="r"/>
                        </a:tabLst>
                      </a:pPr>
                      <a:r>
                        <a:rPr kumimoji="0" lang="en-GB" sz="1800" b="0" i="0" u="sng" strike="noStrike" kern="1200" cap="none" spc="0" normalizeH="0" baseline="0" noProof="0">
                          <a:ln>
                            <a:noFill/>
                          </a:ln>
                          <a:solidFill>
                            <a:srgbClr val="000000"/>
                          </a:solidFill>
                          <a:effectLst/>
                          <a:highlight>
                            <a:srgbClr val="000000"/>
                          </a:highlight>
                          <a:uLnTx/>
                          <a:uFillTx/>
                          <a:latin typeface="Arial" panose="020B0604020202020204" pitchFamily="34" charset="0"/>
                          <a:ea typeface="Times New Roman" panose="02020603050405020304" pitchFamily="18" charset="0"/>
                          <a:cs typeface="Times New Roman" panose="02020603050405020304" pitchFamily="18" charset="0"/>
                        </a:rPr>
                        <a:t>***********</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T w="127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3192146282"/>
                  </a:ext>
                </a:extLst>
              </a:tr>
              <a:tr h="225164">
                <a:tc>
                  <a:txBody>
                    <a:bodyPr/>
                    <a:lstStyle/>
                    <a:p>
                      <a:pPr>
                        <a:spcBef>
                          <a:spcPts val="200"/>
                        </a:spcBef>
                        <a:spcAft>
                          <a:spcPts val="200"/>
                        </a:spcAft>
                        <a:tabLst>
                          <a:tab pos="909320" algn="r"/>
                        </a:tabLst>
                      </a:pPr>
                      <a:r>
                        <a:rPr lang="en-GB" sz="1800" b="0">
                          <a:effectLst/>
                          <a:latin typeface="Arial" panose="020B0604020202020204" pitchFamily="34" charset="0"/>
                          <a:ea typeface="Times New Roman" panose="02020603050405020304" pitchFamily="18" charset="0"/>
                        </a:rPr>
                        <a:t>Fallopian tube cancer</a:t>
                      </a: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spcBef>
                          <a:spcPts val="200"/>
                        </a:spcBef>
                        <a:spcAft>
                          <a:spcPts val="200"/>
                        </a:spcAft>
                        <a:tabLst>
                          <a:tab pos="909320" algn="r"/>
                        </a:tabLst>
                      </a:pPr>
                      <a:r>
                        <a:rPr kumimoji="0" lang="en-GB" sz="1800" b="0" i="0" u="sng" strike="noStrike" kern="1200" cap="none" spc="0" normalizeH="0" baseline="0" noProof="0">
                          <a:ln>
                            <a:noFill/>
                          </a:ln>
                          <a:solidFill>
                            <a:srgbClr val="000000"/>
                          </a:solidFill>
                          <a:effectLst/>
                          <a:highlight>
                            <a:srgbClr val="000000"/>
                          </a:highlight>
                          <a:uLnTx/>
                          <a:uFillTx/>
                          <a:latin typeface="Arial" panose="020B0604020202020204" pitchFamily="34" charset="0"/>
                          <a:ea typeface="Times New Roman" panose="02020603050405020304" pitchFamily="18" charset="0"/>
                          <a:cs typeface="Times New Roman" panose="02020603050405020304" pitchFamily="18" charset="0"/>
                        </a:rPr>
                        <a:t>***********</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tcPr>
                </a:tc>
                <a:tc>
                  <a:txBody>
                    <a:bodyPr/>
                    <a:lstStyle/>
                    <a:p>
                      <a:pPr algn="ctr">
                        <a:spcBef>
                          <a:spcPts val="200"/>
                        </a:spcBef>
                        <a:spcAft>
                          <a:spcPts val="200"/>
                        </a:spcAft>
                        <a:tabLst>
                          <a:tab pos="909320" algn="r"/>
                        </a:tabLst>
                      </a:pPr>
                      <a:r>
                        <a:rPr kumimoji="0" lang="en-GB" sz="1800" b="0" i="0" u="sng" strike="noStrike" kern="1200" cap="none" spc="0" normalizeH="0" baseline="0" noProof="0">
                          <a:ln>
                            <a:noFill/>
                          </a:ln>
                          <a:solidFill>
                            <a:srgbClr val="000000"/>
                          </a:solidFill>
                          <a:effectLst/>
                          <a:highlight>
                            <a:srgbClr val="000000"/>
                          </a:highlight>
                          <a:uLnTx/>
                          <a:uFillTx/>
                          <a:latin typeface="Arial" panose="020B0604020202020204" pitchFamily="34" charset="0"/>
                          <a:ea typeface="Times New Roman" panose="02020603050405020304" pitchFamily="18" charset="0"/>
                          <a:cs typeface="Times New Roman" panose="02020603050405020304" pitchFamily="18" charset="0"/>
                        </a:rPr>
                        <a:t>***********</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739265038"/>
                  </a:ext>
                </a:extLst>
              </a:tr>
              <a:tr h="238731">
                <a:tc>
                  <a:txBody>
                    <a:bodyPr/>
                    <a:lstStyle/>
                    <a:p>
                      <a:pPr>
                        <a:spcBef>
                          <a:spcPts val="200"/>
                        </a:spcBef>
                        <a:spcAft>
                          <a:spcPts val="200"/>
                        </a:spcAft>
                        <a:tabLst>
                          <a:tab pos="909320" algn="r"/>
                        </a:tabLst>
                      </a:pPr>
                      <a:r>
                        <a:rPr lang="en-GB" sz="1800" b="0">
                          <a:effectLst/>
                          <a:latin typeface="Arial" panose="020B0604020202020204" pitchFamily="34" charset="0"/>
                          <a:ea typeface="Times New Roman" panose="02020603050405020304" pitchFamily="18" charset="0"/>
                        </a:rPr>
                        <a:t>Primary peritoneal cancer</a:t>
                      </a: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spcBef>
                          <a:spcPts val="200"/>
                        </a:spcBef>
                        <a:spcAft>
                          <a:spcPts val="200"/>
                        </a:spcAft>
                        <a:tabLst>
                          <a:tab pos="909320" algn="r"/>
                        </a:tabLst>
                      </a:pPr>
                      <a:r>
                        <a:rPr kumimoji="0" lang="en-GB" sz="1800" b="0" i="0" u="sng" strike="noStrike" kern="1200" cap="none" spc="0" normalizeH="0" baseline="0" noProof="0">
                          <a:ln>
                            <a:noFill/>
                          </a:ln>
                          <a:solidFill>
                            <a:srgbClr val="000000"/>
                          </a:solidFill>
                          <a:effectLst/>
                          <a:highlight>
                            <a:srgbClr val="000000"/>
                          </a:highlight>
                          <a:uLnTx/>
                          <a:uFillTx/>
                          <a:latin typeface="Arial" panose="020B0604020202020204" pitchFamily="34" charset="0"/>
                          <a:ea typeface="Times New Roman" panose="02020603050405020304" pitchFamily="18" charset="0"/>
                          <a:cs typeface="Times New Roman" panose="02020603050405020304" pitchFamily="18" charset="0"/>
                        </a:rPr>
                        <a:t>***********</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tcPr>
                </a:tc>
                <a:tc>
                  <a:txBody>
                    <a:bodyPr/>
                    <a:lstStyle/>
                    <a:p>
                      <a:pPr algn="ctr">
                        <a:spcBef>
                          <a:spcPts val="200"/>
                        </a:spcBef>
                        <a:spcAft>
                          <a:spcPts val="200"/>
                        </a:spcAft>
                        <a:tabLst>
                          <a:tab pos="909320" algn="r"/>
                        </a:tabLst>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pitchFamily="34" charset="0"/>
                          <a:ea typeface="Times New Roman" panose="02020603050405020304" pitchFamily="18" charset="0"/>
                          <a:cs typeface="Times New Roman" panose="02020603050405020304" pitchFamily="18" charset="0"/>
                        </a:rPr>
                        <a:t>***********</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154425778"/>
                  </a:ext>
                </a:extLst>
              </a:tr>
              <a:tr h="238731">
                <a:tc gridSpan="3">
                  <a:txBody>
                    <a:bodyPr/>
                    <a:lstStyle/>
                    <a:p>
                      <a:pPr>
                        <a:spcBef>
                          <a:spcPts val="200"/>
                        </a:spcBef>
                        <a:spcAft>
                          <a:spcPts val="200"/>
                        </a:spcAft>
                        <a:tabLst>
                          <a:tab pos="909320" algn="r"/>
                        </a:tabLst>
                      </a:pPr>
                      <a:r>
                        <a:rPr lang="en-GB" sz="1800" b="1">
                          <a:effectLst/>
                          <a:latin typeface="Arial" panose="020B0604020202020204" pitchFamily="34" charset="0"/>
                          <a:ea typeface="Times New Roman" panose="02020603050405020304" pitchFamily="18" charset="0"/>
                        </a:rPr>
                        <a:t>Histology, n (%)</a:t>
                      </a:r>
                      <a:endParaRPr lang="en-GB" sz="1800">
                        <a:effectLst/>
                        <a:latin typeface="Arial" panose="020B0604020202020204" pitchFamily="34" charset="0"/>
                        <a:ea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hMerge="1">
                  <a:txBody>
                    <a:bodyPr/>
                    <a:lstStyle/>
                    <a:p>
                      <a:endParaRPr lang="en-GB"/>
                    </a:p>
                  </a:txBody>
                  <a:tcPr/>
                </a:tc>
                <a:tc hMerge="1">
                  <a:txBody>
                    <a:bodyPr/>
                    <a:lstStyle/>
                    <a:p>
                      <a:pPr>
                        <a:spcBef>
                          <a:spcPts val="200"/>
                        </a:spcBef>
                        <a:spcAft>
                          <a:spcPts val="200"/>
                        </a:spcAft>
                        <a:tabLst>
                          <a:tab pos="909320" algn="r"/>
                        </a:tabLst>
                      </a:pPr>
                      <a:endParaRPr lang="en-GB" sz="1800">
                        <a:effectLst/>
                        <a:latin typeface="Arial" panose="020B0604020202020204" pitchFamily="34" charset="0"/>
                        <a:ea typeface="Times New Roman" panose="02020603050405020304" pitchFamily="18" charset="0"/>
                      </a:endParaRPr>
                    </a:p>
                  </a:txBody>
                  <a:tcPr marL="68580" marR="68580" marT="0" marB="0" anchor="ctr"/>
                </a:tc>
                <a:extLst>
                  <a:ext uri="{0D108BD9-81ED-4DB2-BD59-A6C34878D82A}">
                    <a16:rowId xmlns:a16="http://schemas.microsoft.com/office/drawing/2014/main" val="360823779"/>
                  </a:ext>
                </a:extLst>
              </a:tr>
              <a:tr h="238731">
                <a:tc>
                  <a:txBody>
                    <a:bodyPr/>
                    <a:lstStyle/>
                    <a:p>
                      <a:pPr>
                        <a:spcBef>
                          <a:spcPts val="200"/>
                        </a:spcBef>
                        <a:spcAft>
                          <a:spcPts val="200"/>
                        </a:spcAft>
                        <a:tabLst>
                          <a:tab pos="909320" algn="r"/>
                        </a:tabLst>
                      </a:pPr>
                      <a:r>
                        <a:rPr lang="en-GB" sz="1800" b="0">
                          <a:effectLst/>
                          <a:latin typeface="Arial" panose="020B0604020202020204" pitchFamily="34" charset="0"/>
                          <a:ea typeface="Times New Roman" panose="02020603050405020304" pitchFamily="18" charset="0"/>
                        </a:rPr>
                        <a:t>Serous</a:t>
                      </a: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spcBef>
                          <a:spcPts val="200"/>
                        </a:spcBef>
                        <a:spcAft>
                          <a:spcPts val="200"/>
                        </a:spcAft>
                        <a:tabLst>
                          <a:tab pos="909320" algn="r"/>
                        </a:tabLst>
                      </a:pPr>
                      <a:r>
                        <a:rPr kumimoji="0" lang="en-GB" sz="1800" b="0" i="0" u="sng" strike="noStrike" kern="1200" cap="none" spc="0" normalizeH="0" baseline="0" noProof="0">
                          <a:ln>
                            <a:noFill/>
                          </a:ln>
                          <a:solidFill>
                            <a:srgbClr val="000000"/>
                          </a:solidFill>
                          <a:effectLst/>
                          <a:highlight>
                            <a:srgbClr val="000000"/>
                          </a:highlight>
                          <a:uLnTx/>
                          <a:uFillTx/>
                          <a:latin typeface="Arial" panose="020B0604020202020204" pitchFamily="34" charset="0"/>
                          <a:ea typeface="Times New Roman" panose="02020603050405020304" pitchFamily="18" charset="0"/>
                          <a:cs typeface="Times New Roman" panose="02020603050405020304" pitchFamily="18" charset="0"/>
                        </a:rPr>
                        <a:t>***********</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spcBef>
                          <a:spcPts val="200"/>
                        </a:spcBef>
                        <a:spcAft>
                          <a:spcPts val="200"/>
                        </a:spcAft>
                        <a:tabLst>
                          <a:tab pos="909320" algn="r"/>
                        </a:tabLst>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pitchFamily="34" charset="0"/>
                          <a:ea typeface="Times New Roman" panose="02020603050405020304" pitchFamily="18" charset="0"/>
                          <a:cs typeface="Times New Roman" panose="02020603050405020304" pitchFamily="18" charset="0"/>
                        </a:rPr>
                        <a:t>***********</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102819562"/>
                  </a:ext>
                </a:extLst>
              </a:tr>
              <a:tr h="238731">
                <a:tc gridSpan="3">
                  <a:txBody>
                    <a:bodyPr/>
                    <a:lstStyle/>
                    <a:p>
                      <a:pPr>
                        <a:spcBef>
                          <a:spcPts val="200"/>
                        </a:spcBef>
                        <a:spcAft>
                          <a:spcPts val="200"/>
                        </a:spcAft>
                        <a:tabLst>
                          <a:tab pos="909320" algn="r"/>
                        </a:tabLst>
                      </a:pPr>
                      <a:r>
                        <a:rPr lang="en-GB" sz="1800" b="1">
                          <a:effectLst/>
                          <a:latin typeface="Arial" panose="020B0604020202020204" pitchFamily="34" charset="0"/>
                          <a:ea typeface="Times New Roman" panose="02020603050405020304" pitchFamily="18" charset="0"/>
                        </a:rPr>
                        <a:t>FIGO Stage at diagnosis, n (%)</a:t>
                      </a:r>
                      <a:endParaRPr lang="en-GB" sz="1800">
                        <a:effectLst/>
                        <a:latin typeface="Arial" panose="020B0604020202020204" pitchFamily="34" charset="0"/>
                        <a:ea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hMerge="1">
                  <a:txBody>
                    <a:bodyPr/>
                    <a:lstStyle/>
                    <a:p>
                      <a:endParaRPr lang="en-GB"/>
                    </a:p>
                  </a:txBody>
                  <a:tcPr/>
                </a:tc>
                <a:tc hMerge="1">
                  <a:txBody>
                    <a:bodyPr/>
                    <a:lstStyle/>
                    <a:p>
                      <a:pPr>
                        <a:spcBef>
                          <a:spcPts val="200"/>
                        </a:spcBef>
                        <a:spcAft>
                          <a:spcPts val="200"/>
                        </a:spcAft>
                        <a:tabLst>
                          <a:tab pos="909320" algn="r"/>
                        </a:tabLst>
                      </a:pPr>
                      <a:endParaRPr lang="en-GB" sz="1800">
                        <a:effectLst/>
                        <a:latin typeface="Arial" panose="020B0604020202020204" pitchFamily="34" charset="0"/>
                        <a:ea typeface="Times New Roman" panose="02020603050405020304" pitchFamily="18" charset="0"/>
                      </a:endParaRPr>
                    </a:p>
                  </a:txBody>
                  <a:tcPr marL="68580" marR="68580" marT="0" marB="0" anchor="ctr"/>
                </a:tc>
                <a:extLst>
                  <a:ext uri="{0D108BD9-81ED-4DB2-BD59-A6C34878D82A}">
                    <a16:rowId xmlns:a16="http://schemas.microsoft.com/office/drawing/2014/main" val="3900380081"/>
                  </a:ext>
                </a:extLst>
              </a:tr>
              <a:tr h="238731">
                <a:tc>
                  <a:txBody>
                    <a:bodyPr/>
                    <a:lstStyle/>
                    <a:p>
                      <a:pPr>
                        <a:spcBef>
                          <a:spcPts val="200"/>
                        </a:spcBef>
                        <a:spcAft>
                          <a:spcPts val="200"/>
                        </a:spcAft>
                        <a:tabLst>
                          <a:tab pos="909320" algn="r"/>
                        </a:tabLst>
                      </a:pPr>
                      <a:r>
                        <a:rPr lang="en-GB" sz="1800" b="0">
                          <a:effectLst/>
                          <a:latin typeface="Arial" panose="020B0604020202020204" pitchFamily="34" charset="0"/>
                          <a:ea typeface="Times New Roman" panose="02020603050405020304" pitchFamily="18" charset="0"/>
                        </a:rPr>
                        <a:t>IIIA</a:t>
                      </a: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spcBef>
                          <a:spcPts val="200"/>
                        </a:spcBef>
                        <a:spcAft>
                          <a:spcPts val="200"/>
                        </a:spcAft>
                        <a:tabLst>
                          <a:tab pos="909320" algn="r"/>
                        </a:tabLst>
                      </a:pPr>
                      <a:r>
                        <a:rPr kumimoji="0" lang="en-GB" sz="1800" b="0" i="0" u="sng" strike="noStrike" kern="1200" cap="none" spc="0" normalizeH="0" baseline="0" noProof="0">
                          <a:ln>
                            <a:noFill/>
                          </a:ln>
                          <a:solidFill>
                            <a:srgbClr val="000000"/>
                          </a:solidFill>
                          <a:effectLst/>
                          <a:highlight>
                            <a:srgbClr val="000000"/>
                          </a:highlight>
                          <a:uLnTx/>
                          <a:uFillTx/>
                          <a:latin typeface="Arial" panose="020B0604020202020204" pitchFamily="34" charset="0"/>
                          <a:ea typeface="Times New Roman" panose="02020603050405020304" pitchFamily="18" charset="0"/>
                          <a:cs typeface="Times New Roman" panose="02020603050405020304" pitchFamily="18" charset="0"/>
                        </a:rPr>
                        <a:t>***********</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spcBef>
                          <a:spcPts val="200"/>
                        </a:spcBef>
                        <a:spcAft>
                          <a:spcPts val="200"/>
                        </a:spcAft>
                        <a:tabLst>
                          <a:tab pos="909320" algn="r"/>
                        </a:tabLst>
                      </a:pPr>
                      <a:r>
                        <a:rPr kumimoji="0" lang="en-GB" sz="1800" b="0" i="0" u="sng" strike="noStrike" kern="1200" cap="none" spc="0" normalizeH="0" baseline="0" noProof="0">
                          <a:ln>
                            <a:noFill/>
                          </a:ln>
                          <a:solidFill>
                            <a:srgbClr val="000000"/>
                          </a:solidFill>
                          <a:effectLst/>
                          <a:highlight>
                            <a:srgbClr val="000000"/>
                          </a:highlight>
                          <a:uLnTx/>
                          <a:uFillTx/>
                          <a:latin typeface="Arial" panose="020B0604020202020204" pitchFamily="34" charset="0"/>
                          <a:ea typeface="Times New Roman" panose="02020603050405020304" pitchFamily="18" charset="0"/>
                          <a:cs typeface="Times New Roman" panose="02020603050405020304" pitchFamily="18" charset="0"/>
                        </a:rPr>
                        <a:t>***********</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36764232"/>
                  </a:ext>
                </a:extLst>
              </a:tr>
              <a:tr h="238731">
                <a:tc>
                  <a:txBody>
                    <a:bodyPr/>
                    <a:lstStyle/>
                    <a:p>
                      <a:pPr>
                        <a:spcBef>
                          <a:spcPts val="200"/>
                        </a:spcBef>
                        <a:spcAft>
                          <a:spcPts val="200"/>
                        </a:spcAft>
                        <a:tabLst>
                          <a:tab pos="909320" algn="r"/>
                        </a:tabLst>
                      </a:pPr>
                      <a:r>
                        <a:rPr lang="en-GB" sz="1800" b="0">
                          <a:effectLst/>
                          <a:latin typeface="Arial" panose="020B0604020202020204" pitchFamily="34" charset="0"/>
                          <a:ea typeface="Times New Roman" panose="02020603050405020304" pitchFamily="18" charset="0"/>
                        </a:rPr>
                        <a:t>IIIB</a:t>
                      </a: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spcBef>
                          <a:spcPts val="200"/>
                        </a:spcBef>
                        <a:spcAft>
                          <a:spcPts val="200"/>
                        </a:spcAft>
                        <a:tabLst>
                          <a:tab pos="909320" algn="r"/>
                        </a:tabLst>
                      </a:pPr>
                      <a:r>
                        <a:rPr kumimoji="0" lang="en-GB" sz="1800" b="0" i="0" u="sng" strike="noStrike" kern="1200" cap="none" spc="0" normalizeH="0" baseline="0" noProof="0">
                          <a:ln>
                            <a:noFill/>
                          </a:ln>
                          <a:solidFill>
                            <a:srgbClr val="000000"/>
                          </a:solidFill>
                          <a:effectLst/>
                          <a:highlight>
                            <a:srgbClr val="000000"/>
                          </a:highlight>
                          <a:uLnTx/>
                          <a:uFillTx/>
                          <a:latin typeface="Arial" panose="020B0604020202020204" pitchFamily="34" charset="0"/>
                          <a:ea typeface="Times New Roman" panose="02020603050405020304" pitchFamily="18" charset="0"/>
                          <a:cs typeface="Times New Roman" panose="02020603050405020304" pitchFamily="18" charset="0"/>
                        </a:rPr>
                        <a:t>***********</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spcBef>
                          <a:spcPts val="200"/>
                        </a:spcBef>
                        <a:spcAft>
                          <a:spcPts val="200"/>
                        </a:spcAft>
                        <a:tabLst>
                          <a:tab pos="909320" algn="r"/>
                        </a:tabLst>
                      </a:pPr>
                      <a:r>
                        <a:rPr kumimoji="0" lang="en-GB" sz="1800" b="0" i="0" u="sng" strike="noStrike" kern="1200" cap="none" spc="0" normalizeH="0" baseline="0" noProof="0">
                          <a:ln>
                            <a:noFill/>
                          </a:ln>
                          <a:solidFill>
                            <a:srgbClr val="000000"/>
                          </a:solidFill>
                          <a:effectLst/>
                          <a:highlight>
                            <a:srgbClr val="000000"/>
                          </a:highlight>
                          <a:uLnTx/>
                          <a:uFillTx/>
                          <a:latin typeface="Arial" panose="020B0604020202020204" pitchFamily="34" charset="0"/>
                          <a:ea typeface="Times New Roman" panose="02020603050405020304" pitchFamily="18" charset="0"/>
                          <a:cs typeface="Times New Roman" panose="02020603050405020304" pitchFamily="18" charset="0"/>
                        </a:rPr>
                        <a:t>***********</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583965640"/>
                  </a:ext>
                </a:extLst>
              </a:tr>
              <a:tr h="238731">
                <a:tc>
                  <a:txBody>
                    <a:bodyPr/>
                    <a:lstStyle/>
                    <a:p>
                      <a:pPr>
                        <a:spcBef>
                          <a:spcPts val="200"/>
                        </a:spcBef>
                        <a:spcAft>
                          <a:spcPts val="200"/>
                        </a:spcAft>
                        <a:tabLst>
                          <a:tab pos="909320" algn="r"/>
                        </a:tabLst>
                      </a:pPr>
                      <a:r>
                        <a:rPr lang="en-GB" sz="1800" b="0">
                          <a:effectLst/>
                          <a:latin typeface="Arial" panose="020B0604020202020204" pitchFamily="34" charset="0"/>
                          <a:ea typeface="Times New Roman" panose="02020603050405020304" pitchFamily="18" charset="0"/>
                        </a:rPr>
                        <a:t>IIIC</a:t>
                      </a: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spcBef>
                          <a:spcPts val="200"/>
                        </a:spcBef>
                        <a:spcAft>
                          <a:spcPts val="200"/>
                        </a:spcAft>
                        <a:tabLst>
                          <a:tab pos="909320" algn="r"/>
                        </a:tabLst>
                      </a:pPr>
                      <a:r>
                        <a:rPr kumimoji="0" lang="en-GB" sz="1800" b="0" i="0" u="sng" strike="noStrike" kern="1200" cap="none" spc="0" normalizeH="0" baseline="0" noProof="0">
                          <a:ln>
                            <a:noFill/>
                          </a:ln>
                          <a:solidFill>
                            <a:srgbClr val="000000"/>
                          </a:solidFill>
                          <a:effectLst/>
                          <a:highlight>
                            <a:srgbClr val="000000"/>
                          </a:highlight>
                          <a:uLnTx/>
                          <a:uFillTx/>
                          <a:latin typeface="Arial" panose="020B0604020202020204" pitchFamily="34" charset="0"/>
                          <a:ea typeface="Times New Roman" panose="02020603050405020304" pitchFamily="18" charset="0"/>
                          <a:cs typeface="Times New Roman" panose="02020603050405020304" pitchFamily="18" charset="0"/>
                        </a:rPr>
                        <a:t>***********</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spcBef>
                          <a:spcPts val="200"/>
                        </a:spcBef>
                        <a:spcAft>
                          <a:spcPts val="200"/>
                        </a:spcAft>
                        <a:tabLst>
                          <a:tab pos="909320" algn="r"/>
                        </a:tabLst>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pitchFamily="34" charset="0"/>
                          <a:ea typeface="Times New Roman" panose="02020603050405020304" pitchFamily="18" charset="0"/>
                          <a:cs typeface="Times New Roman" panose="02020603050405020304" pitchFamily="18" charset="0"/>
                        </a:rPr>
                        <a:t>***********</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61709463"/>
                  </a:ext>
                </a:extLst>
              </a:tr>
              <a:tr h="238731">
                <a:tc gridSpan="3">
                  <a:txBody>
                    <a:bodyPr/>
                    <a:lstStyle/>
                    <a:p>
                      <a:pPr>
                        <a:spcBef>
                          <a:spcPts val="200"/>
                        </a:spcBef>
                        <a:spcAft>
                          <a:spcPts val="200"/>
                        </a:spcAft>
                        <a:tabLst>
                          <a:tab pos="909320" algn="r"/>
                        </a:tabLst>
                      </a:pPr>
                      <a:r>
                        <a:rPr lang="en-GB" sz="1800" b="1">
                          <a:effectLst/>
                          <a:latin typeface="Arial" panose="020B0604020202020204" pitchFamily="34" charset="0"/>
                          <a:ea typeface="Times New Roman" panose="02020603050405020304" pitchFamily="18" charset="0"/>
                        </a:rPr>
                        <a:t>Prior bevacizumab, n (%) </a:t>
                      </a:r>
                      <a:endParaRPr lang="en-GB" sz="1800">
                        <a:effectLst/>
                        <a:latin typeface="Arial" panose="020B0604020202020204" pitchFamily="34" charset="0"/>
                        <a:ea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hMerge="1">
                  <a:txBody>
                    <a:bodyPr/>
                    <a:lstStyle/>
                    <a:p>
                      <a:endParaRPr lang="en-GB"/>
                    </a:p>
                  </a:txBody>
                  <a:tcPr/>
                </a:tc>
                <a:tc hMerge="1">
                  <a:txBody>
                    <a:bodyPr/>
                    <a:lstStyle/>
                    <a:p>
                      <a:pPr>
                        <a:spcBef>
                          <a:spcPts val="200"/>
                        </a:spcBef>
                        <a:spcAft>
                          <a:spcPts val="200"/>
                        </a:spcAft>
                        <a:tabLst>
                          <a:tab pos="909320" algn="r"/>
                        </a:tabLst>
                      </a:pPr>
                      <a:endParaRPr lang="en-GB" sz="1800">
                        <a:effectLst/>
                        <a:latin typeface="Arial" panose="020B0604020202020204" pitchFamily="34" charset="0"/>
                        <a:ea typeface="Times New Roman" panose="02020603050405020304" pitchFamily="18" charset="0"/>
                      </a:endParaRPr>
                    </a:p>
                  </a:txBody>
                  <a:tcPr marL="68580" marR="68580" marT="0" marB="0" anchor="ctr"/>
                </a:tc>
                <a:extLst>
                  <a:ext uri="{0D108BD9-81ED-4DB2-BD59-A6C34878D82A}">
                    <a16:rowId xmlns:a16="http://schemas.microsoft.com/office/drawing/2014/main" val="2988227246"/>
                  </a:ext>
                </a:extLst>
              </a:tr>
              <a:tr h="238731">
                <a:tc>
                  <a:txBody>
                    <a:bodyPr/>
                    <a:lstStyle/>
                    <a:p>
                      <a:pPr>
                        <a:spcBef>
                          <a:spcPts val="200"/>
                        </a:spcBef>
                        <a:spcAft>
                          <a:spcPts val="200"/>
                        </a:spcAft>
                        <a:tabLst>
                          <a:tab pos="909320" algn="r"/>
                        </a:tabLst>
                      </a:pPr>
                      <a:r>
                        <a:rPr lang="en-GB" sz="1800" b="0">
                          <a:effectLst/>
                          <a:latin typeface="Arial" panose="020B0604020202020204" pitchFamily="34" charset="0"/>
                          <a:ea typeface="Times New Roman" panose="02020603050405020304" pitchFamily="18" charset="0"/>
                        </a:rPr>
                        <a:t>Yes</a:t>
                      </a: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spcBef>
                          <a:spcPts val="200"/>
                        </a:spcBef>
                        <a:spcAft>
                          <a:spcPts val="200"/>
                        </a:spcAft>
                        <a:tabLst>
                          <a:tab pos="909320" algn="r"/>
                        </a:tabLst>
                      </a:pPr>
                      <a:r>
                        <a:rPr kumimoji="0" lang="en-GB" sz="1800" b="0" i="0" u="sng" strike="noStrike" kern="1200" cap="none" spc="0" normalizeH="0" baseline="0" noProof="0">
                          <a:ln>
                            <a:noFill/>
                          </a:ln>
                          <a:solidFill>
                            <a:srgbClr val="000000"/>
                          </a:solidFill>
                          <a:effectLst/>
                          <a:highlight>
                            <a:srgbClr val="000000"/>
                          </a:highlight>
                          <a:uLnTx/>
                          <a:uFillTx/>
                          <a:latin typeface="Arial" panose="020B0604020202020204" pitchFamily="34" charset="0"/>
                          <a:ea typeface="Times New Roman" panose="02020603050405020304" pitchFamily="18" charset="0"/>
                          <a:cs typeface="Times New Roman" panose="02020603050405020304" pitchFamily="18" charset="0"/>
                        </a:rPr>
                        <a:t>***********</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tcPr>
                </a:tc>
                <a:tc>
                  <a:txBody>
                    <a:bodyPr/>
                    <a:lstStyle/>
                    <a:p>
                      <a:pPr algn="ctr">
                        <a:spcBef>
                          <a:spcPts val="200"/>
                        </a:spcBef>
                        <a:spcAft>
                          <a:spcPts val="200"/>
                        </a:spcAft>
                        <a:tabLst>
                          <a:tab pos="909320" algn="r"/>
                        </a:tabLst>
                      </a:pPr>
                      <a:r>
                        <a:rPr kumimoji="0" lang="en-GB" sz="1800" b="0" i="0" u="sng" strike="noStrike" kern="1200" cap="none" spc="0" normalizeH="0" baseline="0" noProof="0">
                          <a:ln>
                            <a:noFill/>
                          </a:ln>
                          <a:solidFill>
                            <a:srgbClr val="000000"/>
                          </a:solidFill>
                          <a:effectLst/>
                          <a:highlight>
                            <a:srgbClr val="000000"/>
                          </a:highlight>
                          <a:uLnTx/>
                          <a:uFillTx/>
                          <a:latin typeface="Arial" panose="020B0604020202020204" pitchFamily="34" charset="0"/>
                          <a:ea typeface="Times New Roman" panose="02020603050405020304" pitchFamily="18" charset="0"/>
                          <a:cs typeface="Times New Roman" panose="02020603050405020304" pitchFamily="18" charset="0"/>
                        </a:rPr>
                        <a:t>***********</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T w="127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825480964"/>
                  </a:ext>
                </a:extLst>
              </a:tr>
              <a:tr h="238731">
                <a:tc>
                  <a:txBody>
                    <a:bodyPr/>
                    <a:lstStyle/>
                    <a:p>
                      <a:pPr>
                        <a:spcBef>
                          <a:spcPts val="200"/>
                        </a:spcBef>
                        <a:spcAft>
                          <a:spcPts val="200"/>
                        </a:spcAft>
                        <a:tabLst>
                          <a:tab pos="909320" algn="r"/>
                        </a:tabLst>
                      </a:pPr>
                      <a:r>
                        <a:rPr lang="en-GB" sz="1800" b="0">
                          <a:effectLst/>
                          <a:latin typeface="Arial" panose="020B0604020202020204" pitchFamily="34" charset="0"/>
                          <a:ea typeface="Times New Roman" panose="02020603050405020304" pitchFamily="18" charset="0"/>
                        </a:rPr>
                        <a:t>No</a:t>
                      </a:r>
                    </a:p>
                  </a:txBody>
                  <a:tcPr marL="68580" marR="6858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spcBef>
                          <a:spcPts val="200"/>
                        </a:spcBef>
                        <a:spcAft>
                          <a:spcPts val="200"/>
                        </a:spcAft>
                        <a:tabLst>
                          <a:tab pos="909320" algn="r"/>
                        </a:tabLst>
                      </a:pPr>
                      <a:r>
                        <a:rPr kumimoji="0" lang="en-GB" sz="1800" b="0" i="0" u="sng" strike="noStrike" kern="1200" cap="none" spc="0" normalizeH="0" baseline="0" noProof="0">
                          <a:ln>
                            <a:noFill/>
                          </a:ln>
                          <a:solidFill>
                            <a:srgbClr val="000000"/>
                          </a:solidFill>
                          <a:effectLst/>
                          <a:highlight>
                            <a:srgbClr val="000000"/>
                          </a:highlight>
                          <a:uLnTx/>
                          <a:uFillTx/>
                          <a:latin typeface="Arial" panose="020B0604020202020204" pitchFamily="34" charset="0"/>
                          <a:ea typeface="Times New Roman" panose="02020603050405020304" pitchFamily="18" charset="0"/>
                          <a:cs typeface="Times New Roman" panose="02020603050405020304" pitchFamily="18" charset="0"/>
                        </a:rPr>
                        <a:t>***********</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bg1"/>
                      </a:solidFill>
                      <a:prstDash val="solid"/>
                      <a:round/>
                      <a:headEnd type="none" w="med" len="med"/>
                      <a:tailEnd type="none" w="med" len="med"/>
                    </a:lnL>
                  </a:tcPr>
                </a:tc>
                <a:tc>
                  <a:txBody>
                    <a:bodyPr/>
                    <a:lstStyle/>
                    <a:p>
                      <a:pPr algn="ctr">
                        <a:spcBef>
                          <a:spcPts val="200"/>
                        </a:spcBef>
                        <a:spcAft>
                          <a:spcPts val="200"/>
                        </a:spcAft>
                        <a:tabLst>
                          <a:tab pos="909320" algn="r"/>
                        </a:tabLst>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pitchFamily="34" charset="0"/>
                          <a:ea typeface="Times New Roman" panose="02020603050405020304" pitchFamily="18" charset="0"/>
                          <a:cs typeface="Times New Roman" panose="02020603050405020304" pitchFamily="18" charset="0"/>
                        </a:rPr>
                        <a:t>***********</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530763887"/>
                  </a:ext>
                </a:extLst>
              </a:tr>
            </a:tbl>
          </a:graphicData>
        </a:graphic>
      </p:graphicFrame>
      <p:sp>
        <p:nvSpPr>
          <p:cNvPr id="8" name="Text Placeholder 8">
            <a:extLst>
              <a:ext uri="{FF2B5EF4-FFF2-40B4-BE49-F238E27FC236}">
                <a16:creationId xmlns:a16="http://schemas.microsoft.com/office/drawing/2014/main" id="{35716903-4A47-EBE7-9961-08D944082CF8}"/>
              </a:ext>
            </a:extLst>
          </p:cNvPr>
          <p:cNvSpPr txBox="1">
            <a:spLocks/>
          </p:cNvSpPr>
          <p:nvPr/>
        </p:nvSpPr>
        <p:spPr>
          <a:xfrm>
            <a:off x="7865534" y="5437082"/>
            <a:ext cx="4005040" cy="767245"/>
          </a:xfrm>
          <a:prstGeom prst="rect">
            <a:avLst/>
          </a:prstGeom>
          <a:solidFill>
            <a:schemeClr val="bg1"/>
          </a:solidFill>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400" kern="1200">
                <a:solidFill>
                  <a:schemeClr val="tx1"/>
                </a:solidFill>
                <a:latin typeface="Arial" panose="020B0604020202020204" pitchFamily="34" charset="0"/>
                <a:ea typeface="Inter"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600"/>
              <a:t>ECOG PS, Easter Cooperative Oncology Group performance status; FIGO, Federation of </a:t>
            </a:r>
            <a:r>
              <a:rPr lang="en-GB" sz="1600" err="1"/>
              <a:t>Gynecology</a:t>
            </a:r>
            <a:r>
              <a:rPr lang="en-GB" sz="1600"/>
              <a:t> and Obstetrics; HRD, </a:t>
            </a:r>
            <a:r>
              <a:rPr lang="en-GB" sz="1600">
                <a:latin typeface="Arial" panose="020B0604020202020204" pitchFamily="34" charset="0"/>
                <a:cs typeface="Times New Roman" panose="02020603050405020304" pitchFamily="18" charset="0"/>
              </a:rPr>
              <a:t>homologous recombination repair deficient; n, number</a:t>
            </a:r>
            <a:endParaRPr lang="en-GB" sz="1600"/>
          </a:p>
        </p:txBody>
      </p:sp>
      <p:sp>
        <p:nvSpPr>
          <p:cNvPr id="13" name="TextBox 12">
            <a:extLst>
              <a:ext uri="{FF2B5EF4-FFF2-40B4-BE49-F238E27FC236}">
                <a16:creationId xmlns:a16="http://schemas.microsoft.com/office/drawing/2014/main" id="{4F945DD7-F795-9049-F908-C951FE85EE19}"/>
              </a:ext>
            </a:extLst>
          </p:cNvPr>
          <p:cNvSpPr txBox="1"/>
          <p:nvPr/>
        </p:nvSpPr>
        <p:spPr>
          <a:xfrm>
            <a:off x="87588" y="653673"/>
            <a:ext cx="7707321" cy="646331"/>
          </a:xfrm>
          <a:prstGeom prst="rect">
            <a:avLst/>
          </a:prstGeom>
          <a:noFill/>
        </p:spPr>
        <p:txBody>
          <a:bodyPr wrap="square" rtlCol="0">
            <a:spAutoFit/>
          </a:bodyPr>
          <a:lstStyle/>
          <a:p>
            <a:r>
              <a:rPr lang="en-GB" b="1">
                <a:latin typeface="Arial" panose="020B0604020202020204" pitchFamily="34" charset="0"/>
              </a:rPr>
              <a:t>Baseline characteristics of the </a:t>
            </a:r>
            <a:r>
              <a:rPr lang="en-GB" b="1">
                <a:solidFill>
                  <a:schemeClr val="tx1"/>
                </a:solidFill>
                <a:latin typeface="Arial" panose="020B0604020202020204" pitchFamily="34" charset="0"/>
              </a:rPr>
              <a:t>bevacizumab ineligible non-HRD population highlighted as unbalanced between arms by EAG</a:t>
            </a:r>
            <a:endParaRPr lang="en-GB" b="1"/>
          </a:p>
        </p:txBody>
      </p:sp>
      <p:sp>
        <p:nvSpPr>
          <p:cNvPr id="15" name="Rectangle 14">
            <a:extLst>
              <a:ext uri="{FF2B5EF4-FFF2-40B4-BE49-F238E27FC236}">
                <a16:creationId xmlns:a16="http://schemas.microsoft.com/office/drawing/2014/main" id="{AD3388EC-3737-CA20-0A54-B3DB0E272971}"/>
              </a:ext>
            </a:extLst>
          </p:cNvPr>
          <p:cNvSpPr/>
          <p:nvPr/>
        </p:nvSpPr>
        <p:spPr>
          <a:xfrm>
            <a:off x="8118945" y="1161307"/>
            <a:ext cx="3751629" cy="767246"/>
          </a:xfrm>
          <a:prstGeom prst="rect">
            <a:avLst/>
          </a:prstGeom>
          <a:solidFill>
            <a:schemeClr val="bg1"/>
          </a:solid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a:solidFill>
                  <a:schemeClr val="accent2"/>
                </a:solidFill>
                <a:latin typeface="Arial" panose="020B0604020202020204" pitchFamily="34" charset="0"/>
              </a:rPr>
              <a:t>Company: </a:t>
            </a:r>
            <a:r>
              <a:rPr lang="en-GB">
                <a:solidFill>
                  <a:schemeClr val="tx1"/>
                </a:solidFill>
                <a:latin typeface="Arial" panose="020B0604020202020204" pitchFamily="34" charset="0"/>
                <a:cs typeface="Arial" panose="020B0604020202020204" pitchFamily="34" charset="0"/>
              </a:rPr>
              <a:t>baseline characteristics generally well balanced </a:t>
            </a:r>
          </a:p>
          <a:p>
            <a:pPr marL="285750" indent="-285750">
              <a:buFont typeface="Arial" panose="020B0604020202020204" pitchFamily="34" charset="0"/>
              <a:buChar char="•"/>
            </a:pPr>
            <a:endParaRPr lang="en-GB">
              <a:solidFill>
                <a:schemeClr val="tx1"/>
              </a:solidFill>
              <a:latin typeface="Arial" panose="020B0604020202020204" pitchFamily="34" charset="0"/>
            </a:endParaRPr>
          </a:p>
        </p:txBody>
      </p:sp>
      <p:sp>
        <p:nvSpPr>
          <p:cNvPr id="16" name="Rectangle 15">
            <a:extLst>
              <a:ext uri="{FF2B5EF4-FFF2-40B4-BE49-F238E27FC236}">
                <a16:creationId xmlns:a16="http://schemas.microsoft.com/office/drawing/2014/main" id="{F029A40F-87BE-49AB-9ED4-700E6A0E9C85}"/>
              </a:ext>
            </a:extLst>
          </p:cNvPr>
          <p:cNvSpPr/>
          <p:nvPr/>
        </p:nvSpPr>
        <p:spPr>
          <a:xfrm>
            <a:off x="8118945" y="2066856"/>
            <a:ext cx="3751629" cy="2862592"/>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b="1">
                <a:solidFill>
                  <a:schemeClr val="tx1"/>
                </a:solidFill>
                <a:latin typeface="Arial" panose="020B0604020202020204" pitchFamily="34" charset="0"/>
              </a:rPr>
              <a:t>EAG comments </a:t>
            </a:r>
          </a:p>
          <a:p>
            <a:pPr marL="285750" indent="-285750">
              <a:buFont typeface="Arial" panose="020B0604020202020204" pitchFamily="34" charset="0"/>
              <a:buChar char="•"/>
            </a:pPr>
            <a:r>
              <a:rPr lang="en-GB">
                <a:solidFill>
                  <a:schemeClr val="tx1"/>
                </a:solidFill>
                <a:latin typeface="Arial" panose="020B0604020202020204" pitchFamily="34" charset="0"/>
                <a:cs typeface="Arial" panose="020B0604020202020204" pitchFamily="34" charset="0"/>
              </a:rPr>
              <a:t>Some imbalances between arms: not unexpected with small  number of patients in placebo arm </a:t>
            </a:r>
          </a:p>
          <a:p>
            <a:pPr marL="285750" indent="-285750">
              <a:buFont typeface="Arial" panose="020B0604020202020204" pitchFamily="34" charset="0"/>
              <a:buChar char="•"/>
            </a:pPr>
            <a:r>
              <a:rPr lang="en-GB">
                <a:solidFill>
                  <a:schemeClr val="tx1"/>
                </a:solidFill>
                <a:latin typeface="Arial" panose="020B0604020202020204" pitchFamily="34" charset="0"/>
                <a:cs typeface="Arial" panose="020B0604020202020204" pitchFamily="34" charset="0"/>
              </a:rPr>
              <a:t>Clinical advice suggests only concern is higher proportion of people with stage IIIC disease in placebo arm - could bias results in favour of rucaparib</a:t>
            </a:r>
            <a:endParaRPr lang="en-GB">
              <a:solidFill>
                <a:schemeClr val="tx1"/>
              </a:solidFill>
              <a:latin typeface="Arial" panose="020B0604020202020204" pitchFamily="34" charset="0"/>
            </a:endParaRPr>
          </a:p>
        </p:txBody>
      </p:sp>
      <p:sp>
        <p:nvSpPr>
          <p:cNvPr id="3" name="Rectangle 2" descr="Marker showing slides are confidential ">
            <a:extLst>
              <a:ext uri="{FF2B5EF4-FFF2-40B4-BE49-F238E27FC236}">
                <a16:creationId xmlns:a16="http://schemas.microsoft.com/office/drawing/2014/main" id="{023DD64C-E6D2-9089-8D69-06722318ACC6}"/>
              </a:ext>
              <a:ext uri="{C183D7F6-B498-43B3-948B-1728B52AA6E4}">
                <adec:decorative xmlns:adec="http://schemas.microsoft.com/office/drawing/2017/decorative" val="0"/>
              </a:ext>
            </a:extLst>
          </p:cNvPr>
          <p:cNvSpPr/>
          <p:nvPr/>
        </p:nvSpPr>
        <p:spPr>
          <a:xfrm>
            <a:off x="5334000" y="0"/>
            <a:ext cx="1524000"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latin typeface="Arial" panose="020B0604020202020204" pitchFamily="34" charset="0"/>
              </a:rPr>
              <a:t>CONFIDENTIAL</a:t>
            </a:r>
          </a:p>
        </p:txBody>
      </p:sp>
    </p:spTree>
    <p:extLst>
      <p:ext uri="{BB962C8B-B14F-4D97-AF65-F5344CB8AC3E}">
        <p14:creationId xmlns:p14="http://schemas.microsoft.com/office/powerpoint/2010/main" val="13806229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09D816C-DBD6-B631-3789-7F2D82B914D3}"/>
              </a:ext>
            </a:extLst>
          </p:cNvPr>
          <p:cNvSpPr>
            <a:spLocks noGrp="1"/>
          </p:cNvSpPr>
          <p:nvPr>
            <p:ph type="ctrTitle"/>
          </p:nvPr>
        </p:nvSpPr>
        <p:spPr>
          <a:xfrm>
            <a:off x="287186" y="271754"/>
            <a:ext cx="11617627" cy="765175"/>
          </a:xfrm>
        </p:spPr>
        <p:txBody>
          <a:bodyPr>
            <a:noAutofit/>
          </a:bodyPr>
          <a:lstStyle/>
          <a:p>
            <a:r>
              <a:rPr lang="en-GB" sz="3600"/>
              <a:t>ATHENA-MONO results</a:t>
            </a:r>
          </a:p>
        </p:txBody>
      </p:sp>
      <p:sp>
        <p:nvSpPr>
          <p:cNvPr id="3" name="Rectangle 2" descr="Marker showing slides are confidential ">
            <a:extLst>
              <a:ext uri="{FF2B5EF4-FFF2-40B4-BE49-F238E27FC236}">
                <a16:creationId xmlns:a16="http://schemas.microsoft.com/office/drawing/2014/main" id="{948BB975-C459-F948-038F-F2F0E2C2871D}"/>
              </a:ext>
              <a:ext uri="{C183D7F6-B498-43B3-948B-1728B52AA6E4}">
                <adec:decorative xmlns:adec="http://schemas.microsoft.com/office/drawing/2017/decorative" val="0"/>
              </a:ext>
            </a:extLst>
          </p:cNvPr>
          <p:cNvSpPr/>
          <p:nvPr/>
        </p:nvSpPr>
        <p:spPr>
          <a:xfrm>
            <a:off x="5334000" y="0"/>
            <a:ext cx="1524000"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latin typeface="Arial" panose="020B0604020202020204" pitchFamily="34" charset="0"/>
              </a:rPr>
              <a:t>CONFIDENTIAL</a:t>
            </a:r>
          </a:p>
        </p:txBody>
      </p:sp>
      <p:graphicFrame>
        <p:nvGraphicFramePr>
          <p:cNvPr id="9" name="Table Placeholder 8">
            <a:extLst>
              <a:ext uri="{FF2B5EF4-FFF2-40B4-BE49-F238E27FC236}">
                <a16:creationId xmlns:a16="http://schemas.microsoft.com/office/drawing/2014/main" id="{D3859F07-CE69-F2FC-DB71-24A4CA8C336C}"/>
              </a:ext>
            </a:extLst>
          </p:cNvPr>
          <p:cNvGraphicFramePr>
            <a:graphicFrameLocks noGrp="1"/>
          </p:cNvGraphicFramePr>
          <p:nvPr>
            <p:ph type="tbl" sz="quarter" idx="19"/>
            <p:extLst>
              <p:ext uri="{D42A27DB-BD31-4B8C-83A1-F6EECF244321}">
                <p14:modId xmlns:p14="http://schemas.microsoft.com/office/powerpoint/2010/main" val="580486319"/>
              </p:ext>
            </p:extLst>
          </p:nvPr>
        </p:nvGraphicFramePr>
        <p:xfrm>
          <a:off x="362463" y="816104"/>
          <a:ext cx="11467071" cy="5311140"/>
        </p:xfrm>
        <a:graphic>
          <a:graphicData uri="http://schemas.openxmlformats.org/drawingml/2006/table">
            <a:tbl>
              <a:tblPr firstRow="1" bandRow="1">
                <a:tableStyleId>{5C22544A-7EE6-4342-B048-85BDC9FD1C3A}</a:tableStyleId>
              </a:tblPr>
              <a:tblGrid>
                <a:gridCol w="1638153">
                  <a:extLst>
                    <a:ext uri="{9D8B030D-6E8A-4147-A177-3AD203B41FA5}">
                      <a16:colId xmlns:a16="http://schemas.microsoft.com/office/drawing/2014/main" val="1617689471"/>
                    </a:ext>
                  </a:extLst>
                </a:gridCol>
                <a:gridCol w="1638153">
                  <a:extLst>
                    <a:ext uri="{9D8B030D-6E8A-4147-A177-3AD203B41FA5}">
                      <a16:colId xmlns:a16="http://schemas.microsoft.com/office/drawing/2014/main" val="2901340516"/>
                    </a:ext>
                  </a:extLst>
                </a:gridCol>
                <a:gridCol w="1638153">
                  <a:extLst>
                    <a:ext uri="{9D8B030D-6E8A-4147-A177-3AD203B41FA5}">
                      <a16:colId xmlns:a16="http://schemas.microsoft.com/office/drawing/2014/main" val="703589532"/>
                    </a:ext>
                  </a:extLst>
                </a:gridCol>
                <a:gridCol w="1638153">
                  <a:extLst>
                    <a:ext uri="{9D8B030D-6E8A-4147-A177-3AD203B41FA5}">
                      <a16:colId xmlns:a16="http://schemas.microsoft.com/office/drawing/2014/main" val="1052590618"/>
                    </a:ext>
                  </a:extLst>
                </a:gridCol>
                <a:gridCol w="1638153">
                  <a:extLst>
                    <a:ext uri="{9D8B030D-6E8A-4147-A177-3AD203B41FA5}">
                      <a16:colId xmlns:a16="http://schemas.microsoft.com/office/drawing/2014/main" val="131118879"/>
                    </a:ext>
                  </a:extLst>
                </a:gridCol>
                <a:gridCol w="1638153">
                  <a:extLst>
                    <a:ext uri="{9D8B030D-6E8A-4147-A177-3AD203B41FA5}">
                      <a16:colId xmlns:a16="http://schemas.microsoft.com/office/drawing/2014/main" val="1242878307"/>
                    </a:ext>
                  </a:extLst>
                </a:gridCol>
                <a:gridCol w="1638153">
                  <a:extLst>
                    <a:ext uri="{9D8B030D-6E8A-4147-A177-3AD203B41FA5}">
                      <a16:colId xmlns:a16="http://schemas.microsoft.com/office/drawing/2014/main" val="2153559518"/>
                    </a:ext>
                  </a:extLst>
                </a:gridCol>
              </a:tblGrid>
              <a:tr h="535740">
                <a:tc rowSpan="2">
                  <a:txBody>
                    <a:bodyPr/>
                    <a:lstStyle/>
                    <a:p>
                      <a:endParaRPr lang="en-GB" sz="1800"/>
                    </a:p>
                  </a:txBody>
                  <a:tcPr/>
                </a:tc>
                <a:tc gridSpan="2">
                  <a:txBody>
                    <a:bodyPr/>
                    <a:lstStyle/>
                    <a:p>
                      <a:pPr algn="ctr"/>
                      <a:r>
                        <a:rPr lang="en-GB" sz="1800" b="1" kern="1200">
                          <a:solidFill>
                            <a:schemeClr val="lt1"/>
                          </a:solidFill>
                          <a:effectLst/>
                          <a:latin typeface="Arial" panose="020B0604020202020204" pitchFamily="34" charset="0"/>
                          <a:ea typeface="+mn-ea"/>
                          <a:cs typeface="Arial" panose="020B0604020202020204" pitchFamily="34" charset="0"/>
                        </a:rPr>
                        <a:t>ITT population</a:t>
                      </a:r>
                      <a:endParaRPr lang="en-GB" sz="1800">
                        <a:latin typeface="Arial" panose="020B0604020202020204" pitchFamily="34" charset="0"/>
                        <a:cs typeface="Arial" panose="020B0604020202020204" pitchFamily="34" charset="0"/>
                      </a:endParaRPr>
                    </a:p>
                  </a:txBody>
                  <a:tcPr/>
                </a:tc>
                <a:tc hMerge="1">
                  <a:txBody>
                    <a:bodyPr/>
                    <a:lstStyle/>
                    <a:p>
                      <a:endParaRPr lang="en-GB"/>
                    </a:p>
                  </a:txBody>
                  <a:tcPr/>
                </a:tc>
                <a:tc gridSpan="2">
                  <a:txBody>
                    <a:bodyPr/>
                    <a:lstStyle/>
                    <a:p>
                      <a:pPr algn="ctr"/>
                      <a:r>
                        <a:rPr lang="en-GB" sz="1800" b="1" kern="1200">
                          <a:solidFill>
                            <a:schemeClr val="lt1"/>
                          </a:solidFill>
                          <a:effectLst/>
                          <a:latin typeface="Arial" panose="020B0604020202020204" pitchFamily="34" charset="0"/>
                          <a:ea typeface="+mn-ea"/>
                          <a:cs typeface="Arial" panose="020B0604020202020204" pitchFamily="34" charset="0"/>
                        </a:rPr>
                        <a:t>Non-tBRCA / non-HRD  </a:t>
                      </a:r>
                    </a:p>
                  </a:txBody>
                  <a:tcPr/>
                </a:tc>
                <a:tc hMerge="1">
                  <a:txBody>
                    <a:bodyPr/>
                    <a:lstStyle/>
                    <a:p>
                      <a:endParaRPr lang="en-GB"/>
                    </a:p>
                  </a:txBody>
                  <a:tcPr/>
                </a:tc>
                <a:tc gridSpan="2">
                  <a:txBody>
                    <a:bodyPr/>
                    <a:lstStyle/>
                    <a:p>
                      <a:pPr algn="ctr"/>
                      <a:r>
                        <a:rPr lang="en-GB" sz="1800" b="1" kern="1200">
                          <a:solidFill>
                            <a:schemeClr val="lt1"/>
                          </a:solidFill>
                          <a:effectLst/>
                          <a:latin typeface="Arial" panose="020B0604020202020204" pitchFamily="34" charset="0"/>
                          <a:ea typeface="+mn-ea"/>
                          <a:cs typeface="Arial" panose="020B0604020202020204" pitchFamily="34" charset="0"/>
                        </a:rPr>
                        <a:t>Bevacizumab ineligible </a:t>
                      </a:r>
                    </a:p>
                    <a:p>
                      <a:pPr algn="ctr"/>
                      <a:r>
                        <a:rPr lang="en-GB" sz="1800" b="1" kern="1200">
                          <a:solidFill>
                            <a:schemeClr val="lt1"/>
                          </a:solidFill>
                          <a:effectLst/>
                          <a:latin typeface="Arial" panose="020B0604020202020204" pitchFamily="34" charset="0"/>
                          <a:ea typeface="+mn-ea"/>
                          <a:cs typeface="Arial" panose="020B0604020202020204" pitchFamily="34" charset="0"/>
                        </a:rPr>
                        <a:t>non-HRD</a:t>
                      </a:r>
                      <a:endParaRPr lang="en-GB" sz="1800">
                        <a:latin typeface="Arial" panose="020B0604020202020204" pitchFamily="34" charset="0"/>
                        <a:cs typeface="Arial" panose="020B0604020202020204" pitchFamily="34" charset="0"/>
                      </a:endParaRPr>
                    </a:p>
                  </a:txBody>
                  <a:tcPr>
                    <a:solidFill>
                      <a:schemeClr val="accent6"/>
                    </a:solidFill>
                  </a:tcPr>
                </a:tc>
                <a:tc hMerge="1">
                  <a:txBody>
                    <a:bodyPr/>
                    <a:lstStyle/>
                    <a:p>
                      <a:endParaRPr lang="en-GB"/>
                    </a:p>
                  </a:txBody>
                  <a:tcPr/>
                </a:tc>
                <a:extLst>
                  <a:ext uri="{0D108BD9-81ED-4DB2-BD59-A6C34878D82A}">
                    <a16:rowId xmlns:a16="http://schemas.microsoft.com/office/drawing/2014/main" val="477869450"/>
                  </a:ext>
                </a:extLst>
              </a:tr>
              <a:tr h="491095">
                <a:tc vMerge="1">
                  <a:txBody>
                    <a:bodyPr/>
                    <a:lstStyle/>
                    <a:p>
                      <a:endParaRPr lang="en-GB">
                        <a:solidFill>
                          <a:schemeClr val="bg1"/>
                        </a:solidFill>
                      </a:endParaRPr>
                    </a:p>
                  </a:txBody>
                  <a:tcPr>
                    <a:solidFill>
                      <a:schemeClr val="accent1"/>
                    </a:solidFill>
                  </a:tcPr>
                </a:tc>
                <a:tc>
                  <a:txBody>
                    <a:bodyPr/>
                    <a:lstStyle/>
                    <a:p>
                      <a:pPr algn="ctr">
                        <a:spcAft>
                          <a:spcPts val="300"/>
                        </a:spcAft>
                      </a:pPr>
                      <a:r>
                        <a:rPr lang="en-GB" sz="1800" b="1"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Rucaparib (n=427)</a:t>
                      </a:r>
                    </a:p>
                  </a:txBody>
                  <a:tcPr marL="68580" marR="68580" marT="0" marB="0">
                    <a:solidFill>
                      <a:schemeClr val="accent1"/>
                    </a:solidFill>
                  </a:tcPr>
                </a:tc>
                <a:tc>
                  <a:txBody>
                    <a:bodyPr/>
                    <a:lstStyle/>
                    <a:p>
                      <a:pPr algn="ctr">
                        <a:spcAft>
                          <a:spcPts val="300"/>
                        </a:spcAft>
                      </a:pPr>
                      <a:r>
                        <a:rPr lang="en-GB" sz="1800" b="1">
                          <a:solidFill>
                            <a:schemeClr val="bg1"/>
                          </a:solidFill>
                          <a:effectLst/>
                          <a:latin typeface="Arial" panose="020B0604020202020204" pitchFamily="34" charset="0"/>
                          <a:ea typeface="Times New Roman" panose="02020603050405020304" pitchFamily="18" charset="0"/>
                          <a:cs typeface="Arial" panose="020B0604020202020204" pitchFamily="34" charset="0"/>
                        </a:rPr>
                        <a:t>Placebo</a:t>
                      </a:r>
                    </a:p>
                    <a:p>
                      <a:pPr algn="ctr">
                        <a:spcAft>
                          <a:spcPts val="300"/>
                        </a:spcAft>
                      </a:pPr>
                      <a:r>
                        <a:rPr lang="en-GB" sz="1800" b="1">
                          <a:solidFill>
                            <a:schemeClr val="bg1"/>
                          </a:solidFill>
                          <a:effectLst/>
                          <a:latin typeface="Arial" panose="020B0604020202020204" pitchFamily="34" charset="0"/>
                          <a:ea typeface="Times New Roman" panose="02020603050405020304" pitchFamily="18" charset="0"/>
                          <a:cs typeface="Arial" panose="020B0604020202020204" pitchFamily="34" charset="0"/>
                        </a:rPr>
                        <a:t>(n=111)</a:t>
                      </a:r>
                    </a:p>
                  </a:txBody>
                  <a:tcPr marL="68580" marR="68580" marT="0" marB="0">
                    <a:solidFill>
                      <a:schemeClr val="accent1"/>
                    </a:solidFill>
                  </a:tcPr>
                </a:tc>
                <a:tc>
                  <a:txBody>
                    <a:bodyPr/>
                    <a:lstStyle/>
                    <a:p>
                      <a:pPr algn="ctr">
                        <a:spcAft>
                          <a:spcPts val="300"/>
                        </a:spcAft>
                      </a:pPr>
                      <a:r>
                        <a:rPr lang="en-GB" sz="1800" b="1">
                          <a:solidFill>
                            <a:schemeClr val="bg1"/>
                          </a:solidFill>
                          <a:effectLst/>
                          <a:latin typeface="Arial" panose="020B0604020202020204" pitchFamily="34" charset="0"/>
                          <a:ea typeface="Times New Roman" panose="02020603050405020304" pitchFamily="18" charset="0"/>
                          <a:cs typeface="Arial" panose="020B0604020202020204" pitchFamily="34" charset="0"/>
                        </a:rPr>
                        <a:t>Rucaparib (n=189)</a:t>
                      </a:r>
                    </a:p>
                  </a:txBody>
                  <a:tcPr marL="68580" marR="68580" marT="0" marB="0">
                    <a:solidFill>
                      <a:schemeClr val="accent1"/>
                    </a:solidFill>
                  </a:tcPr>
                </a:tc>
                <a:tc>
                  <a:txBody>
                    <a:bodyPr/>
                    <a:lstStyle/>
                    <a:p>
                      <a:pPr algn="ctr">
                        <a:spcAft>
                          <a:spcPts val="300"/>
                        </a:spcAft>
                      </a:pPr>
                      <a:r>
                        <a:rPr lang="en-GB" sz="1800" b="1">
                          <a:solidFill>
                            <a:schemeClr val="bg1"/>
                          </a:solidFill>
                          <a:effectLst/>
                          <a:latin typeface="Arial" panose="020B0604020202020204" pitchFamily="34" charset="0"/>
                          <a:ea typeface="Times New Roman" panose="02020603050405020304" pitchFamily="18" charset="0"/>
                          <a:cs typeface="Arial" panose="020B0604020202020204" pitchFamily="34" charset="0"/>
                        </a:rPr>
                        <a:t>Placebo </a:t>
                      </a:r>
                    </a:p>
                    <a:p>
                      <a:pPr algn="ctr">
                        <a:spcAft>
                          <a:spcPts val="300"/>
                        </a:spcAft>
                      </a:pPr>
                      <a:r>
                        <a:rPr lang="en-GB" sz="1800" b="1">
                          <a:solidFill>
                            <a:schemeClr val="bg1"/>
                          </a:solidFill>
                          <a:effectLst/>
                          <a:latin typeface="Arial" panose="020B0604020202020204" pitchFamily="34" charset="0"/>
                          <a:ea typeface="Times New Roman" panose="02020603050405020304" pitchFamily="18" charset="0"/>
                          <a:cs typeface="Arial" panose="020B0604020202020204" pitchFamily="34" charset="0"/>
                        </a:rPr>
                        <a:t>(n=49)</a:t>
                      </a:r>
                    </a:p>
                  </a:txBody>
                  <a:tcPr marL="68580" marR="68580" marT="0" marB="0">
                    <a:solidFill>
                      <a:schemeClr val="accent1"/>
                    </a:solidFill>
                  </a:tcPr>
                </a:tc>
                <a:tc>
                  <a:txBody>
                    <a:bodyPr/>
                    <a:lstStyle/>
                    <a:p>
                      <a:pPr algn="ctr">
                        <a:spcBef>
                          <a:spcPts val="200"/>
                        </a:spcBef>
                        <a:spcAft>
                          <a:spcPts val="200"/>
                        </a:spcAft>
                        <a:tabLst>
                          <a:tab pos="909320" algn="r"/>
                        </a:tabLst>
                      </a:pPr>
                      <a:r>
                        <a:rPr lang="en-GB" sz="1800" b="1"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Rucaparib (n=</a:t>
                      </a:r>
                      <a:r>
                        <a:rPr lang="en-GB" sz="1800" u="sng"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rPr>
                        <a:t>****</a:t>
                      </a:r>
                      <a:r>
                        <a:rPr lang="en-GB" sz="1800" b="1"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a:t>
                      </a:r>
                    </a:p>
                  </a:txBody>
                  <a:tcPr marL="68580" marR="68580" marT="0" marB="0">
                    <a:solidFill>
                      <a:schemeClr val="accent6"/>
                    </a:solidFill>
                  </a:tcPr>
                </a:tc>
                <a:tc>
                  <a:txBody>
                    <a:bodyPr/>
                    <a:lstStyle/>
                    <a:p>
                      <a:pPr algn="ctr">
                        <a:spcAft>
                          <a:spcPts val="300"/>
                        </a:spcAft>
                      </a:pPr>
                      <a:r>
                        <a:rPr lang="en-GB" sz="1800" b="1"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Placebo </a:t>
                      </a:r>
                    </a:p>
                    <a:p>
                      <a:pPr algn="ctr">
                        <a:spcAft>
                          <a:spcPts val="300"/>
                        </a:spcAft>
                      </a:pPr>
                      <a:r>
                        <a:rPr lang="en-GB" sz="1800" b="1"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(n=</a:t>
                      </a:r>
                      <a:r>
                        <a:rPr lang="en-GB" sz="1800" u="sng"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rPr>
                        <a:t>***</a:t>
                      </a:r>
                      <a:r>
                        <a:rPr lang="en-GB" sz="1800" b="1"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a:t>
                      </a:r>
                    </a:p>
                  </a:txBody>
                  <a:tcPr marL="68580" marR="68580" marT="0" marB="0">
                    <a:solidFill>
                      <a:schemeClr val="accent6"/>
                    </a:solidFill>
                  </a:tcPr>
                </a:tc>
                <a:extLst>
                  <a:ext uri="{0D108BD9-81ED-4DB2-BD59-A6C34878D82A}">
                    <a16:rowId xmlns:a16="http://schemas.microsoft.com/office/drawing/2014/main" val="3411498345"/>
                  </a:ext>
                </a:extLst>
              </a:tr>
              <a:tr h="306137">
                <a:tc gridSpan="7">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1" dirty="0">
                          <a:effectLst/>
                          <a:latin typeface="Arial" panose="020B0604020202020204" pitchFamily="34" charset="0"/>
                          <a:ea typeface="Times New Roman" panose="02020603050405020304" pitchFamily="18" charset="0"/>
                        </a:rPr>
                        <a:t>Progression-free survival, 17 May 2024 ad-hoc analysis</a:t>
                      </a:r>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04751133"/>
                  </a:ext>
                </a:extLst>
              </a:tr>
              <a:tr h="501725">
                <a:tc>
                  <a:txBody>
                    <a:bodyPr/>
                    <a:lstStyle/>
                    <a:p>
                      <a:pPr>
                        <a:spcBef>
                          <a:spcPts val="200"/>
                        </a:spcBef>
                        <a:spcAft>
                          <a:spcPts val="200"/>
                        </a:spcAft>
                        <a:tabLst>
                          <a:tab pos="909320" algn="r"/>
                        </a:tabLst>
                      </a:pPr>
                      <a:r>
                        <a:rPr lang="en-GB" sz="1800">
                          <a:effectLst/>
                          <a:latin typeface="Arial" panose="020B0604020202020204" pitchFamily="34" charset="0"/>
                          <a:ea typeface="Times New Roman" panose="02020603050405020304" pitchFamily="18" charset="0"/>
                        </a:rPr>
                        <a:t>Median (95% CI), months</a:t>
                      </a:r>
                    </a:p>
                  </a:txBody>
                  <a:tcPr marL="68580" marR="68580" marT="0" marB="0"/>
                </a:tc>
                <a:tc>
                  <a:txBody>
                    <a:bodyPr/>
                    <a:lstStyle/>
                    <a:p>
                      <a:pPr algn="ctr">
                        <a:spcBef>
                          <a:spcPts val="200"/>
                        </a:spcBef>
                        <a:spcAft>
                          <a:spcPts val="200"/>
                        </a:spcAft>
                        <a:tabLst>
                          <a:tab pos="909320" algn="r"/>
                        </a:tabLst>
                      </a:pPr>
                      <a:r>
                        <a:rPr lang="en-GB" sz="1800">
                          <a:effectLst/>
                          <a:latin typeface="Arial" panose="020B0604020202020204" pitchFamily="34" charset="0"/>
                          <a:ea typeface="Times New Roman" panose="02020603050405020304" pitchFamily="18" charset="0"/>
                          <a:cs typeface="Times New Roman" panose="02020603050405020304" pitchFamily="18" charset="0"/>
                        </a:rPr>
                        <a:t>Not reported</a:t>
                      </a:r>
                    </a:p>
                  </a:txBody>
                  <a:tcPr marL="68580" marR="68580" marT="0" marB="0"/>
                </a:tc>
                <a:tc>
                  <a:txBody>
                    <a:bodyPr/>
                    <a:lstStyle/>
                    <a:p>
                      <a:pPr algn="ctr">
                        <a:spcBef>
                          <a:spcPts val="200"/>
                        </a:spcBef>
                        <a:spcAft>
                          <a:spcPts val="200"/>
                        </a:spcAft>
                        <a:tabLst>
                          <a:tab pos="909320" algn="r"/>
                        </a:tabLst>
                      </a:pPr>
                      <a:r>
                        <a:rPr lang="en-GB" sz="1800">
                          <a:effectLst/>
                          <a:latin typeface="Arial" panose="020B0604020202020204" pitchFamily="34" charset="0"/>
                          <a:ea typeface="Times New Roman" panose="02020603050405020304" pitchFamily="18" charset="0"/>
                          <a:cs typeface="Times New Roman" panose="02020603050405020304" pitchFamily="18" charset="0"/>
                        </a:rPr>
                        <a:t>Not reported</a:t>
                      </a:r>
                    </a:p>
                  </a:txBody>
                  <a:tcPr marL="68580" marR="68580" marT="0" marB="0"/>
                </a:tc>
                <a:tc>
                  <a:txBody>
                    <a:bodyPr/>
                    <a:lstStyle/>
                    <a:p>
                      <a:pPr algn="ctr">
                        <a:spcBef>
                          <a:spcPts val="200"/>
                        </a:spcBef>
                        <a:spcAft>
                          <a:spcPts val="200"/>
                        </a:spcAft>
                        <a:tabLst>
                          <a:tab pos="909320" algn="r"/>
                        </a:tabLst>
                      </a:pPr>
                      <a:r>
                        <a:rPr lang="en-GB" sz="1800">
                          <a:effectLst/>
                          <a:latin typeface="Arial" panose="020B0604020202020204" pitchFamily="34" charset="0"/>
                          <a:ea typeface="Times New Roman" panose="02020603050405020304" pitchFamily="18" charset="0"/>
                          <a:cs typeface="Times New Roman" panose="02020603050405020304" pitchFamily="18" charset="0"/>
                        </a:rPr>
                        <a:t>Not reported</a:t>
                      </a:r>
                    </a:p>
                  </a:txBody>
                  <a:tcPr marL="68580" marR="68580" marT="0" marB="0"/>
                </a:tc>
                <a:tc>
                  <a:txBody>
                    <a:bodyPr/>
                    <a:lstStyle/>
                    <a:p>
                      <a:pPr algn="ctr">
                        <a:spcBef>
                          <a:spcPts val="200"/>
                        </a:spcBef>
                        <a:spcAft>
                          <a:spcPts val="200"/>
                        </a:spcAft>
                        <a:tabLst>
                          <a:tab pos="909320" algn="r"/>
                        </a:tabLst>
                      </a:pPr>
                      <a:r>
                        <a:rPr lang="en-GB" sz="1800">
                          <a:effectLst/>
                          <a:latin typeface="Arial" panose="020B0604020202020204" pitchFamily="34" charset="0"/>
                          <a:ea typeface="Times New Roman" panose="02020603050405020304" pitchFamily="18" charset="0"/>
                          <a:cs typeface="Times New Roman" panose="02020603050405020304" pitchFamily="18" charset="0"/>
                        </a:rPr>
                        <a:t>Not reported</a:t>
                      </a:r>
                    </a:p>
                  </a:txBody>
                  <a:tcPr marL="68580" marR="68580" marT="0" marB="0"/>
                </a:tc>
                <a:tc>
                  <a:txBody>
                    <a:bodyPr/>
                    <a:lstStyle/>
                    <a:p>
                      <a:pPr algn="ctr">
                        <a:spcBef>
                          <a:spcPts val="200"/>
                        </a:spcBef>
                        <a:spcAft>
                          <a:spcPts val="200"/>
                        </a:spcAft>
                        <a:tabLst>
                          <a:tab pos="909320" algn="r"/>
                        </a:tabLst>
                      </a:pPr>
                      <a:r>
                        <a:rPr lang="en-GB" sz="1800" u="sng"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rPr>
                        <a:t>****</a:t>
                      </a:r>
                    </a:p>
                    <a:p>
                      <a:pPr algn="ctr">
                        <a:spcBef>
                          <a:spcPts val="200"/>
                        </a:spcBef>
                        <a:spcAft>
                          <a:spcPts val="200"/>
                        </a:spcAft>
                        <a:tabLst>
                          <a:tab pos="909320" algn="r"/>
                        </a:tabLst>
                      </a:pPr>
                      <a:r>
                        <a:rPr lang="en-GB" sz="1800" u="sng"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rPr>
                        <a:t>************</a:t>
                      </a:r>
                      <a:r>
                        <a:rPr lang="en-GB" sz="180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rPr>
                        <a:t> </a:t>
                      </a:r>
                    </a:p>
                  </a:txBody>
                  <a:tcPr marL="68580" marR="68580" marT="0" marB="0"/>
                </a:tc>
                <a:tc>
                  <a:txBody>
                    <a:bodyPr/>
                    <a:lstStyle/>
                    <a:p>
                      <a:pPr algn="ctr">
                        <a:spcBef>
                          <a:spcPts val="200"/>
                        </a:spcBef>
                        <a:spcAft>
                          <a:spcPts val="200"/>
                        </a:spcAft>
                        <a:tabLst>
                          <a:tab pos="909320" algn="r"/>
                        </a:tabLst>
                      </a:pPr>
                      <a:r>
                        <a:rPr lang="en-GB" sz="1800" u="sng"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rPr>
                        <a:t>****</a:t>
                      </a:r>
                    </a:p>
                    <a:p>
                      <a:pPr algn="ctr">
                        <a:spcBef>
                          <a:spcPts val="200"/>
                        </a:spcBef>
                        <a:spcAft>
                          <a:spcPts val="200"/>
                        </a:spcAft>
                        <a:tabLst>
                          <a:tab pos="909320" algn="r"/>
                        </a:tabLst>
                      </a:pPr>
                      <a:r>
                        <a:rPr lang="en-GB" sz="1800" u="sng"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rPr>
                        <a:t>************</a:t>
                      </a:r>
                      <a:r>
                        <a:rPr lang="en-GB" sz="180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rPr>
                        <a:t> </a:t>
                      </a:r>
                    </a:p>
                  </a:txBody>
                  <a:tcPr marL="68580" marR="68580" marT="0" marB="0"/>
                </a:tc>
                <a:extLst>
                  <a:ext uri="{0D108BD9-81ED-4DB2-BD59-A6C34878D82A}">
                    <a16:rowId xmlns:a16="http://schemas.microsoft.com/office/drawing/2014/main" val="166722094"/>
                  </a:ext>
                </a:extLst>
              </a:tr>
              <a:tr h="535740">
                <a:tc>
                  <a:txBody>
                    <a:bodyPr/>
                    <a:lstStyle/>
                    <a:p>
                      <a:r>
                        <a:rPr lang="en-GB" sz="1800" kern="1200">
                          <a:solidFill>
                            <a:schemeClr val="dk1"/>
                          </a:solidFill>
                          <a:effectLst/>
                          <a:latin typeface="Arial" panose="020B0604020202020204" pitchFamily="34" charset="0"/>
                          <a:ea typeface="+mn-ea"/>
                          <a:cs typeface="Arial" panose="020B0604020202020204" pitchFamily="34" charset="0"/>
                        </a:rPr>
                        <a:t>HR (95% CI) </a:t>
                      </a:r>
                    </a:p>
                    <a:p>
                      <a:r>
                        <a:rPr lang="en-GB" sz="1800" kern="1200">
                          <a:solidFill>
                            <a:schemeClr val="dk1"/>
                          </a:solidFill>
                          <a:effectLst/>
                          <a:latin typeface="Arial" panose="020B0604020202020204" pitchFamily="34" charset="0"/>
                          <a:ea typeface="+mn-ea"/>
                          <a:cs typeface="Arial" panose="020B0604020202020204" pitchFamily="34" charset="0"/>
                        </a:rPr>
                        <a:t>p-value</a:t>
                      </a:r>
                      <a:endParaRPr lang="en-GB" sz="1800">
                        <a:latin typeface="Arial" panose="020B0604020202020204" pitchFamily="34" charset="0"/>
                        <a:cs typeface="Arial" panose="020B0604020202020204" pitchFamily="34" charset="0"/>
                      </a:endParaRPr>
                    </a:p>
                  </a:txBody>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sng" strike="noStrike" kern="1200" cap="none" spc="0" normalizeH="0" baseline="0" noProof="0">
                          <a:ln>
                            <a:noFill/>
                          </a:ln>
                          <a:solidFill>
                            <a:srgbClr val="000000"/>
                          </a:solidFill>
                          <a:effectLst/>
                          <a:highlight>
                            <a:srgbClr val="000000"/>
                          </a:highlight>
                          <a:uLnTx/>
                          <a:uFillTx/>
                          <a:latin typeface="Arial" panose="020B0604020202020204" pitchFamily="34" charset="0"/>
                          <a:ea typeface="Times New Roman" panose="02020603050405020304" pitchFamily="18" charset="0"/>
                          <a:cs typeface="Times New Roman" panose="02020603050405020304" pitchFamily="18" charset="0"/>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sng" strike="noStrike" kern="1200" cap="none" spc="0" normalizeH="0" baseline="0" noProof="0">
                          <a:ln>
                            <a:noFill/>
                          </a:ln>
                          <a:solidFill>
                            <a:srgbClr val="000000"/>
                          </a:solidFill>
                          <a:effectLst/>
                          <a:highlight>
                            <a:srgbClr val="000000"/>
                          </a:highlight>
                          <a:uLnTx/>
                          <a:uFillTx/>
                          <a:latin typeface="Arial" panose="020B0604020202020204" pitchFamily="34" charset="0"/>
                          <a:ea typeface="Times New Roman" panose="02020603050405020304" pitchFamily="18" charset="0"/>
                          <a:cs typeface="Times New Roman" panose="02020603050405020304" pitchFamily="18" charset="0"/>
                        </a:rPr>
                        <a:t>**************</a:t>
                      </a:r>
                      <a:endParaRPr kumimoji="0" lang="en-GB" sz="18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txBody>
                  <a:tcPr marL="68580" marR="68580" marT="0" marB="0"/>
                </a:tc>
                <a:tc hMerge="1">
                  <a:txBody>
                    <a:bodyPr/>
                    <a:lstStyle/>
                    <a:p>
                      <a:pPr algn="ctr">
                        <a:spcAft>
                          <a:spcPts val="300"/>
                        </a:spcAft>
                      </a:pP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pitchFamily="34" charset="0"/>
                          <a:ea typeface="Times New Roman" panose="02020603050405020304" pitchFamily="18" charset="0"/>
                          <a:cs typeface="Times New Roman" panose="02020603050405020304" pitchFamily="18" charset="0"/>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pitchFamily="34" charset="0"/>
                          <a:ea typeface="Times New Roman" panose="02020603050405020304" pitchFamily="18" charset="0"/>
                          <a:cs typeface="Times New Roman" panose="02020603050405020304" pitchFamily="18" charset="0"/>
                        </a:rPr>
                        <a:t>**************</a:t>
                      </a:r>
                      <a:endParaRPr kumimoji="0" lang="en-GB" sz="1800" b="1"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txBody>
                  <a:tcPr/>
                </a:tc>
                <a:tc hMerge="1">
                  <a:txBody>
                    <a:bodyPr/>
                    <a:lstStyle/>
                    <a:p>
                      <a:endParaRPr lang="en-GB"/>
                    </a:p>
                  </a:txBody>
                  <a:tcPr/>
                </a:tc>
                <a:tc gridSpan="2">
                  <a:txBody>
                    <a:bodyPr/>
                    <a:lstStyle/>
                    <a:p>
                      <a:pPr algn="ctr"/>
                      <a:r>
                        <a:rPr lang="en-GB" sz="1800" u="sng"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rPr>
                        <a:t>**********</a:t>
                      </a:r>
                    </a:p>
                    <a:p>
                      <a:pPr algn="ctr"/>
                      <a:r>
                        <a:rPr lang="en-GB" sz="1800" u="sng"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rPr>
                        <a:t>**************</a:t>
                      </a:r>
                      <a:endParaRPr lang="en-GB" sz="1800" b="1" dirty="0">
                        <a:latin typeface="Arial" panose="020B0604020202020204" pitchFamily="34" charset="0"/>
                        <a:cs typeface="Arial" panose="020B0604020202020204" pitchFamily="34" charset="0"/>
                      </a:endParaRPr>
                    </a:p>
                  </a:txBody>
                  <a:tcPr/>
                </a:tc>
                <a:tc hMerge="1">
                  <a:txBody>
                    <a:bodyPr/>
                    <a:lstStyle/>
                    <a:p>
                      <a:endParaRPr lang="en-GB"/>
                    </a:p>
                  </a:txBody>
                  <a:tcPr/>
                </a:tc>
                <a:extLst>
                  <a:ext uri="{0D108BD9-81ED-4DB2-BD59-A6C34878D82A}">
                    <a16:rowId xmlns:a16="http://schemas.microsoft.com/office/drawing/2014/main" val="153556770"/>
                  </a:ext>
                </a:extLst>
              </a:tr>
              <a:tr h="306137">
                <a:tc gridSpan="7">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1">
                          <a:effectLst/>
                          <a:latin typeface="Arial" panose="020B0604020202020204" pitchFamily="34" charset="0"/>
                          <a:ea typeface="Times New Roman" panose="02020603050405020304" pitchFamily="18" charset="0"/>
                        </a:rPr>
                        <a:t>Progression-free survival 2, 17 May 2024 ad-hoc analysis</a:t>
                      </a:r>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760519297"/>
                  </a:ext>
                </a:extLst>
              </a:tr>
              <a:tr h="459206">
                <a:tc>
                  <a:txBody>
                    <a:bodyPr/>
                    <a:lstStyle/>
                    <a:p>
                      <a:pPr>
                        <a:spcBef>
                          <a:spcPts val="200"/>
                        </a:spcBef>
                        <a:spcAft>
                          <a:spcPts val="200"/>
                        </a:spcAft>
                        <a:tabLst>
                          <a:tab pos="909320" algn="r"/>
                        </a:tabLst>
                      </a:pPr>
                      <a:r>
                        <a:rPr lang="en-GB" sz="1800">
                          <a:effectLst/>
                          <a:latin typeface="Arial" panose="020B0604020202020204" pitchFamily="34" charset="0"/>
                          <a:ea typeface="Times New Roman" panose="02020603050405020304" pitchFamily="18" charset="0"/>
                        </a:rPr>
                        <a:t>Median (95% CI), months </a:t>
                      </a:r>
                    </a:p>
                  </a:txBody>
                  <a:tcPr marL="68580" marR="68580" marT="0" marB="0"/>
                </a:tc>
                <a:tc>
                  <a:txBody>
                    <a:bodyPr/>
                    <a:lstStyle/>
                    <a:p>
                      <a:pPr algn="ctr">
                        <a:spcBef>
                          <a:spcPts val="200"/>
                        </a:spcBef>
                        <a:spcAft>
                          <a:spcPts val="200"/>
                        </a:spcAft>
                        <a:tabLst>
                          <a:tab pos="909320" algn="r"/>
                        </a:tabLst>
                      </a:pPr>
                      <a:r>
                        <a:rPr lang="en-GB" sz="1800">
                          <a:effectLst/>
                          <a:latin typeface="Arial" panose="020B0604020202020204" pitchFamily="34" charset="0"/>
                          <a:ea typeface="Times New Roman" panose="02020603050405020304" pitchFamily="18" charset="0"/>
                          <a:cs typeface="Times New Roman" panose="02020603050405020304" pitchFamily="18" charset="0"/>
                        </a:rPr>
                        <a:t>Not reported</a:t>
                      </a:r>
                    </a:p>
                  </a:txBody>
                  <a:tcPr marL="68580" marR="68580" marT="0" marB="0"/>
                </a:tc>
                <a:tc>
                  <a:txBody>
                    <a:bodyPr/>
                    <a:lstStyle/>
                    <a:p>
                      <a:pPr algn="ctr">
                        <a:spcBef>
                          <a:spcPts val="200"/>
                        </a:spcBef>
                        <a:spcAft>
                          <a:spcPts val="200"/>
                        </a:spcAft>
                        <a:tabLst>
                          <a:tab pos="909320" algn="r"/>
                        </a:tabLst>
                      </a:pPr>
                      <a:r>
                        <a:rPr lang="en-GB" sz="1800">
                          <a:effectLst/>
                          <a:latin typeface="Arial" panose="020B0604020202020204" pitchFamily="34" charset="0"/>
                          <a:ea typeface="Times New Roman" panose="02020603050405020304" pitchFamily="18" charset="0"/>
                          <a:cs typeface="Times New Roman" panose="02020603050405020304" pitchFamily="18" charset="0"/>
                        </a:rPr>
                        <a:t>Not reported</a:t>
                      </a:r>
                    </a:p>
                  </a:txBody>
                  <a:tcPr marL="68580" marR="68580" marT="0" marB="0"/>
                </a:tc>
                <a:tc>
                  <a:txBody>
                    <a:bodyPr/>
                    <a:lstStyle/>
                    <a:p>
                      <a:pPr algn="ctr">
                        <a:spcBef>
                          <a:spcPts val="200"/>
                        </a:spcBef>
                        <a:spcAft>
                          <a:spcPts val="200"/>
                        </a:spcAft>
                        <a:tabLst>
                          <a:tab pos="909320" algn="r"/>
                        </a:tabLst>
                      </a:pPr>
                      <a:r>
                        <a:rPr lang="en-GB" sz="1800">
                          <a:effectLst/>
                          <a:latin typeface="Arial" panose="020B0604020202020204" pitchFamily="34" charset="0"/>
                          <a:ea typeface="Times New Roman" panose="02020603050405020304" pitchFamily="18" charset="0"/>
                          <a:cs typeface="Times New Roman" panose="02020603050405020304" pitchFamily="18" charset="0"/>
                        </a:rPr>
                        <a:t>Not reported</a:t>
                      </a:r>
                    </a:p>
                  </a:txBody>
                  <a:tcPr marL="68580" marR="68580" marT="0" marB="0"/>
                </a:tc>
                <a:tc>
                  <a:txBody>
                    <a:bodyPr/>
                    <a:lstStyle/>
                    <a:p>
                      <a:pPr algn="ctr">
                        <a:spcBef>
                          <a:spcPts val="200"/>
                        </a:spcBef>
                        <a:spcAft>
                          <a:spcPts val="200"/>
                        </a:spcAft>
                        <a:tabLst>
                          <a:tab pos="909320" algn="r"/>
                        </a:tabLst>
                      </a:pPr>
                      <a:r>
                        <a:rPr lang="en-GB" sz="1800">
                          <a:effectLst/>
                          <a:latin typeface="Arial" panose="020B0604020202020204" pitchFamily="34" charset="0"/>
                          <a:ea typeface="Times New Roman" panose="02020603050405020304" pitchFamily="18" charset="0"/>
                          <a:cs typeface="Times New Roman" panose="02020603050405020304" pitchFamily="18" charset="0"/>
                        </a:rPr>
                        <a:t>Not reported</a:t>
                      </a:r>
                    </a:p>
                  </a:txBody>
                  <a:tcPr marL="68580" marR="68580" marT="0" marB="0"/>
                </a:tc>
                <a:tc>
                  <a:txBody>
                    <a:bodyPr/>
                    <a:lstStyle/>
                    <a:p>
                      <a:pPr algn="ctr">
                        <a:spcBef>
                          <a:spcPts val="200"/>
                        </a:spcBef>
                        <a:spcAft>
                          <a:spcPts val="200"/>
                        </a:spcAft>
                        <a:tabLst>
                          <a:tab pos="909320" algn="r"/>
                        </a:tabLst>
                      </a:pPr>
                      <a:r>
                        <a:rPr lang="en-GB" sz="1800" u="sng"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rPr>
                        <a:t>***********</a:t>
                      </a:r>
                    </a:p>
                    <a:p>
                      <a:pPr algn="ctr">
                        <a:spcBef>
                          <a:spcPts val="200"/>
                        </a:spcBef>
                        <a:spcAft>
                          <a:spcPts val="200"/>
                        </a:spcAft>
                        <a:tabLst>
                          <a:tab pos="909320" algn="r"/>
                        </a:tabLst>
                      </a:pPr>
                      <a:r>
                        <a:rPr lang="en-GB" sz="1800" u="sng"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rPr>
                        <a:t>*****</a:t>
                      </a:r>
                      <a:r>
                        <a:rPr lang="en-GB" sz="180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rPr>
                        <a:t> </a:t>
                      </a:r>
                    </a:p>
                  </a:txBody>
                  <a:tcPr marL="68580" marR="68580" marT="0" marB="0"/>
                </a:tc>
                <a:tc>
                  <a:txBody>
                    <a:bodyPr/>
                    <a:lstStyle/>
                    <a:p>
                      <a:pPr algn="ctr">
                        <a:spcBef>
                          <a:spcPts val="200"/>
                        </a:spcBef>
                        <a:spcAft>
                          <a:spcPts val="200"/>
                        </a:spcAft>
                        <a:tabLst>
                          <a:tab pos="909320" algn="r"/>
                        </a:tabLst>
                      </a:pPr>
                      <a:r>
                        <a:rPr lang="en-GB" sz="1800" u="sng"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rPr>
                        <a:t>***********</a:t>
                      </a:r>
                    </a:p>
                    <a:p>
                      <a:pPr algn="ctr">
                        <a:spcBef>
                          <a:spcPts val="200"/>
                        </a:spcBef>
                        <a:spcAft>
                          <a:spcPts val="200"/>
                        </a:spcAft>
                        <a:tabLst>
                          <a:tab pos="909320" algn="r"/>
                        </a:tabLst>
                      </a:pPr>
                      <a:r>
                        <a:rPr lang="en-GB" sz="1800" u="sng"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rPr>
                        <a:t>*****</a:t>
                      </a:r>
                      <a:r>
                        <a:rPr lang="en-GB" sz="180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rPr>
                        <a:t> </a:t>
                      </a:r>
                    </a:p>
                  </a:txBody>
                  <a:tcPr marL="68580" marR="68580" marT="0" marB="0"/>
                </a:tc>
                <a:extLst>
                  <a:ext uri="{0D108BD9-81ED-4DB2-BD59-A6C34878D82A}">
                    <a16:rowId xmlns:a16="http://schemas.microsoft.com/office/drawing/2014/main" val="2132809089"/>
                  </a:ext>
                </a:extLst>
              </a:tr>
              <a:tr h="271091">
                <a:tc>
                  <a:txBody>
                    <a:bodyPr/>
                    <a:lstStyle/>
                    <a:p>
                      <a:pPr>
                        <a:spcBef>
                          <a:spcPts val="200"/>
                        </a:spcBef>
                        <a:spcAft>
                          <a:spcPts val="200"/>
                        </a:spcAft>
                        <a:tabLst>
                          <a:tab pos="909320" algn="r"/>
                        </a:tabLst>
                      </a:pPr>
                      <a:r>
                        <a:rPr lang="en-GB" sz="1800">
                          <a:effectLst/>
                          <a:latin typeface="Arial" panose="020B0604020202020204" pitchFamily="34" charset="0"/>
                          <a:ea typeface="Times New Roman" panose="02020603050405020304" pitchFamily="18" charset="0"/>
                        </a:rPr>
                        <a:t>HR (95% CI)</a:t>
                      </a:r>
                    </a:p>
                  </a:txBody>
                  <a:tcPr marL="68580" marR="68580" marT="0" marB="0"/>
                </a:tc>
                <a:tc gridSpan="2">
                  <a:txBody>
                    <a:bodyPr/>
                    <a:lstStyle/>
                    <a:p>
                      <a:pPr marL="0" marR="0" lvl="0" indent="0" algn="ctr" defTabSz="914400" rtl="0" eaLnBrk="1" fontAlgn="auto" latinLnBrk="0" hangingPunct="1">
                        <a:lnSpc>
                          <a:spcPct val="100000"/>
                        </a:lnSpc>
                        <a:spcBef>
                          <a:spcPts val="200"/>
                        </a:spcBef>
                        <a:spcAft>
                          <a:spcPts val="200"/>
                        </a:spcAft>
                        <a:buClrTx/>
                        <a:buSzTx/>
                        <a:buFontTx/>
                        <a:buNone/>
                        <a:tabLst>
                          <a:tab pos="909320" algn="r"/>
                        </a:tabLst>
                        <a:defRPr/>
                      </a:pPr>
                      <a:r>
                        <a:rPr kumimoji="0" lang="en-GB" sz="1800" b="0" i="0" u="sng" strike="noStrike" kern="1200" cap="none" spc="0" normalizeH="0" baseline="0" noProof="0">
                          <a:ln>
                            <a:noFill/>
                          </a:ln>
                          <a:solidFill>
                            <a:srgbClr val="000000"/>
                          </a:solidFill>
                          <a:effectLst/>
                          <a:highlight>
                            <a:srgbClr val="000000"/>
                          </a:highlight>
                          <a:uLnTx/>
                          <a:uFillTx/>
                          <a:latin typeface="Arial" panose="020B0604020202020204" pitchFamily="34" charset="0"/>
                          <a:ea typeface="Times New Roman" panose="02020603050405020304" pitchFamily="18" charset="0"/>
                          <a:cs typeface="Times New Roman" panose="02020603050405020304" pitchFamily="18" charset="0"/>
                        </a:rPr>
                        <a:t>************************</a:t>
                      </a:r>
                      <a:endPar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GB"/>
                    </a:p>
                  </a:txBody>
                  <a:tcPr/>
                </a:tc>
                <a:tc gridSpan="2">
                  <a:txBody>
                    <a:bodyPr/>
                    <a:lstStyle/>
                    <a:p>
                      <a:pPr marL="0" marR="0" lvl="0" indent="0" algn="ctr" defTabSz="914400" rtl="0" eaLnBrk="1" fontAlgn="auto" latinLnBrk="0" hangingPunct="1">
                        <a:lnSpc>
                          <a:spcPct val="100000"/>
                        </a:lnSpc>
                        <a:spcBef>
                          <a:spcPts val="200"/>
                        </a:spcBef>
                        <a:spcAft>
                          <a:spcPts val="200"/>
                        </a:spcAft>
                        <a:buClrTx/>
                        <a:buSzTx/>
                        <a:buFontTx/>
                        <a:buNone/>
                        <a:tabLst>
                          <a:tab pos="909320" algn="r"/>
                        </a:tabLst>
                        <a:defRPr/>
                      </a:pPr>
                      <a:r>
                        <a:rPr kumimoji="0" lang="en-GB" sz="1800" b="0" i="0" u="sng" strike="noStrike" kern="1200" cap="none" spc="0" normalizeH="0" baseline="0" noProof="0" dirty="0">
                          <a:ln>
                            <a:noFill/>
                          </a:ln>
                          <a:solidFill>
                            <a:srgbClr val="000000"/>
                          </a:solidFill>
                          <a:effectLst/>
                          <a:highlight>
                            <a:srgbClr val="000000"/>
                          </a:highlight>
                          <a:uLnTx/>
                          <a:uFillTx/>
                          <a:latin typeface="Arial" panose="020B0604020202020204" pitchFamily="34" charset="0"/>
                          <a:ea typeface="Times New Roman" panose="02020603050405020304" pitchFamily="18" charset="0"/>
                          <a:cs typeface="Times New Roman" panose="02020603050405020304" pitchFamily="18" charset="0"/>
                        </a:rPr>
                        <a:t>************************</a:t>
                      </a:r>
                      <a:endParaRPr kumimoji="0" lang="en-GB" sz="1800" b="0" i="0" u="none" strike="noStrike" kern="1200" cap="none" spc="0"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GB"/>
                    </a:p>
                  </a:txBody>
                  <a:tcPr/>
                </a:tc>
                <a:tc gridSpan="2">
                  <a:txBody>
                    <a:bodyPr/>
                    <a:lstStyle/>
                    <a:p>
                      <a:pPr algn="ctr">
                        <a:spcBef>
                          <a:spcPts val="200"/>
                        </a:spcBef>
                        <a:spcAft>
                          <a:spcPts val="200"/>
                        </a:spcAft>
                        <a:tabLst>
                          <a:tab pos="909320" algn="r"/>
                        </a:tabLst>
                      </a:pPr>
                      <a:r>
                        <a:rPr lang="en-GB" sz="1800" u="sng"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rPr>
                        <a:t>************************</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GB"/>
                    </a:p>
                  </a:txBody>
                  <a:tcPr/>
                </a:tc>
                <a:extLst>
                  <a:ext uri="{0D108BD9-81ED-4DB2-BD59-A6C34878D82A}">
                    <a16:rowId xmlns:a16="http://schemas.microsoft.com/office/drawing/2014/main" val="2963526360"/>
                  </a:ext>
                </a:extLst>
              </a:tr>
              <a:tr h="306137">
                <a:tc gridSpan="7">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1" kern="1200" dirty="0">
                          <a:solidFill>
                            <a:schemeClr val="dk1"/>
                          </a:solidFill>
                          <a:effectLst/>
                          <a:latin typeface="Arial" panose="020B0604020202020204" pitchFamily="34" charset="0"/>
                          <a:ea typeface="+mn-ea"/>
                          <a:cs typeface="Arial" panose="020B0604020202020204" pitchFamily="34" charset="0"/>
                        </a:rPr>
                        <a:t>Overall survival, 9 March 2023 ad-hoc analysis</a:t>
                      </a:r>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4226736795"/>
                  </a:ext>
                </a:extLst>
              </a:tr>
              <a:tr h="459206">
                <a:tc>
                  <a:txBody>
                    <a:bodyPr/>
                    <a:lstStyle/>
                    <a:p>
                      <a:pPr>
                        <a:spcBef>
                          <a:spcPts val="200"/>
                        </a:spcBef>
                        <a:spcAft>
                          <a:spcPts val="200"/>
                        </a:spcAft>
                        <a:tabLst>
                          <a:tab pos="909320" algn="r"/>
                        </a:tabLst>
                      </a:pPr>
                      <a:r>
                        <a:rPr lang="en-GB" sz="1800">
                          <a:effectLst/>
                          <a:latin typeface="Arial" panose="020B0604020202020204" pitchFamily="34" charset="0"/>
                          <a:ea typeface="Times New Roman" panose="02020603050405020304" pitchFamily="18" charset="0"/>
                        </a:rPr>
                        <a:t>Median (95% CI), months </a:t>
                      </a:r>
                    </a:p>
                  </a:txBody>
                  <a:tcPr marL="68580" marR="68580" marT="0" marB="0"/>
                </a:tc>
                <a:tc>
                  <a:txBody>
                    <a:bodyPr/>
                    <a:lstStyle/>
                    <a:p>
                      <a:pPr algn="ctr">
                        <a:spcBef>
                          <a:spcPts val="200"/>
                        </a:spcBef>
                        <a:spcAft>
                          <a:spcPts val="200"/>
                        </a:spcAft>
                        <a:tabLst>
                          <a:tab pos="909320" algn="r"/>
                        </a:tabLst>
                      </a:pPr>
                      <a:r>
                        <a:rPr lang="en-GB" sz="1800">
                          <a:effectLst/>
                          <a:latin typeface="Arial" panose="020B0604020202020204" pitchFamily="34" charset="0"/>
                          <a:ea typeface="Times New Roman" panose="02020603050405020304" pitchFamily="18" charset="0"/>
                          <a:cs typeface="Times New Roman" panose="02020603050405020304" pitchFamily="18" charset="0"/>
                        </a:rPr>
                        <a:t>NR</a:t>
                      </a:r>
                      <a:r>
                        <a:rPr lang="en-GB" sz="1800" baseline="30000">
                          <a:effectLst/>
                          <a:latin typeface="Arial" panose="020B0604020202020204" pitchFamily="34" charset="0"/>
                          <a:ea typeface="Times New Roman" panose="02020603050405020304" pitchFamily="18" charset="0"/>
                          <a:cs typeface="Arial" panose="020B0604020202020204" pitchFamily="34" charset="0"/>
                        </a:rPr>
                        <a:t>†</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200"/>
                        </a:spcBef>
                        <a:spcAft>
                          <a:spcPts val="200"/>
                        </a:spcAft>
                        <a:tabLst>
                          <a:tab pos="909320" algn="r"/>
                        </a:tabLst>
                      </a:pPr>
                      <a:r>
                        <a:rPr lang="en-GB" sz="1800">
                          <a:effectLst/>
                          <a:latin typeface="Arial" panose="020B0604020202020204" pitchFamily="34" charset="0"/>
                          <a:ea typeface="Times New Roman" panose="02020603050405020304" pitchFamily="18" charset="0"/>
                          <a:cs typeface="Times New Roman" panose="02020603050405020304" pitchFamily="18" charset="0"/>
                        </a:rPr>
                        <a:t>46.2</a:t>
                      </a:r>
                      <a:r>
                        <a:rPr lang="en-GB" sz="1800" baseline="30000">
                          <a:effectLst/>
                          <a:latin typeface="Arial" panose="020B0604020202020204" pitchFamily="34" charset="0"/>
                          <a:ea typeface="Times New Roman" panose="02020603050405020304" pitchFamily="18" charset="0"/>
                          <a:cs typeface="Arial" panose="020B0604020202020204" pitchFamily="34" charset="0"/>
                        </a:rPr>
                        <a:t>†</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200"/>
                        </a:spcBef>
                        <a:spcAft>
                          <a:spcPts val="200"/>
                        </a:spcAft>
                        <a:tabLst>
                          <a:tab pos="909320" algn="r"/>
                        </a:tabLst>
                      </a:pPr>
                      <a:r>
                        <a:rPr lang="en-GB" sz="1800">
                          <a:effectLst/>
                          <a:latin typeface="Arial" panose="020B0604020202020204" pitchFamily="34" charset="0"/>
                          <a:ea typeface="Times New Roman" panose="02020603050405020304" pitchFamily="18" charset="0"/>
                          <a:cs typeface="Times New Roman" panose="02020603050405020304" pitchFamily="18" charset="0"/>
                        </a:rPr>
                        <a:t>42.9</a:t>
                      </a:r>
                      <a:r>
                        <a:rPr lang="en-GB" sz="1800" baseline="30000">
                          <a:effectLst/>
                          <a:latin typeface="Arial" panose="020B0604020202020204" pitchFamily="34" charset="0"/>
                          <a:ea typeface="Times New Roman" panose="02020603050405020304" pitchFamily="18" charset="0"/>
                          <a:cs typeface="Arial" panose="020B0604020202020204" pitchFamily="34" charset="0"/>
                        </a:rPr>
                        <a:t>†</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200"/>
                        </a:spcBef>
                        <a:spcAft>
                          <a:spcPts val="200"/>
                        </a:spcAft>
                        <a:tabLst>
                          <a:tab pos="909320" algn="r"/>
                        </a:tabLst>
                      </a:pPr>
                      <a:r>
                        <a:rPr lang="en-GB" sz="1800">
                          <a:effectLst/>
                          <a:latin typeface="Arial" panose="020B0604020202020204" pitchFamily="34" charset="0"/>
                          <a:ea typeface="Times New Roman" panose="02020603050405020304" pitchFamily="18" charset="0"/>
                          <a:cs typeface="Times New Roman" panose="02020603050405020304" pitchFamily="18" charset="0"/>
                        </a:rPr>
                        <a:t>32.4</a:t>
                      </a:r>
                      <a:r>
                        <a:rPr lang="en-GB" sz="1800" baseline="30000">
                          <a:effectLst/>
                          <a:latin typeface="Arial" panose="020B0604020202020204" pitchFamily="34" charset="0"/>
                          <a:ea typeface="Times New Roman" panose="02020603050405020304" pitchFamily="18" charset="0"/>
                          <a:cs typeface="Arial" panose="020B0604020202020204" pitchFamily="34" charset="0"/>
                        </a:rPr>
                        <a:t>†</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200"/>
                        </a:spcBef>
                        <a:spcAft>
                          <a:spcPts val="200"/>
                        </a:spcAft>
                        <a:tabLst>
                          <a:tab pos="909320" algn="r"/>
                        </a:tabLst>
                      </a:pPr>
                      <a:r>
                        <a:rPr lang="en-GB" sz="1800">
                          <a:effectLst/>
                          <a:latin typeface="Arial" panose="020B0604020202020204" pitchFamily="34" charset="0"/>
                          <a:ea typeface="Times New Roman" panose="02020603050405020304" pitchFamily="18" charset="0"/>
                          <a:cs typeface="Times New Roman" panose="02020603050405020304" pitchFamily="18" charset="0"/>
                        </a:rPr>
                        <a:t>NR</a:t>
                      </a:r>
                      <a:r>
                        <a:rPr lang="en-GB" sz="1800" baseline="30000">
                          <a:effectLst/>
                          <a:latin typeface="Arial" panose="020B0604020202020204" pitchFamily="34" charset="0"/>
                          <a:ea typeface="Times New Roman" panose="02020603050405020304" pitchFamily="18" charset="0"/>
                          <a:cs typeface="Arial" panose="020B0604020202020204" pitchFamily="34" charset="0"/>
                        </a:rPr>
                        <a:t>†</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200"/>
                        </a:spcBef>
                        <a:spcAft>
                          <a:spcPts val="200"/>
                        </a:spcAft>
                        <a:tabLst>
                          <a:tab pos="909320" algn="r"/>
                        </a:tabLst>
                      </a:pPr>
                      <a:r>
                        <a:rPr lang="en-GB" sz="1800" u="sng"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rPr>
                        <a:t>****</a:t>
                      </a:r>
                    </a:p>
                    <a:p>
                      <a:pPr algn="ctr">
                        <a:spcBef>
                          <a:spcPts val="200"/>
                        </a:spcBef>
                        <a:spcAft>
                          <a:spcPts val="200"/>
                        </a:spcAft>
                        <a:tabLst>
                          <a:tab pos="909320" algn="r"/>
                        </a:tabLst>
                      </a:pPr>
                      <a:r>
                        <a:rPr lang="en-GB" sz="1800" u="sng"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rPr>
                        <a:t>************</a:t>
                      </a:r>
                      <a:endParaRPr lang="en-GB" sz="1800"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890893594"/>
                  </a:ext>
                </a:extLst>
              </a:tr>
              <a:tr h="271091">
                <a:tc>
                  <a:txBody>
                    <a:bodyPr/>
                    <a:lstStyle/>
                    <a:p>
                      <a:pPr>
                        <a:spcBef>
                          <a:spcPts val="200"/>
                        </a:spcBef>
                        <a:spcAft>
                          <a:spcPts val="200"/>
                        </a:spcAft>
                        <a:tabLst>
                          <a:tab pos="909320" algn="r"/>
                        </a:tabLst>
                      </a:pPr>
                      <a:r>
                        <a:rPr lang="en-GB" sz="1800">
                          <a:effectLst/>
                          <a:latin typeface="Arial" panose="020B0604020202020204" pitchFamily="34" charset="0"/>
                          <a:ea typeface="Times New Roman" panose="02020603050405020304" pitchFamily="18" charset="0"/>
                        </a:rPr>
                        <a:t>HR (95% CI)</a:t>
                      </a:r>
                    </a:p>
                  </a:txBody>
                  <a:tcPr marL="68580" marR="68580" marT="0" marB="0"/>
                </a:tc>
                <a:tc gridSpan="2">
                  <a:txBody>
                    <a:bodyPr/>
                    <a:lstStyle/>
                    <a:p>
                      <a:pPr algn="ctr">
                        <a:spcBef>
                          <a:spcPts val="200"/>
                        </a:spcBef>
                        <a:spcAft>
                          <a:spcPts val="200"/>
                        </a:spcAft>
                        <a:tabLst>
                          <a:tab pos="909320" algn="r"/>
                        </a:tabLs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0.83 (0.58 to 1.17)</a:t>
                      </a:r>
                    </a:p>
                  </a:txBody>
                  <a:tcPr marL="68580" marR="68580" marT="0" marB="0"/>
                </a:tc>
                <a:tc hMerge="1">
                  <a:txBody>
                    <a:bodyPr/>
                    <a:lstStyle/>
                    <a:p>
                      <a:endParaRPr lang="en-GB"/>
                    </a:p>
                  </a:txBody>
                  <a:tcPr/>
                </a:tc>
                <a:tc gridSpan="2">
                  <a:txBody>
                    <a:bodyPr/>
                    <a:lstStyle/>
                    <a:p>
                      <a:pPr algn="ctr">
                        <a:spcBef>
                          <a:spcPts val="200"/>
                        </a:spcBef>
                        <a:spcAft>
                          <a:spcPts val="200"/>
                        </a:spcAft>
                        <a:tabLst>
                          <a:tab pos="909320" algn="r"/>
                        </a:tabLst>
                      </a:pPr>
                      <a:r>
                        <a:rPr lang="en-GB" sz="1800" kern="1200">
                          <a:solidFill>
                            <a:schemeClr val="dk1"/>
                          </a:solidFill>
                          <a:effectLst/>
                          <a:latin typeface="Arial" panose="020B0604020202020204" pitchFamily="34" charset="0"/>
                          <a:ea typeface="+mn-ea"/>
                          <a:cs typeface="Arial" panose="020B0604020202020204" pitchFamily="34" charset="0"/>
                        </a:rPr>
                        <a:t>0.75</a:t>
                      </a:r>
                      <a:r>
                        <a:rPr lang="en-GB" sz="1800">
                          <a:effectLst/>
                          <a:latin typeface="Arial" panose="020B0604020202020204" pitchFamily="34" charset="0"/>
                          <a:ea typeface="Times New Roman" panose="02020603050405020304" pitchFamily="18" charset="0"/>
                          <a:cs typeface="Times New Roman" panose="02020603050405020304" pitchFamily="18" charset="0"/>
                        </a:rPr>
                        <a:t> (0.48 to 1.17)</a:t>
                      </a:r>
                    </a:p>
                  </a:txBody>
                  <a:tcPr marL="68580" marR="68580" marT="0" marB="0"/>
                </a:tc>
                <a:tc hMerge="1">
                  <a:txBody>
                    <a:bodyPr/>
                    <a:lstStyle/>
                    <a:p>
                      <a:endParaRPr lang="en-GB"/>
                    </a:p>
                  </a:txBody>
                  <a:tcPr/>
                </a:tc>
                <a:tc gridSpan="2">
                  <a:txBody>
                    <a:bodyPr/>
                    <a:lstStyle/>
                    <a:p>
                      <a:pPr algn="ctr">
                        <a:spcBef>
                          <a:spcPts val="200"/>
                        </a:spcBef>
                        <a:spcAft>
                          <a:spcPts val="200"/>
                        </a:spcAft>
                        <a:tabLst>
                          <a:tab pos="909320" algn="r"/>
                        </a:tabLst>
                      </a:pPr>
                      <a:r>
                        <a:rPr lang="en-GB" sz="1800" u="sng" dirty="0">
                          <a:effectLst/>
                          <a:highlight>
                            <a:srgbClr val="000000"/>
                          </a:highlight>
                          <a:latin typeface="Arial" panose="020B0604020202020204" pitchFamily="34" charset="0"/>
                          <a:ea typeface="Times New Roman" panose="02020603050405020304" pitchFamily="18" charset="0"/>
                          <a:cs typeface="Times New Roman" panose="02020603050405020304" pitchFamily="18" charset="0"/>
                        </a:rPr>
                        <a:t>************************</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GB"/>
                    </a:p>
                  </a:txBody>
                  <a:tcPr/>
                </a:tc>
                <a:extLst>
                  <a:ext uri="{0D108BD9-81ED-4DB2-BD59-A6C34878D82A}">
                    <a16:rowId xmlns:a16="http://schemas.microsoft.com/office/drawing/2014/main" val="1276062307"/>
                  </a:ext>
                </a:extLst>
              </a:tr>
            </a:tbl>
          </a:graphicData>
        </a:graphic>
      </p:graphicFrame>
      <p:sp>
        <p:nvSpPr>
          <p:cNvPr id="11" name="TextBox 10">
            <a:extLst>
              <a:ext uri="{FF2B5EF4-FFF2-40B4-BE49-F238E27FC236}">
                <a16:creationId xmlns:a16="http://schemas.microsoft.com/office/drawing/2014/main" id="{D3F75131-CE08-4032-3293-BDF60D2C50D5}"/>
              </a:ext>
            </a:extLst>
          </p:cNvPr>
          <p:cNvSpPr txBox="1"/>
          <p:nvPr/>
        </p:nvSpPr>
        <p:spPr>
          <a:xfrm>
            <a:off x="1" y="6067740"/>
            <a:ext cx="11979510" cy="830997"/>
          </a:xfrm>
          <a:prstGeom prst="rect">
            <a:avLst/>
          </a:prstGeom>
          <a:solidFill>
            <a:schemeClr val="bg1"/>
          </a:solidFill>
        </p:spPr>
        <p:txBody>
          <a:bodyPr wrap="square" rtlCol="0">
            <a:spAutoFit/>
          </a:bodyPr>
          <a:lstStyle/>
          <a:p>
            <a:pPr algn="just"/>
            <a:r>
              <a:rPr lang="en-GB" sz="1200">
                <a:effectLst/>
                <a:latin typeface="Arial" panose="020B0604020202020204" pitchFamily="34" charset="0"/>
                <a:ea typeface="Calibri" panose="020F0502020204030204" pitchFamily="34" charset="0"/>
                <a:cs typeface="Arial" panose="020B0604020202020204" pitchFamily="34" charset="0"/>
              </a:rPr>
              <a:t>†</a:t>
            </a:r>
            <a:r>
              <a:rPr lang="en-GB" sz="1200">
                <a:effectLst/>
                <a:latin typeface="Arial" panose="020B0604020202020204" pitchFamily="34" charset="0"/>
                <a:ea typeface="Calibri" panose="020F0502020204030204" pitchFamily="34" charset="0"/>
                <a:cs typeface="Times New Roman" panose="02020603050405020304" pitchFamily="18" charset="0"/>
              </a:rPr>
              <a:t> Confidence intervals not reported; data for non-</a:t>
            </a:r>
            <a:r>
              <a:rPr lang="en-GB" sz="1200" err="1">
                <a:effectLst/>
                <a:latin typeface="Arial" panose="020B0604020202020204" pitchFamily="34" charset="0"/>
                <a:ea typeface="Calibri" panose="020F0502020204030204" pitchFamily="34" charset="0"/>
                <a:cs typeface="Times New Roman" panose="02020603050405020304" pitchFamily="18" charset="0"/>
              </a:rPr>
              <a:t>tBRCA</a:t>
            </a:r>
            <a:r>
              <a:rPr lang="en-GB" sz="1200">
                <a:effectLst/>
                <a:latin typeface="Arial" panose="020B0604020202020204" pitchFamily="34" charset="0"/>
                <a:ea typeface="Calibri" panose="020F0502020204030204" pitchFamily="34" charset="0"/>
                <a:cs typeface="Times New Roman" panose="02020603050405020304" pitchFamily="18" charset="0"/>
              </a:rPr>
              <a:t>/non-HRD BEV-ineligible population presented by the company in weeks and converted to months by EAG. </a:t>
            </a:r>
            <a:r>
              <a:rPr lang="en-GB" sz="1200" b="1">
                <a:effectLst/>
                <a:latin typeface="Arial" panose="020B0604020202020204" pitchFamily="34" charset="0"/>
                <a:ea typeface="Calibri" panose="020F0502020204030204" pitchFamily="34" charset="0"/>
                <a:cs typeface="Times New Roman" panose="02020603050405020304" pitchFamily="18" charset="0"/>
              </a:rPr>
              <a:t>Bold</a:t>
            </a:r>
            <a:r>
              <a:rPr lang="en-GB" sz="1200">
                <a:effectLst/>
                <a:latin typeface="Arial" panose="020B0604020202020204" pitchFamily="34" charset="0"/>
                <a:ea typeface="Calibri" panose="020F0502020204030204" pitchFamily="34" charset="0"/>
                <a:cs typeface="Times New Roman" panose="02020603050405020304" pitchFamily="18" charset="0"/>
              </a:rPr>
              <a:t> = statistically significant result. </a:t>
            </a:r>
            <a:r>
              <a:rPr lang="en-GB" sz="1200">
                <a:latin typeface="Arial" panose="020B0604020202020204" pitchFamily="34" charset="0"/>
                <a:cs typeface="Times New Roman" panose="02020603050405020304" pitchFamily="18" charset="0"/>
              </a:rPr>
              <a:t>BEV=bevacizumab; HR=hazard ratio; HRD=homologous recombination repair deficient; ITT=intention to treat; non-</a:t>
            </a:r>
            <a:r>
              <a:rPr lang="en-GB" sz="1200" err="1">
                <a:latin typeface="Arial" panose="020B0604020202020204" pitchFamily="34" charset="0"/>
                <a:cs typeface="Times New Roman" panose="02020603050405020304" pitchFamily="18" charset="0"/>
              </a:rPr>
              <a:t>tBRCA</a:t>
            </a:r>
            <a:r>
              <a:rPr lang="en-GB" sz="1200">
                <a:latin typeface="Arial" panose="020B0604020202020204" pitchFamily="34" charset="0"/>
                <a:cs typeface="Times New Roman" panose="02020603050405020304" pitchFamily="18" charset="0"/>
              </a:rPr>
              <a:t> tumour without </a:t>
            </a:r>
            <a:r>
              <a:rPr lang="en-GB" sz="1200" err="1">
                <a:latin typeface="Arial" panose="020B0604020202020204" pitchFamily="34" charset="0"/>
                <a:cs typeface="Times New Roman" panose="02020603050405020304" pitchFamily="18" charset="0"/>
              </a:rPr>
              <a:t>BReast</a:t>
            </a:r>
            <a:r>
              <a:rPr lang="en-GB" sz="1200">
                <a:latin typeface="Arial" panose="020B0604020202020204" pitchFamily="34" charset="0"/>
                <a:cs typeface="Times New Roman" panose="02020603050405020304" pitchFamily="18" charset="0"/>
              </a:rPr>
              <a:t> Cancer gene mutation; NR=not reached; OS=overall survival; PFS=progression-free survival; PFS2=progression-free survival 2; </a:t>
            </a:r>
            <a:r>
              <a:rPr lang="en-GB" sz="1200" err="1">
                <a:latin typeface="Arial" panose="020B0604020202020204" pitchFamily="34" charset="0"/>
                <a:cs typeface="Times New Roman" panose="02020603050405020304" pitchFamily="18" charset="0"/>
              </a:rPr>
              <a:t>tBRCA</a:t>
            </a:r>
            <a:r>
              <a:rPr lang="en-GB" sz="1200">
                <a:latin typeface="Arial" panose="020B0604020202020204" pitchFamily="34" charset="0"/>
                <a:cs typeface="Times New Roman" panose="02020603050405020304" pitchFamily="18" charset="0"/>
              </a:rPr>
              <a:t>=tumour with </a:t>
            </a:r>
            <a:r>
              <a:rPr lang="en-GB" sz="1200" err="1">
                <a:latin typeface="Arial" panose="020B0604020202020204" pitchFamily="34" charset="0"/>
                <a:cs typeface="Times New Roman" panose="02020603050405020304" pitchFamily="18" charset="0"/>
              </a:rPr>
              <a:t>BReast</a:t>
            </a:r>
            <a:r>
              <a:rPr lang="en-GB" sz="1200">
                <a:latin typeface="Arial" panose="020B0604020202020204" pitchFamily="34" charset="0"/>
                <a:cs typeface="Times New Roman" panose="02020603050405020304" pitchFamily="18" charset="0"/>
              </a:rPr>
              <a:t> Cancer gene mutation</a:t>
            </a:r>
          </a:p>
        </p:txBody>
      </p:sp>
    </p:spTree>
    <p:extLst>
      <p:ext uri="{BB962C8B-B14F-4D97-AF65-F5344CB8AC3E}">
        <p14:creationId xmlns:p14="http://schemas.microsoft.com/office/powerpoint/2010/main" val="6715325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4217D47-4EA6-1C86-9CD6-E77A56867D38}"/>
              </a:ext>
            </a:extLst>
          </p:cNvPr>
          <p:cNvSpPr>
            <a:spLocks noGrp="1"/>
          </p:cNvSpPr>
          <p:nvPr>
            <p:ph type="body" sz="quarter" idx="13"/>
          </p:nvPr>
        </p:nvSpPr>
        <p:spPr>
          <a:xfrm>
            <a:off x="1103692" y="6468422"/>
            <a:ext cx="10613817" cy="611353"/>
          </a:xfrm>
        </p:spPr>
        <p:txBody>
          <a:bodyPr>
            <a:normAutofit/>
          </a:bodyPr>
          <a:lstStyle/>
          <a:p>
            <a:r>
              <a:rPr lang="en-GB" sz="1400">
                <a:latin typeface="Arial" panose="020B0604020202020204" pitchFamily="34" charset="0"/>
                <a:cs typeface="Times New Roman" panose="02020603050405020304" pitchFamily="18" charset="0"/>
              </a:rPr>
              <a:t>HR, hazard ratio; OS, overall survival; PFS, progression-free survival; PFS2, progression-free survival 2;</a:t>
            </a:r>
            <a:endParaRPr lang="en-GB"/>
          </a:p>
        </p:txBody>
      </p:sp>
      <p:sp>
        <p:nvSpPr>
          <p:cNvPr id="3" name="Title 2">
            <a:extLst>
              <a:ext uri="{FF2B5EF4-FFF2-40B4-BE49-F238E27FC236}">
                <a16:creationId xmlns:a16="http://schemas.microsoft.com/office/drawing/2014/main" id="{C1F32BB4-9C36-534C-C62A-6F7FD1DC01EE}"/>
              </a:ext>
            </a:extLst>
          </p:cNvPr>
          <p:cNvSpPr>
            <a:spLocks noGrp="1"/>
          </p:cNvSpPr>
          <p:nvPr>
            <p:ph type="title"/>
          </p:nvPr>
        </p:nvSpPr>
        <p:spPr/>
        <p:txBody>
          <a:bodyPr/>
          <a:lstStyle/>
          <a:p>
            <a:r>
              <a:rPr lang="en-GB"/>
              <a:t>EAG’s comments on clinical evidence</a:t>
            </a:r>
          </a:p>
        </p:txBody>
      </p:sp>
      <p:sp>
        <p:nvSpPr>
          <p:cNvPr id="5" name="Rectangle 4">
            <a:extLst>
              <a:ext uri="{FF2B5EF4-FFF2-40B4-BE49-F238E27FC236}">
                <a16:creationId xmlns:a16="http://schemas.microsoft.com/office/drawing/2014/main" id="{D06B2556-B929-5980-FE91-CDF4A99AAE03}"/>
              </a:ext>
            </a:extLst>
          </p:cNvPr>
          <p:cNvSpPr/>
          <p:nvPr/>
        </p:nvSpPr>
        <p:spPr>
          <a:xfrm>
            <a:off x="84083" y="1019503"/>
            <a:ext cx="11786491" cy="5307725"/>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14000"/>
              </a:lnSpc>
              <a:spcBef>
                <a:spcPts val="600"/>
              </a:spcBef>
            </a:pPr>
            <a:r>
              <a:rPr lang="en-GB" b="1">
                <a:solidFill>
                  <a:schemeClr val="tx1"/>
                </a:solidFill>
                <a:latin typeface="Arial" panose="020B0604020202020204" pitchFamily="34" charset="0"/>
              </a:rPr>
              <a:t>EAG </a:t>
            </a:r>
            <a:r>
              <a:rPr lang="en-GB" b="1">
                <a:solidFill>
                  <a:schemeClr val="tx1"/>
                </a:solidFill>
                <a:latin typeface="Arial" panose="020B0604020202020204" pitchFamily="34" charset="0"/>
                <a:cs typeface="Arial" panose="020B0604020202020204" pitchFamily="34" charset="0"/>
              </a:rPr>
              <a:t>comments:</a:t>
            </a:r>
            <a:r>
              <a:rPr lang="en-GB">
                <a:solidFill>
                  <a:schemeClr val="tx1"/>
                </a:solidFill>
                <a:latin typeface="Arial" panose="020B0604020202020204" pitchFamily="34" charset="0"/>
                <a:cs typeface="Arial" panose="020B0604020202020204" pitchFamily="34" charset="0"/>
              </a:rPr>
              <a:t> Identified several limitations:</a:t>
            </a:r>
          </a:p>
          <a:p>
            <a:pPr marL="342900" indent="-342900">
              <a:lnSpc>
                <a:spcPct val="114000"/>
              </a:lnSpc>
              <a:spcBef>
                <a:spcPts val="600"/>
              </a:spcBef>
              <a:buFont typeface="Arial" panose="020B0604020202020204" pitchFamily="34" charset="0"/>
              <a:buChar char="•"/>
            </a:pPr>
            <a:r>
              <a:rPr lang="en-GB">
                <a:solidFill>
                  <a:schemeClr val="tx1"/>
                </a:solidFill>
                <a:latin typeface="Arial" panose="020B0604020202020204" pitchFamily="34" charset="0"/>
                <a:cs typeface="Arial" panose="020B0604020202020204" pitchFamily="34" charset="0"/>
              </a:rPr>
              <a:t>Low number of absolute events in placebo arm (due to much smaller sample size for this arm) makes interpreting all tests for statistical significance problematic </a:t>
            </a:r>
            <a:r>
              <a:rPr lang="en-GB">
                <a:solidFill>
                  <a:schemeClr val="tx1"/>
                </a:solidFill>
                <a:latin typeface="Arial" panose="020B0604020202020204" pitchFamily="34" charset="0"/>
                <a:cs typeface="Arial" panose="020B0604020202020204" pitchFamily="34" charset="0"/>
                <a:sym typeface="Wingdings" panose="05000000000000000000" pitchFamily="2" charset="2"/>
              </a:rPr>
              <a:t> </a:t>
            </a:r>
            <a:r>
              <a:rPr lang="en-GB">
                <a:solidFill>
                  <a:schemeClr val="tx1"/>
                </a:solidFill>
                <a:latin typeface="Arial" panose="020B0604020202020204" pitchFamily="34" charset="0"/>
                <a:cs typeface="Arial" panose="020B0604020202020204" pitchFamily="34" charset="0"/>
              </a:rPr>
              <a:t>analyses lack statistical power</a:t>
            </a:r>
          </a:p>
          <a:p>
            <a:pPr marL="342900" indent="-342900">
              <a:lnSpc>
                <a:spcPct val="114000"/>
              </a:lnSpc>
              <a:spcBef>
                <a:spcPts val="600"/>
              </a:spcBef>
              <a:buFont typeface="Arial" panose="020B0604020202020204" pitchFamily="34" charset="0"/>
              <a:buChar char="•"/>
            </a:pPr>
            <a:r>
              <a:rPr lang="en-GB">
                <a:solidFill>
                  <a:schemeClr val="tx1"/>
                </a:solidFill>
                <a:latin typeface="Arial" panose="020B0604020202020204" pitchFamily="34" charset="0"/>
                <a:cs typeface="Arial" panose="020B0604020202020204" pitchFamily="34" charset="0"/>
              </a:rPr>
              <a:t>Most recent data-cuts are described, in the company addendum, as being ad-hoc </a:t>
            </a:r>
          </a:p>
          <a:p>
            <a:pPr marL="342900" indent="-342900">
              <a:lnSpc>
                <a:spcPct val="114000"/>
              </a:lnSpc>
              <a:spcBef>
                <a:spcPts val="600"/>
              </a:spcBef>
              <a:buFont typeface="Arial" panose="020B0604020202020204" pitchFamily="34" charset="0"/>
              <a:buChar char="•"/>
            </a:pPr>
            <a:r>
              <a:rPr lang="en-GB">
                <a:solidFill>
                  <a:schemeClr val="tx1"/>
                </a:solidFill>
                <a:latin typeface="Arial" panose="020B0604020202020204" pitchFamily="34" charset="0"/>
                <a:cs typeface="Arial" panose="020B0604020202020204" pitchFamily="34" charset="0"/>
              </a:rPr>
              <a:t>Not possible to compare PFS, PFS2 and OS results from the same data-cut: latest OS data = March 2023, latest PFS and PFS2 data = May 2024</a:t>
            </a:r>
          </a:p>
          <a:p>
            <a:pPr marL="342900" indent="-342900">
              <a:lnSpc>
                <a:spcPct val="114000"/>
              </a:lnSpc>
              <a:spcBef>
                <a:spcPts val="600"/>
              </a:spcBef>
              <a:buFont typeface="Arial" panose="020B0604020202020204" pitchFamily="34" charset="0"/>
              <a:buChar char="•"/>
            </a:pPr>
            <a:r>
              <a:rPr lang="en-GB">
                <a:solidFill>
                  <a:schemeClr val="tx1"/>
                </a:solidFill>
                <a:latin typeface="Arial" panose="020B0604020202020204" pitchFamily="34" charset="0"/>
                <a:cs typeface="Arial" panose="020B0604020202020204" pitchFamily="34" charset="0"/>
              </a:rPr>
              <a:t>Interpretating OS results problematic as:</a:t>
            </a:r>
          </a:p>
          <a:p>
            <a:pPr marL="800100" lvl="1" indent="-342900">
              <a:lnSpc>
                <a:spcPct val="114000"/>
              </a:lnSpc>
              <a:spcBef>
                <a:spcPts val="600"/>
              </a:spcBef>
              <a:buFont typeface="Courier New" panose="02070309020205020404" pitchFamily="49" charset="0"/>
              <a:buChar char="o"/>
            </a:pPr>
            <a:r>
              <a:rPr lang="en-GB">
                <a:solidFill>
                  <a:schemeClr val="tx1"/>
                </a:solidFill>
                <a:latin typeface="Arial" panose="020B0604020202020204" pitchFamily="34" charset="0"/>
                <a:cs typeface="Arial" panose="020B0604020202020204" pitchFamily="34" charset="0"/>
              </a:rPr>
              <a:t>data are immature</a:t>
            </a:r>
          </a:p>
          <a:p>
            <a:pPr marL="800100" lvl="1" indent="-342900">
              <a:lnSpc>
                <a:spcPct val="114000"/>
              </a:lnSpc>
              <a:spcBef>
                <a:spcPts val="600"/>
              </a:spcBef>
              <a:buFont typeface="Courier New" panose="02070309020205020404" pitchFamily="49" charset="0"/>
              <a:buChar char="o"/>
            </a:pPr>
            <a:r>
              <a:rPr lang="en-GB">
                <a:solidFill>
                  <a:schemeClr val="tx1"/>
                </a:solidFill>
                <a:latin typeface="Arial" panose="020B0604020202020204" pitchFamily="34" charset="0"/>
                <a:cs typeface="Arial" panose="020B0604020202020204" pitchFamily="34" charset="0"/>
              </a:rPr>
              <a:t>OS proportional hazards assumption is violated</a:t>
            </a:r>
          </a:p>
          <a:p>
            <a:pPr marL="285750" indent="-285750">
              <a:lnSpc>
                <a:spcPct val="114000"/>
              </a:lnSpc>
              <a:spcBef>
                <a:spcPts val="600"/>
              </a:spcBef>
              <a:buFont typeface="Arial" panose="020B0604020202020204" pitchFamily="34" charset="0"/>
              <a:buChar char="•"/>
            </a:pPr>
            <a:r>
              <a:rPr lang="en-GB">
                <a:solidFill>
                  <a:schemeClr val="tx1"/>
                </a:solidFill>
                <a:latin typeface="Arial" panose="020B0604020202020204" pitchFamily="34" charset="0"/>
                <a:cs typeface="Arial" panose="020B0604020202020204" pitchFamily="34" charset="0"/>
              </a:rPr>
              <a:t>HR likely a reasonable measure of relative treatment effect for PFS and PFS2 but not for OS. </a:t>
            </a:r>
          </a:p>
          <a:p>
            <a:pPr marL="742950" lvl="1" indent="-285750">
              <a:lnSpc>
                <a:spcPct val="114000"/>
              </a:lnSpc>
              <a:spcBef>
                <a:spcPts val="600"/>
              </a:spcBef>
              <a:buFont typeface="Courier New" panose="02070309020205020404" pitchFamily="49" charset="0"/>
              <a:buChar char="o"/>
            </a:pPr>
            <a:r>
              <a:rPr lang="en-GB">
                <a:solidFill>
                  <a:schemeClr val="tx1"/>
                </a:solidFill>
                <a:latin typeface="Arial" panose="020B0604020202020204" pitchFamily="34" charset="0"/>
                <a:cs typeface="Arial" panose="020B0604020202020204" pitchFamily="34" charset="0"/>
              </a:rPr>
              <a:t>PFS HR (but not the PFS2 HR) statistically significantly improved in rucaparib vs. placebo arm, despite the analysis not being powered to detect statistically significant difference</a:t>
            </a:r>
          </a:p>
        </p:txBody>
      </p:sp>
    </p:spTree>
    <p:extLst>
      <p:ext uri="{BB962C8B-B14F-4D97-AF65-F5344CB8AC3E}">
        <p14:creationId xmlns:p14="http://schemas.microsoft.com/office/powerpoint/2010/main" val="174298626"/>
      </p:ext>
    </p:extLst>
  </p:cSld>
  <p:clrMapOvr>
    <a:masterClrMapping/>
  </p:clrMapOvr>
</p:sld>
</file>

<file path=ppt/theme/theme1.xml><?xml version="1.0" encoding="utf-8"?>
<a:theme xmlns:a="http://schemas.openxmlformats.org/drawingml/2006/main" name="NICEbrandtheme">
  <a:themeElements>
    <a:clrScheme name="NICE colour palette">
      <a:dk1>
        <a:srgbClr val="000000"/>
      </a:dk1>
      <a:lt1>
        <a:srgbClr val="FFFFFF"/>
      </a:lt1>
      <a:dk2>
        <a:srgbClr val="00436C"/>
      </a:dk2>
      <a:lt2>
        <a:srgbClr val="F7F3F1"/>
      </a:lt2>
      <a:accent1>
        <a:srgbClr val="228096"/>
      </a:accent1>
      <a:accent2>
        <a:srgbClr val="00436C"/>
      </a:accent2>
      <a:accent3>
        <a:srgbClr val="EAD054"/>
      </a:accent3>
      <a:accent4>
        <a:srgbClr val="EDD8CD"/>
      </a:accent4>
      <a:accent5>
        <a:srgbClr val="37916D"/>
      </a:accent5>
      <a:accent6>
        <a:srgbClr val="D07B4C"/>
      </a:accent6>
      <a:hlink>
        <a:srgbClr val="0000FF"/>
      </a:hlink>
      <a:folHlink>
        <a:srgbClr val="0000FF"/>
      </a:folHlink>
    </a:clrScheme>
    <a:fontScheme name="NICE corporate fonts">
      <a:majorFont>
        <a:latin typeface="Lora SemiBold"/>
        <a:ea typeface=""/>
        <a:cs typeface=""/>
      </a:majorFont>
      <a:minorFont>
        <a:latin typeface="Inter"/>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BLANK">
      <a:srgbClr val="FFFFFF"/>
    </a:custClr>
    <a:custClr name="Black 100%">
      <a:srgbClr val="000000"/>
    </a:custClr>
    <a:custClr name="Soft cream 100%">
      <a:srgbClr val="DED5CA"/>
    </a:custClr>
    <a:custClr name="BLANK">
      <a:srgbClr val="FFFFFF"/>
    </a:custClr>
    <a:custClr name="Bold teal 100%">
      <a:srgbClr val="228096"/>
    </a:custClr>
    <a:custClr name="Deep blue 100%">
      <a:srgbClr val="00436C"/>
    </a:custClr>
    <a:custClr name="Positive yellow 100%">
      <a:srgbClr val="EAD054"/>
    </a:custClr>
    <a:custClr name="Warm pink 100%">
      <a:srgbClr val="EDD8CD"/>
    </a:custClr>
    <a:custClr name="Balanced green 100%">
      <a:srgbClr val="37906D"/>
    </a:custClr>
    <a:custClr name="Natural tan 100%">
      <a:srgbClr val="D07B4D"/>
    </a:custClr>
    <a:custClr name="BLANK">
      <a:srgbClr val="FFFFFF"/>
    </a:custClr>
    <a:custClr name="Black 75%">
      <a:srgbClr val="404040"/>
    </a:custClr>
    <a:custClr name="Soft cream 75%">
      <a:srgbClr val="E6E0D7"/>
    </a:custClr>
    <a:custClr name="BLANK">
      <a:srgbClr val="FFFFFF"/>
    </a:custClr>
    <a:custClr name="Bold teal 75%">
      <a:srgbClr val="59A0B0"/>
    </a:custClr>
    <a:custClr name="Deep blue 75%">
      <a:srgbClr val="407291"/>
    </a:custClr>
    <a:custClr name="Positive yellow 75%">
      <a:srgbClr val="EFDC7F"/>
    </a:custClr>
    <a:custClr name="Warm pink 75%">
      <a:srgbClr val="F2E2D9"/>
    </a:custClr>
    <a:custClr name="Balanced green 75%">
      <a:srgbClr val="69AC91"/>
    </a:custClr>
    <a:custClr name="Natural tan 75%">
      <a:srgbClr val="DC9C7A"/>
    </a:custClr>
    <a:custClr name="BLANK">
      <a:srgbClr val="FFFFFF"/>
    </a:custClr>
    <a:custClr name="Black 50%">
      <a:srgbClr val="808080"/>
    </a:custClr>
    <a:custClr name="Soft cream 50%">
      <a:srgbClr val="EEEAE4"/>
    </a:custClr>
    <a:custClr name="BLANK">
      <a:srgbClr val="FFFFFF"/>
    </a:custClr>
    <a:custClr name="Bold teal 50%">
      <a:srgbClr val="91C0CB"/>
    </a:custClr>
    <a:custClr name="Deep blue 50%">
      <a:srgbClr val="80A1B5"/>
    </a:custClr>
    <a:custClr name="Positive yellow 50%">
      <a:srgbClr val="F4E8AA"/>
    </a:custClr>
    <a:custClr name="Warm pink 50%">
      <a:srgbClr val="F6ECE6"/>
    </a:custClr>
    <a:custClr name="Balanced green 50%">
      <a:srgbClr val="9BC8B6"/>
    </a:custClr>
    <a:custClr name="Natural tan 50%">
      <a:srgbClr val="E7BDA6"/>
    </a:custClr>
    <a:custClr name="BLANK">
      <a:srgbClr val="FFFFFF"/>
    </a:custClr>
    <a:custClr name="Black 25%">
      <a:srgbClr val="BFBFBF"/>
    </a:custClr>
    <a:custClr name="Soft cream 25%">
      <a:srgbClr val="F7F4F1"/>
    </a:custClr>
    <a:custClr name="BLANK">
      <a:srgbClr val="FFFFFF"/>
    </a:custClr>
    <a:custClr name="Bold teal 25%">
      <a:srgbClr val="C8E0E6"/>
    </a:custClr>
    <a:custClr name="Deep blue 25%">
      <a:srgbClr val="BFD0DA"/>
    </a:custClr>
    <a:custClr name="Positive yellow 25%">
      <a:srgbClr val="FAF3D4"/>
    </a:custClr>
    <a:custClr name="Warm pink 25%">
      <a:srgbClr val="FBF5F2"/>
    </a:custClr>
    <a:custClr name="Balanced green 25%">
      <a:srgbClr val="CDE3DA"/>
    </a:custClr>
    <a:custClr name="Natural tan 25%">
      <a:srgbClr val="F3DED3"/>
    </a:custClr>
  </a:custClrLst>
  <a:extLst>
    <a:ext uri="{05A4C25C-085E-4340-85A3-A5531E510DB2}">
      <thm15:themeFamily xmlns:thm15="http://schemas.microsoft.com/office/thememl/2012/main" name="Accessible Slide Deck Template.potx  -  AutoRecovered" id="{93991C23-F404-4463-A110-3652FAD7643E}" vid="{3BC3C715-EF78-453C-8563-5D42F846CBB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3164B6419967F4F9BC885BCC38080FE" ma:contentTypeVersion="13" ma:contentTypeDescription="Create a new document." ma:contentTypeScope="" ma:versionID="fecebe318a13d31f7437abee9fbc8b81">
  <xsd:schema xmlns:xsd="http://www.w3.org/2001/XMLSchema" xmlns:xs="http://www.w3.org/2001/XMLSchema" xmlns:p="http://schemas.microsoft.com/office/2006/metadata/properties" xmlns:ns2="6113f790-c252-4bfe-890a-0e01b9de803a" xmlns:ns3="0eb656aa-4e79-4e95-9076-bc119a23e0cc" targetNamespace="http://schemas.microsoft.com/office/2006/metadata/properties" ma:root="true" ma:fieldsID="d3f0e78506d529c3e26317732c42b568" ns2:_="" ns3:_="">
    <xsd:import namespace="6113f790-c252-4bfe-890a-0e01b9de803a"/>
    <xsd:import namespace="0eb656aa-4e79-4e95-9076-bc119a23e0c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113f790-c252-4bfe-890a-0e01b9de803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9abb4586-6e39-4769-a9e9-e64cee0e77fc"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descriptio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description="" ma:indexed="true"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eb656aa-4e79-4e95-9076-bc119a23e0cc"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9a88f659-1643-4156-81f1-9846a64941a2}" ma:internalName="TaxCatchAll" ma:showField="CatchAllData" ma:web="c484c3bf-3e79-421f-a326-5c77b32e9f2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0eb656aa-4e79-4e95-9076-bc119a23e0cc" xsi:nil="true"/>
    <lcf76f155ced4ddcb4097134ff3c332f xmlns="6113f790-c252-4bfe-890a-0e01b9de803a">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36A15D6-CE2E-4DD7-A9A8-E9AD70CB9987}">
  <ds:schemaRefs>
    <ds:schemaRef ds:uri="0eb656aa-4e79-4e95-9076-bc119a23e0cc"/>
    <ds:schemaRef ds:uri="6113f790-c252-4bfe-890a-0e01b9de803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506D4A81-9AA7-4839-9F7C-49A81BAA6B43}">
  <ds:schemaRefs>
    <ds:schemaRef ds:uri="6113f790-c252-4bfe-890a-0e01b9de803a"/>
    <ds:schemaRef ds:uri="http://purl.org/dc/terms/"/>
    <ds:schemaRef ds:uri="http://schemas.microsoft.com/office/2006/metadata/properties"/>
    <ds:schemaRef ds:uri="http://purl.org/dc/elements/1.1/"/>
    <ds:schemaRef ds:uri="http://purl.org/dc/dcmitype/"/>
    <ds:schemaRef ds:uri="0eb656aa-4e79-4e95-9076-bc119a23e0cc"/>
    <ds:schemaRef ds:uri="http://schemas.microsoft.com/office/2006/documentManagement/types"/>
    <ds:schemaRef ds:uri="http://schemas.openxmlformats.org/package/2006/metadata/core-properties"/>
    <ds:schemaRef ds:uri="http://schemas.microsoft.com/office/infopath/2007/PartnerControls"/>
    <ds:schemaRef ds:uri="http://www.w3.org/XML/1998/namespace"/>
  </ds:schemaRefs>
</ds:datastoreItem>
</file>

<file path=customXml/itemProps3.xml><?xml version="1.0" encoding="utf-8"?>
<ds:datastoreItem xmlns:ds="http://schemas.openxmlformats.org/officeDocument/2006/customXml" ds:itemID="{581EC78B-BD21-4F7D-A745-F4837912BCC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Accessible Slide Deck Template</Template>
  <TotalTime>832</TotalTime>
  <Words>2765</Words>
  <Application>Microsoft Office PowerPoint</Application>
  <PresentationFormat>Widescreen</PresentationFormat>
  <Paragraphs>348</Paragraphs>
  <Slides>21</Slides>
  <Notes>20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21</vt:i4>
      </vt:variant>
    </vt:vector>
  </HeadingPairs>
  <TitlesOfParts>
    <vt:vector size="31" baseType="lpstr">
      <vt:lpstr>Arial</vt:lpstr>
      <vt:lpstr>Times New Roman</vt:lpstr>
      <vt:lpstr>Lora SemiBold</vt:lpstr>
      <vt:lpstr>Courier New</vt:lpstr>
      <vt:lpstr>Lato</vt:lpstr>
      <vt:lpstr>Wingdings</vt:lpstr>
      <vt:lpstr>Google Sans</vt:lpstr>
      <vt:lpstr>Symbol</vt:lpstr>
      <vt:lpstr>Inter</vt:lpstr>
      <vt:lpstr>NICEbrandtheme</vt:lpstr>
      <vt:lpstr>Rucaparib for maintenance treatment of advanced ovarian, fallopian tube and peritoneal cancer after response to first-line platinum-based chemotherapy</vt:lpstr>
      <vt:lpstr>Rucaparib for maintenance treatment of advanced ovarian, fallopian tube and peritoneal cancer after response to first-line platinum-based chemotherapy</vt:lpstr>
      <vt:lpstr>Rucaparib (Rubraca, pharma&amp;)</vt:lpstr>
      <vt:lpstr>Appraisal context</vt:lpstr>
      <vt:lpstr>Bevacizumab ineligible non-HRD subgroup</vt:lpstr>
      <vt:lpstr>Rucaparib for maintenance treatment for advanced ovarian, fallopian tube and peritoneal cancer after response to first-line platinum-based chemotherapy</vt:lpstr>
      <vt:lpstr>Baseline characteristics: bevacizumab ineligible population </vt:lpstr>
      <vt:lpstr>ATHENA-MONO results</vt:lpstr>
      <vt:lpstr>EAG’s comments on clinical evidence</vt:lpstr>
      <vt:lpstr>Rucaparib for maintenance treatment for advanced ovarian, fallopian tube and peritoneal cancer after response to first-line platinum-based chemotherapy</vt:lpstr>
      <vt:lpstr>Cost effectiveness evidence  </vt:lpstr>
      <vt:lpstr>Company’s base case PFS, PFS2 and OS </vt:lpstr>
      <vt:lpstr>EAG alternative PFS and PFS2 and company OS distributions</vt:lpstr>
      <vt:lpstr>Company and EAG PFS, PFS2, and OS curves and KM data </vt:lpstr>
      <vt:lpstr>Rucaparib for maintenance treatment for advanced ovarian, fallopian tube and peritoneal cancer after response to first-line platinum-based chemotherapy</vt:lpstr>
      <vt:lpstr>Cost effectiveness results: bevacizumab ineligible subgroup</vt:lpstr>
      <vt:lpstr>Managed access</vt:lpstr>
      <vt:lpstr>Rucaparib for maintenance treatment for advanced ovarian, fallopian tube and peritoneal cancer after response to first-line platinum-based chemotherapy</vt:lpstr>
      <vt:lpstr>Bevacizumab eligibility</vt:lpstr>
      <vt:lpstr>Selection of patient population from ATHENA-MONO trial </vt:lpstr>
      <vt:lpstr>Summary of committee’s preferred assumptions relevant to the bevacizumab ineligible subgroup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use this PowerPoint template</dc:title>
  <dc:creator>Victoria Kelly</dc:creator>
  <cp:lastModifiedBy>Marcia Miller</cp:lastModifiedBy>
  <cp:revision>4</cp:revision>
  <dcterms:created xsi:type="dcterms:W3CDTF">2024-03-20T09:41:57Z</dcterms:created>
  <dcterms:modified xsi:type="dcterms:W3CDTF">2025-02-28T09:36:02Z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c69d85d5-6d9e-4305-a294-1f636ec0f2d6_Enabled">
    <vt:lpwstr>true</vt:lpwstr>
  </property>
  <property fmtid="{D5CDD505-2E9C-101B-9397-08002B2CF9AE}" pid="3" name="MSIP_Label_c69d85d5-6d9e-4305-a294-1f636ec0f2d6_SetDate">
    <vt:lpwstr>2023-06-06T08:52:22Z</vt:lpwstr>
  </property>
  <property fmtid="{D5CDD505-2E9C-101B-9397-08002B2CF9AE}" pid="4" name="MSIP_Label_c69d85d5-6d9e-4305-a294-1f636ec0f2d6_Method">
    <vt:lpwstr>Standard</vt:lpwstr>
  </property>
  <property fmtid="{D5CDD505-2E9C-101B-9397-08002B2CF9AE}" pid="5" name="MSIP_Label_c69d85d5-6d9e-4305-a294-1f636ec0f2d6_Name">
    <vt:lpwstr>OFFICIAL</vt:lpwstr>
  </property>
  <property fmtid="{D5CDD505-2E9C-101B-9397-08002B2CF9AE}" pid="6" name="MSIP_Label_c69d85d5-6d9e-4305-a294-1f636ec0f2d6_SiteId">
    <vt:lpwstr>6030f479-b342-472d-a5dd-740ff7538de9</vt:lpwstr>
  </property>
  <property fmtid="{D5CDD505-2E9C-101B-9397-08002B2CF9AE}" pid="7" name="MSIP_Label_c69d85d5-6d9e-4305-a294-1f636ec0f2d6_ActionId">
    <vt:lpwstr>3592bedb-0887-4889-a00b-955ebe06d3f5</vt:lpwstr>
  </property>
  <property fmtid="{D5CDD505-2E9C-101B-9397-08002B2CF9AE}" pid="8" name="MSIP_Label_c69d85d5-6d9e-4305-a294-1f636ec0f2d6_ContentBits">
    <vt:lpwstr>0</vt:lpwstr>
  </property>
  <property fmtid="{D5CDD505-2E9C-101B-9397-08002B2CF9AE}" pid="9" name="ContentTypeId">
    <vt:lpwstr>0x010100C3164B6419967F4F9BC885BCC38080FE</vt:lpwstr>
  </property>
  <property fmtid="{D5CDD505-2E9C-101B-9397-08002B2CF9AE}" pid="10" name="Order">
    <vt:r8>100</vt:r8>
  </property>
  <property fmtid="{D5CDD505-2E9C-101B-9397-08002B2CF9AE}" pid="11" name="MediaServiceImageTags">
    <vt:lpwstr/>
  </property>
  <property fmtid="{D5CDD505-2E9C-101B-9397-08002B2CF9AE}" pid="12" name="Condition category">
    <vt:lpwstr/>
  </property>
  <property fmtid="{D5CDD505-2E9C-101B-9397-08002B2CF9AE}" pid="13" name="_ExtendedDescription">
    <vt:lpwstr/>
  </property>
</Properties>
</file>