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2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183" r:id="rId4"/>
    <p:sldMasterId id="2147484136" r:id="rId5"/>
    <p:sldMasterId id="2147484235" r:id="rId6"/>
  </p:sldMasterIdLst>
  <p:notesMasterIdLst>
    <p:notesMasterId r:id="rId34"/>
  </p:notesMasterIdLst>
  <p:handoutMasterIdLst>
    <p:handoutMasterId r:id="rId35"/>
  </p:handoutMasterIdLst>
  <p:sldIdLst>
    <p:sldId id="339" r:id="rId7"/>
    <p:sldId id="1797" r:id="rId8"/>
    <p:sldId id="345" r:id="rId9"/>
    <p:sldId id="1889" r:id="rId10"/>
    <p:sldId id="2088" r:id="rId11"/>
    <p:sldId id="2089" r:id="rId12"/>
    <p:sldId id="2093" r:id="rId13"/>
    <p:sldId id="2103" r:id="rId14"/>
    <p:sldId id="2090" r:id="rId15"/>
    <p:sldId id="2113" r:id="rId16"/>
    <p:sldId id="2114" r:id="rId17"/>
    <p:sldId id="2096" r:id="rId18"/>
    <p:sldId id="2107" r:id="rId19"/>
    <p:sldId id="2098" r:id="rId20"/>
    <p:sldId id="2099" r:id="rId21"/>
    <p:sldId id="2116" r:id="rId22"/>
    <p:sldId id="2117" r:id="rId23"/>
    <p:sldId id="2104" r:id="rId24"/>
    <p:sldId id="2091" r:id="rId25"/>
    <p:sldId id="2112" r:id="rId26"/>
    <p:sldId id="2102" r:id="rId27"/>
    <p:sldId id="2111" r:id="rId28"/>
    <p:sldId id="2092" r:id="rId29"/>
    <p:sldId id="2105" r:id="rId30"/>
    <p:sldId id="2118" r:id="rId31"/>
    <p:sldId id="2106" r:id="rId32"/>
    <p:sldId id="2097" r:id="rId33"/>
  </p:sldIdLst>
  <p:sldSz cx="12192000" cy="6858000"/>
  <p:notesSz cx="6858000" cy="9144000"/>
  <p:embeddedFontLst>
    <p:embeddedFont>
      <p:font typeface="Inter" panose="020B0604020202020204" charset="0"/>
      <p:regular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ora SemiBold" panose="020B0604020202020204" charset="0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839CC98-ADD9-4C46-9324-9281BE704D99}">
          <p14:sldIdLst>
            <p14:sldId id="339"/>
          </p14:sldIdLst>
        </p14:section>
        <p14:section name="Recap" id="{7577E688-8670-4952-B3BA-6917EC31D3EE}">
          <p14:sldIdLst>
            <p14:sldId id="1797"/>
            <p14:sldId id="345"/>
            <p14:sldId id="1889"/>
            <p14:sldId id="2088"/>
          </p14:sldIdLst>
        </p14:section>
        <p14:section name="Consultation comments" id="{6F9F0A18-175F-4140-8BB9-2778AA923F68}">
          <p14:sldIdLst>
            <p14:sldId id="2089"/>
            <p14:sldId id="2093"/>
            <p14:sldId id="2103"/>
          </p14:sldIdLst>
        </p14:section>
        <p14:section name="Company response and EAG critique" id="{CD14E9FA-AEE7-47ED-8CE3-50150966FC97}">
          <p14:sldIdLst>
            <p14:sldId id="2090"/>
            <p14:sldId id="2113"/>
            <p14:sldId id="2114"/>
            <p14:sldId id="2096"/>
            <p14:sldId id="2107"/>
            <p14:sldId id="2098"/>
            <p14:sldId id="2099"/>
            <p14:sldId id="2116"/>
            <p14:sldId id="2117"/>
            <p14:sldId id="2104"/>
          </p14:sldIdLst>
        </p14:section>
        <p14:section name="Other considerations" id="{7207F529-30DA-4BCD-A611-8FC65E644AA5}">
          <p14:sldIdLst>
            <p14:sldId id="2091"/>
            <p14:sldId id="2112"/>
            <p14:sldId id="2102"/>
            <p14:sldId id="2111"/>
          </p14:sldIdLst>
        </p14:section>
        <p14:section name="Summary" id="{5AD4E7C8-A730-442F-9020-0AD693A8D37A}">
          <p14:sldIdLst>
            <p14:sldId id="2092"/>
          </p14:sldIdLst>
        </p14:section>
        <p14:section name="Cost effectiveness" id="{164F4FA2-6D90-442F-BCDF-0C0627496A8D}">
          <p14:sldIdLst>
            <p14:sldId id="2105"/>
            <p14:sldId id="2118"/>
            <p14:sldId id="2106"/>
            <p14:sldId id="2097"/>
          </p14:sldIdLst>
        </p14:section>
        <p14:section name="Appendix" id="{692F21E7-59BA-4599-B842-777F2EFB95B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101135-E836-A30F-87D6-03869F000B52}" name="Zoe Charles" initials="ZC" userId="S::Zoe.Charles@nice.org.uk::c135eabb-d70c-4ebe-9405-64402c662e6d" providerId="AD"/>
  <p188:author id="{DFAA1EF4-AF95-B691-B980-287BEE3A67E5}" name="Zoe Charles" initials="ZC" userId="S::zoe.charles@nice.org.uk::c135eabb-d70c-4ebe-9405-64402c662e6d" providerId="AD"/>
  <p188:author id="{3BEA1BFE-E2AA-1B63-857B-7B0C5C7B5565}" name="Emilene Coventry" initials="EC" userId="Emilene Coventr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ella O'Brien" initials="S" lastIdx="44" clrIdx="6">
    <p:extLst>
      <p:ext uri="{19B8F6BF-5375-455C-9EA6-DF929625EA0E}">
        <p15:presenceInfo xmlns:p15="http://schemas.microsoft.com/office/powerpoint/2012/main" userId="Stella O'Brien" providerId="None"/>
      </p:ext>
    </p:extLst>
  </p:cmAuthor>
  <p:cmAuthor id="1" name="Kate Scott" initials="KS" lastIdx="1" clrIdx="0"/>
  <p:cmAuthor id="8" name="Zoe Charles" initials="ZC" lastIdx="187" clrIdx="7">
    <p:extLst>
      <p:ext uri="{19B8F6BF-5375-455C-9EA6-DF929625EA0E}">
        <p15:presenceInfo xmlns:p15="http://schemas.microsoft.com/office/powerpoint/2012/main" userId="S::Zoe.Charles@nice.org.uk::c135eabb-d70c-4ebe-9405-64402c662e6d" providerId="AD"/>
      </p:ext>
    </p:extLst>
  </p:cmAuthor>
  <p:cmAuthor id="2" name="Charlie Hewitt" initials="CH" lastIdx="68" clrIdx="1">
    <p:extLst>
      <p:ext uri="{19B8F6BF-5375-455C-9EA6-DF929625EA0E}">
        <p15:presenceInfo xmlns:p15="http://schemas.microsoft.com/office/powerpoint/2012/main" userId="S::Charlie.Hewitt@nice.org.uk::02b58234-bd66-4ca2-852b-669d09f951b3" providerId="AD"/>
      </p:ext>
    </p:extLst>
  </p:cmAuthor>
  <p:cmAuthor id="9" name="Emma Douch" initials="ED" lastIdx="5" clrIdx="8">
    <p:extLst>
      <p:ext uri="{19B8F6BF-5375-455C-9EA6-DF929625EA0E}">
        <p15:presenceInfo xmlns:p15="http://schemas.microsoft.com/office/powerpoint/2012/main" userId="S::Emma.Douch@nice.org.uk::d23c2457-444e-4a37-91b9-8b92510c8a17" providerId="AD"/>
      </p:ext>
    </p:extLst>
  </p:cmAuthor>
  <p:cmAuthor id="3" name="Alexandra Sampson" initials="AS" lastIdx="8" clrIdx="2">
    <p:extLst>
      <p:ext uri="{19B8F6BF-5375-455C-9EA6-DF929625EA0E}">
        <p15:presenceInfo xmlns:p15="http://schemas.microsoft.com/office/powerpoint/2012/main" userId="S::Alexandra.Sampson@nice.org.uk::5bf57bb1-a65f-4e5e-81b7-701a6cf4a8b7" providerId="AD"/>
      </p:ext>
    </p:extLst>
  </p:cmAuthor>
  <p:cmAuthor id="10" name="Emilene Coventry" initials="EC" lastIdx="110" clrIdx="9">
    <p:extLst>
      <p:ext uri="{19B8F6BF-5375-455C-9EA6-DF929625EA0E}">
        <p15:presenceInfo xmlns:p15="http://schemas.microsoft.com/office/powerpoint/2012/main" userId="Emilene Coventry" providerId="None"/>
      </p:ext>
    </p:extLst>
  </p:cmAuthor>
  <p:cmAuthor id="4" name="Elizabeth Bell" initials="EB" lastIdx="9" clrIdx="3">
    <p:extLst>
      <p:ext uri="{19B8F6BF-5375-455C-9EA6-DF929625EA0E}">
        <p15:presenceInfo xmlns:p15="http://schemas.microsoft.com/office/powerpoint/2012/main" userId="S::Elizabeth.Bell@nice.org.uk::db75d52a-bbc3-4365-b187-451fb7df6c85" providerId="AD"/>
      </p:ext>
    </p:extLst>
  </p:cmAuthor>
  <p:cmAuthor id="5" name="Albany Chandler" initials="AC" lastIdx="3" clrIdx="4">
    <p:extLst>
      <p:ext uri="{19B8F6BF-5375-455C-9EA6-DF929625EA0E}">
        <p15:presenceInfo xmlns:p15="http://schemas.microsoft.com/office/powerpoint/2012/main" userId="S::Albany.Chandler@nice.org.uk::c7eab9cc-0d4b-4e4f-af44-3a7070586937" providerId="AD"/>
      </p:ext>
    </p:extLst>
  </p:cmAuthor>
  <p:cmAuthor id="6" name="Victoria Kelly" initials="VK" lastIdx="40" clrIdx="5">
    <p:extLst>
      <p:ext uri="{19B8F6BF-5375-455C-9EA6-DF929625EA0E}">
        <p15:presenceInfo xmlns:p15="http://schemas.microsoft.com/office/powerpoint/2012/main" userId="S::Victoria.Kelly@nice.org.uk::b3cb38c1-50f8-416d-a7ac-e58820acd6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00000"/>
    <a:srgbClr val="FFC000"/>
    <a:srgbClr val="00B050"/>
    <a:srgbClr val="00436C"/>
    <a:srgbClr val="228096"/>
    <a:srgbClr val="FFFFFF"/>
    <a:srgbClr val="F7F4F1"/>
    <a:srgbClr val="FBF4EE"/>
    <a:srgbClr val="EF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4.fntdata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1.fntdata"/><Relationship Id="rId49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ene Coventry" userId="a51267c6-32e7-4a88-99f0-5d52ef76fe26" providerId="ADAL" clId="{0B28C2E9-A9E1-4B1A-8182-03A0AC4D7254}"/>
    <pc:docChg chg="delSld modSld modSection">
      <pc:chgData name="Emilene Coventry" userId="a51267c6-32e7-4a88-99f0-5d52ef76fe26" providerId="ADAL" clId="{0B28C2E9-A9E1-4B1A-8182-03A0AC4D7254}" dt="2025-04-02T15:14:25.713" v="6" actId="20577"/>
      <pc:docMkLst>
        <pc:docMk/>
      </pc:docMkLst>
      <pc:sldChg chg="modSp mod">
        <pc:chgData name="Emilene Coventry" userId="a51267c6-32e7-4a88-99f0-5d52ef76fe26" providerId="ADAL" clId="{0B28C2E9-A9E1-4B1A-8182-03A0AC4D7254}" dt="2025-04-02T15:14:25.713" v="6" actId="20577"/>
        <pc:sldMkLst>
          <pc:docMk/>
          <pc:sldMk cId="3793402762" sldId="339"/>
        </pc:sldMkLst>
        <pc:spChg chg="mod">
          <ac:chgData name="Emilene Coventry" userId="a51267c6-32e7-4a88-99f0-5d52ef76fe26" providerId="ADAL" clId="{0B28C2E9-A9E1-4B1A-8182-03A0AC4D7254}" dt="2025-04-02T15:14:25.713" v="6" actId="20577"/>
          <ac:spMkLst>
            <pc:docMk/>
            <pc:sldMk cId="3793402762" sldId="339"/>
            <ac:spMk id="3" creationId="{079A72F6-6F25-4FD7-939A-E0D4CE27677C}"/>
          </ac:spMkLst>
        </pc:spChg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4203508320" sldId="463"/>
        </pc:sldMkLst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3279990040" sldId="464"/>
        </pc:sldMkLst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2136958135" sldId="2056"/>
        </pc:sldMkLst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1359399696" sldId="2108"/>
        </pc:sldMkLst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9775736" sldId="2109"/>
        </pc:sldMkLst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1750978076" sldId="2110"/>
        </pc:sldMkLst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1777466612" sldId="2115"/>
        </pc:sldMkLst>
      </pc:sldChg>
      <pc:sldChg chg="del">
        <pc:chgData name="Emilene Coventry" userId="a51267c6-32e7-4a88-99f0-5d52ef76fe26" providerId="ADAL" clId="{0B28C2E9-A9E1-4B1A-8182-03A0AC4D7254}" dt="2025-04-02T10:07:20.572" v="0" actId="47"/>
        <pc:sldMkLst>
          <pc:docMk/>
          <pc:sldMk cId="824142579" sldId="211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A7B4E0-C5AF-4E67-A372-F7A03C7E29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31CFB-1E73-40F4-AB1A-D345A7F8CA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9B0F1-6494-479E-9AB9-629C0F1571D6}" type="datetimeFigureOut">
              <a:rPr lang="en-GB" smtClean="0">
                <a:latin typeface="Arial" panose="020B0604020202020204" pitchFamily="34" charset="0"/>
              </a:rPr>
              <a:t>02/04/2025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C8A56-2EE4-4E74-BCEC-B277CFD218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F1CB3-6147-438D-AE3F-8D3A9D32BC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2AD-622C-4DA7-9523-4C5A8793F563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27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E0D7A42-0977-2147-8194-01C3DBCDFF3E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D92B9AF-1FF3-B64A-A57E-17202D6D58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00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effectLst/>
              <a:highlight>
                <a:srgbClr val="00FFFF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2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691C3-45D8-6046-1087-E369A5B8AE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EC874-B6AE-3F89-E2DF-6ABF7FE51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393451-2F9C-14FA-939B-AF19B4BFB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BC8BE-AC3A-221D-181B-EC24DAA789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67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2B9AF-1FF3-B64A-A57E-17202D6D5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790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7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2B9AF-1FF3-B64A-A57E-17202D6D58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34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14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7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2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BBB7D-8AD0-E5D1-584C-9391AD52C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B2EE4-700C-8E5D-F614-C8DEBB55E2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89684B-86EE-FF57-9950-74C4C33A2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188D8-C1D5-4B5E-BE0B-4F8EE07F3A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6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Stakeholder responses from Breast Cancer Now, METUPUK and Kirstin Spencer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3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7627-CEA5-0955-8E8D-56D074EDA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D9265D-5AB8-A10A-D7B9-81FCB3091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61F01-7802-670F-7D04-7A35350F5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292B3-6D41-1D7F-EA8B-7E3C35D07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Company response to draft guidance p3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31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FE54-C489-3FC5-246A-C0A1C1C58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64434-4B05-B75E-D8D0-C681A0406C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64B7D1-67B1-DE07-D4BF-1891FE760B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25C88-94FA-C1DB-354D-C27A7466B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2B9AF-1FF3-B64A-A57E-17202D6D58C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9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661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8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898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7139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97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22882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909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648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75D269-96CD-3906-A3EF-199CDE58B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66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392F5AD-C7D7-152B-D52F-A27D09A2B15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0FB7ED6-2C5E-E7ED-0987-7A8EA2068C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014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0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28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484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367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3F6716-9677-BC44-EBCC-8332D8B3340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5F25595-A923-F1B4-03CE-8D2DAF4D421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562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930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624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15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0872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92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66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3F6716-9677-BC44-EBCC-8332D8B3340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5F25595-A923-F1B4-03CE-8D2DAF4D421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66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1531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275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53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83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84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31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240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321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215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3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35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917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914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6314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8878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</a:rPr>
              <a:t>A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2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185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7931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904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48123275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95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655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0249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222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A6747E8-68B1-FA77-357A-655D549D6FDB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04FBC92-CC13-3B0C-B385-715133A008B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EAFF5E-9938-DEC3-4280-896E584B1A6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3B70F-018F-C93E-D81F-7E4B85F2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8AB888-9953-BC43-DE70-F0EB521A1AF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073A-0C14-5854-E83D-AD3E77CB12B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7C6E1A-48F4-6571-5003-393051E425B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007B79-2E82-606A-6972-F69061BCC8B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A2856-DD81-88ED-A57E-00F8BC57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21C0E9-D3C6-D87C-94C0-7AA1FD263E3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F16F5F0-0EE6-0F83-998A-29438691FA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9866267-1C12-D36E-2862-ADA59AD33DE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AD9E0D-06F8-24BE-8A6C-524E0EF342D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874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111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5034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66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" name="Rectangle 1" descr="Marker showing slides are confidential ">
            <a:extLst>
              <a:ext uri="{FF2B5EF4-FFF2-40B4-BE49-F238E27FC236}">
                <a16:creationId xmlns:a16="http://schemas.microsoft.com/office/drawing/2014/main" id="{711EDC3E-BC01-F67D-4B57-63A2731328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252650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32A58F66-3E35-CCD6-0FD0-288DC0930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058423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77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64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58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30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73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23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47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13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93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6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12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24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722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57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5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5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65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66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89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21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</a:rPr>
              <a:t>A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19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664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09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1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22559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52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80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981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78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8A6747E8-68B1-FA77-357A-655D549D6FDB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B04FBC92-CC13-3B0C-B385-715133A008B4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F7EAFF5E-9938-DEC3-4280-896E584B1A60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3B70F-018F-C93E-D81F-7E4B85F2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8AB888-9953-BC43-DE70-F0EB521A1AF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073A-0C14-5854-E83D-AD3E77CB12B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7C6E1A-48F4-6571-5003-393051E425B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007B79-2E82-606A-6972-F69061BCC8B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A2856-DD81-88ED-A57E-00F8BC57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21C0E9-D3C6-D87C-94C0-7AA1FD263E3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F16F5F0-0EE6-0F83-998A-29438691FA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9866267-1C12-D36E-2862-ADA59AD33DE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AD9E0D-06F8-24BE-8A6C-524E0EF342D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5414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9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832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530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07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" name="Rectangle 1" descr="Marker showing slides are confidential ">
            <a:extLst>
              <a:ext uri="{FF2B5EF4-FFF2-40B4-BE49-F238E27FC236}">
                <a16:creationId xmlns:a16="http://schemas.microsoft.com/office/drawing/2014/main" id="{711EDC3E-BC01-F67D-4B57-63A2731328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2973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32A58F66-3E35-CCD6-0FD0-288DC0930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4025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4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68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Pag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4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/>
              <a:t>This is a sample title page layout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118A4B-6435-DC40-953D-BE77A26858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53442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 here please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7505851-31E7-A767-55A1-7D4F2742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3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57A747B-9E90-DACB-5813-5ED5C7C3B5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5CC9FE9-D734-EAD4-B8FD-F6E441BA930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7B2196E-3391-C5F1-3D54-4A20CC141C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Inter" panose="02000503000000020004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76C832-BC07-12B0-034D-68332761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81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0B7A7-6AD4-440A-9072-C51E759FC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033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E3C02B6-8ECF-EFEF-0169-F2A3AC0CF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4143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833D2BE-BF69-3979-88C5-67C970639A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C10BCB9-796E-4ED3-BCAB-6890E853D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AD31B37-9311-27AE-0864-6D1A54196EC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0AA9CF9-9D4D-4527-6F05-1AF14E246EC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672A222-6CF7-5C28-1341-13D00CB90A8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7D394A-E4C4-E935-0900-17F4B88EE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05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F90F9EA-6261-2BB5-A397-03E61B490C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82F9766-4972-F174-153B-268D85F81A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3B414633-21DA-146B-1F4C-E0DC80EA8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880145A-77DD-C13E-E9AF-BAE16209486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FE25D1D-91F4-ECFA-44B5-F38722EB53E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AC358A1-1DA1-1619-1588-630E0024E5E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725F94-97E3-8C0E-43B9-A9A8A0570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53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754D0E-89A1-D130-ED83-26F482592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777E65B-BEAB-C8F0-F6CF-8CDC4D262CA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834F175-C293-AF7E-16DD-0AFA62C1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0875" y="-9054"/>
            <a:ext cx="6461125" cy="6867053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1125" h="6867053">
                <a:moveTo>
                  <a:pt x="1910281" y="0"/>
                </a:moveTo>
                <a:lnTo>
                  <a:pt x="6461125" y="9053"/>
                </a:lnTo>
                <a:lnTo>
                  <a:pt x="6461125" y="6867053"/>
                </a:lnTo>
                <a:lnTo>
                  <a:pt x="0" y="6867053"/>
                </a:lnTo>
                <a:lnTo>
                  <a:pt x="191028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FF09C79-A037-9375-CD24-528B9B5A1AA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F493EF1-4743-3D68-A7D4-BD0AAF73A2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6A05BEE-DA09-2B0A-00C0-E0A218F9794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02A304-1E8A-EDEA-6F50-5712395A3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98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1B301D-2C64-31F3-4E4B-08D9B28554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E53DE70-0774-B19A-0E79-7E58DC2DC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D8257A8-8F22-B74F-E21A-A7386D6AF15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087CF54-FE34-F7A2-7D23-5C182E65654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F0745D0-7E16-F49F-D743-48110849BC4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92A15E-E93D-426E-ED64-011A1772C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848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380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75D269-96CD-3906-A3EF-199CDE58B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20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392F5AD-C7D7-152B-D52F-A27D09A2B15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0FB7ED6-2C5E-E7ED-0987-7A8EA2068C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694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13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751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BAE709-476B-A489-7DC7-5DA16C7CFE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53E5169-A8A8-4023-8954-85A11AE37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153EB3D-1301-EBCB-1D3D-2595E539FC5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63E9818-14BF-C085-2270-1815862C5A2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AF898F7-301E-51C8-5C47-83F8D53ACAA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B944DA-A86A-F9A3-D617-CEA50754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40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04228-CD0C-4EA6-DB18-6287BB1B3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599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BD9F9DAC-6FDA-DE85-B056-3C1383BFC4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83F6716-9677-BC44-EBCC-8332D8B3340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5F25595-A923-F1B4-03CE-8D2DAF4D421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B966A2-6C2B-49F6-F5A0-9BB1C7E13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62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98A944-FE84-2129-7C96-905FBEDEF7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C241C8F-E76E-FD73-EA23-B0D00E77E51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2A63E50-1936-94C2-FF11-2EB49F66D14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ED8832D-D62A-CAE6-14C4-6E11015D9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3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lumn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sample bulleted text (1 column)</a:t>
            </a:r>
            <a:br>
              <a:rPr lang="en-US"/>
            </a:b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6F3ABE1-54A6-A9F0-1083-202CF26FE12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3A288302-AAB0-66ED-BC12-48B7EEB6D8A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D855CAB-E865-8483-4CA1-749AFBA686C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BD15571-089F-B590-2BC4-CAC6912D8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59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70744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44831D-77BF-5F4B-B60B-55D5C0D74FE3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2FBD5A5-7A2B-0609-A33F-1EEE51712C01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A20C810-11A7-12CE-B50A-96B7E975780F}"/>
              </a:ext>
            </a:extLst>
          </p:cNvPr>
          <p:cNvSpPr txBox="1">
            <a:spLocks/>
          </p:cNvSpPr>
          <p:nvPr/>
        </p:nvSpPr>
        <p:spPr>
          <a:xfrm>
            <a:off x="496383" y="487510"/>
            <a:ext cx="11080069" cy="12763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222222"/>
                </a:solidFill>
                <a:latin typeface="Lora SemiBold" pitchFamily="2" charset="77"/>
                <a:ea typeface="Lora SemiBold" charset="0"/>
                <a:cs typeface="Lora SemiBold" charset="0"/>
              </a:defRPr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BD5AC8-46A6-95DF-B791-2B369ACED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2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222222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6059545-8DB2-C466-C9CD-3455525CAE9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5F2E009-4AC4-8BE8-449A-D98E0B4D419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FAC7A0B0-AE4B-F793-1F59-1EC3584DEA0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6FC489-B11C-2654-C925-48D95096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186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32199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EDBD470-04D9-C985-F47F-8377F68596F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812A246-8492-A6DF-26EA-231CD0D4C72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1E41F4E-F481-AD30-99FC-2947FB6B0A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55F0AC-C291-F5A1-F78F-EBA04390C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591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104489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sample bulleted text (2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 numCol="2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0F2871E-DAE6-816D-2EE7-E4F57CAA123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4CC3806-C2E5-B6D1-570D-834470E8BD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19042514-82A1-B26E-B76D-98A3807B502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EBB4B56-C5CF-5A4B-2F99-B5622224C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78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C73940-1394-1145-A37B-DD10AE53BC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224562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+mj-lt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6E0EA-4C5B-6C5D-7447-EFE478D04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73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75D269-96CD-3906-A3EF-199CDE58B1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88C972-D510-E5C9-2A7B-31AD657C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402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E8F042-D308-184D-B342-2519009D3C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58308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222222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04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27390C06-BD06-9CD8-C96F-FE7771E527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BED9458-EC91-0DDD-81D0-D8EA7CDBB8F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6D431EAC-CCCF-F033-AA25-1C0750ED142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1CD765D-C425-5545-1A03-16E432714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093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FD56C-BB5C-3D45-8F56-0F195C1428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3" y="487510"/>
            <a:ext cx="1107678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16939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EEA4251-8CFD-B3E0-D721-6F017DCF6B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8EE0FF4-7CF4-1BE1-C7EC-A7BF890D743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CB2ECA4-86F5-928A-8109-698BE4DB746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69CD60-9A52-0A6D-BADA-DACBCE28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460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2F9D580-E317-5C4C-B981-C9DC1F5E2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3517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11132198" cy="129118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sample bulleted text (3 columns)</a:t>
            </a:r>
            <a:br>
              <a:rPr lang="en-US"/>
            </a:b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28892"/>
            <a:ext cx="11177587" cy="3641147"/>
          </a:xfrm>
        </p:spPr>
        <p:txBody>
          <a:bodyPr numCol="3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3597521-B8F5-CAB8-884C-7F7852DFEC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3A976B7-8EB2-91A1-8D3D-0F2289B86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D3821A-C6BC-1009-35C8-4094C89935B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4D1BFE-B2F4-4CD4-D233-ACB66BB7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569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629143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1E3FF1-EAC5-11C4-A42E-BE75B5A5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4" y="192889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874CED-1578-BC5D-FBAF-4BFF80497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3518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6E9A876-1569-D544-913F-B065A154E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0844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tx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4E3DD39E-4C7C-4E22-4DE3-95C92780FBE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B32D8A9-E2C9-1149-2948-98A66FD86F7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6166EBC9-B081-FB94-FE85-58E4D58A192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598603-2D8E-A8B8-49A4-6A3AD36D3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876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AB2B26-D75C-1146-BA54-065199B4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16707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65A1A24A-7B07-2001-6FA5-A2A759DD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46822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A7FD448-0965-CC3A-F1BF-00B568BC4F5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AB505628-BC0C-72D6-C38B-9E9E3ABA64AA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4D0219B5-20CB-EA85-2A81-2B6B253C9B1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A9CFE6-42B8-596B-9A0C-8936368EF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710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A2DD28E-92CA-B479-41C5-36AE7F502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8444416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rgbClr val="FFFFFF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BC5741D9-7C1F-B70D-4B2B-7928DF4CA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24689" y="0"/>
            <a:ext cx="2767312" cy="6858000"/>
          </a:xfrm>
          <a:custGeom>
            <a:avLst/>
            <a:gdLst>
              <a:gd name="connsiteX0" fmla="*/ 0 w 6461125"/>
              <a:gd name="connsiteY0" fmla="*/ 0 h 6858000"/>
              <a:gd name="connsiteX1" fmla="*/ 6461125 w 6461125"/>
              <a:gd name="connsiteY1" fmla="*/ 0 h 6858000"/>
              <a:gd name="connsiteX2" fmla="*/ 6461125 w 6461125"/>
              <a:gd name="connsiteY2" fmla="*/ 6858000 h 6858000"/>
              <a:gd name="connsiteX3" fmla="*/ 0 w 6461125"/>
              <a:gd name="connsiteY3" fmla="*/ 6858000 h 6858000"/>
              <a:gd name="connsiteX4" fmla="*/ 0 w 6461125"/>
              <a:gd name="connsiteY4" fmla="*/ 0 h 6858000"/>
              <a:gd name="connsiteX0" fmla="*/ 1910281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1910281 w 6461125"/>
              <a:gd name="connsiteY4" fmla="*/ 0 h 6867053"/>
              <a:gd name="connsiteX0" fmla="*/ 5196689 w 6461125"/>
              <a:gd name="connsiteY0" fmla="*/ 0 h 6867053"/>
              <a:gd name="connsiteX1" fmla="*/ 6461125 w 6461125"/>
              <a:gd name="connsiteY1" fmla="*/ 9053 h 6867053"/>
              <a:gd name="connsiteX2" fmla="*/ 6461125 w 6461125"/>
              <a:gd name="connsiteY2" fmla="*/ 6867053 h 6867053"/>
              <a:gd name="connsiteX3" fmla="*/ 0 w 6461125"/>
              <a:gd name="connsiteY3" fmla="*/ 6867053 h 6867053"/>
              <a:gd name="connsiteX4" fmla="*/ 5196689 w 6461125"/>
              <a:gd name="connsiteY4" fmla="*/ 0 h 6867053"/>
              <a:gd name="connsiteX0" fmla="*/ 1258432 w 2522868"/>
              <a:gd name="connsiteY0" fmla="*/ 0 h 6867053"/>
              <a:gd name="connsiteX1" fmla="*/ 2522868 w 2522868"/>
              <a:gd name="connsiteY1" fmla="*/ 9053 h 6867053"/>
              <a:gd name="connsiteX2" fmla="*/ 2522868 w 2522868"/>
              <a:gd name="connsiteY2" fmla="*/ 6867053 h 6867053"/>
              <a:gd name="connsiteX3" fmla="*/ 0 w 2522868"/>
              <a:gd name="connsiteY3" fmla="*/ 6867053 h 6867053"/>
              <a:gd name="connsiteX4" fmla="*/ 1258432 w 2522868"/>
              <a:gd name="connsiteY4" fmla="*/ 0 h 6867053"/>
              <a:gd name="connsiteX0" fmla="*/ 760491 w 2522868"/>
              <a:gd name="connsiteY0" fmla="*/ 0 h 6858000"/>
              <a:gd name="connsiteX1" fmla="*/ 2522868 w 2522868"/>
              <a:gd name="connsiteY1" fmla="*/ 0 h 6858000"/>
              <a:gd name="connsiteX2" fmla="*/ 2522868 w 2522868"/>
              <a:gd name="connsiteY2" fmla="*/ 6858000 h 6858000"/>
              <a:gd name="connsiteX3" fmla="*/ 0 w 2522868"/>
              <a:gd name="connsiteY3" fmla="*/ 6858000 h 6858000"/>
              <a:gd name="connsiteX4" fmla="*/ 760491 w 2522868"/>
              <a:gd name="connsiteY4" fmla="*/ 0 h 6858000"/>
              <a:gd name="connsiteX0" fmla="*/ 1004935 w 2767312"/>
              <a:gd name="connsiteY0" fmla="*/ 0 h 6858000"/>
              <a:gd name="connsiteX1" fmla="*/ 2767312 w 2767312"/>
              <a:gd name="connsiteY1" fmla="*/ 0 h 6858000"/>
              <a:gd name="connsiteX2" fmla="*/ 2767312 w 2767312"/>
              <a:gd name="connsiteY2" fmla="*/ 6858000 h 6858000"/>
              <a:gd name="connsiteX3" fmla="*/ 0 w 2767312"/>
              <a:gd name="connsiteY3" fmla="*/ 6858000 h 6858000"/>
              <a:gd name="connsiteX4" fmla="*/ 1004935 w 276731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312" h="6858000">
                <a:moveTo>
                  <a:pt x="1004935" y="0"/>
                </a:moveTo>
                <a:lnTo>
                  <a:pt x="2767312" y="0"/>
                </a:lnTo>
                <a:lnTo>
                  <a:pt x="2767312" y="6858000"/>
                </a:lnTo>
                <a:lnTo>
                  <a:pt x="0" y="6858000"/>
                </a:lnTo>
                <a:lnTo>
                  <a:pt x="1004935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6384" y="1934868"/>
            <a:ext cx="8585604" cy="3641147"/>
          </a:xfrm>
        </p:spPr>
        <p:txBody>
          <a:bodyPr numCol="1"/>
          <a:lstStyle>
            <a:lvl1pPr marL="285750" marR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chemeClr val="bg1"/>
                </a:solidFill>
                <a:latin typeface="+mn-lt"/>
                <a:ea typeface="Inter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5pPr>
          </a:lstStyle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r>
              <a:rPr lang="en-GB"/>
              <a:t>Please use this space to insert written content as required </a:t>
            </a:r>
          </a:p>
          <a:p>
            <a:pPr lvl="0"/>
            <a:endParaRPr lang="en-GB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3F79B87-282C-F754-9DA1-82F7EB507D4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7A5101-B982-3D27-A2EE-345C292E8F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6801DB2-CB76-7A1B-0A77-E9DFD166216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1154617-CDEF-8A9D-8FEB-A937FC663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440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EB5C54E-87D2-DD46-9E3A-B474DB4DB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8346" y="0"/>
            <a:ext cx="9593654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6FF4277-5991-3145-B50E-FD1554CCE6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F72BB86-1186-2044-A764-944661E2A5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B25B2568-91C7-584B-93BF-260BF11F59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309A51E-DEB9-C346-A901-A485A3D8BE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95839A32-3E49-0347-85A7-6A2D5D9EF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E84A6A-16BB-4E92-AFA8-8049FA09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04C0E950-E3E7-F2AC-1BEC-60CA1A1D4E0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2" name="Rectangle 7">
            <a:extLst>
              <a:ext uri="{FF2B5EF4-FFF2-40B4-BE49-F238E27FC236}">
                <a16:creationId xmlns:a16="http://schemas.microsoft.com/office/drawing/2014/main" id="{9FC92788-1CF1-E651-FBDB-BD30DB476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ACD7F34-BE21-B9EC-25F0-A27252E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C5FF478A-5B8E-953E-4DB6-9A571680A138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C01117B1-E562-1F65-C13C-339DDF5FC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74070583-3261-65ED-5C12-C94739126D2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B116081-2675-8645-EA72-F964A229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252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Layout P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9A1EDE6-1787-42AA-A846-F95AF5D43D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17963" y="531813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62F9E1-8872-4DF8-8AE2-6F432928DB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18518" y="1226521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91C1152-F42A-4216-886B-4FCA841AF2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17963" y="2460676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7E403A3-8679-44BF-AD86-42EF9AFD9F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8518" y="3155384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EE7173-47AA-48FF-A59B-31ADB063D0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17408" y="4377642"/>
            <a:ext cx="6226175" cy="679450"/>
          </a:xfrm>
        </p:spPr>
        <p:txBody>
          <a:bodyPr/>
          <a:lstStyle>
            <a:lvl1pPr>
              <a:defRPr sz="2800" b="1" i="0">
                <a:latin typeface="+mj-lt"/>
                <a:ea typeface="Lora" charset="0"/>
                <a:cs typeface="Lora" charset="0"/>
              </a:defRPr>
            </a:lvl1pPr>
          </a:lstStyle>
          <a:p>
            <a:pPr lvl="0"/>
            <a:r>
              <a:rPr lang="en-GB"/>
              <a:t>Example 3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9E17D836-806F-4767-B265-5F88607134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7963" y="5072350"/>
            <a:ext cx="7496175" cy="1117600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73E01DB-6802-DFD8-6FEC-695065F37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9DD499C-21D4-3049-0CE9-67D8860B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2CA6CBC-1CF9-904C-7B4A-7FFE346B99A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61A0DDAB-8E28-0A0F-E82F-073DEE61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25" name="Picture 2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87C572-9A59-D420-71C8-F258AAC2D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5DC8ED7F-F887-5E37-6343-5EBF87959BE3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7" name="Rectangle 7">
            <a:extLst>
              <a:ext uri="{FF2B5EF4-FFF2-40B4-BE49-F238E27FC236}">
                <a16:creationId xmlns:a16="http://schemas.microsoft.com/office/drawing/2014/main" id="{A9FB08EA-3095-8E06-DD44-33150F508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0"/>
            <a:ext cx="3796940" cy="6858000"/>
          </a:xfrm>
          <a:custGeom>
            <a:avLst/>
            <a:gdLst>
              <a:gd name="connsiteX0" fmla="*/ 0 w 3796940"/>
              <a:gd name="connsiteY0" fmla="*/ 0 h 6858000"/>
              <a:gd name="connsiteX1" fmla="*/ 3796940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  <a:gd name="connsiteX0" fmla="*/ 0 w 3796940"/>
              <a:gd name="connsiteY0" fmla="*/ 0 h 6858000"/>
              <a:gd name="connsiteX1" fmla="*/ 3253732 w 3796940"/>
              <a:gd name="connsiteY1" fmla="*/ 0 h 6858000"/>
              <a:gd name="connsiteX2" fmla="*/ 3796940 w 3796940"/>
              <a:gd name="connsiteY2" fmla="*/ 6858000 h 6858000"/>
              <a:gd name="connsiteX3" fmla="*/ 0 w 3796940"/>
              <a:gd name="connsiteY3" fmla="*/ 6858000 h 6858000"/>
              <a:gd name="connsiteX4" fmla="*/ 0 w 379694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6940" h="6858000">
                <a:moveTo>
                  <a:pt x="0" y="0"/>
                </a:moveTo>
                <a:lnTo>
                  <a:pt x="3253732" y="0"/>
                </a:lnTo>
                <a:lnTo>
                  <a:pt x="37969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7C9A5DBB-FAE7-FCCD-9F30-1CC85E28838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D266A55-362B-7E2B-7F9C-26AC7CE3B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93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D6532A7-2381-C31B-2DC2-6BFF6B382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8" y="-4527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3" y="6791"/>
            <a:ext cx="4356636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>
                <a:solidFill>
                  <a:srgbClr val="222222"/>
                </a:solidFill>
                <a:latin typeface="+mj-lt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0CE413-9FF6-C607-D9B2-C926631A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F02C1C88-16F6-41E6-EF48-E49877D1157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392F5AD-C7D7-152B-D52F-A27D09A2B15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0FB7ED6-2C5E-E7ED-0987-7A8EA2068C67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BB41DC-A69B-E457-7D0B-1442138311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5635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F2988EB-0ED3-084C-A870-1F7705976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983" y="0"/>
            <a:ext cx="435601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2" y="697027"/>
            <a:ext cx="3305895" cy="1109207"/>
          </a:xfrm>
        </p:spPr>
        <p:txBody>
          <a:bodyPr/>
          <a:lstStyle>
            <a:lvl1pPr>
              <a:defRPr sz="28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/>
              <a:t>This is a sample quote layout page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2448783"/>
            <a:ext cx="3305339" cy="110920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“Insert quote or other important information to highlight here.”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26072"/>
            <a:ext cx="3305339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Insert name and job title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3AC38256-C8D9-6119-42DD-A10574D38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30088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6AB867DE-1E97-720D-D158-1654870BFA9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6BAE15BA-2193-296B-8642-DB0B39937A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97126ACB-6B72-1A59-AFD0-B7E5EEC9E6E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0A8262E-7C1D-FBC5-5186-2C109D60E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49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AD400DA-183B-B416-6ECA-CDFE2EDB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423702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5A84D0F-2196-DF89-C270-C10DF42B4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0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78166AC-89E6-95FC-9FA7-C87859540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475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Imag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2377DF3-4D27-DDA6-BD49-0C83FFDFC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9054"/>
            <a:ext cx="4237023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AD4AF8-AA18-5A42-BB2F-5211ADA7E9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697028"/>
            <a:ext cx="2433083" cy="419038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9804D-586D-7C4C-BAE5-0FAC1C8A9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362" y="0"/>
            <a:ext cx="4356637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62BF7-BCB5-6E40-BF7A-8FE36C6272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47673" y="697028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1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C07EA-B101-2B47-93F9-A49290842A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8228" y="1452117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BB12C6A-B190-0441-8AB6-F4FCE56171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673" y="3231365"/>
            <a:ext cx="2863332" cy="741776"/>
          </a:xfrm>
        </p:spPr>
        <p:txBody>
          <a:bodyPr/>
          <a:lstStyle>
            <a:lvl1pPr>
              <a:defRPr sz="2800" b="1" i="0">
                <a:latin typeface="+mj-lt"/>
                <a:ea typeface="Inter SemiBold" panose="02000503000000020004" pitchFamily="2" charset="0"/>
              </a:defRPr>
            </a:lvl1pPr>
          </a:lstStyle>
          <a:p>
            <a:pPr lvl="0"/>
            <a:r>
              <a:rPr lang="en-GB"/>
              <a:t>Example 2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4346E8A-9F1F-9146-9406-50ECCE3E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8228" y="3986454"/>
            <a:ext cx="3447388" cy="1220117"/>
          </a:xfrm>
        </p:spPr>
        <p:txBody>
          <a:bodyPr>
            <a:normAutofit/>
          </a:bodyPr>
          <a:lstStyle>
            <a:lvl1pPr>
              <a:defRPr sz="1800" b="0" i="0">
                <a:latin typeface="+mn-lt"/>
                <a:ea typeface="Inter" panose="02000503000000020004" pitchFamily="2" charset="0"/>
              </a:defRPr>
            </a:lvl1pPr>
          </a:lstStyle>
          <a:p>
            <a:r>
              <a:rPr lang="en-GB">
                <a:solidFill>
                  <a:srgbClr val="0E0E0E"/>
                </a:solidFill>
                <a:latin typeface="Lato" panose="020F0502020204030203" pitchFamily="34" charset="77"/>
              </a:rPr>
              <a:t>Please use this space to insert written content as required 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C8CFE05A-6CA3-6E40-94D1-03A9048CB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929467" y="-9054"/>
            <a:ext cx="4905895" cy="6867054"/>
          </a:xfrm>
          <a:custGeom>
            <a:avLst/>
            <a:gdLst>
              <a:gd name="connsiteX0" fmla="*/ 0 w 4905895"/>
              <a:gd name="connsiteY0" fmla="*/ 0 h 6858000"/>
              <a:gd name="connsiteX1" fmla="*/ 4905895 w 4905895"/>
              <a:gd name="connsiteY1" fmla="*/ 0 h 6858000"/>
              <a:gd name="connsiteX2" fmla="*/ 4905895 w 4905895"/>
              <a:gd name="connsiteY2" fmla="*/ 6858000 h 6858000"/>
              <a:gd name="connsiteX3" fmla="*/ 0 w 4905895"/>
              <a:gd name="connsiteY3" fmla="*/ 6858000 h 6858000"/>
              <a:gd name="connsiteX4" fmla="*/ 0 w 4905895"/>
              <a:gd name="connsiteY4" fmla="*/ 0 h 6858000"/>
              <a:gd name="connsiteX0" fmla="*/ 941561 w 4905895"/>
              <a:gd name="connsiteY0" fmla="*/ 0 h 6867054"/>
              <a:gd name="connsiteX1" fmla="*/ 4905895 w 4905895"/>
              <a:gd name="connsiteY1" fmla="*/ 9054 h 6867054"/>
              <a:gd name="connsiteX2" fmla="*/ 4905895 w 4905895"/>
              <a:gd name="connsiteY2" fmla="*/ 6867054 h 6867054"/>
              <a:gd name="connsiteX3" fmla="*/ 0 w 4905895"/>
              <a:gd name="connsiteY3" fmla="*/ 6867054 h 6867054"/>
              <a:gd name="connsiteX4" fmla="*/ 941561 w 4905895"/>
              <a:gd name="connsiteY4" fmla="*/ 0 h 686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05895" h="6867054">
                <a:moveTo>
                  <a:pt x="941561" y="0"/>
                </a:moveTo>
                <a:lnTo>
                  <a:pt x="4905895" y="9054"/>
                </a:lnTo>
                <a:lnTo>
                  <a:pt x="4905895" y="6867054"/>
                </a:lnTo>
                <a:lnTo>
                  <a:pt x="0" y="6867054"/>
                </a:lnTo>
                <a:lnTo>
                  <a:pt x="941561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EC3661-F305-0C99-24EC-2C86DEE61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61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83B87938-91E5-7A42-B3B8-E496B9411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81282" y="0"/>
            <a:ext cx="4214838" cy="3453092"/>
          </a:xfrm>
          <a:custGeom>
            <a:avLst/>
            <a:gdLst>
              <a:gd name="connsiteX0" fmla="*/ 0 w 4716000"/>
              <a:gd name="connsiteY0" fmla="*/ 3453092 h 3453092"/>
              <a:gd name="connsiteX1" fmla="*/ 504462 w 4716000"/>
              <a:gd name="connsiteY1" fmla="*/ 0 h 3453092"/>
              <a:gd name="connsiteX2" fmla="*/ 4716000 w 4716000"/>
              <a:gd name="connsiteY2" fmla="*/ 0 h 3453092"/>
              <a:gd name="connsiteX3" fmla="*/ 4211538 w 4716000"/>
              <a:gd name="connsiteY3" fmla="*/ 3453092 h 3453092"/>
              <a:gd name="connsiteX4" fmla="*/ 0 w 4716000"/>
              <a:gd name="connsiteY4" fmla="*/ 3453092 h 3453092"/>
              <a:gd name="connsiteX0" fmla="*/ 0 w 4232423"/>
              <a:gd name="connsiteY0" fmla="*/ 3453092 h 3453092"/>
              <a:gd name="connsiteX1" fmla="*/ 504462 w 4232423"/>
              <a:gd name="connsiteY1" fmla="*/ 0 h 3453092"/>
              <a:gd name="connsiteX2" fmla="*/ 4232423 w 4232423"/>
              <a:gd name="connsiteY2" fmla="*/ 0 h 3453092"/>
              <a:gd name="connsiteX3" fmla="*/ 4211538 w 4232423"/>
              <a:gd name="connsiteY3" fmla="*/ 3453092 h 3453092"/>
              <a:gd name="connsiteX4" fmla="*/ 0 w 4232423"/>
              <a:gd name="connsiteY4" fmla="*/ 3453092 h 3453092"/>
              <a:gd name="connsiteX0" fmla="*/ 0 w 4214838"/>
              <a:gd name="connsiteY0" fmla="*/ 3453092 h 3453092"/>
              <a:gd name="connsiteX1" fmla="*/ 504462 w 4214838"/>
              <a:gd name="connsiteY1" fmla="*/ 0 h 3453092"/>
              <a:gd name="connsiteX2" fmla="*/ 4214838 w 4214838"/>
              <a:gd name="connsiteY2" fmla="*/ 0 h 3453092"/>
              <a:gd name="connsiteX3" fmla="*/ 4211538 w 4214838"/>
              <a:gd name="connsiteY3" fmla="*/ 3453092 h 3453092"/>
              <a:gd name="connsiteX4" fmla="*/ 0 w 4214838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4838" h="3453092">
                <a:moveTo>
                  <a:pt x="0" y="3453092"/>
                </a:moveTo>
                <a:lnTo>
                  <a:pt x="504462" y="0"/>
                </a:lnTo>
                <a:lnTo>
                  <a:pt x="4214838" y="0"/>
                </a:lnTo>
                <a:lnTo>
                  <a:pt x="4211538" y="3453092"/>
                </a:lnTo>
                <a:lnTo>
                  <a:pt x="0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119C8A8D-2AC3-2B4C-A6C2-A3A6B2C90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290438" y="3459198"/>
            <a:ext cx="4672038" cy="3398801"/>
          </a:xfrm>
          <a:custGeom>
            <a:avLst/>
            <a:gdLst>
              <a:gd name="connsiteX0" fmla="*/ 0 w 4716000"/>
              <a:gd name="connsiteY0" fmla="*/ 3398801 h 3398801"/>
              <a:gd name="connsiteX1" fmla="*/ 528819 w 4716000"/>
              <a:gd name="connsiteY1" fmla="*/ 0 h 3398801"/>
              <a:gd name="connsiteX2" fmla="*/ 4716000 w 4716000"/>
              <a:gd name="connsiteY2" fmla="*/ 0 h 3398801"/>
              <a:gd name="connsiteX3" fmla="*/ 4187181 w 4716000"/>
              <a:gd name="connsiteY3" fmla="*/ 3398801 h 3398801"/>
              <a:gd name="connsiteX4" fmla="*/ 0 w 4716000"/>
              <a:gd name="connsiteY4" fmla="*/ 3398801 h 3398801"/>
              <a:gd name="connsiteX0" fmla="*/ 0 w 4698415"/>
              <a:gd name="connsiteY0" fmla="*/ 3363632 h 3398801"/>
              <a:gd name="connsiteX1" fmla="*/ 511234 w 4698415"/>
              <a:gd name="connsiteY1" fmla="*/ 0 h 3398801"/>
              <a:gd name="connsiteX2" fmla="*/ 4698415 w 4698415"/>
              <a:gd name="connsiteY2" fmla="*/ 0 h 3398801"/>
              <a:gd name="connsiteX3" fmla="*/ 4169596 w 4698415"/>
              <a:gd name="connsiteY3" fmla="*/ 3398801 h 3398801"/>
              <a:gd name="connsiteX4" fmla="*/ 0 w 4698415"/>
              <a:gd name="connsiteY4" fmla="*/ 3363632 h 3398801"/>
              <a:gd name="connsiteX0" fmla="*/ 0 w 4689622"/>
              <a:gd name="connsiteY0" fmla="*/ 3416386 h 3416386"/>
              <a:gd name="connsiteX1" fmla="*/ 502441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9622"/>
              <a:gd name="connsiteY0" fmla="*/ 3416386 h 3416386"/>
              <a:gd name="connsiteX1" fmla="*/ 511233 w 4689622"/>
              <a:gd name="connsiteY1" fmla="*/ 0 h 3416386"/>
              <a:gd name="connsiteX2" fmla="*/ 4689622 w 4689622"/>
              <a:gd name="connsiteY2" fmla="*/ 0 h 3416386"/>
              <a:gd name="connsiteX3" fmla="*/ 4160803 w 4689622"/>
              <a:gd name="connsiteY3" fmla="*/ 3398801 h 3416386"/>
              <a:gd name="connsiteX4" fmla="*/ 0 w 4689622"/>
              <a:gd name="connsiteY4" fmla="*/ 3416386 h 3416386"/>
              <a:gd name="connsiteX0" fmla="*/ 0 w 4680830"/>
              <a:gd name="connsiteY0" fmla="*/ 3390009 h 3398801"/>
              <a:gd name="connsiteX1" fmla="*/ 502441 w 4680830"/>
              <a:gd name="connsiteY1" fmla="*/ 0 h 3398801"/>
              <a:gd name="connsiteX2" fmla="*/ 4680830 w 4680830"/>
              <a:gd name="connsiteY2" fmla="*/ 0 h 3398801"/>
              <a:gd name="connsiteX3" fmla="*/ 4152011 w 4680830"/>
              <a:gd name="connsiteY3" fmla="*/ 3398801 h 3398801"/>
              <a:gd name="connsiteX4" fmla="*/ 0 w 4680830"/>
              <a:gd name="connsiteY4" fmla="*/ 3390009 h 3398801"/>
              <a:gd name="connsiteX0" fmla="*/ 0 w 4672038"/>
              <a:gd name="connsiteY0" fmla="*/ 3398801 h 3398801"/>
              <a:gd name="connsiteX1" fmla="*/ 493649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  <a:gd name="connsiteX0" fmla="*/ 0 w 4672038"/>
              <a:gd name="connsiteY0" fmla="*/ 3398801 h 3398801"/>
              <a:gd name="connsiteX1" fmla="*/ 484857 w 4672038"/>
              <a:gd name="connsiteY1" fmla="*/ 0 h 3398801"/>
              <a:gd name="connsiteX2" fmla="*/ 4672038 w 4672038"/>
              <a:gd name="connsiteY2" fmla="*/ 0 h 3398801"/>
              <a:gd name="connsiteX3" fmla="*/ 4143219 w 4672038"/>
              <a:gd name="connsiteY3" fmla="*/ 3398801 h 3398801"/>
              <a:gd name="connsiteX4" fmla="*/ 0 w 4672038"/>
              <a:gd name="connsiteY4" fmla="*/ 3398801 h 339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2038" h="3398801">
                <a:moveTo>
                  <a:pt x="0" y="3398801"/>
                </a:moveTo>
                <a:lnTo>
                  <a:pt x="484857" y="0"/>
                </a:lnTo>
                <a:lnTo>
                  <a:pt x="4672038" y="0"/>
                </a:lnTo>
                <a:lnTo>
                  <a:pt x="4143219" y="3398801"/>
                </a:lnTo>
                <a:lnTo>
                  <a:pt x="0" y="3398801"/>
                </a:lnTo>
                <a:close/>
              </a:path>
            </a:pathLst>
          </a:cu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B0F2D17-1073-E742-9DC7-B0AB3D753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0" y="0"/>
            <a:ext cx="4281454" cy="3453092"/>
          </a:xfrm>
          <a:custGeom>
            <a:avLst/>
            <a:gdLst>
              <a:gd name="connsiteX0" fmla="*/ 0 w 4815069"/>
              <a:gd name="connsiteY0" fmla="*/ 3453092 h 3453092"/>
              <a:gd name="connsiteX1" fmla="*/ 516030 w 4815069"/>
              <a:gd name="connsiteY1" fmla="*/ 0 h 3453092"/>
              <a:gd name="connsiteX2" fmla="*/ 4815069 w 4815069"/>
              <a:gd name="connsiteY2" fmla="*/ 0 h 3453092"/>
              <a:gd name="connsiteX3" fmla="*/ 4299039 w 4815069"/>
              <a:gd name="connsiteY3" fmla="*/ 3453092 h 3453092"/>
              <a:gd name="connsiteX4" fmla="*/ 0 w 4815069"/>
              <a:gd name="connsiteY4" fmla="*/ 3453092 h 3453092"/>
              <a:gd name="connsiteX0" fmla="*/ 20300 w 4299039"/>
              <a:gd name="connsiteY0" fmla="*/ 3453092 h 3453092"/>
              <a:gd name="connsiteX1" fmla="*/ 0 w 4299039"/>
              <a:gd name="connsiteY1" fmla="*/ 0 h 3453092"/>
              <a:gd name="connsiteX2" fmla="*/ 4299039 w 4299039"/>
              <a:gd name="connsiteY2" fmla="*/ 0 h 3453092"/>
              <a:gd name="connsiteX3" fmla="*/ 3783009 w 4299039"/>
              <a:gd name="connsiteY3" fmla="*/ 3453092 h 3453092"/>
              <a:gd name="connsiteX4" fmla="*/ 20300 w 4299039"/>
              <a:gd name="connsiteY4" fmla="*/ 3453092 h 3453092"/>
              <a:gd name="connsiteX0" fmla="*/ 2715 w 4281454"/>
              <a:gd name="connsiteY0" fmla="*/ 3453092 h 3453092"/>
              <a:gd name="connsiteX1" fmla="*/ 0 w 4281454"/>
              <a:gd name="connsiteY1" fmla="*/ 0 h 3453092"/>
              <a:gd name="connsiteX2" fmla="*/ 4281454 w 4281454"/>
              <a:gd name="connsiteY2" fmla="*/ 0 h 3453092"/>
              <a:gd name="connsiteX3" fmla="*/ 3765424 w 4281454"/>
              <a:gd name="connsiteY3" fmla="*/ 3453092 h 3453092"/>
              <a:gd name="connsiteX4" fmla="*/ 2715 w 4281454"/>
              <a:gd name="connsiteY4" fmla="*/ 3453092 h 345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1454" h="3453092">
                <a:moveTo>
                  <a:pt x="2715" y="3453092"/>
                </a:moveTo>
                <a:lnTo>
                  <a:pt x="0" y="0"/>
                </a:lnTo>
                <a:lnTo>
                  <a:pt x="4281454" y="0"/>
                </a:lnTo>
                <a:lnTo>
                  <a:pt x="3765424" y="3453092"/>
                </a:lnTo>
                <a:lnTo>
                  <a:pt x="2715" y="3453092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B12AB-40F0-2246-B10F-2DCE9FD717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113" y="4467072"/>
            <a:ext cx="3004519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Stat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8CD48752-2C68-1B40-9F2A-444A7689A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112" y="5158598"/>
            <a:ext cx="3004519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4C8273F-3EAE-604D-BCE8-21597CA1A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32826" y="1821118"/>
            <a:ext cx="3272085" cy="58050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Number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1710FE5-F65E-CA48-9347-3F71D352F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32825" y="2470096"/>
            <a:ext cx="3272085" cy="766578"/>
          </a:xfrm>
        </p:spPr>
        <p:txBody>
          <a:bodyPr/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13355-E55E-2940-9510-C330341464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79787" y="4465748"/>
            <a:ext cx="3431567" cy="609878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US"/>
              <a:t>Figure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CC24A9A-3301-E54E-827F-EBB7EC0F68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9787" y="5158598"/>
            <a:ext cx="3431567" cy="766578"/>
          </a:xfrm>
        </p:spPr>
        <p:txBody>
          <a:bodyPr/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Use this space for more info</a:t>
            </a:r>
            <a:endParaRPr lang="en-US"/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B5688C84-2DF6-130D-1DF9-13D6DAEDA165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2263C4ED-0465-330A-1E88-A2707B42156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098C015F-7179-1BAE-6009-33F32BFF410E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5501B1-1B91-7D5A-9BCD-C4028C030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521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A8B500A-24C7-2C40-9CE8-A52002787C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219" y="2172427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84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26A8F7DF-BE4D-3340-9CBA-F94B6FD2BA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5839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6712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9FC-CDF8-C546-81C4-51702F12CD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4" y="217242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139DD6-5EFF-5444-A8E9-5BE8E706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5" y="361913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7EFCFEC-58A9-1946-A73C-89359C5AC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164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57DCF9A-C677-91EC-81C9-7B4983CD7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3031" y="1957396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9D5CEA-C3C6-D396-C772-3F7D21A4A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3129" y="1953698"/>
            <a:ext cx="1063517" cy="1079863"/>
          </a:xfrm>
          <a:prstGeom prst="ellipse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aseline="0">
                <a:solidFill>
                  <a:schemeClr val="bg1"/>
                </a:solidFill>
              </a:rPr>
              <a:t>A</a:t>
            </a:r>
            <a:endParaRPr lang="en-US" sz="1600" baseline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229874-0F1B-F297-8AC7-DE01672C4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214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s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682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Table examples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D1D1064C-AA1D-9442-93F9-A6AF006554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384" y="1268505"/>
            <a:ext cx="7531197" cy="765175"/>
          </a:xfrm>
        </p:spPr>
        <p:txBody>
          <a:bodyPr>
            <a:normAutofit/>
          </a:bodyPr>
          <a:lstStyle>
            <a:lvl1pPr>
              <a:defRPr sz="18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tables according to the style below</a:t>
            </a:r>
            <a:endParaRPr lang="en-US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7FEA4806-8CAE-8D4D-88AC-691B8A06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496384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able Placeholder 5">
            <a:extLst>
              <a:ext uri="{FF2B5EF4-FFF2-40B4-BE49-F238E27FC236}">
                <a16:creationId xmlns:a16="http://schemas.microsoft.com/office/drawing/2014/main" id="{194BD8C5-50CB-3B48-80B0-64F3B438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bl" sz="quarter" idx="20"/>
          </p:nvPr>
        </p:nvSpPr>
        <p:spPr>
          <a:xfrm>
            <a:off x="6096000" y="2392363"/>
            <a:ext cx="5191531" cy="27537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103E60-BDB7-1C8B-5FFE-00E26459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949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87510"/>
            <a:ext cx="7531197" cy="76517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Chart examples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7E3AB261-B17C-5046-A098-0ADB62DA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87148" y="2015207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9" name="Chart Placeholder 4">
            <a:extLst>
              <a:ext uri="{FF2B5EF4-FFF2-40B4-BE49-F238E27FC236}">
                <a16:creationId xmlns:a16="http://schemas.microsoft.com/office/drawing/2014/main" id="{3A5B2D22-2763-9D41-9CA4-2B9DADCE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59933" y="2015206"/>
            <a:ext cx="4700587" cy="366871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0CB555-DC95-4199-AD2B-E93B100471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7148" y="1268506"/>
            <a:ext cx="7540433" cy="411422"/>
          </a:xfrm>
        </p:spPr>
        <p:txBody>
          <a:bodyPr>
            <a:normAutofit/>
          </a:bodyPr>
          <a:lstStyle>
            <a:lvl1pPr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GB">
                <a:solidFill>
                  <a:srgbClr val="222222"/>
                </a:solidFill>
                <a:latin typeface="Lato" panose="020F0502020204030203" pitchFamily="34" charset="77"/>
              </a:rPr>
              <a:t>Please insert charts according to the style below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795A4B-71F7-7928-C8AF-CD1CD897C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654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685A73-17F1-FC81-55C6-7E7CEAE7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B0F4FE-EC56-48AB-9963-F89D9B522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9155082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Crea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F1794-4DE3-7521-99C3-A3EA1D51B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3EE2BE5-8ACB-AEEC-9048-198EE0A1A9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tx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5F5B124-24E3-B2E2-3A9C-BF109596679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DCBC59-EF55-546A-5C94-1162E0F87A8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E492165-A451-E447-4C5C-8FD4BCE717E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1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ple Pag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86C578-67DC-CD80-788E-2DA484291C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7995B4-B0D2-C426-ACF5-CF4A86FA7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bg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Inter or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D41442C-0600-5C76-C581-D615E9BBF8E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C8E6E03-32B1-C5CD-664E-063384D556DF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7AF76EB2-7323-DE1D-B4D9-E10245CCA7FD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87A8-57F0-4F52-0D4C-4A508308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4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908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8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C3E21D-BC07-D497-6D64-7B8F37E6D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4697667-507F-5A4F-34CE-8753A67C4B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9AEA07-6063-C310-D4B0-ECA8CA465D2C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05628E1-5DD2-CC08-C413-3D0344AF1DF2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218A786-6A46-852B-AF07-3F9FBBB25ED6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2526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gn Off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A45CF0-3F95-1A42-9B3B-E6BE7FB09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D11CDE-861E-DF4A-AF8D-3BAD036F28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397" y="3036320"/>
            <a:ext cx="5914608" cy="7853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1E0B3-93EE-7467-F03A-0C4891B9D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96" y="520117"/>
            <a:ext cx="3746500" cy="3810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FCC2DEF-4916-70AA-3F71-D945B03FCAF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46EDA84-1314-5DF2-BC8A-8F3FEF5975BB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8A60201-EB96-2897-0D4C-AEA93BB70254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32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mple Pag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C99BF27-F2A3-634A-9BA9-2AAB83CB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5240" y="0"/>
            <a:ext cx="12192000" cy="6858000"/>
          </a:xfrm>
          <a:prstGeom prst="rect">
            <a:avLst/>
          </a:prstGeom>
          <a:solidFill>
            <a:srgbClr val="F7F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E5732A2-0045-36A6-288A-34640127F3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583" y="545526"/>
            <a:ext cx="11178381" cy="116031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B72BB5-A87E-1535-7B76-E87F7E093A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23" y="1904986"/>
            <a:ext cx="11177587" cy="3641147"/>
          </a:xfrm>
        </p:spPr>
        <p:txBody>
          <a:bodyPr/>
          <a:lstStyle>
            <a:lvl1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50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16pt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B23B27A8-588E-90D5-CE93-52FB5E3F695F}"/>
              </a:ext>
            </a:extLst>
          </p:cNvPr>
          <p:cNvSpPr txBox="1">
            <a:spLocks/>
          </p:cNvSpPr>
          <p:nvPr userDrawn="1"/>
        </p:nvSpPr>
        <p:spPr>
          <a:xfrm>
            <a:off x="11637742" y="6146056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83B70F-018F-C93E-D81F-7E4B85F2F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8AB888-9953-BC43-DE70-F0EB521A1AF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073A-0C14-5854-E83D-AD3E77CB12B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57C6E1A-48F4-6571-5003-393051E425B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F007B79-2E82-606A-6972-F69061BCC8B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A2856-DD81-88ED-A57E-00F8BC576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221C0E9-D3C6-D87C-94C0-7AA1FD263E3E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F16F5F0-0EE6-0F83-998A-29438691FA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9866267-1C12-D36E-2862-ADA59AD33DE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CAD9E0D-06F8-24BE-8A6C-524E0EF342D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7202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A5B340-A139-43F1-8897-F72E32D2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1950EA-5C03-FF21-F62E-AAD37BC3A3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4988" y="722208"/>
            <a:ext cx="4120710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title page layout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23AE515-D13F-CE6C-3FD1-3B10D21BC3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4988" y="2241489"/>
            <a:ext cx="3924300" cy="13565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here please</a:t>
            </a: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A71DFED-A6E8-558D-FDBA-57C9AE478661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0A1E58C-7525-34EF-913F-13D68CC230E9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813782E8-70A3-49BA-672C-F063B8708CD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C04DF40-495D-ED41-91BB-C1D52B6AEB39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ctr"/>
              <a:t>‹#›</a:t>
            </a:fld>
            <a:endParaRPr lang="en-US" sz="1200">
              <a:solidFill>
                <a:schemeClr val="bg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B848DEA-BA99-7C9B-7047-D45F030F1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988" y="5795023"/>
            <a:ext cx="37465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428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This is a sample page layout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noProof="0"/>
              <a:t>Please use this space to insert written content as required. Please use Arial with a minimum font size of 18pt and avoid changing the colour of the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GB" noProof="0"/>
              <a:t>Abbreviations: </a:t>
            </a:r>
            <a:r>
              <a:rPr lang="en-GB" sz="1400" noProof="0"/>
              <a:t>[for example, OS, overall survival; ICER, incremental-cost effectiveness ratio]</a:t>
            </a:r>
            <a:endParaRPr lang="en-GB" noProof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noProof="0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GB" sz="1400" noProof="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GB" sz="1400" noProof="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23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357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292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B52599A-1360-D492-947C-27972948D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GB" noProof="0"/>
              <a:t>Abbreviations: </a:t>
            </a:r>
            <a:r>
              <a:rPr lang="en-GB" sz="1400" noProof="0"/>
              <a:t>[for example, OS, overall survival; ICER, incremental-cost effectiveness ratio]</a:t>
            </a:r>
            <a:endParaRPr lang="en-GB" noProof="0"/>
          </a:p>
        </p:txBody>
      </p:sp>
      <p:sp>
        <p:nvSpPr>
          <p:cNvPr id="7" name="Title 28">
            <a:extLst>
              <a:ext uri="{FF2B5EF4-FFF2-40B4-BE49-F238E27FC236}">
                <a16:creationId xmlns:a16="http://schemas.microsoft.com/office/drawing/2014/main" id="{BA969C22-F5B7-6378-0699-0004CD5E65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/>
              <a:t>This is a sample page layout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9F9F414-C853-E3F8-B5D7-EE6F4EC49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GB" noProof="0"/>
              <a:t>Please use this space to insert written content as required. Please use Arial with a minimum font size of 18pt and avoid changing the colour of the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6895C6-52FC-13EE-C230-CF5479042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CA68900-3BB3-0EFC-9736-3DE49090A9F9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D687A46-75A4-9571-E931-EB9CFF75D038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71C6DFE-DAB2-14BB-CBDC-BCA4817B39AC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AC7214A-0BFC-B51E-0A05-3CA3CB8A958F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F032537-750E-BA46-CFC8-354E15A0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E4C6FC8E-7299-8656-DA4C-268C30201A9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FDE345B6-D5DC-956D-FB2F-0FF3341846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FC314C17-EE89-D4FF-7472-71B194C0CC61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CEC418C6-DC88-3973-FA56-2C8696276C0B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2" name="Rectangle 1" descr="Marker showing slides are confidential ">
            <a:extLst>
              <a:ext uri="{FF2B5EF4-FFF2-40B4-BE49-F238E27FC236}">
                <a16:creationId xmlns:a16="http://schemas.microsoft.com/office/drawing/2014/main" id="{711EDC3E-BC01-F67D-4B57-63A2731328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55703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ple Pag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91575A59-C87E-A604-798B-D6CF843A9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6724" y="263524"/>
            <a:ext cx="11250785" cy="592817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This is a sample page layout</a:t>
            </a:r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6E9CEC9-5FAF-673A-BEDE-883241C6F8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724" y="1654630"/>
            <a:ext cx="11250785" cy="4167728"/>
          </a:xfrm>
        </p:spPr>
        <p:txBody>
          <a:bodyPr>
            <a:noAutofit/>
          </a:bodyPr>
          <a:lstStyle>
            <a:lvl1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2pPr>
            <a:lvl3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3pPr>
            <a:lvl4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4pPr>
            <a:lvl5pPr>
              <a:lnSpc>
                <a:spcPct val="114000"/>
              </a:lnSpc>
              <a:defRPr sz="1800">
                <a:latin typeface="Arial" panose="020B0604020202020204" pitchFamily="34" charset="0"/>
                <a:ea typeface="Arial" panose="02000503000000020004" pitchFamily="2" charset="0"/>
              </a:defRPr>
            </a:lvl5pPr>
          </a:lstStyle>
          <a:p>
            <a:pPr lvl="0"/>
            <a:r>
              <a:rPr lang="en-US"/>
              <a:t>Please use this space to insert written content as required. Please use Arial with a minimum font size of 18pt and avoid changing the </a:t>
            </a:r>
            <a:r>
              <a:rPr lang="en-US" err="1"/>
              <a:t>colour</a:t>
            </a:r>
            <a:r>
              <a:rPr lang="en-US"/>
              <a:t> of the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E2BEFB1-DB3D-9794-B1F6-3DF605CE40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71663" y="6343650"/>
            <a:ext cx="9086850" cy="3651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Abbreviations: </a:t>
            </a:r>
            <a:r>
              <a:rPr lang="en-GB" sz="1400"/>
              <a:t>[for example, OS, overall survival; ICER, incremental-cost effectiveness ratio]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CB3B582-2053-A846-2531-8E4BB8651C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6724" y="739377"/>
            <a:ext cx="11250786" cy="520838"/>
          </a:xfrm>
        </p:spPr>
        <p:txBody>
          <a:bodyPr>
            <a:noAutofit/>
          </a:bodyPr>
          <a:lstStyle>
            <a:lvl1pPr>
              <a:defRPr sz="2400">
                <a:latin typeface="Arial" panose="020B0604020202020204" pitchFamily="34" charset="0"/>
                <a:ea typeface="Inter SemiBold" panose="02000503000000020004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Add key message of slide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45DFB6-4FA6-B527-55AD-E808F9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7DBF62-2C38-96E0-D1B4-7250D1C91F2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BADB-1804-6F91-ADB5-59B82BDEFA20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C1A4D0B-4C01-4AD1-6293-533467CF604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420AE46-6512-C5AD-07BF-92733A5CBF1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178427-62B0-CB63-F7BF-ABA1FBB68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373" y="6403231"/>
            <a:ext cx="585971" cy="19751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2318348-4958-D811-415A-4F785144D2ED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B9F3775-A76B-2E3B-C55D-11BBBDD27253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2F59C7C-29BD-4A76-3DFE-29B551998295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3334382-03BC-34F6-C0D4-76A7CA67F9AA}"/>
              </a:ext>
            </a:extLst>
          </p:cNvPr>
          <p:cNvSpPr txBox="1">
            <a:spLocks/>
          </p:cNvSpPr>
          <p:nvPr userDrawn="1"/>
        </p:nvSpPr>
        <p:spPr>
          <a:xfrm>
            <a:off x="11565172" y="6403231"/>
            <a:ext cx="47004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C04DF40-495D-ED41-91BB-C1D52B6AEB39}" type="slidenum">
              <a:rPr lang="en-US" sz="1400" smtClean="0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5" name="Rectangle 4" descr="Marker showing slides are confidential ">
            <a:extLst>
              <a:ext uri="{FF2B5EF4-FFF2-40B4-BE49-F238E27FC236}">
                <a16:creationId xmlns:a16="http://schemas.microsoft.com/office/drawing/2014/main" id="{32A58F66-3E35-CCD6-0FD0-288DC0930A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 userDrawn="1"/>
        </p:nvSpPr>
        <p:spPr>
          <a:xfrm>
            <a:off x="5334000" y="0"/>
            <a:ext cx="152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>
                <a:latin typeface="Arial" panose="020B06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0862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FED6A307-FCCA-AE45-6CBF-CF77FF53B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8157" y="363364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06FB-66AF-0540-962A-7751FA6409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6384" y="478274"/>
            <a:ext cx="7576051" cy="12763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This is a sample page layout</a:t>
            </a:r>
            <a:br>
              <a:rPr lang="en-US"/>
            </a:b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B66C64C-3FFA-634F-A991-43B9787E8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1953699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89CD6F5-09C6-CF43-801F-11210A9B3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74616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77B7CD-4B9B-F849-A067-394EFA224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839" y="361913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  <a:ea typeface="Arial" panose="02000503000000020004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DEAEC19-F8A5-FB4E-BB11-FF53345EAE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74616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8166BF-E184-0F4D-87A0-127CC9E8E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30964" y="1953698"/>
            <a:ext cx="1063517" cy="1079863"/>
          </a:xfrm>
          <a:prstGeom prst="ellipse">
            <a:avLst/>
          </a:prstGeom>
          <a:solidFill>
            <a:srgbClr val="00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28096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74B622B4-316C-5F49-AC2A-6362389512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9742" y="2159000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BB6F2639-01A1-DD47-AA90-FF9C8F26AF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9742" y="3824439"/>
            <a:ext cx="4221384" cy="669260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buFontTx/>
              <a:buNone/>
              <a:defRPr sz="1800" b="0" i="0"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GB"/>
              <a:t>Please use this space to insert written content as required</a:t>
            </a:r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C606675-ACD4-2B62-56F2-37C2F72E49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18157" y="2178447"/>
            <a:ext cx="1076325" cy="66926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FFFFFF"/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30F5331F-50B6-BC59-6CBE-2BE073E34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030" y="2143521"/>
            <a:ext cx="1076325" cy="669260"/>
          </a:xfrm>
        </p:spPr>
        <p:txBody>
          <a:bodyPr/>
          <a:lstStyle>
            <a:lvl1pPr algn="ctr">
              <a:buFontTx/>
              <a:buNone/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A</a:t>
            </a:r>
            <a:endParaRPr lang="en-US"/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2CCF1F-1524-5E8B-5BCD-AE89E31AD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031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B</a:t>
            </a:r>
            <a:endParaRPr lang="en-US"/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3C7C9CD1-1606-31A4-A67B-26C4CC002E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0965" y="3838950"/>
            <a:ext cx="1076325" cy="669260"/>
          </a:xfrm>
        </p:spPr>
        <p:txBody>
          <a:bodyPr>
            <a:normAutofit/>
          </a:bodyPr>
          <a:lstStyle>
            <a:lvl1pPr algn="ctr">
              <a:buFontTx/>
              <a:buNone/>
              <a:defRPr sz="4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Arial" panose="02000503000000020004" pitchFamily="2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/>
              <a:t>D</a:t>
            </a:r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DBBDEF-AF3D-CE00-F64B-C92E94E1B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923" y="6146056"/>
            <a:ext cx="585971" cy="19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0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9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71.xml"/><Relationship Id="rId34" Type="http://schemas.openxmlformats.org/officeDocument/2006/relationships/slideLayout" Target="../slideLayouts/slideLayout84.xml"/><Relationship Id="rId42" Type="http://schemas.openxmlformats.org/officeDocument/2006/relationships/slideLayout" Target="../slideLayouts/slideLayout92.xml"/><Relationship Id="rId47" Type="http://schemas.openxmlformats.org/officeDocument/2006/relationships/slideLayout" Target="../slideLayouts/slideLayout97.xml"/><Relationship Id="rId50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slideLayout" Target="../slideLayouts/slideLayout82.xml"/><Relationship Id="rId37" Type="http://schemas.openxmlformats.org/officeDocument/2006/relationships/slideLayout" Target="../slideLayouts/slideLayout87.xml"/><Relationship Id="rId40" Type="http://schemas.openxmlformats.org/officeDocument/2006/relationships/slideLayout" Target="../slideLayouts/slideLayout90.xml"/><Relationship Id="rId45" Type="http://schemas.openxmlformats.org/officeDocument/2006/relationships/slideLayout" Target="../slideLayouts/slideLayout95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36" Type="http://schemas.openxmlformats.org/officeDocument/2006/relationships/slideLayout" Target="../slideLayouts/slideLayout86.xml"/><Relationship Id="rId4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4" Type="http://schemas.openxmlformats.org/officeDocument/2006/relationships/slideLayout" Target="../slideLayouts/slideLayout94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Relationship Id="rId35" Type="http://schemas.openxmlformats.org/officeDocument/2006/relationships/slideLayout" Target="../slideLayouts/slideLayout85.xml"/><Relationship Id="rId43" Type="http://schemas.openxmlformats.org/officeDocument/2006/relationships/slideLayout" Target="../slideLayouts/slideLayout93.xml"/><Relationship Id="rId48" Type="http://schemas.openxmlformats.org/officeDocument/2006/relationships/slideLayout" Target="../slideLayouts/slideLayout98.xml"/><Relationship Id="rId8" Type="http://schemas.openxmlformats.org/officeDocument/2006/relationships/slideLayout" Target="../slideLayouts/slideLayout58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33" Type="http://schemas.openxmlformats.org/officeDocument/2006/relationships/slideLayout" Target="../slideLayouts/slideLayout83.xml"/><Relationship Id="rId38" Type="http://schemas.openxmlformats.org/officeDocument/2006/relationships/slideLayout" Target="../slideLayouts/slideLayout88.xml"/><Relationship Id="rId4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3.xml"/><Relationship Id="rId18" Type="http://schemas.openxmlformats.org/officeDocument/2006/relationships/slideLayout" Target="../slideLayouts/slideLayout118.xml"/><Relationship Id="rId26" Type="http://schemas.openxmlformats.org/officeDocument/2006/relationships/slideLayout" Target="../slideLayouts/slideLayout126.xml"/><Relationship Id="rId39" Type="http://schemas.openxmlformats.org/officeDocument/2006/relationships/slideLayout" Target="../slideLayouts/slideLayout139.xml"/><Relationship Id="rId21" Type="http://schemas.openxmlformats.org/officeDocument/2006/relationships/slideLayout" Target="../slideLayouts/slideLayout121.xml"/><Relationship Id="rId34" Type="http://schemas.openxmlformats.org/officeDocument/2006/relationships/slideLayout" Target="../slideLayouts/slideLayout134.xml"/><Relationship Id="rId42" Type="http://schemas.openxmlformats.org/officeDocument/2006/relationships/slideLayout" Target="../slideLayouts/slideLayout142.xml"/><Relationship Id="rId47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11.xml"/><Relationship Id="rId24" Type="http://schemas.openxmlformats.org/officeDocument/2006/relationships/slideLayout" Target="../slideLayouts/slideLayout124.xml"/><Relationship Id="rId32" Type="http://schemas.openxmlformats.org/officeDocument/2006/relationships/slideLayout" Target="../slideLayouts/slideLayout132.xml"/><Relationship Id="rId37" Type="http://schemas.openxmlformats.org/officeDocument/2006/relationships/slideLayout" Target="../slideLayouts/slideLayout137.xml"/><Relationship Id="rId40" Type="http://schemas.openxmlformats.org/officeDocument/2006/relationships/slideLayout" Target="../slideLayouts/slideLayout140.xml"/><Relationship Id="rId45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23" Type="http://schemas.openxmlformats.org/officeDocument/2006/relationships/slideLayout" Target="../slideLayouts/slideLayout123.xml"/><Relationship Id="rId28" Type="http://schemas.openxmlformats.org/officeDocument/2006/relationships/slideLayout" Target="../slideLayouts/slideLayout128.xml"/><Relationship Id="rId36" Type="http://schemas.openxmlformats.org/officeDocument/2006/relationships/slideLayout" Target="../slideLayouts/slideLayout136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110.xml"/><Relationship Id="rId19" Type="http://schemas.openxmlformats.org/officeDocument/2006/relationships/slideLayout" Target="../slideLayouts/slideLayout119.xml"/><Relationship Id="rId31" Type="http://schemas.openxmlformats.org/officeDocument/2006/relationships/slideLayout" Target="../slideLayouts/slideLayout131.xml"/><Relationship Id="rId44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Relationship Id="rId22" Type="http://schemas.openxmlformats.org/officeDocument/2006/relationships/slideLayout" Target="../slideLayouts/slideLayout122.xml"/><Relationship Id="rId27" Type="http://schemas.openxmlformats.org/officeDocument/2006/relationships/slideLayout" Target="../slideLayouts/slideLayout127.xml"/><Relationship Id="rId30" Type="http://schemas.openxmlformats.org/officeDocument/2006/relationships/slideLayout" Target="../slideLayouts/slideLayout130.xml"/><Relationship Id="rId35" Type="http://schemas.openxmlformats.org/officeDocument/2006/relationships/slideLayout" Target="../slideLayouts/slideLayout135.xml"/><Relationship Id="rId43" Type="http://schemas.openxmlformats.org/officeDocument/2006/relationships/slideLayout" Target="../slideLayouts/slideLayout143.xml"/><Relationship Id="rId48" Type="http://schemas.openxmlformats.org/officeDocument/2006/relationships/slideLayout" Target="../slideLayouts/slideLayout148.xml"/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12.xml"/><Relationship Id="rId17" Type="http://schemas.openxmlformats.org/officeDocument/2006/relationships/slideLayout" Target="../slideLayouts/slideLayout117.xml"/><Relationship Id="rId25" Type="http://schemas.openxmlformats.org/officeDocument/2006/relationships/slideLayout" Target="../slideLayouts/slideLayout125.xml"/><Relationship Id="rId33" Type="http://schemas.openxmlformats.org/officeDocument/2006/relationships/slideLayout" Target="../slideLayouts/slideLayout133.xml"/><Relationship Id="rId38" Type="http://schemas.openxmlformats.org/officeDocument/2006/relationships/slideLayout" Target="../slideLayouts/slideLayout138.xml"/><Relationship Id="rId46" Type="http://schemas.openxmlformats.org/officeDocument/2006/relationships/slideLayout" Target="../slideLayouts/slideLayout146.xml"/><Relationship Id="rId20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F620A7-12BD-DC1D-28B9-39555B425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7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  <p:sldLayoutId id="2147484195" r:id="rId12"/>
    <p:sldLayoutId id="2147484196" r:id="rId13"/>
    <p:sldLayoutId id="2147484197" r:id="rId14"/>
    <p:sldLayoutId id="2147484198" r:id="rId15"/>
    <p:sldLayoutId id="2147484199" r:id="rId16"/>
    <p:sldLayoutId id="2147484200" r:id="rId17"/>
    <p:sldLayoutId id="2147484201" r:id="rId18"/>
    <p:sldLayoutId id="2147484202" r:id="rId19"/>
    <p:sldLayoutId id="2147484203" r:id="rId20"/>
    <p:sldLayoutId id="2147484204" r:id="rId21"/>
    <p:sldLayoutId id="2147484205" r:id="rId22"/>
    <p:sldLayoutId id="2147484206" r:id="rId23"/>
    <p:sldLayoutId id="2147484207" r:id="rId24"/>
    <p:sldLayoutId id="2147484208" r:id="rId25"/>
    <p:sldLayoutId id="2147484209" r:id="rId26"/>
    <p:sldLayoutId id="2147484210" r:id="rId27"/>
    <p:sldLayoutId id="2147484211" r:id="rId28"/>
    <p:sldLayoutId id="2147484212" r:id="rId29"/>
    <p:sldLayoutId id="2147484213" r:id="rId30"/>
    <p:sldLayoutId id="2147484214" r:id="rId31"/>
    <p:sldLayoutId id="2147484215" r:id="rId32"/>
    <p:sldLayoutId id="2147484216" r:id="rId33"/>
    <p:sldLayoutId id="2147484217" r:id="rId34"/>
    <p:sldLayoutId id="2147484218" r:id="rId35"/>
    <p:sldLayoutId id="2147484219" r:id="rId36"/>
    <p:sldLayoutId id="2147484220" r:id="rId37"/>
    <p:sldLayoutId id="2147484221" r:id="rId38"/>
    <p:sldLayoutId id="2147484222" r:id="rId39"/>
    <p:sldLayoutId id="2147484223" r:id="rId40"/>
    <p:sldLayoutId id="2147484224" r:id="rId41"/>
    <p:sldLayoutId id="2147484225" r:id="rId42"/>
    <p:sldLayoutId id="2147484226" r:id="rId43"/>
    <p:sldLayoutId id="2147484227" r:id="rId44"/>
    <p:sldLayoutId id="2147484228" r:id="rId45"/>
    <p:sldLayoutId id="2147484230" r:id="rId46"/>
    <p:sldLayoutId id="2147484231" r:id="rId47"/>
    <p:sldLayoutId id="2147484232" r:id="rId48"/>
    <p:sldLayoutId id="2147484233" r:id="rId49"/>
    <p:sldLayoutId id="214748423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Inter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This is the slide master template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Please select from the available layout slides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F620A7-12BD-DC1D-28B9-39555B425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5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  <p:sldLayoutId id="2147484154" r:id="rId18"/>
    <p:sldLayoutId id="2147484155" r:id="rId19"/>
    <p:sldLayoutId id="2147484156" r:id="rId20"/>
    <p:sldLayoutId id="2147484157" r:id="rId21"/>
    <p:sldLayoutId id="2147484158" r:id="rId22"/>
    <p:sldLayoutId id="2147484159" r:id="rId23"/>
    <p:sldLayoutId id="2147484160" r:id="rId24"/>
    <p:sldLayoutId id="2147484161" r:id="rId25"/>
    <p:sldLayoutId id="2147484162" r:id="rId26"/>
    <p:sldLayoutId id="2147484163" r:id="rId27"/>
    <p:sldLayoutId id="2147484164" r:id="rId28"/>
    <p:sldLayoutId id="2147484165" r:id="rId29"/>
    <p:sldLayoutId id="2147484166" r:id="rId30"/>
    <p:sldLayoutId id="2147484167" r:id="rId31"/>
    <p:sldLayoutId id="2147484168" r:id="rId32"/>
    <p:sldLayoutId id="2147484169" r:id="rId33"/>
    <p:sldLayoutId id="2147484170" r:id="rId34"/>
    <p:sldLayoutId id="2147484171" r:id="rId35"/>
    <p:sldLayoutId id="2147484172" r:id="rId36"/>
    <p:sldLayoutId id="2147484173" r:id="rId37"/>
    <p:sldLayoutId id="2147484174" r:id="rId38"/>
    <p:sldLayoutId id="2147484175" r:id="rId39"/>
    <p:sldLayoutId id="2147484176" r:id="rId40"/>
    <p:sldLayoutId id="2147484177" r:id="rId41"/>
    <p:sldLayoutId id="2147484178" r:id="rId42"/>
    <p:sldLayoutId id="2147484179" r:id="rId43"/>
    <p:sldLayoutId id="2147484180" r:id="rId44"/>
    <p:sldLayoutId id="2147484181" r:id="rId45"/>
    <p:sldLayoutId id="2147484133" r:id="rId46"/>
    <p:sldLayoutId id="2147484134" r:id="rId47"/>
    <p:sldLayoutId id="2147484135" r:id="rId48"/>
    <p:sldLayoutId id="2147484126" r:id="rId49"/>
    <p:sldLayoutId id="2147484182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Inter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D95A3C9-9C62-4772-A1CE-36239AA1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3651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This is the slide master template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910A4F-E315-42EE-8468-BC6F40042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6725" y="1901825"/>
            <a:ext cx="43243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Please select from the available layout slides</a:t>
            </a:r>
            <a:endParaRPr lang="en-GB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AF620A7-12BD-DC1D-28B9-39555B425830}"/>
              </a:ext>
            </a:extLst>
          </p:cNvPr>
          <p:cNvSpPr txBox="1">
            <a:spLocks/>
          </p:cNvSpPr>
          <p:nvPr/>
        </p:nvSpPr>
        <p:spPr>
          <a:xfrm>
            <a:off x="4724400" y="6317744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solidFill>
                <a:schemeClr val="tx1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04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  <p:sldLayoutId id="2147484248" r:id="rId13"/>
    <p:sldLayoutId id="2147484249" r:id="rId14"/>
    <p:sldLayoutId id="2147484250" r:id="rId15"/>
    <p:sldLayoutId id="2147484251" r:id="rId16"/>
    <p:sldLayoutId id="2147484252" r:id="rId17"/>
    <p:sldLayoutId id="2147484253" r:id="rId18"/>
    <p:sldLayoutId id="2147484254" r:id="rId19"/>
    <p:sldLayoutId id="2147484255" r:id="rId20"/>
    <p:sldLayoutId id="2147484256" r:id="rId21"/>
    <p:sldLayoutId id="2147484257" r:id="rId22"/>
    <p:sldLayoutId id="2147484258" r:id="rId23"/>
    <p:sldLayoutId id="2147484259" r:id="rId24"/>
    <p:sldLayoutId id="2147484260" r:id="rId25"/>
    <p:sldLayoutId id="2147484261" r:id="rId26"/>
    <p:sldLayoutId id="2147484262" r:id="rId27"/>
    <p:sldLayoutId id="2147484263" r:id="rId28"/>
    <p:sldLayoutId id="2147484264" r:id="rId29"/>
    <p:sldLayoutId id="2147484265" r:id="rId30"/>
    <p:sldLayoutId id="2147484266" r:id="rId31"/>
    <p:sldLayoutId id="2147484267" r:id="rId32"/>
    <p:sldLayoutId id="2147484268" r:id="rId33"/>
    <p:sldLayoutId id="2147484269" r:id="rId34"/>
    <p:sldLayoutId id="2147484270" r:id="rId35"/>
    <p:sldLayoutId id="2147484271" r:id="rId36"/>
    <p:sldLayoutId id="2147484272" r:id="rId37"/>
    <p:sldLayoutId id="2147484273" r:id="rId38"/>
    <p:sldLayoutId id="2147484274" r:id="rId39"/>
    <p:sldLayoutId id="2147484275" r:id="rId40"/>
    <p:sldLayoutId id="2147484276" r:id="rId41"/>
    <p:sldLayoutId id="2147484277" r:id="rId42"/>
    <p:sldLayoutId id="2147484278" r:id="rId43"/>
    <p:sldLayoutId id="2147484279" r:id="rId44"/>
    <p:sldLayoutId id="2147484281" r:id="rId45"/>
    <p:sldLayoutId id="2147484282" r:id="rId46"/>
    <p:sldLayoutId id="2147484283" r:id="rId47"/>
    <p:sldLayoutId id="2147484284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Inter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terms-and-conditions#notice-of-right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Relationship Id="rId4" Type="http://schemas.openxmlformats.org/officeDocument/2006/relationships/slide" Target="slide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Relationship Id="rId4" Type="http://schemas.openxmlformats.org/officeDocument/2006/relationships/slide" Target="slide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7.xml"/><Relationship Id="rId4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4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Relationship Id="rId4" Type="http://schemas.openxmlformats.org/officeDocument/2006/relationships/slide" Target="slide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4" Type="http://schemas.openxmlformats.org/officeDocument/2006/relationships/slide" Target="slide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4.xml"/><Relationship Id="rId4" Type="http://schemas.openxmlformats.org/officeDocument/2006/relationships/slide" Target="slide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1.xml"/><Relationship Id="rId7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3.xml"/><Relationship Id="rId6" Type="http://schemas.openxmlformats.org/officeDocument/2006/relationships/slide" Target="slide15.xml"/><Relationship Id="rId5" Type="http://schemas.openxmlformats.org/officeDocument/2006/relationships/slide" Target="slide14.xml"/><Relationship Id="rId10" Type="http://schemas.openxmlformats.org/officeDocument/2006/relationships/slide" Target="slide22.xml"/><Relationship Id="rId4" Type="http://schemas.openxmlformats.org/officeDocument/2006/relationships/slide" Target="slide13.xml"/><Relationship Id="rId9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60A617C-9F99-4917-8E5F-4CCB2DA12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384" y="408674"/>
            <a:ext cx="7797762" cy="271905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Capivasertib with fulvestrant for treating hormone receptor-positive HER2-negative advanced breast cancer after endocrine treatment [ID6370]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A60C21-0744-4ACA-AB51-4CC911E5D7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384" y="3337089"/>
            <a:ext cx="11604176" cy="2450527"/>
          </a:xfrm>
        </p:spPr>
        <p:txBody>
          <a:bodyPr>
            <a:normAutofit/>
          </a:bodyPr>
          <a:lstStyle/>
          <a:p>
            <a:pPr defTabSz="703434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Technology appraisal committee A, 4 March 2025, </a:t>
            </a:r>
            <a:r>
              <a:rPr lang="en-US" sz="2200" b="1"/>
              <a:t>second 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committee meeting PART 1</a:t>
            </a:r>
          </a:p>
          <a:p>
            <a:pPr defTabSz="703434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Chair: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Radha Todd</a:t>
            </a:r>
          </a:p>
          <a:p>
            <a:pPr defTabSz="703434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External assessment group: </a:t>
            </a:r>
            <a:r>
              <a:rPr lang="en-US" sz="2200" err="1">
                <a:latin typeface="Arial" panose="020B0604020202020204" pitchFamily="34" charset="0"/>
                <a:cs typeface="Arial" panose="020B0604020202020204" pitchFamily="34" charset="0"/>
              </a:rPr>
              <a:t>Kleijnen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Systematic Reviews </a:t>
            </a:r>
          </a:p>
          <a:p>
            <a:pPr defTabSz="703434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Technical team: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 Emilene Coventry, Zoe Charles, Janet Robertson</a:t>
            </a:r>
          </a:p>
          <a:p>
            <a:pPr defTabSz="703434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Company: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AstraZeneca UK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A72F6-6F25-4FD7-939A-E0D4CE27677C}"/>
              </a:ext>
            </a:extLst>
          </p:cNvPr>
          <p:cNvSpPr/>
          <p:nvPr/>
        </p:nvSpPr>
        <p:spPr>
          <a:xfrm>
            <a:off x="8530814" y="839244"/>
            <a:ext cx="316480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public: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 information redacted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058ACA-0B66-4077-AB91-60A1F832DEAF}"/>
              </a:ext>
            </a:extLst>
          </p:cNvPr>
          <p:cNvSpPr txBox="1">
            <a:spLocks/>
          </p:cNvSpPr>
          <p:nvPr/>
        </p:nvSpPr>
        <p:spPr>
          <a:xfrm>
            <a:off x="1500554" y="5996978"/>
            <a:ext cx="10324016" cy="4778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chemeClr val="bg1">
                    <a:lumMod val="95000"/>
                  </a:schemeClr>
                </a:solidFill>
                <a:latin typeface="Arial" panose="020F0502020204030203" pitchFamily="34" charset="0"/>
                <a:ea typeface="Arial" panose="020F0502020204030203" pitchFamily="34" charset="0"/>
                <a:cs typeface="Arial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NICE </a:t>
            </a:r>
            <a:fld id="{029CBA81-C7A1-4297-9E86-82333D5E6273}" type="datetimeyyyy">
              <a:rPr lang="en-GB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2025</a:t>
            </a:fld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All rights reserved. Subject to 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Notice of rights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 </a:t>
            </a:r>
            <a:endParaRPr lang="en-US">
              <a:solidFill>
                <a:schemeClr val="tx1"/>
              </a:solidFill>
              <a:latin typeface="Arial" panose="020B0604020202020204" pitchFamily="34" charset="0"/>
              <a:ea typeface="Arial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0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1A732-2E94-940E-7FA6-F8C8BE75C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250785" cy="592817"/>
          </a:xfrm>
        </p:spPr>
        <p:txBody>
          <a:bodyPr/>
          <a:lstStyle/>
          <a:p>
            <a:r>
              <a:rPr lang="en-GB"/>
              <a:t>Company response: overall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0D8C2-CDF5-F693-B281-6D623B3E97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578543"/>
            <a:ext cx="11250613" cy="436695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/>
              <a:t>Disappointed with negative recommendation; clear consensus during meeting of high unmet need and that capivasertib with fulvestrant addresses limitations with existing treatments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/>
              <a:t>Clinical experts noted that capivasertib with fulvestrant is a highly effective, well-tolerated targeted treatment; step change in managing breast cancer with PIK3CA, AKT1 or PTEN alterations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/>
              <a:t>Draft guidance summarises clear need for targeted treatment for AKT-pathway altered HR positive/HER2 negative advanced breast cancer, the strength of the direct clinical evidence from CAPItello-291, and advantages for patients compared with other currently available treatments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/>
              <a:t>Negative recommendation primarily related to uncertainties in ITCs and economic model, not clinical value of capivasertib with fulvestrant; have addressed key uncertainties – minimal impact on cost-effectiveness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/>
              <a:t>Have provided all additional analyses requested: base case changes, changes in key variables including long-term survival modelling, health state utility values, testing costs, RDI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5813A-31DA-B5A3-DEBD-074C3876D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19753" y="6202838"/>
            <a:ext cx="9638759" cy="505938"/>
          </a:xfrm>
        </p:spPr>
        <p:txBody>
          <a:bodyPr>
            <a:normAutofit/>
          </a:bodyPr>
          <a:lstStyle/>
          <a:p>
            <a:r>
              <a:rPr lang="en-GB"/>
              <a:t>HER2, human epidermal growth factor receptor 2; HR, hormone receptor; ITC, indirect treatment comparison; RDI, relative dose intensity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2596D0-D2E1-C329-2D3A-6FBFD557D2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 additional analyses requested provided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494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B4803-0C7D-8D5D-FCB4-1FCC733AB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F1737-E74C-1688-69A6-8A5C7CA7A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170" y="6158316"/>
            <a:ext cx="8369217" cy="699684"/>
          </a:xfrm>
        </p:spPr>
        <p:txBody>
          <a:bodyPr>
            <a:normAutofit/>
          </a:bodyPr>
          <a:lstStyle/>
          <a:p>
            <a:r>
              <a:rPr lang="en-GB"/>
              <a:t>ACM1, appraisal committee meeting 1;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CDK4/6i, cyclin-dependent kinase 4/6 inhibitor; EAG, external assessment group; ECOG, Eastern Cooperative Oncology Group; </a:t>
            </a:r>
            <a:r>
              <a:rPr lang="en-GB"/>
              <a:t>HER2, human epidermal growth factor receptor 2; HR, hormone receptor; NMA, network meta-analysis; PFS, progression-free survival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CB688-C0EE-4ABB-97AC-BF51CE080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263524"/>
            <a:ext cx="11810198" cy="924253"/>
          </a:xfrm>
        </p:spPr>
        <p:txBody>
          <a:bodyPr>
            <a:noAutofit/>
          </a:bodyPr>
          <a:lstStyle/>
          <a:p>
            <a:r>
              <a:rPr lang="en-GB"/>
              <a:t>Company response: robustness of indirect treatment comparison (1/2)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A16552-6873-9738-8692-B415E9B2917A}"/>
              </a:ext>
            </a:extLst>
          </p:cNvPr>
          <p:cNvSpPr/>
          <p:nvPr/>
        </p:nvSpPr>
        <p:spPr>
          <a:xfrm>
            <a:off x="351275" y="2252312"/>
            <a:ext cx="11564799" cy="390600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shows minimal potential 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Transparent, stepwise, robust NMA methodology including full assessment of heterogeneity of patient characteristics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evidence HER2 status, ECOG status or (particularly) previous CDK4/6is are treatment effect modifiers for any treatments in NMA – implies that relative effects in ITC are applicable to post-CDK4/6i treatment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guidance conflates evidence on absolute and relative effects: ‘…</a:t>
            </a:r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CDK4/6i treatment appeared to have a substantial impact on overall survival in the fulvestrant arm of CAPItello-291 while the capivasertib arm appeared to be unaffected by previous CDK4/6i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but 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xxxxxxxxxxx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xx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xxx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xxxxxxxxxx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u="sng" dirty="0" err="1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xxxxxxxxxxxxxxxxxx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CAPItello-291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appropriate to cite worse PFS for endocrine monotherapy in CAPItello-291 (69% prior CKD4/6i) than in SOLAR-1 (6% prior CDK4/6i) as evidence that prior CKD4/6i is an effect modifier (naive comparison); inconsistent with TA816 (alpelisib + fulvestrant) in which hazard ratios from overall population used in analyses to support recommendation for post-CDK4/6i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F3575-AF27-2ABA-014C-01F8F273B0C5}"/>
              </a:ext>
            </a:extLst>
          </p:cNvPr>
          <p:cNvSpPr/>
          <p:nvPr/>
        </p:nvSpPr>
        <p:spPr>
          <a:xfrm>
            <a:off x="351275" y="1187776"/>
            <a:ext cx="11564800" cy="92425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olidFill>
                  <a:schemeClr val="accent2"/>
                </a:solidFill>
                <a:latin typeface="Arial" panose="020B0604020202020204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Committee ACM1 conclusion: heterogeneity in populations makes NMA results uncertain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Differences in HER2, ECOG and PI3K/AKT pathway alteration status, and previous treatment with CDK4/6is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A597D416-41BC-FDF3-3D17-259A59EEDED2}"/>
              </a:ext>
            </a:extLst>
          </p:cNvPr>
          <p:cNvSpPr txBox="1">
            <a:spLocks/>
          </p:cNvSpPr>
          <p:nvPr/>
        </p:nvSpPr>
        <p:spPr>
          <a:xfrm>
            <a:off x="9446249" y="6225353"/>
            <a:ext cx="2469825" cy="5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hlinkClick r:id="rId2" action="ppaction://hlinksldjump"/>
              </a:rPr>
              <a:t>Key issues for decision making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32528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EEEE-3E33-C849-1A32-B0A7D9E9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/>
              <a:t>Company response: robustness of indirect treatment comparison (2/2)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68EDB-108F-5703-F916-9FF688E4C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62526" y="6161427"/>
            <a:ext cx="10754983" cy="615611"/>
          </a:xfrm>
        </p:spPr>
        <p:txBody>
          <a:bodyPr>
            <a:noAutofit/>
          </a:bodyPr>
          <a:lstStyle/>
          <a:p>
            <a:r>
              <a:rPr lang="en-GB"/>
              <a:t>ACM1, appraisal committee meeting 1;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CDK4/6i, cyclin-dependent kinase 4/6 inhibitor; EAG, external assessment group; ECOG, Eastern Cooperative Oncology Group; </a:t>
            </a:r>
            <a:r>
              <a:rPr lang="en-GB"/>
              <a:t>HER2, human epidermal growth factor receptor 2; NMA, network meta-analysis; PFS, progression-free survival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DB8F9-0E13-F9EC-88C7-7B5EF76F6332}"/>
              </a:ext>
            </a:extLst>
          </p:cNvPr>
          <p:cNvSpPr/>
          <p:nvPr/>
        </p:nvSpPr>
        <p:spPr>
          <a:xfrm>
            <a:off x="351276" y="4637833"/>
            <a:ext cx="11564798" cy="9033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</a:rPr>
              <a:t>EAG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new data presented by company; EAG remains concerned about considerable heterogeneity in a range of baseline characteristics for included patients from the trials of NMA</a:t>
            </a:r>
          </a:p>
          <a:p>
            <a:endParaRPr lang="en-GB" sz="20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2F88A-EA0E-B412-E448-67060134CD0F}"/>
              </a:ext>
            </a:extLst>
          </p:cNvPr>
          <p:cNvGrpSpPr/>
          <p:nvPr/>
        </p:nvGrpSpPr>
        <p:grpSpPr>
          <a:xfrm>
            <a:off x="351276" y="5622780"/>
            <a:ext cx="11489449" cy="538631"/>
            <a:chOff x="3619836" y="5908220"/>
            <a:chExt cx="8534004" cy="388821"/>
          </a:xfrm>
        </p:grpSpPr>
        <p:sp>
          <p:nvSpPr>
            <p:cNvPr id="10" name="Rectangle 9" descr="Question to committee">
              <a:extLst>
                <a:ext uri="{FF2B5EF4-FFF2-40B4-BE49-F238E27FC236}">
                  <a16:creationId xmlns:a16="http://schemas.microsoft.com/office/drawing/2014/main" id="{E2FAB8DD-8CF5-3D31-CCFF-5388B1BF5C89}"/>
                </a:ext>
              </a:extLst>
            </p:cNvPr>
            <p:cNvSpPr/>
            <p:nvPr/>
          </p:nvSpPr>
          <p:spPr>
            <a:xfrm>
              <a:off x="3866596" y="5948779"/>
              <a:ext cx="8287244" cy="2853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790700" algn="l"/>
                </a:tabLst>
              </a:pP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</a:rPr>
                <a:t>Do concerns about uncertainty in the indirect treatment comparison results remain?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9A5E225-6003-409A-F180-3798EC0E7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619836" y="5908220"/>
              <a:ext cx="388821" cy="388821"/>
              <a:chOff x="723343" y="4329927"/>
              <a:chExt cx="388821" cy="38882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3BBEC0D-73F3-DC9A-B4AD-9D60342DFF68}"/>
                  </a:ext>
                </a:extLst>
              </p:cNvPr>
              <p:cNvSpPr/>
              <p:nvPr/>
            </p:nvSpPr>
            <p:spPr>
              <a:xfrm>
                <a:off x="723343" y="4329927"/>
                <a:ext cx="388821" cy="38882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Graphic 20">
                <a:extLst>
                  <a:ext uri="{FF2B5EF4-FFF2-40B4-BE49-F238E27FC236}">
                    <a16:creationId xmlns:a16="http://schemas.microsoft.com/office/drawing/2014/main" id="{0F92C7ED-5D5C-92CB-4E38-406F7853EA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174" y="4388084"/>
                <a:ext cx="303158" cy="303158"/>
              </a:xfrm>
              <a:prstGeom prst="rect">
                <a:avLst/>
              </a:prstGeom>
            </p:spPr>
          </p:pic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20CBFF8-7C0A-2DD7-9E00-123180CAD1C5}"/>
              </a:ext>
            </a:extLst>
          </p:cNvPr>
          <p:cNvSpPr/>
          <p:nvPr/>
        </p:nvSpPr>
        <p:spPr>
          <a:xfrm>
            <a:off x="351276" y="1241658"/>
            <a:ext cx="11564799" cy="32928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(cont’d)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guidance: ‘</a:t>
            </a:r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ideally ITCs would use subgroups with PI3K and AKT pathway alteration from all studies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’;  ‘</a:t>
            </a:r>
            <a:r>
              <a:rPr lang="en-GB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unknown how much variation in these alterations could bias the results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’; no evidence AKT pathway alterations modify effect of endocrine monotherapy or eve + exe so including overall trial populations unlikely to bias results: NMA accounts for AKT-targeted treatments (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alp) for which pathway alterations are proven effect modifiers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some heterogeneity between trials in NMA, but across prognostic factors only (except AKT-pathway alterations as effect modifier for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alp – appropriate subgroup relative effects used)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rationale that relative effects from each trial represent people with HR positive/HER2 negative AKT-altered advanced breast cancer after CDK4/6is and that potential bias in results minimal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NMA approach reflects best available clinical evidence, aligned to assumptions accepted in TA816, and therefore appropriate for decision making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F85145-C1D3-D02D-C1E6-A02E42BBBF11}"/>
              </a:ext>
            </a:extLst>
          </p:cNvPr>
          <p:cNvSpPr txBox="1">
            <a:spLocks/>
          </p:cNvSpPr>
          <p:nvPr/>
        </p:nvSpPr>
        <p:spPr>
          <a:xfrm>
            <a:off x="8288311" y="6573312"/>
            <a:ext cx="3780742" cy="260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 dirty="0">
                <a:hlinkClick r:id="rId4" action="ppaction://hlinksldjump"/>
              </a:rPr>
              <a:t>Key issues for decision making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9716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EB817-1927-E727-A124-F392E2370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75D16B-C6AD-BD2D-22B8-0A9851FD9E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4419" y="6334360"/>
            <a:ext cx="10635377" cy="523640"/>
          </a:xfrm>
        </p:spPr>
        <p:txBody>
          <a:bodyPr>
            <a:normAutofit/>
          </a:bodyPr>
          <a:lstStyle/>
          <a:p>
            <a:r>
              <a:rPr lang="en-GB"/>
              <a:t>ACM1, appraisal committee meeting 1; </a:t>
            </a:r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EAG, external assessment group; </a:t>
            </a:r>
            <a:r>
              <a:rPr lang="en-GB"/>
              <a:t>FP, fractional polynomial; HR, hazard ratio; NMA, network meta-analysis; PFS, progression-free survival; PH, proportional hazards; OS, overall survival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20E7D-5B7C-622C-ADE4-E2ED4000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250785" cy="994890"/>
          </a:xfrm>
        </p:spPr>
        <p:txBody>
          <a:bodyPr>
            <a:noAutofit/>
          </a:bodyPr>
          <a:lstStyle/>
          <a:p>
            <a:r>
              <a:rPr lang="en-GB"/>
              <a:t>Company response: modelling long-term relative treatment effect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40100-E1D8-DCCB-ADD9-AE3E3D2539D2}"/>
              </a:ext>
            </a:extLst>
          </p:cNvPr>
          <p:cNvSpPr/>
          <p:nvPr/>
        </p:nvSpPr>
        <p:spPr>
          <a:xfrm>
            <a:off x="351276" y="1302603"/>
            <a:ext cx="11612926" cy="80624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Committee ACM1 conclusion: constant/piecewise NMAs not appropriate to model relative treatment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</a:rPr>
              <a:t>Preferred to see fully time-varying analyses for modelling survival (e.g. FP model)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FB69A-6329-B7A1-AC12-3EE1A01101B9}"/>
              </a:ext>
            </a:extLst>
          </p:cNvPr>
          <p:cNvSpPr/>
          <p:nvPr/>
        </p:nvSpPr>
        <p:spPr>
          <a:xfrm>
            <a:off x="351275" y="4109986"/>
            <a:ext cx="11612925" cy="13088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</a:rPr>
              <a:t>EAG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FP analysis and selection of best fit models appropriate; results generally consistent visually with piecewise time varying NMA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Preferred second order p1=-2, p1=-1 – more clinically plausible but unable to explore in economic model; explored first order FP (p=-2) in scenario for PFS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9D3F8-9B07-8932-DCE3-FC049EFC3FD2}"/>
              </a:ext>
            </a:extLst>
          </p:cNvPr>
          <p:cNvSpPr/>
          <p:nvPr/>
        </p:nvSpPr>
        <p:spPr>
          <a:xfrm>
            <a:off x="351276" y="2213371"/>
            <a:ext cx="11612926" cy="179209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 analyses in updated base case for PFS and OS with varying hazard over time; PFS used second order p1= -2, p2= -2; OS used first order p1= -1 (best fitting and clinically plausible)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company base case NMA had constant hazard ratio; believe original approach justified – inconclusive evidence PH assumption holds for PFS and OS so reasonable for NMA to use constant HR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explored piecewise exponential models with cut points at 3 months for PFS and 6 months for OS, and proportional hazards models with exponential and Weibull baseline hazards (as benchmarks)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F3273D4-03F8-3097-69CA-63A6E8D923AD}"/>
              </a:ext>
            </a:extLst>
          </p:cNvPr>
          <p:cNvSpPr txBox="1">
            <a:spLocks/>
          </p:cNvSpPr>
          <p:nvPr/>
        </p:nvSpPr>
        <p:spPr>
          <a:xfrm>
            <a:off x="5111674" y="5491416"/>
            <a:ext cx="6852525" cy="842944"/>
          </a:xfrm>
          <a:prstGeom prst="rect">
            <a:avLst/>
          </a:prstGeom>
          <a:solidFill>
            <a:srgbClr val="C8E0E6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Results for HR vs fulvestrant over time for </a:t>
            </a:r>
            <a:r>
              <a:rPr lang="en-GB" sz="1800" dirty="0">
                <a:hlinkClick r:id="" action="ppaction://noaction"/>
              </a:rPr>
              <a:t>PFS</a:t>
            </a:r>
            <a:r>
              <a:rPr lang="en-GB" sz="1800" dirty="0"/>
              <a:t> and </a:t>
            </a:r>
            <a:r>
              <a:rPr lang="en-GB" sz="1800" dirty="0">
                <a:hlinkClick r:id="" action="ppaction://noaction"/>
              </a:rPr>
              <a:t>OS</a:t>
            </a:r>
            <a:r>
              <a:rPr lang="en-GB" sz="1800" dirty="0"/>
              <a:t> for the best fitting models and details of the </a:t>
            </a:r>
            <a:r>
              <a:rPr lang="en-GB" sz="1800" dirty="0">
                <a:hlinkClick r:id="" action="ppaction://noaction"/>
              </a:rPr>
              <a:t>fractional polynomial model approach</a:t>
            </a:r>
            <a:r>
              <a:rPr lang="en-GB" sz="1800" dirty="0"/>
              <a:t> are in the supplementary appendix</a:t>
            </a:r>
          </a:p>
        </p:txBody>
      </p:sp>
      <p:sp>
        <p:nvSpPr>
          <p:cNvPr id="10" name="Rectangle 9" descr="Question to committee">
            <a:extLst>
              <a:ext uri="{FF2B5EF4-FFF2-40B4-BE49-F238E27FC236}">
                <a16:creationId xmlns:a16="http://schemas.microsoft.com/office/drawing/2014/main" id="{5AE5B818-03C1-8044-A73F-FA4A384CBE77}"/>
              </a:ext>
            </a:extLst>
          </p:cNvPr>
          <p:cNvSpPr/>
          <p:nvPr/>
        </p:nvSpPr>
        <p:spPr>
          <a:xfrm>
            <a:off x="398206" y="5491417"/>
            <a:ext cx="4573844" cy="842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90700" algn="l"/>
              </a:tabLst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Are the results of the company’s FP model suitable for estimating long-term relative treatment effect?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C68793-A2D8-5DF8-5C4E-7E8A3E1F6B82}"/>
              </a:ext>
            </a:extLst>
          </p:cNvPr>
          <p:cNvGrpSpPr/>
          <p:nvPr/>
        </p:nvGrpSpPr>
        <p:grpSpPr>
          <a:xfrm>
            <a:off x="89537" y="5555396"/>
            <a:ext cx="523475" cy="597753"/>
            <a:chOff x="351276" y="5622795"/>
            <a:chExt cx="523475" cy="4849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2E5F537-643D-A193-CAE8-1361C218BEDD}"/>
                </a:ext>
              </a:extLst>
            </p:cNvPr>
            <p:cNvSpPr/>
            <p:nvPr/>
          </p:nvSpPr>
          <p:spPr>
            <a:xfrm>
              <a:off x="351276" y="5622795"/>
              <a:ext cx="523475" cy="48493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Arial" panose="020B0604020202020204" pitchFamily="34" charset="0"/>
              </a:endParaRPr>
            </a:p>
          </p:txBody>
        </p:sp>
        <p:pic>
          <p:nvPicPr>
            <p:cNvPr id="13" name="Graphic 20">
              <a:extLst>
                <a:ext uri="{FF2B5EF4-FFF2-40B4-BE49-F238E27FC236}">
                  <a16:creationId xmlns:a16="http://schemas.microsoft.com/office/drawing/2014/main" id="{4A4B6A80-6B2F-6E75-BBFA-19CEC8B5E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8940" y="5695328"/>
              <a:ext cx="408146" cy="378097"/>
            </a:xfrm>
            <a:prstGeom prst="rect">
              <a:avLst/>
            </a:prstGeom>
          </p:spPr>
        </p:pic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3893929-9AC2-F4E8-085B-7F4CBF9B3FE6}"/>
              </a:ext>
            </a:extLst>
          </p:cNvPr>
          <p:cNvSpPr txBox="1">
            <a:spLocks/>
          </p:cNvSpPr>
          <p:nvPr/>
        </p:nvSpPr>
        <p:spPr>
          <a:xfrm>
            <a:off x="10443411" y="507689"/>
            <a:ext cx="1748589" cy="5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hlinkClick r:id="rId4" action="ppaction://hlinksldjump"/>
              </a:rPr>
              <a:t>Key issues for decision making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97924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C35D7-DA40-AFAA-B620-73FAF67F4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56F98-004D-F0D3-28DC-7D4AEC1294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3192" y="6391265"/>
            <a:ext cx="9695321" cy="468231"/>
          </a:xfrm>
        </p:spPr>
        <p:txBody>
          <a:bodyPr>
            <a:noAutofit/>
          </a:bodyPr>
          <a:lstStyle/>
          <a:p>
            <a:r>
              <a:rPr lang="en-GB"/>
              <a:t>ACM1, appraisal committee meeting 1; alp, alpelisib; </a:t>
            </a:r>
            <a:r>
              <a:rPr lang="en-GB" err="1"/>
              <a:t>capi</a:t>
            </a:r>
            <a:r>
              <a:rPr lang="en-GB"/>
              <a:t>, capivasertib; eve, everolimus, exe, exemestane; </a:t>
            </a:r>
            <a:r>
              <a:rPr lang="en-GB" err="1"/>
              <a:t>ful</a:t>
            </a:r>
            <a:r>
              <a:rPr lang="en-GB"/>
              <a:t>, fulvestrant; HR, hazard ratio; FP, fractional polynomial, NMA, network meta analysis; </a:t>
            </a:r>
            <a:r>
              <a:rPr lang="en-GB" err="1"/>
              <a:t>ToT</a:t>
            </a:r>
            <a:r>
              <a:rPr lang="en-GB"/>
              <a:t>, time on treatment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B4C13-7025-ED7F-0BB7-7B87730DC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Company response: treatment effect waning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C8B32-CB28-A776-BFD5-424B0D405D6B}"/>
              </a:ext>
            </a:extLst>
          </p:cNvPr>
          <p:cNvSpPr/>
          <p:nvPr/>
        </p:nvSpPr>
        <p:spPr>
          <a:xfrm>
            <a:off x="140675" y="1937423"/>
            <a:ext cx="11867103" cy="23650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disagrees with waning at 2 or 3 years: overly punitive, arbitrary, biases against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endParaRPr lang="en-GB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reflect treatment effect in trials, inconsistent with trends in FP-NMA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 analysis already accounts for change in HR over time and therefore waning; crude treatment waning assumption of HR=1 at arbitrary timepoint inappropriate, survival curves will have abrupt kinks where HR=1 implemented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5-year waning in TA816 (alp = similar to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kinase inhibitor, also targets AKT) – no biological reason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different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 appropriate to indicate waning alone;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 vs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fulvestrant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could continue for a time after stopping treatment; starting waning at point most patients have stopped </a:t>
            </a:r>
            <a:r>
              <a:rPr lang="en-GB" sz="16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model overly conservative, likely not to reflect clinical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base case: waning (HR=1) at 5 years; scenario analyses at 2 and 3 years</a:t>
            </a:r>
            <a:endParaRPr lang="en-GB" sz="1600" strike="sngStrike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A0AA5-E8E5-C534-5ED4-F7A6521FF584}"/>
              </a:ext>
            </a:extLst>
          </p:cNvPr>
          <p:cNvSpPr/>
          <p:nvPr/>
        </p:nvSpPr>
        <p:spPr>
          <a:xfrm>
            <a:off x="140676" y="828764"/>
            <a:ext cx="11867103" cy="10424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accent2"/>
                </a:solidFill>
                <a:latin typeface="Arial" panose="020B0604020202020204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</a:rPr>
              <a:t>Committee ACM1 conclusion: company’s time-varying piecewise scenario did not account for waning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>
                <a:solidFill>
                  <a:schemeClr val="tx1"/>
                </a:solidFill>
                <a:latin typeface="Arial" panose="020B0604020202020204" pitchFamily="34" charset="0"/>
              </a:rPr>
              <a:t>Not implausible to set waning at 2 years (few still on treatment at 2 years); unless time-varying analysis shows no waning, requests analyses incorporating treatment waning, including at 2 and 3 years</a:t>
            </a:r>
          </a:p>
          <a:p>
            <a:endParaRPr lang="en-GB" sz="16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9DB1E-DB9B-91D5-8AB9-6E00E7EE357E}"/>
              </a:ext>
            </a:extLst>
          </p:cNvPr>
          <p:cNvSpPr/>
          <p:nvPr/>
        </p:nvSpPr>
        <p:spPr>
          <a:xfrm>
            <a:off x="140675" y="4368697"/>
            <a:ext cx="11867103" cy="13665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chemeClr val="tx1"/>
                </a:solidFill>
                <a:latin typeface="Arial" panose="020B0604020202020204" pitchFamily="34" charset="0"/>
              </a:rPr>
              <a:t>EAG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 approach: HRs </a:t>
            </a:r>
            <a:r>
              <a:rPr lang="en-GB" sz="1600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alp +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 + exe at 24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strong evidence presented for prolonged treatment effect after the end of follow up so EAG considers 2 or 3-year treatment effect waning assumptions still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estimated HR for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24 months is below 1, EAG adopts waning for all interventions at 3 years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AF5F843-7D2F-2738-61CF-EED02998F199}"/>
              </a:ext>
            </a:extLst>
          </p:cNvPr>
          <p:cNvGrpSpPr/>
          <p:nvPr/>
        </p:nvGrpSpPr>
        <p:grpSpPr>
          <a:xfrm>
            <a:off x="702969" y="5813711"/>
            <a:ext cx="7757638" cy="484936"/>
            <a:chOff x="3619836" y="5908220"/>
            <a:chExt cx="5762131" cy="388821"/>
          </a:xfrm>
        </p:grpSpPr>
        <p:sp>
          <p:nvSpPr>
            <p:cNvPr id="10" name="Rectangle 9" descr="Question to committee">
              <a:extLst>
                <a:ext uri="{FF2B5EF4-FFF2-40B4-BE49-F238E27FC236}">
                  <a16:creationId xmlns:a16="http://schemas.microsoft.com/office/drawing/2014/main" id="{544DA1D3-B5A0-5E53-8BA9-053DCE95C042}"/>
                </a:ext>
              </a:extLst>
            </p:cNvPr>
            <p:cNvSpPr/>
            <p:nvPr/>
          </p:nvSpPr>
          <p:spPr>
            <a:xfrm>
              <a:off x="3866596" y="5948779"/>
              <a:ext cx="5515371" cy="2853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790700" algn="l"/>
                </a:tabLst>
              </a:pP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</a:rPr>
                <a:t>What waning assumption is most appropriate?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B02117-FCA5-358A-55C1-B18D49C45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619836" y="5908220"/>
              <a:ext cx="388821" cy="388821"/>
              <a:chOff x="723343" y="4329927"/>
              <a:chExt cx="388821" cy="38882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3D668F6-AB00-40E4-4791-4D78C2773C5E}"/>
                  </a:ext>
                </a:extLst>
              </p:cNvPr>
              <p:cNvSpPr/>
              <p:nvPr/>
            </p:nvSpPr>
            <p:spPr>
              <a:xfrm>
                <a:off x="723343" y="4329927"/>
                <a:ext cx="388821" cy="38882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Graphic 20">
                <a:extLst>
                  <a:ext uri="{FF2B5EF4-FFF2-40B4-BE49-F238E27FC236}">
                    <a16:creationId xmlns:a16="http://schemas.microsoft.com/office/drawing/2014/main" id="{6A456877-C2F6-93E0-E612-C0F96995E4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174" y="4388084"/>
                <a:ext cx="303158" cy="303158"/>
              </a:xfrm>
              <a:prstGeom prst="rect">
                <a:avLst/>
              </a:prstGeom>
            </p:spPr>
          </p:pic>
        </p:grpSp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8332913-E14E-019F-6799-4C171C1712B5}"/>
              </a:ext>
            </a:extLst>
          </p:cNvPr>
          <p:cNvSpPr txBox="1">
            <a:spLocks/>
          </p:cNvSpPr>
          <p:nvPr/>
        </p:nvSpPr>
        <p:spPr>
          <a:xfrm>
            <a:off x="9808441" y="5841166"/>
            <a:ext cx="2469825" cy="5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hlinkClick r:id="rId4" action="ppaction://hlinksldjump"/>
              </a:rPr>
              <a:t>Key issues for decision making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383013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FFCCC-AADF-052B-C532-2F05314AF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5468A-779D-C5FA-1156-0D6E39CAB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7263" y="6329138"/>
            <a:ext cx="9086850" cy="365125"/>
          </a:xfrm>
        </p:spPr>
        <p:txBody>
          <a:bodyPr/>
          <a:lstStyle/>
          <a:p>
            <a:r>
              <a:rPr lang="en-GB"/>
              <a:t>ACM1, appraisal committee meeting 1; EAG, external assessment group; TA, technology appraisal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AD2F-09D5-1B41-C2DC-4E5C7FA12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Company response: post-progression utilities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9FAD37-35C1-4002-24E1-78165E2FACA9}"/>
              </a:ext>
            </a:extLst>
          </p:cNvPr>
          <p:cNvSpPr/>
          <p:nvPr/>
        </p:nvSpPr>
        <p:spPr>
          <a:xfrm>
            <a:off x="351276" y="2213966"/>
            <a:ext cx="11395588" cy="18426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Retained original post-progression utility (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base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Provided exploratory scenarios as requested but noted 0.60 and 0.65 highly conservative, no evidence they reflect health-related quality of life in people with advanced breast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0.69 from Mitre et al. (2016) appropriate anchor; capivasertib + fulvestrant better tolerated than alpelisib + fulvestrant so appropriate to use utility value higher than 0.69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EF806-FE38-EF84-F04C-E19B63EC9828}"/>
              </a:ext>
            </a:extLst>
          </p:cNvPr>
          <p:cNvSpPr/>
          <p:nvPr/>
        </p:nvSpPr>
        <p:spPr>
          <a:xfrm>
            <a:off x="351276" y="828764"/>
            <a:ext cx="11395588" cy="12828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solidFill>
                  <a:schemeClr val="accent2"/>
                </a:solidFill>
                <a:latin typeface="Arial" panose="020B0604020202020204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Committee ACM1 conclusion: post-progression utility high (difference pre and post-progression: </a:t>
            </a:r>
            <a:r>
              <a:rPr lang="en-GB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	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XXXX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Noted TA816 (alpelisib + fulvestrant) used 0.69 from Mitre et al.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Requested scenarios using values of 0.60, 0.65 and 0.70, and 0.69 from Mitre et al.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22EC27-5D44-8D32-89C0-3ADD7FD68D95}"/>
              </a:ext>
            </a:extLst>
          </p:cNvPr>
          <p:cNvSpPr/>
          <p:nvPr/>
        </p:nvSpPr>
        <p:spPr>
          <a:xfrm>
            <a:off x="351276" y="4158928"/>
            <a:ext cx="11395588" cy="146117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</a:rPr>
              <a:t>EAG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Mitre et al. does not provide detail on patient characteristics and disease status; utility for 17 UK patients 0.79; unclear to EAG if values represent progressed disease health state values or pre-progression values in context of this appraisal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Noting uncertainty, explored utility value of 0.6 in scenario</a:t>
            </a:r>
            <a:endParaRPr lang="en-GB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3F7CE8-5734-094D-FA7B-996C90B65E55}"/>
              </a:ext>
            </a:extLst>
          </p:cNvPr>
          <p:cNvGrpSpPr/>
          <p:nvPr/>
        </p:nvGrpSpPr>
        <p:grpSpPr>
          <a:xfrm>
            <a:off x="347391" y="5746109"/>
            <a:ext cx="11489449" cy="484936"/>
            <a:chOff x="3619836" y="5908220"/>
            <a:chExt cx="8534004" cy="388821"/>
          </a:xfrm>
        </p:grpSpPr>
        <p:sp>
          <p:nvSpPr>
            <p:cNvPr id="10" name="Rectangle 9" descr="Question to committee">
              <a:extLst>
                <a:ext uri="{FF2B5EF4-FFF2-40B4-BE49-F238E27FC236}">
                  <a16:creationId xmlns:a16="http://schemas.microsoft.com/office/drawing/2014/main" id="{F40CA2FF-05B4-8351-AF86-F9A1953A2E26}"/>
                </a:ext>
              </a:extLst>
            </p:cNvPr>
            <p:cNvSpPr/>
            <p:nvPr/>
          </p:nvSpPr>
          <p:spPr>
            <a:xfrm>
              <a:off x="3866596" y="5948779"/>
              <a:ext cx="8287244" cy="2853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790700" algn="l"/>
                </a:tabLst>
              </a:pP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</a:rPr>
                <a:t>Is committee satisfied the company’s post-progression utility value is plausible?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E7FA935-87F7-AF86-5CA1-8155BC475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619836" y="5908220"/>
              <a:ext cx="388821" cy="388821"/>
              <a:chOff x="723343" y="4329927"/>
              <a:chExt cx="388821" cy="38882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7E53EAB-C43B-90DE-6142-E68557973C59}"/>
                  </a:ext>
                </a:extLst>
              </p:cNvPr>
              <p:cNvSpPr/>
              <p:nvPr/>
            </p:nvSpPr>
            <p:spPr>
              <a:xfrm>
                <a:off x="723343" y="4329927"/>
                <a:ext cx="388821" cy="38882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Graphic 20">
                <a:extLst>
                  <a:ext uri="{FF2B5EF4-FFF2-40B4-BE49-F238E27FC236}">
                    <a16:creationId xmlns:a16="http://schemas.microsoft.com/office/drawing/2014/main" id="{59348660-A56B-D3A0-FE56-1981EDD863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174" y="4388084"/>
                <a:ext cx="303158" cy="303158"/>
              </a:xfrm>
              <a:prstGeom prst="rect">
                <a:avLst/>
              </a:prstGeom>
            </p:spPr>
          </p:pic>
        </p:grpSp>
      </p:grp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3BAF820-978E-BDC6-2F99-A68B7E331C19}"/>
              </a:ext>
            </a:extLst>
          </p:cNvPr>
          <p:cNvSpPr txBox="1">
            <a:spLocks/>
          </p:cNvSpPr>
          <p:nvPr/>
        </p:nvSpPr>
        <p:spPr>
          <a:xfrm>
            <a:off x="2749990" y="6134801"/>
            <a:ext cx="908685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>
                <a:hlinkClick r:id="" action="ppaction://noaction"/>
              </a:rPr>
              <a:t>Alternative utility values</a:t>
            </a:r>
            <a:endParaRPr lang="en-GB" sz="18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5F8432C-5BCA-4E43-BA20-519F6CE1BAB1}"/>
              </a:ext>
            </a:extLst>
          </p:cNvPr>
          <p:cNvSpPr txBox="1">
            <a:spLocks/>
          </p:cNvSpPr>
          <p:nvPr/>
        </p:nvSpPr>
        <p:spPr>
          <a:xfrm>
            <a:off x="7993930" y="6504493"/>
            <a:ext cx="3846138" cy="43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600">
                <a:hlinkClick r:id="rId4" action="ppaction://hlinksldjump"/>
              </a:rPr>
              <a:t>Key issues for decision making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25637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07152-B47B-8060-4D8A-D1800CA15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EF1E-F21B-AEF3-3F9D-1F5F63478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154005"/>
            <a:ext cx="11250785" cy="979416"/>
          </a:xfrm>
        </p:spPr>
        <p:txBody>
          <a:bodyPr>
            <a:normAutofit/>
          </a:bodyPr>
          <a:lstStyle/>
          <a:p>
            <a:r>
              <a:rPr lang="en-GB"/>
              <a:t>Company response: reporting costs for AKT1 and PTEN alteration testing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13F67-B0D4-4646-684A-AA68DCECB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0383" y="6343650"/>
            <a:ext cx="9086850" cy="365125"/>
          </a:xfrm>
        </p:spPr>
        <p:txBody>
          <a:bodyPr/>
          <a:lstStyle/>
          <a:p>
            <a:r>
              <a:rPr lang="en-GB"/>
              <a:t>ACM1, appraisal committee meeting 1; EAG, external assessment group; TA, technology appraisal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4685C6-0B37-CF89-7447-BACAA750CD76}"/>
              </a:ext>
            </a:extLst>
          </p:cNvPr>
          <p:cNvSpPr/>
          <p:nvPr/>
        </p:nvSpPr>
        <p:spPr>
          <a:xfrm>
            <a:off x="351276" y="2043690"/>
            <a:ext cx="11395588" cy="161176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costs for AKT1 and PTEN alterations included at £114.71 per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estimated staffing costs of analysis of PTEN and AKT1 alterations (from feedback from 2 genomic laboratory hubs, additional resource use for allocating test, report entry, analyses and checks, and the NHS pay scales derived from the NHS Employers website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9B60A-6CFF-75F7-2BD9-3C528D816103}"/>
              </a:ext>
            </a:extLst>
          </p:cNvPr>
          <p:cNvSpPr/>
          <p:nvPr/>
        </p:nvSpPr>
        <p:spPr>
          <a:xfrm>
            <a:off x="351276" y="1237894"/>
            <a:ext cx="11395588" cy="70640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Committee ACM1 conclusion: costs of testing for AKT1 and PTEN alterations should be included in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CAF47E-E567-8389-7077-15394D238814}"/>
              </a:ext>
            </a:extLst>
          </p:cNvPr>
          <p:cNvSpPr/>
          <p:nvPr/>
        </p:nvSpPr>
        <p:spPr>
          <a:xfrm>
            <a:off x="351275" y="3754844"/>
            <a:ext cx="11395589" cy="18507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</a:rPr>
              <a:t>EAG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Total testing cost per eligible patient: £281.02 (based on number needed to test to identify 1 eligible patient of 2.45, based on proportion of patients with PIK3CA/AKT1/PTEN-altered tumour tissue)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Unclear whether costs based on appropriate micro-costing exercise so considers this uncertain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Impact of doubled costs tested in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Notes relatively small impact of testing costs on ICER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F67177-C91A-3046-2221-F48AA9B73D73}"/>
              </a:ext>
            </a:extLst>
          </p:cNvPr>
          <p:cNvGrpSpPr/>
          <p:nvPr/>
        </p:nvGrpSpPr>
        <p:grpSpPr>
          <a:xfrm>
            <a:off x="347391" y="5746109"/>
            <a:ext cx="7203480" cy="484936"/>
            <a:chOff x="3619836" y="5908220"/>
            <a:chExt cx="5350520" cy="388821"/>
          </a:xfrm>
        </p:grpSpPr>
        <p:sp>
          <p:nvSpPr>
            <p:cNvPr id="10" name="Rectangle 9" descr="Question to committee">
              <a:extLst>
                <a:ext uri="{FF2B5EF4-FFF2-40B4-BE49-F238E27FC236}">
                  <a16:creationId xmlns:a16="http://schemas.microsoft.com/office/drawing/2014/main" id="{E5C178BF-DD01-6C73-43D6-0365A59EBC5C}"/>
                </a:ext>
              </a:extLst>
            </p:cNvPr>
            <p:cNvSpPr/>
            <p:nvPr/>
          </p:nvSpPr>
          <p:spPr>
            <a:xfrm>
              <a:off x="3866596" y="5948779"/>
              <a:ext cx="5103760" cy="2853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790700" algn="l"/>
                </a:tabLst>
              </a:pP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</a:rPr>
                <a:t>Is the company’s estimate of testing costs per patient plausible?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3297D3C-CF98-D37E-2E16-282EFA75E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619836" y="5908220"/>
              <a:ext cx="388821" cy="388821"/>
              <a:chOff x="723343" y="4329927"/>
              <a:chExt cx="388821" cy="38882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EEBAB4A-EA65-0FF0-37A9-BC0FA7DFB154}"/>
                  </a:ext>
                </a:extLst>
              </p:cNvPr>
              <p:cNvSpPr/>
              <p:nvPr/>
            </p:nvSpPr>
            <p:spPr>
              <a:xfrm>
                <a:off x="723343" y="4329927"/>
                <a:ext cx="388821" cy="38882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3" name="Graphic 20">
                <a:extLst>
                  <a:ext uri="{FF2B5EF4-FFF2-40B4-BE49-F238E27FC236}">
                    <a16:creationId xmlns:a16="http://schemas.microsoft.com/office/drawing/2014/main" id="{F8A02757-5697-52FC-15F4-5F737DAE8A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174" y="4388084"/>
                <a:ext cx="303158" cy="303158"/>
              </a:xfrm>
              <a:prstGeom prst="rect">
                <a:avLst/>
              </a:prstGeom>
            </p:spPr>
          </p:pic>
        </p:grp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D71D2-2544-AA2B-8F9F-74D2DD070FCD}"/>
              </a:ext>
            </a:extLst>
          </p:cNvPr>
          <p:cNvSpPr txBox="1">
            <a:spLocks/>
          </p:cNvSpPr>
          <p:nvPr/>
        </p:nvSpPr>
        <p:spPr>
          <a:xfrm>
            <a:off x="9662473" y="5844619"/>
            <a:ext cx="2469825" cy="5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hlinkClick r:id="rId4" action="ppaction://hlinksldjump"/>
              </a:rPr>
              <a:t>Key issues for decision making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06259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9AD8F-4515-0674-53FA-045A2EE5E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22FC-1C0D-EDA0-E490-E53F4746C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Time to treatment discontinuation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74BC8-0F82-C2B4-7D31-F06BC0DF9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656" y="6401428"/>
            <a:ext cx="9883857" cy="355856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AE, adverse event; HR, hazard ratio; PFS, progression-free survival; TTD, time to treatment discontinuation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1E715A-2825-5067-9C4E-3DCBE50B5E9E}"/>
              </a:ext>
            </a:extLst>
          </p:cNvPr>
          <p:cNvSpPr/>
          <p:nvPr/>
        </p:nvSpPr>
        <p:spPr>
          <a:xfrm>
            <a:off x="410646" y="3010670"/>
            <a:ext cx="11306863" cy="28003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tx1"/>
                </a:solidFill>
                <a:latin typeface="Arial" panose="020B0604020202020204" pitchFamily="34" charset="0"/>
              </a:rPr>
              <a:t>EAG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 approach changes PFS for all treatments so TTD in CAPItello in model may now be disconnected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concerns about alpelisib TTD being overestimated; previously noted that non-progression related reasons for discontinuation may vary by treatment</a:t>
            </a:r>
          </a:p>
          <a:p>
            <a:pPr marL="539496" indent="-274320" algn="l" rtl="0" eaLnBrk="1" latinLnBrk="0" hangingPunct="1">
              <a:buClrTx/>
              <a:buSzPts val="1800"/>
              <a:buFont typeface="Arial" panose="020B0604020202020204" pitchFamily="34" charset="0"/>
              <a:buChar char="•"/>
            </a:pPr>
            <a:r>
              <a:rPr lang="en-GB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capivasertib plus fulvestrant (CAPItello-291) 58.9% disease progression, 13% AEs</a:t>
            </a:r>
          </a:p>
          <a:p>
            <a:pPr marL="539496" indent="-274320" algn="l" rtl="0" eaLnBrk="1" latinLnBrk="0" hangingPunct="1">
              <a:buClrTx/>
              <a:buSzPts val="1800"/>
              <a:buFont typeface="Arial" panose="020B0604020202020204" pitchFamily="34" charset="0"/>
              <a:buChar char="•"/>
            </a:pPr>
            <a:r>
              <a:rPr lang="en-GB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alpelisib plus fulvestrant (SOLAR-1) 37% disease progression, 25% AEs</a:t>
            </a:r>
          </a:p>
          <a:p>
            <a:pPr marL="539496" indent="-274320" algn="l" rtl="0" eaLnBrk="1" latinLnBrk="0" hangingPunct="1">
              <a:buClrTx/>
              <a:buSzPts val="1800"/>
              <a:buFont typeface="Arial" panose="020B0604020202020204" pitchFamily="34" charset="0"/>
              <a:buChar char="•"/>
            </a:pPr>
            <a:r>
              <a:rPr lang="en-GB" sz="1800" kern="120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everolimus plus exemestane (BOLERO-2) 55% disease progression, 19% AEs</a:t>
            </a:r>
            <a:endParaRPr lang="en-GB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PFS for alpelisib has increased because of new estimation method, concerns exacerbated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Explored shorter TTD for both comparators in scenario</a:t>
            </a:r>
          </a:p>
          <a:p>
            <a:endParaRPr lang="en-GB" sz="20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A5C0B-4FF1-51B9-937D-B3F35DA32FD8}"/>
              </a:ext>
            </a:extLst>
          </p:cNvPr>
          <p:cNvSpPr/>
          <p:nvPr/>
        </p:nvSpPr>
        <p:spPr>
          <a:xfrm>
            <a:off x="410646" y="1122525"/>
            <a:ext cx="11306864" cy="17809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All treatments expected to continue until progression, unacceptable toxicity or withdrawal of consent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No mean TTD data available for comparators; company applied average ratio between TTD and PFS from CAPItello-291 for capivasertib + fulvestrant (HR of </a:t>
            </a:r>
            <a:r>
              <a:rPr lang="en-GB" u="sng" dirty="0">
                <a:solidFill>
                  <a:schemeClr val="tx1"/>
                </a:solidFill>
                <a:highlight>
                  <a:srgbClr val="000000"/>
                </a:highlight>
                <a:latin typeface="Arial" panose="020B0604020202020204" pitchFamily="34" charset="0"/>
              </a:rPr>
              <a:t>XXXX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) to modelled PFS curve to model TTD for all treatments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</a:rPr>
              <a:t>Committee ACM1 conclusion: committee accepted the company’s base-case assumption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C7D82C-8E55-D0F9-E411-E8A4C8F7B9B4}"/>
              </a:ext>
            </a:extLst>
          </p:cNvPr>
          <p:cNvGrpSpPr/>
          <p:nvPr/>
        </p:nvGrpSpPr>
        <p:grpSpPr>
          <a:xfrm>
            <a:off x="969561" y="5854701"/>
            <a:ext cx="8900303" cy="484936"/>
            <a:chOff x="3619836" y="5908220"/>
            <a:chExt cx="7629009" cy="388821"/>
          </a:xfrm>
        </p:grpSpPr>
        <p:sp>
          <p:nvSpPr>
            <p:cNvPr id="9" name="Rectangle 8" descr="Question to committee">
              <a:extLst>
                <a:ext uri="{FF2B5EF4-FFF2-40B4-BE49-F238E27FC236}">
                  <a16:creationId xmlns:a16="http://schemas.microsoft.com/office/drawing/2014/main" id="{A3D38CA4-1C6D-1794-AF11-3A9686166E76}"/>
                </a:ext>
              </a:extLst>
            </p:cNvPr>
            <p:cNvSpPr/>
            <p:nvPr/>
          </p:nvSpPr>
          <p:spPr>
            <a:xfrm>
              <a:off x="3866596" y="5948779"/>
              <a:ext cx="7382249" cy="2853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790700" algn="l"/>
                </a:tabLst>
              </a:pP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</a:rPr>
                <a:t>Is the committee happy to accept the company’s base-case assumption on TTD?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E040D4E-5755-0A4F-5E24-FB7C6A725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619836" y="5908220"/>
              <a:ext cx="388821" cy="388821"/>
              <a:chOff x="723343" y="4329927"/>
              <a:chExt cx="388821" cy="38882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D15519B-AE3A-1EC9-470B-9B5E38944A74}"/>
                  </a:ext>
                </a:extLst>
              </p:cNvPr>
              <p:cNvSpPr/>
              <p:nvPr/>
            </p:nvSpPr>
            <p:spPr>
              <a:xfrm>
                <a:off x="723343" y="4329927"/>
                <a:ext cx="388821" cy="38882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2" name="Graphic 20">
                <a:extLst>
                  <a:ext uri="{FF2B5EF4-FFF2-40B4-BE49-F238E27FC236}">
                    <a16:creationId xmlns:a16="http://schemas.microsoft.com/office/drawing/2014/main" id="{6BA177E7-E0C9-A34C-C110-310054E978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174" y="4388084"/>
                <a:ext cx="303158" cy="303158"/>
              </a:xfrm>
              <a:prstGeom prst="rect">
                <a:avLst/>
              </a:prstGeom>
            </p:spPr>
          </p:pic>
        </p:grpSp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9B8D1116-B9FB-48C7-133E-E39B1DCC1A53}"/>
              </a:ext>
            </a:extLst>
          </p:cNvPr>
          <p:cNvSpPr txBox="1">
            <a:spLocks/>
          </p:cNvSpPr>
          <p:nvPr/>
        </p:nvSpPr>
        <p:spPr>
          <a:xfrm>
            <a:off x="9817845" y="6083214"/>
            <a:ext cx="2469825" cy="5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hlinkClick r:id="rId4" action="ppaction://hlinksldjump"/>
              </a:rPr>
              <a:t>Key issues for decision making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07667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A7B83-56DB-FFDE-3BE8-99CE44A92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01" y="6323798"/>
            <a:ext cx="11145332" cy="53420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/>
              <a:t>FP, fractional polynomial; N/A, not applicable; NMA, network meta-analysis; OS, overall survival; PFS, progression-free survival; RDI, relative dose intensity; TTD, time to treatment discontinuation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6C411-C5F1-5DC3-709B-924CD5B0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524"/>
            <a:ext cx="12192000" cy="592817"/>
          </a:xfrm>
        </p:spPr>
        <p:txBody>
          <a:bodyPr>
            <a:noAutofit/>
          </a:bodyPr>
          <a:lstStyle/>
          <a:p>
            <a:r>
              <a:rPr lang="en-GB"/>
              <a:t>Company and EAG base case assumptions after consultation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92D226-4A40-6BCC-9717-CA34CB078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323225"/>
              </p:ext>
            </p:extLst>
          </p:nvPr>
        </p:nvGraphicFramePr>
        <p:xfrm>
          <a:off x="42999" y="896667"/>
          <a:ext cx="12084108" cy="5010605"/>
        </p:xfrm>
        <a:graphic>
          <a:graphicData uri="http://schemas.openxmlformats.org/drawingml/2006/table">
            <a:tbl>
              <a:tblPr firstRow="1" bandRow="1"/>
              <a:tblGrid>
                <a:gridCol w="2524575">
                  <a:extLst>
                    <a:ext uri="{9D8B030D-6E8A-4147-A177-3AD203B41FA5}">
                      <a16:colId xmlns:a16="http://schemas.microsoft.com/office/drawing/2014/main" val="3451615470"/>
                    </a:ext>
                  </a:extLst>
                </a:gridCol>
                <a:gridCol w="3971949">
                  <a:extLst>
                    <a:ext uri="{9D8B030D-6E8A-4147-A177-3AD203B41FA5}">
                      <a16:colId xmlns:a16="http://schemas.microsoft.com/office/drawing/2014/main" val="3937419417"/>
                    </a:ext>
                  </a:extLst>
                </a:gridCol>
                <a:gridCol w="3873389">
                  <a:extLst>
                    <a:ext uri="{9D8B030D-6E8A-4147-A177-3AD203B41FA5}">
                      <a16:colId xmlns:a16="http://schemas.microsoft.com/office/drawing/2014/main" val="3290237950"/>
                    </a:ext>
                  </a:extLst>
                </a:gridCol>
                <a:gridCol w="1714195">
                  <a:extLst>
                    <a:ext uri="{9D8B030D-6E8A-4147-A177-3AD203B41FA5}">
                      <a16:colId xmlns:a16="http://schemas.microsoft.com/office/drawing/2014/main" val="997675632"/>
                    </a:ext>
                  </a:extLst>
                </a:gridCol>
              </a:tblGrid>
              <a:tr h="304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ICER impact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579157"/>
                  </a:ext>
                </a:extLst>
              </a:tr>
              <a:tr h="683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estimate of relative treatment efficacy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FP-NMA models: </a:t>
                      </a:r>
                    </a:p>
                    <a:p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PFS second-order (p1=-2, p2=-2)</a:t>
                      </a:r>
                    </a:p>
                    <a:p>
                      <a:r>
                        <a:rPr lang="en-GB" sz="16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OS first order (p=-1)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Same, but for PFS EAG preferred second</a:t>
                      </a:r>
                      <a:r>
                        <a:rPr lang="en-GB" sz="1600" b="0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 p1= -2, p2= -1 (could not  test in economic model) </a:t>
                      </a:r>
                    </a:p>
                    <a:p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First-order p1=-2 explored in scenario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 </a:t>
                      </a:r>
                    </a:p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= large impact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52663"/>
                  </a:ext>
                </a:extLst>
              </a:tr>
              <a:tr h="494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effect waning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years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3370"/>
                  </a:ext>
                </a:extLst>
              </a:tr>
              <a:tr h="494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Long-term PFS modelling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 strike="noStrike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Log-logistic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GB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51641"/>
                  </a:ext>
                </a:extLst>
              </a:tr>
              <a:tr h="4942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Post-progression utility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Based on trial </a:t>
                      </a:r>
                      <a:r>
                        <a:rPr lang="en-GB" sz="1600" b="0" u="sng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(exploratory scenario 0.6)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768276"/>
                  </a:ext>
                </a:extLst>
              </a:tr>
              <a:tr h="525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Costs of testing for AKT1 and PTEN alterations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Included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(scenario with costs doubled)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921305"/>
                  </a:ext>
                </a:extLst>
              </a:tr>
              <a:tr h="5252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Comparator costs – relative dose intensity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u="sng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XXXX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alpelisib + fulvestrant (capivasertib RDI)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82.7% (median from SOLAR-1 trial)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36C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99140"/>
                  </a:ext>
                </a:extLst>
              </a:tr>
              <a:tr h="967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>
                          <a:latin typeface="Arial" panose="020B0604020202020204" pitchFamily="34" charset="0"/>
                        </a:rPr>
                        <a:t>Comparator costs – time to treatment discontinuation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for all treatments based on ratio between TTD and PFS for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from CAPItello-291 (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HR of </a:t>
                      </a:r>
                      <a:r>
                        <a:rPr lang="en-GB" sz="1600" u="sng" dirty="0">
                          <a:solidFill>
                            <a:schemeClr val="tx1"/>
                          </a:solidFill>
                          <a:highlight>
                            <a:srgbClr val="000000"/>
                          </a:highlight>
                          <a:latin typeface="Arial" panose="020B0604020202020204" pitchFamily="34" charset="0"/>
                        </a:rPr>
                        <a:t>XXXX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) 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(scenario with TTD shorter for both comparators – HR of 1.3)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86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11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E5575-5C54-6DC4-D352-797131342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[Technology] for treating [condition] (IDxxxx) ">
            <a:extLst>
              <a:ext uri="{FF2B5EF4-FFF2-40B4-BE49-F238E27FC236}">
                <a16:creationId xmlns:a16="http://schemas.microsoft.com/office/drawing/2014/main" id="{CD47D803-3458-32D4-F540-FE2BD1030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Capivasertib with fulvestrant for treating hormone receptor-positive HER2-negative advanced breast cancer after endocrine treatment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87FD9488-AABF-EA88-584D-DB546DF99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anose="05000000000000000000" pitchFamily="2" charset="2"/>
              <a:buChar char="q"/>
            </a:pPr>
            <a:r>
              <a:rPr lang="en-GB" sz="2800"/>
              <a:t>Recap from first appraisal committee meeting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Consultation comments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Company response and EAG critique</a:t>
            </a:r>
          </a:p>
          <a:p>
            <a:pPr marL="457200" indent="-457200">
              <a:buSzPts val="2000"/>
              <a:buFont typeface="Wingdings" panose="05000000000000000000" pitchFamily="2" charset="2"/>
              <a:buChar char="ü"/>
            </a:pPr>
            <a:r>
              <a:rPr lang="en-GB" sz="2800" b="1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24669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[Technology] for treating [condition] (IDxxxx) ">
            <a:extLst>
              <a:ext uri="{FF2B5EF4-FFF2-40B4-BE49-F238E27FC236}">
                <a16:creationId xmlns:a16="http://schemas.microsoft.com/office/drawing/2014/main" id="{4E564872-136A-6EF1-C136-9D122F2CD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Capivasertib with fulvestrant for treating hormone receptor-positive HER2-negative advanced breast cancer after endocrine treatment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B2CE1EC4-9D1A-A984-B594-1C7354CF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itchFamily="2" charset="2"/>
              <a:buChar char="ü"/>
            </a:pPr>
            <a:r>
              <a:rPr lang="en-GB" sz="2800" b="1"/>
              <a:t>Recap from first appraisal committee meeting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Consultation comments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Company response and EAG critique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343692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E128-E597-B7DB-61F6-49085FBD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Company response: approach to managing uncertainty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5B323-5382-2DBE-4E70-5A0406A99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4656" y="6118623"/>
            <a:ext cx="9883857" cy="590152"/>
          </a:xfrm>
        </p:spPr>
        <p:txBody>
          <a:bodyPr>
            <a:normAutofit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ACM1, appraisal committee meeting 1; CDK4/6i, cyclin-dependent kinase 4/6 inhibitor; FP, fractional polynomial; </a:t>
            </a:r>
            <a:r>
              <a:rPr lang="en-GB"/>
              <a:t>ICER, incremental cost-effectiveness ratio;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NMA, networ</a:t>
            </a:r>
            <a:r>
              <a:rPr lang="en-GB"/>
              <a:t>k meta-analysis; QALY, quality adjusted life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AF521C-B687-ECF4-FA42-5F8892E5D97D}"/>
              </a:ext>
            </a:extLst>
          </p:cNvPr>
          <p:cNvSpPr/>
          <p:nvPr/>
        </p:nvSpPr>
        <p:spPr>
          <a:xfrm>
            <a:off x="362928" y="3172050"/>
            <a:ext cx="11395588" cy="164235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of changes and additional analyses – FP-NMA to address uncertainties around treatment effect on ICER which was shown to be minimal – reasonable for committee to adopt a higher ICER threshold to reflect innovative nature of capivasertib plus fulvestrant and step change in treatment it provides, as recognised by clinical experts and patients in the first committee meeting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2D0CB-48B9-1F08-A382-060A32AC9D06}"/>
              </a:ext>
            </a:extLst>
          </p:cNvPr>
          <p:cNvSpPr/>
          <p:nvPr/>
        </p:nvSpPr>
        <p:spPr>
          <a:xfrm>
            <a:off x="362928" y="1215262"/>
            <a:ext cx="11395588" cy="176647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solidFill>
                  <a:schemeClr val="accent2"/>
                </a:solidFill>
                <a:latin typeface="Arial" panose="020B0604020202020204" pitchFamily="34" charset="0"/>
              </a:rPr>
              <a:t>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Committee ACM1 conclusion: high level of uncertainty; acceptable ICER around £20,000 per QALY gained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1"/>
                </a:solidFill>
                <a:latin typeface="Arial" panose="020B0604020202020204" pitchFamily="34" charset="0"/>
              </a:rPr>
              <a:t>Uncertainty around whether differences between the populations in terms of PI3K and AKT pathway status and previous treatment with CDK4/6 inhibitors biased ITCs; long-term PFS and OS modelling; whether appropriate to use fully time-varying analysis and incorporate treatment waning; most appropriate post-progression utility value</a:t>
            </a:r>
          </a:p>
        </p:txBody>
      </p:sp>
    </p:spTree>
    <p:extLst>
      <p:ext uri="{BB962C8B-B14F-4D97-AF65-F5344CB8AC3E}">
        <p14:creationId xmlns:p14="http://schemas.microsoft.com/office/powerpoint/2010/main" val="396412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F5E08-85CD-E0DC-E4DE-76864C9B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Severity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74A02-A31D-3BBB-62BB-8F853D08E1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800">
                <a:effectLst/>
                <a:cs typeface="Arial" panose="020B0604020202020204" pitchFamily="34" charset="0"/>
              </a:rPr>
              <a:t>Updated analysis of proportional QALY shortfall showed that HR+ HER2- advanced breast cancer stil</a:t>
            </a:r>
            <a:r>
              <a:rPr lang="en-GB"/>
              <a:t>l meets</a:t>
            </a:r>
            <a:r>
              <a:rPr lang="en-GB" sz="1800">
                <a:effectLst/>
                <a:cs typeface="Arial" panose="020B0604020202020204" pitchFamily="34" charset="0"/>
              </a:rPr>
              <a:t> the threshold for applying a 1.2 QALY weight, which the EAG agreed with</a:t>
            </a:r>
          </a:p>
          <a:p>
            <a:r>
              <a:rPr lang="en-GB" sz="1800">
                <a:effectLst/>
                <a:cs typeface="Arial" panose="020B0604020202020204" pitchFamily="34" charset="0"/>
                <a:hlinkClick r:id="" action="ppaction://noaction"/>
              </a:rPr>
              <a:t>QALY weighting calculation </a:t>
            </a:r>
            <a:endParaRPr lang="en-GB" sz="1800">
              <a:effectLst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B56DC-9BD1-3EFB-F112-D886674FC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668" y="6343650"/>
            <a:ext cx="10708841" cy="514350"/>
          </a:xfrm>
        </p:spPr>
        <p:txBody>
          <a:bodyPr>
            <a:normAutofit/>
          </a:bodyPr>
          <a:lstStyle/>
          <a:p>
            <a:r>
              <a:rPr lang="en-GB"/>
              <a:t>EAG, external assessment group; HER2, human epidermal growth factor receptor 2; HR, hormone receptor; </a:t>
            </a:r>
            <a:br>
              <a:rPr lang="en-GB"/>
            </a:br>
            <a:r>
              <a:rPr lang="en-GB"/>
              <a:t>QALY, quality adjusted life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B69037-CD32-543B-FCD1-09D5469FB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60AE086-4FF7-90B6-B34D-0C25656E0EA4}"/>
              </a:ext>
            </a:extLst>
          </p:cNvPr>
          <p:cNvGrpSpPr/>
          <p:nvPr/>
        </p:nvGrpSpPr>
        <p:grpSpPr>
          <a:xfrm>
            <a:off x="337964" y="4718434"/>
            <a:ext cx="6355068" cy="484936"/>
            <a:chOff x="3619836" y="5908220"/>
            <a:chExt cx="4720346" cy="388821"/>
          </a:xfrm>
        </p:grpSpPr>
        <p:sp>
          <p:nvSpPr>
            <p:cNvPr id="9" name="Rectangle 8" descr="Question to committee">
              <a:extLst>
                <a:ext uri="{FF2B5EF4-FFF2-40B4-BE49-F238E27FC236}">
                  <a16:creationId xmlns:a16="http://schemas.microsoft.com/office/drawing/2014/main" id="{51DAE6BB-DD5C-E9EB-FC12-3F84676A69FE}"/>
                </a:ext>
              </a:extLst>
            </p:cNvPr>
            <p:cNvSpPr/>
            <p:nvPr/>
          </p:nvSpPr>
          <p:spPr>
            <a:xfrm>
              <a:off x="3866596" y="5948779"/>
              <a:ext cx="4473586" cy="2853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790700" algn="l"/>
                </a:tabLst>
              </a:pP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</a:rPr>
                <a:t>Is it appropriate to apply a QALY weighting for severity?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1FC5FFB-4E45-5C7F-3F06-618301CD4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619836" y="5908220"/>
              <a:ext cx="388821" cy="388821"/>
              <a:chOff x="723343" y="4329927"/>
              <a:chExt cx="388821" cy="388821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2644855-72C9-6983-BD14-78A1DC8DF610}"/>
                  </a:ext>
                </a:extLst>
              </p:cNvPr>
              <p:cNvSpPr/>
              <p:nvPr/>
            </p:nvSpPr>
            <p:spPr>
              <a:xfrm>
                <a:off x="723343" y="4329927"/>
                <a:ext cx="388821" cy="38882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2" name="Graphic 20">
                <a:extLst>
                  <a:ext uri="{FF2B5EF4-FFF2-40B4-BE49-F238E27FC236}">
                    <a16:creationId xmlns:a16="http://schemas.microsoft.com/office/drawing/2014/main" id="{15F73A3D-5F37-CE46-E42A-95EBEC17F9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174" y="4388084"/>
                <a:ext cx="303158" cy="303158"/>
              </a:xfrm>
              <a:prstGeom prst="rect">
                <a:avLst/>
              </a:prstGeom>
            </p:spPr>
          </p:pic>
        </p:grpSp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E58B5F8-4797-A22D-00C7-0D50B07F66A3}"/>
              </a:ext>
            </a:extLst>
          </p:cNvPr>
          <p:cNvSpPr txBox="1">
            <a:spLocks/>
          </p:cNvSpPr>
          <p:nvPr/>
        </p:nvSpPr>
        <p:spPr>
          <a:xfrm>
            <a:off x="9653046" y="5778041"/>
            <a:ext cx="2469825" cy="5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hlinkClick r:id="rId4" action="ppaction://hlinksldjump"/>
              </a:rPr>
              <a:t>Key issues for decision making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79794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47AA2-0355-199B-D7B6-5AFDD3249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Company response: uncaptured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E1CB4-D4DC-A6E0-5F82-75C1882FB8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4" y="1332194"/>
            <a:ext cx="11250785" cy="4490164"/>
          </a:xfrm>
        </p:spPr>
        <p:txBody>
          <a:bodyPr/>
          <a:lstStyle/>
          <a:p>
            <a:r>
              <a:rPr lang="en-GB" b="1"/>
              <a:t>Genomic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Testing PIK3CA/AKT/PTEN as part of NGS panels has broader benefits, detecting key alterations like HER2 and ESR1 to inform better care of people with advanced breast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nappropriate and an overestimation of costs to allocate the cost of reporting for individual genes to the company since the existing panel reporting procedures can already support this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As more targeted treatments emerge, medium or medium-to-large NGS panel testing will become standard and centrally funded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Potential broader benefits of circulating tumour DNA testing – </a:t>
            </a:r>
            <a:r>
              <a:rPr lang="en-GB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alternative, less resource-intensive, more convenient, non-invasive tumour sampling compared with tissue biopsy</a:t>
            </a:r>
          </a:p>
          <a:p>
            <a:r>
              <a:rPr lang="en-GB" b="1"/>
              <a:t>Carer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Better tolerability of capivasertib + fulvestrant could improve quality of life for carers as well as patients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EEC92-039A-E2BB-2FF7-B5E8A632A8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802" y="6343650"/>
            <a:ext cx="10661707" cy="514350"/>
          </a:xfrm>
        </p:spPr>
        <p:txBody>
          <a:bodyPr>
            <a:normAutofit/>
          </a:bodyPr>
          <a:lstStyle/>
          <a:p>
            <a:r>
              <a:rPr lang="en-GB"/>
              <a:t>DNA, deoxyribonucleic acid; ESR1, oestrogen receptor 1; HER2, human epidermal growth factor receptor 2; NGS, next generation sequencing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BF95D-BED5-3EE8-A297-768D45A775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C5D5AC-3D81-066E-3B40-EBE83976DC1D}"/>
              </a:ext>
            </a:extLst>
          </p:cNvPr>
          <p:cNvGrpSpPr/>
          <p:nvPr/>
        </p:nvGrpSpPr>
        <p:grpSpPr>
          <a:xfrm>
            <a:off x="347391" y="5651846"/>
            <a:ext cx="8202721" cy="691812"/>
            <a:chOff x="3619836" y="5832631"/>
            <a:chExt cx="6092725" cy="554693"/>
          </a:xfrm>
        </p:grpSpPr>
        <p:sp>
          <p:nvSpPr>
            <p:cNvPr id="7" name="Rectangle 6" descr="Question to committee">
              <a:extLst>
                <a:ext uri="{FF2B5EF4-FFF2-40B4-BE49-F238E27FC236}">
                  <a16:creationId xmlns:a16="http://schemas.microsoft.com/office/drawing/2014/main" id="{9462DDBA-6618-5D8B-3D0F-C73583810D30}"/>
                </a:ext>
              </a:extLst>
            </p:cNvPr>
            <p:cNvSpPr/>
            <p:nvPr/>
          </p:nvSpPr>
          <p:spPr>
            <a:xfrm>
              <a:off x="3866596" y="5845282"/>
              <a:ext cx="5845965" cy="5420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790700" algn="l"/>
                </a:tabLst>
              </a:pPr>
              <a:r>
                <a:rPr lang="en-GB">
                  <a:solidFill>
                    <a:schemeClr val="tx1"/>
                  </a:solidFill>
                  <a:latin typeface="Arial" panose="020B0604020202020204" pitchFamily="34" charset="0"/>
                </a:rPr>
                <a:t>Does the committee agree that there are benefits for capivasertib + fulvestrant not captured by the ICER?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57A275-244D-D670-34A0-31C1958CD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3619836" y="5832631"/>
              <a:ext cx="388821" cy="388821"/>
              <a:chOff x="723343" y="4254338"/>
              <a:chExt cx="388821" cy="38882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CAD9EE3-71C4-FDF0-E362-B468DB3789BC}"/>
                  </a:ext>
                </a:extLst>
              </p:cNvPr>
              <p:cNvSpPr/>
              <p:nvPr/>
            </p:nvSpPr>
            <p:spPr>
              <a:xfrm>
                <a:off x="723343" y="4254338"/>
                <a:ext cx="388821" cy="38882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>
                  <a:latin typeface="Arial" panose="020B0604020202020204" pitchFamily="34" charset="0"/>
                </a:endParaRPr>
              </a:p>
            </p:txBody>
          </p:sp>
          <p:pic>
            <p:nvPicPr>
              <p:cNvPr id="10" name="Graphic 20">
                <a:extLst>
                  <a:ext uri="{FF2B5EF4-FFF2-40B4-BE49-F238E27FC236}">
                    <a16:creationId xmlns:a16="http://schemas.microsoft.com/office/drawing/2014/main" id="{04845220-B680-3E47-89D4-9CDE294021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66174" y="4320058"/>
                <a:ext cx="303158" cy="303158"/>
              </a:xfrm>
              <a:prstGeom prst="rect">
                <a:avLst/>
              </a:prstGeom>
            </p:spPr>
          </p:pic>
        </p:grpSp>
      </p:grp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1D82BF0-0AE1-DF8E-A01F-60033CA4F288}"/>
              </a:ext>
            </a:extLst>
          </p:cNvPr>
          <p:cNvSpPr txBox="1">
            <a:spLocks/>
          </p:cNvSpPr>
          <p:nvPr/>
        </p:nvSpPr>
        <p:spPr>
          <a:xfrm>
            <a:off x="9596470" y="5733812"/>
            <a:ext cx="2469825" cy="565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Inter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hlinkClick r:id="rId4" action="ppaction://hlinksldjump"/>
              </a:rPr>
              <a:t>Key issues for decision making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959082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4DA24-DD3B-4B11-640C-02A9E36D5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[Technology] for treating [condition] (IDxxxx) ">
            <a:extLst>
              <a:ext uri="{FF2B5EF4-FFF2-40B4-BE49-F238E27FC236}">
                <a16:creationId xmlns:a16="http://schemas.microsoft.com/office/drawing/2014/main" id="{847A62F3-3F62-E75C-C42C-E7570F8EB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Capivasertib with fulvestrant for treating hormone receptor-positive HER2-negative advanced breast cancer after endocrine treatment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746B0C0C-8524-FB19-5F64-9D873A4BE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anose="05000000000000000000" pitchFamily="2" charset="2"/>
              <a:buChar char="q"/>
            </a:pPr>
            <a:r>
              <a:rPr lang="en-GB" sz="2800"/>
              <a:t>Recap from first appraisal committee meeting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Consultation comments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Company response and EAG critique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anose="05000000000000000000" pitchFamily="2" charset="2"/>
              <a:buChar char="ü"/>
            </a:pPr>
            <a:r>
              <a:rPr lang="en-GB" sz="2800" b="1"/>
              <a:t>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110379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98523-C4CB-C9FC-F17D-FC8EB71040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Cost-effectiveness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BC509D-3987-B791-DA36-9172A87527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206" y="2358877"/>
            <a:ext cx="11177587" cy="214024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900"/>
              <a:t>All ICERs are reported in PART 2 slides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900"/>
              <a:t>because they include confidential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900"/>
              <a:t>comparator PAS discounts</a:t>
            </a:r>
          </a:p>
          <a:p>
            <a:pPr>
              <a:lnSpc>
                <a:spcPct val="10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25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035202-3072-ABE1-07BD-C4731F35BE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243" y="4958498"/>
            <a:ext cx="4449454" cy="1800521"/>
          </a:xfrm>
        </p:spPr>
        <p:txBody>
          <a:bodyPr/>
          <a:lstStyle/>
          <a:p>
            <a:r>
              <a:rPr lang="en-GB"/>
              <a:t>ACM1, appraisal committee meeting 1; alp, alpelisib; </a:t>
            </a:r>
            <a:r>
              <a:rPr lang="en-GB" err="1"/>
              <a:t>capi</a:t>
            </a:r>
            <a:r>
              <a:rPr lang="en-GB"/>
              <a:t>, capivasertib; EAG, external assessment group; eve, everolimus; exe, exemestane; FP, fractional polynomial; </a:t>
            </a:r>
            <a:r>
              <a:rPr lang="en-GB" err="1"/>
              <a:t>ful</a:t>
            </a:r>
            <a:r>
              <a:rPr lang="en-GB"/>
              <a:t>, fulvestrant; LY, life years; PFS, progression-free survival; QALY, quality adjusted life year; TTD, time to treatment discontinuation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54421-4D62-39F9-F8E0-45A115C6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Summary of differences between EAG ACM1 model and company updated model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B613EE-2571-ACF2-BD83-110C68882D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20792" y="1198523"/>
            <a:ext cx="6931845" cy="5070301"/>
          </a:xfrm>
          <a:ln w="381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="1" dirty="0"/>
              <a:t>EAG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Increase in cost difference between </a:t>
            </a:r>
            <a:r>
              <a:rPr lang="en-GB" dirty="0" err="1"/>
              <a:t>capi</a:t>
            </a:r>
            <a:r>
              <a:rPr lang="en-GB" dirty="0"/>
              <a:t> + </a:t>
            </a:r>
            <a:r>
              <a:rPr lang="en-GB" dirty="0" err="1"/>
              <a:t>ful</a:t>
            </a:r>
            <a:r>
              <a:rPr lang="en-GB" dirty="0"/>
              <a:t> and alp + </a:t>
            </a:r>
            <a:r>
              <a:rPr lang="en-GB" dirty="0" err="1"/>
              <a:t>ful</a:t>
            </a:r>
            <a:r>
              <a:rPr lang="en-GB" dirty="0"/>
              <a:t> mainly driven by FP NMA but reasons not explained by company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No change in QALYs for </a:t>
            </a:r>
            <a:r>
              <a:rPr lang="en-GB" dirty="0" err="1"/>
              <a:t>capi</a:t>
            </a:r>
            <a:r>
              <a:rPr lang="en-GB" dirty="0"/>
              <a:t> + </a:t>
            </a:r>
            <a:r>
              <a:rPr lang="en-GB" dirty="0" err="1"/>
              <a:t>ful</a:t>
            </a:r>
            <a:r>
              <a:rPr lang="en-GB" dirty="0"/>
              <a:t>; could be because time-varying HRs derived from FP approach similar to HRs used in previous time-varying analysis; also, applying treatment effect waning at 2 years means any longer term differences between FP approach and original time-varying approach have no impact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For alp + </a:t>
            </a:r>
            <a:r>
              <a:rPr lang="en-GB" dirty="0" err="1"/>
              <a:t>ful</a:t>
            </a:r>
            <a:r>
              <a:rPr lang="en-GB" dirty="0"/>
              <a:t> and </a:t>
            </a:r>
            <a:r>
              <a:rPr lang="en-GB" dirty="0" err="1"/>
              <a:t>capi</a:t>
            </a:r>
            <a:r>
              <a:rPr lang="en-GB" dirty="0"/>
              <a:t> + </a:t>
            </a:r>
            <a:r>
              <a:rPr lang="en-GB" dirty="0" err="1"/>
              <a:t>ful</a:t>
            </a:r>
            <a:r>
              <a:rPr lang="en-GB" dirty="0"/>
              <a:t>, increase in costs largely driven by change in drug treatment costs (that is, not health state costs) although part of increase in </a:t>
            </a:r>
            <a:r>
              <a:rPr lang="en-GB" dirty="0" err="1"/>
              <a:t>capi</a:t>
            </a:r>
            <a:r>
              <a:rPr lang="en-GB" dirty="0"/>
              <a:t> + </a:t>
            </a:r>
            <a:r>
              <a:rPr lang="en-GB" dirty="0" err="1"/>
              <a:t>ful</a:t>
            </a:r>
            <a:r>
              <a:rPr lang="en-GB" dirty="0"/>
              <a:t> costs is because test costs included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No explanation from company re the increase in drug costs for alp + </a:t>
            </a:r>
            <a:r>
              <a:rPr lang="en-GB" dirty="0" err="1"/>
              <a:t>ful</a:t>
            </a:r>
            <a:r>
              <a:rPr lang="en-GB" dirty="0"/>
              <a:t> arm. EAG assumes this may be because TTD depends on PFS (PFS for both treatments changed with FP approach)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14D385E-5FD6-1CBD-6F59-75F18BC94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28008"/>
              </p:ext>
            </p:extLst>
          </p:nvPr>
        </p:nvGraphicFramePr>
        <p:xfrm>
          <a:off x="339363" y="1198523"/>
          <a:ext cx="4449454" cy="2685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193">
                  <a:extLst>
                    <a:ext uri="{9D8B030D-6E8A-4147-A177-3AD203B41FA5}">
                      <a16:colId xmlns:a16="http://schemas.microsoft.com/office/drawing/2014/main" val="484795897"/>
                    </a:ext>
                  </a:extLst>
                </a:gridCol>
                <a:gridCol w="838986">
                  <a:extLst>
                    <a:ext uri="{9D8B030D-6E8A-4147-A177-3AD203B41FA5}">
                      <a16:colId xmlns:a16="http://schemas.microsoft.com/office/drawing/2014/main" val="2757716120"/>
                    </a:ext>
                  </a:extLst>
                </a:gridCol>
                <a:gridCol w="840687">
                  <a:extLst>
                    <a:ext uri="{9D8B030D-6E8A-4147-A177-3AD203B41FA5}">
                      <a16:colId xmlns:a16="http://schemas.microsoft.com/office/drawing/2014/main" val="3402186016"/>
                    </a:ext>
                  </a:extLst>
                </a:gridCol>
                <a:gridCol w="1506588">
                  <a:extLst>
                    <a:ext uri="{9D8B030D-6E8A-4147-A177-3AD203B41FA5}">
                      <a16:colId xmlns:a16="http://schemas.microsoft.com/office/drawing/2014/main" val="777886325"/>
                    </a:ext>
                  </a:extLst>
                </a:gridCol>
              </a:tblGrid>
              <a:tr h="1104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costs (£)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LYs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QALYs (</a:t>
                      </a:r>
                      <a:r>
                        <a:rPr lang="en-GB" sz="1600" kern="1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</a:t>
                      </a: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kern="1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</a:t>
                      </a: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mod)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extLst>
                  <a:ext uri="{0D108BD9-81ED-4DB2-BD59-A6C34878D82A}">
                    <a16:rowId xmlns:a16="http://schemas.microsoft.com/office/drawing/2014/main" val="4016867646"/>
                  </a:ext>
                </a:extLst>
              </a:tr>
              <a:tr h="52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 + </a:t>
                      </a:r>
                      <a:r>
                        <a:rPr lang="en-GB" sz="1600" kern="1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u="sng" kern="100" dirty="0"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XXX</a:t>
                      </a:r>
                      <a:endParaRPr lang="en-GB" sz="1600" kern="100" dirty="0">
                        <a:effectLst/>
                        <a:highlight>
                          <a:srgbClr val="0000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-0.003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extLst>
                  <a:ext uri="{0D108BD9-81ED-4DB2-BD59-A6C34878D82A}">
                    <a16:rowId xmlns:a16="http://schemas.microsoft.com/office/drawing/2014/main" val="2698196384"/>
                  </a:ext>
                </a:extLst>
              </a:tr>
              <a:tr h="52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 + </a:t>
                      </a:r>
                      <a:r>
                        <a:rPr lang="en-GB" sz="1600" kern="10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2,733 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0.078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extLst>
                  <a:ext uri="{0D108BD9-81ED-4DB2-BD59-A6C34878D82A}">
                    <a16:rowId xmlns:a16="http://schemas.microsoft.com/office/drawing/2014/main" val="629488706"/>
                  </a:ext>
                </a:extLst>
              </a:tr>
              <a:tr h="526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 +  exe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-318 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-0.432</a:t>
                      </a:r>
                      <a:endParaRPr lang="en-GB" sz="1600" kern="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-0.313</a:t>
                      </a:r>
                      <a:endParaRPr lang="en-GB" sz="16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5" marR="60945" marT="0" marB="0" anchor="ctr"/>
                </a:tc>
                <a:extLst>
                  <a:ext uri="{0D108BD9-81ED-4DB2-BD59-A6C34878D82A}">
                    <a16:rowId xmlns:a16="http://schemas.microsoft.com/office/drawing/2014/main" val="272654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185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173D-8DE8-7089-29F6-0C57B6D69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725276" cy="592817"/>
          </a:xfrm>
        </p:spPr>
        <p:txBody>
          <a:bodyPr>
            <a:normAutofit/>
          </a:bodyPr>
          <a:lstStyle/>
          <a:p>
            <a:r>
              <a:rPr lang="en-GB"/>
              <a:t>Effect on ICER of EAG preferred model assumptions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00A206B-8DB0-7A08-1323-D667945B5C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9956" y="6275639"/>
            <a:ext cx="10658167" cy="582743"/>
          </a:xfrm>
        </p:spPr>
        <p:txBody>
          <a:bodyPr>
            <a:noAutofit/>
          </a:bodyPr>
          <a:lstStyle/>
          <a:p>
            <a:r>
              <a:rPr lang="en-GB"/>
              <a:t>EAG, external assessment group; ICER, incremental cost-effectiveness ratio; NMA, network meta-analysis; OS, overall survival; PFS, progression-free survival; QALY, quality adjusted life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F5B7D-A7BB-FED4-7E57-5F28AE946960}"/>
              </a:ext>
            </a:extLst>
          </p:cNvPr>
          <p:cNvSpPr txBox="1"/>
          <p:nvPr/>
        </p:nvSpPr>
        <p:spPr>
          <a:xfrm>
            <a:off x="368029" y="5242868"/>
            <a:ext cx="1135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GB">
                <a:latin typeface="Arial" panose="020B0604020202020204" pitchFamily="34" charset="0"/>
                <a:ea typeface="Arial" panose="02000503000000020004" pitchFamily="2" charset="0"/>
                <a:cs typeface="Arial" panose="020B0604020202020204" pitchFamily="34" charset="0"/>
              </a:rPr>
              <a:t>Pairwise deterministic ICERs including 1.2 severity modifier</a:t>
            </a:r>
            <a:endParaRPr lang="en-GB" i="1">
              <a:latin typeface="Arial" panose="020B0604020202020204" pitchFamily="34" charset="0"/>
              <a:ea typeface="Arial" panose="02000503000000020004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 descr="Deterministic scenario analyses by the evidence review group">
            <a:extLst>
              <a:ext uri="{FF2B5EF4-FFF2-40B4-BE49-F238E27FC236}">
                <a16:creationId xmlns:a16="http://schemas.microsoft.com/office/drawing/2014/main" id="{087748DD-DE07-0C33-82C7-FECF6CA59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176639"/>
              </p:ext>
            </p:extLst>
          </p:nvPr>
        </p:nvGraphicFramePr>
        <p:xfrm>
          <a:off x="368029" y="1462565"/>
          <a:ext cx="11655160" cy="36394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1648">
                  <a:extLst>
                    <a:ext uri="{9D8B030D-6E8A-4147-A177-3AD203B41FA5}">
                      <a16:colId xmlns:a16="http://schemas.microsoft.com/office/drawing/2014/main" val="3307571819"/>
                    </a:ext>
                  </a:extLst>
                </a:gridCol>
                <a:gridCol w="5960109">
                  <a:extLst>
                    <a:ext uri="{9D8B030D-6E8A-4147-A177-3AD203B41FA5}">
                      <a16:colId xmlns:a16="http://schemas.microsoft.com/office/drawing/2014/main" val="885764709"/>
                    </a:ext>
                  </a:extLst>
                </a:gridCol>
                <a:gridCol w="2668365">
                  <a:extLst>
                    <a:ext uri="{9D8B030D-6E8A-4147-A177-3AD203B41FA5}">
                      <a16:colId xmlns:a16="http://schemas.microsoft.com/office/drawing/2014/main" val="2524789021"/>
                    </a:ext>
                  </a:extLst>
                </a:gridCol>
                <a:gridCol w="2115038">
                  <a:extLst>
                    <a:ext uri="{9D8B030D-6E8A-4147-A177-3AD203B41FA5}">
                      <a16:colId xmlns:a16="http://schemas.microsoft.com/office/drawing/2014/main" val="1599477227"/>
                    </a:ext>
                  </a:extLst>
                </a:gridCol>
              </a:tblGrid>
              <a:tr h="1554770">
                <a:tc>
                  <a:txBody>
                    <a:bodyPr/>
                    <a:lstStyle/>
                    <a:p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Scenario (applied to company base case)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ICER (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£/QALY</a:t>
                      </a:r>
                      <a:r>
                        <a:rPr kumimoji="0" lang="en-GB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GB" sz="2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vs alpelisib + fulvestrant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(1.2 severity)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ICER (</a:t>
                      </a:r>
                      <a:r>
                        <a:rPr lang="en-GB" sz="2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£/QALY</a:t>
                      </a:r>
                      <a:r>
                        <a:rPr kumimoji="0" lang="en-GB" sz="2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vs everolimus + exemestane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(1.2 severity)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516835"/>
                  </a:ext>
                </a:extLst>
              </a:tr>
              <a:tr h="440905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Company base case (post consultation)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£20,000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£20,000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749543"/>
                  </a:ext>
                </a:extLst>
              </a:tr>
              <a:tr h="440905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82.7% RDI for alpelisib (median from SOLAR-1 trial)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£20,000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£20,000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53710"/>
                  </a:ext>
                </a:extLst>
              </a:tr>
              <a:tr h="440905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effect waning at 3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£20,000 to £30,000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£20,000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58986"/>
                  </a:ext>
                </a:extLst>
              </a:tr>
              <a:tr h="440905">
                <a:tc>
                  <a:txBody>
                    <a:bodyPr/>
                    <a:lstStyle/>
                    <a:p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 base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£20,000 to £30,000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Under £20,000</a:t>
                      </a:r>
                      <a:endParaRPr lang="en-GB" sz="2200" u="none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214903"/>
                  </a:ext>
                </a:extLst>
              </a:tr>
            </a:tbl>
          </a:graphicData>
        </a:graphic>
      </p:graphicFrame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59E32C1C-F92A-8896-A079-E852B0820751}"/>
              </a:ext>
            </a:extLst>
          </p:cNvPr>
          <p:cNvSpPr txBox="1">
            <a:spLocks/>
          </p:cNvSpPr>
          <p:nvPr/>
        </p:nvSpPr>
        <p:spPr>
          <a:xfrm>
            <a:off x="466724" y="784389"/>
            <a:ext cx="11164837" cy="4586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/>
              <a:t>Greatest impact on ICER = treatment effect waning at 3 years</a:t>
            </a:r>
          </a:p>
        </p:txBody>
      </p:sp>
    </p:spTree>
    <p:extLst>
      <p:ext uri="{BB962C8B-B14F-4D97-AF65-F5344CB8AC3E}">
        <p14:creationId xmlns:p14="http://schemas.microsoft.com/office/powerpoint/2010/main" val="127641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DC34036-A7A6-E00B-516C-A07E5F9B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issues for decision making</a:t>
            </a:r>
          </a:p>
        </p:txBody>
      </p:sp>
      <p:graphicFrame>
        <p:nvGraphicFramePr>
          <p:cNvPr id="6" name="Table 6" descr="Key issues for discussion, including clinical and cost effectiveness">
            <a:extLst>
              <a:ext uri="{FF2B5EF4-FFF2-40B4-BE49-F238E27FC236}">
                <a16:creationId xmlns:a16="http://schemas.microsoft.com/office/drawing/2014/main" id="{A94190EE-F4C3-48A7-918D-4A104E53CF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33593"/>
              </p:ext>
            </p:extLst>
          </p:nvPr>
        </p:nvGraphicFramePr>
        <p:xfrm>
          <a:off x="372131" y="1105667"/>
          <a:ext cx="11345378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5378">
                  <a:extLst>
                    <a:ext uri="{9D8B030D-6E8A-4147-A177-3AD203B41FA5}">
                      <a16:colId xmlns:a16="http://schemas.microsoft.com/office/drawing/2014/main" val="3322847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latin typeface="Arial" panose="020B0604020202020204" pitchFamily="34" charset="0"/>
                        </a:rPr>
                        <a:t>Issue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452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latin typeface="Arial" panose="020B0604020202020204" pitchFamily="34" charset="0"/>
                          <a:hlinkClick r:id="rId3" action="ppaction://hlinksldjump"/>
                        </a:rPr>
                        <a:t>Do concerns about uncertainty in the indirect treatment comparison results remain?</a:t>
                      </a:r>
                      <a:endParaRPr lang="en-GB" sz="2000"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297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hlinkClick r:id="rId4" action="ppaction://hlinksldjump"/>
                        </a:rPr>
                        <a:t>Are the results of the company’s FP model suitable for estimating long-term relative treatment effect?</a:t>
                      </a: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604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hlinkClick r:id="rId5" action="ppaction://hlinksldjump"/>
                        </a:rPr>
                        <a:t>Which waning assumption is most appropriate?</a:t>
                      </a: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263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hlinkClick r:id="rId6" action="ppaction://hlinksldjump"/>
                        </a:rPr>
                        <a:t>Is committee satisfied the company’s post-progression utility value is plausible?</a:t>
                      </a: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78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hlinkClick r:id="rId7" action="ppaction://hlinksldjump"/>
                        </a:rPr>
                        <a:t>Is the company’s estimate of testing costs per patient plausible?</a:t>
                      </a: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9267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hlinkClick r:id="rId8" action="ppaction://hlinksldjump"/>
                        </a:rPr>
                        <a:t>Is the committee happy to accept the company’s base-case assumption on TTD?</a:t>
                      </a: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139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hlinkClick r:id="rId9" action="ppaction://hlinksldjump"/>
                        </a:rPr>
                        <a:t>Is it appropriate to apply a QALY weighting for severity?</a:t>
                      </a:r>
                      <a:endParaRPr lang="en-GB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746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hlinkClick r:id="rId10" action="ppaction://hlinksldjump"/>
                        </a:rPr>
                        <a:t>Does the committee agree that there are benefits for capivasertib + fulvestrant not captured by the ICER?</a:t>
                      </a:r>
                      <a:endParaRPr lang="en-GB" sz="2000">
                        <a:solidFill>
                          <a:schemeClr val="tx1"/>
                        </a:solidFill>
                        <a:latin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4646999"/>
                  </a:ext>
                </a:extLst>
              </a:tr>
            </a:tbl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FEFE86-1917-D103-EC98-7BEB56CA8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1347" y="6240544"/>
            <a:ext cx="10600755" cy="468231"/>
          </a:xfrm>
        </p:spPr>
        <p:txBody>
          <a:bodyPr>
            <a:normAutofit lnSpcReduction="10000"/>
          </a:bodyPr>
          <a:lstStyle/>
          <a:p>
            <a:r>
              <a:rPr lang="en-GB"/>
              <a:t>FP, fractional polynomial; ITC, indirect treatment comparison; PFS, progression-free survival; QALY, quality adjusted life year; OS, overall survival; TTD, time to treatment discontinuation</a:t>
            </a:r>
          </a:p>
        </p:txBody>
      </p:sp>
    </p:spTree>
    <p:extLst>
      <p:ext uri="{BB962C8B-B14F-4D97-AF65-F5344CB8AC3E}">
        <p14:creationId xmlns:p14="http://schemas.microsoft.com/office/powerpoint/2010/main" val="5896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B92F7-556C-2C33-1A32-C7D5A738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Capivasertib (</a:t>
            </a:r>
            <a:r>
              <a:rPr lang="en-GB" err="1"/>
              <a:t>Truqap</a:t>
            </a:r>
            <a:r>
              <a:rPr lang="en-GB"/>
              <a:t>, AstraZeneca)</a:t>
            </a:r>
          </a:p>
        </p:txBody>
      </p:sp>
      <p:graphicFrame>
        <p:nvGraphicFramePr>
          <p:cNvPr id="3" name="Table 3" descr="Details of treatment, including marketing authorisation, mechanism of action, administration and price">
            <a:extLst>
              <a:ext uri="{FF2B5EF4-FFF2-40B4-BE49-F238E27FC236}">
                <a16:creationId xmlns:a16="http://schemas.microsoft.com/office/drawing/2014/main" id="{5D2D4C97-4C53-47C8-9E4D-69E7EB51A4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450180"/>
              </p:ext>
            </p:extLst>
          </p:nvPr>
        </p:nvGraphicFramePr>
        <p:xfrm>
          <a:off x="238855" y="1037114"/>
          <a:ext cx="11666273" cy="525881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12190">
                  <a:extLst>
                    <a:ext uri="{9D8B030D-6E8A-4147-A177-3AD203B41FA5}">
                      <a16:colId xmlns:a16="http://schemas.microsoft.com/office/drawing/2014/main" val="748657784"/>
                    </a:ext>
                  </a:extLst>
                </a:gridCol>
                <a:gridCol w="9554083">
                  <a:extLst>
                    <a:ext uri="{9D8B030D-6E8A-4147-A177-3AD203B41FA5}">
                      <a16:colId xmlns:a16="http://schemas.microsoft.com/office/drawing/2014/main" val="3173266189"/>
                    </a:ext>
                  </a:extLst>
                </a:gridCol>
              </a:tblGrid>
              <a:tr h="164277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Marketing authorisation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In combination with fulvestrant for the treatment of adult patients with hormone receptor (HR) positive, human epidermal growth factor receptor 2 (HER2) negative (defined as IHC 0 or 1+, or IHC 2+/ISH-) locally advanced or metastatic breast cancer with one or more PIK3CA/AKT1/PTEN-alterations following recurrence or progression on or after an endocrine based regimen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UK marketing authorisation granted 17 July 2024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>
                          <a:latin typeface="Arial" panose="020B0604020202020204" pitchFamily="34" charset="0"/>
                        </a:rPr>
                        <a:t>Company position: only after a CDK 4/6 inhibitor plus an aromatase inhibitor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016788"/>
                  </a:ext>
                </a:extLst>
              </a:tr>
              <a:tr h="972773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Mechanism of 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err="1">
                          <a:latin typeface="Arial" panose="020B0604020202020204" pitchFamily="34" charset="0"/>
                        </a:rPr>
                        <a:t>Capivasertib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 inhibits serine/threonine kinase AKT so reduces the growth of PI3K/AKT pathway-altered (PIK3CA, AKT1, or PTEN) tumours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err="1">
                          <a:latin typeface="Arial" panose="020B0604020202020204" pitchFamily="34" charset="0"/>
                        </a:rPr>
                        <a:t>Fulvestrant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 - endocrine therapy that blocks oestrogen receptor signalling in HR+ tumours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6975"/>
                  </a:ext>
                </a:extLst>
              </a:tr>
              <a:tr h="112400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err="1">
                          <a:latin typeface="Arial" panose="020B0604020202020204" pitchFamily="34" charset="0"/>
                        </a:rPr>
                        <a:t>Capivasertib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: 400 mg (two 200 mg tablets) twice a day 12 hours apart for 4 days then 3 days off treatment. Treatment until disease progression or unacceptable toxicity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err="1">
                          <a:latin typeface="Arial" panose="020B0604020202020204" pitchFamily="34" charset="0"/>
                        </a:rPr>
                        <a:t>Fulvestrant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: 500 mg </a:t>
                      </a:r>
                      <a:r>
                        <a:rPr lang="en-GB"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intramuscularly on </a:t>
                      </a: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days 1, 15, and 29, then 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once a month; pre or perimenopausal women should have </a:t>
                      </a:r>
                      <a:r>
                        <a:rPr lang="en-GB" err="1">
                          <a:latin typeface="Arial" panose="020B0604020202020204" pitchFamily="34" charset="0"/>
                        </a:rPr>
                        <a:t>capivasertib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 plus </a:t>
                      </a:r>
                      <a:r>
                        <a:rPr lang="en-GB" err="1">
                          <a:latin typeface="Arial" panose="020B0604020202020204" pitchFamily="34" charset="0"/>
                        </a:rPr>
                        <a:t>fulvestrant</a:t>
                      </a:r>
                      <a:r>
                        <a:rPr lang="en-GB">
                          <a:latin typeface="Arial" panose="020B0604020202020204" pitchFamily="34" charset="0"/>
                        </a:rPr>
                        <a:t> with a LHRH agonist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176351"/>
                  </a:ext>
                </a:extLst>
              </a:tr>
              <a:tr h="1085641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bg1"/>
                          </a:solidFill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>
                          <a:latin typeface="Arial" panose="020B0604020202020204" pitchFamily="34" charset="0"/>
                        </a:rPr>
                        <a:t>List price per pack of capivasertib £</a:t>
                      </a:r>
                      <a:r>
                        <a:rPr lang="en-GB" sz="18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5,850</a:t>
                      </a:r>
                      <a:r>
                        <a:rPr lang="en-GB" sz="1800" u="none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; fulvestrant </a:t>
                      </a:r>
                      <a:r>
                        <a:rPr lang="en-GB" sz="1800" u="none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£55.32 for 2 x 250 mg/5 ml solution for injection. </a:t>
                      </a:r>
                      <a:r>
                        <a:rPr lang="en-GB" u="none">
                          <a:latin typeface="Arial" panose="020B0604020202020204" pitchFamily="34" charset="0"/>
                        </a:rPr>
                        <a:t>List price for 12 months of treatment: £</a:t>
                      </a:r>
                      <a:r>
                        <a:rPr lang="en-GB" sz="1800" u="non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77,088.12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Agreed patient access scheme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8220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91121B-A493-AB6B-5882-B301D1060A20}"/>
              </a:ext>
            </a:extLst>
          </p:cNvPr>
          <p:cNvSpPr txBox="1"/>
          <p:nvPr/>
        </p:nvSpPr>
        <p:spPr>
          <a:xfrm>
            <a:off x="1212069" y="6409810"/>
            <a:ext cx="105054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CDK4/6i, cyclin-dependent kinase 4/6 inhibitor; IHC, immunohistochemistry; LHRH, luteinizing hormone-releasing hormone</a:t>
            </a:r>
          </a:p>
        </p:txBody>
      </p:sp>
    </p:spTree>
    <p:extLst>
      <p:ext uri="{BB962C8B-B14F-4D97-AF65-F5344CB8AC3E}">
        <p14:creationId xmlns:p14="http://schemas.microsoft.com/office/powerpoint/2010/main" val="36927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903C0-AB70-5551-51E3-F7BCB36A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250785" cy="592817"/>
          </a:xfrm>
        </p:spPr>
        <p:txBody>
          <a:bodyPr>
            <a:normAutofit/>
          </a:bodyPr>
          <a:lstStyle/>
          <a:p>
            <a:r>
              <a:rPr lang="en-GB"/>
              <a:t>Draft guidance recommendation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707DB3-19E2-40A4-84EC-09318EBE8C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5" y="1319756"/>
            <a:ext cx="11250613" cy="44683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/>
              <a:t>Committee recognised: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capivasertib plus fulvestrant is an effective treatment after a CDK 4/6 inhibitor plus an aromatase inhibitor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high unmet need of people with HR-positive HER2-negative advanced breast cancer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capivasertib is an innovative treatment; clinical experts consider it a step change in managing breast cancer with PIK3CA, AKT1 or PTEN alterations</a:t>
            </a:r>
          </a:p>
          <a:p>
            <a:pPr>
              <a:lnSpc>
                <a:spcPct val="100000"/>
              </a:lnSpc>
            </a:pPr>
            <a:r>
              <a:rPr lang="en-GB"/>
              <a:t>But company and EAG cost effectiveness estimates very uncertain: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potential bias to indirect treatment comparisons because of differences between populations (PI3K/AKT pathway status, prior CDK 4/6 inhibitors)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modelling of long-term overall and progression-free survival; whether to use fully time-varying analysis and incorporate treatment waning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/>
              <a:t>most appropriate utility value to use for the post-progression health state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68AC45-A390-EA55-0DED-FFBC6F3B1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8404" y="6373095"/>
            <a:ext cx="10549288" cy="442762"/>
          </a:xfrm>
        </p:spPr>
        <p:txBody>
          <a:bodyPr>
            <a:normAutofit lnSpcReduction="10000"/>
          </a:bodyPr>
          <a:lstStyle/>
          <a:p>
            <a: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  <a:t>CDK4/6i, cyclin-dependent kinase 4/6 inhibitor; EAG, external assessment group; </a:t>
            </a:r>
            <a:r>
              <a:rPr lang="en-GB" sz="1400"/>
              <a:t>HER2, human epidermal growth factor receptor 2; HR, hormone receptor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43A52-F9B6-E2F0-F10A-88D2A38449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724" y="739377"/>
            <a:ext cx="11250786" cy="520838"/>
          </a:xfrm>
        </p:spPr>
        <p:txBody>
          <a:bodyPr/>
          <a:lstStyle/>
          <a:p>
            <a:r>
              <a:rPr lang="en-GB"/>
              <a:t>Capivasertib is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236809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64BEB7-00F1-E2BB-B111-8EF48340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4" y="263524"/>
            <a:ext cx="11250785" cy="1081088"/>
          </a:xfrm>
        </p:spPr>
        <p:txBody>
          <a:bodyPr>
            <a:normAutofit/>
          </a:bodyPr>
          <a:lstStyle/>
          <a:p>
            <a:r>
              <a:rPr lang="en-GB"/>
              <a:t>Analyses requested by committee at the first appraisal committee meeting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4814-5ED9-4696-351C-E4C7DCE749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896" y="1344612"/>
            <a:ext cx="11250613" cy="4500007"/>
          </a:xfrm>
        </p:spPr>
        <p:txBody>
          <a:bodyPr/>
          <a:lstStyle/>
          <a:p>
            <a:pPr lvl="0"/>
            <a:r>
              <a:rPr lang="en-GB"/>
              <a:t>Survival modelling: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log-logistic model to estimate long-term progression-free survival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fully time-varying analyses to model survival, such as a fractional polynomial model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incorporating treatment waning at 2 and 3 years</a:t>
            </a:r>
          </a:p>
          <a:p>
            <a:pPr lvl="0"/>
            <a:r>
              <a:rPr lang="en-GB"/>
              <a:t>Utilities: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scenarios using utility values of 0.60, 0.65 and 0.70, and 0.69 (from TA816 </a:t>
            </a:r>
            <a:r>
              <a:rPr lang="en-GB" err="1"/>
              <a:t>alpelisib</a:t>
            </a:r>
            <a:r>
              <a:rPr lang="en-GB"/>
              <a:t> + </a:t>
            </a:r>
            <a:r>
              <a:rPr lang="en-GB" err="1"/>
              <a:t>fulvestrant</a:t>
            </a:r>
            <a:r>
              <a:rPr lang="en-GB"/>
              <a:t>; Mitre et al. 2016) for post-progression health state</a:t>
            </a:r>
          </a:p>
          <a:p>
            <a:pPr lvl="0"/>
            <a:r>
              <a:rPr lang="en-GB"/>
              <a:t>Costs: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include costs of testing for AKT1 and PTEN alterations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/>
              <a:t>relative dose intensity of 82.7% for </a:t>
            </a:r>
            <a:r>
              <a:rPr lang="en-GB" err="1"/>
              <a:t>alpelisib</a:t>
            </a:r>
            <a:r>
              <a:rPr lang="en-GB"/>
              <a:t> plus </a:t>
            </a:r>
            <a:r>
              <a:rPr lang="en-GB" err="1"/>
              <a:t>fulvestrant</a:t>
            </a:r>
            <a:r>
              <a:rPr lang="en-GB"/>
              <a:t> and evidence-based scenarios for alternative relative dose intensities</a:t>
            </a:r>
          </a:p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8F5560-CF94-4715-6C50-3426B63B53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TA, technology appraisal</a:t>
            </a:r>
          </a:p>
        </p:txBody>
      </p:sp>
    </p:spTree>
    <p:extLst>
      <p:ext uri="{BB962C8B-B14F-4D97-AF65-F5344CB8AC3E}">
        <p14:creationId xmlns:p14="http://schemas.microsoft.com/office/powerpoint/2010/main" val="78331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1F9D6-7341-FF67-AAAF-40C9DD1EE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[Technology] for treating [condition] (IDxxxx) ">
            <a:extLst>
              <a:ext uri="{FF2B5EF4-FFF2-40B4-BE49-F238E27FC236}">
                <a16:creationId xmlns:a16="http://schemas.microsoft.com/office/drawing/2014/main" id="{E4D2C756-C2B2-36FE-3164-4353BC27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Capivasertib with fulvestrant for treating hormone receptor-positive HER2-negative advanced breast cancer after endocrine treatment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43D5D02C-D81A-ADB5-CDB2-39DE04CA0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anose="05000000000000000000" pitchFamily="2" charset="2"/>
              <a:buChar char="q"/>
            </a:pPr>
            <a:r>
              <a:rPr lang="en-GB" sz="2800"/>
              <a:t>Recap from first appraisal committee meeting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800" b="1"/>
              <a:t>Consultation comments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Company response and EAG critique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84222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AD96E-C441-5D6C-F36C-3BED3BED6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Consultation comments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57C5D-5557-648D-2E90-446A4F14C9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724" y="1654630"/>
            <a:ext cx="11250785" cy="3860050"/>
          </a:xfrm>
        </p:spPr>
        <p:txBody>
          <a:bodyPr/>
          <a:lstStyle/>
          <a:p>
            <a:r>
              <a:rPr lang="en-GB"/>
              <a:t>Comments received from: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Breast Cancer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METUP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Patient expert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1 web comment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Company (AstraZeneca)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r>
              <a:rPr lang="en-GB" sz="1800"/>
              <a:t>No equalities issues raised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DE75A-8AE8-9DFA-78F0-26DC46D00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65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3DD9-ABD8-B14E-2436-8AED168F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Comments from patient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BBF9F-8A08-3F09-E776-011313E5B3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000" b="1"/>
              <a:t>Negative recommendation:</a:t>
            </a:r>
            <a:r>
              <a:rPr lang="en-GB" sz="2000"/>
              <a:t> disappointing; effective and well tolerated treatment, meets a significant unmet need; few/no targeted options in this patient group. </a:t>
            </a:r>
          </a:p>
          <a:p>
            <a:r>
              <a:rPr lang="en-GB" sz="2000"/>
              <a:t>Delay is deeply frustrating for patients who could benefit from capivasertib who don’t have any other targeted treatment options</a:t>
            </a:r>
          </a:p>
          <a:p>
            <a:r>
              <a:rPr lang="en-GB" sz="2000" b="1"/>
              <a:t>Indirect treatment comparison:</a:t>
            </a:r>
            <a:r>
              <a:rPr lang="en-GB" sz="2000"/>
              <a:t> requirements should be clearly communicated to companies; note no technical engagement for this topic, which could have offered an opportunity to address issues before the first committee meeting</a:t>
            </a:r>
          </a:p>
          <a:p>
            <a:r>
              <a:rPr lang="en-GB" sz="2000" b="1"/>
              <a:t>Treatment waning:</a:t>
            </a:r>
            <a:r>
              <a:rPr lang="en-GB" sz="2000"/>
              <a:t> reasonable to apply same assumption as in TA816 (alpelisib + fulvestrant)</a:t>
            </a:r>
            <a:endParaRPr lang="en-GB" sz="20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GB" sz="2000" b="1"/>
              <a:t>Toxicity of comparators:</a:t>
            </a:r>
            <a:r>
              <a:rPr lang="en-GB" sz="2000"/>
              <a:t> concern about unsustainable toxicities from alpelisib plus fulvestrant; greater weight should be given to clinical and patient concerns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7D4359-562A-DA6D-5108-EF45B66465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TA, technology appraisal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707A1-C530-8D93-75C9-28D228982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F0B5-9EA9-F86A-CD72-2714DCEB9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igation 1: [Technology] for treating [condition] (IDxxxx) ">
            <a:extLst>
              <a:ext uri="{FF2B5EF4-FFF2-40B4-BE49-F238E27FC236}">
                <a16:creationId xmlns:a16="http://schemas.microsoft.com/office/drawing/2014/main" id="{754AE6FF-91B6-4F19-5BDD-2DC8BA9EC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88" y="298450"/>
            <a:ext cx="11136812" cy="1841437"/>
          </a:xfrm>
        </p:spPr>
        <p:txBody>
          <a:bodyPr>
            <a:normAutofit fontScale="90000"/>
          </a:bodyPr>
          <a:lstStyle/>
          <a:p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Capivasertib with fulvestrant for treating hormone receptor-positive HER2-negative advanced breast cancer after endocrine treatment</a:t>
            </a:r>
            <a:endParaRPr lang="en-GB"/>
          </a:p>
        </p:txBody>
      </p:sp>
      <p:sp>
        <p:nvSpPr>
          <p:cNvPr id="3" name="Guide with 'background' selected">
            <a:extLst>
              <a:ext uri="{FF2B5EF4-FFF2-40B4-BE49-F238E27FC236}">
                <a16:creationId xmlns:a16="http://schemas.microsoft.com/office/drawing/2014/main" id="{AF127661-BB86-87BC-E4FC-3B81D1B52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88" y="2284954"/>
            <a:ext cx="10026139" cy="2875457"/>
          </a:xfrm>
        </p:spPr>
        <p:txBody>
          <a:bodyPr>
            <a:noAutofit/>
          </a:bodyPr>
          <a:lstStyle/>
          <a:p>
            <a:pPr marL="457200" indent="-457200">
              <a:buSzPts val="2400"/>
              <a:buFont typeface="Wingdings" panose="05000000000000000000" pitchFamily="2" charset="2"/>
              <a:buChar char="q"/>
            </a:pPr>
            <a:r>
              <a:rPr lang="en-GB" sz="2800"/>
              <a:t>Recap from first appraisal committee meeting</a:t>
            </a:r>
          </a:p>
          <a:p>
            <a:pPr marL="457200" indent="-457200">
              <a:buSzPts val="2200"/>
              <a:buFont typeface="Wingdings" pitchFamily="2" charset="2"/>
              <a:buChar char="q"/>
            </a:pPr>
            <a:r>
              <a:rPr lang="en-GB" sz="2800"/>
              <a:t>Consultation comments</a:t>
            </a:r>
          </a:p>
          <a:p>
            <a:pPr marL="457200" indent="-457200">
              <a:buSzPts val="2200"/>
              <a:buFont typeface="Wingdings" panose="05000000000000000000" pitchFamily="2" charset="2"/>
              <a:buChar char="ü"/>
            </a:pPr>
            <a:r>
              <a:rPr lang="en-GB" sz="2800" b="1"/>
              <a:t>Company response and EAG critique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Other considerations </a:t>
            </a:r>
          </a:p>
          <a:p>
            <a:pPr marL="457200" indent="-457200">
              <a:buSzPts val="2000"/>
              <a:buFont typeface="Wingdings" pitchFamily="2" charset="2"/>
              <a:buChar char="q"/>
            </a:pPr>
            <a:r>
              <a:rPr lang="en-GB" sz="2800"/>
              <a:t>Summary</a:t>
            </a:r>
          </a:p>
          <a:p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4224177529"/>
      </p:ext>
    </p:extLst>
  </p:cSld>
  <p:clrMapOvr>
    <a:masterClrMapping/>
  </p:clrMapOvr>
</p:sld>
</file>

<file path=ppt/theme/theme1.xml><?xml version="1.0" encoding="utf-8"?>
<a:theme xmlns:a="http://schemas.openxmlformats.org/drawingml/2006/main" name="1_NICEbrandthem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NICE corporate fonts">
      <a:majorFont>
        <a:latin typeface="Lora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template   -  Read-Only" id="{67FD46FA-215A-43E2-B049-710DA3F69158}" vid="{D9E02C5B-BE4F-4DC8-8516-629C376682AC}"/>
    </a:ext>
  </a:extLst>
</a:theme>
</file>

<file path=ppt/theme/theme2.xml><?xml version="1.0" encoding="utf-8"?>
<a:theme xmlns:a="http://schemas.openxmlformats.org/drawingml/2006/main" name="NICEbrandthem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NICE corporate fonts">
      <a:majorFont>
        <a:latin typeface="Lora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template   -  Read-Only" id="{67FD46FA-215A-43E2-B049-710DA3F69158}" vid="{D9E02C5B-BE4F-4DC8-8516-629C376682AC}"/>
    </a:ext>
  </a:extLst>
</a:theme>
</file>

<file path=ppt/theme/theme3.xml><?xml version="1.0" encoding="utf-8"?>
<a:theme xmlns:a="http://schemas.openxmlformats.org/drawingml/2006/main" name="2_NICEbrandtheme">
  <a:themeElements>
    <a:clrScheme name="NICE colour palette">
      <a:dk1>
        <a:srgbClr val="000000"/>
      </a:dk1>
      <a:lt1>
        <a:srgbClr val="FFFFFF"/>
      </a:lt1>
      <a:dk2>
        <a:srgbClr val="00436C"/>
      </a:dk2>
      <a:lt2>
        <a:srgbClr val="F7F3F1"/>
      </a:lt2>
      <a:accent1>
        <a:srgbClr val="228096"/>
      </a:accent1>
      <a:accent2>
        <a:srgbClr val="00436C"/>
      </a:accent2>
      <a:accent3>
        <a:srgbClr val="EAD054"/>
      </a:accent3>
      <a:accent4>
        <a:srgbClr val="EDD8CD"/>
      </a:accent4>
      <a:accent5>
        <a:srgbClr val="37916D"/>
      </a:accent5>
      <a:accent6>
        <a:srgbClr val="D07B4C"/>
      </a:accent6>
      <a:hlink>
        <a:srgbClr val="0000FF"/>
      </a:hlink>
      <a:folHlink>
        <a:srgbClr val="00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NK">
      <a:srgbClr val="FFFFFF"/>
    </a:custClr>
    <a:custClr name="Black 100%">
      <a:srgbClr val="000000"/>
    </a:custClr>
    <a:custClr name="Soft cream 100%">
      <a:srgbClr val="DED5CA"/>
    </a:custClr>
    <a:custClr name="BLANK">
      <a:srgbClr val="FFFFFF"/>
    </a:custClr>
    <a:custClr name="Bold teal 100%">
      <a:srgbClr val="228096"/>
    </a:custClr>
    <a:custClr name="Deep blue 100%">
      <a:srgbClr val="00436C"/>
    </a:custClr>
    <a:custClr name="Positive yellow 100%">
      <a:srgbClr val="EAD054"/>
    </a:custClr>
    <a:custClr name="Warm pink 100%">
      <a:srgbClr val="EDD8CD"/>
    </a:custClr>
    <a:custClr name="Balanced green 100%">
      <a:srgbClr val="37906D"/>
    </a:custClr>
    <a:custClr name="Natural tan 100%">
      <a:srgbClr val="D07B4D"/>
    </a:custClr>
    <a:custClr name="BLANK">
      <a:srgbClr val="FFFFFF"/>
    </a:custClr>
    <a:custClr name="Black 75%">
      <a:srgbClr val="404040"/>
    </a:custClr>
    <a:custClr name="Soft cream 75%">
      <a:srgbClr val="E6E0D7"/>
    </a:custClr>
    <a:custClr name="BLANK">
      <a:srgbClr val="FFFFFF"/>
    </a:custClr>
    <a:custClr name="Bold teal 75%">
      <a:srgbClr val="59A0B0"/>
    </a:custClr>
    <a:custClr name="Deep blue 75%">
      <a:srgbClr val="407291"/>
    </a:custClr>
    <a:custClr name="Positive yellow 75%">
      <a:srgbClr val="EFDC7F"/>
    </a:custClr>
    <a:custClr name="Warm pink 75%">
      <a:srgbClr val="F2E2D9"/>
    </a:custClr>
    <a:custClr name="Balanced green 75%">
      <a:srgbClr val="69AC91"/>
    </a:custClr>
    <a:custClr name="Natural tan 75%">
      <a:srgbClr val="DC9C7A"/>
    </a:custClr>
    <a:custClr name="BLANK">
      <a:srgbClr val="FFFFFF"/>
    </a:custClr>
    <a:custClr name="Black 50%">
      <a:srgbClr val="808080"/>
    </a:custClr>
    <a:custClr name="Soft cream 50%">
      <a:srgbClr val="EEEAE4"/>
    </a:custClr>
    <a:custClr name="BLANK">
      <a:srgbClr val="FFFFFF"/>
    </a:custClr>
    <a:custClr name="Bold teal 50%">
      <a:srgbClr val="91C0CB"/>
    </a:custClr>
    <a:custClr name="Deep blue 50%">
      <a:srgbClr val="80A1B5"/>
    </a:custClr>
    <a:custClr name="Positive yellow 50%">
      <a:srgbClr val="F4E8AA"/>
    </a:custClr>
    <a:custClr name="Warm pink 50%">
      <a:srgbClr val="F6ECE6"/>
    </a:custClr>
    <a:custClr name="Balanced green 50%">
      <a:srgbClr val="9BC8B6"/>
    </a:custClr>
    <a:custClr name="Natural tan 50%">
      <a:srgbClr val="E7BDA6"/>
    </a:custClr>
    <a:custClr name="BLANK">
      <a:srgbClr val="FFFFFF"/>
    </a:custClr>
    <a:custClr name="Black 25%">
      <a:srgbClr val="BFBFBF"/>
    </a:custClr>
    <a:custClr name="Soft cream 25%">
      <a:srgbClr val="F7F4F1"/>
    </a:custClr>
    <a:custClr name="BLANK">
      <a:srgbClr val="FFFFFF"/>
    </a:custClr>
    <a:custClr name="Bold teal 25%">
      <a:srgbClr val="C8E0E6"/>
    </a:custClr>
    <a:custClr name="Deep blue 25%">
      <a:srgbClr val="BFD0DA"/>
    </a:custClr>
    <a:custClr name="Positive yellow 25%">
      <a:srgbClr val="FAF3D4"/>
    </a:custClr>
    <a:custClr name="Warm pink 25%">
      <a:srgbClr val="FBF5F2"/>
    </a:custClr>
    <a:custClr name="Balanced green 25%">
      <a:srgbClr val="CDE3DA"/>
    </a:custClr>
    <a:custClr name="Natural tan 25%">
      <a:srgbClr val="F3DED3"/>
    </a:custClr>
  </a:custClrLst>
  <a:extLst>
    <a:ext uri="{05A4C25C-085E-4340-85A3-A5531E510DB2}">
      <thm15:themeFamily xmlns:thm15="http://schemas.microsoft.com/office/thememl/2012/main" name="committee template   -  Read-Only" id="{67FD46FA-215A-43E2-B049-710DA3F69158}" vid="{D9E02C5B-BE4F-4DC8-8516-629C376682A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64B6419967F4F9BC885BCC38080FE" ma:contentTypeVersion="13" ma:contentTypeDescription="Create a new document." ma:contentTypeScope="" ma:versionID="fecebe318a13d31f7437abee9fbc8b81">
  <xsd:schema xmlns:xsd="http://www.w3.org/2001/XMLSchema" xmlns:xs="http://www.w3.org/2001/XMLSchema" xmlns:p="http://schemas.microsoft.com/office/2006/metadata/properties" xmlns:ns2="6113f790-c252-4bfe-890a-0e01b9de803a" xmlns:ns3="0eb656aa-4e79-4e95-9076-bc119a23e0cc" targetNamespace="http://schemas.microsoft.com/office/2006/metadata/properties" ma:root="true" ma:fieldsID="d3f0e78506d529c3e26317732c42b568" ns2:_="" ns3:_="">
    <xsd:import namespace="6113f790-c252-4bfe-890a-0e01b9de803a"/>
    <xsd:import namespace="0eb656aa-4e79-4e95-9076-bc119a23e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3f790-c252-4bfe-890a-0e01b9de80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abb4586-6e39-4769-a9e9-e64cee0e77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b656aa-4e79-4e95-9076-bc119a23e0c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88f659-1643-4156-81f1-9846a64941a2}" ma:internalName="TaxCatchAll" ma:showField="CatchAllData" ma:web="c484c3bf-3e79-421f-a326-5c77b32e9f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b656aa-4e79-4e95-9076-bc119a23e0cc" xsi:nil="true"/>
    <lcf76f155ced4ddcb4097134ff3c332f xmlns="6113f790-c252-4bfe-890a-0e01b9de803a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A6F8E9-FBAC-40CF-B6B6-3B4E82B267CF}">
  <ds:schemaRefs>
    <ds:schemaRef ds:uri="0eb656aa-4e79-4e95-9076-bc119a23e0cc"/>
    <ds:schemaRef ds:uri="6113f790-c252-4bfe-890a-0e01b9de80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6D4A81-9AA7-4839-9F7C-49A81BAA6B43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0eb656aa-4e79-4e95-9076-bc119a23e0cc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113f790-c252-4bfe-890a-0e01b9de803a"/>
  </ds:schemaRefs>
</ds:datastoreItem>
</file>

<file path=customXml/itemProps3.xml><?xml version="1.0" encoding="utf-8"?>
<ds:datastoreItem xmlns:ds="http://schemas.openxmlformats.org/officeDocument/2006/customXml" ds:itemID="{581EC78B-BD21-4F7D-A745-F4837912BC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committee template </Template>
  <TotalTime>223</TotalTime>
  <Words>4128</Words>
  <Application>Microsoft Office PowerPoint</Application>
  <PresentationFormat>Widescreen</PresentationFormat>
  <Paragraphs>343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Times New Roman</vt:lpstr>
      <vt:lpstr>Lora SemiBold</vt:lpstr>
      <vt:lpstr>Lato</vt:lpstr>
      <vt:lpstr>Inter</vt:lpstr>
      <vt:lpstr>Wingdings</vt:lpstr>
      <vt:lpstr>1_NICEbrandtheme</vt:lpstr>
      <vt:lpstr>NICEbrandtheme</vt:lpstr>
      <vt:lpstr>2_NICEbrandtheme</vt:lpstr>
      <vt:lpstr>Capivasertib with fulvestrant for treating hormone receptor-positive HER2-negative advanced breast cancer after endocrine treatment [ID6370]</vt:lpstr>
      <vt:lpstr>Capivasertib with fulvestrant for treating hormone receptor-positive HER2-negative advanced breast cancer after endocrine treatment</vt:lpstr>
      <vt:lpstr>Capivasertib (Truqap, AstraZeneca)</vt:lpstr>
      <vt:lpstr>Draft guidance recommendation</vt:lpstr>
      <vt:lpstr>Analyses requested by committee at the first appraisal committee meeting</vt:lpstr>
      <vt:lpstr>Capivasertib with fulvestrant for treating hormone receptor-positive HER2-negative advanced breast cancer after endocrine treatment</vt:lpstr>
      <vt:lpstr>Consultation comments</vt:lpstr>
      <vt:lpstr>Comments from patient groups</vt:lpstr>
      <vt:lpstr>Capivasertib with fulvestrant for treating hormone receptor-positive HER2-negative advanced breast cancer after endocrine treatment</vt:lpstr>
      <vt:lpstr>Company response: overall comments</vt:lpstr>
      <vt:lpstr>Company response: robustness of indirect treatment comparison (1/2)</vt:lpstr>
      <vt:lpstr>Company response: robustness of indirect treatment comparison (2/2)</vt:lpstr>
      <vt:lpstr>Company response: modelling long-term relative treatment effect</vt:lpstr>
      <vt:lpstr>Company response: treatment effect waning</vt:lpstr>
      <vt:lpstr>Company response: post-progression utilities</vt:lpstr>
      <vt:lpstr>Company response: reporting costs for AKT1 and PTEN alteration testing</vt:lpstr>
      <vt:lpstr>Time to treatment discontinuation</vt:lpstr>
      <vt:lpstr>Company and EAG base case assumptions after consultation</vt:lpstr>
      <vt:lpstr>Capivasertib with fulvestrant for treating hormone receptor-positive HER2-negative advanced breast cancer after endocrine treatment</vt:lpstr>
      <vt:lpstr>Company response: approach to managing uncertainty</vt:lpstr>
      <vt:lpstr>Severity</vt:lpstr>
      <vt:lpstr>Company response: uncaptured benefits</vt:lpstr>
      <vt:lpstr>Capivasertib with fulvestrant for treating hormone receptor-positive HER2-negative advanced breast cancer after endocrine treatment</vt:lpstr>
      <vt:lpstr>Cost-effectiveness results</vt:lpstr>
      <vt:lpstr>Summary of differences between EAG ACM1 model and company updated model results</vt:lpstr>
      <vt:lpstr>Effect on ICER of EAG preferred model assumptions</vt:lpstr>
      <vt:lpstr>Key issues for decision making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Emilene Coventry</dc:creator>
  <cp:lastModifiedBy>Emilene Coventry</cp:lastModifiedBy>
  <cp:revision>5</cp:revision>
  <dcterms:created xsi:type="dcterms:W3CDTF">2024-10-03T12:29:25Z</dcterms:created>
  <dcterms:modified xsi:type="dcterms:W3CDTF">2025-04-02T15:14:27Z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9d85d5-6d9e-4305-a294-1f636ec0f2d6_Enabled">
    <vt:lpwstr>true</vt:lpwstr>
  </property>
  <property fmtid="{D5CDD505-2E9C-101B-9397-08002B2CF9AE}" pid="3" name="MSIP_Label_c69d85d5-6d9e-4305-a294-1f636ec0f2d6_SetDate">
    <vt:lpwstr>2023-06-06T08:52:22Z</vt:lpwstr>
  </property>
  <property fmtid="{D5CDD505-2E9C-101B-9397-08002B2CF9AE}" pid="4" name="MSIP_Label_c69d85d5-6d9e-4305-a294-1f636ec0f2d6_Method">
    <vt:lpwstr>Standard</vt:lpwstr>
  </property>
  <property fmtid="{D5CDD505-2E9C-101B-9397-08002B2CF9AE}" pid="5" name="MSIP_Label_c69d85d5-6d9e-4305-a294-1f636ec0f2d6_Name">
    <vt:lpwstr>OFFICIAL</vt:lpwstr>
  </property>
  <property fmtid="{D5CDD505-2E9C-101B-9397-08002B2CF9AE}" pid="6" name="MSIP_Label_c69d85d5-6d9e-4305-a294-1f636ec0f2d6_SiteId">
    <vt:lpwstr>6030f479-b342-472d-a5dd-740ff7538de9</vt:lpwstr>
  </property>
  <property fmtid="{D5CDD505-2E9C-101B-9397-08002B2CF9AE}" pid="7" name="MSIP_Label_c69d85d5-6d9e-4305-a294-1f636ec0f2d6_ActionId">
    <vt:lpwstr>3592bedb-0887-4889-a00b-955ebe06d3f5</vt:lpwstr>
  </property>
  <property fmtid="{D5CDD505-2E9C-101B-9397-08002B2CF9AE}" pid="8" name="MSIP_Label_c69d85d5-6d9e-4305-a294-1f636ec0f2d6_ContentBits">
    <vt:lpwstr>0</vt:lpwstr>
  </property>
  <property fmtid="{D5CDD505-2E9C-101B-9397-08002B2CF9AE}" pid="9" name="ContentTypeId">
    <vt:lpwstr>0x010100C3164B6419967F4F9BC885BCC38080FE</vt:lpwstr>
  </property>
  <property fmtid="{D5CDD505-2E9C-101B-9397-08002B2CF9AE}" pid="10" name="MediaServiceImageTags">
    <vt:lpwstr/>
  </property>
  <property fmtid="{D5CDD505-2E9C-101B-9397-08002B2CF9AE}" pid="11" name="Condition_x0020_category">
    <vt:lpwstr/>
  </property>
  <property fmtid="{D5CDD505-2E9C-101B-9397-08002B2CF9AE}" pid="12" name="Condition category">
    <vt:lpwstr/>
  </property>
  <property fmtid="{D5CDD505-2E9C-101B-9397-08002B2CF9AE}" pid="13" name="lcf76f155ced4ddcb4097134ff3c332f">
    <vt:lpwstr/>
  </property>
  <property fmtid="{D5CDD505-2E9C-101B-9397-08002B2CF9AE}" pid="14" name="e18a3a9fb01f4e1185d6fd80a961dfc5">
    <vt:lpwstr/>
  </property>
  <property fmtid="{D5CDD505-2E9C-101B-9397-08002B2CF9AE}" pid="15" name="TaxCatchAll">
    <vt:lpwstr/>
  </property>
  <property fmtid="{D5CDD505-2E9C-101B-9397-08002B2CF9AE}" pid="16" name="_ExtendedDescription">
    <vt:lpwstr/>
  </property>
</Properties>
</file>