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4091" r:id="rId4"/>
  </p:sldMasterIdLst>
  <p:notesMasterIdLst>
    <p:notesMasterId r:id="rId47"/>
  </p:notesMasterIdLst>
  <p:handoutMasterIdLst>
    <p:handoutMasterId r:id="rId48"/>
  </p:handoutMasterIdLst>
  <p:sldIdLst>
    <p:sldId id="339" r:id="rId5"/>
    <p:sldId id="1797" r:id="rId6"/>
    <p:sldId id="2386" r:id="rId7"/>
    <p:sldId id="2183" r:id="rId8"/>
    <p:sldId id="376" r:id="rId9"/>
    <p:sldId id="2370" r:id="rId10"/>
    <p:sldId id="2383" r:id="rId11"/>
    <p:sldId id="2371" r:id="rId12"/>
    <p:sldId id="2353" r:id="rId13"/>
    <p:sldId id="2373" r:id="rId14"/>
    <p:sldId id="2374" r:id="rId15"/>
    <p:sldId id="2375" r:id="rId16"/>
    <p:sldId id="2341" r:id="rId17"/>
    <p:sldId id="2390" r:id="rId18"/>
    <p:sldId id="2334" r:id="rId19"/>
    <p:sldId id="2391" r:id="rId20"/>
    <p:sldId id="2336" r:id="rId21"/>
    <p:sldId id="2377" r:id="rId22"/>
    <p:sldId id="2339" r:id="rId23"/>
    <p:sldId id="2384" r:id="rId24"/>
    <p:sldId id="1813" r:id="rId25"/>
    <p:sldId id="2382" r:id="rId26"/>
    <p:sldId id="2387" r:id="rId27"/>
    <p:sldId id="370" r:id="rId28"/>
    <p:sldId id="2369" r:id="rId29"/>
    <p:sldId id="1800" r:id="rId30"/>
    <p:sldId id="2378" r:id="rId31"/>
    <p:sldId id="2389" r:id="rId32"/>
    <p:sldId id="2388" r:id="rId33"/>
    <p:sldId id="2392" r:id="rId34"/>
    <p:sldId id="2393" r:id="rId35"/>
    <p:sldId id="2395" r:id="rId36"/>
    <p:sldId id="2397" r:id="rId37"/>
    <p:sldId id="2396" r:id="rId38"/>
    <p:sldId id="2379" r:id="rId39"/>
    <p:sldId id="2376" r:id="rId40"/>
    <p:sldId id="358" r:id="rId41"/>
    <p:sldId id="345" r:id="rId42"/>
    <p:sldId id="2330" r:id="rId43"/>
    <p:sldId id="2342" r:id="rId44"/>
    <p:sldId id="2307" r:id="rId45"/>
    <p:sldId id="2155" r:id="rId46"/>
  </p:sldIdLst>
  <p:sldSz cx="12192000" cy="6858000"/>
  <p:notesSz cx="6858000" cy="9144000"/>
  <p:embeddedFontLst>
    <p:embeddedFont>
      <p:font typeface="Inter" panose="02000503000000020004" pitchFamily="2" charset="0"/>
      <p:regular r:id="rId49"/>
    </p:embeddedFont>
    <p:embeddedFont>
      <p:font typeface="Lato" panose="020F0502020204030203" pitchFamily="34" charset="0"/>
      <p:regular r:id="rId50"/>
      <p:bold r:id="rId51"/>
      <p:italic r:id="rId52"/>
      <p:boldItalic r:id="rId5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ckground and key issues" id="{4FA87308-A1A1-4C25-A091-279FC6A6ABF9}">
          <p14:sldIdLst>
            <p14:sldId id="339"/>
            <p14:sldId id="1797"/>
            <p14:sldId id="2386"/>
            <p14:sldId id="2183"/>
            <p14:sldId id="376"/>
            <p14:sldId id="2370"/>
            <p14:sldId id="2383"/>
            <p14:sldId id="2371"/>
            <p14:sldId id="2353"/>
            <p14:sldId id="2373"/>
            <p14:sldId id="2374"/>
            <p14:sldId id="2375"/>
            <p14:sldId id="2341"/>
            <p14:sldId id="2390"/>
            <p14:sldId id="2334"/>
            <p14:sldId id="2391"/>
            <p14:sldId id="2336"/>
            <p14:sldId id="2377"/>
            <p14:sldId id="2339"/>
            <p14:sldId id="2384"/>
            <p14:sldId id="1813"/>
            <p14:sldId id="2382"/>
            <p14:sldId id="2387"/>
            <p14:sldId id="370"/>
            <p14:sldId id="2369"/>
            <p14:sldId id="1800"/>
            <p14:sldId id="2378"/>
            <p14:sldId id="2389"/>
            <p14:sldId id="2388"/>
            <p14:sldId id="2392"/>
            <p14:sldId id="2393"/>
            <p14:sldId id="2395"/>
            <p14:sldId id="2397"/>
            <p14:sldId id="2396"/>
            <p14:sldId id="2379"/>
            <p14:sldId id="2376"/>
            <p14:sldId id="358"/>
            <p14:sldId id="345"/>
            <p14:sldId id="2330"/>
            <p14:sldId id="2342"/>
            <p14:sldId id="2307"/>
            <p14:sldId id="215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07ADD0F-B62A-DBC1-4450-74A5433EAE92}" name="Victoria Kelly" initials="VK" userId="S::Victoria.Kelly@nice.org.uk::b3cb38c1-50f8-416d-a7ac-e58820acd664" providerId="AD"/>
  <p188:author id="{2E4DFF27-E79E-2F47-3E09-01191D5FF67E}" name="Janet Robertson" initials="JR" userId="S::Janet.Robertson@nice.org.uk::287e606e-0c71-49cd-bb7c-a2b25da02d95" providerId="AD"/>
  <p188:author id="{3EE6FD3A-8E8F-4CB8-AE17-BF9610D250C6}" name="Eleanor Donegan" initials="ED" userId="S::Eleanor.Donegan@nice.org.uk::80e05966-f039-4f54-9598-de2728b10b4c" providerId="AD"/>
  <p188:author id="{2DE93757-9A70-FFCB-2D05-C0781C719F5C}" name="Mary Hughes" initials="MH" userId="S::Mary.Hughes@nice.org.uk::c42b8133-3957-4741-8b3b-769b19e0ca29" providerId="AD"/>
  <p188:author id="{4DAF515A-6566-6455-6A58-5008825975D3}" name="Yelan Guo" initials="YG" userId="S::Yelan.Guo@nice.org.uk::095e26c1-70a2-437b-ab3c-6f7a4b4dcfcd" providerId="AD"/>
  <p188:author id="{7C43795C-09E3-8FF3-9007-890DEFBDDE4B}" name="Harsimran Sarpal" initials="HS" userId="S::Harsimran.Sarpal@nice.org.uk::ecb7fd74-0e07-4530-a046-3ff207cf16f7" providerId="AD"/>
  <p188:author id="{B70F3265-A59A-B0A1-ED3C-DF451EB2BF86}" name="Zain Hussain" initials="ZH" userId="S::Zain.Hussain@nice.org.uk::6bb0b37e-cc1e-46da-918b-e9b499e72558" providerId="AD"/>
  <p188:author id="{6DA51B92-5A52-F8F8-8436-3B6BE7A432FC}" name="Lizzie Walker" initials="LW" userId="S::Lizzie.Walker@nice.org.uk::b92d9012-d16e-48b3-91f9-97fc232c87ba" providerId="AD"/>
  <p188:author id="{601621E2-CDE1-4EFE-36F2-B328AE3CF8B3}" name="Charles Crawley" initials="CC" userId="0b0d8313b50819b9" providerId="Windows Live"/>
  <p188:author id="{ED57C0E6-A38B-F1DB-9914-9C4C4855C0FA}" name="Pracz Anna (GM-JCT)" initials="PA(J" userId="S-1-5-21-1989025133-2135616333-3276069599-71732" providerId="AD"/>
  <p188:author id="{D7192BEA-CF4B-136D-A517-03294E253AEF}" name="Nigel Gumbleton" initials="NG" userId="S::Nigel.Gumbleton@nice.org.uk::cdbb7ff5-a56f-4d85-97a9-f63cb3d92d21" providerId="AD"/>
  <p188:author id="{D007E3FF-411F-337C-D019-3756B2E5832D}" name="Eleanor Donegan" initials="ED" userId="S::Eleanor.donegan@nice.org.uk::80e05966-f039-4f54-9598-de2728b10b4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James Fotheringham" initials="JF" lastIdx="10" clrIdx="6">
    <p:extLst>
      <p:ext uri="{19B8F6BF-5375-455C-9EA6-DF929625EA0E}">
        <p15:presenceInfo xmlns:p15="http://schemas.microsoft.com/office/powerpoint/2012/main" userId="James Fotheringham" providerId="None"/>
      </p:ext>
    </p:extLst>
  </p:cmAuthor>
  <p:cmAuthor id="1" name="Kate Scott" initials="KS" lastIdx="1" clrIdx="0"/>
  <p:cmAuthor id="8" name="Victoria Kelly" initials="VK" lastIdx="6" clrIdx="7">
    <p:extLst>
      <p:ext uri="{19B8F6BF-5375-455C-9EA6-DF929625EA0E}">
        <p15:presenceInfo xmlns:p15="http://schemas.microsoft.com/office/powerpoint/2012/main" userId="S::Victoria.Kelly@nice.org.uk::b3cb38c1-50f8-416d-a7ac-e58820acd664" providerId="AD"/>
      </p:ext>
    </p:extLst>
  </p:cmAuthor>
  <p:cmAuthor id="2" name="Charlie Hewitt" initials="CH" lastIdx="56" clrIdx="1">
    <p:extLst>
      <p:ext uri="{19B8F6BF-5375-455C-9EA6-DF929625EA0E}">
        <p15:presenceInfo xmlns:p15="http://schemas.microsoft.com/office/powerpoint/2012/main" userId="S::Charlie.Hewitt@nice.org.uk::02b58234-bd66-4ca2-852b-669d09f951b3" providerId="AD"/>
      </p:ext>
    </p:extLst>
  </p:cmAuthor>
  <p:cmAuthor id="3" name="Alexandra Sampson" initials="AS" lastIdx="3" clrIdx="2">
    <p:extLst>
      <p:ext uri="{19B8F6BF-5375-455C-9EA6-DF929625EA0E}">
        <p15:presenceInfo xmlns:p15="http://schemas.microsoft.com/office/powerpoint/2012/main" userId="S::Alexandra.Sampson@nice.org.uk::5bf57bb1-a65f-4e5e-81b7-701a6cf4a8b7" providerId="AD"/>
      </p:ext>
    </p:extLst>
  </p:cmAuthor>
  <p:cmAuthor id="4" name="Elizabeth Bell" initials="EB" lastIdx="6" clrIdx="3">
    <p:extLst>
      <p:ext uri="{19B8F6BF-5375-455C-9EA6-DF929625EA0E}">
        <p15:presenceInfo xmlns:p15="http://schemas.microsoft.com/office/powerpoint/2012/main" userId="S::Elizabeth.Bell@nice.org.uk::db75d52a-bbc3-4365-b187-451fb7df6c85" providerId="AD"/>
      </p:ext>
    </p:extLst>
  </p:cmAuthor>
  <p:cmAuthor id="5" name="Harsimran Sarpal" initials="HS" lastIdx="154" clrIdx="4">
    <p:extLst>
      <p:ext uri="{19B8F6BF-5375-455C-9EA6-DF929625EA0E}">
        <p15:presenceInfo xmlns:p15="http://schemas.microsoft.com/office/powerpoint/2012/main" userId="S::Harsimran.Sarpal@nice.org.uk::ecb7fd74-0e07-4530-a046-3ff207cf16f7" providerId="AD"/>
      </p:ext>
    </p:extLst>
  </p:cmAuthor>
  <p:cmAuthor id="6" name="Yelan Guo" initials="YG" lastIdx="164" clrIdx="5">
    <p:extLst>
      <p:ext uri="{19B8F6BF-5375-455C-9EA6-DF929625EA0E}">
        <p15:presenceInfo xmlns:p15="http://schemas.microsoft.com/office/powerpoint/2012/main" userId="S::Yelan.Guo@nice.org.uk::095e26c1-70a2-437b-ab3c-6f7a4b4dcfc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8B8B"/>
    <a:srgbClr val="000000"/>
    <a:srgbClr val="B26C6A"/>
    <a:srgbClr val="FF3300"/>
    <a:srgbClr val="00B050"/>
    <a:srgbClr val="CBCFD4"/>
    <a:srgbClr val="E7E9EB"/>
    <a:srgbClr val="595959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4785D5-4382-4E29-956A-D10BD0BBD66F}" v="35" dt="2025-06-03T08:04:13.5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2.fntdata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font" Target="fonts/font5.fntdata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font" Target="fonts/font3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1.fntdata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4.fntdata"/><Relationship Id="rId6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3A7B4E0-C5AF-4E67-A372-F7A03C7E29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831CFB-1E73-40F4-AB1A-D345A7F8CA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9B0F1-6494-479E-9AB9-629C0F1571D6}" type="datetimeFigureOut">
              <a:rPr lang="en-GB" smtClean="0">
                <a:latin typeface="Arial" panose="020B0604020202020204" pitchFamily="34" charset="0"/>
              </a:rPr>
              <a:t>17/07/2025</a:t>
            </a:fld>
            <a:endParaRPr lang="en-GB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8C8A56-2EE4-4E74-BCEC-B277CFD218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2F1CB3-6147-438D-AE3F-8D3A9D32BC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832AD-622C-4DA7-9523-4C5A8793F563}" type="slidenum">
              <a:rPr lang="en-GB" smtClean="0">
                <a:latin typeface="Arial" panose="020B0604020202020204" pitchFamily="34" charset="0"/>
              </a:rPr>
              <a:t>‹#›</a:t>
            </a:fld>
            <a:endParaRPr lang="en-GB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527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1E0D7A42-0977-2147-8194-01C3DBCDFF3E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D92B9AF-1FF3-B64A-A57E-17202D6D58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00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>
              <a:effectLst/>
              <a:highlight>
                <a:srgbClr val="00FFFF"/>
              </a:highlight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25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6DC25E-5582-FA44-7C0D-902D5734D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10D2AA-9628-A794-0EBF-F5DD3A3FD9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AFB717-74F5-9D04-B735-58F94B2712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09EF2F-CAE3-6275-FFBB-3536855BB7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56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5FCA0-D30D-4798-D892-0BDC6AF32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3C4DF2-6046-BD87-32E5-F85A748B96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E48A93-F933-AF04-00D8-C3E1263F12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FA26A5-8A74-404E-AC37-33D6F985A6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211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05AC9-7142-9E56-B52B-C1397D5D4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006ACE-D6AF-4849-390C-002F8687CF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3CDE93-9CB1-7A2B-54EA-574A2C92DE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08857B-53B0-783A-6CFF-89976D3FB2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25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C4EF98-9BB9-6FAE-26EA-7201C3D33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7692B6-6B2F-4951-60AD-C79DECBBAD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697ADB-E520-F90A-54B8-1D5F9DAE04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/>
              <a:t>Source: table 18 &amp; 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405C66-67E7-F224-0A5A-AA519317A1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7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C59537-F09C-79C3-3314-22DFE4AC6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260193-208D-A5BB-2774-3523C9426F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68CF7C-87E5-95B7-356B-01C470390D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4206F-7E30-117D-A7FB-8C673A2DBB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925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529FD-D545-F201-A547-2C64E9E83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190869-0379-AB39-994A-8AD7B77A9D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BFB390-B917-FA2D-73FC-B4E3EB8F2B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7625AC-DF97-F55B-C590-A491AC2407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466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FF0FB-67D4-5BA4-D438-8F285B5E1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C1C70C-C1FE-468E-5718-619BBAA2D4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738165-39B6-3A82-8DD8-69501E2DA1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177D50-C9FE-F682-4850-8D5C12D645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444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C494C-FDAF-5C40-06AE-5778AC2AD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AB9071-5AD7-025D-73D8-CF1B3A3DF0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DB124E-5DDA-AB7E-26AC-9A66EA0950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4F00D-D1A8-3B2F-D77A-50649A49C8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039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063233-4400-46D5-044E-84165D987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6C1717-158D-3FBB-67E5-6CA48D90B2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8BAE45-5E19-6086-DAC4-3F447E41EA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EDE22D-6863-2967-E3FB-92CA0DDFF2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032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10BA9-D6AD-35A2-DB52-F0F378B77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53E862-57B4-0AE6-522E-16456F8EC7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2BEDEF-DE32-4DC6-7C42-5EA86AC9DB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9B6F76-2537-08D1-709B-9AABC2D7D0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6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142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F379DD-6566-040D-D35B-979595B32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C284C3-2037-06E3-BEBB-7F7DE86F9A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2C0597-E853-7E5C-4C65-C8D9C66F8E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AFB9C-E35A-DA6B-D1A0-AD06FB2A68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278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919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29DE9-84C7-4389-ABEB-1C60D97D0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CC757B-3B2A-A5EC-AE0A-46A41CC4CE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4D1D00-464F-525E-E8D9-AF25B58988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37B496-63D1-19CA-BC4D-A9E4209F09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861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826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FE52A-73F3-ED5F-32FC-1252FBA2E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A7A887-4030-38A4-A87D-CE7130FD33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36F383-F253-59B5-BF52-C42682B3AB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6DEB0C-6D47-D90B-D5B6-2CD523A9A5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222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769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7FAC7D-4E5D-8E54-392A-19DB54EF3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15F1DC-B412-6500-049B-10F0D98C76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7D2C9A-39B6-B8E5-FAF9-2A8A69ED67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1972F4-EB51-B9F3-E699-90CFAAD7AA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565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572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EF9F14-8B94-B4EB-CBFE-E45B0C880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28C442-5675-E529-D318-CDFACE8479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25924B-911B-FE18-212A-0D7C6F1C93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66755-7176-BC87-098A-6CBDCD2805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227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35AD4B-FBE6-8027-9159-DFF655448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BEE0A6-36CB-5FF0-ECFC-21E2BC89C1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BAC5F9-DFF5-62AD-9064-34248A8F9B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638B9-4F88-AC3F-3A00-965B955C47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67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8DFA01-FE82-6B6D-2649-3179A77B4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A4D641-DB51-B2BC-1CE9-432737B23F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ACFA0A-EF51-F58B-000B-F174ECC7CD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A9CAF-C06D-B116-33DA-919D201294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244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E5921-A77A-1E91-33AD-59A39613C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2A2232-FE28-C9EC-4F01-0996DC4B5D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3224B8-89E8-6293-8ACC-35D81A2E46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0B4775-63DD-88B6-4F37-CC56FE49BA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447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6AB6E-08BD-1DFE-6A39-EA08738EB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5C5C4F-7942-86BC-AF0C-A4964505A1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6200F2-1D3C-A1AC-419F-B3E1D205A8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D6701C-6F37-899C-358E-A434B7066C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479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B8BE9-4ADE-40B2-AB04-0124E6793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EB4763-2C8C-5395-BF37-A60F136DB6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7C1529-9376-3939-149D-53B65C6C3F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E4597-B7AD-57AB-B8CF-31AF5B90CD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251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292327-EE78-0F29-745A-1F04168D0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E26C7D-AF50-A10C-4E24-EF31F4534E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AE3E50-BBED-5452-8C33-40F62E911E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E83F47-2B4C-199B-F042-75EBC09F1A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011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/>
              <a:t>Adapted from : Figure 4 CS: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  <a:p>
            <a:pPr marL="0" indent="0">
              <a:buFont typeface="Arial" panose="020B0604020202020204" pitchFamily="34" charset="0"/>
              <a:buNone/>
            </a:pPr>
            <a:r>
              <a:rPr lang="en-GB"/>
              <a:t>Abemaciclib + ET criteria: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rgbClr val="FF0000"/>
                </a:solidFill>
                <a:latin typeface="Arial" panose="020B0604020202020204" pitchFamily="34" charset="0"/>
              </a:rPr>
              <a:t>at least 4 positive axillary lymph nodes, 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rgbClr val="FF0000"/>
                </a:solidFill>
                <a:latin typeface="Arial" panose="020B0604020202020204" pitchFamily="34" charset="0"/>
              </a:rPr>
              <a:t> 1 to 3 positive axillary lymph nodes, and at least one of following criteria: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400">
                <a:solidFill>
                  <a:srgbClr val="FF0000"/>
                </a:solidFill>
                <a:latin typeface="Arial" panose="020B0604020202020204" pitchFamily="34" charset="0"/>
              </a:rPr>
              <a:t>grade 3 disease (defined as at least 8 points on the modified Bloom-Richardson grading system or equivalent), or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400">
                <a:solidFill>
                  <a:srgbClr val="FF0000"/>
                </a:solidFill>
                <a:latin typeface="Arial" panose="020B0604020202020204" pitchFamily="34" charset="0"/>
              </a:rPr>
              <a:t> primary tumour size of at least 5 cm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981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Source: table 2, CS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754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22614E-F3C7-A4C1-5F20-CAAB33654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FD35B9-56AB-9732-586F-B4501F0BC5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6F1ABD-1FF1-6ADB-A078-73FCAEE65B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Source: TablE1  EAG report: SUPPLEMENTARY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B82FE-A53F-F696-8C75-88F77751C7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332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94A681-F331-B268-1D39-5C419E783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E4AA31-BACA-C4E0-F205-F5278F4191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D2A6AD-E96C-196F-AA80-D8DD403F39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Source:  table 13, EAG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0B110C-EFD5-EC23-191E-DDBD1FF79C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890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/>
              <a:t>Source: Figure 1 EAG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075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269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66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1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Overall, all subgroups are at high risk of recurrence and some subgroups have node + , node- </a:t>
            </a:r>
            <a:endParaRPr lang="en-GB" sz="1200" kern="10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1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People who are eligible for ABE +ET are treated based on presence of nodal involvement only while people eligible for ET will receive it regardless of node involvement</a:t>
            </a:r>
            <a:endParaRPr lang="en-GB" sz="1200" kern="10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1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People who are eligible for ABE +ET , should have :</a:t>
            </a:r>
            <a:endParaRPr lang="en-GB" sz="1200" kern="10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11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at least 4 positive axillary lymph nodes, or </a:t>
            </a:r>
            <a:endParaRPr lang="en-GB" sz="1200" kern="10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11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1 to 3 positive axillary lymph nodes, and at least one of the following criteria: </a:t>
            </a:r>
            <a:endParaRPr lang="en-GB" sz="1200" kern="10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11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grade 3 disease (defined as at least 8 points on the modified Bloom-Richardson grading system or equivalent), or</a:t>
            </a:r>
            <a:endParaRPr lang="en-GB" sz="1200" kern="10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11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primary tumour size of at least 5 cm.</a:t>
            </a:r>
            <a:endParaRPr lang="en-GB" sz="1200" kern="10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1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NATALEE ITT population (population 1) include all people who are either eligible for ABE + ET and people  not eligible for ABE + ET. However, RIBO +AI  is only compared with ET alone  and not ABE + ET, So this may not be reflective of  clinical practice because in NHS people majority of people eligible for ABE + AI would get it instead of ET</a:t>
            </a:r>
            <a:endParaRPr lang="en-GB" sz="1200" kern="10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1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Population 2: some people have ABE + ET while some have only ET alone</a:t>
            </a:r>
            <a:endParaRPr lang="en-GB" sz="1200" kern="10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1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Population 3: will have only ET in clinical practice</a:t>
            </a:r>
            <a:endParaRPr lang="en-GB" sz="1200" kern="10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1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Population 4 (TA810- population 4): who have pathological node involvement will usually have ABE +ET in clinical practice but may include minority of patients who prefer not to have ABE +ET and so receive ET </a:t>
            </a:r>
            <a:endParaRPr lang="en-GB" sz="1200" kern="10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1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Population 5 is grouping together of population 3 and a small proportion of population 2 who are not eligible for ABE+ET </a:t>
            </a:r>
            <a:endParaRPr lang="en-GB" sz="1200" kern="10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91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9A08F3-9C3D-C1FC-9565-31F70E9AC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AD0807-D47F-F30C-AAA0-EB3E5CC541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CCC079-D395-E731-EA61-869C8C148F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BD5AB6-AE4A-0021-1E60-001077DB23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2B9AF-1FF3-B64A-A57E-17202D6D58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694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8B7CC-F36C-A655-2B01-DB079759E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976744-FF68-0B97-8E3A-53F7537040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06064F-C1A9-7F80-509B-879A5810B0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296728-D40C-E95B-87F7-9ED8EB6CFA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91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F9754-99A4-390D-E550-1D345A13F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847D0A-4081-D421-EC96-83BD594A81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AC570A-07ED-3264-0DA2-0B8E67B6C5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FB4C6-7138-1F8C-B363-C600170A4C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79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B2C4CA-59F7-8E3C-F7B9-7BF402902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B20AC2-5392-EC97-1965-9DDFB2B8FA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F7E4FE-B72D-F9E4-8FE0-5DEADBB910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EECF0-E797-217E-DC1C-83DE51888E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03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4988" y="722208"/>
            <a:ext cx="4120710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This is a sample title page layout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118A4B-6435-DC40-953D-BE77A26858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988" y="2253442"/>
            <a:ext cx="3924300" cy="1356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Arial" panose="020B0604020202020204" pitchFamily="34" charset="0"/>
                <a:ea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here please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7505851-31E7-A767-55A1-7D4F2742B4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0875" y="-9053"/>
            <a:ext cx="6461125" cy="6867053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1125" h="6867053">
                <a:moveTo>
                  <a:pt x="1910281" y="0"/>
                </a:moveTo>
                <a:lnTo>
                  <a:pt x="6461125" y="9053"/>
                </a:lnTo>
                <a:lnTo>
                  <a:pt x="6461125" y="6867053"/>
                </a:lnTo>
                <a:lnTo>
                  <a:pt x="0" y="6867053"/>
                </a:lnTo>
                <a:lnTo>
                  <a:pt x="1910281" y="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E57A747B-9E90-DACB-5813-5ED5C7C3B501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E57A747B-9E90-DACB-5813-5ED5C7C3B501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A5CC9FE9-D734-EAD4-B8FD-F6E441BA9309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7B2196E-3391-C5F1-3D54-4A20CC141C2B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876C832-BC07-12B0-034D-683327618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988" y="5795023"/>
            <a:ext cx="37465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07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Pag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C99BF27-F2A3-634A-9BA9-2AAB83CB1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286C578-67DC-CD80-788E-2DA484291C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8583" y="545526"/>
            <a:ext cx="11178381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/>
          <a:lstStyle>
            <a:lvl1pPr>
              <a:lnSpc>
                <a:spcPct val="150000"/>
              </a:lnSpc>
              <a:defRPr sz="18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defRPr>
            </a:lvl5pPr>
          </a:lstStyle>
          <a:p>
            <a:pPr lvl="0"/>
            <a:r>
              <a:rPr lang="en-US"/>
              <a:t>Please use this space to insert written content as required. Please use Inter or Arial with a minimum font size of 16pt and avoid changing the </a:t>
            </a:r>
            <a:r>
              <a:rPr lang="en-US" err="1"/>
              <a:t>colour</a:t>
            </a:r>
            <a:r>
              <a:rPr lang="en-US"/>
              <a:t> of the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D41442C-0600-5C76-C581-D615E9BBF8EC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8D41442C-0600-5C76-C581-D615E9BBF8EC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C8E6E03-32B1-C5CD-664E-063384D556DF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7AF76EB2-7323-DE1D-B4D9-E10245CCA7FD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C9087A8-57F0-4F52-0D4C-4A508308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0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Pag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C99BF27-F2A3-634A-9BA9-2AAB83CB1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3BAE709-476B-A489-7DC7-5DA16C7CFE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8583" y="545526"/>
            <a:ext cx="11178381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53E5169-A8A8-4023-8954-85A11AE373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/>
          <a:lstStyle>
            <a:lvl1pPr>
              <a:lnSpc>
                <a:spcPct val="150000"/>
              </a:lnSpc>
              <a:defRPr sz="18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defRPr>
            </a:lvl5pPr>
          </a:lstStyle>
          <a:p>
            <a:pPr lvl="0"/>
            <a:r>
              <a:rPr lang="en-US"/>
              <a:t>Please use this space to insert written content as required. Please use Inter or Arial with a minimum font size of 16pt and avoid changing the </a:t>
            </a:r>
            <a:r>
              <a:rPr lang="en-US" err="1"/>
              <a:t>colour</a:t>
            </a:r>
            <a:r>
              <a:rPr lang="en-US"/>
              <a:t> of the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153EB3D-1301-EBCB-1D3D-2595E539FC51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0153EB3D-1301-EBCB-1D3D-2595E539FC51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63E9818-14BF-C085-2270-1815862C5A2B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6AF898F7-301E-51C8-5C47-83F8D53ACAA3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B944DA-A86A-F9A3-D617-CEA507540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22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844831D-77BF-5F4B-B60B-55D5C0D74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080069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rgbClr val="22222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This is sample bulleted text (1 column)</a:t>
            </a:r>
            <a:br>
              <a:rPr lang="en-US"/>
            </a:b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304228-CD0C-4EA6-DB18-6287BB1B3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5FC04D79-84AB-5243-FB1B-DED100B41FED}"/>
              </a:ext>
            </a:extLst>
          </p:cNvPr>
          <p:cNvSpPr txBox="1">
            <a:spLocks/>
          </p:cNvSpPr>
          <p:nvPr userDrawn="1"/>
        </p:nvSpPr>
        <p:spPr>
          <a:xfrm>
            <a:off x="11637742" y="644060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34AA8ABB-B0BA-B519-D46B-E501DBCAE150}"/>
              </a:ext>
            </a:extLst>
          </p:cNvPr>
          <p:cNvSpPr txBox="1">
            <a:spLocks/>
          </p:cNvSpPr>
          <p:nvPr userDrawn="1"/>
        </p:nvSpPr>
        <p:spPr>
          <a:xfrm>
            <a:off x="11637742" y="644060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267E45F3-4990-E614-3D69-D2F8961C453A}"/>
              </a:ext>
            </a:extLst>
          </p:cNvPr>
          <p:cNvSpPr txBox="1">
            <a:spLocks/>
          </p:cNvSpPr>
          <p:nvPr userDrawn="1"/>
        </p:nvSpPr>
        <p:spPr>
          <a:xfrm>
            <a:off x="11637742" y="644060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6FB4BD29-F0C4-7967-F4AA-59D82EB7A5C4}"/>
              </a:ext>
            </a:extLst>
          </p:cNvPr>
          <p:cNvSpPr txBox="1">
            <a:spLocks/>
          </p:cNvSpPr>
          <p:nvPr userDrawn="1"/>
        </p:nvSpPr>
        <p:spPr>
          <a:xfrm>
            <a:off x="11637742" y="644060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441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C99BF27-F2A3-634A-9BA9-2AAB83CB1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844831D-77BF-5F4B-B60B-55D5C0D74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080069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rgbClr val="22222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This is sample bulleted text (1 column)</a:t>
            </a:r>
            <a:br>
              <a:rPr lang="en-US"/>
            </a:b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3B966A2-6C2B-49F6-F5A0-9BB1C7E1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736DE81E-4D22-5724-E8E6-41709B8213A8}"/>
              </a:ext>
            </a:extLst>
          </p:cNvPr>
          <p:cNvSpPr txBox="1">
            <a:spLocks/>
          </p:cNvSpPr>
          <p:nvPr userDrawn="1"/>
        </p:nvSpPr>
        <p:spPr>
          <a:xfrm>
            <a:off x="11637742" y="644060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r"/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D32C529E-1E67-D62F-3D84-70E6AF8A60C9}"/>
              </a:ext>
            </a:extLst>
          </p:cNvPr>
          <p:cNvSpPr txBox="1">
            <a:spLocks/>
          </p:cNvSpPr>
          <p:nvPr userDrawn="1"/>
        </p:nvSpPr>
        <p:spPr>
          <a:xfrm>
            <a:off x="11637742" y="644060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r"/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82F41CD0-3BF9-779E-55F6-55CE07AC5326}"/>
              </a:ext>
            </a:extLst>
          </p:cNvPr>
          <p:cNvSpPr txBox="1">
            <a:spLocks/>
          </p:cNvSpPr>
          <p:nvPr userDrawn="1"/>
        </p:nvSpPr>
        <p:spPr>
          <a:xfrm>
            <a:off x="11637742" y="644060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r"/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6A037A60-3B80-9000-D7FD-772E99273C0A}"/>
              </a:ext>
            </a:extLst>
          </p:cNvPr>
          <p:cNvSpPr txBox="1">
            <a:spLocks/>
          </p:cNvSpPr>
          <p:nvPr userDrawn="1"/>
        </p:nvSpPr>
        <p:spPr>
          <a:xfrm>
            <a:off x="11637742" y="644060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r"/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63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ne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C99BF27-F2A3-634A-9BA9-2AAB83CB1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8E98A944-FE84-2129-7C96-905FBEDEF754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844831D-77BF-5F4B-B60B-55D5C0D74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080069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This is sample bulleted text (1 column)</a:t>
            </a:r>
            <a:br>
              <a:rPr lang="en-US"/>
            </a:br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E98A944-FE84-2129-7C96-905FBEDEF754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C241C8F-E76E-FD73-EA23-B0D00E77E518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D2A63E50-1936-94C2-FF11-2EB49F66D145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ED8832D-D62A-CAE6-14C4-6E11015D9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1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C99BF27-F2A3-634A-9BA9-2AAB83CB1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F6F3ABE1-54A6-A9F0-1083-202CF26FE125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844831D-77BF-5F4B-B60B-55D5C0D74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080069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This is sample bulleted text (1 column)</a:t>
            </a:r>
            <a:br>
              <a:rPr lang="en-US"/>
            </a:b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F6F3ABE1-54A6-A9F0-1083-202CF26FE125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3A288302-AAB0-66ED-BC12-48B7EEB6D8AB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CD855CAB-E865-8483-4CA1-749AFBA686C9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BD15571-089F-B590-2BC4-CAC6912D8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267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7C73940-1394-1145-A37B-DD10AE53BC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270744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rgbClr val="22222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This is sample bulleted text (2 columns)</a:t>
            </a:r>
            <a:br>
              <a:rPr lang="en-US"/>
            </a:b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844831D-77BF-5F4B-B60B-55D5C0D74FE3}"/>
              </a:ext>
            </a:extLst>
          </p:cNvPr>
          <p:cNvSpPr txBox="1">
            <a:spLocks/>
          </p:cNvSpPr>
          <p:nvPr/>
        </p:nvSpPr>
        <p:spPr>
          <a:xfrm>
            <a:off x="496383" y="487510"/>
            <a:ext cx="11080069" cy="12763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22222"/>
                </a:solidFill>
                <a:latin typeface="Lora SemiBold" pitchFamily="2" charset="77"/>
                <a:ea typeface="Lora SemiBold" charset="0"/>
                <a:cs typeface="Lora SemiBold" charset="0"/>
              </a:defRPr>
            </a:lvl1pPr>
          </a:lstStyle>
          <a:p>
            <a:endParaRPr lang="en-US"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16939"/>
            <a:ext cx="11177587" cy="3641147"/>
          </a:xfrm>
        </p:spPr>
        <p:txBody>
          <a:bodyPr numCol="2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844831D-77BF-5F4B-B60B-55D5C0D74FE3}"/>
              </a:ext>
            </a:extLst>
          </p:cNvPr>
          <p:cNvSpPr txBox="1">
            <a:spLocks/>
          </p:cNvSpPr>
          <p:nvPr/>
        </p:nvSpPr>
        <p:spPr>
          <a:xfrm>
            <a:off x="496383" y="487510"/>
            <a:ext cx="11080069" cy="12763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22222"/>
                </a:solidFill>
                <a:latin typeface="Lora SemiBold" pitchFamily="2" charset="77"/>
                <a:ea typeface="Lora SemiBold" charset="0"/>
                <a:cs typeface="Lora SemiBold" charset="0"/>
              </a:defRPr>
            </a:lvl1pPr>
          </a:lstStyle>
          <a:p>
            <a:endParaRPr lang="en-US"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2FBD5A5-7A2B-0609-A33F-1EEE51712C01}"/>
              </a:ext>
            </a:extLst>
          </p:cNvPr>
          <p:cNvSpPr txBox="1">
            <a:spLocks/>
          </p:cNvSpPr>
          <p:nvPr/>
        </p:nvSpPr>
        <p:spPr>
          <a:xfrm>
            <a:off x="496383" y="487510"/>
            <a:ext cx="11080069" cy="12763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22222"/>
                </a:solidFill>
                <a:latin typeface="Lora SemiBold" pitchFamily="2" charset="77"/>
                <a:ea typeface="Lora SemiBold" charset="0"/>
                <a:cs typeface="Lora SemiBold" charset="0"/>
              </a:defRPr>
            </a:lvl1pPr>
          </a:lstStyle>
          <a:p>
            <a:endParaRPr lang="en-US"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A20C810-11A7-12CE-B50A-96B7E975780F}"/>
              </a:ext>
            </a:extLst>
          </p:cNvPr>
          <p:cNvSpPr txBox="1">
            <a:spLocks/>
          </p:cNvSpPr>
          <p:nvPr userDrawn="1"/>
        </p:nvSpPr>
        <p:spPr>
          <a:xfrm>
            <a:off x="496383" y="487510"/>
            <a:ext cx="11080069" cy="12763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22222"/>
                </a:solidFill>
                <a:latin typeface="Lora SemiBold" pitchFamily="2" charset="77"/>
                <a:ea typeface="Lora SemiBold" charset="0"/>
                <a:cs typeface="Lora SemiBold" charset="0"/>
              </a:defRPr>
            </a:lvl1pPr>
          </a:lstStyle>
          <a:p>
            <a:endParaRPr lang="en-US"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EBD5AC8-46A6-95DF-B791-2B369ACED6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29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F9D580-E317-5C4C-B981-C9DC1F5E2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DE8F042-D308-184D-B342-2519009D3C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132199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>
                <a:solidFill>
                  <a:srgbClr val="222222"/>
                </a:solidFill>
              </a:defRPr>
            </a:lvl1pPr>
          </a:lstStyle>
          <a:p>
            <a:r>
              <a:rPr lang="en-US"/>
              <a:t>This is sample bulleted text (2 columns)</a:t>
            </a:r>
            <a:br>
              <a:rPr lang="en-US"/>
            </a:br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6059545-8DB2-C466-C9CD-3455525CAE90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 numCol="2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A6059545-8DB2-C466-C9CD-3455525CAE90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5F2E009-4AC4-8BE8-449A-D98E0B4D419F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FAC7A0B0-AE4B-F793-1F59-1EC3584DEA01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C6FC489-B11C-2654-C925-48D950964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909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F9D580-E317-5C4C-B981-C9DC1F5E2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2FD56C-BB5C-3D45-8F56-0F195C1428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132199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This is sample bulleted text (2 columns)</a:t>
            </a:r>
            <a:br>
              <a:rPr lang="en-US"/>
            </a:br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EDBD470-04D9-C985-F47F-8377F68596F8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 numCol="2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CEDBD470-04D9-C985-F47F-8377F68596F8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A812A246-8492-A6DF-26EA-231CD0D4C72E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D1E41F4E-F481-AD30-99FC-2947FB6B0A60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655F0AC-C291-F5A1-F78F-EBA04390C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15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F9D580-E317-5C4C-B981-C9DC1F5E2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AD4AF8-AA18-5A42-BB2F-5211ADA7E9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104489" cy="129118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This is sample bulleted text (2 columns)</a:t>
            </a:r>
            <a:br>
              <a:rPr lang="en-US"/>
            </a:br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0F2871E-DAE6-816D-2EE7-E4F57CAA1239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 numCol="2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C0F2871E-DAE6-816D-2EE7-E4F57CAA1239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64CC3806-C2E5-B6D1-570D-834470E8BD69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19042514-82A1-B26E-B76D-98A3807B5026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EBB4B56-C5CF-5A4B-2F99-B5622224C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21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F0B7A7-6AD4-440A-9072-C51E759FC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033"/>
            <a:ext cx="12192000" cy="6857999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E3C02B6-8ECF-EFEF-0169-F2A3AC0CFF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4988" y="724143"/>
            <a:ext cx="4120710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This is a sample title page layout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833D2BE-BF69-3979-88C5-67C970639A3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988" y="2241489"/>
            <a:ext cx="3924300" cy="1356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Arial" panose="020B0604020202020204" pitchFamily="34" charset="0"/>
                <a:ea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here please</a:t>
            </a:r>
            <a:endParaRPr lang="en-US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DC10BCB9-796E-4ED3-BCAB-6890E853D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0875" y="-9054"/>
            <a:ext cx="6461125" cy="6867053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1125" h="6867053">
                <a:moveTo>
                  <a:pt x="1910281" y="0"/>
                </a:moveTo>
                <a:lnTo>
                  <a:pt x="6461125" y="9053"/>
                </a:lnTo>
                <a:lnTo>
                  <a:pt x="6461125" y="6867053"/>
                </a:lnTo>
                <a:lnTo>
                  <a:pt x="0" y="6867053"/>
                </a:lnTo>
                <a:lnTo>
                  <a:pt x="1910281" y="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DAD31B37-9311-27AE-0864-6D1A54196EC1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DAD31B37-9311-27AE-0864-6D1A54196EC1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A0AA9CF9-9D4D-4527-6F05-1AF14E246EC6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F672A222-6CF7-5C28-1341-13D00CB90A8F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87D394A-E4C4-E935-0900-17F4B88EE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988" y="5795023"/>
            <a:ext cx="37465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826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7C73940-1394-1145-A37B-DD10AE53BC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224562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rgbClr val="22222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This is sample bulleted text (3 columns)</a:t>
            </a:r>
            <a:br>
              <a:rPr lang="en-US"/>
            </a:b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16939"/>
            <a:ext cx="11177587" cy="3641147"/>
          </a:xfrm>
        </p:spPr>
        <p:txBody>
          <a:bodyPr numCol="3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  <a:p>
            <a:pPr lvl="0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F6E0EA-4C5B-6C5D-7447-EFE478D04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87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F9D580-E317-5C4C-B981-C9DC1F5E2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DE8F042-D308-184D-B342-2519009D3C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058308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rgbClr val="22222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This is sample bulleted text (3 columns)</a:t>
            </a:r>
            <a:br>
              <a:rPr lang="en-US"/>
            </a:br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7390C06-BD06-9CD8-C96F-FE7771E52774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0043" y="1916939"/>
            <a:ext cx="11177587" cy="3641147"/>
          </a:xfrm>
        </p:spPr>
        <p:txBody>
          <a:bodyPr numCol="3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  <a:p>
            <a:pPr lvl="0"/>
            <a:endParaRPr lang="en-GB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27390C06-BD06-9CD8-C96F-FE7771E52774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BED9458-EC91-0DDD-81D0-D8EA7CDBB8F7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6D431EAC-CCCF-F033-AA25-1C0750ED1428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1CD765D-C425-5545-1A03-16E432714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412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F9D580-E317-5C4C-B981-C9DC1F5E2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2FD56C-BB5C-3D45-8F56-0F195C1428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076781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This is sample bulleted text (3 columns)</a:t>
            </a:r>
            <a:br>
              <a:rPr lang="en-US"/>
            </a:br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EEA4251-8CFD-B3E0-D721-6F017DCF6B67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16939"/>
            <a:ext cx="11177587" cy="3641147"/>
          </a:xfrm>
        </p:spPr>
        <p:txBody>
          <a:bodyPr numCol="3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  <a:p>
            <a:pPr lvl="0"/>
            <a:endParaRPr lang="en-GB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0EEA4251-8CFD-B3E0-D721-6F017DCF6B67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78EE0FF4-7CF4-1BE1-C7EC-A7BF890D743E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FCB2ECA4-86F5-928A-8109-698BE4DB7460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B69CD60-9A52-0A6D-BADA-DACBCE288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661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F9D580-E317-5C4C-B981-C9DC1F5E2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3517" y="0"/>
            <a:ext cx="12192000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AD4AF8-AA18-5A42-BB2F-5211ADA7E9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87510"/>
            <a:ext cx="11132198" cy="129118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This is sample bulleted text (3 columns)</a:t>
            </a:r>
            <a:br>
              <a:rPr lang="en-US"/>
            </a:br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3597521-B8F5-CAB8-884C-7F7852DFEC68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28892"/>
            <a:ext cx="11177587" cy="3641147"/>
          </a:xfrm>
        </p:spPr>
        <p:txBody>
          <a:bodyPr numCol="3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  <a:p>
            <a:pPr lvl="0"/>
            <a:endParaRPr lang="en-GB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03597521-B8F5-CAB8-884C-7F7852DFEC68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3A976B7-8EB2-91A1-8D3D-0F2289B86830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12D3821A-C6BC-1009-35C8-4094C89935BD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94D1BFE-B2F4-4CD4-D233-ACB66BB71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524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Layout Pag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87510"/>
            <a:ext cx="8629143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9F1E3FF1-EAC5-11C4-A42E-BE75B5A57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24689" y="0"/>
            <a:ext cx="2767312" cy="6858000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  <a:gd name="connsiteX0" fmla="*/ 5196689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5196689 w 6461125"/>
              <a:gd name="connsiteY4" fmla="*/ 0 h 6867053"/>
              <a:gd name="connsiteX0" fmla="*/ 1258432 w 2522868"/>
              <a:gd name="connsiteY0" fmla="*/ 0 h 6867053"/>
              <a:gd name="connsiteX1" fmla="*/ 2522868 w 2522868"/>
              <a:gd name="connsiteY1" fmla="*/ 9053 h 6867053"/>
              <a:gd name="connsiteX2" fmla="*/ 2522868 w 2522868"/>
              <a:gd name="connsiteY2" fmla="*/ 6867053 h 6867053"/>
              <a:gd name="connsiteX3" fmla="*/ 0 w 2522868"/>
              <a:gd name="connsiteY3" fmla="*/ 6867053 h 6867053"/>
              <a:gd name="connsiteX4" fmla="*/ 1258432 w 2522868"/>
              <a:gd name="connsiteY4" fmla="*/ 0 h 6867053"/>
              <a:gd name="connsiteX0" fmla="*/ 760491 w 2522868"/>
              <a:gd name="connsiteY0" fmla="*/ 0 h 6858000"/>
              <a:gd name="connsiteX1" fmla="*/ 2522868 w 2522868"/>
              <a:gd name="connsiteY1" fmla="*/ 0 h 6858000"/>
              <a:gd name="connsiteX2" fmla="*/ 2522868 w 2522868"/>
              <a:gd name="connsiteY2" fmla="*/ 6858000 h 6858000"/>
              <a:gd name="connsiteX3" fmla="*/ 0 w 2522868"/>
              <a:gd name="connsiteY3" fmla="*/ 6858000 h 6858000"/>
              <a:gd name="connsiteX4" fmla="*/ 760491 w 2522868"/>
              <a:gd name="connsiteY4" fmla="*/ 0 h 6858000"/>
              <a:gd name="connsiteX0" fmla="*/ 1004935 w 2767312"/>
              <a:gd name="connsiteY0" fmla="*/ 0 h 6858000"/>
              <a:gd name="connsiteX1" fmla="*/ 2767312 w 2767312"/>
              <a:gd name="connsiteY1" fmla="*/ 0 h 6858000"/>
              <a:gd name="connsiteX2" fmla="*/ 2767312 w 2767312"/>
              <a:gd name="connsiteY2" fmla="*/ 6858000 h 6858000"/>
              <a:gd name="connsiteX3" fmla="*/ 0 w 2767312"/>
              <a:gd name="connsiteY3" fmla="*/ 6858000 h 6858000"/>
              <a:gd name="connsiteX4" fmla="*/ 1004935 w 276731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7312" h="6858000">
                <a:moveTo>
                  <a:pt x="1004935" y="0"/>
                </a:moveTo>
                <a:lnTo>
                  <a:pt x="2767312" y="0"/>
                </a:lnTo>
                <a:lnTo>
                  <a:pt x="2767312" y="6858000"/>
                </a:lnTo>
                <a:lnTo>
                  <a:pt x="0" y="6858000"/>
                </a:lnTo>
                <a:lnTo>
                  <a:pt x="1004935" y="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4" y="1928892"/>
            <a:ext cx="8585604" cy="3641147"/>
          </a:xfrm>
        </p:spPr>
        <p:txBody>
          <a:bodyPr numCol="1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874CED-1578-BC5D-FBAF-4BFF80497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800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Layout Pag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AB2B26-D75C-1146-BA54-065199B46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87510"/>
            <a:ext cx="8435180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96E9A876-1569-D544-913F-B065A154E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24689" y="0"/>
            <a:ext cx="2767312" cy="6858000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  <a:gd name="connsiteX0" fmla="*/ 5196689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5196689 w 6461125"/>
              <a:gd name="connsiteY4" fmla="*/ 0 h 6867053"/>
              <a:gd name="connsiteX0" fmla="*/ 1258432 w 2522868"/>
              <a:gd name="connsiteY0" fmla="*/ 0 h 6867053"/>
              <a:gd name="connsiteX1" fmla="*/ 2522868 w 2522868"/>
              <a:gd name="connsiteY1" fmla="*/ 9053 h 6867053"/>
              <a:gd name="connsiteX2" fmla="*/ 2522868 w 2522868"/>
              <a:gd name="connsiteY2" fmla="*/ 6867053 h 6867053"/>
              <a:gd name="connsiteX3" fmla="*/ 0 w 2522868"/>
              <a:gd name="connsiteY3" fmla="*/ 6867053 h 6867053"/>
              <a:gd name="connsiteX4" fmla="*/ 1258432 w 2522868"/>
              <a:gd name="connsiteY4" fmla="*/ 0 h 6867053"/>
              <a:gd name="connsiteX0" fmla="*/ 760491 w 2522868"/>
              <a:gd name="connsiteY0" fmla="*/ 0 h 6858000"/>
              <a:gd name="connsiteX1" fmla="*/ 2522868 w 2522868"/>
              <a:gd name="connsiteY1" fmla="*/ 0 h 6858000"/>
              <a:gd name="connsiteX2" fmla="*/ 2522868 w 2522868"/>
              <a:gd name="connsiteY2" fmla="*/ 6858000 h 6858000"/>
              <a:gd name="connsiteX3" fmla="*/ 0 w 2522868"/>
              <a:gd name="connsiteY3" fmla="*/ 6858000 h 6858000"/>
              <a:gd name="connsiteX4" fmla="*/ 760491 w 2522868"/>
              <a:gd name="connsiteY4" fmla="*/ 0 h 6858000"/>
              <a:gd name="connsiteX0" fmla="*/ 1004935 w 2767312"/>
              <a:gd name="connsiteY0" fmla="*/ 0 h 6858000"/>
              <a:gd name="connsiteX1" fmla="*/ 2767312 w 2767312"/>
              <a:gd name="connsiteY1" fmla="*/ 0 h 6858000"/>
              <a:gd name="connsiteX2" fmla="*/ 2767312 w 2767312"/>
              <a:gd name="connsiteY2" fmla="*/ 6858000 h 6858000"/>
              <a:gd name="connsiteX3" fmla="*/ 0 w 2767312"/>
              <a:gd name="connsiteY3" fmla="*/ 6858000 h 6858000"/>
              <a:gd name="connsiteX4" fmla="*/ 1004935 w 276731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7312" h="6858000">
                <a:moveTo>
                  <a:pt x="1004935" y="0"/>
                </a:moveTo>
                <a:lnTo>
                  <a:pt x="2767312" y="0"/>
                </a:lnTo>
                <a:lnTo>
                  <a:pt x="2767312" y="6858000"/>
                </a:lnTo>
                <a:lnTo>
                  <a:pt x="0" y="6858000"/>
                </a:lnTo>
                <a:lnTo>
                  <a:pt x="1004935" y="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4E3DD39E-4C7C-4E22-4DE3-95C92780FBEA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6384" y="1940844"/>
            <a:ext cx="8585604" cy="3641147"/>
          </a:xfrm>
        </p:spPr>
        <p:txBody>
          <a:bodyPr numCol="1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4E3DD39E-4C7C-4E22-4DE3-95C92780FBEA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7B32D8A9-E2C9-1149-2948-98A66FD86F73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6166EBC9-B081-FB94-FE85-58E4D58A1923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0598603-2D8E-A8B8-49A4-6A3AD36D3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9361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Layout Imag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AB2B26-D75C-1146-BA54-065199B46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87510"/>
            <a:ext cx="8416707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65A1A24A-7B07-2001-6FA5-A2A759DD3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24689" y="0"/>
            <a:ext cx="2767312" cy="6858000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  <a:gd name="connsiteX0" fmla="*/ 5196689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5196689 w 6461125"/>
              <a:gd name="connsiteY4" fmla="*/ 0 h 6867053"/>
              <a:gd name="connsiteX0" fmla="*/ 1258432 w 2522868"/>
              <a:gd name="connsiteY0" fmla="*/ 0 h 6867053"/>
              <a:gd name="connsiteX1" fmla="*/ 2522868 w 2522868"/>
              <a:gd name="connsiteY1" fmla="*/ 9053 h 6867053"/>
              <a:gd name="connsiteX2" fmla="*/ 2522868 w 2522868"/>
              <a:gd name="connsiteY2" fmla="*/ 6867053 h 6867053"/>
              <a:gd name="connsiteX3" fmla="*/ 0 w 2522868"/>
              <a:gd name="connsiteY3" fmla="*/ 6867053 h 6867053"/>
              <a:gd name="connsiteX4" fmla="*/ 1258432 w 2522868"/>
              <a:gd name="connsiteY4" fmla="*/ 0 h 6867053"/>
              <a:gd name="connsiteX0" fmla="*/ 760491 w 2522868"/>
              <a:gd name="connsiteY0" fmla="*/ 0 h 6858000"/>
              <a:gd name="connsiteX1" fmla="*/ 2522868 w 2522868"/>
              <a:gd name="connsiteY1" fmla="*/ 0 h 6858000"/>
              <a:gd name="connsiteX2" fmla="*/ 2522868 w 2522868"/>
              <a:gd name="connsiteY2" fmla="*/ 6858000 h 6858000"/>
              <a:gd name="connsiteX3" fmla="*/ 0 w 2522868"/>
              <a:gd name="connsiteY3" fmla="*/ 6858000 h 6858000"/>
              <a:gd name="connsiteX4" fmla="*/ 760491 w 2522868"/>
              <a:gd name="connsiteY4" fmla="*/ 0 h 6858000"/>
              <a:gd name="connsiteX0" fmla="*/ 1004935 w 2767312"/>
              <a:gd name="connsiteY0" fmla="*/ 0 h 6858000"/>
              <a:gd name="connsiteX1" fmla="*/ 2767312 w 2767312"/>
              <a:gd name="connsiteY1" fmla="*/ 0 h 6858000"/>
              <a:gd name="connsiteX2" fmla="*/ 2767312 w 2767312"/>
              <a:gd name="connsiteY2" fmla="*/ 6858000 h 6858000"/>
              <a:gd name="connsiteX3" fmla="*/ 0 w 2767312"/>
              <a:gd name="connsiteY3" fmla="*/ 6858000 h 6858000"/>
              <a:gd name="connsiteX4" fmla="*/ 1004935 w 276731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7312" h="6858000">
                <a:moveTo>
                  <a:pt x="1004935" y="0"/>
                </a:moveTo>
                <a:lnTo>
                  <a:pt x="2767312" y="0"/>
                </a:lnTo>
                <a:lnTo>
                  <a:pt x="2767312" y="6858000"/>
                </a:lnTo>
                <a:lnTo>
                  <a:pt x="0" y="6858000"/>
                </a:lnTo>
                <a:lnTo>
                  <a:pt x="1004935" y="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2A7FD448-0965-CC3A-F1BF-00B568BC4F57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6384" y="1946822"/>
            <a:ext cx="8585604" cy="3641147"/>
          </a:xfrm>
        </p:spPr>
        <p:txBody>
          <a:bodyPr numCol="1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2A7FD448-0965-CC3A-F1BF-00B568BC4F57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AB505628-BC0C-72D6-C38B-9E9E3ABA64AA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4D0219B5-20CB-EA85-2A81-2B6B253C9B1C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5A9CFE6-42B8-596B-9A0C-8936368EF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245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Layout Imag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A2DD28E-92CA-B479-41C5-36AE7F5028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87510"/>
            <a:ext cx="8444416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BC5741D9-7C1F-B70D-4B2B-7928DF4CA6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24689" y="0"/>
            <a:ext cx="2767312" cy="6858000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  <a:gd name="connsiteX0" fmla="*/ 5196689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5196689 w 6461125"/>
              <a:gd name="connsiteY4" fmla="*/ 0 h 6867053"/>
              <a:gd name="connsiteX0" fmla="*/ 1258432 w 2522868"/>
              <a:gd name="connsiteY0" fmla="*/ 0 h 6867053"/>
              <a:gd name="connsiteX1" fmla="*/ 2522868 w 2522868"/>
              <a:gd name="connsiteY1" fmla="*/ 9053 h 6867053"/>
              <a:gd name="connsiteX2" fmla="*/ 2522868 w 2522868"/>
              <a:gd name="connsiteY2" fmla="*/ 6867053 h 6867053"/>
              <a:gd name="connsiteX3" fmla="*/ 0 w 2522868"/>
              <a:gd name="connsiteY3" fmla="*/ 6867053 h 6867053"/>
              <a:gd name="connsiteX4" fmla="*/ 1258432 w 2522868"/>
              <a:gd name="connsiteY4" fmla="*/ 0 h 6867053"/>
              <a:gd name="connsiteX0" fmla="*/ 760491 w 2522868"/>
              <a:gd name="connsiteY0" fmla="*/ 0 h 6858000"/>
              <a:gd name="connsiteX1" fmla="*/ 2522868 w 2522868"/>
              <a:gd name="connsiteY1" fmla="*/ 0 h 6858000"/>
              <a:gd name="connsiteX2" fmla="*/ 2522868 w 2522868"/>
              <a:gd name="connsiteY2" fmla="*/ 6858000 h 6858000"/>
              <a:gd name="connsiteX3" fmla="*/ 0 w 2522868"/>
              <a:gd name="connsiteY3" fmla="*/ 6858000 h 6858000"/>
              <a:gd name="connsiteX4" fmla="*/ 760491 w 2522868"/>
              <a:gd name="connsiteY4" fmla="*/ 0 h 6858000"/>
              <a:gd name="connsiteX0" fmla="*/ 1004935 w 2767312"/>
              <a:gd name="connsiteY0" fmla="*/ 0 h 6858000"/>
              <a:gd name="connsiteX1" fmla="*/ 2767312 w 2767312"/>
              <a:gd name="connsiteY1" fmla="*/ 0 h 6858000"/>
              <a:gd name="connsiteX2" fmla="*/ 2767312 w 2767312"/>
              <a:gd name="connsiteY2" fmla="*/ 6858000 h 6858000"/>
              <a:gd name="connsiteX3" fmla="*/ 0 w 2767312"/>
              <a:gd name="connsiteY3" fmla="*/ 6858000 h 6858000"/>
              <a:gd name="connsiteX4" fmla="*/ 1004935 w 276731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7312" h="6858000">
                <a:moveTo>
                  <a:pt x="1004935" y="0"/>
                </a:moveTo>
                <a:lnTo>
                  <a:pt x="2767312" y="0"/>
                </a:lnTo>
                <a:lnTo>
                  <a:pt x="2767312" y="6858000"/>
                </a:lnTo>
                <a:lnTo>
                  <a:pt x="0" y="6858000"/>
                </a:lnTo>
                <a:lnTo>
                  <a:pt x="1004935" y="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3F79B87-282C-F754-9DA1-82F7EB507D40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6384" y="1934868"/>
            <a:ext cx="8585604" cy="3641147"/>
          </a:xfrm>
        </p:spPr>
        <p:txBody>
          <a:bodyPr numCol="1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53F79B87-282C-F754-9DA1-82F7EB507D40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5A7A5101-B982-3D27-A2EE-345C292E8F87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06801DB2-CB76-7A1B-0A77-E9DFD1662168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1154617-CDEF-8A9D-8FEB-A937FC663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3677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Layout Pag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EB5C54E-87D2-DD46-9E3A-B474DB4DB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98346" y="0"/>
            <a:ext cx="9593654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839A32-3E49-0347-85A7-6A2D5D9EF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AD4AF8-AA18-5A42-BB2F-5211ADA7E9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697028"/>
            <a:ext cx="2433083" cy="419038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This is a sample page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62BF7-BCB5-6E40-BF7A-8FE36C6272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17963" y="531813"/>
            <a:ext cx="6226175" cy="67945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ea typeface="Lora" charset="0"/>
                <a:cs typeface="Lora" charset="0"/>
              </a:defRPr>
            </a:lvl1pPr>
          </a:lstStyle>
          <a:p>
            <a:pPr lvl="0"/>
            <a:r>
              <a:rPr lang="en-GB"/>
              <a:t>Example 1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C07EA-B101-2B47-93F9-A49290842A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8518" y="1226521"/>
            <a:ext cx="7496175" cy="1117600"/>
          </a:xfr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6FF4277-5991-3145-B50E-FD1554CCE6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17963" y="2460676"/>
            <a:ext cx="6226175" cy="67945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ea typeface="Lora" charset="0"/>
                <a:cs typeface="Lora" charset="0"/>
              </a:defRPr>
            </a:lvl1pPr>
          </a:lstStyle>
          <a:p>
            <a:pPr lvl="0"/>
            <a:r>
              <a:rPr lang="en-GB"/>
              <a:t>Example 2</a:t>
            </a:r>
            <a:endParaRPr lang="en-US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F72BB86-1186-2044-A764-944661E2A5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18518" y="3155384"/>
            <a:ext cx="7496175" cy="1117600"/>
          </a:xfr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25B2568-91C7-584B-93BF-260BF11F59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7408" y="4377642"/>
            <a:ext cx="6226175" cy="67945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ea typeface="Lora" charset="0"/>
                <a:cs typeface="Lora" charset="0"/>
              </a:defRPr>
            </a:lvl1pPr>
          </a:lstStyle>
          <a:p>
            <a:pPr lvl="0"/>
            <a:r>
              <a:rPr lang="en-GB"/>
              <a:t>Example 3</a:t>
            </a:r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A309A51E-DEB9-C346-A901-A485A3D8BE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17963" y="5072350"/>
            <a:ext cx="7496175" cy="1117600"/>
          </a:xfr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FE84A6A-16BB-4E92-AFA8-8049FA098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04C0E950-E3E7-F2AC-1BEC-60CA1A1D4E0D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95839A32-3E49-0347-85A7-6A2D5D9EF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pic>
        <p:nvPicPr>
          <p:cNvPr id="20" name="Picture 1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FE84A6A-16BB-4E92-AFA8-8049FA098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04C0E950-E3E7-F2AC-1BEC-60CA1A1D4E0D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22" name="Rectangle 7">
            <a:extLst>
              <a:ext uri="{FF2B5EF4-FFF2-40B4-BE49-F238E27FC236}">
                <a16:creationId xmlns:a16="http://schemas.microsoft.com/office/drawing/2014/main" id="{9FC92788-1CF1-E651-FBDB-BD30DB476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ACD7F34-BE21-B9EC-25F0-A27252E47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C5FF478A-5B8E-953E-4DB6-9A571680A138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25" name="Rectangle 7">
            <a:extLst>
              <a:ext uri="{FF2B5EF4-FFF2-40B4-BE49-F238E27FC236}">
                <a16:creationId xmlns:a16="http://schemas.microsoft.com/office/drawing/2014/main" id="{C01117B1-E562-1F65-C13C-339DDF5FC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7" name="Slide Number Placeholder 3">
            <a:extLst>
              <a:ext uri="{FF2B5EF4-FFF2-40B4-BE49-F238E27FC236}">
                <a16:creationId xmlns:a16="http://schemas.microsoft.com/office/drawing/2014/main" id="{74070583-3261-65ED-5C12-C94739126D29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B116081-2675-8645-EA72-F964A229A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1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Layout Pag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D73E01DB-6802-DFD8-6FEC-695065F37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AD4AF8-AA18-5A42-BB2F-5211ADA7E9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697028"/>
            <a:ext cx="2433083" cy="419038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This is a sample page layout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9A1EDE6-1787-42AA-A846-F95AF5D43D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17963" y="531813"/>
            <a:ext cx="6226175" cy="67945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ea typeface="Lora" charset="0"/>
                <a:cs typeface="Lora" charset="0"/>
              </a:defRPr>
            </a:lvl1pPr>
          </a:lstStyle>
          <a:p>
            <a:pPr lvl="0"/>
            <a:r>
              <a:rPr lang="en-GB"/>
              <a:t>Example 1</a:t>
            </a:r>
            <a:endParaRPr lang="en-US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D162F9E1-8872-4DF8-8AE2-6F432928DB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8518" y="1226521"/>
            <a:ext cx="7496175" cy="1117600"/>
          </a:xfrm>
        </p:spPr>
        <p:txBody>
          <a:bodyPr>
            <a:normAutofit/>
          </a:bodyPr>
          <a:lstStyle>
            <a:lvl1pPr>
              <a:defRPr sz="1800" b="0" i="0">
                <a:latin typeface="Arial" panose="020B0604020202020204" pitchFamily="34" charset="0"/>
                <a:ea typeface="Lato" panose="020F0502020204030203" pitchFamily="34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91C1152-F42A-4216-886B-4FCA841AF2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17963" y="2460676"/>
            <a:ext cx="6226175" cy="67945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ea typeface="Lora" charset="0"/>
                <a:cs typeface="Lora" charset="0"/>
              </a:defRPr>
            </a:lvl1pPr>
          </a:lstStyle>
          <a:p>
            <a:pPr lvl="0"/>
            <a:r>
              <a:rPr lang="en-GB"/>
              <a:t>Example 2</a:t>
            </a:r>
            <a:endParaRPr lang="en-US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7E403A3-8679-44BF-AD86-42EF9AFD9F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18518" y="3155384"/>
            <a:ext cx="7496175" cy="1117600"/>
          </a:xfrm>
        </p:spPr>
        <p:txBody>
          <a:bodyPr>
            <a:normAutofit/>
          </a:bodyPr>
          <a:lstStyle>
            <a:lvl1pPr>
              <a:defRPr sz="1800" b="0" i="0">
                <a:latin typeface="Arial" panose="020B0604020202020204" pitchFamily="34" charset="0"/>
                <a:ea typeface="Lato" panose="020F0502020204030203" pitchFamily="34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6EE7173-47AA-48FF-A59B-31ADB063D0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7408" y="4377642"/>
            <a:ext cx="6226175" cy="67945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ea typeface="Lora" charset="0"/>
                <a:cs typeface="Lora" charset="0"/>
              </a:defRPr>
            </a:lvl1pPr>
          </a:lstStyle>
          <a:p>
            <a:pPr lvl="0"/>
            <a:r>
              <a:rPr lang="en-GB"/>
              <a:t>Example 3</a:t>
            </a:r>
            <a:endParaRPr lang="en-US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9E17D836-806F-4767-B265-5F88607134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17963" y="5072350"/>
            <a:ext cx="7496175" cy="1117600"/>
          </a:xfrm>
        </p:spPr>
        <p:txBody>
          <a:bodyPr>
            <a:normAutofit/>
          </a:bodyPr>
          <a:lstStyle>
            <a:lvl1pPr>
              <a:defRPr sz="1800" b="0" i="0">
                <a:latin typeface="Arial" panose="020B0604020202020204" pitchFamily="34" charset="0"/>
                <a:ea typeface="Lato" panose="020F0502020204030203" pitchFamily="34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</p:txBody>
      </p:sp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9DD499C-21D4-3049-0CE9-67D8860B2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C2CA6CBC-1CF9-904C-7B4A-7FFE346B99AF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D73E01DB-6802-DFD8-6FEC-695065F37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9DD499C-21D4-3049-0CE9-67D8860B2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C2CA6CBC-1CF9-904C-7B4A-7FFE346B99AF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id="{61A0DDAB-8E28-0A0F-E82F-073DEE610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pic>
        <p:nvPicPr>
          <p:cNvPr id="25" name="Picture 2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187C572-9A59-D420-71C8-F258AAC2D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5DC8ED7F-F887-5E37-6343-5EBF87959BE3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27" name="Rectangle 7">
            <a:extLst>
              <a:ext uri="{FF2B5EF4-FFF2-40B4-BE49-F238E27FC236}">
                <a16:creationId xmlns:a16="http://schemas.microsoft.com/office/drawing/2014/main" id="{A9FB08EA-3095-8E06-DD44-33150F508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7C9A5DBB-FAE7-FCCD-9F30-1CC85E288387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D266A55-362B-7E2B-7F9C-26AC7CE3B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03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A5B340-A139-43F1-8897-F72E32D27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F90F9EA-6261-2BB5-A397-03E61B490C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4988" y="722208"/>
            <a:ext cx="4120710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This is a sample title page layout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82F9766-4972-F174-153B-268D85F81A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988" y="2241489"/>
            <a:ext cx="3924300" cy="1356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here please</a:t>
            </a:r>
            <a:endParaRPr lang="en-US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3B414633-21DA-146B-1F4C-E0DC80EA8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0875" y="-9054"/>
            <a:ext cx="6461125" cy="6867053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1125" h="6867053">
                <a:moveTo>
                  <a:pt x="1910281" y="0"/>
                </a:moveTo>
                <a:lnTo>
                  <a:pt x="6461125" y="9053"/>
                </a:lnTo>
                <a:lnTo>
                  <a:pt x="6461125" y="6867053"/>
                </a:lnTo>
                <a:lnTo>
                  <a:pt x="0" y="6867053"/>
                </a:lnTo>
                <a:lnTo>
                  <a:pt x="1910281" y="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4880145A-77DD-C13E-E9AF-BAE16209486E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4880145A-77DD-C13E-E9AF-BAE16209486E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9FE25D1D-91F4-ECFA-44B5-F38722EB53EE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0AC358A1-1DA1-1619-1588-630E0024E5E2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A725F94-97E3-8C0E-43B9-A9A8A0570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988" y="5795023"/>
            <a:ext cx="37465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233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Imag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D6532A7-2381-C31B-2DC2-6BFF6B382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0"/>
            <a:ext cx="423702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3AC38256-C8D9-6119-42DD-A10574D38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29468" y="-4527"/>
            <a:ext cx="4905895" cy="6867054"/>
          </a:xfrm>
          <a:custGeom>
            <a:avLst/>
            <a:gdLst>
              <a:gd name="connsiteX0" fmla="*/ 0 w 4905895"/>
              <a:gd name="connsiteY0" fmla="*/ 0 h 6858000"/>
              <a:gd name="connsiteX1" fmla="*/ 4905895 w 4905895"/>
              <a:gd name="connsiteY1" fmla="*/ 0 h 6858000"/>
              <a:gd name="connsiteX2" fmla="*/ 4905895 w 4905895"/>
              <a:gd name="connsiteY2" fmla="*/ 6858000 h 6858000"/>
              <a:gd name="connsiteX3" fmla="*/ 0 w 4905895"/>
              <a:gd name="connsiteY3" fmla="*/ 6858000 h 6858000"/>
              <a:gd name="connsiteX4" fmla="*/ 0 w 4905895"/>
              <a:gd name="connsiteY4" fmla="*/ 0 h 6858000"/>
              <a:gd name="connsiteX0" fmla="*/ 941561 w 4905895"/>
              <a:gd name="connsiteY0" fmla="*/ 0 h 6867054"/>
              <a:gd name="connsiteX1" fmla="*/ 4905895 w 4905895"/>
              <a:gd name="connsiteY1" fmla="*/ 9054 h 6867054"/>
              <a:gd name="connsiteX2" fmla="*/ 4905895 w 4905895"/>
              <a:gd name="connsiteY2" fmla="*/ 6867054 h 6867054"/>
              <a:gd name="connsiteX3" fmla="*/ 0 w 4905895"/>
              <a:gd name="connsiteY3" fmla="*/ 6867054 h 6867054"/>
              <a:gd name="connsiteX4" fmla="*/ 941561 w 4905895"/>
              <a:gd name="connsiteY4" fmla="*/ 0 h 686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5895" h="6867054">
                <a:moveTo>
                  <a:pt x="941561" y="0"/>
                </a:moveTo>
                <a:lnTo>
                  <a:pt x="4905895" y="9054"/>
                </a:lnTo>
                <a:lnTo>
                  <a:pt x="4905895" y="6867054"/>
                </a:lnTo>
                <a:lnTo>
                  <a:pt x="0" y="6867054"/>
                </a:lnTo>
                <a:lnTo>
                  <a:pt x="941561" y="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69804D-586D-7C4C-BAE5-0FAC1C8A9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35363" y="6791"/>
            <a:ext cx="4356636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DF62BF7-BCB5-6E40-BF7A-8FE36C6272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47672" y="697027"/>
            <a:ext cx="3305895" cy="1109207"/>
          </a:xfrm>
        </p:spPr>
        <p:txBody>
          <a:bodyPr/>
          <a:lstStyle>
            <a:lvl1pPr>
              <a:defRPr sz="2800" b="1">
                <a:solidFill>
                  <a:srgbClr val="22222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This is a sample quote layout page</a:t>
            </a:r>
            <a:endParaRPr lang="en-US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C1AC07EA-B101-2B47-93F9-A49290842A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8228" y="2448783"/>
            <a:ext cx="3305339" cy="1109207"/>
          </a:xfrm>
        </p:spPr>
        <p:txBody>
          <a:bodyPr>
            <a:normAutofit/>
          </a:bodyPr>
          <a:lstStyle>
            <a:lvl1pPr>
              <a:defRPr sz="1800" b="0" i="0">
                <a:latin typeface="Arial" panose="020B0604020202020204" pitchFamily="34" charset="0"/>
                <a:ea typeface="Lato" panose="020F0502020204030203" pitchFamily="34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“Insert quote or other important information to highlight here.”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04346E8A-9F1F-9146-9406-50ECCE3E29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8228" y="3926072"/>
            <a:ext cx="3305339" cy="1220117"/>
          </a:xfrm>
        </p:spPr>
        <p:txBody>
          <a:bodyPr>
            <a:normAutofit/>
          </a:bodyPr>
          <a:lstStyle>
            <a:lvl1pPr>
              <a:defRPr sz="1800" b="0" i="0">
                <a:latin typeface="Arial" panose="020B0604020202020204" pitchFamily="34" charset="0"/>
                <a:ea typeface="Lato" panose="020F0502020204030203" pitchFamily="34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Insert name and job title here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70CE413-9FF6-C607-D9B2-C926631A9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162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Imag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F2988EB-0ED3-084C-A870-1F7705976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9054"/>
            <a:ext cx="4237023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69804D-586D-7C4C-BAE5-0FAC1C8A9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35983" y="0"/>
            <a:ext cx="4356017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DF62BF7-BCB5-6E40-BF7A-8FE36C6272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47672" y="697027"/>
            <a:ext cx="3305895" cy="1109207"/>
          </a:xfrm>
        </p:spPr>
        <p:txBody>
          <a:bodyPr/>
          <a:lstStyle>
            <a:lvl1pPr>
              <a:defRPr sz="28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This is a sample quote layout page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C07EA-B101-2B47-93F9-A49290842A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8228" y="2448783"/>
            <a:ext cx="3305339" cy="1109207"/>
          </a:xfrm>
        </p:spPr>
        <p:txBody>
          <a:bodyPr>
            <a:normAutofit/>
          </a:bodyPr>
          <a:lstStyle>
            <a:lvl1pPr>
              <a:defRPr sz="1800" b="0" i="0">
                <a:latin typeface="Arial" panose="020B0604020202020204" pitchFamily="34" charset="0"/>
                <a:ea typeface="Lato" panose="020F0502020204030203" pitchFamily="34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“Insert quote or other important information to highlight here.”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4346E8A-9F1F-9146-9406-50ECCE3E29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8228" y="3926072"/>
            <a:ext cx="3305339" cy="1220117"/>
          </a:xfrm>
        </p:spPr>
        <p:txBody>
          <a:bodyPr>
            <a:normAutofit/>
          </a:bodyPr>
          <a:lstStyle>
            <a:lvl1pPr>
              <a:defRPr sz="1800" b="0" i="0">
                <a:latin typeface="Arial" panose="020B0604020202020204" pitchFamily="34" charset="0"/>
                <a:ea typeface="Lato" panose="020F0502020204030203" pitchFamily="34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Insert name and job title here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6AB867DE-1E97-720D-D158-1654870BFA92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3AC38256-C8D9-6119-42DD-A10574D38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30088" y="-9054"/>
            <a:ext cx="4905895" cy="6867054"/>
          </a:xfrm>
          <a:custGeom>
            <a:avLst/>
            <a:gdLst>
              <a:gd name="connsiteX0" fmla="*/ 0 w 4905895"/>
              <a:gd name="connsiteY0" fmla="*/ 0 h 6858000"/>
              <a:gd name="connsiteX1" fmla="*/ 4905895 w 4905895"/>
              <a:gd name="connsiteY1" fmla="*/ 0 h 6858000"/>
              <a:gd name="connsiteX2" fmla="*/ 4905895 w 4905895"/>
              <a:gd name="connsiteY2" fmla="*/ 6858000 h 6858000"/>
              <a:gd name="connsiteX3" fmla="*/ 0 w 4905895"/>
              <a:gd name="connsiteY3" fmla="*/ 6858000 h 6858000"/>
              <a:gd name="connsiteX4" fmla="*/ 0 w 4905895"/>
              <a:gd name="connsiteY4" fmla="*/ 0 h 6858000"/>
              <a:gd name="connsiteX0" fmla="*/ 941561 w 4905895"/>
              <a:gd name="connsiteY0" fmla="*/ 0 h 6867054"/>
              <a:gd name="connsiteX1" fmla="*/ 4905895 w 4905895"/>
              <a:gd name="connsiteY1" fmla="*/ 9054 h 6867054"/>
              <a:gd name="connsiteX2" fmla="*/ 4905895 w 4905895"/>
              <a:gd name="connsiteY2" fmla="*/ 6867054 h 6867054"/>
              <a:gd name="connsiteX3" fmla="*/ 0 w 4905895"/>
              <a:gd name="connsiteY3" fmla="*/ 6867054 h 6867054"/>
              <a:gd name="connsiteX4" fmla="*/ 941561 w 4905895"/>
              <a:gd name="connsiteY4" fmla="*/ 0 h 686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5895" h="6867054">
                <a:moveTo>
                  <a:pt x="941561" y="0"/>
                </a:moveTo>
                <a:lnTo>
                  <a:pt x="4905895" y="9054"/>
                </a:lnTo>
                <a:lnTo>
                  <a:pt x="4905895" y="6867054"/>
                </a:lnTo>
                <a:lnTo>
                  <a:pt x="0" y="6867054"/>
                </a:lnTo>
                <a:lnTo>
                  <a:pt x="941561" y="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6AB867DE-1E97-720D-D158-1654870BFA92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6BAE15BA-2193-296B-8642-DB0B39937A30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97126ACB-6B72-1A59-AFD0-B7E5EEC9E6E1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0A8262E-7C1D-FBC5-5186-2C109D60E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800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ample Imag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2377DF3-4D27-DDA6-BD49-0C83FFDFC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9054"/>
            <a:ext cx="4237023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AD4AF8-AA18-5A42-BB2F-5211ADA7E9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697028"/>
            <a:ext cx="2433083" cy="419038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This is a sample page layout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69804D-586D-7C4C-BAE5-0FAC1C8A9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35362" y="0"/>
            <a:ext cx="4356637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62BF7-BCB5-6E40-BF7A-8FE36C6272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47673" y="697028"/>
            <a:ext cx="2863332" cy="741776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ea typeface="Lato" panose="020F0502020204030203" pitchFamily="34" charset="0"/>
              </a:defRPr>
            </a:lvl1pPr>
          </a:lstStyle>
          <a:p>
            <a:pPr lvl="0"/>
            <a:r>
              <a:rPr lang="en-GB"/>
              <a:t>Example 1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C07EA-B101-2B47-93F9-A49290842A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8228" y="1452117"/>
            <a:ext cx="3447388" cy="1220117"/>
          </a:xfrm>
        </p:spPr>
        <p:txBody>
          <a:bodyPr>
            <a:normAutofit/>
          </a:bodyPr>
          <a:lstStyle>
            <a:lvl1pPr>
              <a:defRPr sz="1800" b="0" i="0">
                <a:latin typeface="Arial" panose="020B0604020202020204" pitchFamily="34" charset="0"/>
                <a:ea typeface="Lato" panose="020F0502020204030203" pitchFamily="34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BB12C6A-B190-0441-8AB6-F4FCE56171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7673" y="3231365"/>
            <a:ext cx="2863332" cy="741776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ea typeface="Lato" panose="020F0502020204030203" pitchFamily="34" charset="0"/>
              </a:defRPr>
            </a:lvl1pPr>
          </a:lstStyle>
          <a:p>
            <a:pPr lvl="0"/>
            <a:r>
              <a:rPr lang="en-GB"/>
              <a:t>Example 2</a:t>
            </a:r>
            <a:endParaRPr lang="en-US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4346E8A-9F1F-9146-9406-50ECCE3E29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8228" y="3986454"/>
            <a:ext cx="3447388" cy="1220117"/>
          </a:xfrm>
        </p:spPr>
        <p:txBody>
          <a:bodyPr>
            <a:normAutofit/>
          </a:bodyPr>
          <a:lstStyle>
            <a:lvl1pPr>
              <a:defRPr sz="1800" b="0" i="0">
                <a:latin typeface="Arial" panose="020B0604020202020204" pitchFamily="34" charset="0"/>
                <a:ea typeface="Lato" panose="020F0502020204030203" pitchFamily="34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C8CFE05A-6CA3-6E40-94D1-03A9048CB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29467" y="-9054"/>
            <a:ext cx="4905895" cy="6867054"/>
          </a:xfrm>
          <a:custGeom>
            <a:avLst/>
            <a:gdLst>
              <a:gd name="connsiteX0" fmla="*/ 0 w 4905895"/>
              <a:gd name="connsiteY0" fmla="*/ 0 h 6858000"/>
              <a:gd name="connsiteX1" fmla="*/ 4905895 w 4905895"/>
              <a:gd name="connsiteY1" fmla="*/ 0 h 6858000"/>
              <a:gd name="connsiteX2" fmla="*/ 4905895 w 4905895"/>
              <a:gd name="connsiteY2" fmla="*/ 6858000 h 6858000"/>
              <a:gd name="connsiteX3" fmla="*/ 0 w 4905895"/>
              <a:gd name="connsiteY3" fmla="*/ 6858000 h 6858000"/>
              <a:gd name="connsiteX4" fmla="*/ 0 w 4905895"/>
              <a:gd name="connsiteY4" fmla="*/ 0 h 6858000"/>
              <a:gd name="connsiteX0" fmla="*/ 941561 w 4905895"/>
              <a:gd name="connsiteY0" fmla="*/ 0 h 6867054"/>
              <a:gd name="connsiteX1" fmla="*/ 4905895 w 4905895"/>
              <a:gd name="connsiteY1" fmla="*/ 9054 h 6867054"/>
              <a:gd name="connsiteX2" fmla="*/ 4905895 w 4905895"/>
              <a:gd name="connsiteY2" fmla="*/ 6867054 h 6867054"/>
              <a:gd name="connsiteX3" fmla="*/ 0 w 4905895"/>
              <a:gd name="connsiteY3" fmla="*/ 6867054 h 6867054"/>
              <a:gd name="connsiteX4" fmla="*/ 941561 w 4905895"/>
              <a:gd name="connsiteY4" fmla="*/ 0 h 686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5895" h="6867054">
                <a:moveTo>
                  <a:pt x="941561" y="0"/>
                </a:moveTo>
                <a:lnTo>
                  <a:pt x="4905895" y="9054"/>
                </a:lnTo>
                <a:lnTo>
                  <a:pt x="4905895" y="6867054"/>
                </a:lnTo>
                <a:lnTo>
                  <a:pt x="0" y="6867054"/>
                </a:lnTo>
                <a:lnTo>
                  <a:pt x="941561" y="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4EC3661-F305-0C99-24EC-2C86DEE61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963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xample Imag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AD400DA-183B-B416-6ECA-CDFE2EDB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0"/>
            <a:ext cx="423702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75A84D0F-2196-DF89-C270-C10DF42B4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29467" y="0"/>
            <a:ext cx="4905895" cy="6867054"/>
          </a:xfrm>
          <a:custGeom>
            <a:avLst/>
            <a:gdLst>
              <a:gd name="connsiteX0" fmla="*/ 0 w 4905895"/>
              <a:gd name="connsiteY0" fmla="*/ 0 h 6858000"/>
              <a:gd name="connsiteX1" fmla="*/ 4905895 w 4905895"/>
              <a:gd name="connsiteY1" fmla="*/ 0 h 6858000"/>
              <a:gd name="connsiteX2" fmla="*/ 4905895 w 4905895"/>
              <a:gd name="connsiteY2" fmla="*/ 6858000 h 6858000"/>
              <a:gd name="connsiteX3" fmla="*/ 0 w 4905895"/>
              <a:gd name="connsiteY3" fmla="*/ 6858000 h 6858000"/>
              <a:gd name="connsiteX4" fmla="*/ 0 w 4905895"/>
              <a:gd name="connsiteY4" fmla="*/ 0 h 6858000"/>
              <a:gd name="connsiteX0" fmla="*/ 941561 w 4905895"/>
              <a:gd name="connsiteY0" fmla="*/ 0 h 6867054"/>
              <a:gd name="connsiteX1" fmla="*/ 4905895 w 4905895"/>
              <a:gd name="connsiteY1" fmla="*/ 9054 h 6867054"/>
              <a:gd name="connsiteX2" fmla="*/ 4905895 w 4905895"/>
              <a:gd name="connsiteY2" fmla="*/ 6867054 h 6867054"/>
              <a:gd name="connsiteX3" fmla="*/ 0 w 4905895"/>
              <a:gd name="connsiteY3" fmla="*/ 6867054 h 6867054"/>
              <a:gd name="connsiteX4" fmla="*/ 941561 w 4905895"/>
              <a:gd name="connsiteY4" fmla="*/ 0 h 686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5895" h="6867054">
                <a:moveTo>
                  <a:pt x="941561" y="0"/>
                </a:moveTo>
                <a:lnTo>
                  <a:pt x="4905895" y="9054"/>
                </a:lnTo>
                <a:lnTo>
                  <a:pt x="4905895" y="6867054"/>
                </a:lnTo>
                <a:lnTo>
                  <a:pt x="0" y="6867054"/>
                </a:lnTo>
                <a:lnTo>
                  <a:pt x="941561" y="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AD4AF8-AA18-5A42-BB2F-5211ADA7E9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697028"/>
            <a:ext cx="2433083" cy="419038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This is a sample page layout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69804D-586D-7C4C-BAE5-0FAC1C8A9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35362" y="0"/>
            <a:ext cx="4356637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62BF7-BCB5-6E40-BF7A-8FE36C6272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47673" y="697028"/>
            <a:ext cx="2863332" cy="741776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ea typeface="Lato" panose="020F0502020204030203" pitchFamily="34" charset="0"/>
              </a:defRPr>
            </a:lvl1pPr>
          </a:lstStyle>
          <a:p>
            <a:pPr lvl="0"/>
            <a:r>
              <a:rPr lang="en-GB"/>
              <a:t>Example 1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C07EA-B101-2B47-93F9-A49290842A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8228" y="1452117"/>
            <a:ext cx="3447388" cy="1220117"/>
          </a:xfrm>
        </p:spPr>
        <p:txBody>
          <a:bodyPr>
            <a:normAutofit/>
          </a:bodyPr>
          <a:lstStyle>
            <a:lvl1pPr>
              <a:defRPr sz="1800" b="0" i="0">
                <a:latin typeface="Arial" panose="020B0604020202020204" pitchFamily="34" charset="0"/>
                <a:ea typeface="Lato" panose="020F0502020204030203" pitchFamily="34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BB12C6A-B190-0441-8AB6-F4FCE56171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7673" y="3231365"/>
            <a:ext cx="2863332" cy="741776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ea typeface="Lato" panose="020F0502020204030203" pitchFamily="34" charset="0"/>
              </a:defRPr>
            </a:lvl1pPr>
          </a:lstStyle>
          <a:p>
            <a:pPr lvl="0"/>
            <a:r>
              <a:rPr lang="en-GB"/>
              <a:t>Example 2</a:t>
            </a:r>
            <a:endParaRPr lang="en-US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4346E8A-9F1F-9146-9406-50ECCE3E29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8228" y="3986454"/>
            <a:ext cx="3447388" cy="1220117"/>
          </a:xfrm>
        </p:spPr>
        <p:txBody>
          <a:bodyPr>
            <a:normAutofit/>
          </a:bodyPr>
          <a:lstStyle>
            <a:lvl1pPr>
              <a:defRPr sz="1800" b="0" i="0">
                <a:latin typeface="Arial" panose="020B0604020202020204" pitchFamily="34" charset="0"/>
                <a:ea typeface="Lato" panose="020F0502020204030203" pitchFamily="34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78166AC-89E6-95FC-9FA7-C87859540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4727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83B87938-91E5-7A42-B3B8-E496B9411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81282" y="0"/>
            <a:ext cx="4214838" cy="3453092"/>
          </a:xfrm>
          <a:custGeom>
            <a:avLst/>
            <a:gdLst>
              <a:gd name="connsiteX0" fmla="*/ 0 w 4716000"/>
              <a:gd name="connsiteY0" fmla="*/ 3453092 h 3453092"/>
              <a:gd name="connsiteX1" fmla="*/ 504462 w 4716000"/>
              <a:gd name="connsiteY1" fmla="*/ 0 h 3453092"/>
              <a:gd name="connsiteX2" fmla="*/ 4716000 w 4716000"/>
              <a:gd name="connsiteY2" fmla="*/ 0 h 3453092"/>
              <a:gd name="connsiteX3" fmla="*/ 4211538 w 4716000"/>
              <a:gd name="connsiteY3" fmla="*/ 3453092 h 3453092"/>
              <a:gd name="connsiteX4" fmla="*/ 0 w 4716000"/>
              <a:gd name="connsiteY4" fmla="*/ 3453092 h 3453092"/>
              <a:gd name="connsiteX0" fmla="*/ 0 w 4232423"/>
              <a:gd name="connsiteY0" fmla="*/ 3453092 h 3453092"/>
              <a:gd name="connsiteX1" fmla="*/ 504462 w 4232423"/>
              <a:gd name="connsiteY1" fmla="*/ 0 h 3453092"/>
              <a:gd name="connsiteX2" fmla="*/ 4232423 w 4232423"/>
              <a:gd name="connsiteY2" fmla="*/ 0 h 3453092"/>
              <a:gd name="connsiteX3" fmla="*/ 4211538 w 4232423"/>
              <a:gd name="connsiteY3" fmla="*/ 3453092 h 3453092"/>
              <a:gd name="connsiteX4" fmla="*/ 0 w 4232423"/>
              <a:gd name="connsiteY4" fmla="*/ 3453092 h 3453092"/>
              <a:gd name="connsiteX0" fmla="*/ 0 w 4214838"/>
              <a:gd name="connsiteY0" fmla="*/ 3453092 h 3453092"/>
              <a:gd name="connsiteX1" fmla="*/ 504462 w 4214838"/>
              <a:gd name="connsiteY1" fmla="*/ 0 h 3453092"/>
              <a:gd name="connsiteX2" fmla="*/ 4214838 w 4214838"/>
              <a:gd name="connsiteY2" fmla="*/ 0 h 3453092"/>
              <a:gd name="connsiteX3" fmla="*/ 4211538 w 4214838"/>
              <a:gd name="connsiteY3" fmla="*/ 3453092 h 3453092"/>
              <a:gd name="connsiteX4" fmla="*/ 0 w 4214838"/>
              <a:gd name="connsiteY4" fmla="*/ 3453092 h 345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4838" h="3453092">
                <a:moveTo>
                  <a:pt x="0" y="3453092"/>
                </a:moveTo>
                <a:lnTo>
                  <a:pt x="504462" y="0"/>
                </a:lnTo>
                <a:lnTo>
                  <a:pt x="4214838" y="0"/>
                </a:lnTo>
                <a:lnTo>
                  <a:pt x="4211538" y="3453092"/>
                </a:lnTo>
                <a:lnTo>
                  <a:pt x="0" y="3453092"/>
                </a:lnTo>
                <a:close/>
              </a:path>
            </a:pathLst>
          </a:custGeo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119C8A8D-2AC3-2B4C-A6C2-A3A6B2C90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90438" y="3459198"/>
            <a:ext cx="4672038" cy="3398801"/>
          </a:xfrm>
          <a:custGeom>
            <a:avLst/>
            <a:gdLst>
              <a:gd name="connsiteX0" fmla="*/ 0 w 4716000"/>
              <a:gd name="connsiteY0" fmla="*/ 3398801 h 3398801"/>
              <a:gd name="connsiteX1" fmla="*/ 528819 w 4716000"/>
              <a:gd name="connsiteY1" fmla="*/ 0 h 3398801"/>
              <a:gd name="connsiteX2" fmla="*/ 4716000 w 4716000"/>
              <a:gd name="connsiteY2" fmla="*/ 0 h 3398801"/>
              <a:gd name="connsiteX3" fmla="*/ 4187181 w 4716000"/>
              <a:gd name="connsiteY3" fmla="*/ 3398801 h 3398801"/>
              <a:gd name="connsiteX4" fmla="*/ 0 w 4716000"/>
              <a:gd name="connsiteY4" fmla="*/ 3398801 h 3398801"/>
              <a:gd name="connsiteX0" fmla="*/ 0 w 4698415"/>
              <a:gd name="connsiteY0" fmla="*/ 3363632 h 3398801"/>
              <a:gd name="connsiteX1" fmla="*/ 511234 w 4698415"/>
              <a:gd name="connsiteY1" fmla="*/ 0 h 3398801"/>
              <a:gd name="connsiteX2" fmla="*/ 4698415 w 4698415"/>
              <a:gd name="connsiteY2" fmla="*/ 0 h 3398801"/>
              <a:gd name="connsiteX3" fmla="*/ 4169596 w 4698415"/>
              <a:gd name="connsiteY3" fmla="*/ 3398801 h 3398801"/>
              <a:gd name="connsiteX4" fmla="*/ 0 w 4698415"/>
              <a:gd name="connsiteY4" fmla="*/ 3363632 h 3398801"/>
              <a:gd name="connsiteX0" fmla="*/ 0 w 4689622"/>
              <a:gd name="connsiteY0" fmla="*/ 3416386 h 3416386"/>
              <a:gd name="connsiteX1" fmla="*/ 502441 w 4689622"/>
              <a:gd name="connsiteY1" fmla="*/ 0 h 3416386"/>
              <a:gd name="connsiteX2" fmla="*/ 4689622 w 4689622"/>
              <a:gd name="connsiteY2" fmla="*/ 0 h 3416386"/>
              <a:gd name="connsiteX3" fmla="*/ 4160803 w 4689622"/>
              <a:gd name="connsiteY3" fmla="*/ 3398801 h 3416386"/>
              <a:gd name="connsiteX4" fmla="*/ 0 w 4689622"/>
              <a:gd name="connsiteY4" fmla="*/ 3416386 h 3416386"/>
              <a:gd name="connsiteX0" fmla="*/ 0 w 4689622"/>
              <a:gd name="connsiteY0" fmla="*/ 3416386 h 3416386"/>
              <a:gd name="connsiteX1" fmla="*/ 511233 w 4689622"/>
              <a:gd name="connsiteY1" fmla="*/ 0 h 3416386"/>
              <a:gd name="connsiteX2" fmla="*/ 4689622 w 4689622"/>
              <a:gd name="connsiteY2" fmla="*/ 0 h 3416386"/>
              <a:gd name="connsiteX3" fmla="*/ 4160803 w 4689622"/>
              <a:gd name="connsiteY3" fmla="*/ 3398801 h 3416386"/>
              <a:gd name="connsiteX4" fmla="*/ 0 w 4689622"/>
              <a:gd name="connsiteY4" fmla="*/ 3416386 h 3416386"/>
              <a:gd name="connsiteX0" fmla="*/ 0 w 4680830"/>
              <a:gd name="connsiteY0" fmla="*/ 3390009 h 3398801"/>
              <a:gd name="connsiteX1" fmla="*/ 502441 w 4680830"/>
              <a:gd name="connsiteY1" fmla="*/ 0 h 3398801"/>
              <a:gd name="connsiteX2" fmla="*/ 4680830 w 4680830"/>
              <a:gd name="connsiteY2" fmla="*/ 0 h 3398801"/>
              <a:gd name="connsiteX3" fmla="*/ 4152011 w 4680830"/>
              <a:gd name="connsiteY3" fmla="*/ 3398801 h 3398801"/>
              <a:gd name="connsiteX4" fmla="*/ 0 w 4680830"/>
              <a:gd name="connsiteY4" fmla="*/ 3390009 h 3398801"/>
              <a:gd name="connsiteX0" fmla="*/ 0 w 4672038"/>
              <a:gd name="connsiteY0" fmla="*/ 3398801 h 3398801"/>
              <a:gd name="connsiteX1" fmla="*/ 493649 w 4672038"/>
              <a:gd name="connsiteY1" fmla="*/ 0 h 3398801"/>
              <a:gd name="connsiteX2" fmla="*/ 4672038 w 4672038"/>
              <a:gd name="connsiteY2" fmla="*/ 0 h 3398801"/>
              <a:gd name="connsiteX3" fmla="*/ 4143219 w 4672038"/>
              <a:gd name="connsiteY3" fmla="*/ 3398801 h 3398801"/>
              <a:gd name="connsiteX4" fmla="*/ 0 w 4672038"/>
              <a:gd name="connsiteY4" fmla="*/ 3398801 h 3398801"/>
              <a:gd name="connsiteX0" fmla="*/ 0 w 4672038"/>
              <a:gd name="connsiteY0" fmla="*/ 3398801 h 3398801"/>
              <a:gd name="connsiteX1" fmla="*/ 484857 w 4672038"/>
              <a:gd name="connsiteY1" fmla="*/ 0 h 3398801"/>
              <a:gd name="connsiteX2" fmla="*/ 4672038 w 4672038"/>
              <a:gd name="connsiteY2" fmla="*/ 0 h 3398801"/>
              <a:gd name="connsiteX3" fmla="*/ 4143219 w 4672038"/>
              <a:gd name="connsiteY3" fmla="*/ 3398801 h 3398801"/>
              <a:gd name="connsiteX4" fmla="*/ 0 w 4672038"/>
              <a:gd name="connsiteY4" fmla="*/ 3398801 h 339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2038" h="3398801">
                <a:moveTo>
                  <a:pt x="0" y="3398801"/>
                </a:moveTo>
                <a:lnTo>
                  <a:pt x="484857" y="0"/>
                </a:lnTo>
                <a:lnTo>
                  <a:pt x="4672038" y="0"/>
                </a:lnTo>
                <a:lnTo>
                  <a:pt x="4143219" y="3398801"/>
                </a:lnTo>
                <a:lnTo>
                  <a:pt x="0" y="3398801"/>
                </a:lnTo>
                <a:close/>
              </a:path>
            </a:pathLst>
          </a:cu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GB" dirty="0"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6B0F2D17-1073-E742-9DC7-B0AB3D75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80" y="0"/>
            <a:ext cx="4281454" cy="3453092"/>
          </a:xfrm>
          <a:custGeom>
            <a:avLst/>
            <a:gdLst>
              <a:gd name="connsiteX0" fmla="*/ 0 w 4815069"/>
              <a:gd name="connsiteY0" fmla="*/ 3453092 h 3453092"/>
              <a:gd name="connsiteX1" fmla="*/ 516030 w 4815069"/>
              <a:gd name="connsiteY1" fmla="*/ 0 h 3453092"/>
              <a:gd name="connsiteX2" fmla="*/ 4815069 w 4815069"/>
              <a:gd name="connsiteY2" fmla="*/ 0 h 3453092"/>
              <a:gd name="connsiteX3" fmla="*/ 4299039 w 4815069"/>
              <a:gd name="connsiteY3" fmla="*/ 3453092 h 3453092"/>
              <a:gd name="connsiteX4" fmla="*/ 0 w 4815069"/>
              <a:gd name="connsiteY4" fmla="*/ 3453092 h 3453092"/>
              <a:gd name="connsiteX0" fmla="*/ 20300 w 4299039"/>
              <a:gd name="connsiteY0" fmla="*/ 3453092 h 3453092"/>
              <a:gd name="connsiteX1" fmla="*/ 0 w 4299039"/>
              <a:gd name="connsiteY1" fmla="*/ 0 h 3453092"/>
              <a:gd name="connsiteX2" fmla="*/ 4299039 w 4299039"/>
              <a:gd name="connsiteY2" fmla="*/ 0 h 3453092"/>
              <a:gd name="connsiteX3" fmla="*/ 3783009 w 4299039"/>
              <a:gd name="connsiteY3" fmla="*/ 3453092 h 3453092"/>
              <a:gd name="connsiteX4" fmla="*/ 20300 w 4299039"/>
              <a:gd name="connsiteY4" fmla="*/ 3453092 h 3453092"/>
              <a:gd name="connsiteX0" fmla="*/ 2715 w 4281454"/>
              <a:gd name="connsiteY0" fmla="*/ 3453092 h 3453092"/>
              <a:gd name="connsiteX1" fmla="*/ 0 w 4281454"/>
              <a:gd name="connsiteY1" fmla="*/ 0 h 3453092"/>
              <a:gd name="connsiteX2" fmla="*/ 4281454 w 4281454"/>
              <a:gd name="connsiteY2" fmla="*/ 0 h 3453092"/>
              <a:gd name="connsiteX3" fmla="*/ 3765424 w 4281454"/>
              <a:gd name="connsiteY3" fmla="*/ 3453092 h 3453092"/>
              <a:gd name="connsiteX4" fmla="*/ 2715 w 4281454"/>
              <a:gd name="connsiteY4" fmla="*/ 3453092 h 345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1454" h="3453092">
                <a:moveTo>
                  <a:pt x="2715" y="3453092"/>
                </a:moveTo>
                <a:lnTo>
                  <a:pt x="0" y="0"/>
                </a:lnTo>
                <a:lnTo>
                  <a:pt x="4281454" y="0"/>
                </a:lnTo>
                <a:lnTo>
                  <a:pt x="3765424" y="3453092"/>
                </a:lnTo>
                <a:lnTo>
                  <a:pt x="2715" y="3453092"/>
                </a:lnTo>
                <a:close/>
              </a:path>
            </a:pathLst>
          </a:custGeo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1B12AB-40F0-2246-B10F-2DCE9FD717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7113" y="4467072"/>
            <a:ext cx="3004519" cy="609878"/>
          </a:xfrm>
        </p:spPr>
        <p:txBody>
          <a:bodyPr/>
          <a:lstStyle>
            <a:lvl1pPr>
              <a:defRPr sz="40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Stat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8CD48752-2C68-1B40-9F2A-444A7689AD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7112" y="5158598"/>
            <a:ext cx="3004519" cy="766578"/>
          </a:xfrm>
        </p:spPr>
        <p:txBody>
          <a:bodyPr/>
          <a:lstStyle>
            <a:lvl1pPr>
              <a:defRPr sz="1800" b="0" i="0">
                <a:latin typeface="Arial" panose="020B0604020202020204" pitchFamily="34" charset="0"/>
                <a:ea typeface="Lato" panose="020F0502020204030203" pitchFamily="34" charset="0"/>
              </a:defRPr>
            </a:lvl1pPr>
          </a:lstStyle>
          <a:p>
            <a:pPr lvl="0"/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Use this space for more info</a:t>
            </a:r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4C8273F-3EAE-604D-BCE8-21597CA1A3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32826" y="1821118"/>
            <a:ext cx="3272085" cy="58050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Number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1710FE5-F65E-CA48-9347-3F71D352FA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2825" y="2470096"/>
            <a:ext cx="3272085" cy="766578"/>
          </a:xfrm>
        </p:spPr>
        <p:txBody>
          <a:bodyPr/>
          <a:lstStyle>
            <a:lvl1pPr>
              <a:defRPr sz="1800" b="0" i="0">
                <a:latin typeface="Arial" panose="020B0604020202020204" pitchFamily="34" charset="0"/>
                <a:ea typeface="Lato" panose="020F0502020204030203" pitchFamily="34" charset="0"/>
              </a:defRPr>
            </a:lvl1pPr>
          </a:lstStyle>
          <a:p>
            <a:pPr lvl="0"/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Use this space for more info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613355-E55E-2940-9510-C330341464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79787" y="4465748"/>
            <a:ext cx="3431567" cy="609878"/>
          </a:xfrm>
        </p:spPr>
        <p:txBody>
          <a:bodyPr/>
          <a:lstStyle>
            <a:lvl1pPr>
              <a:defRPr sz="40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Figure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6CC24A9A-3301-E54E-827F-EBB7EC0F68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787" y="5158598"/>
            <a:ext cx="3431567" cy="766578"/>
          </a:xfrm>
        </p:spPr>
        <p:txBody>
          <a:bodyPr/>
          <a:lstStyle>
            <a:lvl1pPr>
              <a:defRPr sz="1600" b="0" i="0">
                <a:latin typeface="Arial" panose="020B0604020202020204" pitchFamily="34" charset="0"/>
                <a:ea typeface="Lato" panose="020F0502020204030203" pitchFamily="34" charset="0"/>
              </a:defRPr>
            </a:lvl1pPr>
          </a:lstStyle>
          <a:p>
            <a:pPr lvl="0"/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Use this space for more info</a:t>
            </a:r>
            <a:endParaRPr lang="en-US"/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B5688C84-2DF6-130D-1DF9-13D6DAEDA165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B5688C84-2DF6-130D-1DF9-13D6DAEDA165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2263C4ED-0465-330A-1E88-A2707B421569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098C015F-7179-1BAE-6009-33F32BFF410E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95501B1-1B91-7D5A-9BCD-C4028C030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237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graphic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78274"/>
            <a:ext cx="7576051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B66C64C-3FFA-634F-A991-43B9787E8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3031" y="1957396"/>
            <a:ext cx="1063517" cy="1079863"/>
          </a:xfrm>
          <a:prstGeom prst="ellipse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A8B500A-24C7-2C40-9CE8-A52002787C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4219" y="2172427"/>
            <a:ext cx="1076325" cy="669260"/>
          </a:xfrm>
        </p:spPr>
        <p:txBody>
          <a:bodyPr/>
          <a:lstStyle>
            <a:lvl1pPr algn="ctr">
              <a:buFontTx/>
              <a:buNone/>
              <a:defRPr sz="44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A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9CD6F5-09C6-CF43-801F-11210A9B3E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4616" y="2159000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Arial" panose="020B0604020202020204" pitchFamily="34" charset="0"/>
                <a:ea typeface="Lato" panose="020F0502020204030203" pitchFamily="34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77B7CD-4B9B-F849-A067-394EFA224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6384" y="3619138"/>
            <a:ext cx="1063517" cy="1079863"/>
          </a:xfrm>
          <a:prstGeom prst="ellipse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26A8F7DF-BE4D-3340-9CBA-F94B6FD2BA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839" y="3838950"/>
            <a:ext cx="1076325" cy="669260"/>
          </a:xfrm>
        </p:spPr>
        <p:txBody>
          <a:bodyPr>
            <a:normAutofit/>
          </a:bodyPr>
          <a:lstStyle>
            <a:lvl1pPr algn="ctr">
              <a:buFontTx/>
              <a:buNone/>
              <a:defRPr sz="40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B</a:t>
            </a:r>
            <a:endParaRPr lang="en-US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8DEAEC19-F8A5-FB4E-BB11-FF53345EAE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74616" y="3824439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Arial" panose="020B0604020202020204" pitchFamily="34" charset="0"/>
                <a:ea typeface="Lato" panose="020F0502020204030203" pitchFamily="34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48166BF-E184-0F4D-87A0-127CC9E8E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30964" y="1967126"/>
            <a:ext cx="1063517" cy="1079863"/>
          </a:xfrm>
          <a:prstGeom prst="ellipse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B0D9FC-CDF8-C546-81C4-51702F12CD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0964" y="2172427"/>
            <a:ext cx="1076325" cy="669260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74B622B4-316C-5F49-AC2A-6362389512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19742" y="2159000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Arial" panose="020B0604020202020204" pitchFamily="34" charset="0"/>
                <a:ea typeface="Lato" panose="020F0502020204030203" pitchFamily="34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3139DD6-5EFF-5444-A8E9-5BE8E706C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30965" y="3619138"/>
            <a:ext cx="1063517" cy="1079863"/>
          </a:xfrm>
          <a:prstGeom prst="ellipse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  <a:latin typeface="Arial" panose="020B0604020202020204" pitchFamily="34" charset="0"/>
            </a:endParaRP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7EFCFEC-58A9-1946-A73C-89359C5AC1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0965" y="3831640"/>
            <a:ext cx="1076325" cy="669260"/>
          </a:xfrm>
        </p:spPr>
        <p:txBody>
          <a:bodyPr>
            <a:normAutofit/>
          </a:bodyPr>
          <a:lstStyle>
            <a:lvl1pPr algn="ctr">
              <a:buFontTx/>
              <a:buNone/>
              <a:defRPr sz="40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D</a:t>
            </a:r>
            <a:endParaRPr lang="en-US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BB6F2639-01A1-DD47-AA90-FF9C8F26AF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19742" y="3824439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Arial" panose="020B0604020202020204" pitchFamily="34" charset="0"/>
                <a:ea typeface="Lato" panose="020F0502020204030203" pitchFamily="34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57DCF9A-C677-91EC-81C9-7B4983CD7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3031" y="1957396"/>
            <a:ext cx="1063517" cy="1079863"/>
          </a:xfrm>
          <a:prstGeom prst="ellipse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  <a:latin typeface="Arial" panose="020B060402020202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09D5CEA-C3C6-D396-C772-3F7D21A4A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3129" y="1953698"/>
            <a:ext cx="1063517" cy="1079863"/>
          </a:xfrm>
          <a:prstGeom prst="ellipse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aseline="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  <a:endParaRPr lang="en-US" sz="1600" baseline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A229874-0F1B-F297-8AC7-DE01672C4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748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ographic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>
            <a:extLst>
              <a:ext uri="{FF2B5EF4-FFF2-40B4-BE49-F238E27FC236}">
                <a16:creationId xmlns:a16="http://schemas.microsoft.com/office/drawing/2014/main" id="{FED6A307-FCCA-AE45-6CBF-CF77FF53B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18157" y="3633648"/>
            <a:ext cx="1063517" cy="1079863"/>
          </a:xfrm>
          <a:prstGeom prst="ellipse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78274"/>
            <a:ext cx="7576051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B66C64C-3FFA-634F-A991-43B9787E8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5839" y="1953699"/>
            <a:ext cx="1063517" cy="1079863"/>
          </a:xfrm>
          <a:prstGeom prst="ellipse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9CD6F5-09C6-CF43-801F-11210A9B3E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4616" y="2159000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Arial" panose="020B0604020202020204" pitchFamily="34" charset="0"/>
                <a:ea typeface="Lato" panose="020F0502020204030203" pitchFamily="34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77B7CD-4B9B-F849-A067-394EFA224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5839" y="3619138"/>
            <a:ext cx="1063517" cy="1079863"/>
          </a:xfrm>
          <a:prstGeom prst="ellipse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8DEAEC19-F8A5-FB4E-BB11-FF53345EAE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74616" y="3824439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Arial" panose="020B0604020202020204" pitchFamily="34" charset="0"/>
                <a:ea typeface="Lato" panose="020F0502020204030203" pitchFamily="34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48166BF-E184-0F4D-87A0-127CC9E8E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30964" y="1953698"/>
            <a:ext cx="1063517" cy="1079863"/>
          </a:xfrm>
          <a:prstGeom prst="ellipse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74B622B4-316C-5F49-AC2A-6362389512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19742" y="2159000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Arial" panose="020B0604020202020204" pitchFamily="34" charset="0"/>
                <a:ea typeface="Lato" panose="020F0502020204030203" pitchFamily="34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BB6F2639-01A1-DD47-AA90-FF9C8F26AF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19742" y="3824439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Arial" panose="020B0604020202020204" pitchFamily="34" charset="0"/>
                <a:ea typeface="Lato" panose="020F0502020204030203" pitchFamily="34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6C606675-ACD4-2B62-56F2-37C2F72E49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18157" y="2178447"/>
            <a:ext cx="1076325" cy="669260"/>
          </a:xfrm>
        </p:spPr>
        <p:txBody>
          <a:bodyPr>
            <a:normAutofit/>
          </a:bodyPr>
          <a:lstStyle>
            <a:lvl1pPr algn="ctr">
              <a:defRPr sz="4000">
                <a:solidFill>
                  <a:srgbClr val="FFFFFF"/>
                </a:solidFill>
                <a:latin typeface="Arial" panose="020B0604020202020204" pitchFamily="34" charset="0"/>
                <a:ea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30F5331F-50B6-BC59-6CBE-2BE073E349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3030" y="2143521"/>
            <a:ext cx="1076325" cy="669260"/>
          </a:xfrm>
        </p:spPr>
        <p:txBody>
          <a:bodyPr/>
          <a:lstStyle>
            <a:lvl1pPr algn="ctr">
              <a:buFontTx/>
              <a:buNone/>
              <a:defRPr sz="44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A</a:t>
            </a:r>
            <a:endParaRPr lang="en-US"/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72CCF1F-1524-5E8B-5BCD-AE89E31AD5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031" y="3838950"/>
            <a:ext cx="1076325" cy="669260"/>
          </a:xfrm>
        </p:spPr>
        <p:txBody>
          <a:bodyPr>
            <a:normAutofit/>
          </a:bodyPr>
          <a:lstStyle>
            <a:lvl1pPr algn="ctr">
              <a:buFontTx/>
              <a:buNone/>
              <a:defRPr sz="40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B</a:t>
            </a:r>
            <a:endParaRPr lang="en-US"/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3C7C9CD1-1606-31A4-A67B-26C4CC002E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0965" y="3838950"/>
            <a:ext cx="1076325" cy="669260"/>
          </a:xfrm>
        </p:spPr>
        <p:txBody>
          <a:bodyPr>
            <a:normAutofit/>
          </a:bodyPr>
          <a:lstStyle>
            <a:lvl1pPr algn="ctr">
              <a:buFontTx/>
              <a:buNone/>
              <a:defRPr sz="40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D</a:t>
            </a:r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7DBBDEF-AF3D-CE00-F64B-C92E94E1B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4097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87510"/>
            <a:ext cx="7531197" cy="76517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Table examples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D1D1064C-AA1D-9442-93F9-A6AF006554F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6384" y="1268505"/>
            <a:ext cx="7531197" cy="765175"/>
          </a:xfrm>
        </p:spPr>
        <p:txBody>
          <a:bodyPr>
            <a:normAutofit/>
          </a:bodyPr>
          <a:lstStyle>
            <a:lvl1pPr>
              <a:defRPr sz="1800" b="0" i="0">
                <a:latin typeface="Arial" panose="020B0604020202020204" pitchFamily="34" charset="0"/>
                <a:ea typeface="Lato" panose="020F0502020204030203" pitchFamily="34" charset="0"/>
              </a:defRPr>
            </a:lvl1pPr>
          </a:lstStyle>
          <a:p>
            <a:pPr lvl="0"/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Please insert tables according to the style below</a:t>
            </a:r>
            <a:endParaRPr lang="en-US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7FEA4806-8CAE-8D4D-88AC-691B8A06E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496384" y="2392363"/>
            <a:ext cx="5191531" cy="275379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8" name="Table Placeholder 5">
            <a:extLst>
              <a:ext uri="{FF2B5EF4-FFF2-40B4-BE49-F238E27FC236}">
                <a16:creationId xmlns:a16="http://schemas.microsoft.com/office/drawing/2014/main" id="{194BD8C5-50CB-3B48-80B0-64F3B438E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bl" sz="quarter" idx="20"/>
          </p:nvPr>
        </p:nvSpPr>
        <p:spPr>
          <a:xfrm>
            <a:off x="6096000" y="2392363"/>
            <a:ext cx="5191531" cy="275379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table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103E60-BDB7-1C8B-5FFE-00E26459E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0915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87510"/>
            <a:ext cx="7531197" cy="76517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Chart examples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7E3AB261-B17C-5046-A098-0ADB62DAA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87148" y="2015207"/>
            <a:ext cx="4700587" cy="36687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9" name="Chart Placeholder 4">
            <a:extLst>
              <a:ext uri="{FF2B5EF4-FFF2-40B4-BE49-F238E27FC236}">
                <a16:creationId xmlns:a16="http://schemas.microsoft.com/office/drawing/2014/main" id="{3A5B2D22-2763-9D41-9CA4-2B9DADCE1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359933" y="2015206"/>
            <a:ext cx="4700587" cy="36687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00CB555-DC95-4199-AD2B-E93B100471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7148" y="1268506"/>
            <a:ext cx="7540433" cy="411422"/>
          </a:xfrm>
        </p:spPr>
        <p:txBody>
          <a:bodyPr>
            <a:normAutofit/>
          </a:bodyPr>
          <a:lstStyle>
            <a:lvl1pPr>
              <a:defRPr sz="1600" b="0" i="0">
                <a:latin typeface="Arial" panose="020B0604020202020204" pitchFamily="34" charset="0"/>
                <a:ea typeface="Lato" panose="020F0502020204030203" pitchFamily="34" charset="0"/>
              </a:defRPr>
            </a:lvl1pPr>
          </a:lstStyle>
          <a:p>
            <a:pPr lvl="0"/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Please insert charts according to the style below</a:t>
            </a: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795A4B-71F7-7928-C8AF-CD1CD897C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9256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gn Off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685A73-17F1-FC81-55C6-7E7CEAE7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96" y="520117"/>
            <a:ext cx="3746500" cy="381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BB0F4FE-EC56-48AB-9963-F89D9B522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397" y="3036320"/>
            <a:ext cx="5914608" cy="78535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60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422205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A5B340-A139-43F1-8897-F72E32D27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C754D0E-89A1-D130-ED83-26F482592F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4988" y="722208"/>
            <a:ext cx="4120710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This is a sample title page layout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777E65B-BEAB-C8F0-F6CF-8CDC4D262C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988" y="2241489"/>
            <a:ext cx="3924300" cy="1356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here please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834F175-C293-AF7E-16DD-0AFA62C1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0875" y="-9054"/>
            <a:ext cx="6461125" cy="6867053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1125" h="6867053">
                <a:moveTo>
                  <a:pt x="1910281" y="0"/>
                </a:moveTo>
                <a:lnTo>
                  <a:pt x="6461125" y="9053"/>
                </a:lnTo>
                <a:lnTo>
                  <a:pt x="6461125" y="6867053"/>
                </a:lnTo>
                <a:lnTo>
                  <a:pt x="0" y="6867053"/>
                </a:lnTo>
                <a:lnTo>
                  <a:pt x="1910281" y="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FFF09C79-A037-9375-CD24-528B9B5A1AA9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FFF09C79-A037-9375-CD24-528B9B5A1AA9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3F493EF1-4743-3D68-A7D4-BD0AAF73A2EC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66A05BEE-DA09-2B0A-00C0-E0A218F9794D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102A304-1E8A-EDEA-6F50-5712395A3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988" y="5795023"/>
            <a:ext cx="37465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765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gn Off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EA45CF0-3F95-1A42-9B3B-E6BE7FB09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3F1794-4DE3-7521-99C3-A3EA1D51B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96" y="520117"/>
            <a:ext cx="3746500" cy="381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3EE2BE5-8ACB-AEEC-9048-198EE0A1A9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397" y="3036320"/>
            <a:ext cx="5914608" cy="78535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60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Thank you.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5F5B124-24E3-B2E2-3A9C-BF1095966796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75F5B124-24E3-B2E2-3A9C-BF1095966796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0DCBC59-EF55-546A-5C94-1162E0F87A8D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1E492165-A451-E447-4C5C-8FD4BCE717ED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9407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gn Off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EA45CF0-3F95-1A42-9B3B-E6BE7FB09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C3E21D-BC07-D497-6D64-7B8F37E6D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96" y="520117"/>
            <a:ext cx="3746500" cy="381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4697667-507F-5A4F-34CE-8753A67C4B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397" y="3036320"/>
            <a:ext cx="5914608" cy="78535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6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Thank you.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F9AEA07-6063-C310-D4B0-ECA8CA465D2C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6F9AEA07-6063-C310-D4B0-ECA8CA465D2C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705628E1-5DD2-CC08-C413-3D0344AF1DF2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2218A786-6A46-852B-AF07-3F9FBBB25ED6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7614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gn Off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EA45CF0-3F95-1A42-9B3B-E6BE7FB09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D11CDE-861E-DF4A-AF8D-3BAD036F28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397" y="3036320"/>
            <a:ext cx="5914608" cy="78535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6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Thank you.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41E0B3-93EE-7467-F03A-0C4891B9D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96" y="520117"/>
            <a:ext cx="3746500" cy="381000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FCC2DEF-4916-70AA-3F71-D945B03FCAFB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FCC2DEF-4916-70AA-3F71-D945B03FCAFB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46EDA84-1314-5DF2-BC8A-8F3FEF5975BB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A8A60201-EB96-2897-0D4C-AEA93BB70254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864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A5B340-A139-43F1-8897-F72E32D27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71B301D-2C64-31F3-4E4B-08D9B28554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4988" y="722208"/>
            <a:ext cx="4120710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This is a sample title page layout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E53DE70-0774-B19A-0E79-7E58DC2DC2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988" y="2241489"/>
            <a:ext cx="3924300" cy="1356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here please</a:t>
            </a:r>
            <a:endParaRPr lang="en-US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4D8257A8-8F22-B74F-E21A-A7386D6AF150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4D8257A8-8F22-B74F-E21A-A7386D6AF150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7087CF54-FE34-F7A2-7D23-5C182E656542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1F0745D0-7E16-F49F-D743-48110849BC44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92A15E-E93D-426E-ED64-011A1772CF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988" y="5795023"/>
            <a:ext cx="37465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92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A5B340-A139-43F1-8897-F72E32D27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51950EA-5C03-FF21-F62E-AAD37BC3A3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4988" y="722208"/>
            <a:ext cx="4120710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This is a sample title page layout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23AE515-D13F-CE6C-3FD1-3B10D21BC3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988" y="2241489"/>
            <a:ext cx="3924300" cy="1356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here please</a:t>
            </a:r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A71DFED-A6E8-558D-FDBA-57C9AE478661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4A71DFED-A6E8-558D-FDBA-57C9AE478661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0A1E58C-7525-34EF-913F-13D68CC230E9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813782E8-70A3-49BA-672C-F063B8708CD6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B848DEA-BA99-7C9B-7047-D45F030F1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988" y="5795023"/>
            <a:ext cx="37465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293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Pag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88C972-D510-E5C9-2A7B-31AD657CF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1531EBE4-09E9-31CA-7979-6EE482196835}"/>
              </a:ext>
            </a:extLst>
          </p:cNvPr>
          <p:cNvSpPr txBox="1">
            <a:spLocks/>
          </p:cNvSpPr>
          <p:nvPr userDrawn="1"/>
        </p:nvSpPr>
        <p:spPr>
          <a:xfrm>
            <a:off x="11565172" y="6146056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11274D48-D092-B660-438F-D6D24B0907B4}"/>
              </a:ext>
            </a:extLst>
          </p:cNvPr>
          <p:cNvSpPr txBox="1">
            <a:spLocks/>
          </p:cNvSpPr>
          <p:nvPr userDrawn="1"/>
        </p:nvSpPr>
        <p:spPr>
          <a:xfrm>
            <a:off x="11565172" y="6146056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C091E9-B271-F842-76A3-4AD3F673F389}"/>
              </a:ext>
            </a:extLst>
          </p:cNvPr>
          <p:cNvSpPr txBox="1">
            <a:spLocks/>
          </p:cNvSpPr>
          <p:nvPr userDrawn="1"/>
        </p:nvSpPr>
        <p:spPr>
          <a:xfrm>
            <a:off x="11565172" y="6146056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49D77FD-4E02-DA0B-774E-9537EA479FB6}"/>
              </a:ext>
            </a:extLst>
          </p:cNvPr>
          <p:cNvSpPr txBox="1">
            <a:spLocks/>
          </p:cNvSpPr>
          <p:nvPr userDrawn="1"/>
        </p:nvSpPr>
        <p:spPr>
          <a:xfrm>
            <a:off x="11565172" y="6146056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B52599A-1360-D492-947C-27972948DF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71663" y="6343650"/>
            <a:ext cx="9086850" cy="36512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Abbreviations: </a:t>
            </a:r>
            <a:r>
              <a:rPr lang="en-GB" sz="1400"/>
              <a:t>[for example, OS, overall survival; ICER, incremental-cost effectiveness ratio]</a:t>
            </a:r>
            <a:endParaRPr lang="en-US"/>
          </a:p>
        </p:txBody>
      </p:sp>
      <p:sp>
        <p:nvSpPr>
          <p:cNvPr id="7" name="Title 28">
            <a:extLst>
              <a:ext uri="{FF2B5EF4-FFF2-40B4-BE49-F238E27FC236}">
                <a16:creationId xmlns:a16="http://schemas.microsoft.com/office/drawing/2014/main" id="{BA969C22-F5B7-6378-0699-0004CD5E65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4" y="263524"/>
            <a:ext cx="11250785" cy="592817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This is a sample page layout</a:t>
            </a:r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9F9F414-C853-E3F8-B5D7-EE6F4EC49E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6724" y="1654630"/>
            <a:ext cx="11250785" cy="4167728"/>
          </a:xfrm>
        </p:spPr>
        <p:txBody>
          <a:bodyPr>
            <a:noAutofit/>
          </a:bodyPr>
          <a:lstStyle>
            <a:lvl1pPr>
              <a:lnSpc>
                <a:spcPct val="114000"/>
              </a:lnSpc>
              <a:defRPr sz="1800">
                <a:latin typeface="Arial" panose="020B0604020202020204" pitchFamily="34" charset="0"/>
                <a:ea typeface="Lato" panose="020F0502020204030203" pitchFamily="34" charset="0"/>
              </a:defRPr>
            </a:lvl1pPr>
            <a:lvl2pPr>
              <a:lnSpc>
                <a:spcPct val="114000"/>
              </a:lnSpc>
              <a:defRPr sz="1800">
                <a:latin typeface="Arial" panose="020B0604020202020204" pitchFamily="34" charset="0"/>
                <a:ea typeface="Lato" panose="020F0502020204030203" pitchFamily="34" charset="0"/>
              </a:defRPr>
            </a:lvl2pPr>
            <a:lvl3pPr>
              <a:lnSpc>
                <a:spcPct val="114000"/>
              </a:lnSpc>
              <a:defRPr sz="1800">
                <a:latin typeface="Arial" panose="020B0604020202020204" pitchFamily="34" charset="0"/>
                <a:ea typeface="Lato" panose="020F0502020204030203" pitchFamily="34" charset="0"/>
              </a:defRPr>
            </a:lvl3pPr>
            <a:lvl4pPr>
              <a:lnSpc>
                <a:spcPct val="114000"/>
              </a:lnSpc>
              <a:defRPr sz="1800">
                <a:latin typeface="Arial" panose="020B0604020202020204" pitchFamily="34" charset="0"/>
                <a:ea typeface="Lato" panose="020F0502020204030203" pitchFamily="34" charset="0"/>
              </a:defRPr>
            </a:lvl4pPr>
            <a:lvl5pPr>
              <a:lnSpc>
                <a:spcPct val="114000"/>
              </a:lnSpc>
              <a:defRPr sz="1800">
                <a:latin typeface="Arial" panose="020B0604020202020204" pitchFamily="34" charset="0"/>
                <a:ea typeface="Lato" panose="020F0502020204030203" pitchFamily="34" charset="0"/>
              </a:defRPr>
            </a:lvl5pPr>
          </a:lstStyle>
          <a:p>
            <a:pPr lvl="0"/>
            <a:r>
              <a:rPr lang="en-US"/>
              <a:t>Please use this space to insert written content as required. Please use Inter or Arial with a minimum font size of 18pt and avoid changing the </a:t>
            </a:r>
            <a:r>
              <a:rPr lang="en-US" err="1"/>
              <a:t>colour</a:t>
            </a:r>
            <a:r>
              <a:rPr lang="en-US"/>
              <a:t> of the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286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ple Pag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>
            <a:extLst>
              <a:ext uri="{FF2B5EF4-FFF2-40B4-BE49-F238E27FC236}">
                <a16:creationId xmlns:a16="http://schemas.microsoft.com/office/drawing/2014/main" id="{91575A59-C87E-A604-798B-D6CF843A9B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4" y="263524"/>
            <a:ext cx="11250785" cy="592817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This is a sample page layout</a:t>
            </a:r>
            <a:endParaRPr lang="en-GB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6E9CEC9-5FAF-673A-BEDE-883241C6F8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6724" y="1654630"/>
            <a:ext cx="11250785" cy="4167728"/>
          </a:xfrm>
        </p:spPr>
        <p:txBody>
          <a:bodyPr>
            <a:noAutofit/>
          </a:bodyPr>
          <a:lstStyle>
            <a:lvl1pPr>
              <a:lnSpc>
                <a:spcPct val="114000"/>
              </a:lnSpc>
              <a:defRPr sz="1800">
                <a:latin typeface="Arial" panose="020B0604020202020204" pitchFamily="34" charset="0"/>
                <a:ea typeface="Lato" panose="020F0502020204030203" pitchFamily="34" charset="0"/>
              </a:defRPr>
            </a:lvl1pPr>
            <a:lvl2pPr>
              <a:lnSpc>
                <a:spcPct val="114000"/>
              </a:lnSpc>
              <a:defRPr sz="1800">
                <a:latin typeface="Arial" panose="020B0604020202020204" pitchFamily="34" charset="0"/>
                <a:ea typeface="Lato" panose="020F0502020204030203" pitchFamily="34" charset="0"/>
              </a:defRPr>
            </a:lvl2pPr>
            <a:lvl3pPr>
              <a:lnSpc>
                <a:spcPct val="114000"/>
              </a:lnSpc>
              <a:defRPr sz="1800">
                <a:latin typeface="Arial" panose="020B0604020202020204" pitchFamily="34" charset="0"/>
                <a:ea typeface="Lato" panose="020F0502020204030203" pitchFamily="34" charset="0"/>
              </a:defRPr>
            </a:lvl3pPr>
            <a:lvl4pPr>
              <a:lnSpc>
                <a:spcPct val="114000"/>
              </a:lnSpc>
              <a:defRPr sz="1800">
                <a:latin typeface="Arial" panose="020B0604020202020204" pitchFamily="34" charset="0"/>
                <a:ea typeface="Lato" panose="020F0502020204030203" pitchFamily="34" charset="0"/>
              </a:defRPr>
            </a:lvl4pPr>
            <a:lvl5pPr>
              <a:lnSpc>
                <a:spcPct val="114000"/>
              </a:lnSpc>
              <a:defRPr sz="1800">
                <a:latin typeface="Arial" panose="020B0604020202020204" pitchFamily="34" charset="0"/>
                <a:ea typeface="Lato" panose="020F0502020204030203" pitchFamily="34" charset="0"/>
              </a:defRPr>
            </a:lvl5pPr>
          </a:lstStyle>
          <a:p>
            <a:pPr lvl="0"/>
            <a:r>
              <a:rPr lang="en-US"/>
              <a:t>Please use this space to insert written content as required. Please use Inter or Arial with a minimum font size of 18pt and avoid changing the </a:t>
            </a:r>
            <a:r>
              <a:rPr lang="en-US" err="1"/>
              <a:t>colour</a:t>
            </a:r>
            <a:r>
              <a:rPr lang="en-US"/>
              <a:t> of the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88C972-D510-E5C9-2A7B-31AD657CF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E2BEFB1-DB3D-9794-B1F6-3DF605CE40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71663" y="6343650"/>
            <a:ext cx="9086850" cy="36512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Abbreviations: </a:t>
            </a:r>
            <a:r>
              <a:rPr lang="en-GB" sz="1400"/>
              <a:t>[for example, OS, overall survival; ICER, incremental-cost effectiveness ratio]</a:t>
            </a:r>
            <a:endParaRPr lang="en-US"/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C99D6D26-A54D-9D14-F003-B62A4B57EDCC}"/>
              </a:ext>
            </a:extLst>
          </p:cNvPr>
          <p:cNvSpPr txBox="1">
            <a:spLocks/>
          </p:cNvSpPr>
          <p:nvPr userDrawn="1"/>
        </p:nvSpPr>
        <p:spPr>
          <a:xfrm>
            <a:off x="11565172" y="6146056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F53D3930-141C-A59F-C7F1-B7DF77C69469}"/>
              </a:ext>
            </a:extLst>
          </p:cNvPr>
          <p:cNvSpPr txBox="1">
            <a:spLocks/>
          </p:cNvSpPr>
          <p:nvPr userDrawn="1"/>
        </p:nvSpPr>
        <p:spPr>
          <a:xfrm>
            <a:off x="11565172" y="6146056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BB893E24-5184-20DC-4483-B01E60D34DE4}"/>
              </a:ext>
            </a:extLst>
          </p:cNvPr>
          <p:cNvSpPr txBox="1">
            <a:spLocks/>
          </p:cNvSpPr>
          <p:nvPr userDrawn="1"/>
        </p:nvSpPr>
        <p:spPr>
          <a:xfrm>
            <a:off x="11565172" y="6146056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D1B00024-A17C-8946-50C6-581ABAE97C6F}"/>
              </a:ext>
            </a:extLst>
          </p:cNvPr>
          <p:cNvSpPr txBox="1">
            <a:spLocks/>
          </p:cNvSpPr>
          <p:nvPr userDrawn="1"/>
        </p:nvSpPr>
        <p:spPr>
          <a:xfrm>
            <a:off x="11565172" y="6146056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7CB3B582-2053-A846-2531-8E4BB8651C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6724" y="713499"/>
            <a:ext cx="11250786" cy="520838"/>
          </a:xfrm>
        </p:spPr>
        <p:txBody>
          <a:bodyPr>
            <a:noAutofit/>
          </a:bodyPr>
          <a:lstStyle>
            <a:lvl1pPr>
              <a:defRPr sz="2400">
                <a:latin typeface="Arial" panose="020B0604020202020204" pitchFamily="34" charset="0"/>
                <a:ea typeface="Lato" panose="020F0502020204030203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Add key message of slide</a:t>
            </a:r>
          </a:p>
        </p:txBody>
      </p:sp>
    </p:spTree>
    <p:extLst>
      <p:ext uri="{BB962C8B-B14F-4D97-AF65-F5344CB8AC3E}">
        <p14:creationId xmlns:p14="http://schemas.microsoft.com/office/powerpoint/2010/main" val="2137829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Pag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C99BF27-F2A3-634A-9BA9-2AAB83CB1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5240" y="0"/>
            <a:ext cx="12192000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E5732A2-0045-36A6-288A-34640127F3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8583" y="545526"/>
            <a:ext cx="11178381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1B72BB5-A87E-1535-7B76-E87F7E093A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/>
          <a:lstStyle>
            <a:lvl1pPr>
              <a:lnSpc>
                <a:spcPct val="150000"/>
              </a:lnSpc>
              <a:defRPr sz="1800">
                <a:latin typeface="Arial" panose="020B0604020202020204" pitchFamily="34" charset="0"/>
                <a:ea typeface="Lato" panose="020F0502020204030203" pitchFamily="34" charset="0"/>
              </a:defRPr>
            </a:lvl1pPr>
            <a:lvl2pPr>
              <a:lnSpc>
                <a:spcPct val="150000"/>
              </a:lnSpc>
              <a:defRPr sz="1800">
                <a:latin typeface="Arial" panose="020B0604020202020204" pitchFamily="34" charset="0"/>
                <a:ea typeface="Lato" panose="020F0502020204030203" pitchFamily="34" charset="0"/>
              </a:defRPr>
            </a:lvl2pPr>
            <a:lvl3pPr>
              <a:lnSpc>
                <a:spcPct val="150000"/>
              </a:lnSpc>
              <a:defRPr sz="1800">
                <a:latin typeface="Arial" panose="020B0604020202020204" pitchFamily="34" charset="0"/>
                <a:ea typeface="Lato" panose="020F0502020204030203" pitchFamily="34" charset="0"/>
              </a:defRPr>
            </a:lvl3pPr>
            <a:lvl4pPr>
              <a:lnSpc>
                <a:spcPct val="150000"/>
              </a:lnSpc>
              <a:defRPr sz="1800">
                <a:latin typeface="Arial" panose="020B0604020202020204" pitchFamily="34" charset="0"/>
                <a:ea typeface="Lato" panose="020F0502020204030203" pitchFamily="34" charset="0"/>
              </a:defRPr>
            </a:lvl4pPr>
            <a:lvl5pPr>
              <a:lnSpc>
                <a:spcPct val="150000"/>
              </a:lnSpc>
              <a:defRPr sz="1800">
                <a:latin typeface="Arial" panose="020B0604020202020204" pitchFamily="34" charset="0"/>
                <a:ea typeface="Lato" panose="020F0502020204030203" pitchFamily="34" charset="0"/>
              </a:defRPr>
            </a:lvl5pPr>
          </a:lstStyle>
          <a:p>
            <a:pPr lvl="0"/>
            <a:r>
              <a:rPr lang="en-US"/>
              <a:t>Please use this space to insert written content as required. Please use Inter or Arial with a minimum font size of 16pt and avoid changing the </a:t>
            </a:r>
            <a:r>
              <a:rPr lang="en-US" err="1"/>
              <a:t>colour</a:t>
            </a:r>
            <a:r>
              <a:rPr lang="en-US"/>
              <a:t> of the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EBB41DC-A69B-E457-7D0B-1442138311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8A6747E8-68B1-FA77-357A-655D549D6FDB}"/>
              </a:ext>
            </a:extLst>
          </p:cNvPr>
          <p:cNvSpPr txBox="1">
            <a:spLocks/>
          </p:cNvSpPr>
          <p:nvPr userDrawn="1"/>
        </p:nvSpPr>
        <p:spPr>
          <a:xfrm>
            <a:off x="11637742" y="6146056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r"/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B23B27A8-588E-90D5-CE93-52FB5E3F695F}"/>
              </a:ext>
            </a:extLst>
          </p:cNvPr>
          <p:cNvSpPr txBox="1">
            <a:spLocks/>
          </p:cNvSpPr>
          <p:nvPr userDrawn="1"/>
        </p:nvSpPr>
        <p:spPr>
          <a:xfrm>
            <a:off x="11637742" y="6146056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r"/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B04FBC92-CC13-3B0C-B385-715133A008B4}"/>
              </a:ext>
            </a:extLst>
          </p:cNvPr>
          <p:cNvSpPr txBox="1">
            <a:spLocks/>
          </p:cNvSpPr>
          <p:nvPr userDrawn="1"/>
        </p:nvSpPr>
        <p:spPr>
          <a:xfrm>
            <a:off x="11637742" y="6146056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r"/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F7EAFF5E-9938-DEC3-4280-896E584B1A60}"/>
              </a:ext>
            </a:extLst>
          </p:cNvPr>
          <p:cNvSpPr txBox="1">
            <a:spLocks/>
          </p:cNvSpPr>
          <p:nvPr userDrawn="1"/>
        </p:nvSpPr>
        <p:spPr>
          <a:xfrm>
            <a:off x="11637742" y="6146056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</a:rPr>
              <a:pPr algn="r"/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721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D95A3C9-9C62-4772-A1CE-36239AA18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65125"/>
            <a:ext cx="4324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This is the slide master template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8910A4F-E315-42EE-8468-BC6F40042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725" y="1901825"/>
            <a:ext cx="432435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Please select from the available layout slides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599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133" r:id="rId8"/>
    <p:sldLayoutId id="2147484099" r:id="rId9"/>
    <p:sldLayoutId id="2147484100" r:id="rId10"/>
    <p:sldLayoutId id="2147484101" r:id="rId11"/>
    <p:sldLayoutId id="2147484102" r:id="rId12"/>
    <p:sldLayoutId id="2147484103" r:id="rId13"/>
    <p:sldLayoutId id="2147484104" r:id="rId14"/>
    <p:sldLayoutId id="2147484105" r:id="rId15"/>
    <p:sldLayoutId id="2147484106" r:id="rId16"/>
    <p:sldLayoutId id="2147484107" r:id="rId17"/>
    <p:sldLayoutId id="2147484108" r:id="rId18"/>
    <p:sldLayoutId id="2147484109" r:id="rId19"/>
    <p:sldLayoutId id="2147484110" r:id="rId20"/>
    <p:sldLayoutId id="2147484111" r:id="rId21"/>
    <p:sldLayoutId id="2147484112" r:id="rId22"/>
    <p:sldLayoutId id="2147484113" r:id="rId23"/>
    <p:sldLayoutId id="2147484114" r:id="rId24"/>
    <p:sldLayoutId id="2147484115" r:id="rId25"/>
    <p:sldLayoutId id="2147484116" r:id="rId26"/>
    <p:sldLayoutId id="2147484117" r:id="rId27"/>
    <p:sldLayoutId id="2147484118" r:id="rId28"/>
    <p:sldLayoutId id="2147484119" r:id="rId29"/>
    <p:sldLayoutId id="2147484120" r:id="rId30"/>
    <p:sldLayoutId id="2147484121" r:id="rId31"/>
    <p:sldLayoutId id="2147484122" r:id="rId32"/>
    <p:sldLayoutId id="2147484123" r:id="rId33"/>
    <p:sldLayoutId id="2147484124" r:id="rId34"/>
    <p:sldLayoutId id="2147484125" r:id="rId35"/>
    <p:sldLayoutId id="2147484126" r:id="rId36"/>
    <p:sldLayoutId id="2147484127" r:id="rId37"/>
    <p:sldLayoutId id="2147484128" r:id="rId38"/>
    <p:sldLayoutId id="2147484129" r:id="rId39"/>
    <p:sldLayoutId id="2147484130" r:id="rId40"/>
    <p:sldLayoutId id="2147484131" r:id="rId41"/>
    <p:sldLayoutId id="2147484132" r:id="rId4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ce.org.uk/terms-and-conditions#notice-of-right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sv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ce.org.uk/terms-and-conditions#notice-of-rights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ce.org.uk/terms-and-conditions#notice-of-rights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 descr="Title">
            <a:extLst>
              <a:ext uri="{FF2B5EF4-FFF2-40B4-BE49-F238E27FC236}">
                <a16:creationId xmlns:a16="http://schemas.microsoft.com/office/drawing/2014/main" id="{A60A617C-9F99-4917-8E5F-4CCB2DA12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002" y="383184"/>
            <a:ext cx="8241768" cy="2215113"/>
          </a:xfrm>
        </p:spPr>
        <p:txBody>
          <a:bodyPr>
            <a:normAutofit fontScale="90000"/>
          </a:bodyPr>
          <a:lstStyle/>
          <a:p>
            <a:r>
              <a:rPr lang="en-GB"/>
              <a:t>Ribociclib with an aromatase inhibitor for adjuvant treatment of hormone receptor-positive, HER2-negative early breast cancer [ID6153]</a:t>
            </a:r>
          </a:p>
        </p:txBody>
      </p:sp>
      <p:sp>
        <p:nvSpPr>
          <p:cNvPr id="5" name="Text Placeholder 5" descr="Committee, Chair, lead team, Evidence review Group BMJ - TAG&#10;Technical team: &#10;Company">
            <a:extLst>
              <a:ext uri="{FF2B5EF4-FFF2-40B4-BE49-F238E27FC236}">
                <a16:creationId xmlns:a16="http://schemas.microsoft.com/office/drawing/2014/main" id="{FBF51F26-8808-B648-E2A6-4A6F3879D4D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31260" y="3225621"/>
            <a:ext cx="11781996" cy="2587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0343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Technology appraisal committee A [03 June 2025] – 2</a:t>
            </a:r>
            <a:r>
              <a:rPr kumimoji="0" lang="en-US" sz="2800" b="1" i="0" u="none" strike="noStrike" kern="1200" cap="none" spc="0" normalizeH="0" baseline="3000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Committee meeting</a:t>
            </a:r>
          </a:p>
          <a:p>
            <a:pPr marL="0" marR="0" lvl="0" indent="0" algn="l" defTabSz="70343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Chair: </a:t>
            </a:r>
            <a:r>
              <a:rPr kumimoji="0" lang="en-US" sz="2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Radha Todd </a:t>
            </a:r>
          </a:p>
          <a:p>
            <a:pPr marL="0" marR="0" lvl="0" indent="0" algn="l" defTabSz="70343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Lead Team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: Richard Ballerand, Andrew Champion, Hugo Pedder</a:t>
            </a:r>
          </a:p>
          <a:p>
            <a:pPr defTabSz="703434">
              <a:spcBef>
                <a:spcPts val="1200"/>
              </a:spcBef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Evidence review group: </a:t>
            </a:r>
            <a:r>
              <a:rPr kumimoji="0" lang="en-US" sz="2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Liverpool Reviews and Implementation Group (</a:t>
            </a:r>
            <a:r>
              <a:rPr kumimoji="0" lang="en-US" sz="280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LRiG</a:t>
            </a:r>
            <a:r>
              <a:rPr kumimoji="0" lang="en-US" sz="2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0" marR="0" lvl="0" indent="0" algn="l" defTabSz="70343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Technical team: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Harsimran Sarpal, Nigel Gumbleton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, Ian Watson, Janet Roberston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70343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Company: </a:t>
            </a:r>
            <a:r>
              <a:rPr kumimoji="0" lang="en-US" sz="2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Novartis </a:t>
            </a:r>
            <a:endParaRPr kumimoji="0" lang="en-GB" sz="20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 descr="part 1 slides for committee contains confidential information">
            <a:extLst>
              <a:ext uri="{FF2B5EF4-FFF2-40B4-BE49-F238E27FC236}">
                <a16:creationId xmlns:a16="http://schemas.microsoft.com/office/drawing/2014/main" id="{E7E3D7B8-B271-0759-CC1A-6AB75C77DE2C}"/>
              </a:ext>
            </a:extLst>
          </p:cNvPr>
          <p:cNvSpPr/>
          <p:nvPr/>
        </p:nvSpPr>
        <p:spPr>
          <a:xfrm>
            <a:off x="8983980" y="295605"/>
            <a:ext cx="2842092" cy="9014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7244F2-6B15-E73F-BC76-FDEF10323F62}"/>
              </a:ext>
            </a:extLst>
          </p:cNvPr>
          <p:cNvSpPr txBox="1"/>
          <p:nvPr/>
        </p:nvSpPr>
        <p:spPr>
          <a:xfrm>
            <a:off x="9029699" y="383184"/>
            <a:ext cx="295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Arial" panose="020B0604020202020204" pitchFamily="34" charset="0"/>
              </a:rPr>
              <a:t>Part 1 – Redacted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B058ACA-0B66-4077-AB91-60A1F832DEAF}"/>
              </a:ext>
            </a:extLst>
          </p:cNvPr>
          <p:cNvSpPr txBox="1">
            <a:spLocks/>
          </p:cNvSpPr>
          <p:nvPr/>
        </p:nvSpPr>
        <p:spPr>
          <a:xfrm>
            <a:off x="1502056" y="5942795"/>
            <a:ext cx="10324016" cy="47783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NICE </a:t>
            </a:r>
            <a:fld id="{029CBA81-C7A1-4297-9E86-82333D5E6273}" type="datetimeyyyy">
              <a:rPr lang="en-GB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fld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All rights reserved. Subject to </a:t>
            </a:r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Notice of rights</a:t>
            </a:r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5" descr="Committee, Chair, lead team, Evidence review Group BMJ - TAG&#10;Technical team: &#10;Company">
            <a:extLst>
              <a:ext uri="{FF2B5EF4-FFF2-40B4-BE49-F238E27FC236}">
                <a16:creationId xmlns:a16="http://schemas.microsoft.com/office/drawing/2014/main" id="{635B17B8-7098-9646-C853-317BDE0F209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31260" y="2535624"/>
            <a:ext cx="11781996" cy="4778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0343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Chair presentation</a:t>
            </a:r>
          </a:p>
        </p:txBody>
      </p:sp>
    </p:spTree>
    <p:extLst>
      <p:ext uri="{BB962C8B-B14F-4D97-AF65-F5344CB8AC3E}">
        <p14:creationId xmlns:p14="http://schemas.microsoft.com/office/powerpoint/2010/main" val="3793402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42BE03-AEC8-C42D-A338-AC59D41E9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75976-7F1F-C3C0-0CE5-4D8820EE0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69" y="548696"/>
            <a:ext cx="11843662" cy="523220"/>
          </a:xfrm>
        </p:spPr>
        <p:txBody>
          <a:bodyPr>
            <a:noAutofit/>
          </a:bodyPr>
          <a:lstStyle/>
          <a:p>
            <a:r>
              <a:rPr lang="en-GB"/>
              <a:t>Consultation responses –  Online web comments </a:t>
            </a:r>
          </a:p>
        </p:txBody>
      </p:sp>
      <p:sp>
        <p:nvSpPr>
          <p:cNvPr id="3" name="Text Placeholder 2" descr=" EAG consider baseline characteristics reasonably balanced/less imbalanced than unmatched population but:&#10;age of symptom onset is younger in SoC &#10;higher prevalence of milder T14484C in idebenone group &#10;Point estimates of negligible/negative long-term benefits are low and suggest PSM underestimates effect&#10;">
            <a:extLst>
              <a:ext uri="{FF2B5EF4-FFF2-40B4-BE49-F238E27FC236}">
                <a16:creationId xmlns:a16="http://schemas.microsoft.com/office/drawing/2014/main" id="{C5354829-9E37-F7D2-4C86-D61F0DFDF2F9}"/>
              </a:ext>
            </a:extLst>
          </p:cNvPr>
          <p:cNvSpPr txBox="1">
            <a:spLocks/>
          </p:cNvSpPr>
          <p:nvPr/>
        </p:nvSpPr>
        <p:spPr>
          <a:xfrm>
            <a:off x="381000" y="1743705"/>
            <a:ext cx="11522928" cy="124123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ts val="2160"/>
              </a:lnSpc>
              <a:buFont typeface="Arial" panose="020B0604020202020204" pitchFamily="34" charset="0"/>
              <a:buChar char="•"/>
            </a:pPr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160"/>
              </a:lnSpc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Comments raised concern about toxicities, serious adverse reactions (particularly cardiovascular), deaths and reimbursement of </a:t>
            </a:r>
            <a:r>
              <a:rPr lang="en-GB" sz="2400" err="1">
                <a:latin typeface="Arial" panose="020B0604020202020204" pitchFamily="34" charset="0"/>
                <a:cs typeface="Arial" panose="020B0604020202020204" pitchFamily="34" charset="0"/>
              </a:rPr>
              <a:t>ribociclib</a:t>
            </a:r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448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BB3C30-1DC5-36C6-942C-2A9B08FCA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C10CA-B7FB-0BC4-1798-8C742F8B3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124" y="539931"/>
            <a:ext cx="11566293" cy="469263"/>
          </a:xfrm>
        </p:spPr>
        <p:txBody>
          <a:bodyPr>
            <a:noAutofit/>
          </a:bodyPr>
          <a:lstStyle/>
          <a:p>
            <a:r>
              <a:rPr lang="en-GB"/>
              <a:t>Overview of Consultation responses –  Company </a:t>
            </a:r>
          </a:p>
        </p:txBody>
      </p:sp>
      <p:sp>
        <p:nvSpPr>
          <p:cNvPr id="3" name="Text Placeholder 2" descr=" EAG consider baseline characteristics reasonably balanced/less imbalanced than unmatched population but:&#10;age of symptom onset is younger in SoC &#10;higher prevalence of milder T14484C in idebenone group &#10;Point estimates of negligible/negative long-term benefits are low and suggest PSM underestimates effect&#10;">
            <a:extLst>
              <a:ext uri="{FF2B5EF4-FFF2-40B4-BE49-F238E27FC236}">
                <a16:creationId xmlns:a16="http://schemas.microsoft.com/office/drawing/2014/main" id="{6A15A6A7-27CE-9A12-6BAD-685114BB49C4}"/>
              </a:ext>
            </a:extLst>
          </p:cNvPr>
          <p:cNvSpPr txBox="1">
            <a:spLocks/>
          </p:cNvSpPr>
          <p:nvPr/>
        </p:nvSpPr>
        <p:spPr>
          <a:xfrm>
            <a:off x="439124" y="1590022"/>
            <a:ext cx="11224141" cy="339252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Conducted requested cost-effectiveness analysis of </a:t>
            </a:r>
            <a:r>
              <a:rPr lang="en-GB" sz="2000" err="1">
                <a:latin typeface="Arial" panose="020B0604020202020204" pitchFamily="34" charset="0"/>
                <a:cs typeface="Arial" panose="020B0604020202020204" pitchFamily="34" charset="0"/>
              </a:rPr>
              <a:t>ribociclib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 + AI vs. ET in population 5 (NATALEE high-risk ineligible for </a:t>
            </a:r>
            <a:r>
              <a:rPr lang="en-GB" sz="2000" err="1">
                <a:latin typeface="Arial" panose="020B0604020202020204" pitchFamily="34" charset="0"/>
                <a:cs typeface="Arial" panose="020B0604020202020204" pitchFamily="34" charset="0"/>
              </a:rPr>
              <a:t>abemaciclib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) using updated data instead of proxy data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Updated base case using some of the committee-preferred assumptions  (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see slide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More evidence exploring the scenarios on: </a:t>
            </a:r>
          </a:p>
          <a:p>
            <a:pPr marL="971550" lvl="1" indent="-285750">
              <a:lnSpc>
                <a:spcPct val="150000"/>
              </a:lnSpc>
              <a:spcBef>
                <a:spcPts val="0"/>
              </a:spcBef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Alternative </a:t>
            </a:r>
            <a:r>
              <a:rPr lang="en-GB" sz="2000" err="1">
                <a:latin typeface="Arial" panose="020B0604020202020204" pitchFamily="34" charset="0"/>
                <a:cs typeface="Arial" panose="020B0604020202020204" pitchFamily="34" charset="0"/>
              </a:rPr>
              <a:t>iDFS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 extrapolations </a:t>
            </a:r>
          </a:p>
          <a:p>
            <a:pPr marL="971550" lvl="1" indent="-285750">
              <a:lnSpc>
                <a:spcPct val="150000"/>
              </a:lnSpc>
              <a:spcBef>
                <a:spcPts val="0"/>
              </a:spcBef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Treatment effect waning </a:t>
            </a:r>
          </a:p>
          <a:p>
            <a:pPr marL="971550" lvl="1" indent="-285750">
              <a:lnSpc>
                <a:spcPct val="150000"/>
              </a:lnSpc>
              <a:spcBef>
                <a:spcPts val="0"/>
              </a:spcBef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Efficacy of post-progression therapies in the DR health state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160"/>
              </a:lnSpc>
              <a:buFont typeface="Arial" panose="020B0604020202020204" pitchFamily="34" charset="0"/>
              <a:buChar char="•"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14C5BBD6-EE16-6BA4-0635-A8133185AB5D}"/>
              </a:ext>
            </a:extLst>
          </p:cNvPr>
          <p:cNvSpPr txBox="1">
            <a:spLocks/>
          </p:cNvSpPr>
          <p:nvPr/>
        </p:nvSpPr>
        <p:spPr>
          <a:xfrm>
            <a:off x="381000" y="6114829"/>
            <a:ext cx="11430000" cy="4976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Inter" charset="0"/>
                <a:cs typeface="Inter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Abbreviations: AI, aromatase inhibitor;; DR, distant recurrence; ET, endocrine therapy; </a:t>
            </a:r>
          </a:p>
        </p:txBody>
      </p:sp>
    </p:spTree>
    <p:extLst>
      <p:ext uri="{BB962C8B-B14F-4D97-AF65-F5344CB8AC3E}">
        <p14:creationId xmlns:p14="http://schemas.microsoft.com/office/powerpoint/2010/main" val="3168778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445EE8-1F68-EEDB-3291-4DDBA2003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671D3-23FB-987E-CA40-AD4B6EEF7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126" y="349431"/>
            <a:ext cx="11566293" cy="469263"/>
          </a:xfrm>
        </p:spPr>
        <p:txBody>
          <a:bodyPr>
            <a:noAutofit/>
          </a:bodyPr>
          <a:lstStyle/>
          <a:p>
            <a:r>
              <a:rPr lang="en-GB"/>
              <a:t>Company response to DG</a:t>
            </a:r>
          </a:p>
        </p:txBody>
      </p:sp>
      <p:sp>
        <p:nvSpPr>
          <p:cNvPr id="3" name="Text Placeholder 2" descr=" EAG consider baseline characteristics reasonably balanced/less imbalanced than unmatched population but:&#10;age of symptom onset is younger in SoC &#10;higher prevalence of milder T14484C in idebenone group &#10;Point estimates of negligible/negative long-term benefits are low and suggest PSM underestimates effect&#10;">
            <a:extLst>
              <a:ext uri="{FF2B5EF4-FFF2-40B4-BE49-F238E27FC236}">
                <a16:creationId xmlns:a16="http://schemas.microsoft.com/office/drawing/2014/main" id="{A8463CDF-E9A8-859B-39C4-296FDC44183E}"/>
              </a:ext>
            </a:extLst>
          </p:cNvPr>
          <p:cNvSpPr txBox="1">
            <a:spLocks/>
          </p:cNvSpPr>
          <p:nvPr/>
        </p:nvSpPr>
        <p:spPr>
          <a:xfrm>
            <a:off x="439125" y="854343"/>
            <a:ext cx="11475505" cy="94937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Conducted requested CE analysis of </a:t>
            </a:r>
            <a:r>
              <a:rPr lang="en-GB" sz="2000" err="1">
                <a:latin typeface="Arial" panose="020B0604020202020204" pitchFamily="34" charset="0"/>
                <a:cs typeface="Arial" panose="020B0604020202020204" pitchFamily="34" charset="0"/>
              </a:rPr>
              <a:t>ribociclib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 + AI vs. ET in population 5 (NATALEE high-risk ineligible for </a:t>
            </a:r>
            <a:r>
              <a:rPr lang="en-GB" sz="2000" err="1">
                <a:latin typeface="Arial" panose="020B0604020202020204" pitchFamily="34" charset="0"/>
                <a:cs typeface="Arial" panose="020B0604020202020204" pitchFamily="34" charset="0"/>
              </a:rPr>
              <a:t>abemaciclib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) using population 5 rather than population 1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Updated base case using committee-preferred assumptions and presented scenarios</a:t>
            </a:r>
          </a:p>
          <a:p>
            <a:pPr marL="285750" indent="-285750">
              <a:lnSpc>
                <a:spcPts val="2160"/>
              </a:lnSpc>
              <a:buFont typeface="Arial" panose="020B0604020202020204" pitchFamily="34" charset="0"/>
              <a:buChar char="•"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C88AB261-4A2B-7C4F-D1C5-422466959514}"/>
              </a:ext>
            </a:extLst>
          </p:cNvPr>
          <p:cNvSpPr txBox="1">
            <a:spLocks/>
          </p:cNvSpPr>
          <p:nvPr/>
        </p:nvSpPr>
        <p:spPr>
          <a:xfrm>
            <a:off x="381000" y="6388737"/>
            <a:ext cx="11430000" cy="4692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Inter" charset="0"/>
                <a:cs typeface="Inter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Abbreviations: AE, adverse events; AI, aromatase inhibitor; CDK, cyclin-dependent kinase; DR, distant recurrence; ET, endocrine therapy; </a:t>
            </a:r>
            <a:r>
              <a:rPr lang="en-GB" err="1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iDFS</a:t>
            </a:r>
            <a:r>
              <a:rPr lang="en-GB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, invasive disease-free survival; ITT, intent- to treat; OS, overall survival; PFS, progression-free survival</a:t>
            </a:r>
          </a:p>
        </p:txBody>
      </p:sp>
      <p:graphicFrame>
        <p:nvGraphicFramePr>
          <p:cNvPr id="6" name="Table 4" descr="Base case assumptions for company and evidence review group">
            <a:extLst>
              <a:ext uri="{FF2B5EF4-FFF2-40B4-BE49-F238E27FC236}">
                <a16:creationId xmlns:a16="http://schemas.microsoft.com/office/drawing/2014/main" id="{3DB0A7F2-3CF6-32EA-D472-2E51BBFDF0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298000"/>
              </p:ext>
            </p:extLst>
          </p:nvPr>
        </p:nvGraphicFramePr>
        <p:xfrm>
          <a:off x="381000" y="1856430"/>
          <a:ext cx="11475505" cy="454152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645706">
                  <a:extLst>
                    <a:ext uri="{9D8B030D-6E8A-4147-A177-3AD203B41FA5}">
                      <a16:colId xmlns:a16="http://schemas.microsoft.com/office/drawing/2014/main" val="3974739884"/>
                    </a:ext>
                  </a:extLst>
                </a:gridCol>
                <a:gridCol w="1137338">
                  <a:extLst>
                    <a:ext uri="{9D8B030D-6E8A-4147-A177-3AD203B41FA5}">
                      <a16:colId xmlns:a16="http://schemas.microsoft.com/office/drawing/2014/main" val="3201523897"/>
                    </a:ext>
                  </a:extLst>
                </a:gridCol>
                <a:gridCol w="1292136">
                  <a:extLst>
                    <a:ext uri="{9D8B030D-6E8A-4147-A177-3AD203B41FA5}">
                      <a16:colId xmlns:a16="http://schemas.microsoft.com/office/drawing/2014/main" val="3199611658"/>
                    </a:ext>
                  </a:extLst>
                </a:gridCol>
                <a:gridCol w="4541477">
                  <a:extLst>
                    <a:ext uri="{9D8B030D-6E8A-4147-A177-3AD203B41FA5}">
                      <a16:colId xmlns:a16="http://schemas.microsoft.com/office/drawing/2014/main" val="3834478098"/>
                    </a:ext>
                  </a:extLst>
                </a:gridCol>
                <a:gridCol w="2858848">
                  <a:extLst>
                    <a:ext uri="{9D8B030D-6E8A-4147-A177-3AD203B41FA5}">
                      <a16:colId xmlns:a16="http://schemas.microsoft.com/office/drawing/2014/main" val="2744478319"/>
                    </a:ext>
                  </a:extLst>
                </a:gridCol>
              </a:tblGrid>
              <a:tr h="384964">
                <a:tc gridSpan="3">
                  <a:txBody>
                    <a:bodyPr/>
                    <a:lstStyle/>
                    <a:p>
                      <a:r>
                        <a:rPr lang="en-GB" sz="1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Assumption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Committee preferred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 base case aligned with committee?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441208"/>
                  </a:ext>
                </a:extLst>
              </a:tr>
              <a:tr h="384964">
                <a:tc gridSpan="3">
                  <a:txBody>
                    <a:bodyPr/>
                    <a:lstStyle/>
                    <a:p>
                      <a:r>
                        <a:rPr lang="en-GB" sz="17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IDFS event distribution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ET = </a:t>
                      </a:r>
                      <a:r>
                        <a:rPr kumimoji="0" lang="en-GB" sz="1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Ribociclib + AI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 – NATALEE trial ITT population pooled events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957187"/>
                  </a:ext>
                </a:extLst>
              </a:tr>
              <a:tr h="155336">
                <a:tc rowSpan="4">
                  <a:txBody>
                    <a:bodyPr/>
                    <a:lstStyle/>
                    <a:p>
                      <a:r>
                        <a:rPr lang="en-GB" sz="17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Survival in DR substate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7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ET-resistant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7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PFS</a:t>
                      </a:r>
                    </a:p>
                  </a:txBody>
                  <a:tcPr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Exponential</a:t>
                      </a:r>
                    </a:p>
                  </a:txBody>
                  <a:tcPr>
                    <a:solidFill>
                      <a:srgbClr val="E7E9EB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1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  <a:p>
                      <a:pPr algn="ctr"/>
                      <a:r>
                        <a:rPr lang="en-GB" sz="1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(PFS: Lognormal)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(OS: Log-logistic)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FF8B8B">
                            <a:tint val="66000"/>
                            <a:satMod val="160000"/>
                          </a:srgbClr>
                        </a:gs>
                        <a:gs pos="50000">
                          <a:srgbClr val="FF8B8B">
                            <a:tint val="44500"/>
                            <a:satMod val="160000"/>
                          </a:srgbClr>
                        </a:gs>
                        <a:gs pos="100000">
                          <a:srgbClr val="FF8B8B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21904842"/>
                  </a:ext>
                </a:extLst>
              </a:tr>
              <a:tr h="15533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7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</a:p>
                  </a:txBody>
                  <a:tcPr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Weibull</a:t>
                      </a:r>
                    </a:p>
                  </a:txBody>
                  <a:tcPr>
                    <a:solidFill>
                      <a:srgbClr val="E7E9E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7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7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226437"/>
                  </a:ext>
                </a:extLst>
              </a:tr>
              <a:tr h="15533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7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ET-sensitive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7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PFS</a:t>
                      </a:r>
                    </a:p>
                  </a:txBody>
                  <a:tcPr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Exponential</a:t>
                      </a:r>
                    </a:p>
                  </a:txBody>
                  <a:tcPr>
                    <a:solidFill>
                      <a:srgbClr val="E7E9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13010565"/>
                  </a:ext>
                </a:extLst>
              </a:tr>
              <a:tr h="15533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7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</a:p>
                  </a:txBody>
                  <a:tcPr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Gamma</a:t>
                      </a:r>
                    </a:p>
                  </a:txBody>
                  <a:tcPr>
                    <a:solidFill>
                      <a:srgbClr val="E7E9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7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7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93824"/>
                  </a:ext>
                </a:extLst>
              </a:tr>
              <a:tr h="155336">
                <a:tc rowSpan="2">
                  <a:txBody>
                    <a:bodyPr/>
                    <a:lstStyle/>
                    <a:p>
                      <a:r>
                        <a:rPr lang="en-GB" sz="17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CDK4/6 retreated DR substate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GB" sz="17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ET-resistant</a:t>
                      </a:r>
                    </a:p>
                  </a:txBody>
                  <a:tcPr>
                    <a:solidFill>
                      <a:srgbClr val="CBCF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u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90%</a:t>
                      </a:r>
                    </a:p>
                  </a:txBody>
                  <a:tcPr>
                    <a:solidFill>
                      <a:srgbClr val="CBCF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u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(used 60%)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FF8B8B">
                            <a:tint val="66000"/>
                            <a:satMod val="160000"/>
                          </a:srgbClr>
                        </a:gs>
                        <a:gs pos="50000">
                          <a:srgbClr val="FF8B8B">
                            <a:tint val="44500"/>
                            <a:satMod val="160000"/>
                          </a:srgbClr>
                        </a:gs>
                        <a:gs pos="100000">
                          <a:srgbClr val="FF8B8B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61879072"/>
                  </a:ext>
                </a:extLst>
              </a:tr>
              <a:tr h="229628">
                <a:tc vMerge="1">
                  <a:txBody>
                    <a:bodyPr/>
                    <a:lstStyle/>
                    <a:p>
                      <a:endParaRPr lang="en-GB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GB" sz="17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ET-sensitive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u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u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416918"/>
                  </a:ext>
                </a:extLst>
              </a:tr>
              <a:tr h="155336">
                <a:tc gridSpan="3">
                  <a:txBody>
                    <a:bodyPr/>
                    <a:lstStyle/>
                    <a:p>
                      <a:r>
                        <a:rPr lang="en-GB" sz="17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PFS utility values in DR substate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ET-sensitive PFS utility values = NMR utilities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177060"/>
                  </a:ext>
                </a:extLst>
              </a:tr>
              <a:tr h="155336">
                <a:tc gridSpan="3">
                  <a:txBody>
                    <a:bodyPr/>
                    <a:lstStyle/>
                    <a:p>
                      <a:r>
                        <a:rPr lang="en-GB" sz="17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 waning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Maintained for 8 years before waning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12830"/>
                  </a:ext>
                </a:extLst>
              </a:tr>
              <a:tr h="155336">
                <a:tc gridSpan="3">
                  <a:txBody>
                    <a:bodyPr/>
                    <a:lstStyle/>
                    <a:p>
                      <a:r>
                        <a:rPr lang="en-GB" sz="17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 costs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≥3 AEs according to severity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08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322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B834AB-97C2-6FED-D007-4E8F0606E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A01FE-8D9F-4DC9-5F30-9CB604ADD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33" y="339267"/>
            <a:ext cx="10865979" cy="523220"/>
          </a:xfrm>
        </p:spPr>
        <p:txBody>
          <a:bodyPr>
            <a:noAutofit/>
          </a:bodyPr>
          <a:lstStyle/>
          <a:p>
            <a:r>
              <a:rPr lang="en-GB"/>
              <a:t>Population 5: IDFS results</a:t>
            </a:r>
          </a:p>
        </p:txBody>
      </p:sp>
      <p:sp>
        <p:nvSpPr>
          <p:cNvPr id="9" name="Text Placeholder 2" descr=" EAG consider baseline characteristics reasonably balanced/less imbalanced than unmatched population but:&#10;age of symptom onset is younger in SoC &#10;higher prevalence of milder T14484C in idebenone group &#10;Point estimates of negligible/negative long-term benefits are low and suggest PSM underestimates effect&#10;">
            <a:extLst>
              <a:ext uri="{FF2B5EF4-FFF2-40B4-BE49-F238E27FC236}">
                <a16:creationId xmlns:a16="http://schemas.microsoft.com/office/drawing/2014/main" id="{753FB3C1-48FA-A834-0E54-190F0303A64F}"/>
              </a:ext>
            </a:extLst>
          </p:cNvPr>
          <p:cNvSpPr txBox="1">
            <a:spLocks/>
          </p:cNvSpPr>
          <p:nvPr/>
        </p:nvSpPr>
        <p:spPr>
          <a:xfrm>
            <a:off x="235232" y="947742"/>
            <a:ext cx="6358341" cy="148853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60"/>
              </a:lnSpc>
              <a:spcBef>
                <a:spcPts val="0"/>
              </a:spcBef>
            </a:pP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Derived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iDFS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results for population 5 from NATALEE (ineligible for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abemaciclib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Statistically significant improvement in the risk of an </a:t>
            </a:r>
            <a:r>
              <a:rPr lang="en-GB" sz="18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iDFS</a:t>
            </a:r>
            <a:r>
              <a:rPr lang="en-GB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event </a:t>
            </a:r>
            <a:r>
              <a:rPr lang="en-GB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(HR: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                            </a:t>
            </a:r>
            <a:r>
              <a:rPr lang="en-GB">
                <a:solidFill>
                  <a:prstClr val="black"/>
                </a:solidFill>
                <a:highlight>
                  <a:srgbClr val="0000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B566EA1B-940B-3B2F-E72C-8666BD6B1829}"/>
              </a:ext>
            </a:extLst>
          </p:cNvPr>
          <p:cNvSpPr txBox="1">
            <a:spLocks/>
          </p:cNvSpPr>
          <p:nvPr/>
        </p:nvSpPr>
        <p:spPr>
          <a:xfrm>
            <a:off x="327205" y="6572549"/>
            <a:ext cx="11047039" cy="28545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Inter" charset="0"/>
                <a:cs typeface="Inter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Abbreviations: AI, aromatase inhibitor; CI, confidence intervals; ET, endocrine therapy; HR, hazard ratio;  </a:t>
            </a:r>
            <a:r>
              <a:rPr lang="en-GB" sz="1200" err="1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iDFS</a:t>
            </a:r>
            <a:r>
              <a:rPr lang="en-GB" sz="120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, invasive disease-free survival; </a:t>
            </a:r>
          </a:p>
        </p:txBody>
      </p:sp>
      <p:sp>
        <p:nvSpPr>
          <p:cNvPr id="13" name="Rectangle 12" descr="Marker showing slides are confidential ">
            <a:extLst>
              <a:ext uri="{FF2B5EF4-FFF2-40B4-BE49-F238E27FC236}">
                <a16:creationId xmlns:a16="http://schemas.microsoft.com/office/drawing/2014/main" id="{83D50A47-F453-6F5C-DC4D-2C287EDE653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334000" y="0"/>
            <a:ext cx="1524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latin typeface="Arial" panose="020B0604020202020204" pitchFamily="34" charset="0"/>
              </a:rPr>
              <a:t>CONFIDENTIAL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9CDEC4A-F0FA-C204-923B-A2016A0152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853439"/>
              </p:ext>
            </p:extLst>
          </p:nvPr>
        </p:nvGraphicFramePr>
        <p:xfrm>
          <a:off x="235232" y="2447250"/>
          <a:ext cx="6358341" cy="2292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56">
                  <a:extLst>
                    <a:ext uri="{9D8B030D-6E8A-4147-A177-3AD203B41FA5}">
                      <a16:colId xmlns:a16="http://schemas.microsoft.com/office/drawing/2014/main" val="557199845"/>
                    </a:ext>
                  </a:extLst>
                </a:gridCol>
                <a:gridCol w="2556572">
                  <a:extLst>
                    <a:ext uri="{9D8B030D-6E8A-4147-A177-3AD203B41FA5}">
                      <a16:colId xmlns:a16="http://schemas.microsoft.com/office/drawing/2014/main" val="1660844157"/>
                    </a:ext>
                  </a:extLst>
                </a:gridCol>
                <a:gridCol w="2064413">
                  <a:extLst>
                    <a:ext uri="{9D8B030D-6E8A-4147-A177-3AD203B41FA5}">
                      <a16:colId xmlns:a16="http://schemas.microsoft.com/office/drawing/2014/main" val="2763735375"/>
                    </a:ext>
                  </a:extLst>
                </a:gridCol>
              </a:tblGrid>
              <a:tr h="315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Ribociclib plus AI </a:t>
                      </a:r>
                      <a:endParaRPr lang="en-GB" sz="18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(N=</a:t>
                      </a: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r>
                        <a:rPr lang="en-US" sz="18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)</a:t>
                      </a:r>
                      <a:endParaRPr lang="en-GB" sz="18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AI </a:t>
                      </a:r>
                      <a:endParaRPr lang="en-GB" sz="18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(N=</a:t>
                      </a: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r>
                        <a:rPr lang="en-US" sz="18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)</a:t>
                      </a:r>
                      <a:endParaRPr lang="en-GB" sz="18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858157"/>
                  </a:ext>
                </a:extLst>
              </a:tr>
              <a:tr h="288578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Number of events, n (%) </a:t>
                      </a:r>
                      <a:endParaRPr lang="en-GB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6758230"/>
                  </a:ext>
                </a:extLst>
              </a:tr>
              <a:tr h="288578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p-value log-rank</a:t>
                      </a:r>
                      <a:endParaRPr lang="en-GB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968604"/>
                  </a:ext>
                </a:extLst>
              </a:tr>
              <a:tr h="59608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HR</a:t>
                      </a:r>
                      <a:r>
                        <a:rPr lang="en-US" sz="1800" b="0" baseline="30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(95% CI)</a:t>
                      </a:r>
                      <a:endParaRPr lang="en-GB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                  </a:t>
                      </a:r>
                      <a:r>
                        <a:rPr kumimoji="0" lang="en-GB" sz="18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221362"/>
                  </a:ext>
                </a:extLst>
              </a:tr>
            </a:tbl>
          </a:graphicData>
        </a:graphic>
      </p:graphicFrame>
      <p:sp>
        <p:nvSpPr>
          <p:cNvPr id="17" name="Text Placeholder 2" descr=" EAG consider baseline characteristics reasonably balanced/less imbalanced than unmatched population but:&#10;age of symptom onset is younger in SoC &#10;higher prevalence of milder T14484C in idebenone group &#10;Point estimates of negligible/negative long-term benefits are low and suggest PSM underestimates effect&#10;">
            <a:extLst>
              <a:ext uri="{FF2B5EF4-FFF2-40B4-BE49-F238E27FC236}">
                <a16:creationId xmlns:a16="http://schemas.microsoft.com/office/drawing/2014/main" id="{64B09EEA-FD94-47B3-3994-4CB71C57C0AC}"/>
              </a:ext>
            </a:extLst>
          </p:cNvPr>
          <p:cNvSpPr txBox="1">
            <a:spLocks/>
          </p:cNvSpPr>
          <p:nvPr/>
        </p:nvSpPr>
        <p:spPr>
          <a:xfrm>
            <a:off x="235232" y="4863454"/>
            <a:ext cx="6365848" cy="94143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60"/>
              </a:lnSpc>
              <a:spcBef>
                <a:spcPts val="0"/>
              </a:spcBef>
            </a:pP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EAG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Only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XX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% events in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ribociclib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+ AI arm, long term impact remains uncertain for population 5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31230B-1E17-B05A-DF65-3BF1325296DC}"/>
              </a:ext>
            </a:extLst>
          </p:cNvPr>
          <p:cNvSpPr txBox="1"/>
          <p:nvPr/>
        </p:nvSpPr>
        <p:spPr>
          <a:xfrm>
            <a:off x="6715585" y="228600"/>
            <a:ext cx="53283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Kaplan-Meier plot for </a:t>
            </a:r>
            <a:r>
              <a:rPr lang="en-US" sz="18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iDFS</a:t>
            </a: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Population 5 (NATALEE high-risk ineligible for </a:t>
            </a:r>
            <a:r>
              <a:rPr lang="en-US" sz="18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abemaciclib</a:t>
            </a: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[April 2024 data cut]) from NATALEE</a:t>
            </a:r>
            <a:endParaRPr lang="en-GB" sz="18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F2FC44-FDB1-7E52-CF56-7B75A88889C4}"/>
              </a:ext>
            </a:extLst>
          </p:cNvPr>
          <p:cNvSpPr/>
          <p:nvPr/>
        </p:nvSpPr>
        <p:spPr>
          <a:xfrm>
            <a:off x="6715585" y="1159515"/>
            <a:ext cx="5025311" cy="464537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897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F11D7-ED63-AE0C-4BCB-FCEDDA868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49DB3-59E7-6515-4CC6-981B71CC8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952" y="228600"/>
            <a:ext cx="12527319" cy="695849"/>
          </a:xfrm>
        </p:spPr>
        <p:txBody>
          <a:bodyPr>
            <a:noAutofit/>
          </a:bodyPr>
          <a:lstStyle/>
          <a:p>
            <a:r>
              <a:rPr lang="en-GB" sz="3000">
                <a:latin typeface="Arial" panose="020B0604020202020204" pitchFamily="34" charset="0"/>
                <a:cs typeface="Arial" panose="020B0604020202020204" pitchFamily="34" charset="0"/>
              </a:rPr>
              <a:t>Issue: </a:t>
            </a:r>
            <a:r>
              <a:rPr lang="en-GB" sz="3000" err="1">
                <a:latin typeface="Arial" panose="020B0604020202020204" pitchFamily="34" charset="0"/>
                <a:cs typeface="Arial" panose="020B0604020202020204" pitchFamily="34" charset="0"/>
              </a:rPr>
              <a:t>iDFS</a:t>
            </a:r>
            <a:r>
              <a:rPr lang="en-GB" sz="3000">
                <a:latin typeface="Arial" panose="020B0604020202020204" pitchFamily="34" charset="0"/>
                <a:cs typeface="Arial" panose="020B0604020202020204" pitchFamily="34" charset="0"/>
              </a:rPr>
              <a:t> event rate and </a:t>
            </a:r>
            <a:r>
              <a:rPr lang="en-GB" sz="3000"/>
              <a:t>g</a:t>
            </a:r>
            <a:r>
              <a:rPr lang="en-GB" sz="3000">
                <a:latin typeface="Arial" panose="020B0604020202020204" pitchFamily="34" charset="0"/>
                <a:cs typeface="Arial" panose="020B0604020202020204" pitchFamily="34" charset="0"/>
              </a:rPr>
              <a:t>eneral mortality rate</a:t>
            </a:r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489A30C5-A7B8-BDA5-B3A0-93B16DA5EBE4}"/>
              </a:ext>
            </a:extLst>
          </p:cNvPr>
          <p:cNvSpPr txBox="1">
            <a:spLocks/>
          </p:cNvSpPr>
          <p:nvPr/>
        </p:nvSpPr>
        <p:spPr>
          <a:xfrm>
            <a:off x="365555" y="6425705"/>
            <a:ext cx="10762643" cy="4322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Abbreviations; DR, distant recurrence; HR, hazard ratio;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iDFS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, invasive disease-free survival; NMR, non-metastatic recurrence; SPM, second primary malignancy </a:t>
            </a:r>
          </a:p>
        </p:txBody>
      </p:sp>
      <p:sp>
        <p:nvSpPr>
          <p:cNvPr id="12" name="Text Placeholder 2" descr=" EAG consider baseline characteristics reasonably balanced/less imbalanced than unmatched population but:&#10;age of symptom onset is younger in SoC &#10;higher prevalence of milder T14484C in idebenone group &#10;Point estimates of negligible/negative long-term benefits are low and suggest PSM underestimates effect&#10;">
            <a:extLst>
              <a:ext uri="{FF2B5EF4-FFF2-40B4-BE49-F238E27FC236}">
                <a16:creationId xmlns:a16="http://schemas.microsoft.com/office/drawing/2014/main" id="{49D8A286-0601-4786-EDAD-DDC82BF69611}"/>
              </a:ext>
            </a:extLst>
          </p:cNvPr>
          <p:cNvSpPr txBox="1">
            <a:spLocks/>
          </p:cNvSpPr>
          <p:nvPr/>
        </p:nvSpPr>
        <p:spPr>
          <a:xfrm>
            <a:off x="186241" y="811969"/>
            <a:ext cx="11819518" cy="1824665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60"/>
              </a:lnSpc>
              <a:spcBef>
                <a:spcPts val="0"/>
              </a:spcBef>
            </a:pP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EAG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Consider company inappropriately accounted for general population mortality when calculating transition probabilities from fitted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iDFS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curves - general mortality rate included in addition to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iDFS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event rate, rather than incorporated into it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HR used was always higher than the hazard rate from the selected curve, which increased over time 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Updated probability calculations to include the general mortality rate within the fitted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iDFS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curve cycle probability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 descr="Marker showing slides are confidential ">
            <a:extLst>
              <a:ext uri="{FF2B5EF4-FFF2-40B4-BE49-F238E27FC236}">
                <a16:creationId xmlns:a16="http://schemas.microsoft.com/office/drawing/2014/main" id="{DDA21825-374E-33DE-10AC-CBBE7FF9D75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334000" y="0"/>
            <a:ext cx="1524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latin typeface="Arial" panose="020B0604020202020204" pitchFamily="34" charset="0"/>
              </a:rPr>
              <a:t>CONFIDENTIAL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CBC479A-2605-DC19-DBCB-D18E89CEB9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797769"/>
              </p:ext>
            </p:extLst>
          </p:nvPr>
        </p:nvGraphicFramePr>
        <p:xfrm>
          <a:off x="186241" y="2872761"/>
          <a:ext cx="11819517" cy="280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6038">
                  <a:extLst>
                    <a:ext uri="{9D8B030D-6E8A-4147-A177-3AD203B41FA5}">
                      <a16:colId xmlns:a16="http://schemas.microsoft.com/office/drawing/2014/main" val="3006018703"/>
                    </a:ext>
                  </a:extLst>
                </a:gridCol>
                <a:gridCol w="4208444">
                  <a:extLst>
                    <a:ext uri="{9D8B030D-6E8A-4147-A177-3AD203B41FA5}">
                      <a16:colId xmlns:a16="http://schemas.microsoft.com/office/drawing/2014/main" val="4002073009"/>
                    </a:ext>
                  </a:extLst>
                </a:gridCol>
                <a:gridCol w="6555035">
                  <a:extLst>
                    <a:ext uri="{9D8B030D-6E8A-4147-A177-3AD203B41FA5}">
                      <a16:colId xmlns:a16="http://schemas.microsoft.com/office/drawing/2014/main" val="24738224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 cycle hazard calculation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EAG cycle hazard calculation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621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</a:t>
                      </a:r>
                      <a:r>
                        <a:rPr lang="en-GB" sz="16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iDFS</a:t>
                      </a:r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multiplied by proportion of events that are deaths (</a:t>
                      </a: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 cycle)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</a:t>
                      </a:r>
                      <a:r>
                        <a:rPr lang="en-GB" sz="16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iDFS</a:t>
                      </a:r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multiplied by proportion of events that are deaths (</a:t>
                      </a: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 cycle), plus general mortality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230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NMR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</a:t>
                      </a:r>
                      <a:r>
                        <a:rPr lang="en-GB" sz="16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iDFS</a:t>
                      </a:r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multiplied by proportion of events that are NMR (</a:t>
                      </a: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 cycle)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in </a:t>
                      </a:r>
                      <a:r>
                        <a:rPr lang="en-GB" sz="1600" kern="120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iDFS</a:t>
                      </a:r>
                      <a:r>
                        <a:rPr lang="en-GB" sz="16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multiplied by proportion of events that are NMR out of events that are not death events (</a:t>
                      </a: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r>
                        <a:rPr lang="en-GB" sz="16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 per cycle)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225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</a:t>
                      </a:r>
                      <a:r>
                        <a:rPr lang="en-GB" sz="16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iDFS</a:t>
                      </a:r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multiplied by proportion of events that are DR (</a:t>
                      </a: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 cycle)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</a:t>
                      </a:r>
                      <a:r>
                        <a:rPr lang="en-GB" sz="16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iDFS</a:t>
                      </a:r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multiplied by proportion of events that are DR out of events that are not death events (</a:t>
                      </a: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 cycle)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863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</a:t>
                      </a:r>
                      <a:r>
                        <a:rPr lang="en-GB" sz="16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iDFS</a:t>
                      </a:r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multiplied by proportion of events that are SPM (</a:t>
                      </a: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 cycle)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</a:t>
                      </a:r>
                      <a:r>
                        <a:rPr lang="en-GB" sz="16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iDFS</a:t>
                      </a:r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multiplied by proportion of events that are SPM out of  events that are not death events (</a:t>
                      </a: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 cycle)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1087689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25371A0B-07BB-B6AB-04B4-F3188DCD876A}"/>
              </a:ext>
            </a:extLst>
          </p:cNvPr>
          <p:cNvGrpSpPr/>
          <p:nvPr/>
        </p:nvGrpSpPr>
        <p:grpSpPr>
          <a:xfrm>
            <a:off x="1887022" y="5796208"/>
            <a:ext cx="9241177" cy="542466"/>
            <a:chOff x="1406838" y="5484307"/>
            <a:chExt cx="10068419" cy="531665"/>
          </a:xfrm>
        </p:grpSpPr>
        <p:sp>
          <p:nvSpPr>
            <p:cNvPr id="4" name="Rectangle 3" descr="Question to committee">
              <a:extLst>
                <a:ext uri="{FF2B5EF4-FFF2-40B4-BE49-F238E27FC236}">
                  <a16:creationId xmlns:a16="http://schemas.microsoft.com/office/drawing/2014/main" id="{96A0E25A-50F6-9D9B-20DB-F4BECF74DF6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1760131" y="5484307"/>
              <a:ext cx="9715126" cy="53166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2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Is company or EAG’s approach to account for general mortality more appropriate? 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E8A4667-7B04-AB0A-4505-6B2772F693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406838" y="5503367"/>
              <a:ext cx="576000" cy="491376"/>
              <a:chOff x="-1489655" y="4241214"/>
              <a:chExt cx="576000" cy="491376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D7E6659B-0B84-5EF9-E140-BBDD1CEEE1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-1489655" y="4241214"/>
                <a:ext cx="576000" cy="491376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</a:endParaRPr>
              </a:p>
            </p:txBody>
          </p:sp>
          <p:pic>
            <p:nvPicPr>
              <p:cNvPr id="10" name="Graphic 9" descr="Chat with solid fill">
                <a:extLst>
                  <a:ext uri="{FF2B5EF4-FFF2-40B4-BE49-F238E27FC236}">
                    <a16:creationId xmlns:a16="http://schemas.microsoft.com/office/drawing/2014/main" id="{E4C318BE-1D8B-2845-BD67-8F6F3A524C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-1433387" y="4256255"/>
                <a:ext cx="463463" cy="46346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4825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9A728-7C93-1D87-10EB-4F39474FD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4A906-87D5-2A5C-AA4A-2F993F522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951" y="80417"/>
            <a:ext cx="12527319" cy="695849"/>
          </a:xfrm>
        </p:spPr>
        <p:txBody>
          <a:bodyPr>
            <a:noAutofit/>
          </a:bodyPr>
          <a:lstStyle/>
          <a:p>
            <a:r>
              <a:rPr lang="en-GB" sz="300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30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DFS</a:t>
            </a:r>
            <a:r>
              <a:rPr lang="en-GB" sz="3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extrapolations 1/2 </a:t>
            </a:r>
            <a:endParaRPr lang="en-GB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 descr="Background: No head-to-head data available after 6 months. At clarification, company conducted PSM analysis of changes in best VA between LEROS (ITT) and CaRS-I &amp; II at Month 24&#10;Sex, age, genotype, month since recent &amp; first symptom onset, number of symptomatic eyes, and logMAR for left and right at baseline, were the prognostic factors included in PSM &#10;68 of 84 available people from CaRS I and CaRS II matched to 68 of 125 LEROS ITT population &#10;&#10;">
            <a:extLst>
              <a:ext uri="{FF2B5EF4-FFF2-40B4-BE49-F238E27FC236}">
                <a16:creationId xmlns:a16="http://schemas.microsoft.com/office/drawing/2014/main" id="{518FE283-97F8-F1F8-3DFB-18D1D7AA33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3952" y="683957"/>
            <a:ext cx="6030724" cy="695849"/>
          </a:xfrm>
          <a:ln w="28575"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ct val="113000"/>
              </a:lnSpc>
              <a:spcBef>
                <a:spcPts val="0"/>
              </a:spcBef>
            </a:pPr>
            <a:r>
              <a:rPr lang="en-GB" b="1"/>
              <a:t>Committee conclusion at ACM1</a:t>
            </a:r>
          </a:p>
          <a:p>
            <a:pPr marL="285750" indent="-285750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/>
              <a:t>“Long-term </a:t>
            </a:r>
            <a:r>
              <a:rPr lang="en-GB" err="1"/>
              <a:t>iDFS</a:t>
            </a:r>
            <a:r>
              <a:rPr lang="en-GB"/>
              <a:t> extrapolation was highly uncertain”</a:t>
            </a:r>
          </a:p>
        </p:txBody>
      </p:sp>
      <p:sp>
        <p:nvSpPr>
          <p:cNvPr id="5" name="Text Placeholder 2" descr=" EAG consider baseline characteristics reasonably balanced/less imbalanced than unmatched population but:&#10;age of symptom onset is younger in SoC &#10;higher prevalence of milder T14484C in idebenone group &#10;Point estimates of negligible/negative long-term benefits are low and suggest PSM underestimates effect&#10;">
            <a:extLst>
              <a:ext uri="{FF2B5EF4-FFF2-40B4-BE49-F238E27FC236}">
                <a16:creationId xmlns:a16="http://schemas.microsoft.com/office/drawing/2014/main" id="{2C7C053F-5878-A402-5A00-20B8A51182E8}"/>
              </a:ext>
            </a:extLst>
          </p:cNvPr>
          <p:cNvSpPr txBox="1">
            <a:spLocks/>
          </p:cNvSpPr>
          <p:nvPr/>
        </p:nvSpPr>
        <p:spPr>
          <a:xfrm>
            <a:off x="243950" y="1633869"/>
            <a:ext cx="6030726" cy="401836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60"/>
              </a:lnSpc>
            </a:pP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Company DG response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Identified O'Shaughnessy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et al 2025, a real-world study in people with stage II EBC (similar population to population 5)-reported 59.5% 10-year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iDFS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&amp; median time to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iDFS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event of 160.2 months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Based on O’Shaughnessy et al, determined Lognormal and Gompertz not clinically plausible. 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Most extrapolations predicted similar 10- and 20-year </a:t>
            </a:r>
            <a:r>
              <a:rPr lang="en-GB" sz="18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iDFS</a:t>
            </a:r>
            <a:r>
              <a:rPr lang="en-GB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Gamma preferred because of second-best BIC fit, excellent visual fit and RMST of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XX </a:t>
            </a:r>
            <a:r>
              <a:rPr lang="en-GB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months (close to median of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XX</a:t>
            </a:r>
            <a:r>
              <a:rPr lang="en-GB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months across all distributions)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XX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fitted a parametric model to each arm independently: provided scenario analyses with 8 other extrapolations</a:t>
            </a:r>
            <a:endParaRPr lang="en-GB" sz="18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C81F15CA-E293-75D3-D4B7-F482B54F2C39}"/>
              </a:ext>
            </a:extLst>
          </p:cNvPr>
          <p:cNvSpPr txBox="1">
            <a:spLocks/>
          </p:cNvSpPr>
          <p:nvPr/>
        </p:nvSpPr>
        <p:spPr>
          <a:xfrm>
            <a:off x="39346" y="5999936"/>
            <a:ext cx="6329189" cy="69584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Abbreviations; AI, aromatase inhibitor; BIC, Bayesian Information Criterion; EBC, early breast cancer ET, endocrine therapy;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iDFS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, invasive disease-free survival; PH, proportional hazard; RMST, restricted mean survival time </a:t>
            </a:r>
          </a:p>
        </p:txBody>
      </p:sp>
      <p:sp>
        <p:nvSpPr>
          <p:cNvPr id="7" name="Rectangle 6" descr="Marker showing slides are confidential ">
            <a:extLst>
              <a:ext uri="{FF2B5EF4-FFF2-40B4-BE49-F238E27FC236}">
                <a16:creationId xmlns:a16="http://schemas.microsoft.com/office/drawing/2014/main" id="{E46518AF-7118-CA04-2742-D16E4329F34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334000" y="0"/>
            <a:ext cx="1524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latin typeface="Arial" panose="020B0604020202020204" pitchFamily="34" charset="0"/>
              </a:rPr>
              <a:t>CONFIDENTIAL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35134B-E086-0483-1303-6D06918C9E27}"/>
              </a:ext>
            </a:extLst>
          </p:cNvPr>
          <p:cNvSpPr txBox="1"/>
          <p:nvPr/>
        </p:nvSpPr>
        <p:spPr>
          <a:xfrm>
            <a:off x="6356731" y="5745873"/>
            <a:ext cx="55625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en-GB" sz="16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Company base case </a:t>
            </a:r>
            <a:r>
              <a:rPr lang="en-GB" sz="16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iDFS</a:t>
            </a:r>
            <a:r>
              <a:rPr lang="en-GB" sz="16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distributions (including company general mortality adjustments and base case treatment effect waning)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FFD2E9-0178-4FD6-91B1-46D8AE0A14B9}"/>
              </a:ext>
            </a:extLst>
          </p:cNvPr>
          <p:cNvSpPr/>
          <p:nvPr/>
        </p:nvSpPr>
        <p:spPr>
          <a:xfrm>
            <a:off x="6507610" y="683957"/>
            <a:ext cx="5025311" cy="494300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975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0A7A2-0812-455F-DB8D-CA5D4D7ED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08B86-5286-9849-6C5A-55179622F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952" y="228600"/>
            <a:ext cx="12527319" cy="695849"/>
          </a:xfrm>
        </p:spPr>
        <p:txBody>
          <a:bodyPr>
            <a:noAutofit/>
          </a:bodyPr>
          <a:lstStyle/>
          <a:p>
            <a:r>
              <a:rPr lang="en-GB" sz="300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30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DFS</a:t>
            </a:r>
            <a:r>
              <a:rPr lang="en-GB" sz="3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extrapolations 2/2</a:t>
            </a:r>
            <a:endParaRPr lang="en-GB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827C1E29-F24F-6A81-DC21-7E317DEFFF26}"/>
              </a:ext>
            </a:extLst>
          </p:cNvPr>
          <p:cNvSpPr txBox="1">
            <a:spLocks/>
          </p:cNvSpPr>
          <p:nvPr/>
        </p:nvSpPr>
        <p:spPr>
          <a:xfrm>
            <a:off x="243952" y="6334683"/>
            <a:ext cx="10179258" cy="29471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Abbreviations; AI, aromatase inhibitor; ET, endocrine therapy;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iDFS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, invasive disease-free survival; HER2, human epidermal growth factor receptor 2; HR, hormone receptor; RMST, restricted mean survival time </a:t>
            </a:r>
          </a:p>
        </p:txBody>
      </p:sp>
      <p:sp>
        <p:nvSpPr>
          <p:cNvPr id="7" name="Rectangle 6" descr="Marker showing slides are confidential ">
            <a:extLst>
              <a:ext uri="{FF2B5EF4-FFF2-40B4-BE49-F238E27FC236}">
                <a16:creationId xmlns:a16="http://schemas.microsoft.com/office/drawing/2014/main" id="{19B26A77-BE0F-E2FA-07B9-09F353230FC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334000" y="0"/>
            <a:ext cx="1524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latin typeface="Arial" panose="020B0604020202020204" pitchFamily="34" charset="0"/>
              </a:rPr>
              <a:t>CONFIDENTIAL</a:t>
            </a:r>
          </a:p>
        </p:txBody>
      </p:sp>
      <p:sp>
        <p:nvSpPr>
          <p:cNvPr id="13" name="Text Placeholder 2" descr=" EAG consider baseline characteristics reasonably balanced/less imbalanced than unmatched population but:&#10;age of symptom onset is younger in SoC &#10;higher prevalence of milder T14484C in idebenone group &#10;Point estimates of negligible/negative long-term benefits are low and suggest PSM underestimates effect&#10;">
            <a:extLst>
              <a:ext uri="{FF2B5EF4-FFF2-40B4-BE49-F238E27FC236}">
                <a16:creationId xmlns:a16="http://schemas.microsoft.com/office/drawing/2014/main" id="{579D050B-A7A3-5E51-A2DE-B1E9C330D3BC}"/>
              </a:ext>
            </a:extLst>
          </p:cNvPr>
          <p:cNvSpPr txBox="1">
            <a:spLocks/>
          </p:cNvSpPr>
          <p:nvPr/>
        </p:nvSpPr>
        <p:spPr>
          <a:xfrm>
            <a:off x="243952" y="924449"/>
            <a:ext cx="11786467" cy="314257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60"/>
              </a:lnSpc>
              <a:spcBef>
                <a:spcPts val="0"/>
              </a:spcBef>
            </a:pP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EAG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Reiterate immature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iDFS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data, patterns in long-term relative hazard may not be apparent, and current proportionality test results may not hold in the long term 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Company pairs of curves not fitted using treatment as a covariate: no HR reported, nor are any HRs presented as inputs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Consider substantial difference in long term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iDFS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estimates between treatment arms: EAG presented 4 scenarios using lower and upper plausible bounds for incremental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iDFS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assuming:</a:t>
            </a:r>
          </a:p>
          <a:p>
            <a:pPr marL="971550" lvl="1" indent="-285750">
              <a:lnSpc>
                <a:spcPts val="2160"/>
              </a:lnSpc>
              <a:spcBef>
                <a:spcPts val="0"/>
              </a:spcBef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same parametric distribution is appropriate for both arms</a:t>
            </a:r>
          </a:p>
          <a:p>
            <a:pPr marL="971550" lvl="1" indent="-285750">
              <a:lnSpc>
                <a:spcPts val="2160"/>
              </a:lnSpc>
              <a:spcBef>
                <a:spcPts val="0"/>
              </a:spcBef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different parametric distributions are chosen for each comparator (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see slides 28-36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But excluded Gompertz and lognormal. Additionally, for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ribociclib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+ AI and ET distributions, any survival results where the survival curves crossed were excluded from scenarios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A85672A-873C-290B-A11A-5DBB68BF79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984253"/>
              </p:ext>
            </p:extLst>
          </p:nvPr>
        </p:nvGraphicFramePr>
        <p:xfrm>
          <a:off x="243952" y="4166724"/>
          <a:ext cx="11786466" cy="151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8822">
                  <a:extLst>
                    <a:ext uri="{9D8B030D-6E8A-4147-A177-3AD203B41FA5}">
                      <a16:colId xmlns:a16="http://schemas.microsoft.com/office/drawing/2014/main" val="3750090381"/>
                    </a:ext>
                  </a:extLst>
                </a:gridCol>
                <a:gridCol w="3928822">
                  <a:extLst>
                    <a:ext uri="{9D8B030D-6E8A-4147-A177-3AD203B41FA5}">
                      <a16:colId xmlns:a16="http://schemas.microsoft.com/office/drawing/2014/main" val="1669689106"/>
                    </a:ext>
                  </a:extLst>
                </a:gridCol>
                <a:gridCol w="3928822">
                  <a:extLst>
                    <a:ext uri="{9D8B030D-6E8A-4147-A177-3AD203B41FA5}">
                      <a16:colId xmlns:a16="http://schemas.microsoft.com/office/drawing/2014/main" val="21267845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8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Parametric distribution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8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Upper bound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8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Lower bound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117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Same for intervention and comparator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Weibull (R)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Generalised gamma (R)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7872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Different for intervention and comparator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80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Ribociclib+AI</a:t>
                      </a: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: exponential </a:t>
                      </a: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ET: Weibull (R)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80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Ribociclib+AI</a:t>
                      </a: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: Weibull </a:t>
                      </a: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ET: exponential (R)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1816836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69C0B08F-EE65-EF6A-0CD6-BE5DB7A3F327}"/>
              </a:ext>
            </a:extLst>
          </p:cNvPr>
          <p:cNvGrpSpPr/>
          <p:nvPr/>
        </p:nvGrpSpPr>
        <p:grpSpPr>
          <a:xfrm>
            <a:off x="2758912" y="5685644"/>
            <a:ext cx="5688777" cy="597455"/>
            <a:chOff x="1406838" y="5418743"/>
            <a:chExt cx="10230689" cy="597229"/>
          </a:xfrm>
        </p:grpSpPr>
        <p:sp>
          <p:nvSpPr>
            <p:cNvPr id="4" name="Rectangle 3" descr="Question to committee">
              <a:extLst>
                <a:ext uri="{FF2B5EF4-FFF2-40B4-BE49-F238E27FC236}">
                  <a16:creationId xmlns:a16="http://schemas.microsoft.com/office/drawing/2014/main" id="{775A5A0F-1D10-11B6-9F2E-DDC87DE7758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1760130" y="5484307"/>
              <a:ext cx="9877397" cy="53166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2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Which </a:t>
              </a:r>
              <a:r>
                <a:rPr kumimoji="0" lang="en-GB" sz="1800" b="0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iDFS</a:t>
              </a: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 extrapolation is preferred? 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F7166BC-7CE1-F5A0-5D61-3F956B7BD0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406838" y="5418743"/>
              <a:ext cx="576000" cy="576000"/>
              <a:chOff x="-1489655" y="4156590"/>
              <a:chExt cx="576000" cy="576000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3CC7B10-0CEE-DD0B-3A97-7897CFE875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-1489655" y="4156590"/>
                <a:ext cx="576000" cy="57600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</a:endParaRPr>
              </a:p>
            </p:txBody>
          </p:sp>
          <p:pic>
            <p:nvPicPr>
              <p:cNvPr id="9" name="Graphic 8" descr="Chat with solid fill">
                <a:extLst>
                  <a:ext uri="{FF2B5EF4-FFF2-40B4-BE49-F238E27FC236}">
                    <a16:creationId xmlns:a16="http://schemas.microsoft.com/office/drawing/2014/main" id="{6C792A21-D6FE-8438-30D4-1C0D4CC6BB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-1433387" y="4256255"/>
                <a:ext cx="463463" cy="46346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9778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72913-0445-372C-F104-9AA429BCF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D87C8-BECC-CF00-ECF4-16BCA0388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706" y="220118"/>
            <a:ext cx="11729586" cy="727972"/>
          </a:xfrm>
        </p:spPr>
        <p:txBody>
          <a:bodyPr>
            <a:noAutofit/>
          </a:bodyPr>
          <a:lstStyle/>
          <a:p>
            <a:r>
              <a:rPr lang="en-GB" sz="3000">
                <a:latin typeface="Arial" panose="020B0604020202020204" pitchFamily="34" charset="0"/>
                <a:cs typeface="Arial" panose="020B0604020202020204" pitchFamily="34" charset="0"/>
              </a:rPr>
              <a:t>ET-resistant and ET-sensitive DR substate: PFS and OS </a:t>
            </a:r>
          </a:p>
        </p:txBody>
      </p:sp>
      <p:sp>
        <p:nvSpPr>
          <p:cNvPr id="11" name="Text Placeholder 2" descr=" EAG consider baseline characteristics reasonably balanced/less imbalanced than unmatched population but:&#10;age of symptom onset is younger in SoC &#10;higher prevalence of milder T14484C in idebenone group &#10;Point estimates of negligible/negative long-term benefits are low and suggest PSM underestimates effect&#10;">
            <a:extLst>
              <a:ext uri="{FF2B5EF4-FFF2-40B4-BE49-F238E27FC236}">
                <a16:creationId xmlns:a16="http://schemas.microsoft.com/office/drawing/2014/main" id="{09402496-2B64-1FF3-24EA-CF8DB376B67E}"/>
              </a:ext>
            </a:extLst>
          </p:cNvPr>
          <p:cNvSpPr txBox="1">
            <a:spLocks/>
          </p:cNvSpPr>
          <p:nvPr/>
        </p:nvSpPr>
        <p:spPr>
          <a:xfrm>
            <a:off x="225706" y="1933468"/>
            <a:ext cx="11729586" cy="390777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3000"/>
              </a:lnSpc>
              <a:spcBef>
                <a:spcPts val="0"/>
              </a:spcBef>
            </a:pP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Company DG response</a:t>
            </a:r>
          </a:p>
          <a:p>
            <a:pPr marL="285750" indent="-285750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Prefer log-logistic for OS and Lognormal for PFS - Consider long-term estimation of OS and PFS for population 5 in ET-resistant and ET-sensitive DR substates appropriate and aligned with population 1</a:t>
            </a:r>
          </a:p>
          <a:p>
            <a:pPr marL="285750" indent="-285750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Conducted literature searches to validate OS and PFS curves - Identified Rugo et al 2025 (real-world study) with &gt;100 months of follow-up and a large sample size – used to validate OS in ET-sensitive DR substate.</a:t>
            </a:r>
          </a:p>
          <a:p>
            <a:pPr marL="285750" indent="-285750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Unable to identify published studies for PFS in ET-sensitive substate, nor OS or PFS in ET-resistant substate</a:t>
            </a:r>
          </a:p>
          <a:p>
            <a:pPr marL="285750" indent="-285750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Rugo et al suggested OS rates of ~30% at 9 years post-treatment with a CDK4/6 inhibitor (palbociclib) + AI in first-line (metastatic) treatment setting. Higher than 10 year OS estimates in both company (25%) and committee (20%) preferred extrapolations</a:t>
            </a:r>
          </a:p>
          <a:p>
            <a:pPr marL="285750" indent="-285750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Consider company preferred extrapolations most appropriate. Provide scenarios with the committee-preferred extrapolations and long-term PFS and OS to fall between that predicted by company’s base case and committee’s preferred choices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9969459E-2A32-6B61-1F06-0B20F77C76D4}"/>
              </a:ext>
            </a:extLst>
          </p:cNvPr>
          <p:cNvSpPr txBox="1">
            <a:spLocks/>
          </p:cNvSpPr>
          <p:nvPr/>
        </p:nvSpPr>
        <p:spPr>
          <a:xfrm>
            <a:off x="1164795" y="6169548"/>
            <a:ext cx="10523119" cy="46833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Abbreviations; AI, aromatase inhibitor; CDK, cyclin-dependent kinase; DR, distant recurrence; ET, endocrine therapy; HR, hazard ratios; OS, overall survival; PFS, progression-free survival, </a:t>
            </a:r>
          </a:p>
        </p:txBody>
      </p:sp>
      <p:sp>
        <p:nvSpPr>
          <p:cNvPr id="6" name="Text Placeholder 2" descr=" EAG consider baseline characteristics reasonably balanced/less imbalanced than unmatched population but:&#10;age of symptom onset is younger in SoC &#10;higher prevalence of milder T14484C in idebenone group &#10;Point estimates of negligible/negative long-term benefits are low and suggest PSM underestimates effect&#10;">
            <a:extLst>
              <a:ext uri="{FF2B5EF4-FFF2-40B4-BE49-F238E27FC236}">
                <a16:creationId xmlns:a16="http://schemas.microsoft.com/office/drawing/2014/main" id="{DAEF617C-FAD9-76CA-FABB-8C12262E110C}"/>
              </a:ext>
            </a:extLst>
          </p:cNvPr>
          <p:cNvSpPr txBox="1">
            <a:spLocks/>
          </p:cNvSpPr>
          <p:nvPr/>
        </p:nvSpPr>
        <p:spPr>
          <a:xfrm>
            <a:off x="225706" y="774452"/>
            <a:ext cx="11729586" cy="985979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3000"/>
              </a:lnSpc>
              <a:spcBef>
                <a:spcPts val="0"/>
              </a:spcBef>
            </a:pP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Committee conclusion at ACM1</a:t>
            </a:r>
          </a:p>
          <a:p>
            <a:pPr marL="285750" indent="-285750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Exponential PFS and Gamma OS used in ET-sensitive DR, and exponential PFS and Weibull OS used in ET-resistant DR sub-states </a:t>
            </a:r>
          </a:p>
        </p:txBody>
      </p:sp>
    </p:spTree>
    <p:extLst>
      <p:ext uri="{BB962C8B-B14F-4D97-AF65-F5344CB8AC3E}">
        <p14:creationId xmlns:p14="http://schemas.microsoft.com/office/powerpoint/2010/main" val="1672857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7DCD81-9482-10A1-2A69-01A49B63E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6EF7A-3140-243B-8446-04069F0B1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706" y="220118"/>
            <a:ext cx="11729586" cy="727972"/>
          </a:xfrm>
        </p:spPr>
        <p:txBody>
          <a:bodyPr>
            <a:noAutofit/>
          </a:bodyPr>
          <a:lstStyle/>
          <a:p>
            <a:r>
              <a:rPr lang="en-GB" sz="3000">
                <a:latin typeface="Arial" panose="020B0604020202020204" pitchFamily="34" charset="0"/>
                <a:cs typeface="Arial" panose="020B0604020202020204" pitchFamily="34" charset="0"/>
              </a:rPr>
              <a:t>ET-resistant and ET-sensitive DR substate: PFS and OS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146B14-F993-0FC3-15FA-CE62EC3F6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82" y="767107"/>
            <a:ext cx="5398394" cy="40664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ABCFA4-C448-A6D1-5C6D-80B53BE14F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452" y="767107"/>
            <a:ext cx="5682508" cy="40664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E9D98CAE-A177-9D66-F958-DF4FC8E080D6}"/>
              </a:ext>
            </a:extLst>
          </p:cNvPr>
          <p:cNvSpPr txBox="1">
            <a:spLocks/>
          </p:cNvSpPr>
          <p:nvPr/>
        </p:nvSpPr>
        <p:spPr>
          <a:xfrm>
            <a:off x="507882" y="6454567"/>
            <a:ext cx="10523119" cy="2919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Abbreviations; ET, endocrine therapy; OS, overall survival; PFS, progression-free survival,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F5743E-3BD0-EA28-295E-94E06EB0A92C}"/>
              </a:ext>
            </a:extLst>
          </p:cNvPr>
          <p:cNvSpPr txBox="1"/>
          <p:nvPr/>
        </p:nvSpPr>
        <p:spPr>
          <a:xfrm>
            <a:off x="2494387" y="2226121"/>
            <a:ext cx="100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Company preferred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08BA3F4-B113-C451-5B9C-7F6F1CA3C740}"/>
              </a:ext>
            </a:extLst>
          </p:cNvPr>
          <p:cNvCxnSpPr>
            <a:cxnSpLocks/>
          </p:cNvCxnSpPr>
          <p:nvPr/>
        </p:nvCxnSpPr>
        <p:spPr>
          <a:xfrm flipH="1">
            <a:off x="2535676" y="2737599"/>
            <a:ext cx="340085" cy="9858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A33BCBE-5680-9325-B587-1022FD6873B5}"/>
              </a:ext>
            </a:extLst>
          </p:cNvPr>
          <p:cNvSpPr txBox="1"/>
          <p:nvPr/>
        </p:nvSpPr>
        <p:spPr>
          <a:xfrm>
            <a:off x="3081528" y="2989708"/>
            <a:ext cx="1196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Committee preferred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2B6A5A6-755B-F9BC-ABB0-6FF3F8F4726F}"/>
              </a:ext>
            </a:extLst>
          </p:cNvPr>
          <p:cNvCxnSpPr>
            <a:cxnSpLocks/>
          </p:cNvCxnSpPr>
          <p:nvPr/>
        </p:nvCxnSpPr>
        <p:spPr>
          <a:xfrm flipH="1">
            <a:off x="2753631" y="3470443"/>
            <a:ext cx="712974" cy="5894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3DA0E53-94B8-3ACD-7192-473C0A8D9E68}"/>
              </a:ext>
            </a:extLst>
          </p:cNvPr>
          <p:cNvSpPr txBox="1"/>
          <p:nvPr/>
        </p:nvSpPr>
        <p:spPr>
          <a:xfrm>
            <a:off x="7755707" y="1964511"/>
            <a:ext cx="984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Company preferred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A944E24-E3A1-2417-CCA5-4ABD4E31D9DF}"/>
              </a:ext>
            </a:extLst>
          </p:cNvPr>
          <p:cNvCxnSpPr>
            <a:cxnSpLocks/>
          </p:cNvCxnSpPr>
          <p:nvPr/>
        </p:nvCxnSpPr>
        <p:spPr>
          <a:xfrm flipH="1">
            <a:off x="7340163" y="2487731"/>
            <a:ext cx="679887" cy="6133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890B71B-3AC6-AEF0-6012-816031F9D9F1}"/>
              </a:ext>
            </a:extLst>
          </p:cNvPr>
          <p:cNvSpPr txBox="1"/>
          <p:nvPr/>
        </p:nvSpPr>
        <p:spPr>
          <a:xfrm>
            <a:off x="8606609" y="2839427"/>
            <a:ext cx="1562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Committee preferred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7BA5197-DCCC-404F-B137-75B03FB69FE9}"/>
              </a:ext>
            </a:extLst>
          </p:cNvPr>
          <p:cNvCxnSpPr>
            <a:cxnSpLocks/>
          </p:cNvCxnSpPr>
          <p:nvPr/>
        </p:nvCxnSpPr>
        <p:spPr>
          <a:xfrm flipH="1">
            <a:off x="7610605" y="3359183"/>
            <a:ext cx="1368295" cy="10310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2" descr=" EAG consider baseline characteristics reasonably balanced/less imbalanced than unmatched population but:&#10;age of symptom onset is younger in SoC &#10;higher prevalence of milder T14484C in idebenone group &#10;Point estimates of negligible/negative long-term benefits are low and suggest PSM underestimates effect&#10;">
            <a:extLst>
              <a:ext uri="{FF2B5EF4-FFF2-40B4-BE49-F238E27FC236}">
                <a16:creationId xmlns:a16="http://schemas.microsoft.com/office/drawing/2014/main" id="{A7D404F2-54CD-4459-2104-8C7A895463FD}"/>
              </a:ext>
            </a:extLst>
          </p:cNvPr>
          <p:cNvSpPr txBox="1">
            <a:spLocks/>
          </p:cNvSpPr>
          <p:nvPr/>
        </p:nvSpPr>
        <p:spPr>
          <a:xfrm>
            <a:off x="507882" y="4945279"/>
            <a:ext cx="11363078" cy="79287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60"/>
              </a:lnSpc>
            </a:pP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EAG</a:t>
            </a:r>
          </a:p>
          <a:p>
            <a:pPr marL="285750" indent="-285750">
              <a:lnSpc>
                <a:spcPts val="2160"/>
              </a:lnSpc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Consider the committee’s preferred distribution most appropriate to estimate PFS and OS in DR substate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E59A29D-01F9-F634-450D-635D6D871DE8}"/>
              </a:ext>
            </a:extLst>
          </p:cNvPr>
          <p:cNvGrpSpPr/>
          <p:nvPr/>
        </p:nvGrpSpPr>
        <p:grpSpPr>
          <a:xfrm>
            <a:off x="2494387" y="5896754"/>
            <a:ext cx="6036965" cy="542466"/>
            <a:chOff x="1406838" y="5484307"/>
            <a:chExt cx="10068419" cy="531665"/>
          </a:xfrm>
        </p:grpSpPr>
        <p:sp>
          <p:nvSpPr>
            <p:cNvPr id="7" name="Rectangle 6" descr="Question to committee">
              <a:extLst>
                <a:ext uri="{FF2B5EF4-FFF2-40B4-BE49-F238E27FC236}">
                  <a16:creationId xmlns:a16="http://schemas.microsoft.com/office/drawing/2014/main" id="{4A8D09BD-8555-BC22-DE13-DCF75541D60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1760131" y="5484307"/>
              <a:ext cx="9715126" cy="53166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2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What PFS and OS extrapolations are preferred? 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C00B93D-3FFD-4EAB-B982-FAB7F7B1C1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406838" y="5503367"/>
              <a:ext cx="576000" cy="491376"/>
              <a:chOff x="-1489655" y="4241214"/>
              <a:chExt cx="576000" cy="491376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562DA43-0C9B-D51D-2E9D-9EFB9800BC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-1489655" y="4241214"/>
                <a:ext cx="576000" cy="491376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</a:endParaRPr>
              </a:p>
            </p:txBody>
          </p:sp>
          <p:pic>
            <p:nvPicPr>
              <p:cNvPr id="11" name="Graphic 10" descr="Chat with solid fill">
                <a:extLst>
                  <a:ext uri="{FF2B5EF4-FFF2-40B4-BE49-F238E27FC236}">
                    <a16:creationId xmlns:a16="http://schemas.microsoft.com/office/drawing/2014/main" id="{D41A8A8A-7CCE-905B-5D36-DEB5FBE689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-1433387" y="4256255"/>
                <a:ext cx="463463" cy="463463"/>
              </a:xfrm>
              <a:prstGeom prst="rect">
                <a:avLst/>
              </a:prstGeom>
            </p:spPr>
          </p:pic>
        </p:grp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34AF5D8-9F81-D461-FC12-8BA70810DB5D}"/>
              </a:ext>
            </a:extLst>
          </p:cNvPr>
          <p:cNvCxnSpPr>
            <a:cxnSpLocks/>
          </p:cNvCxnSpPr>
          <p:nvPr/>
        </p:nvCxnSpPr>
        <p:spPr>
          <a:xfrm flipH="1">
            <a:off x="2997196" y="3470443"/>
            <a:ext cx="469409" cy="9364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7FD928D-8352-EA00-B977-F10314758471}"/>
              </a:ext>
            </a:extLst>
          </p:cNvPr>
          <p:cNvCxnSpPr>
            <a:cxnSpLocks/>
          </p:cNvCxnSpPr>
          <p:nvPr/>
        </p:nvCxnSpPr>
        <p:spPr>
          <a:xfrm flipH="1">
            <a:off x="2212211" y="2737599"/>
            <a:ext cx="659308" cy="11958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70AFF67-33E2-83A9-21CA-B823DA1FDDC9}"/>
              </a:ext>
            </a:extLst>
          </p:cNvPr>
          <p:cNvCxnSpPr>
            <a:cxnSpLocks/>
          </p:cNvCxnSpPr>
          <p:nvPr/>
        </p:nvCxnSpPr>
        <p:spPr>
          <a:xfrm flipH="1">
            <a:off x="7328429" y="2498944"/>
            <a:ext cx="691620" cy="15284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1B56FA7-77C9-69D8-E0F6-18C186EC96F5}"/>
              </a:ext>
            </a:extLst>
          </p:cNvPr>
          <p:cNvCxnSpPr>
            <a:cxnSpLocks/>
          </p:cNvCxnSpPr>
          <p:nvPr/>
        </p:nvCxnSpPr>
        <p:spPr>
          <a:xfrm flipH="1">
            <a:off x="7755707" y="3365956"/>
            <a:ext cx="1223192" cy="6284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271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3BCA8F-4350-47A4-7CF0-400F742A5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AD69B-6FBB-276D-4CE6-B7A819894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78" y="223207"/>
            <a:ext cx="11473765" cy="480881"/>
          </a:xfrm>
        </p:spPr>
        <p:txBody>
          <a:bodyPr>
            <a:noAutofit/>
          </a:bodyPr>
          <a:lstStyle/>
          <a:p>
            <a:r>
              <a:rPr lang="en-GB" sz="3000">
                <a:latin typeface="Arial" panose="020B0604020202020204" pitchFamily="34" charset="0"/>
                <a:cs typeface="Arial" panose="020B0604020202020204" pitchFamily="34" charset="0"/>
              </a:rPr>
              <a:t>ET-resistant DR substate: </a:t>
            </a:r>
            <a:r>
              <a:rPr lang="en-GB" sz="3000"/>
              <a:t>CDK4/6 </a:t>
            </a:r>
            <a:r>
              <a:rPr lang="en-GB" sz="3000">
                <a:latin typeface="Arial" panose="020B0604020202020204" pitchFamily="34" charset="0"/>
                <a:cs typeface="Arial" panose="020B0604020202020204" pitchFamily="34" charset="0"/>
              </a:rPr>
              <a:t>retreatment</a:t>
            </a:r>
          </a:p>
        </p:txBody>
      </p:sp>
      <p:sp>
        <p:nvSpPr>
          <p:cNvPr id="5" name="Text Placeholder 2" descr=" EAG consider baseline characteristics reasonably balanced/less imbalanced than unmatched population but:&#10;age of symptom onset is younger in SoC &#10;higher prevalence of milder T14484C in idebenone group &#10;Point estimates of negligible/negative long-term benefits are low and suggest PSM underestimates effect&#10;">
            <a:extLst>
              <a:ext uri="{FF2B5EF4-FFF2-40B4-BE49-F238E27FC236}">
                <a16:creationId xmlns:a16="http://schemas.microsoft.com/office/drawing/2014/main" id="{1DA9EB54-444E-A167-AC16-048049798B63}"/>
              </a:ext>
            </a:extLst>
          </p:cNvPr>
          <p:cNvSpPr txBox="1">
            <a:spLocks/>
          </p:cNvSpPr>
          <p:nvPr/>
        </p:nvSpPr>
        <p:spPr>
          <a:xfrm>
            <a:off x="225084" y="1761539"/>
            <a:ext cx="11741832" cy="316215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60"/>
              </a:lnSpc>
              <a:spcBef>
                <a:spcPts val="0"/>
              </a:spcBef>
            </a:pP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Company DG response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Accept committee preference of 90% retreated in ET-sensitive CDK4/6 inhibitor sensitive DR substate 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For ET-resistant DR substate, company consider 90% not reflective of NHS clinical practice. Acknowledged uncertainty; performed a validation exercise with 11 UK-based experts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Experts considered no direct evidence to support use of retreatment with a CDK4/6 inhibitor, adjuvant CDK4/6 since 2022, people would not yet be categorised as ET-resistant CDK4/6 inhibitor-sensitive. Experts indicated they consider retreatment on a case-by-case basis and timing of relapse</a:t>
            </a:r>
          </a:p>
          <a:p>
            <a:pPr marL="971550" lvl="1" indent="-285750">
              <a:lnSpc>
                <a:spcPts val="2160"/>
              </a:lnSpc>
              <a:spcBef>
                <a:spcPts val="0"/>
              </a:spcBef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2 experts gave no estimate; 2 experts would retreat people the same as if they had prior ET monotherapy in adjuvant setting; 4 experts estimated retreatment in 50%-75%; 3 experts would retreat most people; 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Company base case ET-resistant DR substate retreatment = 60%. Provide scenario analyses 75% and 90%</a:t>
            </a:r>
          </a:p>
        </p:txBody>
      </p:sp>
      <p:sp>
        <p:nvSpPr>
          <p:cNvPr id="3" name="Text Placeholder 2" descr="Background: No head-to-head data available after 6 months. At clarification, company conducted PSM analysis of changes in best VA between LEROS (ITT) and CaRS-I &amp; II at Month 24&#10;Sex, age, genotype, month since recent &amp; first symptom onset, number of symptomatic eyes, and logMAR for left and right at baseline, were the prognostic factors included in PSM &#10;68 of 84 available people from CaRS I and CaRS II matched to 68 of 125 LEROS ITT population &#10;&#10;">
            <a:extLst>
              <a:ext uri="{FF2B5EF4-FFF2-40B4-BE49-F238E27FC236}">
                <a16:creationId xmlns:a16="http://schemas.microsoft.com/office/drawing/2014/main" id="{7244AFC0-AB7F-4F08-AA35-43CB6E8C16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5084" y="4990347"/>
            <a:ext cx="11741832" cy="959871"/>
          </a:xfrm>
          <a:ln w="28575">
            <a:solidFill>
              <a:schemeClr val="tx2"/>
            </a:solidFill>
          </a:ln>
        </p:spPr>
        <p:txBody>
          <a:bodyPr/>
          <a:lstStyle/>
          <a:p>
            <a:pPr>
              <a:lnSpc>
                <a:spcPts val="2160"/>
              </a:lnSpc>
              <a:spcBef>
                <a:spcPts val="0"/>
              </a:spcBef>
            </a:pPr>
            <a:r>
              <a:rPr lang="en-GB" b="1"/>
              <a:t>EAG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/>
              <a:t>Consider no indication of consensus among experts, nor is there a suggestion that the committee preferred (90%) should be revised: used committee preferred in its base case</a:t>
            </a:r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03663279-F6B2-ED90-DAE0-2C98A314A1AA}"/>
              </a:ext>
            </a:extLst>
          </p:cNvPr>
          <p:cNvSpPr txBox="1">
            <a:spLocks/>
          </p:cNvSpPr>
          <p:nvPr/>
        </p:nvSpPr>
        <p:spPr>
          <a:xfrm>
            <a:off x="632395" y="6510686"/>
            <a:ext cx="10523119" cy="24821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Abbreviations; CDK; cyclin-dependent kinase; DR, distant recurrence; ET, endocrine therapy; </a:t>
            </a:r>
          </a:p>
        </p:txBody>
      </p:sp>
      <p:sp>
        <p:nvSpPr>
          <p:cNvPr id="7" name="Text Placeholder 2" descr="Background: No head-to-head data available after 6 months. At clarification, company conducted PSM analysis of changes in best VA between LEROS (ITT) and CaRS-I &amp; II at Month 24&#10;Sex, age, genotype, month since recent &amp; first symptom onset, number of symptomatic eyes, and logMAR for left and right at baseline, were the prognostic factors included in PSM &#10;68 of 84 available people from CaRS I and CaRS II matched to 68 of 125 LEROS ITT population &#10;&#10;">
            <a:extLst>
              <a:ext uri="{FF2B5EF4-FFF2-40B4-BE49-F238E27FC236}">
                <a16:creationId xmlns:a16="http://schemas.microsoft.com/office/drawing/2014/main" id="{43990324-6006-06E2-7FCA-9B1267B578BB}"/>
              </a:ext>
            </a:extLst>
          </p:cNvPr>
          <p:cNvSpPr txBox="1">
            <a:spLocks/>
          </p:cNvSpPr>
          <p:nvPr/>
        </p:nvSpPr>
        <p:spPr>
          <a:xfrm>
            <a:off x="225084" y="738202"/>
            <a:ext cx="11741832" cy="965069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60"/>
              </a:lnSpc>
              <a:spcBef>
                <a:spcPts val="0"/>
              </a:spcBef>
            </a:pPr>
            <a:r>
              <a:rPr lang="en-GB" b="1"/>
              <a:t>Committee conclusion at ACM1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/>
              <a:t>Limited evidence of retreatment with CDK4/6 inhibitors preferred to assume 90% of people would have retreatment with CDK 4/6 inhibitors in ET-sensitive and ET-resistant DR sub-state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A34F3F-1D29-622C-A86E-821142008FE8}"/>
              </a:ext>
            </a:extLst>
          </p:cNvPr>
          <p:cNvSpPr txBox="1"/>
          <p:nvPr/>
        </p:nvSpPr>
        <p:spPr>
          <a:xfrm>
            <a:off x="9371294" y="6436406"/>
            <a:ext cx="2480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Expert results slide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17B6B21-20F8-E9FC-AEB9-8B7D07D3D155}"/>
              </a:ext>
            </a:extLst>
          </p:cNvPr>
          <p:cNvGrpSpPr/>
          <p:nvPr/>
        </p:nvGrpSpPr>
        <p:grpSpPr>
          <a:xfrm>
            <a:off x="1221339" y="5950218"/>
            <a:ext cx="9749322" cy="600387"/>
            <a:chOff x="1444581" y="5291752"/>
            <a:chExt cx="10030677" cy="600160"/>
          </a:xfrm>
        </p:grpSpPr>
        <p:sp>
          <p:nvSpPr>
            <p:cNvPr id="6" name="Rectangle 5" descr="Question to committee">
              <a:extLst>
                <a:ext uri="{FF2B5EF4-FFF2-40B4-BE49-F238E27FC236}">
                  <a16:creationId xmlns:a16="http://schemas.microsoft.com/office/drawing/2014/main" id="{90446A34-EE8F-CDB9-030C-010E7614FE7D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1760132" y="5360247"/>
              <a:ext cx="9715126" cy="53166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2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What % of people in ET-resistant DR sub-state would be re-treated with CDK4/6 inhibitor? 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0F77B79-A9BA-7C1D-D79B-4BAE10F60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444581" y="5291752"/>
              <a:ext cx="576000" cy="576000"/>
              <a:chOff x="-1451912" y="4029599"/>
              <a:chExt cx="576000" cy="576000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524C256-C509-03EF-CBD0-7029F3839B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-1451912" y="4029599"/>
                <a:ext cx="576000" cy="57600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</a:endParaRPr>
              </a:p>
            </p:txBody>
          </p:sp>
          <p:pic>
            <p:nvPicPr>
              <p:cNvPr id="11" name="Graphic 10" descr="Chat with solid fill">
                <a:extLst>
                  <a:ext uri="{FF2B5EF4-FFF2-40B4-BE49-F238E27FC236}">
                    <a16:creationId xmlns:a16="http://schemas.microsoft.com/office/drawing/2014/main" id="{9BBC51F2-57D9-C51E-B921-417BBDB1A4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-1368714" y="4141363"/>
                <a:ext cx="463464" cy="46346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173675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uide with 'background' selected" descr="Sections to be covered in the presentation. ">
            <a:extLst>
              <a:ext uri="{FF2B5EF4-FFF2-40B4-BE49-F238E27FC236}">
                <a16:creationId xmlns:a16="http://schemas.microsoft.com/office/drawing/2014/main" id="{B2CE1EC4-9D1A-A984-B594-1C7354CF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878" y="2262100"/>
            <a:ext cx="10026139" cy="3142004"/>
          </a:xfrm>
          <a:solidFill>
            <a:schemeClr val="tx2"/>
          </a:solidFill>
        </p:spPr>
        <p:txBody>
          <a:bodyPr>
            <a:noAutofit/>
          </a:bodyPr>
          <a:lstStyle/>
          <a:p>
            <a:pPr marL="457200" indent="-457200">
              <a:buSzPts val="2200"/>
              <a:buFont typeface="Wingdings" pitchFamily="2" charset="2"/>
              <a:buChar char="q"/>
            </a:pPr>
            <a:r>
              <a:rPr lang="en-GB" sz="2400"/>
              <a:t>ACM1 recap</a:t>
            </a:r>
          </a:p>
          <a:p>
            <a:pPr marL="457200" indent="-457200">
              <a:buSzPts val="2200"/>
              <a:buFont typeface="Wingdings" panose="05000000000000000000" pitchFamily="2" charset="2"/>
              <a:buChar char="ü"/>
            </a:pPr>
            <a:r>
              <a:rPr lang="en-GB" sz="2400"/>
              <a:t>Draft guidance recommendations</a:t>
            </a:r>
          </a:p>
          <a:p>
            <a:pPr marL="457200" indent="-457200">
              <a:buSzPts val="2200"/>
              <a:buFont typeface="Wingdings" panose="05000000000000000000" pitchFamily="2" charset="2"/>
              <a:buChar char="ü"/>
            </a:pPr>
            <a:r>
              <a:rPr lang="en-GB" sz="2400"/>
              <a:t>Issues from ACM1 and committee’s conclusion</a:t>
            </a:r>
          </a:p>
          <a:p>
            <a:pPr marL="457200" indent="-457200">
              <a:buSzPts val="2200"/>
              <a:buFont typeface="Wingdings" pitchFamily="2" charset="2"/>
              <a:buChar char="q"/>
            </a:pPr>
            <a:r>
              <a:rPr lang="en-GB" sz="2400"/>
              <a:t>ACM2</a:t>
            </a:r>
          </a:p>
          <a:p>
            <a:pPr marL="457200" indent="-457200">
              <a:buSzPts val="2200"/>
              <a:buFont typeface="Wingdings" pitchFamily="2" charset="2"/>
              <a:buChar char="q"/>
            </a:pPr>
            <a:r>
              <a:rPr lang="en-GB" sz="2400"/>
              <a:t>Consultation responses</a:t>
            </a:r>
          </a:p>
          <a:p>
            <a:pPr marL="457200" indent="-457200">
              <a:buSzPts val="2000"/>
              <a:buFont typeface="Wingdings" pitchFamily="2" charset="2"/>
              <a:buChar char="q"/>
            </a:pPr>
            <a:r>
              <a:rPr lang="en-GB" sz="2400"/>
              <a:t>Other considerations </a:t>
            </a:r>
          </a:p>
          <a:p>
            <a:pPr marL="457200" indent="-457200">
              <a:buSzPts val="2000"/>
              <a:buFont typeface="Wingdings" pitchFamily="2" charset="2"/>
              <a:buChar char="q"/>
            </a:pPr>
            <a:r>
              <a:rPr lang="en-GB" sz="2400"/>
              <a:t>Summary</a:t>
            </a:r>
          </a:p>
          <a:p>
            <a:endParaRPr lang="en-GB" sz="240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0951B50B-4BB9-0432-1181-D16F512138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878" y="407751"/>
            <a:ext cx="11052154" cy="1118798"/>
          </a:xfrm>
        </p:spPr>
        <p:txBody>
          <a:bodyPr>
            <a:normAutofit fontScale="90000"/>
          </a:bodyPr>
          <a:lstStyle/>
          <a:p>
            <a:r>
              <a:rPr lang="en-GB"/>
              <a:t>Ribociclib with an aromatase inhibitor for adjuvant treatment of hormone receptor-positive, HER2-negative early breast cancer [ID6153]</a:t>
            </a:r>
          </a:p>
        </p:txBody>
      </p:sp>
    </p:spTree>
    <p:extLst>
      <p:ext uri="{BB962C8B-B14F-4D97-AF65-F5344CB8AC3E}">
        <p14:creationId xmlns:p14="http://schemas.microsoft.com/office/powerpoint/2010/main" val="3436929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BE899-2457-A455-DBAB-1C2107F13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uide with 'background' selected" descr="Sections to be covered in the presentation. ">
            <a:extLst>
              <a:ext uri="{FF2B5EF4-FFF2-40B4-BE49-F238E27FC236}">
                <a16:creationId xmlns:a16="http://schemas.microsoft.com/office/drawing/2014/main" id="{B4A50BDB-A6A1-F135-230F-D6A5B2D4E1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878" y="2262100"/>
            <a:ext cx="10026139" cy="3142004"/>
          </a:xfrm>
          <a:solidFill>
            <a:schemeClr val="tx2"/>
          </a:solidFill>
        </p:spPr>
        <p:txBody>
          <a:bodyPr>
            <a:noAutofit/>
          </a:bodyPr>
          <a:lstStyle/>
          <a:p>
            <a:pPr marL="457200" indent="-457200">
              <a:buSzPts val="2200"/>
              <a:buFont typeface="Wingdings" pitchFamily="2" charset="2"/>
              <a:buChar char="q"/>
            </a:pPr>
            <a:r>
              <a:rPr lang="en-GB" sz="2400"/>
              <a:t>ACM1 recap</a:t>
            </a:r>
          </a:p>
          <a:p>
            <a:pPr marL="457200" indent="-457200">
              <a:buSzPts val="2200"/>
              <a:buFont typeface="Wingdings" pitchFamily="2" charset="2"/>
              <a:buChar char="q"/>
            </a:pPr>
            <a:r>
              <a:rPr lang="en-GB" sz="2400"/>
              <a:t>Draft guidance recommendations</a:t>
            </a:r>
          </a:p>
          <a:p>
            <a:pPr marL="457200" indent="-457200">
              <a:buSzPts val="2200"/>
              <a:buFont typeface="Wingdings" panose="05000000000000000000" pitchFamily="2" charset="2"/>
              <a:buChar char="ü"/>
            </a:pPr>
            <a:r>
              <a:rPr lang="en-GB" sz="2400"/>
              <a:t>Consultation responses</a:t>
            </a:r>
          </a:p>
          <a:p>
            <a:pPr marL="457200" indent="-457200">
              <a:buSzPts val="2000"/>
              <a:buFont typeface="Wingdings" pitchFamily="2" charset="2"/>
              <a:buChar char="q"/>
            </a:pPr>
            <a:r>
              <a:rPr lang="en-GB" sz="2400"/>
              <a:t>Other considerations </a:t>
            </a:r>
          </a:p>
          <a:p>
            <a:pPr marL="457200" indent="-457200">
              <a:buSzPts val="2000"/>
              <a:buFont typeface="Wingdings" pitchFamily="2" charset="2"/>
              <a:buChar char="q"/>
            </a:pPr>
            <a:r>
              <a:rPr lang="en-GB" sz="2400"/>
              <a:t>Summary</a:t>
            </a:r>
          </a:p>
          <a:p>
            <a:endParaRPr lang="en-GB" sz="240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D93B2B7E-D63C-6773-32D4-76D1854D7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878" y="407751"/>
            <a:ext cx="11052154" cy="1118798"/>
          </a:xfrm>
        </p:spPr>
        <p:txBody>
          <a:bodyPr>
            <a:normAutofit fontScale="90000"/>
          </a:bodyPr>
          <a:lstStyle/>
          <a:p>
            <a:r>
              <a:rPr lang="en-GB"/>
              <a:t>Ribociclib with an aromatase inhibitor for adjuvant treatment of hormone receptor-positive, HER2-negative early breast cancer [ID6153]</a:t>
            </a:r>
          </a:p>
        </p:txBody>
      </p:sp>
    </p:spTree>
    <p:extLst>
      <p:ext uri="{BB962C8B-B14F-4D97-AF65-F5344CB8AC3E}">
        <p14:creationId xmlns:p14="http://schemas.microsoft.com/office/powerpoint/2010/main" val="3537823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B170F7C-69A2-0361-D637-1128D6D8C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774" y="442866"/>
            <a:ext cx="11184134" cy="592817"/>
          </a:xfrm>
        </p:spPr>
        <p:txBody>
          <a:bodyPr>
            <a:normAutofit/>
          </a:bodyPr>
          <a:lstStyle/>
          <a:p>
            <a:r>
              <a:rPr lang="en-GB"/>
              <a:t>Other considerations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ABDE214-1A85-E0FC-63D5-01581266D520}"/>
              </a:ext>
            </a:extLst>
          </p:cNvPr>
          <p:cNvSpPr txBox="1">
            <a:spLocks/>
          </p:cNvSpPr>
          <p:nvPr/>
        </p:nvSpPr>
        <p:spPr>
          <a:xfrm>
            <a:off x="703828" y="1261235"/>
            <a:ext cx="11098282" cy="105219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400" b="1">
                <a:solidFill>
                  <a:srgbClr val="000000"/>
                </a:solidFill>
                <a:ea typeface="Lato" panose="020F0502020204030203" pitchFamily="34" charset="0"/>
              </a:rPr>
              <a:t>Equality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>
                <a:solidFill>
                  <a:srgbClr val="000000"/>
                </a:solidFill>
                <a:ea typeface="Lato" panose="020F0502020204030203" pitchFamily="34" charset="0"/>
              </a:rPr>
              <a:t>No issues identified by the stakeholders</a:t>
            </a:r>
          </a:p>
        </p:txBody>
      </p:sp>
    </p:spTree>
    <p:extLst>
      <p:ext uri="{BB962C8B-B14F-4D97-AF65-F5344CB8AC3E}">
        <p14:creationId xmlns:p14="http://schemas.microsoft.com/office/powerpoint/2010/main" val="1094052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50AF9-D6AC-3741-E48D-9164F1ED7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3E69051-77B6-D513-7101-E48C7C4A3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00" y="164770"/>
            <a:ext cx="11184134" cy="592817"/>
          </a:xfrm>
        </p:spPr>
        <p:txBody>
          <a:bodyPr>
            <a:normAutofit/>
          </a:bodyPr>
          <a:lstStyle/>
          <a:p>
            <a:r>
              <a:rPr lang="en-GB"/>
              <a:t>Cancer Drugs Fund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AAEBCDF-FA90-F77C-119D-6094191FFB68}"/>
              </a:ext>
            </a:extLst>
          </p:cNvPr>
          <p:cNvSpPr txBox="1">
            <a:spLocks/>
          </p:cNvSpPr>
          <p:nvPr/>
        </p:nvSpPr>
        <p:spPr>
          <a:xfrm>
            <a:off x="441700" y="828003"/>
            <a:ext cx="10988300" cy="4365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GB">
                <a:solidFill>
                  <a:srgbClr val="000000"/>
                </a:solidFill>
                <a:ea typeface="Lato" panose="020F0502020204030203" pitchFamily="34" charset="0"/>
              </a:rPr>
              <a:t>ACM1: The company did not make a managed access proposal for </a:t>
            </a:r>
            <a:r>
              <a:rPr lang="en-GB" err="1">
                <a:solidFill>
                  <a:srgbClr val="000000"/>
                </a:solidFill>
                <a:ea typeface="Lato" panose="020F0502020204030203" pitchFamily="34" charset="0"/>
              </a:rPr>
              <a:t>ribociclib</a:t>
            </a:r>
            <a:r>
              <a:rPr lang="en-GB">
                <a:solidFill>
                  <a:srgbClr val="000000"/>
                </a:solidFill>
                <a:ea typeface="Lato" panose="020F0502020204030203" pitchFamily="34" charset="0"/>
              </a:rPr>
              <a:t> plus an aromatase inhibitor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F454B2E-7E8F-2FB8-2DCA-B4282EDD59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793913"/>
              </p:ext>
            </p:extLst>
          </p:nvPr>
        </p:nvGraphicFramePr>
        <p:xfrm>
          <a:off x="419725" y="3491051"/>
          <a:ext cx="11662467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2311">
                  <a:extLst>
                    <a:ext uri="{9D8B030D-6E8A-4147-A177-3AD203B41FA5}">
                      <a16:colId xmlns:a16="http://schemas.microsoft.com/office/drawing/2014/main" val="1639993937"/>
                    </a:ext>
                  </a:extLst>
                </a:gridCol>
                <a:gridCol w="4620078">
                  <a:extLst>
                    <a:ext uri="{9D8B030D-6E8A-4147-A177-3AD203B41FA5}">
                      <a16:colId xmlns:a16="http://schemas.microsoft.com/office/drawing/2014/main" val="3409544394"/>
                    </a:ext>
                  </a:extLst>
                </a:gridCol>
                <a:gridCol w="4620078">
                  <a:extLst>
                    <a:ext uri="{9D8B030D-6E8A-4147-A177-3AD203B41FA5}">
                      <a16:colId xmlns:a16="http://schemas.microsoft.com/office/drawing/2014/main" val="1976307425"/>
                    </a:ext>
                  </a:extLst>
                </a:gridCol>
              </a:tblGrid>
              <a:tr h="380599">
                <a:tc>
                  <a:txBody>
                    <a:bodyPr/>
                    <a:lstStyle/>
                    <a:p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uncertainty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 CDF data collection help reduce uncertainty?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Source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331555"/>
                  </a:ext>
                </a:extLst>
              </a:tr>
              <a:tr h="219734">
                <a:tc rowSpan="2">
                  <a:txBody>
                    <a:bodyPr/>
                    <a:lstStyle/>
                    <a:p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iDFS</a:t>
                      </a:r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(primary end point)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NATALEE (until May 2026)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488520"/>
                  </a:ext>
                </a:extLst>
              </a:tr>
              <a:tr h="21973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TNM classification and tumour grade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NHS England </a:t>
                      </a:r>
                      <a:r>
                        <a:rPr lang="en-GB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BlueTeq</a:t>
                      </a:r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database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318885"/>
                  </a:ext>
                </a:extLst>
              </a:tr>
            </a:tbl>
          </a:graphicData>
        </a:graphic>
      </p:graphicFrame>
      <p:sp>
        <p:nvSpPr>
          <p:cNvPr id="5" name="Text Placeholder 2" descr=" EAG consider baseline characteristics reasonably balanced/less imbalanced than unmatched population but:&#10;age of symptom onset is younger in SoC &#10;higher prevalence of milder T14484C in idebenone group &#10;Point estimates of negligible/negative long-term benefits are low and suggest PSM underestimates effect&#10;">
            <a:extLst>
              <a:ext uri="{FF2B5EF4-FFF2-40B4-BE49-F238E27FC236}">
                <a16:creationId xmlns:a16="http://schemas.microsoft.com/office/drawing/2014/main" id="{E3DF5ACD-4601-59A1-4D05-F070B5D16B17}"/>
              </a:ext>
            </a:extLst>
          </p:cNvPr>
          <p:cNvSpPr txBox="1">
            <a:spLocks/>
          </p:cNvSpPr>
          <p:nvPr/>
        </p:nvSpPr>
        <p:spPr>
          <a:xfrm>
            <a:off x="441700" y="1264503"/>
            <a:ext cx="11662468" cy="210244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ts val="2160"/>
              </a:lnSpc>
              <a:buFont typeface="Arial" panose="020B0604020202020204" pitchFamily="34" charset="0"/>
              <a:buChar char="•"/>
            </a:pP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ACM1: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iDFS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data was relatively immature and further follow-up with more mature data was needed to fully assess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ribociclib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with an AI</a:t>
            </a:r>
          </a:p>
          <a:p>
            <a:pPr marL="285750" indent="-285750">
              <a:lnSpc>
                <a:spcPts val="2160"/>
              </a:lnSpc>
              <a:buFont typeface="Arial" panose="020B0604020202020204" pitchFamily="34" charset="0"/>
              <a:buChar char="•"/>
            </a:pP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Company: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submitted an MA proposal taking effect from July 2025 to May 2026 to collect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iDFS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from NATALEE, expect increase in the number of events by ~40% compared to the data shown in ACM1</a:t>
            </a:r>
          </a:p>
          <a:p>
            <a:pPr marL="285750" indent="-285750">
              <a:lnSpc>
                <a:spcPts val="2160"/>
              </a:lnSpc>
              <a:buFont typeface="Arial" panose="020B0604020202020204" pitchFamily="34" charset="0"/>
              <a:buChar char="•"/>
            </a:pP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Eli Lilly: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Estimates of people entering DR health state are key driver; it may take longer than usual managed access period to inform these transitions due to slow progression from early to later stages of breast cancer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2EC5B63-DD31-9011-2FA7-896F81ECBA5F}"/>
              </a:ext>
            </a:extLst>
          </p:cNvPr>
          <p:cNvGrpSpPr/>
          <p:nvPr/>
        </p:nvGrpSpPr>
        <p:grpSpPr>
          <a:xfrm>
            <a:off x="1880755" y="5697850"/>
            <a:ext cx="7875921" cy="664294"/>
            <a:chOff x="1406838" y="5418743"/>
            <a:chExt cx="10068419" cy="597229"/>
          </a:xfrm>
        </p:grpSpPr>
        <p:sp>
          <p:nvSpPr>
            <p:cNvPr id="7" name="Rectangle 6" descr="Question to committee">
              <a:extLst>
                <a:ext uri="{FF2B5EF4-FFF2-40B4-BE49-F238E27FC236}">
                  <a16:creationId xmlns:a16="http://schemas.microsoft.com/office/drawing/2014/main" id="{F01068FF-96DA-F820-97D6-5612F9B132B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1760131" y="5484307"/>
              <a:ext cx="9715126" cy="53166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2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>
                  <a:solidFill>
                    <a:srgbClr val="000000"/>
                  </a:solidFill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What is the committee’s view on </a:t>
              </a:r>
              <a:r>
                <a:rPr lang="en-GB" err="1">
                  <a:solidFill>
                    <a:srgbClr val="000000"/>
                  </a:solidFill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ribociclib’s</a:t>
              </a:r>
              <a:r>
                <a:rPr lang="en-GB">
                  <a:solidFill>
                    <a:srgbClr val="000000"/>
                  </a:solidFill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 suitability for the CDF?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Would</a:t>
              </a:r>
              <a:r>
                <a:rPr lang="en-GB">
                  <a:solidFill>
                    <a:srgbClr val="000000"/>
                  </a:solidFill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 an additional 2 years of </a:t>
              </a:r>
              <a:r>
                <a:rPr lang="en-GB" err="1">
                  <a:solidFill>
                    <a:srgbClr val="000000"/>
                  </a:solidFill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iDFS</a:t>
              </a:r>
              <a:r>
                <a:rPr lang="en-GB">
                  <a:solidFill>
                    <a:srgbClr val="000000"/>
                  </a:solidFill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 data resolve the uncertainty?</a:t>
              </a: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FE9934A-7EF6-DA56-F71B-8151226900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406838" y="5418743"/>
              <a:ext cx="576000" cy="576000"/>
              <a:chOff x="-1489655" y="4156590"/>
              <a:chExt cx="576000" cy="5760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8A31900-F8AB-DE83-9DF8-CC50286A0B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-1489655" y="4156590"/>
                <a:ext cx="576000" cy="57600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</a:endParaRPr>
              </a:p>
            </p:txBody>
          </p:sp>
          <p:pic>
            <p:nvPicPr>
              <p:cNvPr id="11" name="Graphic 10" descr="Chat with solid fill">
                <a:extLst>
                  <a:ext uri="{FF2B5EF4-FFF2-40B4-BE49-F238E27FC236}">
                    <a16:creationId xmlns:a16="http://schemas.microsoft.com/office/drawing/2014/main" id="{E3259DFB-6B12-F341-5778-F8C0F94EA9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-1433387" y="4256255"/>
                <a:ext cx="463463" cy="463463"/>
              </a:xfrm>
              <a:prstGeom prst="rect">
                <a:avLst/>
              </a:prstGeom>
            </p:spPr>
          </p:pic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FB352A5-7BD0-113A-1B2F-E7F9F2B10B16}"/>
              </a:ext>
            </a:extLst>
          </p:cNvPr>
          <p:cNvSpPr txBox="1"/>
          <p:nvPr/>
        </p:nvSpPr>
        <p:spPr>
          <a:xfrm>
            <a:off x="264765" y="6399831"/>
            <a:ext cx="116624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>
                <a:latin typeface="Arial" panose="020B0604020202020204" pitchFamily="34" charset="0"/>
              </a:rPr>
              <a:t>Abbreviations: AI, aromatase inhibitor; CDF, Cancer Drugs Fund; IDFS; invasive disease-free survival; TNM, </a:t>
            </a:r>
            <a:r>
              <a:rPr lang="en-GB" sz="1400" err="1">
                <a:latin typeface="Arial" panose="020B0604020202020204" pitchFamily="34" charset="0"/>
              </a:rPr>
              <a:t>tumour,node</a:t>
            </a:r>
            <a:r>
              <a:rPr lang="en-GB" sz="1400">
                <a:latin typeface="Arial" panose="020B0604020202020204" pitchFamily="34" charset="0"/>
              </a:rPr>
              <a:t>, </a:t>
            </a:r>
            <a:r>
              <a:rPr lang="en-GB" sz="1400" err="1">
                <a:latin typeface="Arial" panose="020B0604020202020204" pitchFamily="34" charset="0"/>
              </a:rPr>
              <a:t>metastates</a:t>
            </a:r>
            <a:r>
              <a:rPr lang="en-GB" sz="1400">
                <a:latin typeface="Arial" panose="020B0604020202020204" pitchFamily="34" charset="0"/>
              </a:rPr>
              <a:t>; MA, managed access</a:t>
            </a:r>
          </a:p>
        </p:txBody>
      </p:sp>
      <p:sp>
        <p:nvSpPr>
          <p:cNvPr id="2" name="Text Placeholder 2" descr=" EAG consider baseline characteristics reasonably balanced/less imbalanced than unmatched population but:&#10;age of symptom onset is younger in SoC &#10;higher prevalence of milder T14484C in idebenone group &#10;Point estimates of negligible/negative long-term benefits are low and suggest PSM underestimates effect&#10;">
            <a:extLst>
              <a:ext uri="{FF2B5EF4-FFF2-40B4-BE49-F238E27FC236}">
                <a16:creationId xmlns:a16="http://schemas.microsoft.com/office/drawing/2014/main" id="{93E87458-C79A-F232-5537-E66BEAE1160B}"/>
              </a:ext>
            </a:extLst>
          </p:cNvPr>
          <p:cNvSpPr txBox="1">
            <a:spLocks/>
          </p:cNvSpPr>
          <p:nvPr/>
        </p:nvSpPr>
        <p:spPr>
          <a:xfrm>
            <a:off x="407025" y="4960977"/>
            <a:ext cx="11662468" cy="65791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60"/>
              </a:lnSpc>
            </a:pP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NICE Managed Access Team: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Additional data collection is likely to help resolve the outstanding uncertainty following a period in managed access  </a:t>
            </a:r>
          </a:p>
        </p:txBody>
      </p:sp>
    </p:spTree>
    <p:extLst>
      <p:ext uri="{BB962C8B-B14F-4D97-AF65-F5344CB8AC3E}">
        <p14:creationId xmlns:p14="http://schemas.microsoft.com/office/powerpoint/2010/main" val="1735322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4" descr="Base case assumptions for company and evidence review group">
            <a:extLst>
              <a:ext uri="{FF2B5EF4-FFF2-40B4-BE49-F238E27FC236}">
                <a16:creationId xmlns:a16="http://schemas.microsoft.com/office/drawing/2014/main" id="{9AD8AD2B-75C1-D1AA-0074-4F0EB44620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750814"/>
              </p:ext>
            </p:extLst>
          </p:nvPr>
        </p:nvGraphicFramePr>
        <p:xfrm>
          <a:off x="251921" y="875525"/>
          <a:ext cx="11475505" cy="505968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645706">
                  <a:extLst>
                    <a:ext uri="{9D8B030D-6E8A-4147-A177-3AD203B41FA5}">
                      <a16:colId xmlns:a16="http://schemas.microsoft.com/office/drawing/2014/main" val="3974739884"/>
                    </a:ext>
                  </a:extLst>
                </a:gridCol>
                <a:gridCol w="1137338">
                  <a:extLst>
                    <a:ext uri="{9D8B030D-6E8A-4147-A177-3AD203B41FA5}">
                      <a16:colId xmlns:a16="http://schemas.microsoft.com/office/drawing/2014/main" val="3201523897"/>
                    </a:ext>
                  </a:extLst>
                </a:gridCol>
                <a:gridCol w="1292136">
                  <a:extLst>
                    <a:ext uri="{9D8B030D-6E8A-4147-A177-3AD203B41FA5}">
                      <a16:colId xmlns:a16="http://schemas.microsoft.com/office/drawing/2014/main" val="3199611658"/>
                    </a:ext>
                  </a:extLst>
                </a:gridCol>
                <a:gridCol w="4922302">
                  <a:extLst>
                    <a:ext uri="{9D8B030D-6E8A-4147-A177-3AD203B41FA5}">
                      <a16:colId xmlns:a16="http://schemas.microsoft.com/office/drawing/2014/main" val="3834478098"/>
                    </a:ext>
                  </a:extLst>
                </a:gridCol>
                <a:gridCol w="2478023">
                  <a:extLst>
                    <a:ext uri="{9D8B030D-6E8A-4147-A177-3AD203B41FA5}">
                      <a16:colId xmlns:a16="http://schemas.microsoft.com/office/drawing/2014/main" val="2744478319"/>
                    </a:ext>
                  </a:extLst>
                </a:gridCol>
              </a:tblGrid>
              <a:tr h="594259">
                <a:tc gridSpan="3">
                  <a:txBody>
                    <a:bodyPr/>
                    <a:lstStyle/>
                    <a:p>
                      <a:r>
                        <a:rPr lang="en-GB" sz="1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Assumption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Committee preferred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 base case aligned with committee?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441208"/>
                  </a:ext>
                </a:extLst>
              </a:tr>
              <a:tr h="341699">
                <a:tc gridSpan="3">
                  <a:txBody>
                    <a:bodyPr/>
                    <a:lstStyle/>
                    <a:p>
                      <a:r>
                        <a:rPr lang="en-GB" sz="17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IDFS event distribution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ET = </a:t>
                      </a:r>
                      <a:r>
                        <a:rPr kumimoji="0" lang="en-GB" sz="1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Ribociclib + AI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 - NATALEE trial ITT population pooled events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957187"/>
                  </a:ext>
                </a:extLst>
              </a:tr>
              <a:tr h="341699">
                <a:tc rowSpan="4">
                  <a:txBody>
                    <a:bodyPr/>
                    <a:lstStyle/>
                    <a:p>
                      <a:r>
                        <a:rPr lang="en-GB" sz="17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Survival in DR substate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7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ET-resistant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7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PFS</a:t>
                      </a:r>
                    </a:p>
                  </a:txBody>
                  <a:tcPr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Exponential</a:t>
                      </a:r>
                    </a:p>
                  </a:txBody>
                  <a:tcPr>
                    <a:solidFill>
                      <a:srgbClr val="E7E9EB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1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  <a:p>
                      <a:pPr algn="ctr"/>
                      <a:r>
                        <a:rPr lang="en-GB" sz="1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(OS: Log-logistic)</a:t>
                      </a:r>
                    </a:p>
                    <a:p>
                      <a:pPr algn="ctr"/>
                      <a:r>
                        <a:rPr lang="en-GB" sz="1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(PFS: Lognormal)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FF8B8B">
                            <a:tint val="66000"/>
                            <a:satMod val="160000"/>
                          </a:srgbClr>
                        </a:gs>
                        <a:gs pos="50000">
                          <a:srgbClr val="FF8B8B">
                            <a:tint val="44500"/>
                            <a:satMod val="160000"/>
                          </a:srgbClr>
                        </a:gs>
                        <a:gs pos="100000">
                          <a:srgbClr val="FF8B8B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21904842"/>
                  </a:ext>
                </a:extLst>
              </a:tr>
              <a:tr h="34169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7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</a:p>
                  </a:txBody>
                  <a:tcPr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Weibull</a:t>
                      </a:r>
                    </a:p>
                  </a:txBody>
                  <a:tcPr>
                    <a:solidFill>
                      <a:srgbClr val="E7E9E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7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7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226437"/>
                  </a:ext>
                </a:extLst>
              </a:tr>
              <a:tr h="34169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7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ET-sensitive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7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PFS</a:t>
                      </a:r>
                    </a:p>
                  </a:txBody>
                  <a:tcPr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Exponential</a:t>
                      </a:r>
                    </a:p>
                  </a:txBody>
                  <a:tcPr>
                    <a:solidFill>
                      <a:srgbClr val="E7E9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13010565"/>
                  </a:ext>
                </a:extLst>
              </a:tr>
              <a:tr h="34169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7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</a:p>
                  </a:txBody>
                  <a:tcPr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Gamma</a:t>
                      </a:r>
                    </a:p>
                  </a:txBody>
                  <a:tcPr>
                    <a:solidFill>
                      <a:srgbClr val="E7E9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7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7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93824"/>
                  </a:ext>
                </a:extLst>
              </a:tr>
              <a:tr h="341699">
                <a:tc rowSpan="2">
                  <a:txBody>
                    <a:bodyPr/>
                    <a:lstStyle/>
                    <a:p>
                      <a:r>
                        <a:rPr lang="en-GB" sz="17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CDK4/6 retreated DR substate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GB" sz="17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ET-resistant</a:t>
                      </a:r>
                    </a:p>
                  </a:txBody>
                  <a:tcPr>
                    <a:solidFill>
                      <a:srgbClr val="CBCF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u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90%</a:t>
                      </a:r>
                    </a:p>
                  </a:txBody>
                  <a:tcPr>
                    <a:solidFill>
                      <a:srgbClr val="CBCF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u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(used 60%)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FF8B8B">
                            <a:tint val="66000"/>
                            <a:satMod val="160000"/>
                          </a:srgbClr>
                        </a:gs>
                        <a:gs pos="50000">
                          <a:srgbClr val="FF8B8B">
                            <a:tint val="44500"/>
                            <a:satMod val="160000"/>
                          </a:srgbClr>
                        </a:gs>
                        <a:gs pos="100000">
                          <a:srgbClr val="FF8B8B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6187907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GB" sz="17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ET-sensitive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u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u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416918"/>
                  </a:ext>
                </a:extLst>
              </a:tr>
              <a:tr h="341699">
                <a:tc gridSpan="3">
                  <a:txBody>
                    <a:bodyPr/>
                    <a:lstStyle/>
                    <a:p>
                      <a:r>
                        <a:rPr lang="en-GB" sz="17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PFS utility values in DR substate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ET-sensitive PFS utility values = NMR utilities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177060"/>
                  </a:ext>
                </a:extLst>
              </a:tr>
              <a:tr h="341699">
                <a:tc gridSpan="3">
                  <a:txBody>
                    <a:bodyPr/>
                    <a:lstStyle/>
                    <a:p>
                      <a:r>
                        <a:rPr lang="en-GB" sz="17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 waning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Maintained for 8 years before waning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12830"/>
                  </a:ext>
                </a:extLst>
              </a:tr>
              <a:tr h="341699">
                <a:tc gridSpan="3">
                  <a:txBody>
                    <a:bodyPr/>
                    <a:lstStyle/>
                    <a:p>
                      <a:r>
                        <a:rPr lang="en-GB" sz="17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 costs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≥3 AEs according to severity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08744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428DA34-C360-7E01-D709-FCC1EB5C9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21" y="177591"/>
            <a:ext cx="11566293" cy="469263"/>
          </a:xfrm>
        </p:spPr>
        <p:txBody>
          <a:bodyPr>
            <a:noAutofit/>
          </a:bodyPr>
          <a:lstStyle/>
          <a:p>
            <a:r>
              <a:rPr lang="en-GB"/>
              <a:t>Committee preferred assumptions (ACM1)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010FCE9-9128-C46B-A101-2AFEC7AFBFFB}"/>
              </a:ext>
            </a:extLst>
          </p:cNvPr>
          <p:cNvSpPr txBox="1">
            <a:spLocks/>
          </p:cNvSpPr>
          <p:nvPr/>
        </p:nvSpPr>
        <p:spPr>
          <a:xfrm>
            <a:off x="251921" y="5982475"/>
            <a:ext cx="11566293" cy="4692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Inter" charset="0"/>
                <a:cs typeface="Inter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Abbreviations: AE, adverse events; AI, aromatase inhibitor; CDK, cyclin-dependent kinase; DR, distant recurrence; ET, endocrine therapy; </a:t>
            </a:r>
            <a:r>
              <a:rPr lang="en-GB" err="1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iDFS</a:t>
            </a:r>
            <a:r>
              <a:rPr lang="en-GB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, invasive disease-free survival; ITT, intent-to treat; OS, overall survival; PFS, progression-free survival</a:t>
            </a:r>
          </a:p>
        </p:txBody>
      </p:sp>
    </p:spTree>
    <p:extLst>
      <p:ext uri="{BB962C8B-B14F-4D97-AF65-F5344CB8AC3E}">
        <p14:creationId xmlns:p14="http://schemas.microsoft.com/office/powerpoint/2010/main" val="1210586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Results to be presented: company base, EAG base case and scenario analyses">
            <a:extLst>
              <a:ext uri="{FF2B5EF4-FFF2-40B4-BE49-F238E27FC236}">
                <a16:creationId xmlns:a16="http://schemas.microsoft.com/office/drawing/2014/main" id="{860520DD-4179-7209-57D3-495D162A6C59}"/>
              </a:ext>
            </a:extLst>
          </p:cNvPr>
          <p:cNvSpPr txBox="1"/>
          <p:nvPr/>
        </p:nvSpPr>
        <p:spPr>
          <a:xfrm>
            <a:off x="538271" y="1842908"/>
            <a:ext cx="7777449" cy="329320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GB" sz="2400" b="1">
                <a:latin typeface="Arial" panose="020B0604020202020204" pitchFamily="34" charset="0"/>
              </a:rPr>
              <a:t>Base case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>
                <a:latin typeface="Arial" panose="020B0604020202020204" pitchFamily="34" charset="0"/>
              </a:rPr>
              <a:t>Company base case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>
                <a:latin typeface="Arial" panose="020B0604020202020204" pitchFamily="34" charset="0"/>
              </a:rPr>
              <a:t>Committee preferred with &amp; without general mortality adjustment</a:t>
            </a:r>
          </a:p>
          <a:p>
            <a:endParaRPr lang="en-GB" sz="2000">
              <a:latin typeface="Arial" panose="020B0604020202020204" pitchFamily="34" charset="0"/>
            </a:endParaRPr>
          </a:p>
          <a:p>
            <a:r>
              <a:rPr lang="en-GB" sz="2400" b="1">
                <a:latin typeface="Arial" panose="020B0604020202020204" pitchFamily="34" charset="0"/>
              </a:rPr>
              <a:t>EAG scenario analyses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iDFS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extrapolations</a:t>
            </a:r>
            <a:r>
              <a:rPr lang="en-GB" sz="200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using lower &amp; upper mean </a:t>
            </a:r>
            <a:r>
              <a:rPr kumimoji="0" lang="en-GB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differen</a:t>
            </a:r>
            <a:r>
              <a:rPr lang="en-GB" sz="2000" err="1">
                <a:solidFill>
                  <a:srgbClr val="000000"/>
                </a:solidFill>
                <a:latin typeface="Arial" panose="020B0604020202020204" pitchFamily="34" charset="0"/>
              </a:rPr>
              <a:t>ce</a:t>
            </a:r>
            <a:r>
              <a:rPr lang="en-GB" sz="200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en-GB" sz="2000" err="1">
                <a:solidFill>
                  <a:srgbClr val="000000"/>
                </a:solidFill>
                <a:latin typeface="Arial" panose="020B0604020202020204" pitchFamily="34" charset="0"/>
              </a:rPr>
              <a:t>iDFS</a:t>
            </a:r>
            <a:r>
              <a:rPr lang="en-GB" sz="2000">
                <a:solidFill>
                  <a:srgbClr val="000000"/>
                </a:solidFill>
                <a:latin typeface="Arial" panose="020B0604020202020204" pitchFamily="34" charset="0"/>
              </a:rPr>
              <a:t>) with adjusted general mortality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GB" sz="2000">
                <a:solidFill>
                  <a:srgbClr val="000000"/>
                </a:solidFill>
                <a:latin typeface="Arial" panose="020B0604020202020204" pitchFamily="34" charset="0"/>
              </a:rPr>
              <a:t>+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sz="2000">
                <a:solidFill>
                  <a:srgbClr val="000000"/>
                </a:solidFill>
                <a:latin typeface="Arial" panose="020B0604020202020204" pitchFamily="34" charset="0"/>
              </a:rPr>
              <a:t>Treatment effect waning scenarios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53598523-C4CB-C9FC-F17D-FC8EB71040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583" y="140710"/>
            <a:ext cx="11178381" cy="1160319"/>
          </a:xfrm>
        </p:spPr>
        <p:txBody>
          <a:bodyPr/>
          <a:lstStyle/>
          <a:p>
            <a:r>
              <a:rPr lang="en-GB"/>
              <a:t>Cost-effectiveness results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34BAFC9-446A-ABA3-50EE-FBC3A7FF3E79}"/>
              </a:ext>
            </a:extLst>
          </p:cNvPr>
          <p:cNvSpPr txBox="1">
            <a:spLocks/>
          </p:cNvSpPr>
          <p:nvPr/>
        </p:nvSpPr>
        <p:spPr>
          <a:xfrm>
            <a:off x="364884" y="6104690"/>
            <a:ext cx="7402262" cy="3171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Inter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Abbreviations:; </a:t>
            </a:r>
            <a:r>
              <a:rPr lang="en-GB" err="1"/>
              <a:t>iDFS</a:t>
            </a:r>
            <a:r>
              <a:rPr lang="en-GB"/>
              <a:t>, invasive disease-free survival; QALY, quality adjusted life years </a:t>
            </a:r>
          </a:p>
        </p:txBody>
      </p:sp>
      <p:sp>
        <p:nvSpPr>
          <p:cNvPr id="4" name="Text Placeholder 5" descr="Results will be covered in part2 closed session">
            <a:extLst>
              <a:ext uri="{FF2B5EF4-FFF2-40B4-BE49-F238E27FC236}">
                <a16:creationId xmlns:a16="http://schemas.microsoft.com/office/drawing/2014/main" id="{01F46BC0-C620-FD10-8214-49A1F90CE7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8583" y="720869"/>
            <a:ext cx="10938895" cy="1160319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</a:pPr>
            <a:r>
              <a:rPr lang="en-GB" sz="3200"/>
              <a:t>All ICERs are reported in PART 2 slides due to confidential prices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4A799D24-2262-E3F1-D044-492FA131BE21}"/>
              </a:ext>
            </a:extLst>
          </p:cNvPr>
          <p:cNvSpPr/>
          <p:nvPr/>
        </p:nvSpPr>
        <p:spPr>
          <a:xfrm>
            <a:off x="8315720" y="1969332"/>
            <a:ext cx="597431" cy="821627"/>
          </a:xfrm>
          <a:prstGeom prst="rightBrace">
            <a:avLst>
              <a:gd name="adj1" fmla="val 8333"/>
              <a:gd name="adj2" fmla="val 50669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B06EB1-A82C-C85B-9940-AC5EFFE2E313}"/>
              </a:ext>
            </a:extLst>
          </p:cNvPr>
          <p:cNvSpPr txBox="1"/>
          <p:nvPr/>
        </p:nvSpPr>
        <p:spPr>
          <a:xfrm>
            <a:off x="9086775" y="2180090"/>
            <a:ext cx="2882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>
                <a:solidFill>
                  <a:srgbClr val="FFFFFF"/>
                </a:solidFill>
                <a:latin typeface="Arial" panose="020B0604020202020204" pitchFamily="34" charset="0"/>
              </a:rPr>
              <a:t>Under £30,000/QALY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CD30B0-9AE2-8F27-6262-24F44994AEA8}"/>
              </a:ext>
            </a:extLst>
          </p:cNvPr>
          <p:cNvSpPr txBox="1"/>
          <p:nvPr/>
        </p:nvSpPr>
        <p:spPr>
          <a:xfrm>
            <a:off x="8913151" y="3524526"/>
            <a:ext cx="32297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>
                <a:solidFill>
                  <a:srgbClr val="FFFFFF"/>
                </a:solidFill>
                <a:latin typeface="Arial" panose="020B0604020202020204" pitchFamily="34" charset="0"/>
              </a:rPr>
              <a:t>Some scenarios under £20,000/QALY gained, some over £30,000 QALY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64C0B552-8B76-FADD-8FAD-990F95997675}"/>
              </a:ext>
            </a:extLst>
          </p:cNvPr>
          <p:cNvSpPr/>
          <p:nvPr/>
        </p:nvSpPr>
        <p:spPr>
          <a:xfrm>
            <a:off x="8315720" y="3287179"/>
            <a:ext cx="597432" cy="1354688"/>
          </a:xfrm>
          <a:prstGeom prst="rightBrace">
            <a:avLst>
              <a:gd name="adj1" fmla="val 8333"/>
              <a:gd name="adj2" fmla="val 50669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5397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8E1A30-AD25-3915-FF65-640A673A9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21E86-CC67-BE35-60D1-089B0291F7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Thank you.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3666A2-7479-DB28-6B47-0B4F63C69D2C}"/>
              </a:ext>
            </a:extLst>
          </p:cNvPr>
          <p:cNvSpPr txBox="1">
            <a:spLocks/>
          </p:cNvSpPr>
          <p:nvPr/>
        </p:nvSpPr>
        <p:spPr>
          <a:xfrm>
            <a:off x="548396" y="5996978"/>
            <a:ext cx="7713662" cy="4778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© NICE [2025]. All rights reserved. Subject to 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Notice of rights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224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uide with 'background' selected">
            <a:extLst>
              <a:ext uri="{FF2B5EF4-FFF2-40B4-BE49-F238E27FC236}">
                <a16:creationId xmlns:a16="http://schemas.microsoft.com/office/drawing/2014/main" id="{68668C8B-7565-C54D-A8DC-3F548530DD8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00352" y="2432892"/>
            <a:ext cx="10026139" cy="79736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2400"/>
              <a:buFont typeface="Arial" panose="020B0604020202020204" pitchFamily="34" charset="0"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>
                <a:ln>
                  <a:noFill/>
                </a:ln>
                <a:solidFill>
                  <a:srgbClr val="FF40FF"/>
                </a:solidFill>
                <a:effectLst/>
                <a:uLnTx/>
                <a:uFillTx/>
                <a:ea typeface="Lato" panose="020F0502020204030203" pitchFamily="34" charset="0"/>
              </a:rPr>
              <a:t> </a:t>
            </a:r>
            <a:r>
              <a:rPr kumimoji="0" lang="en-GB" sz="6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Lato" panose="020F0502020204030203" pitchFamily="34" charset="0"/>
              </a:rPr>
              <a:t>Supplementary appendix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4428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89BB1D-4B3C-13D0-324E-35026EBB9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F0589-C73E-7DB4-C1C1-0C748E58F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77" y="223207"/>
            <a:ext cx="11582623" cy="787289"/>
          </a:xfrm>
        </p:spPr>
        <p:txBody>
          <a:bodyPr>
            <a:noAutofit/>
          </a:bodyPr>
          <a:lstStyle/>
          <a:p>
            <a:r>
              <a:rPr lang="en-GB" sz="3000">
                <a:latin typeface="Arial" panose="020B0604020202020204" pitchFamily="34" charset="0"/>
                <a:cs typeface="Arial" panose="020B0604020202020204" pitchFamily="34" charset="0"/>
              </a:rPr>
              <a:t>Other issues: treatment waning &amp; IDFS event distribution</a:t>
            </a:r>
          </a:p>
        </p:txBody>
      </p:sp>
      <p:sp>
        <p:nvSpPr>
          <p:cNvPr id="5" name="Text Placeholder 2" descr=" EAG consider baseline characteristics reasonably balanced/less imbalanced than unmatched population but:&#10;age of symptom onset is younger in SoC &#10;higher prevalence of milder T14484C in idebenone group &#10;Point estimates of negligible/negative long-term benefits are low and suggest PSM underestimates effect&#10;">
            <a:extLst>
              <a:ext uri="{FF2B5EF4-FFF2-40B4-BE49-F238E27FC236}">
                <a16:creationId xmlns:a16="http://schemas.microsoft.com/office/drawing/2014/main" id="{8EC7A637-4BFB-E993-33F7-4B51FC58B28F}"/>
              </a:ext>
            </a:extLst>
          </p:cNvPr>
          <p:cNvSpPr txBox="1">
            <a:spLocks/>
          </p:cNvSpPr>
          <p:nvPr/>
        </p:nvSpPr>
        <p:spPr>
          <a:xfrm>
            <a:off x="281540" y="816845"/>
            <a:ext cx="11377060" cy="128192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60"/>
              </a:lnSpc>
            </a:pP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Treatment waning</a:t>
            </a:r>
          </a:p>
          <a:p>
            <a:pPr marL="285750" indent="-285750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Company updated treatment effect waning in model with committee preferred approach with waning starting from 8 years and continuing for a duration of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XX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years </a:t>
            </a:r>
          </a:p>
          <a:p>
            <a:pPr marL="285750" indent="-285750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Scenarios: treatment effect constant for up to 8 years and then wanes over 5 -17.5 years </a:t>
            </a:r>
          </a:p>
        </p:txBody>
      </p:sp>
      <p:sp>
        <p:nvSpPr>
          <p:cNvPr id="8" name="Rectangle 7" descr="Marker showing slides are confidential ">
            <a:extLst>
              <a:ext uri="{FF2B5EF4-FFF2-40B4-BE49-F238E27FC236}">
                <a16:creationId xmlns:a16="http://schemas.microsoft.com/office/drawing/2014/main" id="{9DCA5A18-B21A-4BB5-F3E2-710F40E81EA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334000" y="0"/>
            <a:ext cx="1524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latin typeface="Arial" panose="020B0604020202020204" pitchFamily="34" charset="0"/>
              </a:rPr>
              <a:t>CONFIDENTIAL</a:t>
            </a:r>
          </a:p>
        </p:txBody>
      </p:sp>
      <p:sp>
        <p:nvSpPr>
          <p:cNvPr id="13" name="Text Placeholder 2" descr=" EAG consider baseline characteristics reasonably balanced/less imbalanced than unmatched population but:&#10;age of symptom onset is younger in SoC &#10;higher prevalence of milder T14484C in idebenone group &#10;Point estimates of negligible/negative long-term benefits are low and suggest PSM underestimates effect&#10;">
            <a:extLst>
              <a:ext uri="{FF2B5EF4-FFF2-40B4-BE49-F238E27FC236}">
                <a16:creationId xmlns:a16="http://schemas.microsoft.com/office/drawing/2014/main" id="{E308D7CF-DB52-07B9-BAC9-B0078C201F50}"/>
              </a:ext>
            </a:extLst>
          </p:cNvPr>
          <p:cNvSpPr txBox="1">
            <a:spLocks/>
          </p:cNvSpPr>
          <p:nvPr/>
        </p:nvSpPr>
        <p:spPr>
          <a:xfrm>
            <a:off x="281540" y="2296141"/>
            <a:ext cx="11377060" cy="166869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60"/>
              </a:lnSpc>
            </a:pP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IDFS event distribution</a:t>
            </a:r>
          </a:p>
          <a:p>
            <a:pPr marL="285750" indent="-285750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Company derived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iDFS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event distributions from NATALEE ITT for population 5 and updated distribution for ET =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ribociclib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+ AI (committee preferred)</a:t>
            </a:r>
          </a:p>
          <a:p>
            <a:pPr marL="285750" indent="-285750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iDFS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event distributions in AI arm and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ribociclib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+ AI arm of NATALEE ITT trial have been pooled across two treatments, with pooled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iDFS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event distributions informing cost-effectiveness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095529B-07E9-ED2C-7F24-76E0A71762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671370"/>
              </p:ext>
            </p:extLst>
          </p:nvPr>
        </p:nvGraphicFramePr>
        <p:xfrm>
          <a:off x="281540" y="4162213"/>
          <a:ext cx="11377062" cy="1396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6177">
                  <a:extLst>
                    <a:ext uri="{9D8B030D-6E8A-4147-A177-3AD203B41FA5}">
                      <a16:colId xmlns:a16="http://schemas.microsoft.com/office/drawing/2014/main" val="1044615419"/>
                    </a:ext>
                  </a:extLst>
                </a:gridCol>
                <a:gridCol w="1896177">
                  <a:extLst>
                    <a:ext uri="{9D8B030D-6E8A-4147-A177-3AD203B41FA5}">
                      <a16:colId xmlns:a16="http://schemas.microsoft.com/office/drawing/2014/main" val="3149141551"/>
                    </a:ext>
                  </a:extLst>
                </a:gridCol>
                <a:gridCol w="1896177">
                  <a:extLst>
                    <a:ext uri="{9D8B030D-6E8A-4147-A177-3AD203B41FA5}">
                      <a16:colId xmlns:a16="http://schemas.microsoft.com/office/drawing/2014/main" val="1695672591"/>
                    </a:ext>
                  </a:extLst>
                </a:gridCol>
                <a:gridCol w="1896177">
                  <a:extLst>
                    <a:ext uri="{9D8B030D-6E8A-4147-A177-3AD203B41FA5}">
                      <a16:colId xmlns:a16="http://schemas.microsoft.com/office/drawing/2014/main" val="3621097200"/>
                    </a:ext>
                  </a:extLst>
                </a:gridCol>
                <a:gridCol w="1896177">
                  <a:extLst>
                    <a:ext uri="{9D8B030D-6E8A-4147-A177-3AD203B41FA5}">
                      <a16:colId xmlns:a16="http://schemas.microsoft.com/office/drawing/2014/main" val="2695780056"/>
                    </a:ext>
                  </a:extLst>
                </a:gridCol>
                <a:gridCol w="1896177">
                  <a:extLst>
                    <a:ext uri="{9D8B030D-6E8A-4147-A177-3AD203B41FA5}">
                      <a16:colId xmlns:a16="http://schemas.microsoft.com/office/drawing/2014/main" val="684320365"/>
                    </a:ext>
                  </a:extLst>
                </a:gridCol>
              </a:tblGrid>
              <a:tr h="558581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Treatment arm</a:t>
                      </a:r>
                      <a:endParaRPr lang="en-GB" sz="16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Number of events</a:t>
                      </a:r>
                      <a:endParaRPr lang="en-GB" sz="16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% </a:t>
                      </a:r>
                      <a:r>
                        <a:rPr lang="en-US" sz="1600" b="1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iDFS</a:t>
                      </a: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 events that are NMR</a:t>
                      </a:r>
                      <a:endParaRPr lang="en-GB" sz="16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% </a:t>
                      </a:r>
                      <a:r>
                        <a:rPr lang="en-US" sz="1600" b="1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iDFS</a:t>
                      </a: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 events that are death</a:t>
                      </a:r>
                      <a:endParaRPr lang="en-GB" sz="16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% </a:t>
                      </a:r>
                      <a:r>
                        <a:rPr lang="en-US" sz="1600" b="1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iDFS</a:t>
                      </a: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 events that are DR</a:t>
                      </a:r>
                      <a:endParaRPr lang="en-GB" sz="16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% </a:t>
                      </a:r>
                      <a:r>
                        <a:rPr lang="en-US" sz="1600" b="1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iDFS</a:t>
                      </a: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 events that are SPM </a:t>
                      </a:r>
                      <a:endParaRPr lang="en-GB" sz="16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860982"/>
                  </a:ext>
                </a:extLst>
              </a:tr>
              <a:tr h="279291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Ribociclib plus AI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endParaRPr lang="en-GB" sz="1600" b="0">
                        <a:solidFill>
                          <a:schemeClr val="tx1"/>
                        </a:solidFill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endParaRPr lang="en-GB" sz="1600" b="0">
                        <a:solidFill>
                          <a:schemeClr val="tx1"/>
                        </a:solidFill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endParaRPr lang="en-GB" sz="1600" b="0">
                        <a:solidFill>
                          <a:schemeClr val="tx1"/>
                        </a:solidFill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endParaRPr lang="en-GB" sz="1600" b="0">
                        <a:solidFill>
                          <a:schemeClr val="tx1"/>
                        </a:solidFill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endParaRPr lang="en-GB" sz="1600" b="0">
                        <a:solidFill>
                          <a:schemeClr val="tx1"/>
                        </a:solidFill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26946064"/>
                  </a:ext>
                </a:extLst>
              </a:tr>
              <a:tr h="279291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ET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endParaRPr lang="en-GB" sz="1600" b="0">
                        <a:solidFill>
                          <a:schemeClr val="tx1"/>
                        </a:solidFill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endParaRPr lang="en-GB" sz="1600" b="0">
                        <a:solidFill>
                          <a:schemeClr val="tx1"/>
                        </a:solidFill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endParaRPr lang="en-GB" sz="1600" b="0">
                        <a:solidFill>
                          <a:schemeClr val="tx1"/>
                        </a:solidFill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endParaRPr lang="en-GB" sz="1600" b="0">
                        <a:solidFill>
                          <a:schemeClr val="tx1"/>
                        </a:solidFill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endParaRPr lang="en-GB" sz="1600" b="0">
                        <a:solidFill>
                          <a:schemeClr val="tx1"/>
                        </a:solidFill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5562314"/>
                  </a:ext>
                </a:extLst>
              </a:tr>
              <a:tr h="279291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Pooled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endParaRPr lang="en-GB" sz="1600" b="0">
                        <a:solidFill>
                          <a:schemeClr val="tx1"/>
                        </a:solidFill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endParaRPr lang="en-GB" sz="1600" b="0">
                        <a:solidFill>
                          <a:schemeClr val="tx1"/>
                        </a:solidFill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endParaRPr lang="en-GB" sz="1600" b="0">
                        <a:solidFill>
                          <a:schemeClr val="tx1"/>
                        </a:solidFill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endParaRPr lang="en-GB" sz="1600" b="0">
                        <a:solidFill>
                          <a:schemeClr val="tx1"/>
                        </a:solidFill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endParaRPr lang="en-GB" sz="1600" b="0">
                        <a:solidFill>
                          <a:schemeClr val="tx1"/>
                        </a:solidFill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10283178"/>
                  </a:ext>
                </a:extLst>
              </a:tr>
            </a:tbl>
          </a:graphicData>
        </a:graphic>
      </p:graphicFrame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9F9E61C6-35DD-411D-0901-A7297AF91763}"/>
              </a:ext>
            </a:extLst>
          </p:cNvPr>
          <p:cNvSpPr txBox="1">
            <a:spLocks/>
          </p:cNvSpPr>
          <p:nvPr/>
        </p:nvSpPr>
        <p:spPr>
          <a:xfrm>
            <a:off x="75977" y="6410885"/>
            <a:ext cx="12116023" cy="44711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Inter" charset="0"/>
                <a:cs typeface="Inter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Abbreviations: AI, aromatase inhibitor; DR, distant </a:t>
            </a:r>
            <a:r>
              <a:rPr lang="en-GB" err="1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recurrence;ET</a:t>
            </a:r>
            <a:r>
              <a:rPr lang="en-GB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, endocrine therapy; </a:t>
            </a:r>
            <a:r>
              <a:rPr lang="en-GB" err="1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iDFS</a:t>
            </a:r>
            <a:r>
              <a:rPr lang="en-GB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, invasive disease-free survival; ITT, intention-to-treat; NMR, non-metastatic recurrence; SPM, second primary malignancy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45E7491-CE31-2A2B-C888-89BF26C9CCD5}"/>
              </a:ext>
            </a:extLst>
          </p:cNvPr>
          <p:cNvGrpSpPr/>
          <p:nvPr/>
        </p:nvGrpSpPr>
        <p:grpSpPr>
          <a:xfrm>
            <a:off x="1202997" y="5738605"/>
            <a:ext cx="9786005" cy="597455"/>
            <a:chOff x="1406838" y="5418743"/>
            <a:chExt cx="10068419" cy="597229"/>
          </a:xfrm>
        </p:grpSpPr>
        <p:sp>
          <p:nvSpPr>
            <p:cNvPr id="4" name="Rectangle 3" descr="Question to committee">
              <a:extLst>
                <a:ext uri="{FF2B5EF4-FFF2-40B4-BE49-F238E27FC236}">
                  <a16:creationId xmlns:a16="http://schemas.microsoft.com/office/drawing/2014/main" id="{99DDC8C4-23F1-B592-A534-E85420B08C1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1760131" y="5484307"/>
              <a:ext cx="9715126" cy="53166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2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>
                  <a:solidFill>
                    <a:srgbClr val="000000"/>
                  </a:solidFill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What treatment waning approach is preferred? Are pooled </a:t>
              </a:r>
              <a:r>
                <a:rPr lang="en-GB" err="1">
                  <a:solidFill>
                    <a:srgbClr val="000000"/>
                  </a:solidFill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iDFS</a:t>
              </a:r>
              <a:r>
                <a:rPr lang="en-GB">
                  <a:solidFill>
                    <a:srgbClr val="000000"/>
                  </a:solidFill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 event distributions appropriate for decision making? </a:t>
              </a: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4A0C622-17B6-9655-038E-FE600A769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406838" y="5418743"/>
              <a:ext cx="576000" cy="576000"/>
              <a:chOff x="-1489655" y="4156590"/>
              <a:chExt cx="576000" cy="57600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1D8A629-6E0A-1D4B-0350-F6F816D3C8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-1489655" y="4156590"/>
                <a:ext cx="576000" cy="57600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</a:endParaRPr>
              </a:p>
            </p:txBody>
          </p:sp>
          <p:pic>
            <p:nvPicPr>
              <p:cNvPr id="9" name="Graphic 8" descr="Chat with solid fill">
                <a:extLst>
                  <a:ext uri="{FF2B5EF4-FFF2-40B4-BE49-F238E27FC236}">
                    <a16:creationId xmlns:a16="http://schemas.microsoft.com/office/drawing/2014/main" id="{C9F1AEBD-FD4B-17B6-49B6-3132F98229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-1433387" y="4256255"/>
                <a:ext cx="463463" cy="46346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009774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E28E1-9A79-24C4-FC09-2F95A520A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28" y="226788"/>
            <a:ext cx="11250785" cy="1326590"/>
          </a:xfrm>
        </p:spPr>
        <p:txBody>
          <a:bodyPr>
            <a:normAutofit/>
          </a:bodyPr>
          <a:lstStyle/>
          <a:p>
            <a:r>
              <a:rPr lang="en-GB" sz="2800"/>
              <a:t>Difference in mean survival times for 'pairs' of </a:t>
            </a:r>
            <a:r>
              <a:rPr lang="en-GB" sz="2800" err="1"/>
              <a:t>iDFS</a:t>
            </a:r>
            <a:r>
              <a:rPr lang="en-GB" sz="2800"/>
              <a:t> curves in company model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E8A5C3-23EE-BD5A-149E-054F3705A937}"/>
              </a:ext>
            </a:extLst>
          </p:cNvPr>
          <p:cNvSpPr txBox="1"/>
          <p:nvPr/>
        </p:nvSpPr>
        <p:spPr>
          <a:xfrm>
            <a:off x="10005623" y="6328322"/>
            <a:ext cx="1515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Main deck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19">
            <a:extLst>
              <a:ext uri="{FF2B5EF4-FFF2-40B4-BE49-F238E27FC236}">
                <a16:creationId xmlns:a16="http://schemas.microsoft.com/office/drawing/2014/main" id="{964386E2-4152-0A94-7E32-10F412E0A813}"/>
              </a:ext>
            </a:extLst>
          </p:cNvPr>
          <p:cNvSpPr txBox="1">
            <a:spLocks/>
          </p:cNvSpPr>
          <p:nvPr/>
        </p:nvSpPr>
        <p:spPr>
          <a:xfrm>
            <a:off x="384428" y="6186877"/>
            <a:ext cx="5460295" cy="57197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Abbreviations; AIC, Akaike information criterion; BIC, Bayesian Information criterion;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iDFS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, invasive-disease free survival; RCS, radar cross section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45475FC-1F8C-B182-407F-0D3E8F893F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248105"/>
              </p:ext>
            </p:extLst>
          </p:nvPr>
        </p:nvGraphicFramePr>
        <p:xfrm>
          <a:off x="455763" y="1069936"/>
          <a:ext cx="11351809" cy="51169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3203">
                  <a:extLst>
                    <a:ext uri="{9D8B030D-6E8A-4147-A177-3AD203B41FA5}">
                      <a16:colId xmlns:a16="http://schemas.microsoft.com/office/drawing/2014/main" val="3375073218"/>
                    </a:ext>
                  </a:extLst>
                </a:gridCol>
                <a:gridCol w="1363841">
                  <a:extLst>
                    <a:ext uri="{9D8B030D-6E8A-4147-A177-3AD203B41FA5}">
                      <a16:colId xmlns:a16="http://schemas.microsoft.com/office/drawing/2014/main" val="235925344"/>
                    </a:ext>
                  </a:extLst>
                </a:gridCol>
                <a:gridCol w="1114955">
                  <a:extLst>
                    <a:ext uri="{9D8B030D-6E8A-4147-A177-3AD203B41FA5}">
                      <a16:colId xmlns:a16="http://schemas.microsoft.com/office/drawing/2014/main" val="3526078426"/>
                    </a:ext>
                  </a:extLst>
                </a:gridCol>
                <a:gridCol w="936433">
                  <a:extLst>
                    <a:ext uri="{9D8B030D-6E8A-4147-A177-3AD203B41FA5}">
                      <a16:colId xmlns:a16="http://schemas.microsoft.com/office/drawing/2014/main" val="844526220"/>
                    </a:ext>
                  </a:extLst>
                </a:gridCol>
                <a:gridCol w="695540">
                  <a:extLst>
                    <a:ext uri="{9D8B030D-6E8A-4147-A177-3AD203B41FA5}">
                      <a16:colId xmlns:a16="http://schemas.microsoft.com/office/drawing/2014/main" val="1991404568"/>
                    </a:ext>
                  </a:extLst>
                </a:gridCol>
                <a:gridCol w="1067159">
                  <a:extLst>
                    <a:ext uri="{9D8B030D-6E8A-4147-A177-3AD203B41FA5}">
                      <a16:colId xmlns:a16="http://schemas.microsoft.com/office/drawing/2014/main" val="3283610753"/>
                    </a:ext>
                  </a:extLst>
                </a:gridCol>
                <a:gridCol w="859316">
                  <a:extLst>
                    <a:ext uri="{9D8B030D-6E8A-4147-A177-3AD203B41FA5}">
                      <a16:colId xmlns:a16="http://schemas.microsoft.com/office/drawing/2014/main" val="1699560666"/>
                    </a:ext>
                  </a:extLst>
                </a:gridCol>
                <a:gridCol w="867669">
                  <a:extLst>
                    <a:ext uri="{9D8B030D-6E8A-4147-A177-3AD203B41FA5}">
                      <a16:colId xmlns:a16="http://schemas.microsoft.com/office/drawing/2014/main" val="916051159"/>
                    </a:ext>
                  </a:extLst>
                </a:gridCol>
                <a:gridCol w="972010">
                  <a:extLst>
                    <a:ext uri="{9D8B030D-6E8A-4147-A177-3AD203B41FA5}">
                      <a16:colId xmlns:a16="http://schemas.microsoft.com/office/drawing/2014/main" val="3375057913"/>
                    </a:ext>
                  </a:extLst>
                </a:gridCol>
                <a:gridCol w="909549">
                  <a:extLst>
                    <a:ext uri="{9D8B030D-6E8A-4147-A177-3AD203B41FA5}">
                      <a16:colId xmlns:a16="http://schemas.microsoft.com/office/drawing/2014/main" val="1698155405"/>
                    </a:ext>
                  </a:extLst>
                </a:gridCol>
                <a:gridCol w="911067">
                  <a:extLst>
                    <a:ext uri="{9D8B030D-6E8A-4147-A177-3AD203B41FA5}">
                      <a16:colId xmlns:a16="http://schemas.microsoft.com/office/drawing/2014/main" val="2979238803"/>
                    </a:ext>
                  </a:extLst>
                </a:gridCol>
                <a:gridCol w="911067">
                  <a:extLst>
                    <a:ext uri="{9D8B030D-6E8A-4147-A177-3AD203B41FA5}">
                      <a16:colId xmlns:a16="http://schemas.microsoft.com/office/drawing/2014/main" val="2624979752"/>
                    </a:ext>
                  </a:extLst>
                </a:gridCol>
              </a:tblGrid>
              <a:tr h="434233">
                <a:tc rowSpan="2"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800" b="1">
                          <a:effectLst/>
                          <a:latin typeface="Arial" panose="020B0604020202020204" pitchFamily="34" charset="0"/>
                        </a:rPr>
                        <a:t>Years 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6488" marB="0" anchor="ctr"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 b="1" err="1">
                          <a:effectLst/>
                          <a:latin typeface="Arial" panose="020B0604020202020204" pitchFamily="34" charset="0"/>
                        </a:rPr>
                        <a:t>Ribociclib+AI</a:t>
                      </a:r>
                      <a:r>
                        <a:rPr lang="en-GB" sz="1600" b="1" baseline="30000" err="1">
                          <a:effectLst/>
                        </a:rPr>
                        <a:t>a</a:t>
                      </a:r>
                      <a:r>
                        <a:rPr lang="en-GB" sz="1600" b="1">
                          <a:effectLst/>
                        </a:rPr>
                        <a:t> 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52618"/>
                  </a:ext>
                </a:extLst>
              </a:tr>
              <a:tr h="564584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Exponential</a:t>
                      </a:r>
                      <a:endParaRPr lang="en-GB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Gamma</a:t>
                      </a:r>
                      <a:endParaRPr lang="en-GB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Gen. F</a:t>
                      </a:r>
                      <a:endParaRPr lang="en-GB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Gen. gamma</a:t>
                      </a:r>
                      <a:endParaRPr lang="en-GB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 b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Gomp</a:t>
                      </a:r>
                      <a:endParaRPr lang="en-GB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Log-log</a:t>
                      </a:r>
                      <a:endParaRPr lang="en-GB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 b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Lognorm</a:t>
                      </a:r>
                      <a:endParaRPr lang="en-GB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RCS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</a:rPr>
                        <a:t> Log-log</a:t>
                      </a:r>
                      <a:endParaRPr lang="en-GB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RCS Weibull</a:t>
                      </a:r>
                      <a:endParaRPr lang="en-GB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Weibull</a:t>
                      </a:r>
                      <a:endParaRPr lang="en-GB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extLst>
                  <a:ext uri="{0D108BD9-81ED-4DB2-BD59-A6C34878D82A}">
                    <a16:rowId xmlns:a16="http://schemas.microsoft.com/office/drawing/2014/main" val="3403797572"/>
                  </a:ext>
                </a:extLst>
              </a:tr>
              <a:tr h="588303">
                <a:tc rowSpan="10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800" b="1">
                          <a:effectLst/>
                          <a:latin typeface="Arial" panose="020B0604020202020204" pitchFamily="34" charset="0"/>
                        </a:rPr>
                        <a:t>ET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</a:rPr>
                        <a:t>Exponential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2.9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1.0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2.4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2.4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1.7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2.4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1.8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0.7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125170"/>
                  </a:ext>
                </a:extLst>
              </a:tr>
              <a:tr h="29415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</a:rPr>
                        <a:t>Gamma 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5.3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3.4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4.8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4.8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4.1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4.8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4.2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3.1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extLst>
                  <a:ext uri="{0D108BD9-81ED-4DB2-BD59-A6C34878D82A}">
                    <a16:rowId xmlns:a16="http://schemas.microsoft.com/office/drawing/2014/main" val="3226660715"/>
                  </a:ext>
                </a:extLst>
              </a:tr>
              <a:tr h="29415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</a:rPr>
                        <a:t>Gen. F 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3.0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1.1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2.4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2.4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1.8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2.5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1.9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0.7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extLst>
                  <a:ext uri="{0D108BD9-81ED-4DB2-BD59-A6C34878D82A}">
                    <a16:rowId xmlns:a16="http://schemas.microsoft.com/office/drawing/2014/main" val="481441889"/>
                  </a:ext>
                </a:extLst>
              </a:tr>
              <a:tr h="58830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</a:rPr>
                        <a:t>Gen. gamma 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3.0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1.1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2.4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2.4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1.8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2.5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1.9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0.7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extLst>
                  <a:ext uri="{0D108BD9-81ED-4DB2-BD59-A6C34878D82A}">
                    <a16:rowId xmlns:a16="http://schemas.microsoft.com/office/drawing/2014/main" val="3286193990"/>
                  </a:ext>
                </a:extLst>
              </a:tr>
              <a:tr h="29415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 b="1" err="1">
                          <a:effectLst/>
                          <a:latin typeface="Arial" panose="020B0604020202020204" pitchFamily="34" charset="0"/>
                        </a:rPr>
                        <a:t>Gomp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extLst>
                  <a:ext uri="{0D108BD9-81ED-4DB2-BD59-A6C34878D82A}">
                    <a16:rowId xmlns:a16="http://schemas.microsoft.com/office/drawing/2014/main" val="1509667749"/>
                  </a:ext>
                </a:extLst>
              </a:tr>
              <a:tr h="29415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</a:rPr>
                        <a:t>Log-log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3.9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2.0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3.4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3.4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2.7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3.4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2.8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1.7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extLst>
                  <a:ext uri="{0D108BD9-81ED-4DB2-BD59-A6C34878D82A}">
                    <a16:rowId xmlns:a16="http://schemas.microsoft.com/office/drawing/2014/main" val="753028965"/>
                  </a:ext>
                </a:extLst>
              </a:tr>
              <a:tr h="29415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 b="1" err="1">
                          <a:effectLst/>
                          <a:latin typeface="Arial" panose="020B0604020202020204" pitchFamily="34" charset="0"/>
                        </a:rPr>
                        <a:t>Lognorm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1.2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0.7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0.7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0.7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extLst>
                  <a:ext uri="{0D108BD9-81ED-4DB2-BD59-A6C34878D82A}">
                    <a16:rowId xmlns:a16="http://schemas.microsoft.com/office/drawing/2014/main" val="3605601096"/>
                  </a:ext>
                </a:extLst>
              </a:tr>
              <a:tr h="58830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</a:rPr>
                        <a:t>RCS Log-log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3.1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1.2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2.5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2.5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1.9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2.6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2.0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0.8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extLst>
                  <a:ext uri="{0D108BD9-81ED-4DB2-BD59-A6C34878D82A}">
                    <a16:rowId xmlns:a16="http://schemas.microsoft.com/office/drawing/2014/main" val="2548871082"/>
                  </a:ext>
                </a:extLst>
              </a:tr>
              <a:tr h="58830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en-GB" sz="1600" b="1">
                          <a:effectLst/>
                        </a:rPr>
                        <a:t>CS Weibull 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4.4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2.5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3.9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3.9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3.2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3.9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3.3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2.2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extLst>
                  <a:ext uri="{0D108BD9-81ED-4DB2-BD59-A6C34878D82A}">
                    <a16:rowId xmlns:a16="http://schemas.microsoft.com/office/drawing/2014/main" val="3473681016"/>
                  </a:ext>
                </a:extLst>
              </a:tr>
              <a:tr h="29415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</a:rPr>
                        <a:t>Weibull 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5.9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4.0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5.4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5.4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4.7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5.4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4.8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909320" algn="r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3.7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024" marR="25024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234899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C5E8CCA6-D255-F6C7-508A-F15AA7800E62}"/>
              </a:ext>
            </a:extLst>
          </p:cNvPr>
          <p:cNvSpPr/>
          <p:nvPr/>
        </p:nvSpPr>
        <p:spPr>
          <a:xfrm>
            <a:off x="5809561" y="6278746"/>
            <a:ext cx="286439" cy="991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548144-4CA3-24B9-EC60-B547F2435D59}"/>
              </a:ext>
            </a:extLst>
          </p:cNvPr>
          <p:cNvSpPr txBox="1"/>
          <p:nvPr/>
        </p:nvSpPr>
        <p:spPr>
          <a:xfrm>
            <a:off x="6167335" y="6143656"/>
            <a:ext cx="3681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latin typeface="Arial" panose="020B0604020202020204" pitchFamily="34" charset="0"/>
              </a:rPr>
              <a:t>parametric distributions both arms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36EFB9-5242-4776-D12B-CA0C02A118ED}"/>
              </a:ext>
            </a:extLst>
          </p:cNvPr>
          <p:cNvSpPr/>
          <p:nvPr/>
        </p:nvSpPr>
        <p:spPr>
          <a:xfrm>
            <a:off x="5810617" y="6552393"/>
            <a:ext cx="286439" cy="9915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5923F9-5174-F4E2-5BE4-82AFB2EF6FEA}"/>
              </a:ext>
            </a:extLst>
          </p:cNvPr>
          <p:cNvSpPr txBox="1"/>
          <p:nvPr/>
        </p:nvSpPr>
        <p:spPr>
          <a:xfrm>
            <a:off x="6167335" y="6394423"/>
            <a:ext cx="3681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latin typeface="Arial" panose="020B0604020202020204" pitchFamily="34" charset="0"/>
              </a:rPr>
              <a:t>Curve pairs used in EAG scenarios</a:t>
            </a:r>
          </a:p>
        </p:txBody>
      </p:sp>
    </p:spTree>
    <p:extLst>
      <p:ext uri="{BB962C8B-B14F-4D97-AF65-F5344CB8AC3E}">
        <p14:creationId xmlns:p14="http://schemas.microsoft.com/office/powerpoint/2010/main" val="26402899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240C6-29EC-F47E-4B3B-20A85772B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3782"/>
            <a:ext cx="11250785" cy="938626"/>
          </a:xfrm>
        </p:spPr>
        <p:txBody>
          <a:bodyPr>
            <a:normAutofit fontScale="90000"/>
          </a:bodyPr>
          <a:lstStyle/>
          <a:p>
            <a:r>
              <a:rPr lang="en-GB"/>
              <a:t>Company fitted </a:t>
            </a:r>
            <a:r>
              <a:rPr lang="en-GB" err="1"/>
              <a:t>iDFS</a:t>
            </a:r>
            <a:r>
              <a:rPr lang="en-GB"/>
              <a:t> curves, including base case general mortality adjustments</a:t>
            </a:r>
          </a:p>
        </p:txBody>
      </p:sp>
      <p:sp>
        <p:nvSpPr>
          <p:cNvPr id="3" name="Rectangle 2" descr="Marker showing slides are confidential ">
            <a:extLst>
              <a:ext uri="{FF2B5EF4-FFF2-40B4-BE49-F238E27FC236}">
                <a16:creationId xmlns:a16="http://schemas.microsoft.com/office/drawing/2014/main" id="{C3970654-3C88-4884-C7C2-32424D9A378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334000" y="0"/>
            <a:ext cx="1524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latin typeface="Arial" panose="020B0604020202020204" pitchFamily="34" charset="0"/>
              </a:rPr>
              <a:t>CONFIDENTIAL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D662E5-D54C-2D96-8547-837094E62BAD}"/>
              </a:ext>
            </a:extLst>
          </p:cNvPr>
          <p:cNvSpPr txBox="1"/>
          <p:nvPr/>
        </p:nvSpPr>
        <p:spPr>
          <a:xfrm>
            <a:off x="235610" y="964580"/>
            <a:ext cx="54285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40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</a:t>
            </a:r>
            <a:r>
              <a:rPr lang="en-GB" sz="14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bociclib+AI</a:t>
            </a:r>
            <a:r>
              <a:rPr lang="en-GB" sz="14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including general mortality, base case treatment effect waning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D84979-F6FF-C853-BD7E-23AF8655670E}"/>
              </a:ext>
            </a:extLst>
          </p:cNvPr>
          <p:cNvSpPr txBox="1"/>
          <p:nvPr/>
        </p:nvSpPr>
        <p:spPr>
          <a:xfrm>
            <a:off x="6713156" y="1057576"/>
            <a:ext cx="34886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4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ET, including general mortality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FC6258-DEBE-CE4B-CA51-58C231089E71}"/>
              </a:ext>
            </a:extLst>
          </p:cNvPr>
          <p:cNvSpPr txBox="1"/>
          <p:nvPr/>
        </p:nvSpPr>
        <p:spPr>
          <a:xfrm>
            <a:off x="10686500" y="6424426"/>
            <a:ext cx="1787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Main deck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A0343341-D346-91DC-7C09-4E80849E3E11}"/>
              </a:ext>
            </a:extLst>
          </p:cNvPr>
          <p:cNvSpPr txBox="1">
            <a:spLocks/>
          </p:cNvSpPr>
          <p:nvPr/>
        </p:nvSpPr>
        <p:spPr>
          <a:xfrm>
            <a:off x="235610" y="6379491"/>
            <a:ext cx="10222840" cy="5232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Abbreviations; AT, aromatase inhibitor; ET, endocrine therapy; Ribo: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ribociclib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iDFS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, invasive-disease free survival; RCS, radar cross section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A21467-F3C7-0BBD-DFF1-2DD716221FC8}"/>
              </a:ext>
            </a:extLst>
          </p:cNvPr>
          <p:cNvSpPr/>
          <p:nvPr/>
        </p:nvSpPr>
        <p:spPr>
          <a:xfrm>
            <a:off x="6361306" y="1426576"/>
            <a:ext cx="5025311" cy="460874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3DC92B-60FF-2BF2-D055-7763EA3CC97A}"/>
              </a:ext>
            </a:extLst>
          </p:cNvPr>
          <p:cNvSpPr/>
          <p:nvPr/>
        </p:nvSpPr>
        <p:spPr>
          <a:xfrm>
            <a:off x="437249" y="1426576"/>
            <a:ext cx="5025311" cy="460874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794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21382-773F-5364-2C36-E7A605A86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34861-4D38-C23E-098E-6BC5C92AF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569" y="174107"/>
            <a:ext cx="11250785" cy="592817"/>
          </a:xfrm>
        </p:spPr>
        <p:txBody>
          <a:bodyPr/>
          <a:lstStyle/>
          <a:p>
            <a:r>
              <a:rPr lang="en-GB"/>
              <a:t>Draft guidance recommendation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90CA9852-338A-6497-FD80-6A96D6473FC1}"/>
              </a:ext>
            </a:extLst>
          </p:cNvPr>
          <p:cNvSpPr txBox="1">
            <a:spLocks/>
          </p:cNvSpPr>
          <p:nvPr/>
        </p:nvSpPr>
        <p:spPr>
          <a:xfrm>
            <a:off x="1510006" y="6285955"/>
            <a:ext cx="9722102" cy="39793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Inter" charset="0"/>
                <a:cs typeface="Inter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Abbreviations: HER2:human epidermal growth factor receptor 2</a:t>
            </a:r>
          </a:p>
        </p:txBody>
      </p:sp>
      <p:sp>
        <p:nvSpPr>
          <p:cNvPr id="6" name="Text Placeholder 2" descr="Clinical perspective of living with Leber's hereditary optic neuropathy, their experience, unmet need with current treatments and their view of idebenone.">
            <a:extLst>
              <a:ext uri="{FF2B5EF4-FFF2-40B4-BE49-F238E27FC236}">
                <a16:creationId xmlns:a16="http://schemas.microsoft.com/office/drawing/2014/main" id="{E38389B9-510B-6F97-4480-E1F3FC4CB6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1" y="1542436"/>
            <a:ext cx="11114314" cy="3623251"/>
          </a:xfrm>
          <a:solidFill>
            <a:srgbClr val="FFFFFF"/>
          </a:solidFill>
          <a:ln w="28575">
            <a:solidFill>
              <a:schemeClr val="accent1"/>
            </a:solidFill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2400" b="1"/>
              <a:t>Committee recommendation</a:t>
            </a:r>
          </a:p>
          <a:p>
            <a:pPr>
              <a:spcBef>
                <a:spcPts val="0"/>
              </a:spcBef>
            </a:pPr>
            <a:endParaRPr lang="en-GB"/>
          </a:p>
          <a:p>
            <a:pPr>
              <a:spcBef>
                <a:spcPts val="0"/>
              </a:spcBef>
            </a:pPr>
            <a:r>
              <a:rPr lang="en-GB"/>
              <a:t>“</a:t>
            </a:r>
            <a:r>
              <a:rPr lang="en-GB" sz="2000"/>
              <a:t>Ribociclib with an aromatase inhibitor can be used as an option for the adjuvant treatment of hormone receptor-positive, HER2-negative, early breast cancer at high risk of recurrence in adults. It can only be used if the cancer is lymph-node positive and present in:</a:t>
            </a:r>
          </a:p>
          <a:p>
            <a:pPr>
              <a:spcBef>
                <a:spcPts val="0"/>
              </a:spcBef>
            </a:pPr>
            <a:r>
              <a:rPr lang="en-GB" sz="2000"/>
              <a:t>• at least 4 axillary lymph nodes, or</a:t>
            </a:r>
          </a:p>
          <a:p>
            <a:pPr>
              <a:spcBef>
                <a:spcPts val="0"/>
              </a:spcBef>
            </a:pPr>
            <a:r>
              <a:rPr lang="en-GB" sz="2000"/>
              <a:t>• 1 to 3 axillary lymph nodes and the cancer:</a:t>
            </a:r>
          </a:p>
          <a:p>
            <a:pPr marL="971550" lvl="1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2000"/>
              <a:t>is grade 3, defined as at least 8 points on the modified Bloom–Richardson grading system or equivalent, or</a:t>
            </a:r>
          </a:p>
          <a:p>
            <a:pPr marL="971550" lvl="1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2000"/>
              <a:t>has a primary tumour size of at least 5 cm.”</a:t>
            </a:r>
          </a:p>
        </p:txBody>
      </p:sp>
      <p:sp>
        <p:nvSpPr>
          <p:cNvPr id="5" name="Rectangle 4" descr="Marker showing slides are confidential ">
            <a:extLst>
              <a:ext uri="{FF2B5EF4-FFF2-40B4-BE49-F238E27FC236}">
                <a16:creationId xmlns:a16="http://schemas.microsoft.com/office/drawing/2014/main" id="{1B73CFBA-1997-968A-B257-0B475EF11D1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1232107" y="-9377"/>
            <a:ext cx="959893" cy="4870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latin typeface="Arial" panose="020B0604020202020204" pitchFamily="34" charset="0"/>
              </a:rPr>
              <a:t>Recap</a:t>
            </a:r>
          </a:p>
        </p:txBody>
      </p:sp>
    </p:spTree>
    <p:extLst>
      <p:ext uri="{BB962C8B-B14F-4D97-AF65-F5344CB8AC3E}">
        <p14:creationId xmlns:p14="http://schemas.microsoft.com/office/powerpoint/2010/main" val="24790634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DD1822-125C-CC17-F654-741DBD824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539E0-FB12-9ADE-9F4D-7819EAD11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3782"/>
            <a:ext cx="11250785" cy="938626"/>
          </a:xfrm>
        </p:spPr>
        <p:txBody>
          <a:bodyPr>
            <a:normAutofit/>
          </a:bodyPr>
          <a:lstStyle/>
          <a:p>
            <a:r>
              <a:rPr lang="en-GB"/>
              <a:t>EAG’s </a:t>
            </a:r>
            <a:r>
              <a:rPr lang="en-GB" err="1"/>
              <a:t>iDFS</a:t>
            </a:r>
            <a:r>
              <a:rPr lang="en-GB"/>
              <a:t> scenarios with general mortality adjustment</a:t>
            </a:r>
          </a:p>
        </p:txBody>
      </p:sp>
      <p:sp>
        <p:nvSpPr>
          <p:cNvPr id="3" name="Rectangle 2" descr="Marker showing slides are confidential ">
            <a:extLst>
              <a:ext uri="{FF2B5EF4-FFF2-40B4-BE49-F238E27FC236}">
                <a16:creationId xmlns:a16="http://schemas.microsoft.com/office/drawing/2014/main" id="{46918881-AAA8-CD0F-235C-7BB8B60B4EE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334000" y="0"/>
            <a:ext cx="1524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latin typeface="Arial" panose="020B0604020202020204" pitchFamily="34" charset="0"/>
              </a:rPr>
              <a:t>CONFIDENTIAL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4CAA66-5C98-7FBF-D624-7F3F769718DC}"/>
              </a:ext>
            </a:extLst>
          </p:cNvPr>
          <p:cNvSpPr txBox="1"/>
          <p:nvPr/>
        </p:nvSpPr>
        <p:spPr>
          <a:xfrm>
            <a:off x="154238" y="5080700"/>
            <a:ext cx="39440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Company base case </a:t>
            </a:r>
            <a:r>
              <a:rPr lang="en-GB" sz="14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iDFS</a:t>
            </a:r>
            <a:r>
              <a:rPr lang="en-GB" sz="1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distributions, base case treatment effect waning</a:t>
            </a:r>
            <a:endParaRPr lang="en-GB" sz="14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FF4391-C3E5-011F-4A33-EDD1793F138D}"/>
              </a:ext>
            </a:extLst>
          </p:cNvPr>
          <p:cNvSpPr txBox="1"/>
          <p:nvPr/>
        </p:nvSpPr>
        <p:spPr>
          <a:xfrm>
            <a:off x="4183653" y="5071606"/>
            <a:ext cx="38246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Company base case </a:t>
            </a:r>
            <a:r>
              <a:rPr lang="en-GB" sz="14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iDFS</a:t>
            </a:r>
            <a:r>
              <a:rPr lang="en-GB" sz="1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distributions, lower treatment effect waning scenario 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C229B3-1768-0056-E0C6-353DB8C2E0B6}"/>
              </a:ext>
            </a:extLst>
          </p:cNvPr>
          <p:cNvSpPr txBox="1"/>
          <p:nvPr/>
        </p:nvSpPr>
        <p:spPr>
          <a:xfrm>
            <a:off x="8093722" y="5080700"/>
            <a:ext cx="39440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Company base case </a:t>
            </a:r>
            <a:r>
              <a:rPr lang="en-GB" sz="14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iDFS</a:t>
            </a:r>
            <a:r>
              <a:rPr lang="en-GB" sz="1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distributions, upper treatment effect waning scenario 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E795C5F-1577-537D-FD12-BF66ADE5B9E7}"/>
              </a:ext>
            </a:extLst>
          </p:cNvPr>
          <p:cNvSpPr txBox="1">
            <a:spLocks/>
          </p:cNvSpPr>
          <p:nvPr/>
        </p:nvSpPr>
        <p:spPr>
          <a:xfrm>
            <a:off x="235610" y="6075148"/>
            <a:ext cx="10222840" cy="5232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Abbreviations; AT, aromatase inhibitor; ET, endocrine therapy; Ribo: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ribociclib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iDFS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, invasive-disease free survival; RCS, radar cross section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66D162-E8C0-95F4-FE09-6293FC898592}"/>
              </a:ext>
            </a:extLst>
          </p:cNvPr>
          <p:cNvSpPr/>
          <p:nvPr/>
        </p:nvSpPr>
        <p:spPr>
          <a:xfrm>
            <a:off x="308690" y="868792"/>
            <a:ext cx="10942096" cy="410554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2686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1B9B18-A1A4-A99E-C5AC-A338D9BED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595DF-0D46-1187-060E-8C5E526E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8632"/>
            <a:ext cx="12460077" cy="938626"/>
          </a:xfrm>
        </p:spPr>
        <p:txBody>
          <a:bodyPr>
            <a:normAutofit/>
          </a:bodyPr>
          <a:lstStyle/>
          <a:p>
            <a:r>
              <a:rPr lang="en-GB" sz="2800"/>
              <a:t>EAG’s lower mean survival time difference, matching </a:t>
            </a:r>
            <a:r>
              <a:rPr lang="en-GB" sz="2800" err="1"/>
              <a:t>iDFS</a:t>
            </a:r>
            <a:r>
              <a:rPr lang="en-GB" sz="2800"/>
              <a:t> distributions</a:t>
            </a:r>
          </a:p>
        </p:txBody>
      </p:sp>
      <p:sp>
        <p:nvSpPr>
          <p:cNvPr id="3" name="Rectangle 2" descr="Marker showing slides are confidential ">
            <a:extLst>
              <a:ext uri="{FF2B5EF4-FFF2-40B4-BE49-F238E27FC236}">
                <a16:creationId xmlns:a16="http://schemas.microsoft.com/office/drawing/2014/main" id="{BC568069-F073-7AC4-1940-E27A9BD9353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334000" y="0"/>
            <a:ext cx="1524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latin typeface="Arial" panose="020B0604020202020204" pitchFamily="34" charset="0"/>
              </a:rPr>
              <a:t>CONFIDENTIAL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18B920-92AF-AB39-ACD7-C250E436B51C}"/>
              </a:ext>
            </a:extLst>
          </p:cNvPr>
          <p:cNvSpPr txBox="1"/>
          <p:nvPr/>
        </p:nvSpPr>
        <p:spPr>
          <a:xfrm>
            <a:off x="154238" y="5080700"/>
            <a:ext cx="394403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4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en-GB" sz="1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ower mean survival time difference, matching </a:t>
            </a:r>
            <a:r>
              <a:rPr lang="en-GB" sz="14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iDFS</a:t>
            </a:r>
            <a:r>
              <a:rPr lang="en-GB" sz="1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distributions, base case treatment effect waning [EAG S1]</a:t>
            </a:r>
            <a:endParaRPr lang="en-GB" sz="14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AE79EC-254D-E8C9-2C3B-83D8ADF984F3}"/>
              </a:ext>
            </a:extLst>
          </p:cNvPr>
          <p:cNvSpPr txBox="1"/>
          <p:nvPr/>
        </p:nvSpPr>
        <p:spPr>
          <a:xfrm>
            <a:off x="4183653" y="5071606"/>
            <a:ext cx="382469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en-GB" sz="1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ower mean survival time difference, matching </a:t>
            </a:r>
            <a:r>
              <a:rPr lang="en-GB" sz="14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iDFS</a:t>
            </a:r>
            <a:r>
              <a:rPr lang="en-GB" sz="1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distributions, lower treatment effect waning scenario [EAG S7]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3C45DB-6D26-07F3-01EE-08F93A2B6771}"/>
              </a:ext>
            </a:extLst>
          </p:cNvPr>
          <p:cNvSpPr txBox="1"/>
          <p:nvPr/>
        </p:nvSpPr>
        <p:spPr>
          <a:xfrm>
            <a:off x="8093722" y="5080700"/>
            <a:ext cx="394403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en-GB" sz="1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ower mean survival time difference, matching </a:t>
            </a:r>
            <a:r>
              <a:rPr lang="en-GB" sz="14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iDFS</a:t>
            </a:r>
            <a:r>
              <a:rPr lang="en-GB" sz="1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distributions, higher treatment effect waning scenario [EAG S8]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9DC43C-3ED9-EF7E-14AA-A29E0F590997}"/>
              </a:ext>
            </a:extLst>
          </p:cNvPr>
          <p:cNvSpPr txBox="1"/>
          <p:nvPr/>
        </p:nvSpPr>
        <p:spPr>
          <a:xfrm>
            <a:off x="10458450" y="5819364"/>
            <a:ext cx="1787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Main deck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FA686852-78D7-769D-3F0F-740400DAD496}"/>
              </a:ext>
            </a:extLst>
          </p:cNvPr>
          <p:cNvSpPr txBox="1">
            <a:spLocks/>
          </p:cNvSpPr>
          <p:nvPr/>
        </p:nvSpPr>
        <p:spPr>
          <a:xfrm>
            <a:off x="235610" y="6075148"/>
            <a:ext cx="10222840" cy="5232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Abbreviations; AT, aromatase inhibitor; ET, endocrine therapy; Ribo: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ribociclib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iDFS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, invasive-disease free survival; RCS, radar cross section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FF6EDB-394C-0608-5447-C63588250AE5}"/>
              </a:ext>
            </a:extLst>
          </p:cNvPr>
          <p:cNvSpPr/>
          <p:nvPr/>
        </p:nvSpPr>
        <p:spPr>
          <a:xfrm>
            <a:off x="410001" y="990946"/>
            <a:ext cx="10942096" cy="410554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467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C2130B-F2E0-6FE3-48C6-EE16BDC23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91370-8CA4-894F-D2C4-8D30FE105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8632"/>
            <a:ext cx="12460077" cy="938626"/>
          </a:xfrm>
        </p:spPr>
        <p:txBody>
          <a:bodyPr>
            <a:normAutofit/>
          </a:bodyPr>
          <a:lstStyle/>
          <a:p>
            <a:r>
              <a:rPr lang="en-GB" sz="2800"/>
              <a:t>EAG’s upper survival time difference, matching </a:t>
            </a:r>
            <a:r>
              <a:rPr lang="en-GB" sz="2800" err="1"/>
              <a:t>iDFS</a:t>
            </a:r>
            <a:r>
              <a:rPr lang="en-GB" sz="2800"/>
              <a:t> distributions</a:t>
            </a:r>
          </a:p>
        </p:txBody>
      </p:sp>
      <p:sp>
        <p:nvSpPr>
          <p:cNvPr id="3" name="Rectangle 2" descr="Marker showing slides are confidential ">
            <a:extLst>
              <a:ext uri="{FF2B5EF4-FFF2-40B4-BE49-F238E27FC236}">
                <a16:creationId xmlns:a16="http://schemas.microsoft.com/office/drawing/2014/main" id="{B9E1FE3B-F350-057A-BA65-C6BC2760E30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334000" y="0"/>
            <a:ext cx="1524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latin typeface="Arial" panose="020B0604020202020204" pitchFamily="34" charset="0"/>
              </a:rPr>
              <a:t>CONFIDENTIAL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4641AD-B6B1-F7BE-68E7-25806BFA1F9B}"/>
              </a:ext>
            </a:extLst>
          </p:cNvPr>
          <p:cNvSpPr txBox="1"/>
          <p:nvPr/>
        </p:nvSpPr>
        <p:spPr>
          <a:xfrm>
            <a:off x="154238" y="5080700"/>
            <a:ext cx="394403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4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Upper</a:t>
            </a:r>
            <a:r>
              <a:rPr lang="en-GB" sz="1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mean survival time difference, matching </a:t>
            </a:r>
            <a:r>
              <a:rPr lang="en-GB" sz="14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iDFS</a:t>
            </a:r>
            <a:r>
              <a:rPr lang="en-GB" sz="1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distributions, base case treatment effect waning [EAG S2]</a:t>
            </a:r>
            <a:endParaRPr lang="en-GB" sz="14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A0A726-4C45-23A4-165B-6D98E1367E8D}"/>
              </a:ext>
            </a:extLst>
          </p:cNvPr>
          <p:cNvSpPr txBox="1"/>
          <p:nvPr/>
        </p:nvSpPr>
        <p:spPr>
          <a:xfrm>
            <a:off x="4183653" y="5071606"/>
            <a:ext cx="382469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en-GB" sz="1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ower mean survival time difference, matching </a:t>
            </a:r>
            <a:r>
              <a:rPr lang="en-GB" sz="14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iDFS</a:t>
            </a:r>
            <a:r>
              <a:rPr lang="en-GB" sz="1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distributions, lower treatment effect waning scenario [EAG S9]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662707-D83E-5F14-D013-FAB6B0712991}"/>
              </a:ext>
            </a:extLst>
          </p:cNvPr>
          <p:cNvSpPr txBox="1"/>
          <p:nvPr/>
        </p:nvSpPr>
        <p:spPr>
          <a:xfrm>
            <a:off x="8093722" y="5080700"/>
            <a:ext cx="394403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Upper</a:t>
            </a:r>
            <a:r>
              <a:rPr lang="en-GB" sz="1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mean survival time difference, matching </a:t>
            </a:r>
            <a:r>
              <a:rPr lang="en-GB" sz="14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iDFS</a:t>
            </a:r>
            <a:r>
              <a:rPr lang="en-GB" sz="1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distributions, higher treatment effect waning scenario [EAG S10]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205921-9E89-1A67-7B4F-8FFC33135BD0}"/>
              </a:ext>
            </a:extLst>
          </p:cNvPr>
          <p:cNvSpPr txBox="1"/>
          <p:nvPr/>
        </p:nvSpPr>
        <p:spPr>
          <a:xfrm>
            <a:off x="10458450" y="5899576"/>
            <a:ext cx="1787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Main deck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9">
            <a:extLst>
              <a:ext uri="{FF2B5EF4-FFF2-40B4-BE49-F238E27FC236}">
                <a16:creationId xmlns:a16="http://schemas.microsoft.com/office/drawing/2014/main" id="{A8EED85D-8C88-1355-1728-D5B5A392D5BF}"/>
              </a:ext>
            </a:extLst>
          </p:cNvPr>
          <p:cNvSpPr txBox="1">
            <a:spLocks/>
          </p:cNvSpPr>
          <p:nvPr/>
        </p:nvSpPr>
        <p:spPr>
          <a:xfrm>
            <a:off x="235610" y="6075148"/>
            <a:ext cx="10222840" cy="5232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Abbreviations; AT, aromatase inhibitor; ET, endocrine therapy; Ribo: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ribociclib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iDFS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, invasive-disease free survival; RCS, radar cross section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25658B-8057-FA81-6154-9892A64E7A4B}"/>
              </a:ext>
            </a:extLst>
          </p:cNvPr>
          <p:cNvSpPr/>
          <p:nvPr/>
        </p:nvSpPr>
        <p:spPr>
          <a:xfrm>
            <a:off x="410001" y="990946"/>
            <a:ext cx="10942096" cy="410554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8556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089746-F820-9B17-C634-9D009FA87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84FBC-3667-0918-0C96-2743FACCD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8632"/>
            <a:ext cx="12460077" cy="938626"/>
          </a:xfrm>
        </p:spPr>
        <p:txBody>
          <a:bodyPr>
            <a:normAutofit/>
          </a:bodyPr>
          <a:lstStyle/>
          <a:p>
            <a:r>
              <a:rPr lang="en-GB" sz="2800"/>
              <a:t>EAG’s lower survival time difference, independent </a:t>
            </a:r>
            <a:r>
              <a:rPr lang="en-GB" sz="2800" err="1"/>
              <a:t>iDFS</a:t>
            </a:r>
            <a:r>
              <a:rPr lang="en-GB" sz="2800"/>
              <a:t> distributions</a:t>
            </a:r>
          </a:p>
        </p:txBody>
      </p:sp>
      <p:sp>
        <p:nvSpPr>
          <p:cNvPr id="3" name="Rectangle 2" descr="Marker showing slides are confidential ">
            <a:extLst>
              <a:ext uri="{FF2B5EF4-FFF2-40B4-BE49-F238E27FC236}">
                <a16:creationId xmlns:a16="http://schemas.microsoft.com/office/drawing/2014/main" id="{6CC24DE9-719B-8854-7163-0D9336DDD51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334000" y="0"/>
            <a:ext cx="1524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latin typeface="Arial" panose="020B0604020202020204" pitchFamily="34" charset="0"/>
              </a:rPr>
              <a:t>CONFIDENTIAL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B1D0AC-6F25-238A-6F65-9B315CCE6484}"/>
              </a:ext>
            </a:extLst>
          </p:cNvPr>
          <p:cNvSpPr txBox="1"/>
          <p:nvPr/>
        </p:nvSpPr>
        <p:spPr>
          <a:xfrm>
            <a:off x="154238" y="5080700"/>
            <a:ext cx="394403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4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Lower</a:t>
            </a:r>
            <a:r>
              <a:rPr lang="en-GB" sz="1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mean survival time difference, independent </a:t>
            </a:r>
            <a:r>
              <a:rPr lang="en-GB" sz="14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iDFS</a:t>
            </a:r>
            <a:r>
              <a:rPr lang="en-GB" sz="1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distributions, base case treatment effect waning [EAG S3]</a:t>
            </a:r>
            <a:endParaRPr lang="en-GB" sz="14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E74581-8212-3E14-A2A5-D11D52A61FA1}"/>
              </a:ext>
            </a:extLst>
          </p:cNvPr>
          <p:cNvSpPr txBox="1"/>
          <p:nvPr/>
        </p:nvSpPr>
        <p:spPr>
          <a:xfrm>
            <a:off x="4183653" y="5071606"/>
            <a:ext cx="382469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en-GB" sz="1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ower mean survival time difference, independent </a:t>
            </a:r>
            <a:r>
              <a:rPr lang="en-GB" sz="14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iDFS</a:t>
            </a:r>
            <a:r>
              <a:rPr lang="en-GB" sz="1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distributions, lower treatment effect waning scenario [EAG S11]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322553-5EBF-73E5-DF1E-9B7B23477786}"/>
              </a:ext>
            </a:extLst>
          </p:cNvPr>
          <p:cNvSpPr txBox="1"/>
          <p:nvPr/>
        </p:nvSpPr>
        <p:spPr>
          <a:xfrm>
            <a:off x="8093722" y="5080700"/>
            <a:ext cx="394403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Upper</a:t>
            </a:r>
            <a:r>
              <a:rPr lang="en-GB" sz="1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mean survival time difference, independent </a:t>
            </a:r>
            <a:r>
              <a:rPr lang="en-GB" sz="14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iDFS</a:t>
            </a:r>
            <a:r>
              <a:rPr lang="en-GB" sz="1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distributions, higher treatment effect waning scenario [EAG S12]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B4BF4E-B0D7-2B21-85F8-80A592BF04B0}"/>
              </a:ext>
            </a:extLst>
          </p:cNvPr>
          <p:cNvSpPr txBox="1"/>
          <p:nvPr/>
        </p:nvSpPr>
        <p:spPr>
          <a:xfrm>
            <a:off x="10458450" y="5839087"/>
            <a:ext cx="1787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Main deck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DA59C7FA-75A8-9C17-A416-98A4C0B28FED}"/>
              </a:ext>
            </a:extLst>
          </p:cNvPr>
          <p:cNvSpPr txBox="1">
            <a:spLocks/>
          </p:cNvSpPr>
          <p:nvPr/>
        </p:nvSpPr>
        <p:spPr>
          <a:xfrm>
            <a:off x="235610" y="6075148"/>
            <a:ext cx="10222840" cy="5232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Abbreviations; AT, aromatase inhibitor; ET, endocrine therapy; Ribo: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ribociclib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iDFS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, invasive-disease free survival; RCS, radar cross section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D61639-EAC9-1895-25F9-63A3CB5BED16}"/>
              </a:ext>
            </a:extLst>
          </p:cNvPr>
          <p:cNvSpPr/>
          <p:nvPr/>
        </p:nvSpPr>
        <p:spPr>
          <a:xfrm>
            <a:off x="410001" y="990946"/>
            <a:ext cx="10942096" cy="410554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1174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06700-DF67-C8E5-66BE-BB6FECC94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DC1FF-9BF5-C8A0-83EF-CFCC88F5D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8632"/>
            <a:ext cx="12460077" cy="938626"/>
          </a:xfrm>
        </p:spPr>
        <p:txBody>
          <a:bodyPr>
            <a:normAutofit/>
          </a:bodyPr>
          <a:lstStyle/>
          <a:p>
            <a:r>
              <a:rPr lang="en-GB" sz="2800"/>
              <a:t>EAG’s upper survival time difference, independent </a:t>
            </a:r>
            <a:r>
              <a:rPr lang="en-GB" sz="2800" err="1"/>
              <a:t>iDFS</a:t>
            </a:r>
            <a:r>
              <a:rPr lang="en-GB" sz="2800"/>
              <a:t> distributions</a:t>
            </a:r>
          </a:p>
        </p:txBody>
      </p:sp>
      <p:sp>
        <p:nvSpPr>
          <p:cNvPr id="3" name="Rectangle 2" descr="Marker showing slides are confidential ">
            <a:extLst>
              <a:ext uri="{FF2B5EF4-FFF2-40B4-BE49-F238E27FC236}">
                <a16:creationId xmlns:a16="http://schemas.microsoft.com/office/drawing/2014/main" id="{CBDE7064-D10A-E373-C3B9-A84CA43FAD2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334000" y="0"/>
            <a:ext cx="1524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latin typeface="Arial" panose="020B0604020202020204" pitchFamily="34" charset="0"/>
              </a:rPr>
              <a:t>CONFIDENTIAL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F11CEF-DDF5-9A5C-9A57-76949626CFBF}"/>
              </a:ext>
            </a:extLst>
          </p:cNvPr>
          <p:cNvSpPr txBox="1"/>
          <p:nvPr/>
        </p:nvSpPr>
        <p:spPr>
          <a:xfrm>
            <a:off x="154238" y="5080700"/>
            <a:ext cx="394403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4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Upper</a:t>
            </a:r>
            <a:r>
              <a:rPr lang="en-GB" sz="1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mean survival time difference, independent  </a:t>
            </a:r>
            <a:r>
              <a:rPr lang="en-GB" sz="14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iDFS</a:t>
            </a:r>
            <a:r>
              <a:rPr lang="en-GB" sz="1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distributions, base case treatment effect waning</a:t>
            </a:r>
            <a:r>
              <a:rPr lang="en-GB" sz="14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[EAG S4]</a:t>
            </a:r>
            <a:endParaRPr lang="en-GB" sz="14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35AEF1-1BF7-C79D-9672-E86AF2789BE8}"/>
              </a:ext>
            </a:extLst>
          </p:cNvPr>
          <p:cNvSpPr txBox="1"/>
          <p:nvPr/>
        </p:nvSpPr>
        <p:spPr>
          <a:xfrm>
            <a:off x="4183653" y="5071606"/>
            <a:ext cx="382469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en-GB" sz="1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ower mean survival time difference, independent </a:t>
            </a:r>
            <a:r>
              <a:rPr lang="en-GB" sz="14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iDFS</a:t>
            </a:r>
            <a:r>
              <a:rPr lang="en-GB" sz="1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distributions, lower treatment effect waning scenario [EAG S13]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B5ED47-1B62-7D27-5422-B2F059414454}"/>
              </a:ext>
            </a:extLst>
          </p:cNvPr>
          <p:cNvSpPr txBox="1"/>
          <p:nvPr/>
        </p:nvSpPr>
        <p:spPr>
          <a:xfrm>
            <a:off x="8093722" y="5080700"/>
            <a:ext cx="394403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Upper</a:t>
            </a:r>
            <a:r>
              <a:rPr lang="en-GB" sz="1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mean survival time difference, independent </a:t>
            </a:r>
            <a:r>
              <a:rPr lang="en-GB" sz="14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iDFS</a:t>
            </a:r>
            <a:r>
              <a:rPr lang="en-GB" sz="1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distributions, higher treatment effect waning scenario [EAG S14]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A6D90C-5CFF-E0CB-535A-1567F78AC874}"/>
              </a:ext>
            </a:extLst>
          </p:cNvPr>
          <p:cNvSpPr txBox="1"/>
          <p:nvPr/>
        </p:nvSpPr>
        <p:spPr>
          <a:xfrm>
            <a:off x="10458450" y="5890482"/>
            <a:ext cx="1787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Main deck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EFF0CC06-3445-5803-ECFE-C357FBA78E90}"/>
              </a:ext>
            </a:extLst>
          </p:cNvPr>
          <p:cNvSpPr txBox="1">
            <a:spLocks/>
          </p:cNvSpPr>
          <p:nvPr/>
        </p:nvSpPr>
        <p:spPr>
          <a:xfrm>
            <a:off x="235610" y="6075148"/>
            <a:ext cx="10222840" cy="5232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Abbreviations; AT, aromatase inhibitor; ET, endocrine therapy; Ribo: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ribociclib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iDFS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, invasive-disease free survival; RCS, radar cross section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12F6AA-546F-E86E-3548-7735C61BE5B1}"/>
              </a:ext>
            </a:extLst>
          </p:cNvPr>
          <p:cNvSpPr/>
          <p:nvPr/>
        </p:nvSpPr>
        <p:spPr>
          <a:xfrm>
            <a:off x="410001" y="990946"/>
            <a:ext cx="10942096" cy="410554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4373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B750B-BEC7-3266-D65D-B278400A2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D0243-9AC1-8A42-4A65-A94213697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028" y="56107"/>
            <a:ext cx="11076320" cy="695849"/>
          </a:xfrm>
        </p:spPr>
        <p:txBody>
          <a:bodyPr>
            <a:noAutofit/>
          </a:bodyPr>
          <a:lstStyle/>
          <a:p>
            <a:r>
              <a:rPr lang="en-GB" sz="300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30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DFS</a:t>
            </a:r>
            <a:r>
              <a:rPr lang="en-GB" sz="3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extrapolation (company base and scenarios) – ET </a:t>
            </a:r>
            <a:endParaRPr lang="en-GB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D3FBB243-3BFD-0B69-0CF5-56603518EFFF}"/>
              </a:ext>
            </a:extLst>
          </p:cNvPr>
          <p:cNvSpPr txBox="1">
            <a:spLocks/>
          </p:cNvSpPr>
          <p:nvPr/>
        </p:nvSpPr>
        <p:spPr>
          <a:xfrm>
            <a:off x="0" y="6558003"/>
            <a:ext cx="12192000" cy="29471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Abbreviations; AI, aromatase inhibitor; ET, endocrine therapy; </a:t>
            </a:r>
            <a:r>
              <a:rPr lang="en-GB" sz="1200" err="1">
                <a:latin typeface="Arial" panose="020B0604020202020204" pitchFamily="34" charset="0"/>
                <a:cs typeface="Arial" panose="020B0604020202020204" pitchFamily="34" charset="0"/>
              </a:rPr>
              <a:t>iDFS</a:t>
            </a:r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, invasive disease-free survival; HER2, human epidermal growth factor receptor 2; HR, hormone receptor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2B4D15-AF2D-E9DE-212D-C89AA29C3EB0}"/>
              </a:ext>
            </a:extLst>
          </p:cNvPr>
          <p:cNvGrpSpPr/>
          <p:nvPr/>
        </p:nvGrpSpPr>
        <p:grpSpPr>
          <a:xfrm>
            <a:off x="2769422" y="5806353"/>
            <a:ext cx="5598547" cy="597455"/>
            <a:chOff x="1406838" y="5418743"/>
            <a:chExt cx="10068419" cy="597229"/>
          </a:xfrm>
        </p:grpSpPr>
        <p:sp>
          <p:nvSpPr>
            <p:cNvPr id="5" name="Rectangle 4" descr="Question to committee">
              <a:extLst>
                <a:ext uri="{FF2B5EF4-FFF2-40B4-BE49-F238E27FC236}">
                  <a16:creationId xmlns:a16="http://schemas.microsoft.com/office/drawing/2014/main" id="{58043934-D09A-9B09-CF52-72E62A7E19F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1760131" y="5484307"/>
              <a:ext cx="9715126" cy="53166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2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Which </a:t>
              </a:r>
              <a:r>
                <a:rPr kumimoji="0" lang="en-GB" sz="1800" b="0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iDFS</a:t>
              </a: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 extrapolation is preferred? 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9761764-287D-A6A2-1011-4DD5D4214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406838" y="5418743"/>
              <a:ext cx="576000" cy="576000"/>
              <a:chOff x="-1489655" y="4156590"/>
              <a:chExt cx="576000" cy="5760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BBE94CB8-144E-4205-B2C3-A27491DC5E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-1489655" y="4156590"/>
                <a:ext cx="576000" cy="57600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</a:endParaRPr>
              </a:p>
            </p:txBody>
          </p:sp>
          <p:pic>
            <p:nvPicPr>
              <p:cNvPr id="11" name="Graphic 10" descr="Chat with solid fill">
                <a:extLst>
                  <a:ext uri="{FF2B5EF4-FFF2-40B4-BE49-F238E27FC236}">
                    <a16:creationId xmlns:a16="http://schemas.microsoft.com/office/drawing/2014/main" id="{FF059C37-8F82-E645-C535-3170843AC6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-1433387" y="4256255"/>
                <a:ext cx="463463" cy="463463"/>
              </a:xfrm>
              <a:prstGeom prst="rect">
                <a:avLst/>
              </a:prstGeom>
            </p:spPr>
          </p:pic>
        </p:grpSp>
      </p:grpSp>
      <p:sp>
        <p:nvSpPr>
          <p:cNvPr id="3" name="Rectangle 2" descr="Marker showing slides are confidential ">
            <a:extLst>
              <a:ext uri="{FF2B5EF4-FFF2-40B4-BE49-F238E27FC236}">
                <a16:creationId xmlns:a16="http://schemas.microsoft.com/office/drawing/2014/main" id="{22504FD2-0604-8C78-286B-A786729CB77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334000" y="0"/>
            <a:ext cx="1524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latin typeface="Arial" panose="020B0604020202020204" pitchFamily="34" charset="0"/>
              </a:rPr>
              <a:t>CONFIDENTIAL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24E3A7-CC97-56AA-EFAE-2327423DE28F}"/>
              </a:ext>
            </a:extLst>
          </p:cNvPr>
          <p:cNvSpPr/>
          <p:nvPr/>
        </p:nvSpPr>
        <p:spPr>
          <a:xfrm>
            <a:off x="435976" y="1078851"/>
            <a:ext cx="10942096" cy="410554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6274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86168-30F2-15E0-3D85-F36FEF07F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5EA94-DD31-2F32-BFB7-3FE741096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1767"/>
            <a:ext cx="12515310" cy="780591"/>
          </a:xfrm>
        </p:spPr>
        <p:txBody>
          <a:bodyPr>
            <a:noAutofit/>
          </a:bodyPr>
          <a:lstStyle/>
          <a:p>
            <a:r>
              <a:rPr lang="en-GB" sz="3000">
                <a:latin typeface="Arial" panose="020B0604020202020204" pitchFamily="34" charset="0"/>
                <a:cs typeface="Arial" panose="020B0604020202020204" pitchFamily="34" charset="0"/>
              </a:rPr>
              <a:t>Issue: ET-resistant and ET-sensitive DR substate: treatment mix</a:t>
            </a:r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FFC9A0DC-D6C7-213A-D485-72BCA96AA069}"/>
              </a:ext>
            </a:extLst>
          </p:cNvPr>
          <p:cNvSpPr txBox="1">
            <a:spLocks/>
          </p:cNvSpPr>
          <p:nvPr/>
        </p:nvSpPr>
        <p:spPr>
          <a:xfrm>
            <a:off x="513523" y="6478019"/>
            <a:ext cx="7499262" cy="24821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Abbreviations; DR, distant recurrence; CDK; cyclin-dependent kinase ET, endocrine therapy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9F3FB97-84C0-9FA4-B853-E3E01C75DB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985410"/>
              </p:ext>
            </p:extLst>
          </p:nvPr>
        </p:nvGraphicFramePr>
        <p:xfrm>
          <a:off x="398243" y="980839"/>
          <a:ext cx="10998774" cy="4434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785">
                  <a:extLst>
                    <a:ext uri="{9D8B030D-6E8A-4147-A177-3AD203B41FA5}">
                      <a16:colId xmlns:a16="http://schemas.microsoft.com/office/drawing/2014/main" val="2113498278"/>
                    </a:ext>
                  </a:extLst>
                </a:gridCol>
                <a:gridCol w="5020056">
                  <a:extLst>
                    <a:ext uri="{9D8B030D-6E8A-4147-A177-3AD203B41FA5}">
                      <a16:colId xmlns:a16="http://schemas.microsoft.com/office/drawing/2014/main" val="1651840541"/>
                    </a:ext>
                  </a:extLst>
                </a:gridCol>
                <a:gridCol w="4699933">
                  <a:extLst>
                    <a:ext uri="{9D8B030D-6E8A-4147-A177-3AD203B41FA5}">
                      <a16:colId xmlns:a16="http://schemas.microsoft.com/office/drawing/2014/main" val="432114788"/>
                    </a:ext>
                  </a:extLst>
                </a:gridCol>
              </a:tblGrid>
              <a:tr h="512189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Clinical Expert</a:t>
                      </a:r>
                      <a:endParaRPr lang="en-GB" sz="18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Would you consider retreatment with a CDK4/6 inhibitor?</a:t>
                      </a:r>
                      <a:endParaRPr lang="en-GB" sz="18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Estimated proportion of patients you would rechallenge with a CDK4/6 inhibitor?</a:t>
                      </a:r>
                      <a:endParaRPr lang="en-GB" sz="18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740532"/>
                  </a:ext>
                </a:extLst>
              </a:tr>
              <a:tr h="328285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Potentially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No estimate given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513681"/>
                  </a:ext>
                </a:extLst>
              </a:tr>
              <a:tr h="328285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Yes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No estimate given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9166787"/>
                  </a:ext>
                </a:extLst>
              </a:tr>
              <a:tr h="328285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Yes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50%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282813"/>
                  </a:ext>
                </a:extLst>
              </a:tr>
              <a:tr h="328285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Yes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60%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4356388"/>
                  </a:ext>
                </a:extLst>
              </a:tr>
              <a:tr h="328285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Yes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60-70%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7217901"/>
                  </a:ext>
                </a:extLst>
              </a:tr>
              <a:tr h="328285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Yes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60-75%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5592051"/>
                  </a:ext>
                </a:extLst>
              </a:tr>
              <a:tr h="328285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Yes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Most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4055397"/>
                  </a:ext>
                </a:extLst>
              </a:tr>
              <a:tr h="328285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Yes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Most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5427273"/>
                  </a:ext>
                </a:extLst>
              </a:tr>
              <a:tr h="328285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Yes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Most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7470198"/>
                  </a:ext>
                </a:extLst>
              </a:tr>
              <a:tr h="328285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Yes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Same as ET monotherapy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8866059"/>
                  </a:ext>
                </a:extLst>
              </a:tr>
              <a:tr h="328285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Yes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Same as ET monotherapy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882883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E333E10-1063-B6F8-7803-B10C9E11B74A}"/>
              </a:ext>
            </a:extLst>
          </p:cNvPr>
          <p:cNvSpPr txBox="1"/>
          <p:nvPr/>
        </p:nvSpPr>
        <p:spPr>
          <a:xfrm>
            <a:off x="9588843" y="6005384"/>
            <a:ext cx="1248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Main deck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1859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A3B0B-4C1C-01A1-C46E-7C02CFB42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436" y="188014"/>
            <a:ext cx="11691840" cy="444843"/>
          </a:xfrm>
        </p:spPr>
        <p:txBody>
          <a:bodyPr>
            <a:noAutofit/>
          </a:bodyPr>
          <a:lstStyle/>
          <a:p>
            <a:r>
              <a:rPr lang="en-GB" sz="3000"/>
              <a:t>Treatment pathway:</a:t>
            </a:r>
            <a:r>
              <a:rPr kumimoji="0" lang="en-GB" sz="2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Hormone receptor-positive, HER2-negative early breast cancer </a:t>
            </a:r>
            <a:endParaRPr lang="en-GB" sz="2400" b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3FB76AC-57BE-56CE-30B8-572724EB30BF}"/>
              </a:ext>
            </a:extLst>
          </p:cNvPr>
          <p:cNvGrpSpPr/>
          <p:nvPr/>
        </p:nvGrpSpPr>
        <p:grpSpPr>
          <a:xfrm>
            <a:off x="586410" y="1073052"/>
            <a:ext cx="10660549" cy="4017635"/>
            <a:chOff x="356207" y="844734"/>
            <a:chExt cx="9968341" cy="4839089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E0163284-9CCE-2360-9E03-CA935CCD9B95}"/>
                </a:ext>
              </a:extLst>
            </p:cNvPr>
            <p:cNvSpPr/>
            <p:nvPr/>
          </p:nvSpPr>
          <p:spPr>
            <a:xfrm>
              <a:off x="4076241" y="844734"/>
              <a:ext cx="2886420" cy="665883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>
                  <a:latin typeface="Arial" panose="020B0604020202020204" pitchFamily="34" charset="0"/>
                </a:rPr>
                <a:t>HR+/HER2-EBC at high risk of recurrence 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44D29C06-45CE-5950-1E3B-E82765E8C61A}"/>
                </a:ext>
              </a:extLst>
            </p:cNvPr>
            <p:cNvCxnSpPr>
              <a:cxnSpLocks/>
              <a:stCxn id="4" idx="2"/>
            </p:cNvCxnSpPr>
            <p:nvPr/>
          </p:nvCxnSpPr>
          <p:spPr>
            <a:xfrm flipH="1">
              <a:off x="5519451" y="1510617"/>
              <a:ext cx="1" cy="4614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A98AE5D-3472-0A43-2474-0FC094C6ABFD}"/>
                </a:ext>
              </a:extLst>
            </p:cNvPr>
            <p:cNvSpPr/>
            <p:nvPr/>
          </p:nvSpPr>
          <p:spPr>
            <a:xfrm>
              <a:off x="3844890" y="2000064"/>
              <a:ext cx="3349122" cy="74313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>
                  <a:latin typeface="Arial" panose="020B0604020202020204" pitchFamily="34" charset="0"/>
                </a:rPr>
                <a:t>Surgery and/or adjuvant chemotherapy/radiotherapy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6228D529-0B22-6B8B-C03A-DCF2B07C569D}"/>
                </a:ext>
              </a:extLst>
            </p:cNvPr>
            <p:cNvSpPr/>
            <p:nvPr/>
          </p:nvSpPr>
          <p:spPr>
            <a:xfrm>
              <a:off x="356207" y="2951718"/>
              <a:ext cx="4808869" cy="56186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>
                  <a:latin typeface="Arial" panose="020B0604020202020204" pitchFamily="34" charset="0"/>
                </a:rPr>
                <a:t>Adjuvant ET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CF546DE-5B73-49C5-0BAE-E340532088C0}"/>
                </a:ext>
              </a:extLst>
            </p:cNvPr>
            <p:cNvSpPr/>
            <p:nvPr/>
          </p:nvSpPr>
          <p:spPr>
            <a:xfrm>
              <a:off x="5605748" y="2951717"/>
              <a:ext cx="4718799" cy="56186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>
                  <a:latin typeface="Arial" panose="020B0604020202020204" pitchFamily="34" charset="0"/>
                </a:rPr>
                <a:t>Adjuvant CDK4/6 inhibitor + ET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AB6AF314-7CC0-1521-B36B-2331F1AB193D}"/>
                </a:ext>
              </a:extLst>
            </p:cNvPr>
            <p:cNvSpPr/>
            <p:nvPr/>
          </p:nvSpPr>
          <p:spPr>
            <a:xfrm>
              <a:off x="361336" y="4002154"/>
              <a:ext cx="1995880" cy="1503591"/>
            </a:xfrm>
            <a:prstGeom prst="roundRect">
              <a:avLst/>
            </a:prstGeom>
            <a:solidFill>
              <a:srgbClr val="59595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>
                  <a:latin typeface="Arial" panose="020B0604020202020204" pitchFamily="34" charset="0"/>
                </a:rPr>
                <a:t>Tamoxifen (for men and premenopausal women)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C00AC020-7E93-7764-FC74-74A89534EC09}"/>
                </a:ext>
              </a:extLst>
            </p:cNvPr>
            <p:cNvSpPr/>
            <p:nvPr/>
          </p:nvSpPr>
          <p:spPr>
            <a:xfrm>
              <a:off x="2650193" y="3963415"/>
              <a:ext cx="2504566" cy="1720408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>
                  <a:latin typeface="Arial" panose="020B0604020202020204" pitchFamily="34" charset="0"/>
                </a:rPr>
                <a:t>AIs* (Anastrozole, exemestane or letrozole for pre and post menopausal  women)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B0479779-7D21-6DB4-F4D4-4A6A01288BD6}"/>
                </a:ext>
              </a:extLst>
            </p:cNvPr>
            <p:cNvSpPr/>
            <p:nvPr/>
          </p:nvSpPr>
          <p:spPr>
            <a:xfrm>
              <a:off x="5609430" y="4002154"/>
              <a:ext cx="2247240" cy="1408680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>
                  <a:latin typeface="Arial" panose="020B0604020202020204" pitchFamily="34" charset="0"/>
                </a:rPr>
                <a:t>Abemaciclib + ET</a:t>
              </a:r>
            </a:p>
            <a:p>
              <a:pPr algn="ctr"/>
              <a:r>
                <a:rPr lang="en-GB">
                  <a:latin typeface="Arial" panose="020B0604020202020204" pitchFamily="34" charset="0"/>
                </a:rPr>
                <a:t>TA810 (at high risk of recurrence, node-positive only)</a:t>
              </a:r>
              <a:endParaRPr lang="en-GB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F4FA9048-F157-44C6-B971-CDBBAA2AA82B}"/>
                </a:ext>
              </a:extLst>
            </p:cNvPr>
            <p:cNvCxnSpPr>
              <a:cxnSpLocks/>
            </p:cNvCxnSpPr>
            <p:nvPr/>
          </p:nvCxnSpPr>
          <p:spPr>
            <a:xfrm>
              <a:off x="4436122" y="2721016"/>
              <a:ext cx="0" cy="2307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972F04AA-5B24-4E86-32E5-22D2281A3F2A}"/>
                </a:ext>
              </a:extLst>
            </p:cNvPr>
            <p:cNvCxnSpPr>
              <a:cxnSpLocks/>
            </p:cNvCxnSpPr>
            <p:nvPr/>
          </p:nvCxnSpPr>
          <p:spPr>
            <a:xfrm>
              <a:off x="6472406" y="2733226"/>
              <a:ext cx="0" cy="2307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76493587-8EAA-5703-DC8A-C66DD483CED8}"/>
                </a:ext>
              </a:extLst>
            </p:cNvPr>
            <p:cNvCxnSpPr/>
            <p:nvPr/>
          </p:nvCxnSpPr>
          <p:spPr>
            <a:xfrm>
              <a:off x="1359275" y="3493805"/>
              <a:ext cx="0" cy="4614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CCEE3B3D-95FD-19F3-EA21-B428D28B9C26}"/>
                </a:ext>
              </a:extLst>
            </p:cNvPr>
            <p:cNvCxnSpPr/>
            <p:nvPr/>
          </p:nvCxnSpPr>
          <p:spPr>
            <a:xfrm>
              <a:off x="3837057" y="3502013"/>
              <a:ext cx="0" cy="4614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07D325BC-26A1-0B7E-D036-E00676CD5747}"/>
                </a:ext>
              </a:extLst>
            </p:cNvPr>
            <p:cNvCxnSpPr/>
            <p:nvPr/>
          </p:nvCxnSpPr>
          <p:spPr>
            <a:xfrm>
              <a:off x="6585162" y="3502013"/>
              <a:ext cx="0" cy="4614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8A5FEE78-9E28-9E16-946B-EE3162088A47}"/>
                </a:ext>
              </a:extLst>
            </p:cNvPr>
            <p:cNvCxnSpPr/>
            <p:nvPr/>
          </p:nvCxnSpPr>
          <p:spPr>
            <a:xfrm>
              <a:off x="9312143" y="3515277"/>
              <a:ext cx="0" cy="4614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07E01FAA-BB53-28B2-F3E2-4F005AC3C569}"/>
                </a:ext>
              </a:extLst>
            </p:cNvPr>
            <p:cNvSpPr/>
            <p:nvPr/>
          </p:nvSpPr>
          <p:spPr>
            <a:xfrm>
              <a:off x="8077308" y="4002155"/>
              <a:ext cx="2247240" cy="1352401"/>
            </a:xfrm>
            <a:prstGeom prst="round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>
                  <a:solidFill>
                    <a:schemeClr val="tx1"/>
                  </a:solidFill>
                  <a:latin typeface="Arial" panose="020B0604020202020204" pitchFamily="34" charset="0"/>
                </a:rPr>
                <a:t>Ribociclib + AI (ID6153)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03B307F6-8D78-0E64-0609-2E2F48F18ED9}"/>
              </a:ext>
            </a:extLst>
          </p:cNvPr>
          <p:cNvSpPr txBox="1"/>
          <p:nvPr/>
        </p:nvSpPr>
        <p:spPr>
          <a:xfrm>
            <a:off x="262180" y="5150890"/>
            <a:ext cx="81146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>
                <a:latin typeface="Arial" panose="020B0604020202020204" pitchFamily="34" charset="0"/>
              </a:rPr>
              <a:t>*Only ET in NATALEE permitted were AI’s anastrozole and letrozole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B411190B-2F36-AD02-CC84-32F670E9EA44}"/>
              </a:ext>
            </a:extLst>
          </p:cNvPr>
          <p:cNvSpPr txBox="1">
            <a:spLocks/>
          </p:cNvSpPr>
          <p:nvPr/>
        </p:nvSpPr>
        <p:spPr>
          <a:xfrm>
            <a:off x="347436" y="6377127"/>
            <a:ext cx="11844563" cy="465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Inter" charset="0"/>
                <a:cs typeface="Inter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Abbreviations: AI, aromatase inhibitor; CDK, cyclin-dependent kinase; ET, endocrine therapy; HER2, human epidermal growth factor receptor 2; HR, hormone receptor; ITT, intention-to-treat; TA technology appraisal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275CE0-9CA3-5808-EBED-B0D65DF3AD10}"/>
              </a:ext>
            </a:extLst>
          </p:cNvPr>
          <p:cNvGrpSpPr/>
          <p:nvPr/>
        </p:nvGrpSpPr>
        <p:grpSpPr>
          <a:xfrm>
            <a:off x="2401935" y="5553626"/>
            <a:ext cx="7388130" cy="597455"/>
            <a:chOff x="1406838" y="5418743"/>
            <a:chExt cx="10068419" cy="597229"/>
          </a:xfrm>
        </p:grpSpPr>
        <p:sp>
          <p:nvSpPr>
            <p:cNvPr id="11" name="Rectangle 10" descr="Question to committee">
              <a:extLst>
                <a:ext uri="{FF2B5EF4-FFF2-40B4-BE49-F238E27FC236}">
                  <a16:creationId xmlns:a16="http://schemas.microsoft.com/office/drawing/2014/main" id="{93E1DE97-B67F-CB4E-E3DF-CD10494FB97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1760131" y="5484307"/>
              <a:ext cx="9715126" cy="53166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2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Is the treatment pathway reflective of NHS clinical practice? 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5AF1F64-F71A-3E87-2BBA-CB3D67C310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406838" y="5418743"/>
              <a:ext cx="576000" cy="576000"/>
              <a:chOff x="-1489655" y="4156590"/>
              <a:chExt cx="576000" cy="576000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D8D2509-6996-013C-C204-858599329C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-1489655" y="4156590"/>
                <a:ext cx="576000" cy="57600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</a:endParaRPr>
              </a:p>
            </p:txBody>
          </p:sp>
          <p:pic>
            <p:nvPicPr>
              <p:cNvPr id="16" name="Graphic 15" descr="Chat with solid fill">
                <a:extLst>
                  <a:ext uri="{FF2B5EF4-FFF2-40B4-BE49-F238E27FC236}">
                    <a16:creationId xmlns:a16="http://schemas.microsoft.com/office/drawing/2014/main" id="{3F27CA26-BAED-2646-9BFC-E1FE03B52C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-1433387" y="4256255"/>
                <a:ext cx="463463" cy="463463"/>
              </a:xfrm>
              <a:prstGeom prst="rect">
                <a:avLst/>
              </a:prstGeom>
            </p:spPr>
          </p:pic>
        </p:grpSp>
      </p:grpSp>
      <p:sp>
        <p:nvSpPr>
          <p:cNvPr id="5" name="Rectangle 4" descr="Marker showing slides are confidential ">
            <a:extLst>
              <a:ext uri="{FF2B5EF4-FFF2-40B4-BE49-F238E27FC236}">
                <a16:creationId xmlns:a16="http://schemas.microsoft.com/office/drawing/2014/main" id="{B701C29C-FEA0-A1E1-64EA-A3D60D19C86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1256264" y="-9376"/>
            <a:ext cx="935736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latin typeface="Arial" panose="020B0604020202020204" pitchFamily="34" charset="0"/>
              </a:rPr>
              <a:t>Recap</a:t>
            </a:r>
          </a:p>
        </p:txBody>
      </p:sp>
    </p:spTree>
    <p:extLst>
      <p:ext uri="{BB962C8B-B14F-4D97-AF65-F5344CB8AC3E}">
        <p14:creationId xmlns:p14="http://schemas.microsoft.com/office/powerpoint/2010/main" val="10904735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AB92F7-556C-2C33-1A32-C7D5A7389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03" y="409091"/>
            <a:ext cx="11424865" cy="592817"/>
          </a:xfrm>
        </p:spPr>
        <p:txBody>
          <a:bodyPr/>
          <a:lstStyle/>
          <a:p>
            <a:r>
              <a:rPr lang="en-GB"/>
              <a:t>Ribociclib (</a:t>
            </a:r>
            <a:r>
              <a:rPr lang="en-GB" sz="3200" err="1">
                <a:effectLst/>
                <a:ea typeface="Times New Roman" panose="02020603050405020304" pitchFamily="18" charset="0"/>
              </a:rPr>
              <a:t>Kisqali</a:t>
            </a:r>
            <a:r>
              <a:rPr lang="en-GB"/>
              <a:t>, Novartis)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7B9890-B184-B35C-5298-5E15BE99D9AF}"/>
              </a:ext>
            </a:extLst>
          </p:cNvPr>
          <p:cNvSpPr txBox="1"/>
          <p:nvPr/>
        </p:nvSpPr>
        <p:spPr>
          <a:xfrm>
            <a:off x="222203" y="1113651"/>
            <a:ext cx="11424865" cy="369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Arial" panose="020B0604020202020204" pitchFamily="34" charset="0"/>
              </a:rPr>
              <a:t>Technology details </a:t>
            </a:r>
          </a:p>
        </p:txBody>
      </p:sp>
      <p:graphicFrame>
        <p:nvGraphicFramePr>
          <p:cNvPr id="3" name="Table 3" descr="Details of treatment, including marketing authorisation, mechanism of action, administration and price.">
            <a:extLst>
              <a:ext uri="{FF2B5EF4-FFF2-40B4-BE49-F238E27FC236}">
                <a16:creationId xmlns:a16="http://schemas.microsoft.com/office/drawing/2014/main" id="{5D2D4C97-4C53-47C8-9E4D-69E7EB51A41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15363"/>
              </p:ext>
            </p:extLst>
          </p:nvPr>
        </p:nvGraphicFramePr>
        <p:xfrm>
          <a:off x="329780" y="1482985"/>
          <a:ext cx="11317288" cy="415056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163604">
                  <a:extLst>
                    <a:ext uri="{9D8B030D-6E8A-4147-A177-3AD203B41FA5}">
                      <a16:colId xmlns:a16="http://schemas.microsoft.com/office/drawing/2014/main" val="748657784"/>
                    </a:ext>
                  </a:extLst>
                </a:gridCol>
                <a:gridCol w="9153684">
                  <a:extLst>
                    <a:ext uri="{9D8B030D-6E8A-4147-A177-3AD203B41FA5}">
                      <a16:colId xmlns:a16="http://schemas.microsoft.com/office/drawing/2014/main" val="3173266189"/>
                    </a:ext>
                  </a:extLst>
                </a:gridCol>
              </a:tblGrid>
              <a:tr h="1037640">
                <a:tc>
                  <a:txBody>
                    <a:bodyPr/>
                    <a:lstStyle/>
                    <a:p>
                      <a:r>
                        <a:rPr lang="en-GB" u="none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Marketing authorisation </a:t>
                      </a:r>
                      <a:endParaRPr lang="en-GB" u="none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Lato" panose="020F0502020204030203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b="0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‘Ribociclib in combination with an aromatase inhibitor (AI) for the adjuvant treatment of adult patients with hormone receptor (HR) positive (+)/human epidermal growth factor receptor 2 (HER2) negative (–) early breast cancer (EBC) at high risk of recurrence’ </a:t>
                      </a:r>
                      <a:endParaRPr lang="en-GB" b="0" u="sng">
                        <a:solidFill>
                          <a:schemeClr val="tx1"/>
                        </a:solidFill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Lato" panose="020F0502020204030203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7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016788"/>
                  </a:ext>
                </a:extLst>
              </a:tr>
              <a:tr h="1348932"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Mechanism of action</a:t>
                      </a:r>
                      <a:endParaRPr lang="en-GB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Lato" panose="020F0502020204030203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Selective inhibitor of cyclin-dependent kinase 4 and 6 (CDK4/6)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preventing interaction between CDK4/6 and cyclin D, ribociclib inhibits the phosphorylation of retinoblastoma tumour suppressor protein thereby blocking the progression from the G1 to the S phase of the cell cycle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656975"/>
                  </a:ext>
                </a:extLst>
              </a:tr>
              <a:tr h="1037640"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Administration</a:t>
                      </a:r>
                      <a:endParaRPr lang="en-GB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Lato" panose="020F0502020204030203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u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Oral: 400 mg tablet once daily for 21 days followed by 7 days off treatment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u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 treatment duration 3 years or </a:t>
                      </a:r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until disease recurrence or unacceptable toxicity occur</a:t>
                      </a:r>
                      <a:endParaRPr lang="en-GB" u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176351"/>
                  </a:ext>
                </a:extLst>
              </a:tr>
              <a:tr h="726348"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Price</a:t>
                      </a:r>
                      <a:endParaRPr lang="en-GB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Lato" panose="020F0502020204030203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 price: £1,966.67 for 42 tablets (200 mg)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There is an existing simple patient access scheme (PAS) discount for </a:t>
                      </a:r>
                      <a:r>
                        <a:rPr lang="en-GB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ribociclib</a:t>
                      </a:r>
                      <a:endParaRPr lang="en-GB">
                        <a:latin typeface="Arial" panose="020B0604020202020204" pitchFamily="34" charset="0"/>
                        <a:ea typeface="Lato" panose="020F0502020204030203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822029"/>
                  </a:ext>
                </a:extLst>
              </a:tr>
            </a:tbl>
          </a:graphicData>
        </a:graphic>
      </p:graphicFrame>
      <p:sp>
        <p:nvSpPr>
          <p:cNvPr id="2" name="Rectangle 1" descr="Marker showing slides are confidential ">
            <a:extLst>
              <a:ext uri="{FF2B5EF4-FFF2-40B4-BE49-F238E27FC236}">
                <a16:creationId xmlns:a16="http://schemas.microsoft.com/office/drawing/2014/main" id="{1567E59E-D53A-6A3C-EAF7-1D381FAC507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1256264" y="-9376"/>
            <a:ext cx="935736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latin typeface="Arial" panose="020B0604020202020204" pitchFamily="34" charset="0"/>
              </a:rPr>
              <a:t>Recap</a:t>
            </a:r>
          </a:p>
        </p:txBody>
      </p:sp>
    </p:spTree>
    <p:extLst>
      <p:ext uri="{BB962C8B-B14F-4D97-AF65-F5344CB8AC3E}">
        <p14:creationId xmlns:p14="http://schemas.microsoft.com/office/powerpoint/2010/main" val="3692765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939B6B-EEDD-AE93-1965-C2675968C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5EB8B4-ED00-B092-78AD-1A4840640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99" y="178514"/>
            <a:ext cx="11250785" cy="592817"/>
          </a:xfrm>
        </p:spPr>
        <p:txBody>
          <a:bodyPr/>
          <a:lstStyle/>
          <a:p>
            <a:r>
              <a:rPr lang="en-GB"/>
              <a:t>Decision problem – Issue 3: </a:t>
            </a:r>
            <a:r>
              <a:rPr lang="en-GB" err="1"/>
              <a:t>iDFS</a:t>
            </a:r>
            <a:r>
              <a:rPr lang="en-GB"/>
              <a:t> v DDFS proxy for OS</a:t>
            </a:r>
          </a:p>
        </p:txBody>
      </p:sp>
      <p:graphicFrame>
        <p:nvGraphicFramePr>
          <p:cNvPr id="2" name="Table 2" descr="Decision problem, including population, intervention, comparators and outcomes">
            <a:extLst>
              <a:ext uri="{FF2B5EF4-FFF2-40B4-BE49-F238E27FC236}">
                <a16:creationId xmlns:a16="http://schemas.microsoft.com/office/drawing/2014/main" id="{183A9E74-EF35-95C5-29DA-AEEAB9CED7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438540"/>
              </p:ext>
            </p:extLst>
          </p:nvPr>
        </p:nvGraphicFramePr>
        <p:xfrm>
          <a:off x="344899" y="960120"/>
          <a:ext cx="11702044" cy="4937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50001">
                  <a:extLst>
                    <a:ext uri="{9D8B030D-6E8A-4147-A177-3AD203B41FA5}">
                      <a16:colId xmlns:a16="http://schemas.microsoft.com/office/drawing/2014/main" val="2557443117"/>
                    </a:ext>
                  </a:extLst>
                </a:gridCol>
                <a:gridCol w="3459297">
                  <a:extLst>
                    <a:ext uri="{9D8B030D-6E8A-4147-A177-3AD203B41FA5}">
                      <a16:colId xmlns:a16="http://schemas.microsoft.com/office/drawing/2014/main" val="2079107674"/>
                    </a:ext>
                  </a:extLst>
                </a:gridCol>
                <a:gridCol w="6692746">
                  <a:extLst>
                    <a:ext uri="{9D8B030D-6E8A-4147-A177-3AD203B41FA5}">
                      <a16:colId xmlns:a16="http://schemas.microsoft.com/office/drawing/2014/main" val="1363918603"/>
                    </a:ext>
                  </a:extLst>
                </a:gridCol>
              </a:tblGrid>
              <a:tr h="231586"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ea typeface="Lato" panose="020F0502020204030203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 scope</a:t>
                      </a:r>
                      <a:endParaRPr lang="en-GB" sz="1600">
                        <a:latin typeface="Arial" panose="020B0604020202020204" pitchFamily="34" charset="0"/>
                        <a:ea typeface="Lato" panose="020F0502020204030203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EAG comments</a:t>
                      </a:r>
                      <a:endParaRPr lang="en-GB" sz="1600">
                        <a:latin typeface="Arial" panose="020B0604020202020204" pitchFamily="34" charset="0"/>
                        <a:ea typeface="Lato" panose="020F0502020204030203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193136"/>
                  </a:ext>
                </a:extLst>
              </a:tr>
              <a:tr h="568438">
                <a:tc>
                  <a:txBody>
                    <a:bodyPr/>
                    <a:lstStyle/>
                    <a:p>
                      <a:r>
                        <a:rPr lang="en-GB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Population</a:t>
                      </a:r>
                      <a:endParaRPr lang="en-GB" sz="16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Lato" panose="020F0502020204030203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Adults with HR-positive, HER2-negative early breast cancer after surgery of primary breast tumour</a:t>
                      </a:r>
                      <a:endParaRPr lang="en-GB" sz="1600">
                        <a:latin typeface="Arial" panose="020B0604020202020204" pitchFamily="34" charset="0"/>
                        <a:ea typeface="Lato" panose="020F0502020204030203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Adults with HR-positive, HER2-negative early breast cancer </a:t>
                      </a:r>
                      <a:r>
                        <a:rPr lang="en-GB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at high risk of recurrence </a:t>
                      </a:r>
                      <a:r>
                        <a:rPr lang="en-GB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after surgery of the primary breast tumour. </a:t>
                      </a:r>
                      <a:r>
                        <a:rPr lang="en-GB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Company’s definition of high risk appropriate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339764"/>
                  </a:ext>
                </a:extLst>
              </a:tr>
              <a:tr h="231586">
                <a:tc>
                  <a:txBody>
                    <a:bodyPr/>
                    <a:lstStyle/>
                    <a:p>
                      <a:r>
                        <a:rPr lang="en-GB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Intervention</a:t>
                      </a:r>
                      <a:endParaRPr lang="en-GB" sz="16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Lato" panose="020F0502020204030203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Ribociclib + AI</a:t>
                      </a:r>
                      <a:endParaRPr lang="en-GB" sz="1600" b="0">
                        <a:latin typeface="Arial" panose="020B0604020202020204" pitchFamily="34" charset="0"/>
                        <a:ea typeface="Lato" panose="020F0502020204030203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Appropriate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236179"/>
                  </a:ext>
                </a:extLst>
              </a:tr>
              <a:tr h="736864">
                <a:tc>
                  <a:txBody>
                    <a:bodyPr/>
                    <a:lstStyle/>
                    <a:p>
                      <a:r>
                        <a:rPr lang="en-GB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Comparators</a:t>
                      </a:r>
                      <a:endParaRPr lang="en-GB" sz="16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Lato" panose="020F0502020204030203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population: </a:t>
                      </a:r>
                      <a:r>
                        <a:rPr lang="en-GB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ET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node-positive early breast cancer at high risk of recurrence:  </a:t>
                      </a:r>
                      <a:r>
                        <a:rPr lang="en-GB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abemaciclib (+ET)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EAG agrees that </a:t>
                      </a:r>
                      <a:r>
                        <a:rPr lang="en-GB" sz="1600" b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abemaciclib</a:t>
                      </a:r>
                      <a:r>
                        <a:rPr lang="en-GB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 + ET and ET  alone: relevant comparators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909800"/>
                  </a:ext>
                </a:extLst>
              </a:tr>
              <a:tr h="905290">
                <a:tc>
                  <a:txBody>
                    <a:bodyPr/>
                    <a:lstStyle/>
                    <a:p>
                      <a:r>
                        <a:rPr lang="en-GB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Outcomes</a:t>
                      </a:r>
                      <a:endParaRPr lang="en-GB" sz="16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Lato" panose="020F0502020204030203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6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iDFS, DDFS, OS, AEs  &amp; HRQoL</a:t>
                      </a:r>
                      <a:endParaRPr lang="pt-BR" sz="1600" b="0">
                        <a:latin typeface="Arial" panose="020B0604020202020204" pitchFamily="34" charset="0"/>
                        <a:ea typeface="Lato" panose="020F0502020204030203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Company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iDFS</a:t>
                      </a:r>
                      <a:r>
                        <a:rPr lang="en-GB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 a clinically meaningful surrogate endpoint for OS as disease recurrence is associated mortality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Improvements in </a:t>
                      </a:r>
                      <a:r>
                        <a:rPr lang="en-GB" sz="1600" b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iDFS</a:t>
                      </a:r>
                      <a:r>
                        <a:rPr lang="en-GB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 and DDFS translate to improvements in OS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EAG: </a:t>
                      </a:r>
                      <a:r>
                        <a:rPr lang="en-GB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DDFS more appropriate proxy for OS than </a:t>
                      </a:r>
                      <a:r>
                        <a:rPr lang="en-GB" sz="1600" b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iDFS</a:t>
                      </a:r>
                      <a:endParaRPr lang="en-GB" sz="16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Lato" panose="020F0502020204030203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3952888"/>
                  </a:ext>
                </a:extLst>
              </a:tr>
              <a:tr h="736864">
                <a:tc>
                  <a:txBody>
                    <a:bodyPr/>
                    <a:lstStyle/>
                    <a:p>
                      <a:r>
                        <a:rPr lang="en-GB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Subgroups</a:t>
                      </a:r>
                      <a:endParaRPr lang="en-GB" sz="16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Lato" panose="020F0502020204030203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Node positive/negative disease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 of recurrence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Presence of germline BRCA1 or 2 mutations</a:t>
                      </a:r>
                      <a:endParaRPr lang="en-GB" sz="1600" b="0">
                        <a:latin typeface="Arial" panose="020B0604020202020204" pitchFamily="34" charset="0"/>
                        <a:ea typeface="Lato" panose="020F0502020204030203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EAG: node-positive high-risk eligible for </a:t>
                      </a:r>
                      <a:r>
                        <a:rPr lang="en-GB" sz="1600" b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abemaciclib</a:t>
                      </a:r>
                      <a:r>
                        <a:rPr lang="en-GB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 and high risk ineligible for </a:t>
                      </a:r>
                      <a:r>
                        <a:rPr lang="en-GB" sz="1600" b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abemaciclib</a:t>
                      </a:r>
                      <a:r>
                        <a:rPr lang="en-GB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 are most representative of people seen in NHS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6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Lato" panose="020F0502020204030203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436606"/>
                  </a:ext>
                </a:extLst>
              </a:tr>
            </a:tbl>
          </a:graphicData>
        </a:graphic>
      </p:graphicFrame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8E701DC1-F704-0AA7-0ED5-1DE97261D9FF}"/>
              </a:ext>
            </a:extLst>
          </p:cNvPr>
          <p:cNvSpPr txBox="1">
            <a:spLocks/>
          </p:cNvSpPr>
          <p:nvPr/>
        </p:nvSpPr>
        <p:spPr>
          <a:xfrm>
            <a:off x="464050" y="6086669"/>
            <a:ext cx="11012481" cy="42917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Inter" charset="0"/>
                <a:cs typeface="Inter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Abbreviations: AI, aromatase inhibitor; BRCA, breast cancer gene; DDFS, distant disease-free survival; ET endocrine therapy; </a:t>
            </a:r>
            <a:r>
              <a:rPr lang="en-GB" err="1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iDFS</a:t>
            </a:r>
            <a:r>
              <a:rPr lang="en-GB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, invasive disease-free survival; </a:t>
            </a:r>
            <a:r>
              <a:rPr lang="en-GB" err="1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HRQoL</a:t>
            </a:r>
            <a:r>
              <a:rPr lang="en-GB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, health-related quality of life; OS, overall survival; RFS, recurrence-free survival; </a:t>
            </a:r>
          </a:p>
        </p:txBody>
      </p:sp>
      <p:sp>
        <p:nvSpPr>
          <p:cNvPr id="4" name="Rectangle 3" descr="Marker showing slides are confidential ">
            <a:extLst>
              <a:ext uri="{FF2B5EF4-FFF2-40B4-BE49-F238E27FC236}">
                <a16:creationId xmlns:a16="http://schemas.microsoft.com/office/drawing/2014/main" id="{6A0F757C-9877-1D70-2C7D-792625CE562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1256264" y="-9376"/>
            <a:ext cx="935736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latin typeface="Arial" panose="020B0604020202020204" pitchFamily="34" charset="0"/>
              </a:rPr>
              <a:t>Recap</a:t>
            </a:r>
          </a:p>
        </p:txBody>
      </p:sp>
    </p:spTree>
    <p:extLst>
      <p:ext uri="{BB962C8B-B14F-4D97-AF65-F5344CB8AC3E}">
        <p14:creationId xmlns:p14="http://schemas.microsoft.com/office/powerpoint/2010/main" val="4161377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19EA6-0E08-5CE3-F4FF-008410BA0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569" y="174107"/>
            <a:ext cx="11250785" cy="592817"/>
          </a:xfrm>
        </p:spPr>
        <p:txBody>
          <a:bodyPr>
            <a:normAutofit fontScale="90000"/>
          </a:bodyPr>
          <a:lstStyle/>
          <a:p>
            <a:r>
              <a:rPr lang="en-GB"/>
              <a:t>Committee preferred assumptions at 1</a:t>
            </a:r>
            <a:r>
              <a:rPr lang="en-GB" baseline="30000"/>
              <a:t>st</a:t>
            </a:r>
            <a:r>
              <a:rPr lang="en-GB"/>
              <a:t> meeting &amp; requested scenarios (ACM1)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AEB99F0D-923F-BB05-C921-8307DC0FC432}"/>
              </a:ext>
            </a:extLst>
          </p:cNvPr>
          <p:cNvSpPr txBox="1">
            <a:spLocks/>
          </p:cNvSpPr>
          <p:nvPr/>
        </p:nvSpPr>
        <p:spPr>
          <a:xfrm>
            <a:off x="380999" y="6041947"/>
            <a:ext cx="11430000" cy="81605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Inter" charset="0"/>
                <a:cs typeface="Inter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Abbreviations: AE, adverse events; AI, aromatase inhibitor; CDK, cyclin-dependent kinase; DR, distant recurrence; ET, endocrine therapy; </a:t>
            </a:r>
            <a:r>
              <a:rPr lang="en-GB" sz="1600" err="1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iDFS</a:t>
            </a:r>
            <a:r>
              <a:rPr lang="en-GB" sz="160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, invasive disease-free </a:t>
            </a:r>
            <a:r>
              <a:rPr lang="en-GB" sz="1600" err="1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survival;NMR</a:t>
            </a:r>
            <a:r>
              <a:rPr lang="en-GB" sz="160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, non-metastatic recurrence; OS, overall survival; PFS, progression-free survival</a:t>
            </a:r>
          </a:p>
        </p:txBody>
      </p:sp>
      <p:sp>
        <p:nvSpPr>
          <p:cNvPr id="9" name="Text Placeholder 2" descr="Clinical perspective of living with Leber's hereditary optic neuropathy, their experience, unmet need with current treatments and their view of idebenone.">
            <a:extLst>
              <a:ext uri="{FF2B5EF4-FFF2-40B4-BE49-F238E27FC236}">
                <a16:creationId xmlns:a16="http://schemas.microsoft.com/office/drawing/2014/main" id="{A7C07A66-5480-7576-30BE-73618532B565}"/>
              </a:ext>
            </a:extLst>
          </p:cNvPr>
          <p:cNvSpPr txBox="1">
            <a:spLocks/>
          </p:cNvSpPr>
          <p:nvPr/>
        </p:nvSpPr>
        <p:spPr>
          <a:xfrm>
            <a:off x="380999" y="4932201"/>
            <a:ext cx="11430000" cy="1072895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b="1"/>
              <a:t>Committee requested analyses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/>
              <a:t>Generate cost-effectiveness results using population 5 data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/>
              <a:t>Explore treatment waning scenarios and alternative </a:t>
            </a:r>
            <a:r>
              <a:rPr lang="en-GB" err="1"/>
              <a:t>iDFS</a:t>
            </a:r>
            <a:r>
              <a:rPr lang="en-GB"/>
              <a:t> extrapolations </a:t>
            </a:r>
          </a:p>
        </p:txBody>
      </p:sp>
      <p:graphicFrame>
        <p:nvGraphicFramePr>
          <p:cNvPr id="3" name="Table 4" descr="Base case assumptions for company and evidence review group">
            <a:extLst>
              <a:ext uri="{FF2B5EF4-FFF2-40B4-BE49-F238E27FC236}">
                <a16:creationId xmlns:a16="http://schemas.microsoft.com/office/drawing/2014/main" id="{05388956-27CC-0DC9-BABF-22951315AA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577532"/>
              </p:ext>
            </p:extLst>
          </p:nvPr>
        </p:nvGraphicFramePr>
        <p:xfrm>
          <a:off x="380999" y="1039630"/>
          <a:ext cx="11429999" cy="385572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156285">
                  <a:extLst>
                    <a:ext uri="{9D8B030D-6E8A-4147-A177-3AD203B41FA5}">
                      <a16:colId xmlns:a16="http://schemas.microsoft.com/office/drawing/2014/main" val="3974739884"/>
                    </a:ext>
                  </a:extLst>
                </a:gridCol>
                <a:gridCol w="1756611">
                  <a:extLst>
                    <a:ext uri="{9D8B030D-6E8A-4147-A177-3AD203B41FA5}">
                      <a16:colId xmlns:a16="http://schemas.microsoft.com/office/drawing/2014/main" val="3201523897"/>
                    </a:ext>
                  </a:extLst>
                </a:gridCol>
                <a:gridCol w="1467852">
                  <a:extLst>
                    <a:ext uri="{9D8B030D-6E8A-4147-A177-3AD203B41FA5}">
                      <a16:colId xmlns:a16="http://schemas.microsoft.com/office/drawing/2014/main" val="3199611658"/>
                    </a:ext>
                  </a:extLst>
                </a:gridCol>
                <a:gridCol w="5049251">
                  <a:extLst>
                    <a:ext uri="{9D8B030D-6E8A-4147-A177-3AD203B41FA5}">
                      <a16:colId xmlns:a16="http://schemas.microsoft.com/office/drawing/2014/main" val="3834478098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r>
                        <a:rPr lang="en-GB" sz="1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Assumption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Committee preferred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441208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r>
                        <a:rPr lang="en-GB" sz="17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IDFS event distribution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ET = </a:t>
                      </a:r>
                      <a:r>
                        <a:rPr kumimoji="0" lang="en-GB" sz="1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Ribociclib + AI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957187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r>
                        <a:rPr lang="en-GB" sz="17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Survival in DR substate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7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ET-resistant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7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PFS</a:t>
                      </a:r>
                    </a:p>
                  </a:txBody>
                  <a:tcPr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Exponential</a:t>
                      </a:r>
                    </a:p>
                  </a:txBody>
                  <a:tcPr>
                    <a:solidFill>
                      <a:srgbClr val="E7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90484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7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</a:p>
                  </a:txBody>
                  <a:tcPr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Weibull</a:t>
                      </a:r>
                    </a:p>
                  </a:txBody>
                  <a:tcPr>
                    <a:solidFill>
                      <a:srgbClr val="E7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22643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7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ET-sensitive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7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PFS</a:t>
                      </a:r>
                    </a:p>
                  </a:txBody>
                  <a:tcPr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Exponential</a:t>
                      </a:r>
                    </a:p>
                  </a:txBody>
                  <a:tcPr>
                    <a:solidFill>
                      <a:srgbClr val="E7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01056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7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</a:p>
                  </a:txBody>
                  <a:tcPr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Gamma</a:t>
                      </a:r>
                    </a:p>
                  </a:txBody>
                  <a:tcPr>
                    <a:solidFill>
                      <a:srgbClr val="E7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93824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r>
                        <a:rPr lang="en-GB" sz="17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CDK4/6 retreated DR substate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GB" sz="17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ET-resistant</a:t>
                      </a:r>
                    </a:p>
                  </a:txBody>
                  <a:tcPr>
                    <a:solidFill>
                      <a:srgbClr val="CBCF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u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90%</a:t>
                      </a:r>
                    </a:p>
                  </a:txBody>
                  <a:tcPr>
                    <a:solidFill>
                      <a:srgbClr val="CBCF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87907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GB" sz="17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ET-sensitive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u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416918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r>
                        <a:rPr lang="en-GB" sz="17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PFS utility values in DR substate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ET-sensitive PFS utility values = NMR utilities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2177060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r>
                        <a:rPr lang="en-GB" sz="17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 waning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Maintained for 8 years before waning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12830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r>
                        <a:rPr lang="en-GB" sz="17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 costs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≥3 AEs according to severity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608744"/>
                  </a:ext>
                </a:extLst>
              </a:tr>
            </a:tbl>
          </a:graphicData>
        </a:graphic>
      </p:graphicFrame>
      <p:sp>
        <p:nvSpPr>
          <p:cNvPr id="5" name="Rectangle 4" descr="Marker showing slides are confidential ">
            <a:extLst>
              <a:ext uri="{FF2B5EF4-FFF2-40B4-BE49-F238E27FC236}">
                <a16:creationId xmlns:a16="http://schemas.microsoft.com/office/drawing/2014/main" id="{7784FB19-91B0-E813-4C0D-FA3E8DF48D2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1232107" y="-9377"/>
            <a:ext cx="959893" cy="4870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latin typeface="Arial" panose="020B0604020202020204" pitchFamily="34" charset="0"/>
              </a:rPr>
              <a:t>Recap</a:t>
            </a:r>
          </a:p>
        </p:txBody>
      </p:sp>
    </p:spTree>
    <p:extLst>
      <p:ext uri="{BB962C8B-B14F-4D97-AF65-F5344CB8AC3E}">
        <p14:creationId xmlns:p14="http://schemas.microsoft.com/office/powerpoint/2010/main" val="31963979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690B7-C713-09C7-10AF-649AA61EA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3F3115-DC4A-7E8D-6649-866CCD730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472" y="205904"/>
            <a:ext cx="11250785" cy="592817"/>
          </a:xfrm>
        </p:spPr>
        <p:txBody>
          <a:bodyPr/>
          <a:lstStyle/>
          <a:p>
            <a:r>
              <a:rPr lang="en-GB" err="1"/>
              <a:t>monarchE</a:t>
            </a:r>
            <a:r>
              <a:rPr lang="en-GB"/>
              <a:t>: trial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8673A464-67E9-8D47-C057-BA5E2A4E6479}"/>
              </a:ext>
            </a:extLst>
          </p:cNvPr>
          <p:cNvSpPr txBox="1">
            <a:spLocks/>
          </p:cNvSpPr>
          <p:nvPr/>
        </p:nvSpPr>
        <p:spPr>
          <a:xfrm>
            <a:off x="470608" y="6091413"/>
            <a:ext cx="11595012" cy="76658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Inter" charset="0"/>
                <a:cs typeface="Inter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Abbreviations: ALN, axillary lymph node; BID, twice per day; DRFS, distant relapse-free survival; ECOG PS, Eastern Cooperative Oncology Group performance status; EQ-5D-5L, EuroQol-5 Dimensions-5 Levels; ET, endocrine therapy; FACIT-F: Functional Assessment of Chronic Illness Therapy-Fatigue; FACT-B, Functional Assessment of Cancer Therapy-Breast; FACT-ES, Functional Assessment of Cancer Therapy-Endocrine Subscale; HER2, human epidermal growth factor receptor 2; HR, hormone receptor; 3; </a:t>
            </a:r>
            <a:r>
              <a:rPr lang="en-GB" sz="1200" err="1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Idfs,invasive</a:t>
            </a:r>
            <a:r>
              <a:rPr lang="en-GB" sz="120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disease-free survival; OS, overall survival; PROs, patient-reported outcomes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930804F-DCA6-D8BB-3B7A-C3AF5BCB3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477811"/>
              </p:ext>
            </p:extLst>
          </p:nvPr>
        </p:nvGraphicFramePr>
        <p:xfrm>
          <a:off x="470608" y="726933"/>
          <a:ext cx="11250784" cy="5364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72212">
                  <a:extLst>
                    <a:ext uri="{9D8B030D-6E8A-4147-A177-3AD203B41FA5}">
                      <a16:colId xmlns:a16="http://schemas.microsoft.com/office/drawing/2014/main" val="3754804420"/>
                    </a:ext>
                  </a:extLst>
                </a:gridCol>
                <a:gridCol w="1421176">
                  <a:extLst>
                    <a:ext uri="{9D8B030D-6E8A-4147-A177-3AD203B41FA5}">
                      <a16:colId xmlns:a16="http://schemas.microsoft.com/office/drawing/2014/main" val="2423129259"/>
                    </a:ext>
                  </a:extLst>
                </a:gridCol>
                <a:gridCol w="8457396">
                  <a:extLst>
                    <a:ext uri="{9D8B030D-6E8A-4147-A177-3AD203B41FA5}">
                      <a16:colId xmlns:a16="http://schemas.microsoft.com/office/drawing/2014/main" val="484932231"/>
                    </a:ext>
                  </a:extLst>
                </a:gridCol>
              </a:tblGrid>
              <a:tr h="260496">
                <a:tc gridSpan="2"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err="1">
                          <a:latin typeface="Arial" panose="020B0604020202020204" pitchFamily="34" charset="0"/>
                        </a:rPr>
                        <a:t>monarchE</a:t>
                      </a:r>
                      <a:r>
                        <a:rPr lang="en-GB" sz="1600"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090997"/>
                  </a:ext>
                </a:extLst>
              </a:tr>
              <a:tr h="260496">
                <a:tc gridSpan="2">
                  <a:txBody>
                    <a:bodyPr/>
                    <a:lstStyle/>
                    <a:p>
                      <a:r>
                        <a:rPr lang="en-GB" sz="1600" b="1">
                          <a:latin typeface="Arial" panose="020B0604020202020204" pitchFamily="34" charset="0"/>
                        </a:rPr>
                        <a:t>Design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 panose="020B0604020202020204" pitchFamily="34" charset="0"/>
                        </a:rPr>
                        <a:t>Phase III, multi-centre, open-label, randomised controlled trial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971062"/>
                  </a:ext>
                </a:extLst>
              </a:tr>
              <a:tr h="260496">
                <a:tc gridSpan="2">
                  <a:txBody>
                    <a:bodyPr/>
                    <a:lstStyle/>
                    <a:p>
                      <a:r>
                        <a:rPr lang="en-GB" sz="1600" b="1">
                          <a:latin typeface="Arial" panose="020B0604020202020204" pitchFamily="34" charset="0"/>
                        </a:rPr>
                        <a:t>Location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Arial" panose="020B0604020202020204" pitchFamily="34" charset="0"/>
                        </a:rPr>
                        <a:t>International: </a:t>
                      </a:r>
                      <a:r>
                        <a:rPr lang="en-GB" sz="16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</a:rPr>
                        <a:t>603 centres across 38 countries (including UK)</a:t>
                      </a:r>
                      <a:endParaRPr lang="en-GB" sz="160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182320"/>
                  </a:ext>
                </a:extLst>
              </a:tr>
              <a:tr h="1608277">
                <a:tc gridSpan="2">
                  <a:txBody>
                    <a:bodyPr/>
                    <a:lstStyle/>
                    <a:p>
                      <a:r>
                        <a:rPr lang="en-GB" sz="1600" b="1">
                          <a:latin typeface="Arial" panose="020B0604020202020204" pitchFamily="34" charset="0"/>
                        </a:rPr>
                        <a:t>Population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>
                          <a:latin typeface="Arial" panose="020B0604020202020204" pitchFamily="34" charset="0"/>
                        </a:rPr>
                        <a:t>Adults with </a:t>
                      </a:r>
                      <a:r>
                        <a:rPr lang="en-GB" sz="1600" kern="120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</a:rPr>
                        <a:t>with</a:t>
                      </a:r>
                      <a:r>
                        <a:rPr lang="en-GB" sz="16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</a:rPr>
                        <a:t> HR-positive, HER2-negative, node-positive, early breast cancer at a high-risk of recurrence; ECOG PS 0 to 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b="1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</a:rPr>
                        <a:t>Cohort 1 (n=5120); </a:t>
                      </a:r>
                      <a:r>
                        <a:rPr lang="en-GB" sz="16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</a:rPr>
                        <a:t>Pathological tumour involvement in: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</a:rPr>
                        <a:t>≥4 positive ALNs, or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</a:rPr>
                        <a:t>1 to 3 positive ALNs, and at least one of the following criteria: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</a:rPr>
                        <a:t>grade 3 disease (defined as ≥8 points on the modified Bloom–Richardson grading system or equivalent), or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</a:rPr>
                        <a:t>primary tumour size ≥5cm</a:t>
                      </a:r>
                      <a:endParaRPr lang="en-GB" sz="160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082951"/>
                  </a:ext>
                </a:extLst>
              </a:tr>
              <a:tr h="645576">
                <a:tc gridSpan="2">
                  <a:txBody>
                    <a:bodyPr/>
                    <a:lstStyle/>
                    <a:p>
                      <a:r>
                        <a:rPr lang="en-GB" sz="1600" b="1">
                          <a:latin typeface="Arial" panose="020B0604020202020204" pitchFamily="34" charset="0"/>
                        </a:rPr>
                        <a:t>Intervention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>
                          <a:latin typeface="Arial" panose="020B0604020202020204" pitchFamily="34" charset="0"/>
                        </a:rPr>
                        <a:t>Abemaciclib 150mg BID continuously for ≤24 months AND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>
                          <a:latin typeface="Arial" panose="020B0604020202020204" pitchFamily="34" charset="0"/>
                        </a:rPr>
                        <a:t>ET (tamoxifen, toremifene, letrozole anastrozole or exemestane, with or without ovarian suppression) for 5 to 10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547256"/>
                  </a:ext>
                </a:extLst>
              </a:tr>
              <a:tr h="453036">
                <a:tc gridSpan="2">
                  <a:txBody>
                    <a:bodyPr/>
                    <a:lstStyle/>
                    <a:p>
                      <a:r>
                        <a:rPr lang="en-GB" sz="1600" b="1">
                          <a:latin typeface="Arial" panose="020B0604020202020204" pitchFamily="34" charset="0"/>
                        </a:rPr>
                        <a:t>Comparator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>
                          <a:latin typeface="Arial" panose="020B0604020202020204" pitchFamily="34" charset="0"/>
                        </a:rPr>
                        <a:t>ET (tamoxifen, toremifene, letrozole anastrozole or exemestane, with or without ovarian suppression) for 5 to 10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168265"/>
                  </a:ext>
                </a:extLst>
              </a:tr>
              <a:tr h="260496">
                <a:tc rowSpan="2">
                  <a:txBody>
                    <a:bodyPr/>
                    <a:lstStyle/>
                    <a:p>
                      <a:r>
                        <a:rPr lang="en-GB" sz="1600" b="1">
                          <a:latin typeface="Arial" panose="020B0604020202020204" pitchFamily="34" charset="0"/>
                        </a:rPr>
                        <a:t>Outcomes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>
                          <a:latin typeface="Arial" panose="020B0604020202020204" pitchFamily="34" charset="0"/>
                        </a:rPr>
                        <a:t>Primary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>
                          <a:latin typeface="Arial" panose="020B0604020202020204" pitchFamily="34" charset="0"/>
                        </a:rPr>
                        <a:t>iDFS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9571728"/>
                  </a:ext>
                </a:extLst>
              </a:tr>
              <a:tr h="45303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>
                          <a:latin typeface="Arial" panose="020B0604020202020204" pitchFamily="34" charset="0"/>
                        </a:rPr>
                        <a:t>Secondary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>
                          <a:latin typeface="Arial" panose="020B0604020202020204" pitchFamily="34" charset="0"/>
                        </a:rPr>
                        <a:t>DRFS, OS, PROs (EQ-5D-5L FACT-B, FACT-ES, FACIT- F), safety and pharmacokinetics/pharmacodynamics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846236"/>
                  </a:ext>
                </a:extLst>
              </a:tr>
            </a:tbl>
          </a:graphicData>
        </a:graphic>
      </p:graphicFrame>
      <p:sp>
        <p:nvSpPr>
          <p:cNvPr id="2" name="Rectangle 1" descr="Marker showing slides are confidential ">
            <a:extLst>
              <a:ext uri="{FF2B5EF4-FFF2-40B4-BE49-F238E27FC236}">
                <a16:creationId xmlns:a16="http://schemas.microsoft.com/office/drawing/2014/main" id="{308E8206-04BE-BC76-5710-BA23DC46BBE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1256264" y="-9376"/>
            <a:ext cx="935736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latin typeface="Arial" panose="020B0604020202020204" pitchFamily="34" charset="0"/>
              </a:rPr>
              <a:t>Recap</a:t>
            </a:r>
          </a:p>
        </p:txBody>
      </p:sp>
    </p:spTree>
    <p:extLst>
      <p:ext uri="{BB962C8B-B14F-4D97-AF65-F5344CB8AC3E}">
        <p14:creationId xmlns:p14="http://schemas.microsoft.com/office/powerpoint/2010/main" val="21757851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6">
            <a:extLst>
              <a:ext uri="{FF2B5EF4-FFF2-40B4-BE49-F238E27FC236}">
                <a16:creationId xmlns:a16="http://schemas.microsoft.com/office/drawing/2014/main" id="{C1EB0CFB-D06D-7E40-4A7A-DA10C7E0FB2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1073" y="76068"/>
            <a:ext cx="11695236" cy="86056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Company’s model overview</a:t>
            </a:r>
            <a:b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GB" sz="2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Issue 6: EAG: company’s model OS results may not be robust </a:t>
            </a:r>
            <a:endParaRPr kumimoji="0" lang="en-GB" sz="27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6E444FF0-67A6-9FF9-9725-0A3D83745E65}"/>
              </a:ext>
            </a:extLst>
          </p:cNvPr>
          <p:cNvSpPr txBox="1">
            <a:spLocks/>
          </p:cNvSpPr>
          <p:nvPr/>
        </p:nvSpPr>
        <p:spPr>
          <a:xfrm>
            <a:off x="96775" y="6386594"/>
            <a:ext cx="12095225" cy="44288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Abbreviations; AI, aromatase inhibitor; AEs, adverse events; DR, distant recurrence; ET, endocrine therapy; IDF, invasive disease-free survival; ITC, indirect treatment comparison; NMR, non-metastatic recurrence; OS: overall survival; SPM, second primary malignancy; TA, technology appraisal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79FFB5-BE51-9CB2-B4EA-4EB1B84477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63" y="936473"/>
            <a:ext cx="4909851" cy="2963293"/>
          </a:xfrm>
          <a:prstGeom prst="rect">
            <a:avLst/>
          </a:prstGeom>
          <a:noFill/>
        </p:spPr>
      </p:pic>
      <p:sp>
        <p:nvSpPr>
          <p:cNvPr id="12" name="Text Placeholder 2" descr="Background: No head-to-head data available after 6 months. At clarification, company conducted PSM analysis of changes in best VA between LEROS (ITT) and CaRS-I &amp; II at Month 24&#10;Sex, age, genotype, month since recent &amp; first symptom onset, number of symptomatic eyes, and logMAR for left and right at baseline, were the prognostic factors included in PSM &#10;68 of 84 available people from CaRS I and CaRS II matched to 68 of 125 LEROS ITT population &#10;&#10;">
            <a:extLst>
              <a:ext uri="{FF2B5EF4-FFF2-40B4-BE49-F238E27FC236}">
                <a16:creationId xmlns:a16="http://schemas.microsoft.com/office/drawing/2014/main" id="{64F193D2-9A73-C612-36B0-A2F015095BA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86400" y="875122"/>
            <a:ext cx="6574971" cy="3409302"/>
          </a:xfrm>
          <a:solidFill>
            <a:srgbClr val="FFFFFF"/>
          </a:solidFill>
          <a:ln w="28575"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ts val="2160"/>
              </a:lnSpc>
              <a:spcBef>
                <a:spcPts val="0"/>
              </a:spcBef>
            </a:pPr>
            <a:r>
              <a:rPr lang="en-GB" b="1"/>
              <a:t>Company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/>
              <a:t>Semi-Markov model with de novo partitioned survival sub-model for DR health states. Structure in line with previous TA and clinical experts agreed with proposed structure: 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/>
              <a:t>6 – mutually exclusive states (IDF, SPM, NMR, remission, DR and death)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/>
              <a:t>IDF split in 2 sub states: on-treatment and off-treatment 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/>
              <a:t>DR split in 2 sub states: ET-resistant and ET-sensitive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/>
              <a:t>People enter the model in </a:t>
            </a:r>
            <a:r>
              <a:rPr lang="en-GB" err="1"/>
              <a:t>iDFS</a:t>
            </a:r>
            <a:r>
              <a:rPr lang="en-GB"/>
              <a:t> health state and are at risk of moving to SPM, NMR, DR and death health states 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/>
              <a:t>Model assumed equal effectiveness of </a:t>
            </a:r>
            <a:r>
              <a:rPr lang="en-GB" err="1"/>
              <a:t>ribociclib</a:t>
            </a:r>
            <a:r>
              <a:rPr lang="en-GB"/>
              <a:t>+ AI and </a:t>
            </a:r>
            <a:r>
              <a:rPr lang="en-GB" err="1"/>
              <a:t>abemaciclib</a:t>
            </a:r>
            <a:r>
              <a:rPr lang="en-GB"/>
              <a:t> + ET based on ITC except AEs</a:t>
            </a:r>
          </a:p>
        </p:txBody>
      </p:sp>
      <p:sp>
        <p:nvSpPr>
          <p:cNvPr id="3" name="Text Placeholder 2" descr="Background: No head-to-head data available after 6 months. At clarification, company conducted PSM analysis of changes in best VA between LEROS (ITT) and CaRS-I &amp; II at Month 24&#10;Sex, age, genotype, month since recent &amp; first symptom onset, number of symptomatic eyes, and logMAR for left and right at baseline, were the prognostic factors included in PSM &#10;68 of 84 available people from CaRS I and CaRS II matched to 68 of 125 LEROS ITT population &#10;&#10;">
            <a:extLst>
              <a:ext uri="{FF2B5EF4-FFF2-40B4-BE49-F238E27FC236}">
                <a16:creationId xmlns:a16="http://schemas.microsoft.com/office/drawing/2014/main" id="{C0693484-5E5E-2AB8-A29F-D4787E40359D}"/>
              </a:ext>
            </a:extLst>
          </p:cNvPr>
          <p:cNvSpPr txBox="1">
            <a:spLocks/>
          </p:cNvSpPr>
          <p:nvPr/>
        </p:nvSpPr>
        <p:spPr>
          <a:xfrm>
            <a:off x="211073" y="4371156"/>
            <a:ext cx="11850298" cy="1489344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60"/>
              </a:lnSpc>
              <a:spcBef>
                <a:spcPts val="0"/>
              </a:spcBef>
            </a:pP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EAG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Broadly agree with model structure. EAG unable to directly estimate OS in the model due to the approach used to calculate life years in DR health state</a:t>
            </a:r>
            <a:r>
              <a:rPr lang="en-GB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People transitioning to SPM exit the model without deaths being included in life-year calculations and was not included in any OS estimates for</a:t>
            </a:r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err="1">
                <a:latin typeface="Arial" panose="020B0604020202020204" pitchFamily="34" charset="0"/>
                <a:cs typeface="Arial" panose="020B0604020202020204" pitchFamily="34" charset="0"/>
              </a:rPr>
              <a:t>ribociclib</a:t>
            </a:r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 + AI vs. ET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0907E7B-F7BD-25FA-4BEA-68B82E0B2358}"/>
              </a:ext>
            </a:extLst>
          </p:cNvPr>
          <p:cNvGrpSpPr/>
          <p:nvPr/>
        </p:nvGrpSpPr>
        <p:grpSpPr>
          <a:xfrm>
            <a:off x="2815982" y="5882283"/>
            <a:ext cx="6485418" cy="519890"/>
            <a:chOff x="1820876" y="5586716"/>
            <a:chExt cx="10220954" cy="480623"/>
          </a:xfrm>
        </p:grpSpPr>
        <p:sp>
          <p:nvSpPr>
            <p:cNvPr id="6" name="Rectangle 5" descr="Question to committee">
              <a:extLst>
                <a:ext uri="{FF2B5EF4-FFF2-40B4-BE49-F238E27FC236}">
                  <a16:creationId xmlns:a16="http://schemas.microsoft.com/office/drawing/2014/main" id="{312A0B4B-D86A-902D-AD8B-62642D5F498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2326704" y="5600637"/>
              <a:ext cx="9715126" cy="34161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2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Is the company model structure appropriate? </a:t>
              </a:r>
              <a:endParaRPr kumimoji="0" lang="en-GB" sz="1800" b="0" i="0" u="none" strike="sng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BDCC007-86A8-B369-ADFD-41AABDC55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820876" y="5586716"/>
              <a:ext cx="717131" cy="480623"/>
              <a:chOff x="-1075617" y="4324563"/>
              <a:chExt cx="717131" cy="480623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0FAB414-3BD0-C88F-6FEF-60E4EB4C63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-1075617" y="4324563"/>
                <a:ext cx="717131" cy="463464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</a:endParaRPr>
              </a:p>
            </p:txBody>
          </p:sp>
          <p:pic>
            <p:nvPicPr>
              <p:cNvPr id="10" name="Graphic 9" descr="Chat with solid fill">
                <a:extLst>
                  <a:ext uri="{FF2B5EF4-FFF2-40B4-BE49-F238E27FC236}">
                    <a16:creationId xmlns:a16="http://schemas.microsoft.com/office/drawing/2014/main" id="{E2361380-2EB5-6921-9027-1F9ED28715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-934486" y="4341723"/>
                <a:ext cx="463463" cy="463463"/>
              </a:xfrm>
              <a:prstGeom prst="rect">
                <a:avLst/>
              </a:prstGeom>
            </p:spPr>
          </p:pic>
        </p:grpSp>
      </p:grpSp>
      <p:sp>
        <p:nvSpPr>
          <p:cNvPr id="14" name="Rectangle 13" descr="Marker showing slides are confidential ">
            <a:extLst>
              <a:ext uri="{FF2B5EF4-FFF2-40B4-BE49-F238E27FC236}">
                <a16:creationId xmlns:a16="http://schemas.microsoft.com/office/drawing/2014/main" id="{A782534A-C636-5454-6718-4EBDED23DA9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1256264" y="-9376"/>
            <a:ext cx="935736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latin typeface="Arial" panose="020B0604020202020204" pitchFamily="34" charset="0"/>
              </a:rPr>
              <a:t>Recap</a:t>
            </a:r>
          </a:p>
        </p:txBody>
      </p:sp>
    </p:spTree>
    <p:extLst>
      <p:ext uri="{BB962C8B-B14F-4D97-AF65-F5344CB8AC3E}">
        <p14:creationId xmlns:p14="http://schemas.microsoft.com/office/powerpoint/2010/main" val="16990603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E8606-EE3B-4162-BCBC-3B9A47EEE8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Thank you.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A6E378-22B6-4860-A243-AB91A658EF0D}"/>
              </a:ext>
            </a:extLst>
          </p:cNvPr>
          <p:cNvSpPr txBox="1">
            <a:spLocks/>
          </p:cNvSpPr>
          <p:nvPr/>
        </p:nvSpPr>
        <p:spPr>
          <a:xfrm>
            <a:off x="548396" y="5996978"/>
            <a:ext cx="7713662" cy="4778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© NICE [insert year]. All rights reserved. Subject to 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Notice of rights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103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EF2E7F-90E6-FC57-EC60-035E32045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11" y="136928"/>
            <a:ext cx="9272382" cy="592817"/>
          </a:xfrm>
        </p:spPr>
        <p:txBody>
          <a:bodyPr/>
          <a:lstStyle/>
          <a:p>
            <a:r>
              <a:rPr lang="en-GB"/>
              <a:t>NATALEE trial: relevant populations</a:t>
            </a:r>
          </a:p>
        </p:txBody>
      </p:sp>
      <p:graphicFrame>
        <p:nvGraphicFramePr>
          <p:cNvPr id="2" name="Table 2" descr="Decision problem, including population, intervention, comparators and outcomes">
            <a:extLst>
              <a:ext uri="{FF2B5EF4-FFF2-40B4-BE49-F238E27FC236}">
                <a16:creationId xmlns:a16="http://schemas.microsoft.com/office/drawing/2014/main" id="{B01DA72F-8395-4943-8F13-FDDF03955C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255828"/>
              </p:ext>
            </p:extLst>
          </p:nvPr>
        </p:nvGraphicFramePr>
        <p:xfrm>
          <a:off x="344898" y="694909"/>
          <a:ext cx="11250785" cy="3931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45753">
                  <a:extLst>
                    <a:ext uri="{9D8B030D-6E8A-4147-A177-3AD203B41FA5}">
                      <a16:colId xmlns:a16="http://schemas.microsoft.com/office/drawing/2014/main" val="2557443117"/>
                    </a:ext>
                  </a:extLst>
                </a:gridCol>
                <a:gridCol w="7589783">
                  <a:extLst>
                    <a:ext uri="{9D8B030D-6E8A-4147-A177-3AD203B41FA5}">
                      <a16:colId xmlns:a16="http://schemas.microsoft.com/office/drawing/2014/main" val="3419641213"/>
                    </a:ext>
                  </a:extLst>
                </a:gridCol>
                <a:gridCol w="1515249">
                  <a:extLst>
                    <a:ext uri="{9D8B030D-6E8A-4147-A177-3AD203B41FA5}">
                      <a16:colId xmlns:a16="http://schemas.microsoft.com/office/drawing/2014/main" val="3625745361"/>
                    </a:ext>
                  </a:extLst>
                </a:gridCol>
              </a:tblGrid>
              <a:tr h="634085"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Population </a:t>
                      </a:r>
                    </a:p>
                    <a:p>
                      <a:r>
                        <a:rPr lang="en-GB" sz="1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(% NATALEE)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Comparator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7193136"/>
                  </a:ext>
                </a:extLst>
              </a:tr>
              <a:tr h="634085">
                <a:tc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– ITT (100%)</a:t>
                      </a:r>
                      <a:endParaRPr lang="en-GB" sz="18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Lato" panose="020F0502020204030203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Node-negative or node-positive, HR-positive, HER2-negative EBC at high risk of recurrence</a:t>
                      </a:r>
                      <a:endParaRPr lang="en-GB" sz="18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Lato" panose="020F0502020204030203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ET</a:t>
                      </a:r>
                      <a:endParaRPr lang="en-GB" sz="1800">
                        <a:latin typeface="Arial" panose="020B0604020202020204" pitchFamily="34" charset="0"/>
                        <a:ea typeface="Lato" panose="020F0502020204030203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2339764"/>
                  </a:ext>
                </a:extLst>
              </a:tr>
              <a:tr h="362334">
                <a:tc gridSpan="3"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NATALEE subgroups provided by company (all HR-positive, HER2-negative EBC at high risk of recurrence)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b="1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Lato" panose="020F0502020204030203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768232"/>
                  </a:ext>
                </a:extLst>
              </a:tr>
              <a:tr h="362334">
                <a:tc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2 (88%)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Node-positive </a:t>
                      </a:r>
                      <a:r>
                        <a:rPr lang="en-GB" sz="1800" err="1"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abemaciclib</a:t>
                      </a:r>
                      <a:r>
                        <a:rPr lang="en-GB" sz="1800"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 eligible and ineligible</a:t>
                      </a:r>
                      <a:endParaRPr lang="en-GB" sz="18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Lato" panose="020F0502020204030203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8782332"/>
                  </a:ext>
                </a:extLst>
              </a:tr>
              <a:tr h="362334">
                <a:tc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3 (12%)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Node-negative, </a:t>
                      </a:r>
                      <a:r>
                        <a:rPr lang="en-GB" sz="1800" err="1"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abemaciclib</a:t>
                      </a:r>
                      <a:r>
                        <a:rPr lang="en-GB" sz="1800"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 ineligible</a:t>
                      </a:r>
                      <a:endParaRPr lang="en-GB" sz="18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Lato" panose="020F0502020204030203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390856"/>
                  </a:ext>
                </a:extLst>
              </a:tr>
              <a:tr h="634085">
                <a:tc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4 (</a:t>
                      </a: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r>
                        <a:rPr lang="en-GB" sz="1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%)</a:t>
                      </a:r>
                    </a:p>
                    <a:p>
                      <a:pPr algn="ctr"/>
                      <a:endParaRPr lang="en-GB" sz="18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Lato" panose="020F0502020204030203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Node-positive, </a:t>
                      </a:r>
                      <a:r>
                        <a:rPr lang="en-GB" sz="1800" err="1"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abemaciclib</a:t>
                      </a:r>
                      <a:r>
                        <a:rPr lang="en-GB" sz="1800"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 eligible – </a:t>
                      </a:r>
                      <a:r>
                        <a:rPr lang="en-GB" sz="1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unweighted (4a) and reweighted to match </a:t>
                      </a:r>
                      <a:r>
                        <a:rPr lang="en-GB" sz="180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monarchE</a:t>
                      </a:r>
                      <a:r>
                        <a:rPr lang="en-GB" sz="1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 (4b)</a:t>
                      </a:r>
                      <a:endParaRPr lang="en-GB" sz="18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Lato" panose="020F0502020204030203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err="1"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Abemaciclib</a:t>
                      </a:r>
                      <a:r>
                        <a:rPr lang="en-GB" sz="1800"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 +ET and 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7674524"/>
                  </a:ext>
                </a:extLst>
              </a:tr>
              <a:tr h="634085">
                <a:tc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5 EAG requested (</a:t>
                      </a: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 </a:t>
                      </a:r>
                      <a:r>
                        <a:rPr lang="en-GB" sz="1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err="1"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Abemaciclib</a:t>
                      </a:r>
                      <a:r>
                        <a:rPr lang="en-GB" sz="1800"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 ineligible </a:t>
                      </a:r>
                      <a:endParaRPr lang="en-GB" sz="18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Lato" panose="020F0502020204030203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64311753"/>
                  </a:ext>
                </a:extLst>
              </a:tr>
            </a:tbl>
          </a:graphicData>
        </a:graphic>
      </p:graphicFrame>
      <p:sp>
        <p:nvSpPr>
          <p:cNvPr id="5" name="Text Placeholder 2" descr=" EAG consider baseline characteristics reasonably balanced/less imbalanced than unmatched population but:&#10;age of symptom onset is younger in SoC &#10;higher prevalence of milder T14484C in idebenone group &#10;Point estimates of negligible/negative long-term benefits are low and suggest PSM underestimates effect&#10;">
            <a:extLst>
              <a:ext uri="{FF2B5EF4-FFF2-40B4-BE49-F238E27FC236}">
                <a16:creationId xmlns:a16="http://schemas.microsoft.com/office/drawing/2014/main" id="{CAFB390D-92F7-976A-CB84-6BFBED96D756}"/>
              </a:ext>
            </a:extLst>
          </p:cNvPr>
          <p:cNvSpPr txBox="1">
            <a:spLocks/>
          </p:cNvSpPr>
          <p:nvPr/>
        </p:nvSpPr>
        <p:spPr>
          <a:xfrm>
            <a:off x="344896" y="4642145"/>
            <a:ext cx="11250785" cy="14458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60"/>
              </a:lnSpc>
              <a:spcBef>
                <a:spcPts val="0"/>
              </a:spcBef>
            </a:pP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EAG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People who are not eligible for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abemaciclib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+ ET are treated with ET regardless of nodal status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NATALEE ITT population problematic because comparator was only ET but most people in clinical practice will have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abemaciclib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+ ET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Consider population 4 and 5 most representative of NHS clinical practice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22CC6C74-F1D8-9559-EA21-69786C190D9D}"/>
              </a:ext>
            </a:extLst>
          </p:cNvPr>
          <p:cNvSpPr txBox="1">
            <a:spLocks/>
          </p:cNvSpPr>
          <p:nvPr/>
        </p:nvSpPr>
        <p:spPr>
          <a:xfrm>
            <a:off x="344896" y="6367476"/>
            <a:ext cx="11788966" cy="374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Inter" charset="0"/>
                <a:cs typeface="Inter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Abbreviations: ET, endocrine therapy; EBC, early breast cancer; HER2, </a:t>
            </a:r>
            <a:r>
              <a:rPr lang="en-GB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human epidermal growth factor receptor 2; </a:t>
            </a:r>
            <a:r>
              <a:rPr lang="en-GB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ITT, intention-to-treat</a:t>
            </a:r>
            <a:r>
              <a:rPr lang="en-GB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HR, hormone receptor</a:t>
            </a:r>
            <a:endParaRPr lang="en-GB"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D60DA6-4572-D60C-7BFF-AFA6FA887B43}"/>
              </a:ext>
            </a:extLst>
          </p:cNvPr>
          <p:cNvSpPr/>
          <p:nvPr/>
        </p:nvSpPr>
        <p:spPr>
          <a:xfrm>
            <a:off x="344896" y="3968496"/>
            <a:ext cx="11250785" cy="658333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7" name="Rectangle 6" descr="Marker showing slides are confidential ">
            <a:extLst>
              <a:ext uri="{FF2B5EF4-FFF2-40B4-BE49-F238E27FC236}">
                <a16:creationId xmlns:a16="http://schemas.microsoft.com/office/drawing/2014/main" id="{BA664F99-C1B3-EE0C-7BA1-C1F3E61EB84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334000" y="0"/>
            <a:ext cx="1524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latin typeface="Arial" panose="020B0604020202020204" pitchFamily="34" charset="0"/>
              </a:rPr>
              <a:t>CONFIDENTIAL</a:t>
            </a:r>
          </a:p>
        </p:txBody>
      </p:sp>
      <p:sp>
        <p:nvSpPr>
          <p:cNvPr id="9" name="Rectangle 8" descr="Marker showing slides are confidential ">
            <a:extLst>
              <a:ext uri="{FF2B5EF4-FFF2-40B4-BE49-F238E27FC236}">
                <a16:creationId xmlns:a16="http://schemas.microsoft.com/office/drawing/2014/main" id="{B49E0FF6-D658-DF14-11B5-DE20B3C1C69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1232107" y="-9377"/>
            <a:ext cx="959893" cy="4870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latin typeface="Arial" panose="020B0604020202020204" pitchFamily="34" charset="0"/>
              </a:rPr>
              <a:t>Recap</a:t>
            </a:r>
          </a:p>
        </p:txBody>
      </p:sp>
    </p:spTree>
    <p:extLst>
      <p:ext uri="{BB962C8B-B14F-4D97-AF65-F5344CB8AC3E}">
        <p14:creationId xmlns:p14="http://schemas.microsoft.com/office/powerpoint/2010/main" val="1421855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B6DB4-F235-BD9D-9A0F-7260E818D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 descr="Key issue for discussion">
            <a:extLst>
              <a:ext uri="{FF2B5EF4-FFF2-40B4-BE49-F238E27FC236}">
                <a16:creationId xmlns:a16="http://schemas.microsoft.com/office/drawing/2014/main" id="{0B726B43-4387-CC3D-43F3-6577F9308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607" y="664282"/>
            <a:ext cx="11250785" cy="592817"/>
          </a:xfrm>
        </p:spPr>
        <p:txBody>
          <a:bodyPr/>
          <a:lstStyle/>
          <a:p>
            <a:r>
              <a:rPr lang="en-GB"/>
              <a:t>Key issues for committee discussion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3CAEED9-8233-AF2B-CD2F-C37DB5E9FE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635987"/>
              </p:ext>
            </p:extLst>
          </p:nvPr>
        </p:nvGraphicFramePr>
        <p:xfrm>
          <a:off x="470607" y="1322203"/>
          <a:ext cx="10810803" cy="48316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2349">
                  <a:extLst>
                    <a:ext uri="{9D8B030D-6E8A-4147-A177-3AD203B41FA5}">
                      <a16:colId xmlns:a16="http://schemas.microsoft.com/office/drawing/2014/main" val="2976658429"/>
                    </a:ext>
                  </a:extLst>
                </a:gridCol>
                <a:gridCol w="7268454">
                  <a:extLst>
                    <a:ext uri="{9D8B030D-6E8A-4147-A177-3AD203B41FA5}">
                      <a16:colId xmlns:a16="http://schemas.microsoft.com/office/drawing/2014/main" val="1775989352"/>
                    </a:ext>
                  </a:extLst>
                </a:gridCol>
              </a:tblGrid>
              <a:tr h="737995">
                <a:tc>
                  <a:txBody>
                    <a:bodyPr/>
                    <a:lstStyle/>
                    <a:p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Issue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 for the committee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096309"/>
                  </a:ext>
                </a:extLst>
              </a:tr>
              <a:tr h="809927"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mortality rate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company or EAG’s approach to account for general mortality more appropriate?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555159"/>
                  </a:ext>
                </a:extLst>
              </a:tr>
              <a:tr h="809927">
                <a:tc>
                  <a:txBody>
                    <a:bodyPr/>
                    <a:lstStyle/>
                    <a:p>
                      <a:r>
                        <a:rPr lang="en-GB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iDFS</a:t>
                      </a:r>
                      <a:r>
                        <a:rPr lang="en-GB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extrapolation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Which </a:t>
                      </a:r>
                      <a:r>
                        <a:rPr lang="en-GB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iDFS</a:t>
                      </a:r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extrapolation is preferred? </a:t>
                      </a:r>
                    </a:p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92156"/>
                  </a:ext>
                </a:extLst>
              </a:tr>
              <a:tr h="749523"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ET-resistant and ET-sensitive DR substate: PFS and OS 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PFS and OS extrapolations are preferred? </a:t>
                      </a:r>
                    </a:p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39172"/>
                  </a:ext>
                </a:extLst>
              </a:tr>
              <a:tr h="809927"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ET-resistant DR substate: CDK4/6 retreatment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% of people in ET-resistant DR sub-state would be re-treated with CDK4/6 inhibitor?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882649"/>
                  </a:ext>
                </a:extLst>
              </a:tr>
              <a:tr h="809927"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Cancer Drugs Fund (CDF)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Would an additional 2 years of </a:t>
                      </a:r>
                      <a:r>
                        <a:rPr lang="en-GB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iDFS</a:t>
                      </a:r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data resolve the uncertainty?</a:t>
                      </a:r>
                    </a:p>
                    <a:p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is the committee’s view on </a:t>
                      </a:r>
                      <a:r>
                        <a:rPr lang="en-GB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ribociclib’s</a:t>
                      </a:r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suitability for the CDF?</a:t>
                      </a:r>
                    </a:p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81806"/>
                  </a:ext>
                </a:extLst>
              </a:tr>
            </a:tbl>
          </a:graphicData>
        </a:graphic>
      </p:graphicFrame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70FA7E1C-3C07-9ACA-E445-B3931315E609}"/>
              </a:ext>
            </a:extLst>
          </p:cNvPr>
          <p:cNvSpPr txBox="1">
            <a:spLocks/>
          </p:cNvSpPr>
          <p:nvPr/>
        </p:nvSpPr>
        <p:spPr>
          <a:xfrm>
            <a:off x="470607" y="6153902"/>
            <a:ext cx="10993683" cy="4692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Inter" charset="0"/>
                <a:cs typeface="Inter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Abbreviations: AI, aromatase inhibitor; CDK, cyclin-dependent kinase; DR, distant recurrence; ET, endocrine therapy; </a:t>
            </a:r>
            <a:r>
              <a:rPr lang="en-GB" err="1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iDFS</a:t>
            </a:r>
            <a:r>
              <a:rPr lang="en-GB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, invasive disease-free </a:t>
            </a:r>
            <a:r>
              <a:rPr lang="en-GB" err="1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survival;OS</a:t>
            </a:r>
            <a:r>
              <a:rPr lang="en-GB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, overall survival; PFS, progression-free survival</a:t>
            </a:r>
          </a:p>
        </p:txBody>
      </p:sp>
    </p:spTree>
    <p:extLst>
      <p:ext uri="{BB962C8B-B14F-4D97-AF65-F5344CB8AC3E}">
        <p14:creationId xmlns:p14="http://schemas.microsoft.com/office/powerpoint/2010/main" val="1384384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DD159-16FD-3668-2B40-149FEF8E2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uide with 'background' selected" descr="Sections to be covered in the presentation. ">
            <a:extLst>
              <a:ext uri="{FF2B5EF4-FFF2-40B4-BE49-F238E27FC236}">
                <a16:creationId xmlns:a16="http://schemas.microsoft.com/office/drawing/2014/main" id="{F18C5310-8CDC-2A61-8E16-C4AC420807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878" y="2262100"/>
            <a:ext cx="10026139" cy="3142004"/>
          </a:xfrm>
          <a:solidFill>
            <a:schemeClr val="tx2"/>
          </a:solidFill>
        </p:spPr>
        <p:txBody>
          <a:bodyPr>
            <a:noAutofit/>
          </a:bodyPr>
          <a:lstStyle/>
          <a:p>
            <a:pPr marL="457200" indent="-457200">
              <a:buSzPts val="2200"/>
              <a:buFont typeface="Wingdings" pitchFamily="2" charset="2"/>
              <a:buChar char="q"/>
            </a:pPr>
            <a:r>
              <a:rPr lang="en-GB" sz="2400"/>
              <a:t>ACM1 recap</a:t>
            </a:r>
          </a:p>
          <a:p>
            <a:pPr marL="457200" indent="-457200">
              <a:buSzPts val="2200"/>
              <a:buFont typeface="Wingdings" pitchFamily="2" charset="2"/>
              <a:buChar char="q"/>
            </a:pPr>
            <a:r>
              <a:rPr lang="en-GB" sz="2400"/>
              <a:t>Draft guidance recommendations</a:t>
            </a:r>
          </a:p>
          <a:p>
            <a:pPr marL="457200" indent="-457200">
              <a:buSzPts val="2200"/>
              <a:buFont typeface="Wingdings" panose="05000000000000000000" pitchFamily="2" charset="2"/>
              <a:buChar char="ü"/>
            </a:pPr>
            <a:r>
              <a:rPr lang="en-GB" sz="2400"/>
              <a:t>Consultation responses</a:t>
            </a:r>
          </a:p>
          <a:p>
            <a:pPr marL="457200" indent="-457200">
              <a:buSzPts val="2000"/>
              <a:buFont typeface="Wingdings" pitchFamily="2" charset="2"/>
              <a:buChar char="q"/>
            </a:pPr>
            <a:r>
              <a:rPr lang="en-GB" sz="2400"/>
              <a:t>Other considerations </a:t>
            </a:r>
          </a:p>
          <a:p>
            <a:pPr marL="457200" indent="-457200">
              <a:buSzPts val="2000"/>
              <a:buFont typeface="Wingdings" pitchFamily="2" charset="2"/>
              <a:buChar char="q"/>
            </a:pPr>
            <a:r>
              <a:rPr lang="en-GB" sz="2400"/>
              <a:t>Summary</a:t>
            </a:r>
          </a:p>
          <a:p>
            <a:endParaRPr lang="en-GB" sz="240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ABE78744-26D7-A561-CE6E-9E41CFB18A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878" y="407751"/>
            <a:ext cx="11052154" cy="1118798"/>
          </a:xfrm>
        </p:spPr>
        <p:txBody>
          <a:bodyPr>
            <a:normAutofit fontScale="90000"/>
          </a:bodyPr>
          <a:lstStyle/>
          <a:p>
            <a:r>
              <a:rPr lang="en-GB"/>
              <a:t>Ribociclib with an aromatase inhibitor for adjuvant treatment of hormone receptor-positive, HER2-negative early breast cancer [ID6153]</a:t>
            </a:r>
          </a:p>
        </p:txBody>
      </p:sp>
    </p:spTree>
    <p:extLst>
      <p:ext uri="{BB962C8B-B14F-4D97-AF65-F5344CB8AC3E}">
        <p14:creationId xmlns:p14="http://schemas.microsoft.com/office/powerpoint/2010/main" val="3868943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2AA26-9F9A-7225-6488-8706FBD42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uide with 'background' selected" descr="Sections to be covered in the presentation. ">
            <a:extLst>
              <a:ext uri="{FF2B5EF4-FFF2-40B4-BE49-F238E27FC236}">
                <a16:creationId xmlns:a16="http://schemas.microsoft.com/office/drawing/2014/main" id="{E576309B-E2B2-CED1-2820-8F0F8DAC3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174" y="1841476"/>
            <a:ext cx="10026139" cy="2684804"/>
          </a:xfrm>
          <a:solidFill>
            <a:schemeClr val="tx2"/>
          </a:solidFill>
        </p:spPr>
        <p:txBody>
          <a:bodyPr>
            <a:noAutofit/>
          </a:bodyPr>
          <a:lstStyle/>
          <a:p>
            <a:pPr marL="457200" indent="-457200">
              <a:buSzPts val="2200"/>
              <a:buFont typeface="Wingdings" pitchFamily="2" charset="2"/>
              <a:buChar char="q"/>
            </a:pPr>
            <a:r>
              <a:rPr lang="en-GB" sz="2800"/>
              <a:t>Company (Novartis)</a:t>
            </a:r>
          </a:p>
          <a:p>
            <a:pPr marL="457200" indent="-457200">
              <a:buSzPts val="2200"/>
              <a:buFont typeface="Wingdings" pitchFamily="2" charset="2"/>
              <a:buChar char="q"/>
            </a:pPr>
            <a:r>
              <a:rPr lang="en-GB" sz="2800"/>
              <a:t>Patient organisation (Breast Cancer Now)</a:t>
            </a:r>
          </a:p>
          <a:p>
            <a:pPr marL="457200" indent="-457200">
              <a:buSzPts val="2200"/>
              <a:buFont typeface="Wingdings" pitchFamily="2" charset="2"/>
              <a:buChar char="q"/>
            </a:pPr>
            <a:r>
              <a:rPr lang="en-GB" sz="2800"/>
              <a:t>Experts</a:t>
            </a:r>
          </a:p>
          <a:p>
            <a:pPr marL="457200" indent="-457200">
              <a:buSzPts val="2200"/>
              <a:buFont typeface="Wingdings" pitchFamily="2" charset="2"/>
              <a:buChar char="q"/>
            </a:pPr>
            <a:r>
              <a:rPr lang="en-GB" sz="2800"/>
              <a:t>Eli Lilly (comparator)</a:t>
            </a:r>
          </a:p>
          <a:p>
            <a:pPr marL="457200" indent="-457200">
              <a:buSzPts val="2200"/>
              <a:buFont typeface="Wingdings" pitchFamily="2" charset="2"/>
              <a:buChar char="q"/>
            </a:pPr>
            <a:r>
              <a:rPr lang="en-GB" sz="2800"/>
              <a:t>Web comments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14221707-A4C8-AC2F-CF04-7C36EADDFE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878" y="407751"/>
            <a:ext cx="11052154" cy="1118798"/>
          </a:xfrm>
        </p:spPr>
        <p:txBody>
          <a:bodyPr>
            <a:normAutofit/>
          </a:bodyPr>
          <a:lstStyle/>
          <a:p>
            <a:r>
              <a:rPr lang="en-GB"/>
              <a:t>Responses to draft guidance consultation</a:t>
            </a:r>
          </a:p>
        </p:txBody>
      </p:sp>
    </p:spTree>
    <p:extLst>
      <p:ext uri="{BB962C8B-B14F-4D97-AF65-F5344CB8AC3E}">
        <p14:creationId xmlns:p14="http://schemas.microsoft.com/office/powerpoint/2010/main" val="2602855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2D3B5-CE88-BAFF-4E08-837117390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DD579-C4CB-862E-8593-4F8388807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39" y="262257"/>
            <a:ext cx="11593725" cy="892376"/>
          </a:xfrm>
        </p:spPr>
        <p:txBody>
          <a:bodyPr>
            <a:noAutofit/>
          </a:bodyPr>
          <a:lstStyle/>
          <a:p>
            <a:r>
              <a:rPr lang="en-GB"/>
              <a:t>Consultation responses –  Patient organisation, experts &amp; comparator company</a:t>
            </a:r>
          </a:p>
        </p:txBody>
      </p:sp>
      <p:sp>
        <p:nvSpPr>
          <p:cNvPr id="11" name="Text Placeholder 2" descr=" EAG consider baseline characteristics reasonably balanced/less imbalanced than unmatched population but:&#10;age of symptom onset is younger in SoC &#10;higher prevalence of milder T14484C in idebenone group &#10;Point estimates of negligible/negative long-term benefits are low and suggest PSM underestimates effect&#10;">
            <a:extLst>
              <a:ext uri="{FF2B5EF4-FFF2-40B4-BE49-F238E27FC236}">
                <a16:creationId xmlns:a16="http://schemas.microsoft.com/office/drawing/2014/main" id="{B59510C0-F1A4-B5E9-5D09-D991515E5B6B}"/>
              </a:ext>
            </a:extLst>
          </p:cNvPr>
          <p:cNvSpPr txBox="1">
            <a:spLocks/>
          </p:cNvSpPr>
          <p:nvPr/>
        </p:nvSpPr>
        <p:spPr>
          <a:xfrm>
            <a:off x="419135" y="1393865"/>
            <a:ext cx="11522928" cy="1624358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3000"/>
              </a:lnSpc>
              <a:spcBef>
                <a:spcPts val="0"/>
              </a:spcBef>
            </a:pP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Breast Cancer Now</a:t>
            </a:r>
          </a:p>
          <a:p>
            <a:pPr marL="285750" indent="-285750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Concerned that draft guidance will not allow people with node-negative disease at high risk of recurrence, or people with 1-3 positive nodes and no other high-risk characteristics, to benefit from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ribociclib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People in these groups do not currently have access to a CDK4/6 inhibitor to reduce the risk of their breast cancer returning;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ribociclib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could meet an unmet need and help reduce anxiety about recurrence</a:t>
            </a:r>
          </a:p>
        </p:txBody>
      </p:sp>
      <p:sp>
        <p:nvSpPr>
          <p:cNvPr id="18" name="Text Placeholder 2" descr=" EAG consider baseline characteristics reasonably balanced/less imbalanced than unmatched population but:&#10;age of symptom onset is younger in SoC &#10;higher prevalence of milder T14484C in idebenone group &#10;Point estimates of negligible/negative long-term benefits are low and suggest PSM underestimates effect&#10;">
            <a:extLst>
              <a:ext uri="{FF2B5EF4-FFF2-40B4-BE49-F238E27FC236}">
                <a16:creationId xmlns:a16="http://schemas.microsoft.com/office/drawing/2014/main" id="{DE04F133-12BA-B94B-9595-F45F4F2CE556}"/>
              </a:ext>
            </a:extLst>
          </p:cNvPr>
          <p:cNvSpPr txBox="1">
            <a:spLocks/>
          </p:cNvSpPr>
          <p:nvPr/>
        </p:nvSpPr>
        <p:spPr>
          <a:xfrm>
            <a:off x="383737" y="4662156"/>
            <a:ext cx="11522928" cy="13150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3000"/>
              </a:lnSpc>
              <a:spcBef>
                <a:spcPts val="0"/>
              </a:spcBef>
            </a:pP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Eli Lilly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Recommendation should specify “positive axillary lymph nodes”</a:t>
            </a:r>
          </a:p>
          <a:p>
            <a:pPr marL="285750" indent="-285750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Consider not appropriate to use proxy data: small changes in clinical effectiveness in early survival outcomes can cause considerable changes in downstream costs and outcomes in later-stage advanced disease</a:t>
            </a:r>
          </a:p>
          <a:p>
            <a:pPr>
              <a:lnSpc>
                <a:spcPts val="2160"/>
              </a:lnSpc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160"/>
              </a:lnSpc>
              <a:buFont typeface="Arial" panose="020B0604020202020204" pitchFamily="34" charset="0"/>
              <a:buChar char="•"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2" descr=" EAG consider baseline characteristics reasonably balanced/less imbalanced than unmatched population but:&#10;age of symptom onset is younger in SoC &#10;higher prevalence of milder T14484C in idebenone group &#10;Point estimates of negligible/negative long-term benefits are low and suggest PSM underestimates effect&#10;">
            <a:extLst>
              <a:ext uri="{FF2B5EF4-FFF2-40B4-BE49-F238E27FC236}">
                <a16:creationId xmlns:a16="http://schemas.microsoft.com/office/drawing/2014/main" id="{B0D439D4-2A11-616D-667F-F8755C04C1D5}"/>
              </a:ext>
            </a:extLst>
          </p:cNvPr>
          <p:cNvSpPr txBox="1">
            <a:spLocks/>
          </p:cNvSpPr>
          <p:nvPr/>
        </p:nvSpPr>
        <p:spPr>
          <a:xfrm>
            <a:off x="419135" y="3182658"/>
            <a:ext cx="11522928" cy="1315063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3000"/>
              </a:lnSpc>
              <a:spcBef>
                <a:spcPts val="0"/>
              </a:spcBef>
            </a:pP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Clinical experts</a:t>
            </a:r>
          </a:p>
          <a:p>
            <a:pPr marL="285750" indent="-285750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Appropriate to use population 5 data to generate CE</a:t>
            </a:r>
            <a:r>
              <a:rPr lang="en-GB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n-GB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instead of using proxy data</a:t>
            </a:r>
          </a:p>
          <a:p>
            <a:pPr marL="285750" indent="-285750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Ribociclib could be a viable option for people when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abemaciclib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is not an option, so suggest revisiting and potentially broadening the recommendation beyond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abemaciclib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eligibility criteria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E5850533-4A9E-3DD3-7195-975DB7058A08}"/>
              </a:ext>
            </a:extLst>
          </p:cNvPr>
          <p:cNvSpPr txBox="1">
            <a:spLocks/>
          </p:cNvSpPr>
          <p:nvPr/>
        </p:nvSpPr>
        <p:spPr>
          <a:xfrm>
            <a:off x="465599" y="6430878"/>
            <a:ext cx="11430000" cy="32972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Inter" charset="0"/>
                <a:cs typeface="Inter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Abbreviations: CDK, cyclin-dependent kinase; CE, cost-effectiveness;  DR, distant recurrence; </a:t>
            </a:r>
          </a:p>
        </p:txBody>
      </p:sp>
    </p:spTree>
    <p:extLst>
      <p:ext uri="{BB962C8B-B14F-4D97-AF65-F5344CB8AC3E}">
        <p14:creationId xmlns:p14="http://schemas.microsoft.com/office/powerpoint/2010/main" val="1656669151"/>
      </p:ext>
    </p:extLst>
  </p:cSld>
  <p:clrMapOvr>
    <a:masterClrMapping/>
  </p:clrMapOvr>
</p:sld>
</file>

<file path=ppt/theme/theme1.xml><?xml version="1.0" encoding="utf-8"?>
<a:theme xmlns:a="http://schemas.openxmlformats.org/drawingml/2006/main" name="NICE">
  <a:themeElements>
    <a:clrScheme name="NICE colour palette">
      <a:dk1>
        <a:srgbClr val="000000"/>
      </a:dk1>
      <a:lt1>
        <a:srgbClr val="FFFFFF"/>
      </a:lt1>
      <a:dk2>
        <a:srgbClr val="00436C"/>
      </a:dk2>
      <a:lt2>
        <a:srgbClr val="F7F3F1"/>
      </a:lt2>
      <a:accent1>
        <a:srgbClr val="228096"/>
      </a:accent1>
      <a:accent2>
        <a:srgbClr val="00436C"/>
      </a:accent2>
      <a:accent3>
        <a:srgbClr val="EAD054"/>
      </a:accent3>
      <a:accent4>
        <a:srgbClr val="EDD8CD"/>
      </a:accent4>
      <a:accent5>
        <a:srgbClr val="37916D"/>
      </a:accent5>
      <a:accent6>
        <a:srgbClr val="D07B4C"/>
      </a:accent6>
      <a:hlink>
        <a:srgbClr val="0000FF"/>
      </a:hlink>
      <a:folHlink>
        <a:srgbClr val="0000FF"/>
      </a:folHlink>
    </a:clrScheme>
    <a:fontScheme name="Custom 2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ANK">
      <a:srgbClr val="FFFFFF"/>
    </a:custClr>
    <a:custClr name="Black 100%">
      <a:srgbClr val="000000"/>
    </a:custClr>
    <a:custClr name="Soft cream 100%">
      <a:srgbClr val="DED5CA"/>
    </a:custClr>
    <a:custClr name="BLANK">
      <a:srgbClr val="FFFFFF"/>
    </a:custClr>
    <a:custClr name="Bold teal 100%">
      <a:srgbClr val="228096"/>
    </a:custClr>
    <a:custClr name="Deep blue 100%">
      <a:srgbClr val="00436C"/>
    </a:custClr>
    <a:custClr name="Positive yellow 100%">
      <a:srgbClr val="EAD054"/>
    </a:custClr>
    <a:custClr name="Warm pink 100%">
      <a:srgbClr val="EDD8CD"/>
    </a:custClr>
    <a:custClr name="Balanced green 100%">
      <a:srgbClr val="37906D"/>
    </a:custClr>
    <a:custClr name="Natural tan 100%">
      <a:srgbClr val="D07B4D"/>
    </a:custClr>
    <a:custClr name="BLANK">
      <a:srgbClr val="FFFFFF"/>
    </a:custClr>
    <a:custClr name="Black 75%">
      <a:srgbClr val="404040"/>
    </a:custClr>
    <a:custClr name="Soft cream 75%">
      <a:srgbClr val="E6E0D7"/>
    </a:custClr>
    <a:custClr name="BLANK">
      <a:srgbClr val="FFFFFF"/>
    </a:custClr>
    <a:custClr name="Bold teal 75%">
      <a:srgbClr val="59A0B0"/>
    </a:custClr>
    <a:custClr name="Deep blue 75%">
      <a:srgbClr val="407291"/>
    </a:custClr>
    <a:custClr name="Positive yellow 75%">
      <a:srgbClr val="EFDC7F"/>
    </a:custClr>
    <a:custClr name="Warm pink 75%">
      <a:srgbClr val="F2E2D9"/>
    </a:custClr>
    <a:custClr name="Balanced green 75%">
      <a:srgbClr val="69AC91"/>
    </a:custClr>
    <a:custClr name="Natural tan 75%">
      <a:srgbClr val="DC9C7A"/>
    </a:custClr>
    <a:custClr name="BLANK">
      <a:srgbClr val="FFFFFF"/>
    </a:custClr>
    <a:custClr name="Black 50%">
      <a:srgbClr val="808080"/>
    </a:custClr>
    <a:custClr name="Soft cream 50%">
      <a:srgbClr val="EEEAE4"/>
    </a:custClr>
    <a:custClr name="BLANK">
      <a:srgbClr val="FFFFFF"/>
    </a:custClr>
    <a:custClr name="Bold teal 50%">
      <a:srgbClr val="91C0CB"/>
    </a:custClr>
    <a:custClr name="Deep blue 50%">
      <a:srgbClr val="80A1B5"/>
    </a:custClr>
    <a:custClr name="Positive yellow 50%">
      <a:srgbClr val="F4E8AA"/>
    </a:custClr>
    <a:custClr name="Warm pink 50%">
      <a:srgbClr val="F6ECE6"/>
    </a:custClr>
    <a:custClr name="Balanced green 50%">
      <a:srgbClr val="9BC8B6"/>
    </a:custClr>
    <a:custClr name="Natural tan 50%">
      <a:srgbClr val="E7BDA6"/>
    </a:custClr>
    <a:custClr name="BLANK">
      <a:srgbClr val="FFFFFF"/>
    </a:custClr>
    <a:custClr name="Black 25%">
      <a:srgbClr val="BFBFBF"/>
    </a:custClr>
    <a:custClr name="Soft cream 25%">
      <a:srgbClr val="F7F4F1"/>
    </a:custClr>
    <a:custClr name="BLANK">
      <a:srgbClr val="FFFFFF"/>
    </a:custClr>
    <a:custClr name="Bold teal 25%">
      <a:srgbClr val="C8E0E6"/>
    </a:custClr>
    <a:custClr name="Deep blue 25%">
      <a:srgbClr val="BFD0DA"/>
    </a:custClr>
    <a:custClr name="Positive yellow 25%">
      <a:srgbClr val="FAF3D4"/>
    </a:custClr>
    <a:custClr name="Warm pink 25%">
      <a:srgbClr val="FBF5F2"/>
    </a:custClr>
    <a:custClr name="Balanced green 25%">
      <a:srgbClr val="CDE3DA"/>
    </a:custClr>
    <a:custClr name="Natural tan 25%">
      <a:srgbClr val="F3DED3"/>
    </a:custClr>
  </a:custClrLst>
  <a:extLst>
    <a:ext uri="{05A4C25C-085E-4340-85A3-A5531E510DB2}">
      <thm15:themeFamily xmlns:thm15="http://schemas.microsoft.com/office/thememl/2012/main" name="Committee slide template_Sept 22 new branding.potx" id="{5D6546DB-E16B-4904-9415-B483A62C4941}" vid="{F3D05F2E-E29A-4686-9EE5-47020A34DF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164B6419967F4F9BC885BCC38080FE" ma:contentTypeVersion="14" ma:contentTypeDescription="Create a new document." ma:contentTypeScope="" ma:versionID="3c6a5024122fb7c5c5074beed631cb37">
  <xsd:schema xmlns:xsd="http://www.w3.org/2001/XMLSchema" xmlns:xs="http://www.w3.org/2001/XMLSchema" xmlns:p="http://schemas.microsoft.com/office/2006/metadata/properties" xmlns:ns2="6113f790-c252-4bfe-890a-0e01b9de803a" xmlns:ns3="0eb656aa-4e79-4e95-9076-bc119a23e0cc" targetNamespace="http://schemas.microsoft.com/office/2006/metadata/properties" ma:root="true" ma:fieldsID="8b384a948197d1f4f7c6a1da5ea71383" ns2:_="" ns3:_="">
    <xsd:import namespace="6113f790-c252-4bfe-890a-0e01b9de803a"/>
    <xsd:import namespace="0eb656aa-4e79-4e95-9076-bc119a23e0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13f790-c252-4bfe-890a-0e01b9de80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abb4586-6e39-4769-a9e9-e64cee0e77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b656aa-4e79-4e95-9076-bc119a23e0c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a88f659-1643-4156-81f1-9846a64941a2}" ma:internalName="TaxCatchAll" ma:showField="CatchAllData" ma:web="c484c3bf-3e79-421f-a326-5c77b32e9f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eb656aa-4e79-4e95-9076-bc119a23e0cc" xsi:nil="true"/>
    <lcf76f155ced4ddcb4097134ff3c332f xmlns="6113f790-c252-4bfe-890a-0e01b9de803a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005BE5-1A77-461E-9368-72DF71754B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13f790-c252-4bfe-890a-0e01b9de803a"/>
    <ds:schemaRef ds:uri="0eb656aa-4e79-4e95-9076-bc119a23e0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1F55D1-E017-49DB-9169-8F4C238D740A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0eb656aa-4e79-4e95-9076-bc119a23e0cc"/>
    <ds:schemaRef ds:uri="6113f790-c252-4bfe-890a-0e01b9de803a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6F0C815-B5E0-4F8E-90FF-43EF50B47E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Committee slide template_Sept 22 new branding</Template>
  <TotalTime>0</TotalTime>
  <Words>5705</Words>
  <Application>Microsoft Office PowerPoint</Application>
  <PresentationFormat>Widescreen</PresentationFormat>
  <Paragraphs>773</Paragraphs>
  <Slides>42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Courier New</vt:lpstr>
      <vt:lpstr>Inter</vt:lpstr>
      <vt:lpstr>Aptos</vt:lpstr>
      <vt:lpstr>Wingdings</vt:lpstr>
      <vt:lpstr>Lato</vt:lpstr>
      <vt:lpstr>Arial</vt:lpstr>
      <vt:lpstr>Times New Roman</vt:lpstr>
      <vt:lpstr>NICE</vt:lpstr>
      <vt:lpstr>Ribociclib with an aromatase inhibitor for adjuvant treatment of hormone receptor-positive, HER2-negative early breast cancer [ID6153]</vt:lpstr>
      <vt:lpstr>Ribociclib with an aromatase inhibitor for adjuvant treatment of hormone receptor-positive, HER2-negative early breast cancer [ID6153]</vt:lpstr>
      <vt:lpstr>Draft guidance recommendation</vt:lpstr>
      <vt:lpstr>Committee preferred assumptions at 1st meeting &amp; requested scenarios (ACM1)</vt:lpstr>
      <vt:lpstr>NATALEE trial: relevant populations</vt:lpstr>
      <vt:lpstr>Key issues for committee discussion</vt:lpstr>
      <vt:lpstr>Ribociclib with an aromatase inhibitor for adjuvant treatment of hormone receptor-positive, HER2-negative early breast cancer [ID6153]</vt:lpstr>
      <vt:lpstr>Responses to draft guidance consultation</vt:lpstr>
      <vt:lpstr>Consultation responses –  Patient organisation, experts &amp; comparator company</vt:lpstr>
      <vt:lpstr>Consultation responses –  Online web comments </vt:lpstr>
      <vt:lpstr>Overview of Consultation responses –  Company </vt:lpstr>
      <vt:lpstr>Company response to DG</vt:lpstr>
      <vt:lpstr>Population 5: IDFS results</vt:lpstr>
      <vt:lpstr>Issue: iDFS event rate and general mortality rate</vt:lpstr>
      <vt:lpstr>iDFS extrapolations 1/2 </vt:lpstr>
      <vt:lpstr>iDFS extrapolations 2/2</vt:lpstr>
      <vt:lpstr>ET-resistant and ET-sensitive DR substate: PFS and OS </vt:lpstr>
      <vt:lpstr>ET-resistant and ET-sensitive DR substate: PFS and OS </vt:lpstr>
      <vt:lpstr>ET-resistant DR substate: CDK4/6 retreatment</vt:lpstr>
      <vt:lpstr>Ribociclib with an aromatase inhibitor for adjuvant treatment of hormone receptor-positive, HER2-negative early breast cancer [ID6153]</vt:lpstr>
      <vt:lpstr>Other considerations</vt:lpstr>
      <vt:lpstr>Cancer Drugs Fund</vt:lpstr>
      <vt:lpstr>Committee preferred assumptions (ACM1)</vt:lpstr>
      <vt:lpstr>Cost-effectiveness results</vt:lpstr>
      <vt:lpstr>Thank you.</vt:lpstr>
      <vt:lpstr> Supplementary appendix </vt:lpstr>
      <vt:lpstr>Other issues: treatment waning &amp; IDFS event distribution</vt:lpstr>
      <vt:lpstr>Difference in mean survival times for 'pairs' of iDFS curves in company model </vt:lpstr>
      <vt:lpstr>Company fitted iDFS curves, including base case general mortality adjustments</vt:lpstr>
      <vt:lpstr>EAG’s iDFS scenarios with general mortality adjustment</vt:lpstr>
      <vt:lpstr>EAG’s lower mean survival time difference, matching iDFS distributions</vt:lpstr>
      <vt:lpstr>EAG’s upper survival time difference, matching iDFS distributions</vt:lpstr>
      <vt:lpstr>EAG’s lower survival time difference, independent iDFS distributions</vt:lpstr>
      <vt:lpstr>EAG’s upper survival time difference, independent iDFS distributions</vt:lpstr>
      <vt:lpstr>iDFS extrapolation (company base and scenarios) – ET </vt:lpstr>
      <vt:lpstr>Issue: ET-resistant and ET-sensitive DR substate: treatment mix</vt:lpstr>
      <vt:lpstr>Treatment pathway: Hormone receptor-positive, HER2-negative early breast cancer </vt:lpstr>
      <vt:lpstr>Ribociclib (Kisqali, Novartis)</vt:lpstr>
      <vt:lpstr>Decision problem – Issue 3: iDFS v DDFS proxy for OS</vt:lpstr>
      <vt:lpstr>monarchE: trial</vt:lpstr>
      <vt:lpstr>Company’s model overview Issue 6: EAG: company’s model OS results may not be robust 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this PowerPoint template</dc:title>
  <dc:creator>Harsimran Sarpal</dc:creator>
  <cp:lastModifiedBy>Marcia Miller</cp:lastModifiedBy>
  <cp:revision>2</cp:revision>
  <dcterms:created xsi:type="dcterms:W3CDTF">2022-09-14T12:36:18Z</dcterms:created>
  <dcterms:modified xsi:type="dcterms:W3CDTF">2025-07-17T10:20:28Z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69d85d5-6d9e-4305-a294-1f636ec0f2d6_Enabled">
    <vt:lpwstr>true</vt:lpwstr>
  </property>
  <property fmtid="{D5CDD505-2E9C-101B-9397-08002B2CF9AE}" pid="3" name="MSIP_Label_c69d85d5-6d9e-4305-a294-1f636ec0f2d6_SetDate">
    <vt:lpwstr>2023-02-22T14:58:37Z</vt:lpwstr>
  </property>
  <property fmtid="{D5CDD505-2E9C-101B-9397-08002B2CF9AE}" pid="4" name="MSIP_Label_c69d85d5-6d9e-4305-a294-1f636ec0f2d6_Method">
    <vt:lpwstr>Standard</vt:lpwstr>
  </property>
  <property fmtid="{D5CDD505-2E9C-101B-9397-08002B2CF9AE}" pid="5" name="MSIP_Label_c69d85d5-6d9e-4305-a294-1f636ec0f2d6_Name">
    <vt:lpwstr>OFFICIAL</vt:lpwstr>
  </property>
  <property fmtid="{D5CDD505-2E9C-101B-9397-08002B2CF9AE}" pid="6" name="MSIP_Label_c69d85d5-6d9e-4305-a294-1f636ec0f2d6_SiteId">
    <vt:lpwstr>6030f479-b342-472d-a5dd-740ff7538de9</vt:lpwstr>
  </property>
  <property fmtid="{D5CDD505-2E9C-101B-9397-08002B2CF9AE}" pid="7" name="MSIP_Label_c69d85d5-6d9e-4305-a294-1f636ec0f2d6_ActionId">
    <vt:lpwstr>4dbc1e18-f3c8-40b1-bc54-b910e8e9af9d</vt:lpwstr>
  </property>
  <property fmtid="{D5CDD505-2E9C-101B-9397-08002B2CF9AE}" pid="8" name="MSIP_Label_c69d85d5-6d9e-4305-a294-1f636ec0f2d6_ContentBits">
    <vt:lpwstr>0</vt:lpwstr>
  </property>
  <property fmtid="{D5CDD505-2E9C-101B-9397-08002B2CF9AE}" pid="9" name="ContentTypeId">
    <vt:lpwstr>0x010100C3164B6419967F4F9BC885BCC38080FE</vt:lpwstr>
  </property>
  <property fmtid="{D5CDD505-2E9C-101B-9397-08002B2CF9AE}" pid="10" name="MediaServiceImageTags">
    <vt:lpwstr/>
  </property>
</Properties>
</file>