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4091" r:id="rId4"/>
  </p:sldMasterIdLst>
  <p:notesMasterIdLst>
    <p:notesMasterId r:id="rId52"/>
  </p:notesMasterIdLst>
  <p:handoutMasterIdLst>
    <p:handoutMasterId r:id="rId53"/>
  </p:handoutMasterIdLst>
  <p:sldIdLst>
    <p:sldId id="339" r:id="rId5"/>
    <p:sldId id="1797" r:id="rId6"/>
    <p:sldId id="2370" r:id="rId7"/>
    <p:sldId id="2232" r:id="rId8"/>
    <p:sldId id="2106" r:id="rId9"/>
    <p:sldId id="2183" r:id="rId10"/>
    <p:sldId id="345" r:id="rId11"/>
    <p:sldId id="358" r:id="rId12"/>
    <p:sldId id="2329" r:id="rId13"/>
    <p:sldId id="376" r:id="rId14"/>
    <p:sldId id="2331" r:id="rId15"/>
    <p:sldId id="2353" r:id="rId16"/>
    <p:sldId id="2355" r:id="rId17"/>
    <p:sldId id="2348" r:id="rId18"/>
    <p:sldId id="2343" r:id="rId19"/>
    <p:sldId id="2340" r:id="rId20"/>
    <p:sldId id="2356" r:id="rId21"/>
    <p:sldId id="2341" r:id="rId22"/>
    <p:sldId id="2349" r:id="rId23"/>
    <p:sldId id="2307" r:id="rId24"/>
    <p:sldId id="2332" r:id="rId25"/>
    <p:sldId id="2334" r:id="rId26"/>
    <p:sldId id="2335" r:id="rId27"/>
    <p:sldId id="2336" r:id="rId28"/>
    <p:sldId id="2337" r:id="rId29"/>
    <p:sldId id="2339" r:id="rId30"/>
    <p:sldId id="2333" r:id="rId31"/>
    <p:sldId id="2350" r:id="rId32"/>
    <p:sldId id="1813" r:id="rId33"/>
    <p:sldId id="2351" r:id="rId34"/>
    <p:sldId id="367" r:id="rId35"/>
    <p:sldId id="2368" r:id="rId36"/>
    <p:sldId id="370" r:id="rId37"/>
    <p:sldId id="2369" r:id="rId38"/>
    <p:sldId id="1800" r:id="rId39"/>
    <p:sldId id="2330" r:id="rId40"/>
    <p:sldId id="2276" r:id="rId41"/>
    <p:sldId id="2342" r:id="rId42"/>
    <p:sldId id="2358" r:id="rId43"/>
    <p:sldId id="2359" r:id="rId44"/>
    <p:sldId id="2367" r:id="rId45"/>
    <p:sldId id="2309" r:id="rId46"/>
    <p:sldId id="2357" r:id="rId47"/>
    <p:sldId id="2361" r:id="rId48"/>
    <p:sldId id="2338" r:id="rId49"/>
    <p:sldId id="2347" r:id="rId50"/>
    <p:sldId id="2155" r:id="rId51"/>
  </p:sldIdLst>
  <p:sldSz cx="12192000" cy="6858000"/>
  <p:notesSz cx="6858000" cy="9144000"/>
  <p:embeddedFontLst>
    <p:embeddedFont>
      <p:font typeface="Inter" panose="02000503000000020004" pitchFamily="2" charset="0"/>
      <p:regular r:id="rId54"/>
      <p:bold r:id="rId55"/>
    </p:embeddedFont>
    <p:embeddedFont>
      <p:font typeface="Lato" panose="020F0502020204030203" pitchFamily="34" charset="0"/>
      <p:regular r:id="rId56"/>
      <p:bold r:id="rId57"/>
      <p:italic r:id="rId58"/>
      <p:boldItalic r:id="rId5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ckground and key issues" id="{4FA87308-A1A1-4C25-A091-279FC6A6ABF9}">
          <p14:sldIdLst>
            <p14:sldId id="339"/>
          </p14:sldIdLst>
        </p14:section>
        <p14:section name="Key issues and decision problem" id="{82830923-5B2F-49DB-A92A-6F0DA7D4CB7C}">
          <p14:sldIdLst>
            <p14:sldId id="1797"/>
            <p14:sldId id="2370"/>
            <p14:sldId id="2232"/>
            <p14:sldId id="2106"/>
            <p14:sldId id="2183"/>
            <p14:sldId id="345"/>
            <p14:sldId id="358"/>
            <p14:sldId id="2329"/>
            <p14:sldId id="376"/>
            <p14:sldId id="2331"/>
            <p14:sldId id="2353"/>
            <p14:sldId id="2355"/>
            <p14:sldId id="2348"/>
          </p14:sldIdLst>
        </p14:section>
        <p14:section name="Clinical section" id="{D9A1ED2B-7F3A-4A7E-9630-55F6414DCECE}">
          <p14:sldIdLst>
            <p14:sldId id="2343"/>
            <p14:sldId id="2340"/>
            <p14:sldId id="2356"/>
            <p14:sldId id="2341"/>
          </p14:sldIdLst>
        </p14:section>
        <p14:section name="Cost-effectivness" id="{B1ADAA79-5AB9-406E-A761-9CAA1A974C87}">
          <p14:sldIdLst>
            <p14:sldId id="2349"/>
            <p14:sldId id="2307"/>
            <p14:sldId id="2332"/>
            <p14:sldId id="2334"/>
            <p14:sldId id="2335"/>
            <p14:sldId id="2336"/>
            <p14:sldId id="2337"/>
            <p14:sldId id="2339"/>
            <p14:sldId id="2333"/>
            <p14:sldId id="2350"/>
            <p14:sldId id="1813"/>
            <p14:sldId id="2351"/>
            <p14:sldId id="367"/>
            <p14:sldId id="2368"/>
            <p14:sldId id="370"/>
            <p14:sldId id="2369"/>
            <p14:sldId id="1800"/>
            <p14:sldId id="2330"/>
            <p14:sldId id="2276"/>
            <p14:sldId id="2342"/>
            <p14:sldId id="2358"/>
            <p14:sldId id="2359"/>
            <p14:sldId id="2367"/>
            <p14:sldId id="2309"/>
            <p14:sldId id="2357"/>
            <p14:sldId id="2361"/>
            <p14:sldId id="2338"/>
            <p14:sldId id="2347"/>
            <p14:sldId id="215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07ADD0F-B62A-DBC1-4450-74A5433EAE92}" name="Victoria Kelly" initials="VK" userId="S::Victoria.Kelly@nice.org.uk::b3cb38c1-50f8-416d-a7ac-e58820acd664" providerId="AD"/>
  <p188:author id="{3EE6FD3A-8E8F-4CB8-AE17-BF9610D250C6}" name="Eleanor Donegan" initials="ED" userId="S::Eleanor.Donegan@nice.org.uk::80e05966-f039-4f54-9598-de2728b10b4c" providerId="AD"/>
  <p188:author id="{2DE93757-9A70-FFCB-2D05-C0781C719F5C}" name="Mary Hughes" initials="MH" userId="S::Mary.Hughes@nice.org.uk::c42b8133-3957-4741-8b3b-769b19e0ca29" providerId="AD"/>
  <p188:author id="{4DAF515A-6566-6455-6A58-5008825975D3}" name="Yelan Guo" initials="YG" userId="S::Yelan.Guo@nice.org.uk::095e26c1-70a2-437b-ab3c-6f7a4b4dcfcd" providerId="AD"/>
  <p188:author id="{7C43795C-09E3-8FF3-9007-890DEFBDDE4B}" name="Harsimran Sarpal" initials="HS" userId="S::Harsimran.Sarpal@nice.org.uk::ecb7fd74-0e07-4530-a046-3ff207cf16f7" providerId="AD"/>
  <p188:author id="{B70F3265-A59A-B0A1-ED3C-DF451EB2BF86}" name="Zain Hussain" initials="ZH" userId="S::Zain.Hussain@nice.org.uk::6bb0b37e-cc1e-46da-918b-e9b499e72558" providerId="AD"/>
  <p188:author id="{6DA51B92-5A52-F8F8-8436-3B6BE7A432FC}" name="Lizzie Walker" initials="LW" userId="S::Lizzie.Walker@nice.org.uk::b92d9012-d16e-48b3-91f9-97fc232c87ba" providerId="AD"/>
  <p188:author id="{601621E2-CDE1-4EFE-36F2-B328AE3CF8B3}" name="Charles Crawley" initials="CC" userId="0b0d8313b50819b9" providerId="Windows Live"/>
  <p188:author id="{ED57C0E6-A38B-F1DB-9914-9C4C4855C0FA}" name="Pracz Anna (GM-JCT)" initials="PA(J" userId="S-1-5-21-1989025133-2135616333-3276069599-71732" providerId="AD"/>
  <p188:author id="{D7192BEA-CF4B-136D-A517-03294E253AEF}" name="Nigel Gumbleton" initials="NG" userId="S::Nigel.Gumbleton@nice.org.uk::cdbb7ff5-a56f-4d85-97a9-f63cb3d92d21" providerId="AD"/>
  <p188:author id="{D007E3FF-411F-337C-D019-3756B2E5832D}" name="Eleanor Donegan" initials="ED" userId="S::Eleanor.donegan@nice.org.uk::80e05966-f039-4f54-9598-de2728b10b4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ames Fotheringham" initials="JF" lastIdx="10" clrIdx="6">
    <p:extLst>
      <p:ext uri="{19B8F6BF-5375-455C-9EA6-DF929625EA0E}">
        <p15:presenceInfo xmlns:p15="http://schemas.microsoft.com/office/powerpoint/2012/main" userId="James Fotheringham" providerId="None"/>
      </p:ext>
    </p:extLst>
  </p:cmAuthor>
  <p:cmAuthor id="1" name="Kate Scott" initials="KS" lastIdx="1" clrIdx="0"/>
  <p:cmAuthor id="8" name="Victoria Kelly" initials="VK" lastIdx="6" clrIdx="7">
    <p:extLst>
      <p:ext uri="{19B8F6BF-5375-455C-9EA6-DF929625EA0E}">
        <p15:presenceInfo xmlns:p15="http://schemas.microsoft.com/office/powerpoint/2012/main" userId="S::Victoria.Kelly@nice.org.uk::b3cb38c1-50f8-416d-a7ac-e58820acd664" providerId="AD"/>
      </p:ext>
    </p:extLst>
  </p:cmAuthor>
  <p:cmAuthor id="2" name="Charlie Hewitt" initials="CH" lastIdx="56" clrIdx="1">
    <p:extLst>
      <p:ext uri="{19B8F6BF-5375-455C-9EA6-DF929625EA0E}">
        <p15:presenceInfo xmlns:p15="http://schemas.microsoft.com/office/powerpoint/2012/main" userId="S::Charlie.Hewitt@nice.org.uk::02b58234-bd66-4ca2-852b-669d09f951b3" providerId="AD"/>
      </p:ext>
    </p:extLst>
  </p:cmAuthor>
  <p:cmAuthor id="3" name="Alexandra Sampson" initials="AS" lastIdx="3" clrIdx="2">
    <p:extLst>
      <p:ext uri="{19B8F6BF-5375-455C-9EA6-DF929625EA0E}">
        <p15:presenceInfo xmlns:p15="http://schemas.microsoft.com/office/powerpoint/2012/main" userId="S::Alexandra.Sampson@nice.org.uk::5bf57bb1-a65f-4e5e-81b7-701a6cf4a8b7" providerId="AD"/>
      </p:ext>
    </p:extLst>
  </p:cmAuthor>
  <p:cmAuthor id="4" name="Elizabeth Bell" initials="EB" lastIdx="6" clrIdx="3">
    <p:extLst>
      <p:ext uri="{19B8F6BF-5375-455C-9EA6-DF929625EA0E}">
        <p15:presenceInfo xmlns:p15="http://schemas.microsoft.com/office/powerpoint/2012/main" userId="S::Elizabeth.Bell@nice.org.uk::db75d52a-bbc3-4365-b187-451fb7df6c85" providerId="AD"/>
      </p:ext>
    </p:extLst>
  </p:cmAuthor>
  <p:cmAuthor id="5" name="Harsimran Sarpal" initials="HS" lastIdx="154" clrIdx="4">
    <p:extLst>
      <p:ext uri="{19B8F6BF-5375-455C-9EA6-DF929625EA0E}">
        <p15:presenceInfo xmlns:p15="http://schemas.microsoft.com/office/powerpoint/2012/main" userId="S::Harsimran.Sarpal@nice.org.uk::ecb7fd74-0e07-4530-a046-3ff207cf16f7" providerId="AD"/>
      </p:ext>
    </p:extLst>
  </p:cmAuthor>
  <p:cmAuthor id="6" name="Yelan Guo" initials="YG" lastIdx="164" clrIdx="5">
    <p:extLst>
      <p:ext uri="{19B8F6BF-5375-455C-9EA6-DF929625EA0E}">
        <p15:presenceInfo xmlns:p15="http://schemas.microsoft.com/office/powerpoint/2012/main" userId="S::Yelan.Guo@nice.org.uk::095e26c1-70a2-437b-ab3c-6f7a4b4dcfc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CBCFD4"/>
    <a:srgbClr val="E7E9EB"/>
    <a:srgbClr val="595959"/>
    <a:srgbClr val="F0F0F0"/>
    <a:srgbClr val="1E416C"/>
    <a:srgbClr val="FFFFFF"/>
    <a:srgbClr val="FFC000"/>
    <a:srgbClr val="D00868"/>
    <a:srgbClr val="E9E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font" Target="fonts/font2.fntdata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8" Type="http://schemas.openxmlformats.org/officeDocument/2006/relationships/font" Target="fonts/font5.fntdata"/><Relationship Id="rId66" Type="http://schemas.microsoft.com/office/2018/10/relationships/authors" Target="authors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3.fntdata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6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1.fntdata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4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60" Type="http://schemas.openxmlformats.org/officeDocument/2006/relationships/commentAuthors" Target="commentAuthors.xml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gel Gumbleton" userId="cdbb7ff5-a56f-4d85-97a9-f63cb3d92d21" providerId="ADAL" clId="{DCB40AC6-A1F9-4A37-8113-A8D18C8B354A}"/>
    <pc:docChg chg="modSld">
      <pc:chgData name="Nigel Gumbleton" userId="cdbb7ff5-a56f-4d85-97a9-f63cb3d92d21" providerId="ADAL" clId="{DCB40AC6-A1F9-4A37-8113-A8D18C8B354A}" dt="2025-04-01T08:43:16.519" v="0" actId="20578"/>
      <pc:docMkLst>
        <pc:docMk/>
      </pc:docMkLst>
      <pc:sldChg chg="modSp">
        <pc:chgData name="Nigel Gumbleton" userId="cdbb7ff5-a56f-4d85-97a9-f63cb3d92d21" providerId="ADAL" clId="{DCB40AC6-A1F9-4A37-8113-A8D18C8B354A}" dt="2025-04-01T08:43:16.519" v="0" actId="20578"/>
        <pc:sldMkLst>
          <pc:docMk/>
          <pc:sldMk cId="80785676" sldId="2232"/>
        </pc:sldMkLst>
      </pc:sldChg>
    </pc:docChg>
  </pc:docChgLst>
  <pc:docChgLst>
    <pc:chgData name="Harsimran Sarpal" userId="ecb7fd74-0e07-4530-a046-3ff207cf16f7" providerId="ADAL" clId="{B2369231-3745-40D2-A1F7-5C2136F76B62}"/>
    <pc:docChg chg="undo custSel modSld">
      <pc:chgData name="Harsimran Sarpal" userId="ecb7fd74-0e07-4530-a046-3ff207cf16f7" providerId="ADAL" clId="{B2369231-3745-40D2-A1F7-5C2136F76B62}" dt="2025-04-01T07:35:48.443" v="283" actId="20577"/>
      <pc:docMkLst>
        <pc:docMk/>
      </pc:docMkLst>
      <pc:sldChg chg="modSp mod">
        <pc:chgData name="Harsimran Sarpal" userId="ecb7fd74-0e07-4530-a046-3ff207cf16f7" providerId="ADAL" clId="{B2369231-3745-40D2-A1F7-5C2136F76B62}" dt="2025-04-01T07:03:22.108" v="23" actId="20577"/>
        <pc:sldMkLst>
          <pc:docMk/>
          <pc:sldMk cId="3793402762" sldId="339"/>
        </pc:sldMkLst>
      </pc:sldChg>
      <pc:sldChg chg="delSp modSp mod">
        <pc:chgData name="Harsimran Sarpal" userId="ecb7fd74-0e07-4530-a046-3ff207cf16f7" providerId="ADAL" clId="{B2369231-3745-40D2-A1F7-5C2136F76B62}" dt="2025-04-01T07:09:34.131" v="212" actId="21"/>
        <pc:sldMkLst>
          <pc:docMk/>
          <pc:sldMk cId="3508304362" sldId="367"/>
        </pc:sldMkLst>
      </pc:sldChg>
      <pc:sldChg chg="modSp">
        <pc:chgData name="Harsimran Sarpal" userId="ecb7fd74-0e07-4530-a046-3ff207cf16f7" providerId="ADAL" clId="{B2369231-3745-40D2-A1F7-5C2136F76B62}" dt="2025-04-01T07:04:54.725" v="71"/>
        <pc:sldMkLst>
          <pc:docMk/>
          <pc:sldMk cId="1421855030" sldId="376"/>
        </pc:sldMkLst>
      </pc:sldChg>
      <pc:sldChg chg="addSp modSp mod">
        <pc:chgData name="Harsimran Sarpal" userId="ecb7fd74-0e07-4530-a046-3ff207cf16f7" providerId="ADAL" clId="{B2369231-3745-40D2-A1F7-5C2136F76B62}" dt="2025-04-01T07:11:17.543" v="225"/>
        <pc:sldMkLst>
          <pc:docMk/>
          <pc:sldMk cId="2946375317" sldId="2276"/>
        </pc:sldMkLst>
      </pc:sldChg>
      <pc:sldChg chg="modSp mod">
        <pc:chgData name="Harsimran Sarpal" userId="ecb7fd74-0e07-4530-a046-3ff207cf16f7" providerId="ADAL" clId="{B2369231-3745-40D2-A1F7-5C2136F76B62}" dt="2025-04-01T07:16:54.198" v="266" actId="20577"/>
        <pc:sldMkLst>
          <pc:docMk/>
          <pc:sldMk cId="1699060317" sldId="2307"/>
        </pc:sldMkLst>
      </pc:sldChg>
      <pc:sldChg chg="modSp mod">
        <pc:chgData name="Harsimran Sarpal" userId="ecb7fd74-0e07-4530-a046-3ff207cf16f7" providerId="ADAL" clId="{B2369231-3745-40D2-A1F7-5C2136F76B62}" dt="2025-04-01T07:35:48.443" v="283" actId="20577"/>
        <pc:sldMkLst>
          <pc:docMk/>
          <pc:sldMk cId="1491069870" sldId="2309"/>
        </pc:sldMkLst>
      </pc:sldChg>
      <pc:sldChg chg="modSp mod">
        <pc:chgData name="Harsimran Sarpal" userId="ecb7fd74-0e07-4530-a046-3ff207cf16f7" providerId="ADAL" clId="{B2369231-3745-40D2-A1F7-5C2136F76B62}" dt="2025-04-01T07:04:34.085" v="69" actId="20577"/>
        <pc:sldMkLst>
          <pc:docMk/>
          <pc:sldMk cId="3192771631" sldId="2331"/>
        </pc:sldMkLst>
      </pc:sldChg>
      <pc:sldChg chg="modSp">
        <pc:chgData name="Harsimran Sarpal" userId="ecb7fd74-0e07-4530-a046-3ff207cf16f7" providerId="ADAL" clId="{B2369231-3745-40D2-A1F7-5C2136F76B62}" dt="2025-04-01T07:09:09.761" v="209"/>
        <pc:sldMkLst>
          <pc:docMk/>
          <pc:sldMk cId="888322930" sldId="2333"/>
        </pc:sldMkLst>
      </pc:sldChg>
      <pc:sldChg chg="modSp mod">
        <pc:chgData name="Harsimran Sarpal" userId="ecb7fd74-0e07-4530-a046-3ff207cf16f7" providerId="ADAL" clId="{B2369231-3745-40D2-A1F7-5C2136F76B62}" dt="2025-04-01T07:06:43.538" v="193"/>
        <pc:sldMkLst>
          <pc:docMk/>
          <pc:sldMk cId="3809975118" sldId="2334"/>
        </pc:sldMkLst>
      </pc:sldChg>
      <pc:sldChg chg="modSp">
        <pc:chgData name="Harsimran Sarpal" userId="ecb7fd74-0e07-4530-a046-3ff207cf16f7" providerId="ADAL" clId="{B2369231-3745-40D2-A1F7-5C2136F76B62}" dt="2025-04-01T07:06:57.042" v="195"/>
        <pc:sldMkLst>
          <pc:docMk/>
          <pc:sldMk cId="2967829408" sldId="2335"/>
        </pc:sldMkLst>
      </pc:sldChg>
      <pc:sldChg chg="delSp modSp mod">
        <pc:chgData name="Harsimran Sarpal" userId="ecb7fd74-0e07-4530-a046-3ff207cf16f7" providerId="ADAL" clId="{B2369231-3745-40D2-A1F7-5C2136F76B62}" dt="2025-04-01T07:07:28.100" v="198" actId="21"/>
        <pc:sldMkLst>
          <pc:docMk/>
          <pc:sldMk cId="612732959" sldId="2337"/>
        </pc:sldMkLst>
      </pc:sldChg>
      <pc:sldChg chg="modSp">
        <pc:chgData name="Harsimran Sarpal" userId="ecb7fd74-0e07-4530-a046-3ff207cf16f7" providerId="ADAL" clId="{B2369231-3745-40D2-A1F7-5C2136F76B62}" dt="2025-04-01T07:12:31.849" v="241"/>
        <pc:sldMkLst>
          <pc:docMk/>
          <pc:sldMk cId="3009804909" sldId="2338"/>
        </pc:sldMkLst>
      </pc:sldChg>
      <pc:sldChg chg="addSp delSp modSp mod">
        <pc:chgData name="Harsimran Sarpal" userId="ecb7fd74-0e07-4530-a046-3ff207cf16f7" providerId="ADAL" clId="{B2369231-3745-40D2-A1F7-5C2136F76B62}" dt="2025-04-01T07:08:18.290" v="208" actId="115"/>
        <pc:sldMkLst>
          <pc:docMk/>
          <pc:sldMk cId="4173675381" sldId="2339"/>
        </pc:sldMkLst>
      </pc:sldChg>
      <pc:sldChg chg="modSp mod">
        <pc:chgData name="Harsimran Sarpal" userId="ecb7fd74-0e07-4530-a046-3ff207cf16f7" providerId="ADAL" clId="{B2369231-3745-40D2-A1F7-5C2136F76B62}" dt="2025-04-01T07:06:32.298" v="192"/>
        <pc:sldMkLst>
          <pc:docMk/>
          <pc:sldMk cId="4284897510" sldId="2341"/>
        </pc:sldMkLst>
      </pc:sldChg>
      <pc:sldChg chg="modSp mod">
        <pc:chgData name="Harsimran Sarpal" userId="ecb7fd74-0e07-4530-a046-3ff207cf16f7" providerId="ADAL" clId="{B2369231-3745-40D2-A1F7-5C2136F76B62}" dt="2025-04-01T07:26:31.995" v="274"/>
        <pc:sldMkLst>
          <pc:docMk/>
          <pc:sldMk cId="306619991" sldId="2343"/>
        </pc:sldMkLst>
      </pc:sldChg>
      <pc:sldChg chg="modSp">
        <pc:chgData name="Harsimran Sarpal" userId="ecb7fd74-0e07-4530-a046-3ff207cf16f7" providerId="ADAL" clId="{B2369231-3745-40D2-A1F7-5C2136F76B62}" dt="2025-04-01T07:12:43.302" v="243"/>
        <pc:sldMkLst>
          <pc:docMk/>
          <pc:sldMk cId="1849144223" sldId="2347"/>
        </pc:sldMkLst>
      </pc:sldChg>
      <pc:sldChg chg="modSp mod">
        <pc:chgData name="Harsimran Sarpal" userId="ecb7fd74-0e07-4530-a046-3ff207cf16f7" providerId="ADAL" clId="{B2369231-3745-40D2-A1F7-5C2136F76B62}" dt="2025-04-01T07:05:10.027" v="75"/>
        <pc:sldMkLst>
          <pc:docMk/>
          <pc:sldMk cId="1656669151" sldId="2353"/>
        </pc:sldMkLst>
      </pc:sldChg>
      <pc:sldChg chg="modSp">
        <pc:chgData name="Harsimran Sarpal" userId="ecb7fd74-0e07-4530-a046-3ff207cf16f7" providerId="ADAL" clId="{B2369231-3745-40D2-A1F7-5C2136F76B62}" dt="2025-04-01T07:06:09.393" v="186"/>
        <pc:sldMkLst>
          <pc:docMk/>
          <pc:sldMk cId="2070959803" sldId="2356"/>
        </pc:sldMkLst>
      </pc:sldChg>
      <pc:sldChg chg="addSp delSp modSp mod">
        <pc:chgData name="Harsimran Sarpal" userId="ecb7fd74-0e07-4530-a046-3ff207cf16f7" providerId="ADAL" clId="{B2369231-3745-40D2-A1F7-5C2136F76B62}" dt="2025-04-01T07:14:17.928" v="249" actId="14100"/>
        <pc:sldMkLst>
          <pc:docMk/>
          <pc:sldMk cId="1167238100" sldId="2357"/>
        </pc:sldMkLst>
      </pc:sldChg>
      <pc:sldChg chg="modSp">
        <pc:chgData name="Harsimran Sarpal" userId="ecb7fd74-0e07-4530-a046-3ff207cf16f7" providerId="ADAL" clId="{B2369231-3745-40D2-A1F7-5C2136F76B62}" dt="2025-04-01T07:11:25.721" v="227"/>
        <pc:sldMkLst>
          <pc:docMk/>
          <pc:sldMk cId="649352045" sldId="2358"/>
        </pc:sldMkLst>
      </pc:sldChg>
      <pc:sldChg chg="modSp">
        <pc:chgData name="Harsimran Sarpal" userId="ecb7fd74-0e07-4530-a046-3ff207cf16f7" providerId="ADAL" clId="{B2369231-3745-40D2-A1F7-5C2136F76B62}" dt="2025-04-01T07:11:35.346" v="230"/>
        <pc:sldMkLst>
          <pc:docMk/>
          <pc:sldMk cId="3006196630" sldId="2359"/>
        </pc:sldMkLst>
      </pc:sldChg>
      <pc:sldChg chg="modSp">
        <pc:chgData name="Harsimran Sarpal" userId="ecb7fd74-0e07-4530-a046-3ff207cf16f7" providerId="ADAL" clId="{B2369231-3745-40D2-A1F7-5C2136F76B62}" dt="2025-04-01T07:12:26.455" v="240"/>
        <pc:sldMkLst>
          <pc:docMk/>
          <pc:sldMk cId="775300615" sldId="2361"/>
        </pc:sldMkLst>
      </pc:sldChg>
      <pc:sldChg chg="modSp mod">
        <pc:chgData name="Harsimran Sarpal" userId="ecb7fd74-0e07-4530-a046-3ff207cf16f7" providerId="ADAL" clId="{B2369231-3745-40D2-A1F7-5C2136F76B62}" dt="2025-04-01T07:12:12.845" v="239" actId="6549"/>
        <pc:sldMkLst>
          <pc:docMk/>
          <pc:sldMk cId="1224370569" sldId="2367"/>
        </pc:sldMkLst>
      </pc:sldChg>
    </pc:docChg>
  </pc:docChgLst>
  <pc:docChgLst>
    <pc:chgData name="Harsimran Sarpal" userId="ecb7fd74-0e07-4530-a046-3ff207cf16f7" providerId="ADAL" clId="{E45DDAFF-7154-494B-BEE1-23779029870A}"/>
    <pc:docChg chg="undo custSel modSld">
      <pc:chgData name="Harsimran Sarpal" userId="ecb7fd74-0e07-4530-a046-3ff207cf16f7" providerId="ADAL" clId="{E45DDAFF-7154-494B-BEE1-23779029870A}" dt="2025-07-22T11:07:52.916" v="5" actId="20577"/>
      <pc:docMkLst>
        <pc:docMk/>
      </pc:docMkLst>
      <pc:sldChg chg="modSp mod">
        <pc:chgData name="Harsimran Sarpal" userId="ecb7fd74-0e07-4530-a046-3ff207cf16f7" providerId="ADAL" clId="{E45DDAFF-7154-494B-BEE1-23779029870A}" dt="2025-07-22T11:07:52.916" v="5" actId="20577"/>
        <pc:sldMkLst>
          <pc:docMk/>
          <pc:sldMk cId="3793402762" sldId="339"/>
        </pc:sldMkLst>
        <pc:spChg chg="mod">
          <ac:chgData name="Harsimran Sarpal" userId="ecb7fd74-0e07-4530-a046-3ff207cf16f7" providerId="ADAL" clId="{E45DDAFF-7154-494B-BEE1-23779029870A}" dt="2025-07-22T11:07:52.916" v="5" actId="20577"/>
          <ac:spMkLst>
            <pc:docMk/>
            <pc:sldMk cId="3793402762" sldId="339"/>
            <ac:spMk id="5" creationId="{FBF51F26-8808-B648-E2A6-4A6F3879D4D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A7B4E0-C5AF-4E67-A372-F7A03C7E29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831CFB-1E73-40F4-AB1A-D345A7F8CA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9B0F1-6494-479E-9AB9-629C0F1571D6}" type="datetimeFigureOut">
              <a:rPr lang="en-GB" smtClean="0">
                <a:latin typeface="Arial" panose="020B0604020202020204" pitchFamily="34" charset="0"/>
              </a:rPr>
              <a:t>22/07/2025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8C8A56-2EE4-4E74-BCEC-B277CFD218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2F1CB3-6147-438D-AE3F-8D3A9D32BC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832AD-622C-4DA7-9523-4C5A8793F563}" type="slidenum">
              <a:rPr lang="en-GB" smtClean="0">
                <a:latin typeface="Arial" panose="020B0604020202020204" pitchFamily="34" charset="0"/>
              </a:rPr>
              <a:t>‹#›</a:t>
            </a:fld>
            <a:endParaRPr lang="en-GB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527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E0D7A42-0977-2147-8194-01C3DBCDFF3E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D92B9AF-1FF3-B64A-A57E-17202D6D58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00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>
              <a:effectLst/>
              <a:highlight>
                <a:srgbClr val="00FFFF"/>
              </a:highlight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25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1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Overall, all subgroups are at high risk of recurrence and some subgroups have node + , node- </a:t>
            </a:r>
            <a:endParaRPr lang="en-GB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1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People who are eligible for ABE +ET are treated based on presence of nodal involvement only while people eligible for ET will receive it regardless of node involvement</a:t>
            </a:r>
            <a:endParaRPr lang="en-GB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1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People who are eligible for ABE +ET , should have :</a:t>
            </a:r>
            <a:endParaRPr lang="en-GB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11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at least 4 positive axillary lymph nodes, or </a:t>
            </a:r>
            <a:endParaRPr lang="en-GB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11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 to 3 positive axillary lymph nodes, and at least one of the following criteria: </a:t>
            </a:r>
            <a:endParaRPr lang="en-GB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11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grade 3 disease (defined as at least 8 points on the modified Bloom-Richardson grading system or equivalent), or</a:t>
            </a:r>
            <a:endParaRPr lang="en-GB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11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primary tumour size of at least 5 cm.</a:t>
            </a:r>
            <a:endParaRPr lang="en-GB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1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NATALEE ITT population (population 1) include all people who are either eligible for ABE + ET and people  not eligible for ABE + ET. However, RIBO +AI  is only compared with ET alone  and not ABE + ET, So this may not be reflective of  clinical practice because in NHS people majority of people eligible for ABE + AI would get it instead of ET</a:t>
            </a:r>
            <a:endParaRPr lang="en-GB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1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Population 2: some people have ABE + ET while some have only ET alone</a:t>
            </a:r>
            <a:endParaRPr lang="en-GB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1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Population 3: will have only ET in clinical practice</a:t>
            </a:r>
            <a:endParaRPr lang="en-GB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1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Population 4 (TA810- population 4): who have pathological node involvement will usually have ABE +ET in clinical practice but may include minority of patients who prefer not to have ABE +ET and so receive ET </a:t>
            </a:r>
            <a:endParaRPr lang="en-GB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1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Population 5 is grouping together of population 3 and a small proportion of population 2 who are not eligible for ABE+ET </a:t>
            </a:r>
            <a:endParaRPr lang="en-GB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91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41720-7F77-BD0E-3558-3947FE0B5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0D523F-A5FC-2D96-5312-8AF7065BF9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B75F5F-4063-4588-1C62-6615A74A80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Source: table 4 EAG report: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14163-339F-DE8D-02F6-6B0323D9DB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03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2C4CA-59F7-8E3C-F7B9-7BF402902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B20AC2-5392-EC97-1965-9DDFB2B8FA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F7E4FE-B72D-F9E4-8FE0-5DEADBB910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EECF0-E797-217E-DC1C-83DE51888E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03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EFDDE-1BE4-E487-FB84-4F162D0BD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9DB392-6448-F087-C57F-FC72EAC972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44C68D-9DB7-8083-6D2E-E8164906B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0DB97-3FBA-C051-9461-E8A9C250CA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23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77368-BEAC-D6BB-B562-E022E7A4A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17EBDE-FACC-CFBB-F341-679DC4E1DB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9BC55B-4EA3-A414-EFA9-794C78D8B8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CBB0B-AD45-6972-890F-078641DB19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27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9A8B0-FF30-BA11-37E4-201FBF05E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28D798-D922-E460-EE99-CE321027B0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1EE8F5-D52C-1F50-E81D-F5D0114D7D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Source table 12 EAG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94B7D-20DA-A5A1-FD53-0CBD4578E2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11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Source: 16 EAG report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Page 142 of company submission </a:t>
            </a:r>
            <a:r>
              <a:rPr lang="en-GB" err="1"/>
              <a:t>iDFS</a:t>
            </a:r>
            <a:r>
              <a:rPr lang="en-GB"/>
              <a:t> health state transition probabilities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71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9F775-0E75-DBA3-11AD-7E9C447EE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EB6C30-F6A4-8F94-55CA-584F83B666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154F0A-6F60-6426-09FC-72E5D0B75A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Source: 16 EAG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89B06-EDD9-9877-BB73-AEB580518B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390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4EF98-9BB9-6FAE-26EA-7201C3D33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7692B6-6B2F-4951-60AD-C79DECBBAD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697ADB-E520-F90A-54B8-1D5F9DAE04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Source: table 18 &amp; 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05C66-67E7-F224-0A5A-AA519317A1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71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C1718-651D-9F3F-2389-BBE6F74C9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BC86A1-A895-37C7-7DEF-03F2601FEF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36A456-B360-0B73-9299-2617E34459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6F359-0987-2D4D-4AEE-A23BEF807A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91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142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Source: Figure 1 EAG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075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47C4F-67CB-F84D-79A5-A99FF8567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3FE43D-0189-C9ED-E34D-433629A3F1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C0E194-55B3-0ED7-DEC1-808E6A02ED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FD6E3-814F-AFA3-AE94-9BED1A752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64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529FD-D545-F201-A547-2C64E9E83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190869-0379-AB39-994A-8AD7B77A9D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BFB390-B917-FA2D-73FC-B4E3EB8F2B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625AC-DF97-F55B-C590-A491AC2407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466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679FE-9FED-8416-2058-6B6E26D36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C061F3-962E-D033-912C-924D53C28F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CD5345-0420-58A5-8DCB-C8D31ABBDE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Source: table 34 &amp; 35 EAG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C86EB-DD31-F2B3-B215-E37CC5D461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584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C494C-FDAF-5C40-06AE-5778AC2AD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AB9071-5AD7-025D-73D8-CF1B3A3DF0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DB124E-5DDA-AB7E-26AC-9A66EA0950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4F00D-D1A8-3B2F-D77A-50649A49C8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039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F8790-BE35-FB60-29A9-B2337ECAC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EB21E8-3340-058D-77FD-916CC13814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3525FD-9C2B-7DAC-D679-46D30AEE37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Source figure 3 and 4 EAG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A5540-9AFD-EB45-ECA4-D3C074C6FB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973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10BA9-D6AD-35A2-DB52-F0F378B77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53E862-57B4-0AE6-522E-16456F8EC7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2BEDEF-DE32-4DC6-7C42-5EA86AC9DB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9B6F76-2537-08D1-709B-9AABC2D7D0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67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36316-EA53-95B0-2698-ABD1C22C6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3257C5-973A-5688-E847-880FB2767E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63B57E-826E-5D5C-310A-1D9DA601AF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Source table 39 EAG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B01AE-3E51-B1AC-8BCC-818BEEC2B5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96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11BE0-C485-DFF8-65B8-22166EED8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C7FC8D-3B96-A0A6-91C0-58A578C9D6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993879-44AB-2780-E3A7-E73430A127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18BA4-51D8-2B34-1CB8-B77F221AC1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401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91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A08F3-9C3D-C1FC-9565-31F70E9AC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AD0807-D47F-F30C-AAA0-EB3E5CC541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CCC079-D395-E731-EA61-869C8C148F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D5AB6-AE4A-0021-1E60-001077DB23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2B9AF-1FF3-B64A-A57E-17202D6D58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6942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4409B-7EAE-B0C7-11D6-63C1AA7CA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73AF32-399F-0B4F-0FFC-CD0D582A0F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5087C2-3372-B2E5-7ED5-E086AC2296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8B6EF-B91F-D443-A54A-3CE9247AF9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540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>
                <a:effectLst/>
                <a:ea typeface="Times New Roman" panose="02020603050405020304" pitchFamily="18" charset="0"/>
              </a:rPr>
              <a:t>The company clarification model includes Grade ≥3 AEs with incidence ≥5% in any treatment arm. Each AE is assumed to cost one medical oncology consultant appointment (£190.83). Since Grade ≥3 AEs indicate hospitalisation, the EAG has applied AE-specific costs that more accurately reflect severity and treatment costs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336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BBFF6-EC46-FB54-6F8E-94437D137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A150D0-9C92-70E8-E2A3-6CDA33BAE4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549319-12AC-64A3-FF13-D42CB3ED89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C273F-B97E-0DD3-BD94-68B9D7A807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2B9AF-1FF3-B64A-A57E-17202D6D58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0106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826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FE52A-73F3-ED5F-32FC-1252FBA2E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A7A887-4030-38A4-A87D-CE7130FD33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36F383-F253-59B5-BF52-C42682B3AB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DEB0C-6D47-D90B-D5B6-2CD523A9A5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222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769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2614E-F3C7-A4C1-5F20-CAAB33654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FD35B9-56AB-9732-586F-B4501F0BC5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6F1ABD-1FF1-6ADB-A078-73FCAEE65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Source: TablE1  EAG report: SUPPLEMENTARY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B82FE-A53F-F696-8C75-88F77751C7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332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Source table 7 EAG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172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4A681-F331-B268-1D39-5C419E783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E4AA31-BACA-C4E0-F205-F5278F4191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D2A6AD-E96C-196F-AA80-D8DD403F39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Source:  table 13, EAG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B110C-EFD5-EC23-191E-DDBD1FF79C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890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970B4-8CAE-C8F1-67FE-C954CE572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D7FDCA-FC02-33E9-3A04-A8609D7FEF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9D7D92-30FD-7231-E5A4-826FE81C16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0F34D-49C4-AE73-336D-9B0AA85B19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27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51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3AB30-9557-4A2B-5626-35B43D2C9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AEE200-9DA5-CB44-7E0C-9974596F03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3EF3C1-3961-A673-84F9-351D64BBC0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68E77C-BB8E-DEC9-D20E-B287BFA465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27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supple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361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Source Figure 2: EAG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792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Source table : 36 EAG report: </a:t>
            </a:r>
            <a:r>
              <a:rPr lang="en-GB" err="1"/>
              <a:t>supplem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737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3725D-11A2-AAA1-AD5E-C363128DA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F5F48A-3F25-B28D-6C45-1D00E70FCC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C4DDC0-1999-1BF6-D71D-A3C4F0911D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4C9FA-3ED8-973D-B20F-4F67F5746F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779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091D7-0D50-40F6-6B50-95512B2EE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8E9029-F126-3814-9D29-E869EEE71D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BE3EAC-BC0D-18EE-3690-EF7EA97B58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Source: table 37 and 38 EAG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4BA7A-E012-F3A6-3CE9-1D9BD3837C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724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69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Source; expert submissions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39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66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Source: table 2, CS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75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Adapted from : Figure 4 CS: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r>
              <a:rPr lang="en-GB" err="1"/>
              <a:t>Abemaciclib</a:t>
            </a:r>
            <a:r>
              <a:rPr lang="en-GB"/>
              <a:t> + ET criteria: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FF0000"/>
                </a:solidFill>
                <a:latin typeface="Arial" panose="020B0604020202020204" pitchFamily="34" charset="0"/>
              </a:rPr>
              <a:t>at least 4 positive axillary lymph nodes, 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FF0000"/>
                </a:solidFill>
                <a:latin typeface="Arial" panose="020B0604020202020204" pitchFamily="34" charset="0"/>
              </a:rPr>
              <a:t> 1 to 3 positive axillary lymph nodes, and at least one of following criteria: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400">
                <a:solidFill>
                  <a:srgbClr val="FF0000"/>
                </a:solidFill>
                <a:latin typeface="Arial" panose="020B0604020202020204" pitchFamily="34" charset="0"/>
              </a:rPr>
              <a:t>grade 3 disease (defined as at least 8 points on the modified Bloom-Richardson grading system or equivalent), or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400">
                <a:solidFill>
                  <a:srgbClr val="FF0000"/>
                </a:solidFill>
                <a:latin typeface="Arial" panose="020B0604020202020204" pitchFamily="34" charset="0"/>
              </a:rPr>
              <a:t> primary tumour size of at least 5 cm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98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F4A14-5BA3-0445-3004-55BF97288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21B88E-A186-D576-939E-6C40861B99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E391F9-4697-A09B-7576-7BF4F44098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Source:  table 6, EAG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D761D-4CE0-5EFB-D978-6FD67EA717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53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118A4B-6435-DC40-953D-BE77A26858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53442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Arial" panose="020B0604020202020204" pitchFamily="34" charset="0"/>
                <a:ea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7505851-31E7-A767-55A1-7D4F2742B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0875" y="-9053"/>
            <a:ext cx="6461125" cy="6867053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125" h="6867053">
                <a:moveTo>
                  <a:pt x="1910281" y="0"/>
                </a:moveTo>
                <a:lnTo>
                  <a:pt x="6461125" y="9053"/>
                </a:lnTo>
                <a:lnTo>
                  <a:pt x="6461125" y="6867053"/>
                </a:lnTo>
                <a:lnTo>
                  <a:pt x="0" y="6867053"/>
                </a:lnTo>
                <a:lnTo>
                  <a:pt x="1910281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E57A747B-9E90-DACB-5813-5ED5C7C3B501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57A747B-9E90-DACB-5813-5ED5C7C3B501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5CC9FE9-D734-EAD4-B8FD-F6E441BA9309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7B2196E-3391-C5F1-3D54-4A20CC141C2B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876C832-BC07-12B0-034D-683327618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07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Pag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86C578-67DC-CD80-788E-2DA484291C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8583" y="545526"/>
            <a:ext cx="11178381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Inter or Arial with a minimum font size of 16pt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D41442C-0600-5C76-C581-D615E9BBF8EC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D41442C-0600-5C76-C581-D615E9BBF8EC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C8E6E03-32B1-C5CD-664E-063384D556DF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7AF76EB2-7323-DE1D-B4D9-E10245CCA7FD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9087A8-57F0-4F52-0D4C-4A508308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0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Pag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BAE709-476B-A489-7DC7-5DA16C7CFE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8583" y="545526"/>
            <a:ext cx="11178381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53E5169-A8A8-4023-8954-85A11AE373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Inter or Arial with a minimum font size of 16pt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153EB3D-1301-EBCB-1D3D-2595E539FC5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153EB3D-1301-EBCB-1D3D-2595E539FC5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63E9818-14BF-C085-2270-1815862C5A2B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6AF898F7-301E-51C8-5C47-83F8D53ACAA3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B944DA-A86A-F9A3-D617-CEA507540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22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844831D-77BF-5F4B-B60B-55D5C0D74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22222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sample bulleted text (1 column)</a:t>
            </a:r>
            <a:br>
              <a:rPr lang="en-US"/>
            </a:b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304228-CD0C-4EA6-DB18-6287BB1B3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FC04D79-84AB-5243-FB1B-DED100B41FED}"/>
              </a:ext>
            </a:extLst>
          </p:cNvPr>
          <p:cNvSpPr txBox="1">
            <a:spLocks/>
          </p:cNvSpPr>
          <p:nvPr userDrawn="1"/>
        </p:nvSpPr>
        <p:spPr>
          <a:xfrm>
            <a:off x="11637742" y="644060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4AA8ABB-B0BA-B519-D46B-E501DBCAE150}"/>
              </a:ext>
            </a:extLst>
          </p:cNvPr>
          <p:cNvSpPr txBox="1">
            <a:spLocks/>
          </p:cNvSpPr>
          <p:nvPr userDrawn="1"/>
        </p:nvSpPr>
        <p:spPr>
          <a:xfrm>
            <a:off x="11637742" y="644060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267E45F3-4990-E614-3D69-D2F8961C453A}"/>
              </a:ext>
            </a:extLst>
          </p:cNvPr>
          <p:cNvSpPr txBox="1">
            <a:spLocks/>
          </p:cNvSpPr>
          <p:nvPr userDrawn="1"/>
        </p:nvSpPr>
        <p:spPr>
          <a:xfrm>
            <a:off x="11637742" y="644060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6FB4BD29-F0C4-7967-F4AA-59D82EB7A5C4}"/>
              </a:ext>
            </a:extLst>
          </p:cNvPr>
          <p:cNvSpPr txBox="1">
            <a:spLocks/>
          </p:cNvSpPr>
          <p:nvPr userDrawn="1"/>
        </p:nvSpPr>
        <p:spPr>
          <a:xfrm>
            <a:off x="11637742" y="644060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441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844831D-77BF-5F4B-B60B-55D5C0D74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22222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sample bulleted text (1 column)</a:t>
            </a:r>
            <a:br>
              <a:rPr lang="en-US"/>
            </a:b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3B966A2-6C2B-49F6-F5A0-9BB1C7E1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736DE81E-4D22-5724-E8E6-41709B8213A8}"/>
              </a:ext>
            </a:extLst>
          </p:cNvPr>
          <p:cNvSpPr txBox="1">
            <a:spLocks/>
          </p:cNvSpPr>
          <p:nvPr userDrawn="1"/>
        </p:nvSpPr>
        <p:spPr>
          <a:xfrm>
            <a:off x="11637742" y="644060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r"/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D32C529E-1E67-D62F-3D84-70E6AF8A60C9}"/>
              </a:ext>
            </a:extLst>
          </p:cNvPr>
          <p:cNvSpPr txBox="1">
            <a:spLocks/>
          </p:cNvSpPr>
          <p:nvPr userDrawn="1"/>
        </p:nvSpPr>
        <p:spPr>
          <a:xfrm>
            <a:off x="11637742" y="644060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r"/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82F41CD0-3BF9-779E-55F6-55CE07AC5326}"/>
              </a:ext>
            </a:extLst>
          </p:cNvPr>
          <p:cNvSpPr txBox="1">
            <a:spLocks/>
          </p:cNvSpPr>
          <p:nvPr userDrawn="1"/>
        </p:nvSpPr>
        <p:spPr>
          <a:xfrm>
            <a:off x="11637742" y="644060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r"/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6A037A60-3B80-9000-D7FD-772E99273C0A}"/>
              </a:ext>
            </a:extLst>
          </p:cNvPr>
          <p:cNvSpPr txBox="1">
            <a:spLocks/>
          </p:cNvSpPr>
          <p:nvPr userDrawn="1"/>
        </p:nvSpPr>
        <p:spPr>
          <a:xfrm>
            <a:off x="11637742" y="644060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r"/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63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ne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E98A944-FE84-2129-7C96-905FBEDEF754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844831D-77BF-5F4B-B60B-55D5C0D74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sample bulleted text (1 column)</a:t>
            </a:r>
            <a:br>
              <a:rPr lang="en-US"/>
            </a:b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E98A944-FE84-2129-7C96-905FBEDEF754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C241C8F-E76E-FD73-EA23-B0D00E77E51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2A63E50-1936-94C2-FF11-2EB49F66D145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ED8832D-D62A-CAE6-14C4-6E11015D9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1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F6F3ABE1-54A6-A9F0-1083-202CF26FE125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844831D-77BF-5F4B-B60B-55D5C0D74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sample bulleted text (1 column)</a:t>
            </a:r>
            <a:br>
              <a:rPr lang="en-US"/>
            </a:b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F6F3ABE1-54A6-A9F0-1083-202CF26FE125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3A288302-AAB0-66ED-BC12-48B7EEB6D8AB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D855CAB-E865-8483-4CA1-749AFBA686C9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BD15571-089F-B590-2BC4-CAC6912D8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67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7C73940-1394-1145-A37B-DD10AE53BC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270744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22222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sample bulleted text (2 columns)</a:t>
            </a:r>
            <a:br>
              <a:rPr lang="en-US"/>
            </a:b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844831D-77BF-5F4B-B60B-55D5C0D74FE3}"/>
              </a:ext>
            </a:extLst>
          </p:cNvPr>
          <p:cNvSpPr txBox="1">
            <a:spLocks/>
          </p:cNvSpPr>
          <p:nvPr/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22222"/>
                </a:solidFill>
                <a:latin typeface="Lora SemiBold" pitchFamily="2" charset="77"/>
                <a:ea typeface="Lora SemiBold" charset="0"/>
                <a:cs typeface="Lora SemiBold" charset="0"/>
              </a:defRPr>
            </a:lvl1pPr>
          </a:lstStyle>
          <a:p>
            <a:endParaRPr lang="en-US"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16939"/>
            <a:ext cx="11177587" cy="3641147"/>
          </a:xfrm>
        </p:spPr>
        <p:txBody>
          <a:bodyPr numCol="2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844831D-77BF-5F4B-B60B-55D5C0D74FE3}"/>
              </a:ext>
            </a:extLst>
          </p:cNvPr>
          <p:cNvSpPr txBox="1">
            <a:spLocks/>
          </p:cNvSpPr>
          <p:nvPr/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22222"/>
                </a:solidFill>
                <a:latin typeface="Lora SemiBold" pitchFamily="2" charset="77"/>
                <a:ea typeface="Lora SemiBold" charset="0"/>
                <a:cs typeface="Lora SemiBold" charset="0"/>
              </a:defRPr>
            </a:lvl1pPr>
          </a:lstStyle>
          <a:p>
            <a:endParaRPr lang="en-US"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FBD5A5-7A2B-0609-A33F-1EEE51712C01}"/>
              </a:ext>
            </a:extLst>
          </p:cNvPr>
          <p:cNvSpPr txBox="1">
            <a:spLocks/>
          </p:cNvSpPr>
          <p:nvPr/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22222"/>
                </a:solidFill>
                <a:latin typeface="Lora SemiBold" pitchFamily="2" charset="77"/>
                <a:ea typeface="Lora SemiBold" charset="0"/>
                <a:cs typeface="Lora SemiBold" charset="0"/>
              </a:defRPr>
            </a:lvl1pPr>
          </a:lstStyle>
          <a:p>
            <a:endParaRPr lang="en-US"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A20C810-11A7-12CE-B50A-96B7E975780F}"/>
              </a:ext>
            </a:extLst>
          </p:cNvPr>
          <p:cNvSpPr txBox="1">
            <a:spLocks/>
          </p:cNvSpPr>
          <p:nvPr userDrawn="1"/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22222"/>
                </a:solidFill>
                <a:latin typeface="Lora SemiBold" pitchFamily="2" charset="77"/>
                <a:ea typeface="Lora SemiBold" charset="0"/>
                <a:cs typeface="Lora SemiBold" charset="0"/>
              </a:defRPr>
            </a:lvl1pPr>
          </a:lstStyle>
          <a:p>
            <a:endParaRPr lang="en-US"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EBD5AC8-46A6-95DF-B791-2B369ACED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29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F9D580-E317-5C4C-B981-C9DC1F5E2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E8F042-D308-184D-B342-2519009D3C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132199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rgbClr val="222222"/>
                </a:solidFill>
              </a:defRPr>
            </a:lvl1pPr>
          </a:lstStyle>
          <a:p>
            <a:r>
              <a:rPr lang="en-US"/>
              <a:t>This is sample bulleted text (2 columns)</a:t>
            </a:r>
            <a:br>
              <a:rPr lang="en-US"/>
            </a:br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6059545-8DB2-C466-C9CD-3455525CAE9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 numCol="2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6059545-8DB2-C466-C9CD-3455525CAE9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5F2E009-4AC4-8BE8-449A-D98E0B4D419F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FAC7A0B0-AE4B-F793-1F59-1EC3584DEA01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C6FC489-B11C-2654-C925-48D950964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09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F9D580-E317-5C4C-B981-C9DC1F5E2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2FD56C-BB5C-3D45-8F56-0F195C1428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132199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This is sample bulleted text (2 columns)</a:t>
            </a:r>
            <a:br>
              <a:rPr lang="en-US"/>
            </a:br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EDBD470-04D9-C985-F47F-8377F68596F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 numCol="2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CEDBD470-04D9-C985-F47F-8377F68596F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812A246-8492-A6DF-26EA-231CD0D4C72E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1E41F4E-F481-AD30-99FC-2947FB6B0A60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55F0AC-C291-F5A1-F78F-EBA04390C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15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F9D580-E317-5C4C-B981-C9DC1F5E2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104489" cy="129118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sample bulleted text (2 columns)</a:t>
            </a:r>
            <a:br>
              <a:rPr lang="en-US"/>
            </a:br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0F2871E-DAE6-816D-2EE7-E4F57CAA123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 numCol="2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C0F2871E-DAE6-816D-2EE7-E4F57CAA123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4CC3806-C2E5-B6D1-570D-834470E8BD6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19042514-82A1-B26E-B76D-98A3807B5026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EBB4B56-C5CF-5A4B-2F99-B5622224C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2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F0B7A7-6AD4-440A-9072-C51E759FC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033"/>
            <a:ext cx="12192000" cy="6857999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E3C02B6-8ECF-EFEF-0169-F2A3AC0CFF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4143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833D2BE-BF69-3979-88C5-67C970639A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Arial" panose="020B0604020202020204" pitchFamily="34" charset="0"/>
                <a:ea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DC10BCB9-796E-4ED3-BCAB-6890E853D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0875" y="-9054"/>
            <a:ext cx="6461125" cy="6867053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125" h="6867053">
                <a:moveTo>
                  <a:pt x="1910281" y="0"/>
                </a:moveTo>
                <a:lnTo>
                  <a:pt x="6461125" y="9053"/>
                </a:lnTo>
                <a:lnTo>
                  <a:pt x="6461125" y="6867053"/>
                </a:lnTo>
                <a:lnTo>
                  <a:pt x="0" y="6867053"/>
                </a:lnTo>
                <a:lnTo>
                  <a:pt x="1910281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AD31B37-9311-27AE-0864-6D1A54196EC1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AD31B37-9311-27AE-0864-6D1A54196EC1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0AA9CF9-9D4D-4527-6F05-1AF14E246EC6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F672A222-6CF7-5C28-1341-13D00CB90A8F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87D394A-E4C4-E935-0900-17F4B88EE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82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7C73940-1394-1145-A37B-DD10AE53BC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224562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22222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sample bulleted text (3 columns)</a:t>
            </a:r>
            <a:br>
              <a:rPr lang="en-US"/>
            </a:b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16939"/>
            <a:ext cx="11177587" cy="3641147"/>
          </a:xfrm>
        </p:spPr>
        <p:txBody>
          <a:bodyPr numCol="3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  <a:p>
            <a:pPr lvl="0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F6E0EA-4C5B-6C5D-7447-EFE478D04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87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F9D580-E317-5C4C-B981-C9DC1F5E2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E8F042-D308-184D-B342-2519009D3C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058308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22222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sample bulleted text (3 columns)</a:t>
            </a:r>
            <a:br>
              <a:rPr lang="en-US"/>
            </a:br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7390C06-BD06-9CD8-C96F-FE7771E52774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043" y="1916939"/>
            <a:ext cx="11177587" cy="3641147"/>
          </a:xfrm>
        </p:spPr>
        <p:txBody>
          <a:bodyPr numCol="3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  <a:p>
            <a:pPr lvl="0"/>
            <a:endParaRPr lang="en-GB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27390C06-BD06-9CD8-C96F-FE7771E52774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BED9458-EC91-0DDD-81D0-D8EA7CDBB8F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6D431EAC-CCCF-F033-AA25-1C0750ED1428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1CD765D-C425-5545-1A03-16E432714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1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F9D580-E317-5C4C-B981-C9DC1F5E2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2FD56C-BB5C-3D45-8F56-0F195C1428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076781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sample bulleted text (3 columns)</a:t>
            </a:r>
            <a:br>
              <a:rPr lang="en-US"/>
            </a:br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EEA4251-8CFD-B3E0-D721-6F017DCF6B6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16939"/>
            <a:ext cx="11177587" cy="3641147"/>
          </a:xfrm>
        </p:spPr>
        <p:txBody>
          <a:bodyPr numCol="3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  <a:p>
            <a:pPr lvl="0"/>
            <a:endParaRPr lang="en-GB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EEA4251-8CFD-B3E0-D721-6F017DCF6B6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8EE0FF4-7CF4-1BE1-C7EC-A7BF890D743E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FCB2ECA4-86F5-928A-8109-698BE4DB7460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B69CD60-9A52-0A6D-BADA-DACBCE288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6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F9D580-E317-5C4C-B981-C9DC1F5E2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3517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11132198" cy="129118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sample bulleted text (3 columns)</a:t>
            </a:r>
            <a:br>
              <a:rPr lang="en-US"/>
            </a:br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3597521-B8F5-CAB8-884C-7F7852DFEC6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28892"/>
            <a:ext cx="11177587" cy="3641147"/>
          </a:xfrm>
        </p:spPr>
        <p:txBody>
          <a:bodyPr numCol="3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  <a:p>
            <a:pPr lvl="0"/>
            <a:endParaRPr lang="en-GB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3597521-B8F5-CAB8-884C-7F7852DFEC6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3A976B7-8EB2-91A1-8D3D-0F2289B8683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12D3821A-C6BC-1009-35C8-4094C89935BD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4D1BFE-B2F4-4CD4-D233-ACB66BB71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52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Layout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8629143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F1E3FF1-EAC5-11C4-A42E-BE75B5A57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24689" y="0"/>
            <a:ext cx="2767312" cy="6858000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  <a:gd name="connsiteX0" fmla="*/ 5196689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5196689 w 6461125"/>
              <a:gd name="connsiteY4" fmla="*/ 0 h 6867053"/>
              <a:gd name="connsiteX0" fmla="*/ 1258432 w 2522868"/>
              <a:gd name="connsiteY0" fmla="*/ 0 h 6867053"/>
              <a:gd name="connsiteX1" fmla="*/ 2522868 w 2522868"/>
              <a:gd name="connsiteY1" fmla="*/ 9053 h 6867053"/>
              <a:gd name="connsiteX2" fmla="*/ 2522868 w 2522868"/>
              <a:gd name="connsiteY2" fmla="*/ 6867053 h 6867053"/>
              <a:gd name="connsiteX3" fmla="*/ 0 w 2522868"/>
              <a:gd name="connsiteY3" fmla="*/ 6867053 h 6867053"/>
              <a:gd name="connsiteX4" fmla="*/ 1258432 w 2522868"/>
              <a:gd name="connsiteY4" fmla="*/ 0 h 6867053"/>
              <a:gd name="connsiteX0" fmla="*/ 760491 w 2522868"/>
              <a:gd name="connsiteY0" fmla="*/ 0 h 6858000"/>
              <a:gd name="connsiteX1" fmla="*/ 2522868 w 2522868"/>
              <a:gd name="connsiteY1" fmla="*/ 0 h 6858000"/>
              <a:gd name="connsiteX2" fmla="*/ 2522868 w 2522868"/>
              <a:gd name="connsiteY2" fmla="*/ 6858000 h 6858000"/>
              <a:gd name="connsiteX3" fmla="*/ 0 w 2522868"/>
              <a:gd name="connsiteY3" fmla="*/ 6858000 h 6858000"/>
              <a:gd name="connsiteX4" fmla="*/ 760491 w 2522868"/>
              <a:gd name="connsiteY4" fmla="*/ 0 h 6858000"/>
              <a:gd name="connsiteX0" fmla="*/ 1004935 w 2767312"/>
              <a:gd name="connsiteY0" fmla="*/ 0 h 6858000"/>
              <a:gd name="connsiteX1" fmla="*/ 2767312 w 2767312"/>
              <a:gd name="connsiteY1" fmla="*/ 0 h 6858000"/>
              <a:gd name="connsiteX2" fmla="*/ 2767312 w 2767312"/>
              <a:gd name="connsiteY2" fmla="*/ 6858000 h 6858000"/>
              <a:gd name="connsiteX3" fmla="*/ 0 w 2767312"/>
              <a:gd name="connsiteY3" fmla="*/ 6858000 h 6858000"/>
              <a:gd name="connsiteX4" fmla="*/ 1004935 w 276731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312" h="6858000">
                <a:moveTo>
                  <a:pt x="1004935" y="0"/>
                </a:moveTo>
                <a:lnTo>
                  <a:pt x="2767312" y="0"/>
                </a:lnTo>
                <a:lnTo>
                  <a:pt x="2767312" y="6858000"/>
                </a:lnTo>
                <a:lnTo>
                  <a:pt x="0" y="6858000"/>
                </a:lnTo>
                <a:lnTo>
                  <a:pt x="1004935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4" y="1928892"/>
            <a:ext cx="8585604" cy="3641147"/>
          </a:xfrm>
        </p:spPr>
        <p:txBody>
          <a:bodyPr numCol="1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874CED-1578-BC5D-FBAF-4BFF80497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80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Layout Pag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AB2B26-D75C-1146-BA54-065199B46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843518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6E9A876-1569-D544-913F-B065A154E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24689" y="0"/>
            <a:ext cx="2767312" cy="6858000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  <a:gd name="connsiteX0" fmla="*/ 5196689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5196689 w 6461125"/>
              <a:gd name="connsiteY4" fmla="*/ 0 h 6867053"/>
              <a:gd name="connsiteX0" fmla="*/ 1258432 w 2522868"/>
              <a:gd name="connsiteY0" fmla="*/ 0 h 6867053"/>
              <a:gd name="connsiteX1" fmla="*/ 2522868 w 2522868"/>
              <a:gd name="connsiteY1" fmla="*/ 9053 h 6867053"/>
              <a:gd name="connsiteX2" fmla="*/ 2522868 w 2522868"/>
              <a:gd name="connsiteY2" fmla="*/ 6867053 h 6867053"/>
              <a:gd name="connsiteX3" fmla="*/ 0 w 2522868"/>
              <a:gd name="connsiteY3" fmla="*/ 6867053 h 6867053"/>
              <a:gd name="connsiteX4" fmla="*/ 1258432 w 2522868"/>
              <a:gd name="connsiteY4" fmla="*/ 0 h 6867053"/>
              <a:gd name="connsiteX0" fmla="*/ 760491 w 2522868"/>
              <a:gd name="connsiteY0" fmla="*/ 0 h 6858000"/>
              <a:gd name="connsiteX1" fmla="*/ 2522868 w 2522868"/>
              <a:gd name="connsiteY1" fmla="*/ 0 h 6858000"/>
              <a:gd name="connsiteX2" fmla="*/ 2522868 w 2522868"/>
              <a:gd name="connsiteY2" fmla="*/ 6858000 h 6858000"/>
              <a:gd name="connsiteX3" fmla="*/ 0 w 2522868"/>
              <a:gd name="connsiteY3" fmla="*/ 6858000 h 6858000"/>
              <a:gd name="connsiteX4" fmla="*/ 760491 w 2522868"/>
              <a:gd name="connsiteY4" fmla="*/ 0 h 6858000"/>
              <a:gd name="connsiteX0" fmla="*/ 1004935 w 2767312"/>
              <a:gd name="connsiteY0" fmla="*/ 0 h 6858000"/>
              <a:gd name="connsiteX1" fmla="*/ 2767312 w 2767312"/>
              <a:gd name="connsiteY1" fmla="*/ 0 h 6858000"/>
              <a:gd name="connsiteX2" fmla="*/ 2767312 w 2767312"/>
              <a:gd name="connsiteY2" fmla="*/ 6858000 h 6858000"/>
              <a:gd name="connsiteX3" fmla="*/ 0 w 2767312"/>
              <a:gd name="connsiteY3" fmla="*/ 6858000 h 6858000"/>
              <a:gd name="connsiteX4" fmla="*/ 1004935 w 276731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312" h="6858000">
                <a:moveTo>
                  <a:pt x="1004935" y="0"/>
                </a:moveTo>
                <a:lnTo>
                  <a:pt x="2767312" y="0"/>
                </a:lnTo>
                <a:lnTo>
                  <a:pt x="2767312" y="6858000"/>
                </a:lnTo>
                <a:lnTo>
                  <a:pt x="0" y="6858000"/>
                </a:lnTo>
                <a:lnTo>
                  <a:pt x="1004935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4E3DD39E-4C7C-4E22-4DE3-95C92780FBEA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384" y="1940844"/>
            <a:ext cx="8585604" cy="3641147"/>
          </a:xfrm>
        </p:spPr>
        <p:txBody>
          <a:bodyPr numCol="1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4E3DD39E-4C7C-4E22-4DE3-95C92780FBEA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B32D8A9-E2C9-1149-2948-98A66FD86F73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6166EBC9-B081-FB94-FE85-58E4D58A1923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0598603-2D8E-A8B8-49A4-6A3AD36D3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361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Layout Imag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AB2B26-D75C-1146-BA54-065199B46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8416707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5A1A24A-7B07-2001-6FA5-A2A759DD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24689" y="0"/>
            <a:ext cx="2767312" cy="6858000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  <a:gd name="connsiteX0" fmla="*/ 5196689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5196689 w 6461125"/>
              <a:gd name="connsiteY4" fmla="*/ 0 h 6867053"/>
              <a:gd name="connsiteX0" fmla="*/ 1258432 w 2522868"/>
              <a:gd name="connsiteY0" fmla="*/ 0 h 6867053"/>
              <a:gd name="connsiteX1" fmla="*/ 2522868 w 2522868"/>
              <a:gd name="connsiteY1" fmla="*/ 9053 h 6867053"/>
              <a:gd name="connsiteX2" fmla="*/ 2522868 w 2522868"/>
              <a:gd name="connsiteY2" fmla="*/ 6867053 h 6867053"/>
              <a:gd name="connsiteX3" fmla="*/ 0 w 2522868"/>
              <a:gd name="connsiteY3" fmla="*/ 6867053 h 6867053"/>
              <a:gd name="connsiteX4" fmla="*/ 1258432 w 2522868"/>
              <a:gd name="connsiteY4" fmla="*/ 0 h 6867053"/>
              <a:gd name="connsiteX0" fmla="*/ 760491 w 2522868"/>
              <a:gd name="connsiteY0" fmla="*/ 0 h 6858000"/>
              <a:gd name="connsiteX1" fmla="*/ 2522868 w 2522868"/>
              <a:gd name="connsiteY1" fmla="*/ 0 h 6858000"/>
              <a:gd name="connsiteX2" fmla="*/ 2522868 w 2522868"/>
              <a:gd name="connsiteY2" fmla="*/ 6858000 h 6858000"/>
              <a:gd name="connsiteX3" fmla="*/ 0 w 2522868"/>
              <a:gd name="connsiteY3" fmla="*/ 6858000 h 6858000"/>
              <a:gd name="connsiteX4" fmla="*/ 760491 w 2522868"/>
              <a:gd name="connsiteY4" fmla="*/ 0 h 6858000"/>
              <a:gd name="connsiteX0" fmla="*/ 1004935 w 2767312"/>
              <a:gd name="connsiteY0" fmla="*/ 0 h 6858000"/>
              <a:gd name="connsiteX1" fmla="*/ 2767312 w 2767312"/>
              <a:gd name="connsiteY1" fmla="*/ 0 h 6858000"/>
              <a:gd name="connsiteX2" fmla="*/ 2767312 w 2767312"/>
              <a:gd name="connsiteY2" fmla="*/ 6858000 h 6858000"/>
              <a:gd name="connsiteX3" fmla="*/ 0 w 2767312"/>
              <a:gd name="connsiteY3" fmla="*/ 6858000 h 6858000"/>
              <a:gd name="connsiteX4" fmla="*/ 1004935 w 276731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312" h="6858000">
                <a:moveTo>
                  <a:pt x="1004935" y="0"/>
                </a:moveTo>
                <a:lnTo>
                  <a:pt x="2767312" y="0"/>
                </a:lnTo>
                <a:lnTo>
                  <a:pt x="2767312" y="6858000"/>
                </a:lnTo>
                <a:lnTo>
                  <a:pt x="0" y="6858000"/>
                </a:lnTo>
                <a:lnTo>
                  <a:pt x="1004935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A7FD448-0965-CC3A-F1BF-00B568BC4F5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384" y="1946822"/>
            <a:ext cx="8585604" cy="3641147"/>
          </a:xfrm>
        </p:spPr>
        <p:txBody>
          <a:bodyPr numCol="1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2A7FD448-0965-CC3A-F1BF-00B568BC4F5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B505628-BC0C-72D6-C38B-9E9E3ABA64AA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4D0219B5-20CB-EA85-2A81-2B6B253C9B1C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5A9CFE6-42B8-596B-9A0C-8936368EF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245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Layout Imag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A2DD28E-92CA-B479-41C5-36AE7F502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8444416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C5741D9-7C1F-B70D-4B2B-7928DF4CA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24689" y="0"/>
            <a:ext cx="2767312" cy="6858000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  <a:gd name="connsiteX0" fmla="*/ 5196689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5196689 w 6461125"/>
              <a:gd name="connsiteY4" fmla="*/ 0 h 6867053"/>
              <a:gd name="connsiteX0" fmla="*/ 1258432 w 2522868"/>
              <a:gd name="connsiteY0" fmla="*/ 0 h 6867053"/>
              <a:gd name="connsiteX1" fmla="*/ 2522868 w 2522868"/>
              <a:gd name="connsiteY1" fmla="*/ 9053 h 6867053"/>
              <a:gd name="connsiteX2" fmla="*/ 2522868 w 2522868"/>
              <a:gd name="connsiteY2" fmla="*/ 6867053 h 6867053"/>
              <a:gd name="connsiteX3" fmla="*/ 0 w 2522868"/>
              <a:gd name="connsiteY3" fmla="*/ 6867053 h 6867053"/>
              <a:gd name="connsiteX4" fmla="*/ 1258432 w 2522868"/>
              <a:gd name="connsiteY4" fmla="*/ 0 h 6867053"/>
              <a:gd name="connsiteX0" fmla="*/ 760491 w 2522868"/>
              <a:gd name="connsiteY0" fmla="*/ 0 h 6858000"/>
              <a:gd name="connsiteX1" fmla="*/ 2522868 w 2522868"/>
              <a:gd name="connsiteY1" fmla="*/ 0 h 6858000"/>
              <a:gd name="connsiteX2" fmla="*/ 2522868 w 2522868"/>
              <a:gd name="connsiteY2" fmla="*/ 6858000 h 6858000"/>
              <a:gd name="connsiteX3" fmla="*/ 0 w 2522868"/>
              <a:gd name="connsiteY3" fmla="*/ 6858000 h 6858000"/>
              <a:gd name="connsiteX4" fmla="*/ 760491 w 2522868"/>
              <a:gd name="connsiteY4" fmla="*/ 0 h 6858000"/>
              <a:gd name="connsiteX0" fmla="*/ 1004935 w 2767312"/>
              <a:gd name="connsiteY0" fmla="*/ 0 h 6858000"/>
              <a:gd name="connsiteX1" fmla="*/ 2767312 w 2767312"/>
              <a:gd name="connsiteY1" fmla="*/ 0 h 6858000"/>
              <a:gd name="connsiteX2" fmla="*/ 2767312 w 2767312"/>
              <a:gd name="connsiteY2" fmla="*/ 6858000 h 6858000"/>
              <a:gd name="connsiteX3" fmla="*/ 0 w 2767312"/>
              <a:gd name="connsiteY3" fmla="*/ 6858000 h 6858000"/>
              <a:gd name="connsiteX4" fmla="*/ 1004935 w 276731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312" h="6858000">
                <a:moveTo>
                  <a:pt x="1004935" y="0"/>
                </a:moveTo>
                <a:lnTo>
                  <a:pt x="2767312" y="0"/>
                </a:lnTo>
                <a:lnTo>
                  <a:pt x="2767312" y="6858000"/>
                </a:lnTo>
                <a:lnTo>
                  <a:pt x="0" y="6858000"/>
                </a:lnTo>
                <a:lnTo>
                  <a:pt x="1004935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3F79B87-282C-F754-9DA1-82F7EB507D4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384" y="1934868"/>
            <a:ext cx="8585604" cy="3641147"/>
          </a:xfrm>
        </p:spPr>
        <p:txBody>
          <a:bodyPr numCol="1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3F79B87-282C-F754-9DA1-82F7EB507D4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A7A5101-B982-3D27-A2EE-345C292E8F8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06801DB2-CB76-7A1B-0A77-E9DFD1662168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1154617-CDEF-8A9D-8FEB-A937FC663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677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Layout Pag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B5C54E-87D2-DD46-9E3A-B474DB4DB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8346" y="0"/>
            <a:ext cx="9593654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839A32-3E49-0347-85A7-6A2D5D9EF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697028"/>
            <a:ext cx="2433083" cy="419038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a sample page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7963" y="531813"/>
            <a:ext cx="6226175" cy="67945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ea typeface="Lora" charset="0"/>
                <a:cs typeface="Lora" charset="0"/>
              </a:defRPr>
            </a:lvl1pPr>
          </a:lstStyle>
          <a:p>
            <a:pPr lvl="0"/>
            <a:r>
              <a:rPr lang="en-GB"/>
              <a:t>Example 1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C07EA-B101-2B47-93F9-A49290842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8518" y="1226521"/>
            <a:ext cx="7496175" cy="1117600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6FF4277-5991-3145-B50E-FD1554CCE6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17963" y="2460676"/>
            <a:ext cx="6226175" cy="67945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ea typeface="Lora" charset="0"/>
                <a:cs typeface="Lora" charset="0"/>
              </a:defRPr>
            </a:lvl1pPr>
          </a:lstStyle>
          <a:p>
            <a:pPr lvl="0"/>
            <a:r>
              <a:rPr lang="en-GB"/>
              <a:t>Example 2</a:t>
            </a:r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F72BB86-1186-2044-A764-944661E2A5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18518" y="3155384"/>
            <a:ext cx="7496175" cy="1117600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25B2568-91C7-584B-93BF-260BF11F59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7408" y="4377642"/>
            <a:ext cx="6226175" cy="67945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ea typeface="Lora" charset="0"/>
                <a:cs typeface="Lora" charset="0"/>
              </a:defRPr>
            </a:lvl1pPr>
          </a:lstStyle>
          <a:p>
            <a:pPr lvl="0"/>
            <a:r>
              <a:rPr lang="en-GB"/>
              <a:t>Example 3</a:t>
            </a:r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309A51E-DEB9-C346-A901-A485A3D8BE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7963" y="5072350"/>
            <a:ext cx="7496175" cy="1117600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FE84A6A-16BB-4E92-AFA8-8049FA098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4C0E950-E3E7-F2AC-1BEC-60CA1A1D4E0D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95839A32-3E49-0347-85A7-6A2D5D9EF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FE84A6A-16BB-4E92-AFA8-8049FA098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04C0E950-E3E7-F2AC-1BEC-60CA1A1D4E0D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9FC92788-1CF1-E651-FBDB-BD30DB476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ACD7F34-BE21-B9EC-25F0-A27252E47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C5FF478A-5B8E-953E-4DB6-9A571680A13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id="{C01117B1-E562-1F65-C13C-339DDF5FC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74070583-3261-65ED-5C12-C94739126D29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B116081-2675-8645-EA72-F964A229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Layout Pag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D73E01DB-6802-DFD8-6FEC-695065F37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697028"/>
            <a:ext cx="2433083" cy="419038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a sample page layout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9A1EDE6-1787-42AA-A846-F95AF5D43D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7963" y="531813"/>
            <a:ext cx="6226175" cy="67945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ea typeface="Lora" charset="0"/>
                <a:cs typeface="Lora" charset="0"/>
              </a:defRPr>
            </a:lvl1pPr>
          </a:lstStyle>
          <a:p>
            <a:pPr lvl="0"/>
            <a:r>
              <a:rPr lang="en-GB"/>
              <a:t>Example 1</a:t>
            </a:r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162F9E1-8872-4DF8-8AE2-6F432928DB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8518" y="1226521"/>
            <a:ext cx="7496175" cy="1117600"/>
          </a:xfrm>
        </p:spPr>
        <p:txBody>
          <a:bodyPr>
            <a:normAutofit/>
          </a:bodyPr>
          <a:lstStyle>
            <a:lvl1pPr>
              <a:defRPr sz="1800" b="0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91C1152-F42A-4216-886B-4FCA841AF2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17963" y="2460676"/>
            <a:ext cx="6226175" cy="67945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ea typeface="Lora" charset="0"/>
                <a:cs typeface="Lora" charset="0"/>
              </a:defRPr>
            </a:lvl1pPr>
          </a:lstStyle>
          <a:p>
            <a:pPr lvl="0"/>
            <a:r>
              <a:rPr lang="en-GB"/>
              <a:t>Example 2</a:t>
            </a:r>
            <a:endParaRPr lang="en-US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7E403A3-8679-44BF-AD86-42EF9AFD9F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18518" y="3155384"/>
            <a:ext cx="7496175" cy="1117600"/>
          </a:xfrm>
        </p:spPr>
        <p:txBody>
          <a:bodyPr>
            <a:normAutofit/>
          </a:bodyPr>
          <a:lstStyle>
            <a:lvl1pPr>
              <a:defRPr sz="1800" b="0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6EE7173-47AA-48FF-A59B-31ADB063D0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7408" y="4377642"/>
            <a:ext cx="6226175" cy="67945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ea typeface="Lora" charset="0"/>
                <a:cs typeface="Lora" charset="0"/>
              </a:defRPr>
            </a:lvl1pPr>
          </a:lstStyle>
          <a:p>
            <a:pPr lvl="0"/>
            <a:r>
              <a:rPr lang="en-GB"/>
              <a:t>Example 3</a:t>
            </a:r>
            <a:endParaRPr lang="en-US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E17D836-806F-4767-B265-5F88607134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7963" y="5072350"/>
            <a:ext cx="7496175" cy="1117600"/>
          </a:xfrm>
        </p:spPr>
        <p:txBody>
          <a:bodyPr>
            <a:normAutofit/>
          </a:bodyPr>
          <a:lstStyle>
            <a:lvl1pPr>
              <a:defRPr sz="1800" b="0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9DD499C-21D4-3049-0CE9-67D8860B2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C2CA6CBC-1CF9-904C-7B4A-7FFE346B99AF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D73E01DB-6802-DFD8-6FEC-695065F37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9DD499C-21D4-3049-0CE9-67D8860B2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C2CA6CBC-1CF9-904C-7B4A-7FFE346B99AF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61A0DDAB-8E28-0A0F-E82F-073DEE610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187C572-9A59-D420-71C8-F258AAC2D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5DC8ED7F-F887-5E37-6343-5EBF87959BE3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A9FB08EA-3095-8E06-DD44-33150F508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7C9A5DBB-FAE7-FCCD-9F30-1CC85E288387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D266A55-362B-7E2B-7F9C-26AC7CE3B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0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A5B340-A139-43F1-8897-F72E32D27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F90F9EA-6261-2BB5-A397-03E61B490C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82F9766-4972-F174-153B-268D85F81A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3B414633-21DA-146B-1F4C-E0DC80EA8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0875" y="-9054"/>
            <a:ext cx="6461125" cy="6867053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125" h="6867053">
                <a:moveTo>
                  <a:pt x="1910281" y="0"/>
                </a:moveTo>
                <a:lnTo>
                  <a:pt x="6461125" y="9053"/>
                </a:lnTo>
                <a:lnTo>
                  <a:pt x="6461125" y="6867053"/>
                </a:lnTo>
                <a:lnTo>
                  <a:pt x="0" y="6867053"/>
                </a:lnTo>
                <a:lnTo>
                  <a:pt x="1910281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4880145A-77DD-C13E-E9AF-BAE16209486E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4880145A-77DD-C13E-E9AF-BAE16209486E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FE25D1D-91F4-ECFA-44B5-F38722EB53EE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0AC358A1-1DA1-1619-1588-630E0024E5E2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725F94-97E3-8C0E-43B9-A9A8A0570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233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Imag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D6532A7-2381-C31B-2DC2-6BFF6B382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0"/>
            <a:ext cx="423702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3AC38256-C8D9-6119-42DD-A10574D38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29468" y="-4527"/>
            <a:ext cx="4905895" cy="6867054"/>
          </a:xfrm>
          <a:custGeom>
            <a:avLst/>
            <a:gdLst>
              <a:gd name="connsiteX0" fmla="*/ 0 w 4905895"/>
              <a:gd name="connsiteY0" fmla="*/ 0 h 6858000"/>
              <a:gd name="connsiteX1" fmla="*/ 4905895 w 4905895"/>
              <a:gd name="connsiteY1" fmla="*/ 0 h 6858000"/>
              <a:gd name="connsiteX2" fmla="*/ 4905895 w 4905895"/>
              <a:gd name="connsiteY2" fmla="*/ 6858000 h 6858000"/>
              <a:gd name="connsiteX3" fmla="*/ 0 w 4905895"/>
              <a:gd name="connsiteY3" fmla="*/ 6858000 h 6858000"/>
              <a:gd name="connsiteX4" fmla="*/ 0 w 4905895"/>
              <a:gd name="connsiteY4" fmla="*/ 0 h 6858000"/>
              <a:gd name="connsiteX0" fmla="*/ 941561 w 4905895"/>
              <a:gd name="connsiteY0" fmla="*/ 0 h 6867054"/>
              <a:gd name="connsiteX1" fmla="*/ 4905895 w 4905895"/>
              <a:gd name="connsiteY1" fmla="*/ 9054 h 6867054"/>
              <a:gd name="connsiteX2" fmla="*/ 4905895 w 4905895"/>
              <a:gd name="connsiteY2" fmla="*/ 6867054 h 6867054"/>
              <a:gd name="connsiteX3" fmla="*/ 0 w 4905895"/>
              <a:gd name="connsiteY3" fmla="*/ 6867054 h 6867054"/>
              <a:gd name="connsiteX4" fmla="*/ 941561 w 4905895"/>
              <a:gd name="connsiteY4" fmla="*/ 0 h 68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895" h="6867054">
                <a:moveTo>
                  <a:pt x="941561" y="0"/>
                </a:moveTo>
                <a:lnTo>
                  <a:pt x="4905895" y="9054"/>
                </a:lnTo>
                <a:lnTo>
                  <a:pt x="4905895" y="6867054"/>
                </a:lnTo>
                <a:lnTo>
                  <a:pt x="0" y="6867054"/>
                </a:lnTo>
                <a:lnTo>
                  <a:pt x="941561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69804D-586D-7C4C-BAE5-0FAC1C8A9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5363" y="6791"/>
            <a:ext cx="4356636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7672" y="697027"/>
            <a:ext cx="3305895" cy="1109207"/>
          </a:xfrm>
        </p:spPr>
        <p:txBody>
          <a:bodyPr/>
          <a:lstStyle>
            <a:lvl1pPr>
              <a:defRPr sz="2800" b="1">
                <a:solidFill>
                  <a:srgbClr val="22222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This is a sample quote layout page</a:t>
            </a:r>
            <a:endParaRPr lang="en-US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1AC07EA-B101-2B47-93F9-A49290842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8228" y="2448783"/>
            <a:ext cx="3305339" cy="1109207"/>
          </a:xfrm>
        </p:spPr>
        <p:txBody>
          <a:bodyPr>
            <a:normAutofit/>
          </a:bodyPr>
          <a:lstStyle>
            <a:lvl1pPr>
              <a:defRPr sz="1800" b="0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“Insert quote or other important information to highlight here.”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4346E8A-9F1F-9146-9406-50ECCE3E2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8228" y="3926072"/>
            <a:ext cx="3305339" cy="1220117"/>
          </a:xfrm>
        </p:spPr>
        <p:txBody>
          <a:bodyPr>
            <a:normAutofit/>
          </a:bodyPr>
          <a:lstStyle>
            <a:lvl1pPr>
              <a:defRPr sz="1800" b="0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Insert name and job title here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70CE413-9FF6-C607-D9B2-C926631A9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162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Imag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F2988EB-0ED3-084C-A870-1F7705976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9054"/>
            <a:ext cx="4237023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69804D-586D-7C4C-BAE5-0FAC1C8A9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5983" y="0"/>
            <a:ext cx="4356017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7672" y="697027"/>
            <a:ext cx="3305895" cy="1109207"/>
          </a:xfrm>
        </p:spPr>
        <p:txBody>
          <a:bodyPr/>
          <a:lstStyle>
            <a:lvl1pPr>
              <a:defRPr sz="28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This is a sample quote layout page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C07EA-B101-2B47-93F9-A49290842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8228" y="2448783"/>
            <a:ext cx="3305339" cy="1109207"/>
          </a:xfrm>
        </p:spPr>
        <p:txBody>
          <a:bodyPr>
            <a:normAutofit/>
          </a:bodyPr>
          <a:lstStyle>
            <a:lvl1pPr>
              <a:defRPr sz="1800" b="0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“Insert quote or other important information to highlight here.”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4346E8A-9F1F-9146-9406-50ECCE3E2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8228" y="3926072"/>
            <a:ext cx="3305339" cy="1220117"/>
          </a:xfrm>
        </p:spPr>
        <p:txBody>
          <a:bodyPr>
            <a:normAutofit/>
          </a:bodyPr>
          <a:lstStyle>
            <a:lvl1pPr>
              <a:defRPr sz="1800" b="0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Insert name and job title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AB867DE-1E97-720D-D158-1654870BFA92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3AC38256-C8D9-6119-42DD-A10574D38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30088" y="-9054"/>
            <a:ext cx="4905895" cy="6867054"/>
          </a:xfrm>
          <a:custGeom>
            <a:avLst/>
            <a:gdLst>
              <a:gd name="connsiteX0" fmla="*/ 0 w 4905895"/>
              <a:gd name="connsiteY0" fmla="*/ 0 h 6858000"/>
              <a:gd name="connsiteX1" fmla="*/ 4905895 w 4905895"/>
              <a:gd name="connsiteY1" fmla="*/ 0 h 6858000"/>
              <a:gd name="connsiteX2" fmla="*/ 4905895 w 4905895"/>
              <a:gd name="connsiteY2" fmla="*/ 6858000 h 6858000"/>
              <a:gd name="connsiteX3" fmla="*/ 0 w 4905895"/>
              <a:gd name="connsiteY3" fmla="*/ 6858000 h 6858000"/>
              <a:gd name="connsiteX4" fmla="*/ 0 w 4905895"/>
              <a:gd name="connsiteY4" fmla="*/ 0 h 6858000"/>
              <a:gd name="connsiteX0" fmla="*/ 941561 w 4905895"/>
              <a:gd name="connsiteY0" fmla="*/ 0 h 6867054"/>
              <a:gd name="connsiteX1" fmla="*/ 4905895 w 4905895"/>
              <a:gd name="connsiteY1" fmla="*/ 9054 h 6867054"/>
              <a:gd name="connsiteX2" fmla="*/ 4905895 w 4905895"/>
              <a:gd name="connsiteY2" fmla="*/ 6867054 h 6867054"/>
              <a:gd name="connsiteX3" fmla="*/ 0 w 4905895"/>
              <a:gd name="connsiteY3" fmla="*/ 6867054 h 6867054"/>
              <a:gd name="connsiteX4" fmla="*/ 941561 w 4905895"/>
              <a:gd name="connsiteY4" fmla="*/ 0 h 68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895" h="6867054">
                <a:moveTo>
                  <a:pt x="941561" y="0"/>
                </a:moveTo>
                <a:lnTo>
                  <a:pt x="4905895" y="9054"/>
                </a:lnTo>
                <a:lnTo>
                  <a:pt x="4905895" y="6867054"/>
                </a:lnTo>
                <a:lnTo>
                  <a:pt x="0" y="6867054"/>
                </a:lnTo>
                <a:lnTo>
                  <a:pt x="941561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6AB867DE-1E97-720D-D158-1654870BFA92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6BAE15BA-2193-296B-8642-DB0B39937A3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97126ACB-6B72-1A59-AFD0-B7E5EEC9E6E1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0A8262E-7C1D-FBC5-5186-2C109D60E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800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ample Imag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2377DF3-4D27-DDA6-BD49-0C83FFDFC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9054"/>
            <a:ext cx="4237023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697028"/>
            <a:ext cx="2433083" cy="419038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a sample page layout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69804D-586D-7C4C-BAE5-0FAC1C8A9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5362" y="0"/>
            <a:ext cx="4356637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7673" y="697028"/>
            <a:ext cx="2863332" cy="741776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pPr lvl="0"/>
            <a:r>
              <a:rPr lang="en-GB"/>
              <a:t>Example 1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C07EA-B101-2B47-93F9-A49290842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8228" y="1452117"/>
            <a:ext cx="3447388" cy="1220117"/>
          </a:xfrm>
        </p:spPr>
        <p:txBody>
          <a:bodyPr>
            <a:normAutofit/>
          </a:bodyPr>
          <a:lstStyle>
            <a:lvl1pPr>
              <a:defRPr sz="1800" b="0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BB12C6A-B190-0441-8AB6-F4FCE56171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7673" y="3231365"/>
            <a:ext cx="2863332" cy="741776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pPr lvl="0"/>
            <a:r>
              <a:rPr lang="en-GB"/>
              <a:t>Example 2</a:t>
            </a:r>
            <a:endParaRPr lang="en-US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4346E8A-9F1F-9146-9406-50ECCE3E2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8228" y="3986454"/>
            <a:ext cx="3447388" cy="1220117"/>
          </a:xfrm>
        </p:spPr>
        <p:txBody>
          <a:bodyPr>
            <a:normAutofit/>
          </a:bodyPr>
          <a:lstStyle>
            <a:lvl1pPr>
              <a:defRPr sz="1800" b="0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C8CFE05A-6CA3-6E40-94D1-03A9048CB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29467" y="-9054"/>
            <a:ext cx="4905895" cy="6867054"/>
          </a:xfrm>
          <a:custGeom>
            <a:avLst/>
            <a:gdLst>
              <a:gd name="connsiteX0" fmla="*/ 0 w 4905895"/>
              <a:gd name="connsiteY0" fmla="*/ 0 h 6858000"/>
              <a:gd name="connsiteX1" fmla="*/ 4905895 w 4905895"/>
              <a:gd name="connsiteY1" fmla="*/ 0 h 6858000"/>
              <a:gd name="connsiteX2" fmla="*/ 4905895 w 4905895"/>
              <a:gd name="connsiteY2" fmla="*/ 6858000 h 6858000"/>
              <a:gd name="connsiteX3" fmla="*/ 0 w 4905895"/>
              <a:gd name="connsiteY3" fmla="*/ 6858000 h 6858000"/>
              <a:gd name="connsiteX4" fmla="*/ 0 w 4905895"/>
              <a:gd name="connsiteY4" fmla="*/ 0 h 6858000"/>
              <a:gd name="connsiteX0" fmla="*/ 941561 w 4905895"/>
              <a:gd name="connsiteY0" fmla="*/ 0 h 6867054"/>
              <a:gd name="connsiteX1" fmla="*/ 4905895 w 4905895"/>
              <a:gd name="connsiteY1" fmla="*/ 9054 h 6867054"/>
              <a:gd name="connsiteX2" fmla="*/ 4905895 w 4905895"/>
              <a:gd name="connsiteY2" fmla="*/ 6867054 h 6867054"/>
              <a:gd name="connsiteX3" fmla="*/ 0 w 4905895"/>
              <a:gd name="connsiteY3" fmla="*/ 6867054 h 6867054"/>
              <a:gd name="connsiteX4" fmla="*/ 941561 w 4905895"/>
              <a:gd name="connsiteY4" fmla="*/ 0 h 68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895" h="6867054">
                <a:moveTo>
                  <a:pt x="941561" y="0"/>
                </a:moveTo>
                <a:lnTo>
                  <a:pt x="4905895" y="9054"/>
                </a:lnTo>
                <a:lnTo>
                  <a:pt x="4905895" y="6867054"/>
                </a:lnTo>
                <a:lnTo>
                  <a:pt x="0" y="6867054"/>
                </a:lnTo>
                <a:lnTo>
                  <a:pt x="941561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4EC3661-F305-0C99-24EC-2C86DEE61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96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xample Imag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AD400DA-183B-B416-6ECA-CDFE2EDB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0"/>
            <a:ext cx="423702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75A84D0F-2196-DF89-C270-C10DF42B4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29467" y="0"/>
            <a:ext cx="4905895" cy="6867054"/>
          </a:xfrm>
          <a:custGeom>
            <a:avLst/>
            <a:gdLst>
              <a:gd name="connsiteX0" fmla="*/ 0 w 4905895"/>
              <a:gd name="connsiteY0" fmla="*/ 0 h 6858000"/>
              <a:gd name="connsiteX1" fmla="*/ 4905895 w 4905895"/>
              <a:gd name="connsiteY1" fmla="*/ 0 h 6858000"/>
              <a:gd name="connsiteX2" fmla="*/ 4905895 w 4905895"/>
              <a:gd name="connsiteY2" fmla="*/ 6858000 h 6858000"/>
              <a:gd name="connsiteX3" fmla="*/ 0 w 4905895"/>
              <a:gd name="connsiteY3" fmla="*/ 6858000 h 6858000"/>
              <a:gd name="connsiteX4" fmla="*/ 0 w 4905895"/>
              <a:gd name="connsiteY4" fmla="*/ 0 h 6858000"/>
              <a:gd name="connsiteX0" fmla="*/ 941561 w 4905895"/>
              <a:gd name="connsiteY0" fmla="*/ 0 h 6867054"/>
              <a:gd name="connsiteX1" fmla="*/ 4905895 w 4905895"/>
              <a:gd name="connsiteY1" fmla="*/ 9054 h 6867054"/>
              <a:gd name="connsiteX2" fmla="*/ 4905895 w 4905895"/>
              <a:gd name="connsiteY2" fmla="*/ 6867054 h 6867054"/>
              <a:gd name="connsiteX3" fmla="*/ 0 w 4905895"/>
              <a:gd name="connsiteY3" fmla="*/ 6867054 h 6867054"/>
              <a:gd name="connsiteX4" fmla="*/ 941561 w 4905895"/>
              <a:gd name="connsiteY4" fmla="*/ 0 h 68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895" h="6867054">
                <a:moveTo>
                  <a:pt x="941561" y="0"/>
                </a:moveTo>
                <a:lnTo>
                  <a:pt x="4905895" y="9054"/>
                </a:lnTo>
                <a:lnTo>
                  <a:pt x="4905895" y="6867054"/>
                </a:lnTo>
                <a:lnTo>
                  <a:pt x="0" y="6867054"/>
                </a:lnTo>
                <a:lnTo>
                  <a:pt x="941561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697028"/>
            <a:ext cx="2433083" cy="419038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a sample page layout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69804D-586D-7C4C-BAE5-0FAC1C8A9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5362" y="0"/>
            <a:ext cx="4356637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7673" y="697028"/>
            <a:ext cx="2863332" cy="741776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pPr lvl="0"/>
            <a:r>
              <a:rPr lang="en-GB"/>
              <a:t>Example 1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C07EA-B101-2B47-93F9-A49290842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8228" y="1452117"/>
            <a:ext cx="3447388" cy="1220117"/>
          </a:xfrm>
        </p:spPr>
        <p:txBody>
          <a:bodyPr>
            <a:normAutofit/>
          </a:bodyPr>
          <a:lstStyle>
            <a:lvl1pPr>
              <a:defRPr sz="1800" b="0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BB12C6A-B190-0441-8AB6-F4FCE56171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7673" y="3231365"/>
            <a:ext cx="2863332" cy="741776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pPr lvl="0"/>
            <a:r>
              <a:rPr lang="en-GB"/>
              <a:t>Example 2</a:t>
            </a:r>
            <a:endParaRPr lang="en-US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4346E8A-9F1F-9146-9406-50ECCE3E2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8228" y="3986454"/>
            <a:ext cx="3447388" cy="1220117"/>
          </a:xfrm>
        </p:spPr>
        <p:txBody>
          <a:bodyPr>
            <a:normAutofit/>
          </a:bodyPr>
          <a:lstStyle>
            <a:lvl1pPr>
              <a:defRPr sz="1800" b="0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78166AC-89E6-95FC-9FA7-C87859540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727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83B87938-91E5-7A42-B3B8-E496B9411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81282" y="0"/>
            <a:ext cx="4214838" cy="3453092"/>
          </a:xfrm>
          <a:custGeom>
            <a:avLst/>
            <a:gdLst>
              <a:gd name="connsiteX0" fmla="*/ 0 w 4716000"/>
              <a:gd name="connsiteY0" fmla="*/ 3453092 h 3453092"/>
              <a:gd name="connsiteX1" fmla="*/ 504462 w 4716000"/>
              <a:gd name="connsiteY1" fmla="*/ 0 h 3453092"/>
              <a:gd name="connsiteX2" fmla="*/ 4716000 w 4716000"/>
              <a:gd name="connsiteY2" fmla="*/ 0 h 3453092"/>
              <a:gd name="connsiteX3" fmla="*/ 4211538 w 4716000"/>
              <a:gd name="connsiteY3" fmla="*/ 3453092 h 3453092"/>
              <a:gd name="connsiteX4" fmla="*/ 0 w 4716000"/>
              <a:gd name="connsiteY4" fmla="*/ 3453092 h 3453092"/>
              <a:gd name="connsiteX0" fmla="*/ 0 w 4232423"/>
              <a:gd name="connsiteY0" fmla="*/ 3453092 h 3453092"/>
              <a:gd name="connsiteX1" fmla="*/ 504462 w 4232423"/>
              <a:gd name="connsiteY1" fmla="*/ 0 h 3453092"/>
              <a:gd name="connsiteX2" fmla="*/ 4232423 w 4232423"/>
              <a:gd name="connsiteY2" fmla="*/ 0 h 3453092"/>
              <a:gd name="connsiteX3" fmla="*/ 4211538 w 4232423"/>
              <a:gd name="connsiteY3" fmla="*/ 3453092 h 3453092"/>
              <a:gd name="connsiteX4" fmla="*/ 0 w 4232423"/>
              <a:gd name="connsiteY4" fmla="*/ 3453092 h 3453092"/>
              <a:gd name="connsiteX0" fmla="*/ 0 w 4214838"/>
              <a:gd name="connsiteY0" fmla="*/ 3453092 h 3453092"/>
              <a:gd name="connsiteX1" fmla="*/ 504462 w 4214838"/>
              <a:gd name="connsiteY1" fmla="*/ 0 h 3453092"/>
              <a:gd name="connsiteX2" fmla="*/ 4214838 w 4214838"/>
              <a:gd name="connsiteY2" fmla="*/ 0 h 3453092"/>
              <a:gd name="connsiteX3" fmla="*/ 4211538 w 4214838"/>
              <a:gd name="connsiteY3" fmla="*/ 3453092 h 3453092"/>
              <a:gd name="connsiteX4" fmla="*/ 0 w 4214838"/>
              <a:gd name="connsiteY4" fmla="*/ 3453092 h 345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4838" h="3453092">
                <a:moveTo>
                  <a:pt x="0" y="3453092"/>
                </a:moveTo>
                <a:lnTo>
                  <a:pt x="504462" y="0"/>
                </a:lnTo>
                <a:lnTo>
                  <a:pt x="4214838" y="0"/>
                </a:lnTo>
                <a:lnTo>
                  <a:pt x="4211538" y="3453092"/>
                </a:lnTo>
                <a:lnTo>
                  <a:pt x="0" y="3453092"/>
                </a:lnTo>
                <a:close/>
              </a:path>
            </a:pathLst>
          </a:custGeo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119C8A8D-2AC3-2B4C-A6C2-A3A6B2C90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90438" y="3459198"/>
            <a:ext cx="4672038" cy="3398801"/>
          </a:xfrm>
          <a:custGeom>
            <a:avLst/>
            <a:gdLst>
              <a:gd name="connsiteX0" fmla="*/ 0 w 4716000"/>
              <a:gd name="connsiteY0" fmla="*/ 3398801 h 3398801"/>
              <a:gd name="connsiteX1" fmla="*/ 528819 w 4716000"/>
              <a:gd name="connsiteY1" fmla="*/ 0 h 3398801"/>
              <a:gd name="connsiteX2" fmla="*/ 4716000 w 4716000"/>
              <a:gd name="connsiteY2" fmla="*/ 0 h 3398801"/>
              <a:gd name="connsiteX3" fmla="*/ 4187181 w 4716000"/>
              <a:gd name="connsiteY3" fmla="*/ 3398801 h 3398801"/>
              <a:gd name="connsiteX4" fmla="*/ 0 w 4716000"/>
              <a:gd name="connsiteY4" fmla="*/ 3398801 h 3398801"/>
              <a:gd name="connsiteX0" fmla="*/ 0 w 4698415"/>
              <a:gd name="connsiteY0" fmla="*/ 3363632 h 3398801"/>
              <a:gd name="connsiteX1" fmla="*/ 511234 w 4698415"/>
              <a:gd name="connsiteY1" fmla="*/ 0 h 3398801"/>
              <a:gd name="connsiteX2" fmla="*/ 4698415 w 4698415"/>
              <a:gd name="connsiteY2" fmla="*/ 0 h 3398801"/>
              <a:gd name="connsiteX3" fmla="*/ 4169596 w 4698415"/>
              <a:gd name="connsiteY3" fmla="*/ 3398801 h 3398801"/>
              <a:gd name="connsiteX4" fmla="*/ 0 w 4698415"/>
              <a:gd name="connsiteY4" fmla="*/ 3363632 h 3398801"/>
              <a:gd name="connsiteX0" fmla="*/ 0 w 4689622"/>
              <a:gd name="connsiteY0" fmla="*/ 3416386 h 3416386"/>
              <a:gd name="connsiteX1" fmla="*/ 502441 w 4689622"/>
              <a:gd name="connsiteY1" fmla="*/ 0 h 3416386"/>
              <a:gd name="connsiteX2" fmla="*/ 4689622 w 4689622"/>
              <a:gd name="connsiteY2" fmla="*/ 0 h 3416386"/>
              <a:gd name="connsiteX3" fmla="*/ 4160803 w 4689622"/>
              <a:gd name="connsiteY3" fmla="*/ 3398801 h 3416386"/>
              <a:gd name="connsiteX4" fmla="*/ 0 w 4689622"/>
              <a:gd name="connsiteY4" fmla="*/ 3416386 h 3416386"/>
              <a:gd name="connsiteX0" fmla="*/ 0 w 4689622"/>
              <a:gd name="connsiteY0" fmla="*/ 3416386 h 3416386"/>
              <a:gd name="connsiteX1" fmla="*/ 511233 w 4689622"/>
              <a:gd name="connsiteY1" fmla="*/ 0 h 3416386"/>
              <a:gd name="connsiteX2" fmla="*/ 4689622 w 4689622"/>
              <a:gd name="connsiteY2" fmla="*/ 0 h 3416386"/>
              <a:gd name="connsiteX3" fmla="*/ 4160803 w 4689622"/>
              <a:gd name="connsiteY3" fmla="*/ 3398801 h 3416386"/>
              <a:gd name="connsiteX4" fmla="*/ 0 w 4689622"/>
              <a:gd name="connsiteY4" fmla="*/ 3416386 h 3416386"/>
              <a:gd name="connsiteX0" fmla="*/ 0 w 4680830"/>
              <a:gd name="connsiteY0" fmla="*/ 3390009 h 3398801"/>
              <a:gd name="connsiteX1" fmla="*/ 502441 w 4680830"/>
              <a:gd name="connsiteY1" fmla="*/ 0 h 3398801"/>
              <a:gd name="connsiteX2" fmla="*/ 4680830 w 4680830"/>
              <a:gd name="connsiteY2" fmla="*/ 0 h 3398801"/>
              <a:gd name="connsiteX3" fmla="*/ 4152011 w 4680830"/>
              <a:gd name="connsiteY3" fmla="*/ 3398801 h 3398801"/>
              <a:gd name="connsiteX4" fmla="*/ 0 w 4680830"/>
              <a:gd name="connsiteY4" fmla="*/ 3390009 h 3398801"/>
              <a:gd name="connsiteX0" fmla="*/ 0 w 4672038"/>
              <a:gd name="connsiteY0" fmla="*/ 3398801 h 3398801"/>
              <a:gd name="connsiteX1" fmla="*/ 493649 w 4672038"/>
              <a:gd name="connsiteY1" fmla="*/ 0 h 3398801"/>
              <a:gd name="connsiteX2" fmla="*/ 4672038 w 4672038"/>
              <a:gd name="connsiteY2" fmla="*/ 0 h 3398801"/>
              <a:gd name="connsiteX3" fmla="*/ 4143219 w 4672038"/>
              <a:gd name="connsiteY3" fmla="*/ 3398801 h 3398801"/>
              <a:gd name="connsiteX4" fmla="*/ 0 w 4672038"/>
              <a:gd name="connsiteY4" fmla="*/ 3398801 h 3398801"/>
              <a:gd name="connsiteX0" fmla="*/ 0 w 4672038"/>
              <a:gd name="connsiteY0" fmla="*/ 3398801 h 3398801"/>
              <a:gd name="connsiteX1" fmla="*/ 484857 w 4672038"/>
              <a:gd name="connsiteY1" fmla="*/ 0 h 3398801"/>
              <a:gd name="connsiteX2" fmla="*/ 4672038 w 4672038"/>
              <a:gd name="connsiteY2" fmla="*/ 0 h 3398801"/>
              <a:gd name="connsiteX3" fmla="*/ 4143219 w 4672038"/>
              <a:gd name="connsiteY3" fmla="*/ 3398801 h 3398801"/>
              <a:gd name="connsiteX4" fmla="*/ 0 w 4672038"/>
              <a:gd name="connsiteY4" fmla="*/ 3398801 h 339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2038" h="3398801">
                <a:moveTo>
                  <a:pt x="0" y="3398801"/>
                </a:moveTo>
                <a:lnTo>
                  <a:pt x="484857" y="0"/>
                </a:lnTo>
                <a:lnTo>
                  <a:pt x="4672038" y="0"/>
                </a:lnTo>
                <a:lnTo>
                  <a:pt x="4143219" y="3398801"/>
                </a:lnTo>
                <a:lnTo>
                  <a:pt x="0" y="3398801"/>
                </a:lnTo>
                <a:close/>
              </a:path>
            </a:pathLst>
          </a:cu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6B0F2D17-1073-E742-9DC7-B0AB3D75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80" y="0"/>
            <a:ext cx="4281454" cy="3453092"/>
          </a:xfrm>
          <a:custGeom>
            <a:avLst/>
            <a:gdLst>
              <a:gd name="connsiteX0" fmla="*/ 0 w 4815069"/>
              <a:gd name="connsiteY0" fmla="*/ 3453092 h 3453092"/>
              <a:gd name="connsiteX1" fmla="*/ 516030 w 4815069"/>
              <a:gd name="connsiteY1" fmla="*/ 0 h 3453092"/>
              <a:gd name="connsiteX2" fmla="*/ 4815069 w 4815069"/>
              <a:gd name="connsiteY2" fmla="*/ 0 h 3453092"/>
              <a:gd name="connsiteX3" fmla="*/ 4299039 w 4815069"/>
              <a:gd name="connsiteY3" fmla="*/ 3453092 h 3453092"/>
              <a:gd name="connsiteX4" fmla="*/ 0 w 4815069"/>
              <a:gd name="connsiteY4" fmla="*/ 3453092 h 3453092"/>
              <a:gd name="connsiteX0" fmla="*/ 20300 w 4299039"/>
              <a:gd name="connsiteY0" fmla="*/ 3453092 h 3453092"/>
              <a:gd name="connsiteX1" fmla="*/ 0 w 4299039"/>
              <a:gd name="connsiteY1" fmla="*/ 0 h 3453092"/>
              <a:gd name="connsiteX2" fmla="*/ 4299039 w 4299039"/>
              <a:gd name="connsiteY2" fmla="*/ 0 h 3453092"/>
              <a:gd name="connsiteX3" fmla="*/ 3783009 w 4299039"/>
              <a:gd name="connsiteY3" fmla="*/ 3453092 h 3453092"/>
              <a:gd name="connsiteX4" fmla="*/ 20300 w 4299039"/>
              <a:gd name="connsiteY4" fmla="*/ 3453092 h 3453092"/>
              <a:gd name="connsiteX0" fmla="*/ 2715 w 4281454"/>
              <a:gd name="connsiteY0" fmla="*/ 3453092 h 3453092"/>
              <a:gd name="connsiteX1" fmla="*/ 0 w 4281454"/>
              <a:gd name="connsiteY1" fmla="*/ 0 h 3453092"/>
              <a:gd name="connsiteX2" fmla="*/ 4281454 w 4281454"/>
              <a:gd name="connsiteY2" fmla="*/ 0 h 3453092"/>
              <a:gd name="connsiteX3" fmla="*/ 3765424 w 4281454"/>
              <a:gd name="connsiteY3" fmla="*/ 3453092 h 3453092"/>
              <a:gd name="connsiteX4" fmla="*/ 2715 w 4281454"/>
              <a:gd name="connsiteY4" fmla="*/ 3453092 h 345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1454" h="3453092">
                <a:moveTo>
                  <a:pt x="2715" y="3453092"/>
                </a:moveTo>
                <a:lnTo>
                  <a:pt x="0" y="0"/>
                </a:lnTo>
                <a:lnTo>
                  <a:pt x="4281454" y="0"/>
                </a:lnTo>
                <a:lnTo>
                  <a:pt x="3765424" y="3453092"/>
                </a:lnTo>
                <a:lnTo>
                  <a:pt x="2715" y="3453092"/>
                </a:lnTo>
                <a:close/>
              </a:path>
            </a:pathLst>
          </a:custGeo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1B12AB-40F0-2246-B10F-2DCE9FD717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7113" y="4467072"/>
            <a:ext cx="3004519" cy="609878"/>
          </a:xfrm>
        </p:spPr>
        <p:txBody>
          <a:bodyPr/>
          <a:lstStyle>
            <a:lvl1pPr>
              <a:defRPr sz="4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Stat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8CD48752-2C68-1B40-9F2A-444A7689A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112" y="5158598"/>
            <a:ext cx="3004519" cy="766578"/>
          </a:xfrm>
        </p:spPr>
        <p:txBody>
          <a:bodyPr/>
          <a:lstStyle>
            <a:lvl1pPr>
              <a:defRPr sz="1800" b="0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pPr lvl="0"/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Use this space for more info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4C8273F-3EAE-604D-BCE8-21597CA1A3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32826" y="1821118"/>
            <a:ext cx="3272085" cy="58050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Number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1710FE5-F65E-CA48-9347-3F71D352FA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2825" y="2470096"/>
            <a:ext cx="3272085" cy="766578"/>
          </a:xfrm>
        </p:spPr>
        <p:txBody>
          <a:bodyPr/>
          <a:lstStyle>
            <a:lvl1pPr>
              <a:defRPr sz="1800" b="0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pPr lvl="0"/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Use this space for more info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613355-E55E-2940-9510-C330341464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9787" y="4465748"/>
            <a:ext cx="3431567" cy="609878"/>
          </a:xfrm>
        </p:spPr>
        <p:txBody>
          <a:bodyPr/>
          <a:lstStyle>
            <a:lvl1pPr>
              <a:defRPr sz="4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Figure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CC24A9A-3301-E54E-827F-EBB7EC0F68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787" y="5158598"/>
            <a:ext cx="3431567" cy="766578"/>
          </a:xfrm>
        </p:spPr>
        <p:txBody>
          <a:bodyPr/>
          <a:lstStyle>
            <a:lvl1pPr>
              <a:defRPr sz="1600" b="0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pPr lvl="0"/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Use this space for more info</a:t>
            </a:r>
            <a:endParaRPr lang="en-US"/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B5688C84-2DF6-130D-1DF9-13D6DAEDA165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B5688C84-2DF6-130D-1DF9-13D6DAEDA165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2263C4ED-0465-330A-1E88-A2707B42156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098C015F-7179-1BAE-6009-33F32BFF410E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95501B1-1B91-7D5A-9BCD-C4028C030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237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78274"/>
            <a:ext cx="7576051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66C64C-3FFA-634F-A991-43B9787E8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3031" y="1957396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A8B500A-24C7-2C40-9CE8-A52002787C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4219" y="2172427"/>
            <a:ext cx="1076325" cy="669260"/>
          </a:xfrm>
        </p:spPr>
        <p:txBody>
          <a:bodyPr/>
          <a:lstStyle>
            <a:lvl1pPr algn="ctr">
              <a:buFontTx/>
              <a:buNone/>
              <a:defRPr sz="4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A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9CD6F5-09C6-CF43-801F-11210A9B3E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4616" y="2159000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77B7CD-4B9B-F849-A067-394EFA224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384" y="3619138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6A8F7DF-BE4D-3340-9CBA-F94B6FD2BA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839" y="3838950"/>
            <a:ext cx="1076325" cy="669260"/>
          </a:xfrm>
        </p:spPr>
        <p:txBody>
          <a:bodyPr>
            <a:normAutofit/>
          </a:bodyPr>
          <a:lstStyle>
            <a:lvl1pPr algn="ctr">
              <a:buFontTx/>
              <a:buNone/>
              <a:defRPr sz="40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B</a:t>
            </a:r>
            <a:endParaRPr lang="en-US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DEAEC19-F8A5-FB4E-BB11-FF53345EAE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4616" y="3824439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48166BF-E184-0F4D-87A0-127CC9E8E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0964" y="1967126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B0D9FC-CDF8-C546-81C4-51702F12CD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0964" y="2172427"/>
            <a:ext cx="1076325" cy="669260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4B622B4-316C-5F49-AC2A-6362389512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742" y="2159000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3139DD6-5EFF-5444-A8E9-5BE8E706C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0965" y="3619138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7EFCFEC-58A9-1946-A73C-89359C5AC1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0965" y="3831640"/>
            <a:ext cx="1076325" cy="669260"/>
          </a:xfrm>
        </p:spPr>
        <p:txBody>
          <a:bodyPr>
            <a:normAutofit/>
          </a:bodyPr>
          <a:lstStyle>
            <a:lvl1pPr algn="ctr">
              <a:buFontTx/>
              <a:buNone/>
              <a:defRPr sz="40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D</a:t>
            </a:r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BB6F2639-01A1-DD47-AA90-FF9C8F26AF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9742" y="3824439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57DCF9A-C677-91EC-81C9-7B4983CD7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3031" y="1957396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  <a:latin typeface="Arial" panose="020B0604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09D5CEA-C3C6-D396-C772-3F7D21A4A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3129" y="1953698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aseline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endParaRPr lang="en-US" sz="1600" baseline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A229874-0F1B-F297-8AC7-DE01672C4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748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graph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FED6A307-FCCA-AE45-6CBF-CF77FF53B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18157" y="3633648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78274"/>
            <a:ext cx="7576051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66C64C-3FFA-634F-A991-43B9787E8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839" y="1953699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9CD6F5-09C6-CF43-801F-11210A9B3E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4616" y="2159000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77B7CD-4B9B-F849-A067-394EFA224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839" y="3619138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DEAEC19-F8A5-FB4E-BB11-FF53345EAE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4616" y="3824439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48166BF-E184-0F4D-87A0-127CC9E8E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0964" y="1953698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4B622B4-316C-5F49-AC2A-6362389512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742" y="2159000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BB6F2639-01A1-DD47-AA90-FF9C8F26AF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9742" y="3824439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6C606675-ACD4-2B62-56F2-37C2F72E49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8157" y="2178447"/>
            <a:ext cx="1076325" cy="669260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FFFFFF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30F5331F-50B6-BC59-6CBE-2BE073E349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3030" y="2143521"/>
            <a:ext cx="1076325" cy="669260"/>
          </a:xfrm>
        </p:spPr>
        <p:txBody>
          <a:bodyPr/>
          <a:lstStyle>
            <a:lvl1pPr algn="ctr">
              <a:buFontTx/>
              <a:buNone/>
              <a:defRPr sz="4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A</a:t>
            </a:r>
            <a:endParaRPr lang="en-US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2CCF1F-1524-5E8B-5BCD-AE89E31AD5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31" y="3838950"/>
            <a:ext cx="1076325" cy="669260"/>
          </a:xfrm>
        </p:spPr>
        <p:txBody>
          <a:bodyPr>
            <a:normAutofit/>
          </a:bodyPr>
          <a:lstStyle>
            <a:lvl1pPr algn="ctr">
              <a:buFontTx/>
              <a:buNone/>
              <a:defRPr sz="40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B</a:t>
            </a:r>
            <a:endParaRPr lang="en-US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3C7C9CD1-1606-31A4-A67B-26C4CC002E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0965" y="3838950"/>
            <a:ext cx="1076325" cy="669260"/>
          </a:xfrm>
        </p:spPr>
        <p:txBody>
          <a:bodyPr>
            <a:normAutofit/>
          </a:bodyPr>
          <a:lstStyle>
            <a:lvl1pPr algn="ctr">
              <a:buFontTx/>
              <a:buNone/>
              <a:defRPr sz="4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D</a:t>
            </a:r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7DBBDEF-AF3D-CE00-F64B-C92E94E1B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097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7531197" cy="76517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Table examples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D1D1064C-AA1D-9442-93F9-A6AF006554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6384" y="1268505"/>
            <a:ext cx="7531197" cy="765175"/>
          </a:xfrm>
        </p:spPr>
        <p:txBody>
          <a:bodyPr>
            <a:normAutofit/>
          </a:bodyPr>
          <a:lstStyle>
            <a:lvl1pPr>
              <a:defRPr sz="1800" b="0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pPr lvl="0"/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insert tables according to the style below</a:t>
            </a:r>
            <a:endParaRPr lang="en-US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7FEA4806-8CAE-8D4D-88AC-691B8A06E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496384" y="2392363"/>
            <a:ext cx="5191531" cy="275379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8" name="Table Placeholder 5">
            <a:extLst>
              <a:ext uri="{FF2B5EF4-FFF2-40B4-BE49-F238E27FC236}">
                <a16:creationId xmlns:a16="http://schemas.microsoft.com/office/drawing/2014/main" id="{194BD8C5-50CB-3B48-80B0-64F3B438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bl" sz="quarter" idx="20"/>
          </p:nvPr>
        </p:nvSpPr>
        <p:spPr>
          <a:xfrm>
            <a:off x="6096000" y="2392363"/>
            <a:ext cx="5191531" cy="275379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table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103E60-BDB7-1C8B-5FFE-00E26459E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0915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7531197" cy="76517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Chart examples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7E3AB261-B17C-5046-A098-0ADB62DAA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87148" y="2015207"/>
            <a:ext cx="4700587" cy="3668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Chart Placeholder 4">
            <a:extLst>
              <a:ext uri="{FF2B5EF4-FFF2-40B4-BE49-F238E27FC236}">
                <a16:creationId xmlns:a16="http://schemas.microsoft.com/office/drawing/2014/main" id="{3A5B2D22-2763-9D41-9CA4-2B9DADCE1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359933" y="2015206"/>
            <a:ext cx="4700587" cy="3668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00CB555-DC95-4199-AD2B-E93B100471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7148" y="1268506"/>
            <a:ext cx="7540433" cy="411422"/>
          </a:xfrm>
        </p:spPr>
        <p:txBody>
          <a:bodyPr>
            <a:normAutofit/>
          </a:bodyPr>
          <a:lstStyle>
            <a:lvl1pPr>
              <a:defRPr sz="1600" b="0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pPr lvl="0"/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insert charts according to the style below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795A4B-71F7-7928-C8AF-CD1CD897C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256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gn Off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685A73-17F1-FC81-55C6-7E7CEAE7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96" y="520117"/>
            <a:ext cx="3746500" cy="381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BB0F4FE-EC56-48AB-9963-F89D9B522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397" y="3036320"/>
            <a:ext cx="5914608" cy="7853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6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42220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A5B340-A139-43F1-8897-F72E32D27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C754D0E-89A1-D130-ED83-26F482592F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777E65B-BEAB-C8F0-F6CF-8CDC4D262C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834F175-C293-AF7E-16DD-0AFA62C1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0875" y="-9054"/>
            <a:ext cx="6461125" cy="6867053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125" h="6867053">
                <a:moveTo>
                  <a:pt x="1910281" y="0"/>
                </a:moveTo>
                <a:lnTo>
                  <a:pt x="6461125" y="9053"/>
                </a:lnTo>
                <a:lnTo>
                  <a:pt x="6461125" y="6867053"/>
                </a:lnTo>
                <a:lnTo>
                  <a:pt x="0" y="6867053"/>
                </a:lnTo>
                <a:lnTo>
                  <a:pt x="1910281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FFF09C79-A037-9375-CD24-528B9B5A1AA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FFF09C79-A037-9375-CD24-528B9B5A1AA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3F493EF1-4743-3D68-A7D4-BD0AAF73A2EC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66A05BEE-DA09-2B0A-00C0-E0A218F9794D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102A304-1E8A-EDEA-6F50-5712395A3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765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gn Off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A45CF0-3F95-1A42-9B3B-E6BE7FB09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3F1794-4DE3-7521-99C3-A3EA1D51B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96" y="520117"/>
            <a:ext cx="3746500" cy="381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3EE2BE5-8ACB-AEEC-9048-198EE0A1A9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397" y="3036320"/>
            <a:ext cx="5914608" cy="7853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6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Thank you.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5F5B124-24E3-B2E2-3A9C-BF1095966796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5F5B124-24E3-B2E2-3A9C-BF1095966796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0DCBC59-EF55-546A-5C94-1162E0F87A8D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E492165-A451-E447-4C5C-8FD4BCE717ED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9407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gn Off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A45CF0-3F95-1A42-9B3B-E6BE7FB09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C3E21D-BC07-D497-6D64-7B8F37E6D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96" y="520117"/>
            <a:ext cx="3746500" cy="381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4697667-507F-5A4F-34CE-8753A67C4B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397" y="3036320"/>
            <a:ext cx="5914608" cy="7853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Thank you.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F9AEA07-6063-C310-D4B0-ECA8CA465D2C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F9AEA07-6063-C310-D4B0-ECA8CA465D2C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05628E1-5DD2-CC08-C413-3D0344AF1DF2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218A786-6A46-852B-AF07-3F9FBBB25ED6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7614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gn Off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A45CF0-3F95-1A42-9B3B-E6BE7FB09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D11CDE-861E-DF4A-AF8D-3BAD036F28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397" y="3036320"/>
            <a:ext cx="5914608" cy="7853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Thank you.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41E0B3-93EE-7467-F03A-0C4891B9D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96" y="520117"/>
            <a:ext cx="3746500" cy="381000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FCC2DEF-4916-70AA-3F71-D945B03FCAFB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FCC2DEF-4916-70AA-3F71-D945B03FCAFB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46EDA84-1314-5DF2-BC8A-8F3FEF5975BB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A8A60201-EB96-2897-0D4C-AEA93BB70254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86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A5B340-A139-43F1-8897-F72E32D27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1B301D-2C64-31F3-4E4B-08D9B28554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E53DE70-0774-B19A-0E79-7E58DC2DC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D8257A8-8F22-B74F-E21A-A7386D6AF15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D8257A8-8F22-B74F-E21A-A7386D6AF15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087CF54-FE34-F7A2-7D23-5C182E656542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1F0745D0-7E16-F49F-D743-48110849BC44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92A15E-E93D-426E-ED64-011A1772C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9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A5B340-A139-43F1-8897-F72E32D27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1950EA-5C03-FF21-F62E-AAD37BC3A3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23AE515-D13F-CE6C-3FD1-3B10D21BC3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A71DFED-A6E8-558D-FDBA-57C9AE47866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A71DFED-A6E8-558D-FDBA-57C9AE47866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0A1E58C-7525-34EF-913F-13D68CC230E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13782E8-70A3-49BA-672C-F063B8708CD6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848DEA-BA99-7C9B-7047-D45F030F1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9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88C972-D510-E5C9-2A7B-31AD657CF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531EBE4-09E9-31CA-7979-6EE482196835}"/>
              </a:ext>
            </a:extLst>
          </p:cNvPr>
          <p:cNvSpPr txBox="1">
            <a:spLocks/>
          </p:cNvSpPr>
          <p:nvPr userDrawn="1"/>
        </p:nvSpPr>
        <p:spPr>
          <a:xfrm>
            <a:off x="11565172" y="6146056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1274D48-D092-B660-438F-D6D24B0907B4}"/>
              </a:ext>
            </a:extLst>
          </p:cNvPr>
          <p:cNvSpPr txBox="1">
            <a:spLocks/>
          </p:cNvSpPr>
          <p:nvPr userDrawn="1"/>
        </p:nvSpPr>
        <p:spPr>
          <a:xfrm>
            <a:off x="11565172" y="6146056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091E9-B271-F842-76A3-4AD3F673F389}"/>
              </a:ext>
            </a:extLst>
          </p:cNvPr>
          <p:cNvSpPr txBox="1">
            <a:spLocks/>
          </p:cNvSpPr>
          <p:nvPr userDrawn="1"/>
        </p:nvSpPr>
        <p:spPr>
          <a:xfrm>
            <a:off x="11565172" y="6146056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49D77FD-4E02-DA0B-774E-9537EA479FB6}"/>
              </a:ext>
            </a:extLst>
          </p:cNvPr>
          <p:cNvSpPr txBox="1">
            <a:spLocks/>
          </p:cNvSpPr>
          <p:nvPr userDrawn="1"/>
        </p:nvSpPr>
        <p:spPr>
          <a:xfrm>
            <a:off x="11565172" y="6146056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B52599A-1360-D492-947C-27972948DF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1663" y="6343650"/>
            <a:ext cx="9086850" cy="3651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Abbreviations: </a:t>
            </a:r>
            <a:r>
              <a:rPr lang="en-GB" sz="1400"/>
              <a:t>[for example, OS, overall survival; ICER, incremental-cost effectiveness ratio]</a:t>
            </a:r>
            <a:endParaRPr lang="en-US"/>
          </a:p>
        </p:txBody>
      </p:sp>
      <p:sp>
        <p:nvSpPr>
          <p:cNvPr id="7" name="Title 28">
            <a:extLst>
              <a:ext uri="{FF2B5EF4-FFF2-40B4-BE49-F238E27FC236}">
                <a16:creationId xmlns:a16="http://schemas.microsoft.com/office/drawing/2014/main" id="{BA969C22-F5B7-6378-0699-0004CD5E65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4" y="263524"/>
            <a:ext cx="11250785" cy="592817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This is a sample page layout</a:t>
            </a:r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9F9F414-C853-E3F8-B5D7-EE6F4EC49E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724" y="1654630"/>
            <a:ext cx="11250785" cy="416772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defRPr sz="1800">
                <a:latin typeface="Arial" panose="020B0604020202020204" pitchFamily="34" charset="0"/>
                <a:ea typeface="Lato" panose="020F0502020204030203" pitchFamily="34" charset="0"/>
              </a:defRPr>
            </a:lvl1pPr>
            <a:lvl2pPr>
              <a:lnSpc>
                <a:spcPct val="114000"/>
              </a:lnSpc>
              <a:defRPr sz="1800">
                <a:latin typeface="Arial" panose="020B0604020202020204" pitchFamily="34" charset="0"/>
                <a:ea typeface="Lato" panose="020F0502020204030203" pitchFamily="34" charset="0"/>
              </a:defRPr>
            </a:lvl2pPr>
            <a:lvl3pPr>
              <a:lnSpc>
                <a:spcPct val="114000"/>
              </a:lnSpc>
              <a:defRPr sz="1800">
                <a:latin typeface="Arial" panose="020B0604020202020204" pitchFamily="34" charset="0"/>
                <a:ea typeface="Lato" panose="020F0502020204030203" pitchFamily="34" charset="0"/>
              </a:defRPr>
            </a:lvl3pPr>
            <a:lvl4pPr>
              <a:lnSpc>
                <a:spcPct val="114000"/>
              </a:lnSpc>
              <a:defRPr sz="1800">
                <a:latin typeface="Arial" panose="020B0604020202020204" pitchFamily="34" charset="0"/>
                <a:ea typeface="Lato" panose="020F0502020204030203" pitchFamily="34" charset="0"/>
              </a:defRPr>
            </a:lvl4pPr>
            <a:lvl5pPr>
              <a:lnSpc>
                <a:spcPct val="114000"/>
              </a:lnSpc>
              <a:defRPr sz="1800">
                <a:latin typeface="Arial" panose="020B0604020202020204" pitchFamily="34" charset="0"/>
                <a:ea typeface="Lato" panose="020F0502020204030203" pitchFamily="34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Inter or Arial with a minimum font size of 18pt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286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ple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91575A59-C87E-A604-798B-D6CF843A9B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4" y="263524"/>
            <a:ext cx="11250785" cy="592817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This is a sample page layout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6E9CEC9-5FAF-673A-BEDE-883241C6F8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724" y="1654630"/>
            <a:ext cx="11250785" cy="416772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defRPr sz="1800">
                <a:latin typeface="Arial" panose="020B0604020202020204" pitchFamily="34" charset="0"/>
                <a:ea typeface="Lato" panose="020F0502020204030203" pitchFamily="34" charset="0"/>
              </a:defRPr>
            </a:lvl1pPr>
            <a:lvl2pPr>
              <a:lnSpc>
                <a:spcPct val="114000"/>
              </a:lnSpc>
              <a:defRPr sz="1800">
                <a:latin typeface="Arial" panose="020B0604020202020204" pitchFamily="34" charset="0"/>
                <a:ea typeface="Lato" panose="020F0502020204030203" pitchFamily="34" charset="0"/>
              </a:defRPr>
            </a:lvl2pPr>
            <a:lvl3pPr>
              <a:lnSpc>
                <a:spcPct val="114000"/>
              </a:lnSpc>
              <a:defRPr sz="1800">
                <a:latin typeface="Arial" panose="020B0604020202020204" pitchFamily="34" charset="0"/>
                <a:ea typeface="Lato" panose="020F0502020204030203" pitchFamily="34" charset="0"/>
              </a:defRPr>
            </a:lvl3pPr>
            <a:lvl4pPr>
              <a:lnSpc>
                <a:spcPct val="114000"/>
              </a:lnSpc>
              <a:defRPr sz="1800">
                <a:latin typeface="Arial" panose="020B0604020202020204" pitchFamily="34" charset="0"/>
                <a:ea typeface="Lato" panose="020F0502020204030203" pitchFamily="34" charset="0"/>
              </a:defRPr>
            </a:lvl4pPr>
            <a:lvl5pPr>
              <a:lnSpc>
                <a:spcPct val="114000"/>
              </a:lnSpc>
              <a:defRPr sz="1800">
                <a:latin typeface="Arial" panose="020B0604020202020204" pitchFamily="34" charset="0"/>
                <a:ea typeface="Lato" panose="020F0502020204030203" pitchFamily="34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Inter or Arial with a minimum font size of 18pt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88C972-D510-E5C9-2A7B-31AD657CF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E2BEFB1-DB3D-9794-B1F6-3DF605CE40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1663" y="6343650"/>
            <a:ext cx="9086850" cy="3651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Abbreviations: </a:t>
            </a:r>
            <a:r>
              <a:rPr lang="en-GB" sz="1400"/>
              <a:t>[for example, OS, overall survival; ICER, incremental-cost effectiveness ratio]</a:t>
            </a:r>
            <a:endParaRPr lang="en-US"/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C99D6D26-A54D-9D14-F003-B62A4B57EDCC}"/>
              </a:ext>
            </a:extLst>
          </p:cNvPr>
          <p:cNvSpPr txBox="1">
            <a:spLocks/>
          </p:cNvSpPr>
          <p:nvPr userDrawn="1"/>
        </p:nvSpPr>
        <p:spPr>
          <a:xfrm>
            <a:off x="11565172" y="6146056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F53D3930-141C-A59F-C7F1-B7DF77C69469}"/>
              </a:ext>
            </a:extLst>
          </p:cNvPr>
          <p:cNvSpPr txBox="1">
            <a:spLocks/>
          </p:cNvSpPr>
          <p:nvPr userDrawn="1"/>
        </p:nvSpPr>
        <p:spPr>
          <a:xfrm>
            <a:off x="11565172" y="6146056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BB893E24-5184-20DC-4483-B01E60D34DE4}"/>
              </a:ext>
            </a:extLst>
          </p:cNvPr>
          <p:cNvSpPr txBox="1">
            <a:spLocks/>
          </p:cNvSpPr>
          <p:nvPr userDrawn="1"/>
        </p:nvSpPr>
        <p:spPr>
          <a:xfrm>
            <a:off x="11565172" y="6146056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D1B00024-A17C-8946-50C6-581ABAE97C6F}"/>
              </a:ext>
            </a:extLst>
          </p:cNvPr>
          <p:cNvSpPr txBox="1">
            <a:spLocks/>
          </p:cNvSpPr>
          <p:nvPr userDrawn="1"/>
        </p:nvSpPr>
        <p:spPr>
          <a:xfrm>
            <a:off x="11565172" y="6146056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7CB3B582-2053-A846-2531-8E4BB8651C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6724" y="713499"/>
            <a:ext cx="11250786" cy="520838"/>
          </a:xfrm>
        </p:spPr>
        <p:txBody>
          <a:bodyPr>
            <a:noAutofit/>
          </a:bodyPr>
          <a:lstStyle>
            <a:lvl1pPr>
              <a:defRPr sz="2400">
                <a:latin typeface="Arial" panose="020B0604020202020204" pitchFamily="34" charset="0"/>
                <a:ea typeface="Lato" panose="020F0502020204030203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Add key message of slide</a:t>
            </a:r>
          </a:p>
        </p:txBody>
      </p:sp>
    </p:spTree>
    <p:extLst>
      <p:ext uri="{BB962C8B-B14F-4D97-AF65-F5344CB8AC3E}">
        <p14:creationId xmlns:p14="http://schemas.microsoft.com/office/powerpoint/2010/main" val="2137829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Pag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5240" y="0"/>
            <a:ext cx="12192000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5732A2-0045-36A6-288A-34640127F3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8583" y="545526"/>
            <a:ext cx="11178381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1B72BB5-A87E-1535-7B76-E87F7E093A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>
              <a:lnSpc>
                <a:spcPct val="150000"/>
              </a:lnSpc>
              <a:defRPr sz="1800">
                <a:latin typeface="Arial" panose="020B0604020202020204" pitchFamily="34" charset="0"/>
                <a:ea typeface="Lato" panose="020F0502020204030203" pitchFamily="34" charset="0"/>
              </a:defRPr>
            </a:lvl1pPr>
            <a:lvl2pPr>
              <a:lnSpc>
                <a:spcPct val="150000"/>
              </a:lnSpc>
              <a:defRPr sz="1800">
                <a:latin typeface="Arial" panose="020B0604020202020204" pitchFamily="34" charset="0"/>
                <a:ea typeface="Lato" panose="020F0502020204030203" pitchFamily="34" charset="0"/>
              </a:defRPr>
            </a:lvl2pPr>
            <a:lvl3pPr>
              <a:lnSpc>
                <a:spcPct val="150000"/>
              </a:lnSpc>
              <a:defRPr sz="1800">
                <a:latin typeface="Arial" panose="020B0604020202020204" pitchFamily="34" charset="0"/>
                <a:ea typeface="Lato" panose="020F0502020204030203" pitchFamily="34" charset="0"/>
              </a:defRPr>
            </a:lvl3pPr>
            <a:lvl4pPr>
              <a:lnSpc>
                <a:spcPct val="150000"/>
              </a:lnSpc>
              <a:defRPr sz="1800">
                <a:latin typeface="Arial" panose="020B0604020202020204" pitchFamily="34" charset="0"/>
                <a:ea typeface="Lato" panose="020F0502020204030203" pitchFamily="34" charset="0"/>
              </a:defRPr>
            </a:lvl4pPr>
            <a:lvl5pPr>
              <a:lnSpc>
                <a:spcPct val="150000"/>
              </a:lnSpc>
              <a:defRPr sz="1800">
                <a:latin typeface="Arial" panose="020B0604020202020204" pitchFamily="34" charset="0"/>
                <a:ea typeface="Lato" panose="020F0502020204030203" pitchFamily="34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Inter or Arial with a minimum font size of 16pt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BB41DC-A69B-E457-7D0B-1442138311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8A6747E8-68B1-FA77-357A-655D549D6FDB}"/>
              </a:ext>
            </a:extLst>
          </p:cNvPr>
          <p:cNvSpPr txBox="1">
            <a:spLocks/>
          </p:cNvSpPr>
          <p:nvPr userDrawn="1"/>
        </p:nvSpPr>
        <p:spPr>
          <a:xfrm>
            <a:off x="11637742" y="6146056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r"/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B23B27A8-588E-90D5-CE93-52FB5E3F695F}"/>
              </a:ext>
            </a:extLst>
          </p:cNvPr>
          <p:cNvSpPr txBox="1">
            <a:spLocks/>
          </p:cNvSpPr>
          <p:nvPr userDrawn="1"/>
        </p:nvSpPr>
        <p:spPr>
          <a:xfrm>
            <a:off x="11637742" y="6146056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r"/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B04FBC92-CC13-3B0C-B385-715133A008B4}"/>
              </a:ext>
            </a:extLst>
          </p:cNvPr>
          <p:cNvSpPr txBox="1">
            <a:spLocks/>
          </p:cNvSpPr>
          <p:nvPr userDrawn="1"/>
        </p:nvSpPr>
        <p:spPr>
          <a:xfrm>
            <a:off x="11637742" y="6146056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r"/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F7EAFF5E-9938-DEC3-4280-896E584B1A60}"/>
              </a:ext>
            </a:extLst>
          </p:cNvPr>
          <p:cNvSpPr txBox="1">
            <a:spLocks/>
          </p:cNvSpPr>
          <p:nvPr userDrawn="1"/>
        </p:nvSpPr>
        <p:spPr>
          <a:xfrm>
            <a:off x="11637742" y="6146056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r"/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72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D95A3C9-9C62-4772-A1CE-36239AA1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65125"/>
            <a:ext cx="4324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This is the slide master template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8910A4F-E315-42EE-8468-BC6F40042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5" y="1901825"/>
            <a:ext cx="432435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Please select from the available layout slides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59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133" r:id="rId8"/>
    <p:sldLayoutId id="2147484099" r:id="rId9"/>
    <p:sldLayoutId id="2147484100" r:id="rId10"/>
    <p:sldLayoutId id="2147484101" r:id="rId11"/>
    <p:sldLayoutId id="2147484102" r:id="rId12"/>
    <p:sldLayoutId id="2147484103" r:id="rId13"/>
    <p:sldLayoutId id="2147484104" r:id="rId14"/>
    <p:sldLayoutId id="2147484105" r:id="rId15"/>
    <p:sldLayoutId id="2147484106" r:id="rId16"/>
    <p:sldLayoutId id="2147484107" r:id="rId17"/>
    <p:sldLayoutId id="2147484108" r:id="rId18"/>
    <p:sldLayoutId id="2147484109" r:id="rId19"/>
    <p:sldLayoutId id="2147484110" r:id="rId20"/>
    <p:sldLayoutId id="2147484111" r:id="rId21"/>
    <p:sldLayoutId id="2147484112" r:id="rId22"/>
    <p:sldLayoutId id="2147484113" r:id="rId23"/>
    <p:sldLayoutId id="2147484114" r:id="rId24"/>
    <p:sldLayoutId id="2147484115" r:id="rId25"/>
    <p:sldLayoutId id="2147484116" r:id="rId26"/>
    <p:sldLayoutId id="2147484117" r:id="rId27"/>
    <p:sldLayoutId id="2147484118" r:id="rId28"/>
    <p:sldLayoutId id="2147484119" r:id="rId29"/>
    <p:sldLayoutId id="2147484120" r:id="rId30"/>
    <p:sldLayoutId id="2147484121" r:id="rId31"/>
    <p:sldLayoutId id="2147484122" r:id="rId32"/>
    <p:sldLayoutId id="2147484123" r:id="rId33"/>
    <p:sldLayoutId id="2147484124" r:id="rId34"/>
    <p:sldLayoutId id="2147484125" r:id="rId35"/>
    <p:sldLayoutId id="2147484126" r:id="rId36"/>
    <p:sldLayoutId id="2147484127" r:id="rId37"/>
    <p:sldLayoutId id="2147484128" r:id="rId38"/>
    <p:sldLayoutId id="2147484129" r:id="rId39"/>
    <p:sldLayoutId id="2147484130" r:id="rId40"/>
    <p:sldLayoutId id="2147484131" r:id="rId41"/>
    <p:sldLayoutId id="2147484132" r:id="rId4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e.org.uk/terms-and-conditions#notice-of-right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slide" Target="slide41.xml"/><Relationship Id="rId4" Type="http://schemas.openxmlformats.org/officeDocument/2006/relationships/slide" Target="slide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slide" Target="slide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slide" Target="slide43.xml"/><Relationship Id="rId4" Type="http://schemas.openxmlformats.org/officeDocument/2006/relationships/image" Target="../media/image9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9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9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9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e.org.uk/terms-and-conditions#notice-of-rights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e.org.uk/terms-and-conditions#notice-of-rights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 descr="Title">
            <a:extLst>
              <a:ext uri="{FF2B5EF4-FFF2-40B4-BE49-F238E27FC236}">
                <a16:creationId xmlns:a16="http://schemas.microsoft.com/office/drawing/2014/main" id="{A60A617C-9F99-4917-8E5F-4CCB2DA12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002" y="383184"/>
            <a:ext cx="8241768" cy="2215113"/>
          </a:xfrm>
        </p:spPr>
        <p:txBody>
          <a:bodyPr>
            <a:normAutofit fontScale="90000"/>
          </a:bodyPr>
          <a:lstStyle/>
          <a:p>
            <a:r>
              <a:rPr lang="en-GB"/>
              <a:t>Ribociclib with an aromatase inhibitor for adjuvant treatment of hormone receptor-positive, HER2-negative early breast cancer [ID6153]</a:t>
            </a:r>
          </a:p>
        </p:txBody>
      </p:sp>
      <p:sp>
        <p:nvSpPr>
          <p:cNvPr id="5" name="Text Placeholder 5" descr="Committee, Chair, lead team, Evidence review Group BMJ - TAG&#10;Technical team: &#10;Company">
            <a:extLst>
              <a:ext uri="{FF2B5EF4-FFF2-40B4-BE49-F238E27FC236}">
                <a16:creationId xmlns:a16="http://schemas.microsoft.com/office/drawing/2014/main" id="{FBF51F26-8808-B648-E2A6-4A6F3879D4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205002" y="2736023"/>
            <a:ext cx="11328186" cy="304736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0343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Technology appraisal committee A [01 April 202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70343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Chair: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Radha Todd </a:t>
            </a:r>
          </a:p>
          <a:p>
            <a:pPr marL="0" marR="0" lvl="0" indent="0" algn="l" defTabSz="70343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Lead Team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Richard Ballerand, Andrew Champion, Hugo Pedder</a:t>
            </a:r>
          </a:p>
          <a:p>
            <a:pPr defTabSz="703434">
              <a:spcBef>
                <a:spcPts val="1200"/>
              </a:spcBef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Evidence review group: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Liverpool Reviews and Implementation Group (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LRiG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0" marR="0" lvl="0" indent="0" algn="l" defTabSz="70343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Technical team: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Harsimran Sarpal, Nigel Gumbleton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Ian Watson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70343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Company: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Novartis 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 descr="part 1 slides for committee contains confidential information">
            <a:extLst>
              <a:ext uri="{FF2B5EF4-FFF2-40B4-BE49-F238E27FC236}">
                <a16:creationId xmlns:a16="http://schemas.microsoft.com/office/drawing/2014/main" id="{E7E3D7B8-B271-0759-CC1A-6AB75C77DE2C}"/>
              </a:ext>
            </a:extLst>
          </p:cNvPr>
          <p:cNvSpPr/>
          <p:nvPr/>
        </p:nvSpPr>
        <p:spPr>
          <a:xfrm>
            <a:off x="8983980" y="295605"/>
            <a:ext cx="2842092" cy="9014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7244F2-6B15-E73F-BC76-FDEF10323F62}"/>
              </a:ext>
            </a:extLst>
          </p:cNvPr>
          <p:cNvSpPr txBox="1"/>
          <p:nvPr/>
        </p:nvSpPr>
        <p:spPr>
          <a:xfrm>
            <a:off x="9029699" y="383184"/>
            <a:ext cx="2957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Arial" panose="020B0604020202020204" pitchFamily="34" charset="0"/>
              </a:rPr>
              <a:t>Part 1 – redacted for  screen 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B058ACA-0B66-4077-AB91-60A1F832DEAF}"/>
              </a:ext>
            </a:extLst>
          </p:cNvPr>
          <p:cNvSpPr txBox="1">
            <a:spLocks/>
          </p:cNvSpPr>
          <p:nvPr/>
        </p:nvSpPr>
        <p:spPr>
          <a:xfrm>
            <a:off x="1500554" y="5879412"/>
            <a:ext cx="10324016" cy="47783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NICE </a:t>
            </a:r>
            <a:fld id="{029CBA81-C7A1-4297-9E86-82333D5E6273}" type="datetimeyyyy">
              <a:rPr lang="en-GB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fld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All rights reserved. Subject to </a:t>
            </a:r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Notice of rights</a:t>
            </a:r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402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EF2E7F-90E6-FC57-EC60-035E32045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10" y="136928"/>
            <a:ext cx="11250785" cy="592817"/>
          </a:xfrm>
        </p:spPr>
        <p:txBody>
          <a:bodyPr/>
          <a:lstStyle/>
          <a:p>
            <a:r>
              <a:rPr lang="en-GB"/>
              <a:t>NATALEE trial: relevant populations</a:t>
            </a:r>
          </a:p>
        </p:txBody>
      </p:sp>
      <p:graphicFrame>
        <p:nvGraphicFramePr>
          <p:cNvPr id="2" name="Table 2" descr="Decision problem, including population, intervention, comparators and outcomes">
            <a:extLst>
              <a:ext uri="{FF2B5EF4-FFF2-40B4-BE49-F238E27FC236}">
                <a16:creationId xmlns:a16="http://schemas.microsoft.com/office/drawing/2014/main" id="{B01DA72F-8395-4943-8F13-FDDF03955C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665256"/>
              </p:ext>
            </p:extLst>
          </p:nvPr>
        </p:nvGraphicFramePr>
        <p:xfrm>
          <a:off x="344898" y="694909"/>
          <a:ext cx="11250785" cy="3931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45753">
                  <a:extLst>
                    <a:ext uri="{9D8B030D-6E8A-4147-A177-3AD203B41FA5}">
                      <a16:colId xmlns:a16="http://schemas.microsoft.com/office/drawing/2014/main" val="2557443117"/>
                    </a:ext>
                  </a:extLst>
                </a:gridCol>
                <a:gridCol w="7589783">
                  <a:extLst>
                    <a:ext uri="{9D8B030D-6E8A-4147-A177-3AD203B41FA5}">
                      <a16:colId xmlns:a16="http://schemas.microsoft.com/office/drawing/2014/main" val="3419641213"/>
                    </a:ext>
                  </a:extLst>
                </a:gridCol>
                <a:gridCol w="1515249">
                  <a:extLst>
                    <a:ext uri="{9D8B030D-6E8A-4147-A177-3AD203B41FA5}">
                      <a16:colId xmlns:a16="http://schemas.microsoft.com/office/drawing/2014/main" val="3625745361"/>
                    </a:ext>
                  </a:extLst>
                </a:gridCol>
              </a:tblGrid>
              <a:tr h="634085"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Population </a:t>
                      </a:r>
                    </a:p>
                    <a:p>
                      <a:r>
                        <a:rPr lang="en-GB" sz="1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(% NATALEE)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Comparator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7193136"/>
                  </a:ext>
                </a:extLst>
              </a:tr>
              <a:tr h="634085"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– ITT (100%)</a:t>
                      </a:r>
                      <a:endParaRPr lang="en-GB" sz="18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Node-negative or node-positive, HR-positive, HER2-negative EBC at high risk of recurrence</a:t>
                      </a:r>
                      <a:endParaRPr lang="en-GB" sz="18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ET</a:t>
                      </a:r>
                      <a:endParaRPr lang="en-GB" sz="1800"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2339764"/>
                  </a:ext>
                </a:extLst>
              </a:tr>
              <a:tr h="362334">
                <a:tc gridSpan="3"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NATALEE subgroups provided by company (all HR-positive, HER2-negative EBC at high risk of recurrence)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768232"/>
                  </a:ext>
                </a:extLst>
              </a:tr>
              <a:tr h="362334"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2 (88%)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Node-positive </a:t>
                      </a:r>
                      <a:r>
                        <a:rPr lang="en-GB" sz="1800" err="1"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abemaciclib</a:t>
                      </a:r>
                      <a:r>
                        <a:rPr lang="en-GB" sz="1800"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 eligible and ineligible</a:t>
                      </a:r>
                      <a:endParaRPr lang="en-GB" sz="18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8782332"/>
                  </a:ext>
                </a:extLst>
              </a:tr>
              <a:tr h="362334"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3 (12%)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Node-negative, </a:t>
                      </a:r>
                      <a:r>
                        <a:rPr lang="en-GB" sz="1800" err="1"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abemaciclib</a:t>
                      </a:r>
                      <a:r>
                        <a:rPr lang="en-GB" sz="1800"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 ineligible</a:t>
                      </a:r>
                      <a:endParaRPr lang="en-GB" sz="18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390856"/>
                  </a:ext>
                </a:extLst>
              </a:tr>
              <a:tr h="634085"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4 (</a:t>
                      </a: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r>
                        <a:rPr lang="en-GB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%)</a:t>
                      </a:r>
                    </a:p>
                    <a:p>
                      <a:pPr algn="ctr"/>
                      <a:endParaRPr lang="en-GB" sz="18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Node-positive, </a:t>
                      </a:r>
                      <a:r>
                        <a:rPr lang="en-GB" sz="1800" err="1"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abemaciclib</a:t>
                      </a:r>
                      <a:r>
                        <a:rPr lang="en-GB" sz="1800"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 eligible – </a:t>
                      </a:r>
                      <a:r>
                        <a:rPr lang="en-GB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unweighted (4a) and reweighted to match </a:t>
                      </a:r>
                      <a:r>
                        <a:rPr lang="en-GB" sz="180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monarchE</a:t>
                      </a:r>
                      <a:r>
                        <a:rPr lang="en-GB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 (4b)</a:t>
                      </a:r>
                      <a:endParaRPr lang="en-GB" sz="18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err="1"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Abemaciclib</a:t>
                      </a:r>
                      <a:r>
                        <a:rPr lang="en-GB" sz="1800"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 +ET and 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7674524"/>
                  </a:ext>
                </a:extLst>
              </a:tr>
              <a:tr h="634085"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5 EAG requested (</a:t>
                      </a: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r>
                        <a:rPr lang="en-GB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err="1"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Abemaciclib</a:t>
                      </a:r>
                      <a:r>
                        <a:rPr lang="en-GB" sz="1800"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 ineligible </a:t>
                      </a:r>
                      <a:endParaRPr lang="en-GB" sz="18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64311753"/>
                  </a:ext>
                </a:extLst>
              </a:tr>
            </a:tbl>
          </a:graphicData>
        </a:graphic>
      </p:graphicFrame>
      <p:sp>
        <p:nvSpPr>
          <p:cNvPr id="5" name="Text Placeholder 2" descr=" EAG consider baseline characteristics reasonably balanced/less imbalanced than unmatched population but:&#10;age of symptom onset is younger in SoC &#10;higher prevalence of milder T14484C in idebenone group &#10;Point estimates of negligible/negative long-term benefits are low and suggest PSM underestimates effect&#10;">
            <a:extLst>
              <a:ext uri="{FF2B5EF4-FFF2-40B4-BE49-F238E27FC236}">
                <a16:creationId xmlns:a16="http://schemas.microsoft.com/office/drawing/2014/main" id="{CAFB390D-92F7-976A-CB84-6BFBED96D756}"/>
              </a:ext>
            </a:extLst>
          </p:cNvPr>
          <p:cNvSpPr txBox="1">
            <a:spLocks/>
          </p:cNvSpPr>
          <p:nvPr/>
        </p:nvSpPr>
        <p:spPr>
          <a:xfrm>
            <a:off x="344896" y="4921602"/>
            <a:ext cx="11250785" cy="14458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60"/>
              </a:lnSpc>
              <a:spcBef>
                <a:spcPts val="0"/>
              </a:spcBef>
            </a:pP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EAG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People who are not eligible for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abemaciclib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+ ET are treated with ET regardless of nodal status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NATALEE ITT population problematic because comparator was only ET but most people in clinical practice will have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abemaciclib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+ ET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Consider population 4 and 5 most representative of NHS clinical practice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22CC6C74-F1D8-9559-EA21-69786C190D9D}"/>
              </a:ext>
            </a:extLst>
          </p:cNvPr>
          <p:cNvSpPr txBox="1">
            <a:spLocks/>
          </p:cNvSpPr>
          <p:nvPr/>
        </p:nvSpPr>
        <p:spPr>
          <a:xfrm>
            <a:off x="264810" y="6461148"/>
            <a:ext cx="11788966" cy="374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Inter" charset="0"/>
                <a:cs typeface="Int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Abbreviations: ET, endocrine therapy; EBC, early breast cancer; HER2, </a:t>
            </a:r>
            <a:r>
              <a:rPr lang="en-GB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human epidermal growth factor receptor 2; </a:t>
            </a:r>
            <a:r>
              <a:rPr lang="en-GB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ITT, intention-to-treat</a:t>
            </a:r>
            <a:r>
              <a:rPr lang="en-GB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HR, hormone receptor</a:t>
            </a:r>
            <a:endParaRPr lang="en-GB"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D60DA6-4572-D60C-7BFF-AFA6FA887B43}"/>
              </a:ext>
            </a:extLst>
          </p:cNvPr>
          <p:cNvSpPr/>
          <p:nvPr/>
        </p:nvSpPr>
        <p:spPr>
          <a:xfrm>
            <a:off x="344896" y="3335382"/>
            <a:ext cx="11250785" cy="1291447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7" name="Rectangle 6" descr="Marker showing slides are confidential ">
            <a:extLst>
              <a:ext uri="{FF2B5EF4-FFF2-40B4-BE49-F238E27FC236}">
                <a16:creationId xmlns:a16="http://schemas.microsoft.com/office/drawing/2014/main" id="{BA664F99-C1B3-EE0C-7BA1-C1F3E61EB84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34000" y="0"/>
            <a:ext cx="152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421855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1B8F6-B0BC-74AF-BD9D-B11C911E0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467EA-BCEE-B259-0EE2-A167F4F89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39" y="226662"/>
            <a:ext cx="10983690" cy="523220"/>
          </a:xfrm>
        </p:spPr>
        <p:txBody>
          <a:bodyPr>
            <a:noAutofit/>
          </a:bodyPr>
          <a:lstStyle/>
          <a:p>
            <a:r>
              <a:rPr lang="en-GB"/>
              <a:t>Issue 1 &amp; 7: NATALEE populations and relevant comparator</a:t>
            </a:r>
          </a:p>
        </p:txBody>
      </p:sp>
      <p:sp>
        <p:nvSpPr>
          <p:cNvPr id="3" name="Text Placeholder 2" descr="Background: No head-to-head data available after 6 months. At clarification, company conducted PSM analysis of changes in best VA between LEROS (ITT) and CaRS-I &amp; II at Month 24&#10;Sex, age, genotype, month since recent &amp; first symptom onset, number of symptomatic eyes, and logMAR for left and right at baseline, were the prognostic factors included in PSM &#10;68 of 84 available people from CaRS I and CaRS II matched to 68 of 125 LEROS ITT population &#10;&#10;">
            <a:extLst>
              <a:ext uri="{FF2B5EF4-FFF2-40B4-BE49-F238E27FC236}">
                <a16:creationId xmlns:a16="http://schemas.microsoft.com/office/drawing/2014/main" id="{D9BEF458-907D-476C-5E5E-56181DA19C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2583" y="1152556"/>
            <a:ext cx="11702072" cy="912662"/>
          </a:xfrm>
          <a:ln w="28575"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ts val="2160"/>
              </a:lnSpc>
              <a:spcBef>
                <a:spcPts val="0"/>
              </a:spcBef>
            </a:pPr>
            <a:r>
              <a:rPr lang="en-GB" b="1"/>
              <a:t>Background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/>
              <a:t>NATALEE ITT population in line with MA but includes people eligible for </a:t>
            </a:r>
            <a:r>
              <a:rPr lang="en-GB" err="1"/>
              <a:t>abemaciclib</a:t>
            </a:r>
            <a:r>
              <a:rPr lang="en-GB"/>
              <a:t> + ET (population 4) and not eligible for </a:t>
            </a:r>
            <a:r>
              <a:rPr lang="en-GB" err="1"/>
              <a:t>abemaciclib</a:t>
            </a:r>
            <a:r>
              <a:rPr lang="en-GB"/>
              <a:t> + ET (population 5), however only comparator in NATALEE was AI</a:t>
            </a:r>
            <a:endParaRPr lang="en-GB" strike="sngStrike">
              <a:solidFill>
                <a:srgbClr val="FF0000"/>
              </a:solidFill>
            </a:endParaRPr>
          </a:p>
        </p:txBody>
      </p:sp>
      <p:sp>
        <p:nvSpPr>
          <p:cNvPr id="5" name="Text Placeholder 2" descr=" EAG consider baseline characteristics reasonably balanced/less imbalanced than unmatched population but:&#10;age of symptom onset is younger in SoC &#10;higher prevalence of milder T14484C in idebenone group &#10;Point estimates of negligible/negative long-term benefits are low and suggest PSM underestimates effect&#10;">
            <a:extLst>
              <a:ext uri="{FF2B5EF4-FFF2-40B4-BE49-F238E27FC236}">
                <a16:creationId xmlns:a16="http://schemas.microsoft.com/office/drawing/2014/main" id="{B8518090-DA2E-F3D1-0A3D-0759FCDEB4C0}"/>
              </a:ext>
            </a:extLst>
          </p:cNvPr>
          <p:cNvSpPr txBox="1">
            <a:spLocks/>
          </p:cNvSpPr>
          <p:nvPr/>
        </p:nvSpPr>
        <p:spPr>
          <a:xfrm>
            <a:off x="342583" y="2148799"/>
            <a:ext cx="4415552" cy="207485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60"/>
              </a:lnSpc>
              <a:spcBef>
                <a:spcPts val="0"/>
              </a:spcBef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Company 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Efficacy of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ribociclib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+ AI vs. AI was same irrespective if people are eligible or ineligible for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abemaciclib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+ ET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 only provided clinical data for population 5 but not cost-effectiveness results </a:t>
            </a:r>
          </a:p>
          <a:p>
            <a:pPr marL="285750" indent="-285750">
              <a:lnSpc>
                <a:spcPts val="2160"/>
              </a:lnSpc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160"/>
              </a:lnSpc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BACCC26-8D81-A307-76E4-ED6896D98C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002900"/>
              </p:ext>
            </p:extLst>
          </p:nvPr>
        </p:nvGraphicFramePr>
        <p:xfrm>
          <a:off x="4873214" y="2148799"/>
          <a:ext cx="7167112" cy="21484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58645">
                  <a:extLst>
                    <a:ext uri="{9D8B030D-6E8A-4147-A177-3AD203B41FA5}">
                      <a16:colId xmlns:a16="http://schemas.microsoft.com/office/drawing/2014/main" val="4271054664"/>
                    </a:ext>
                  </a:extLst>
                </a:gridCol>
                <a:gridCol w="1785769">
                  <a:extLst>
                    <a:ext uri="{9D8B030D-6E8A-4147-A177-3AD203B41FA5}">
                      <a16:colId xmlns:a16="http://schemas.microsoft.com/office/drawing/2014/main" val="880893174"/>
                    </a:ext>
                  </a:extLst>
                </a:gridCol>
                <a:gridCol w="2251412">
                  <a:extLst>
                    <a:ext uri="{9D8B030D-6E8A-4147-A177-3AD203B41FA5}">
                      <a16:colId xmlns:a16="http://schemas.microsoft.com/office/drawing/2014/main" val="3397761895"/>
                    </a:ext>
                  </a:extLst>
                </a:gridCol>
                <a:gridCol w="1871286">
                  <a:extLst>
                    <a:ext uri="{9D8B030D-6E8A-4147-A177-3AD203B41FA5}">
                      <a16:colId xmlns:a16="http://schemas.microsoft.com/office/drawing/2014/main" val="3201444944"/>
                    </a:ext>
                  </a:extLst>
                </a:gridCol>
              </a:tblGrid>
              <a:tr h="29165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iDFS</a:t>
                      </a:r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HR (95%,CI);p-value</a:t>
                      </a:r>
                    </a:p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454920"/>
                  </a:ext>
                </a:extLst>
              </a:tr>
              <a:tr h="92799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NATALEE ITT (population 1)</a:t>
                      </a:r>
                    </a:p>
                    <a:p>
                      <a:pPr algn="ctr"/>
                      <a:r>
                        <a:rPr lang="en-GB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[n=5,101]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Node positive, </a:t>
                      </a:r>
                      <a:r>
                        <a:rPr lang="en-GB" sz="1600" b="1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abemaciclib</a:t>
                      </a:r>
                      <a:r>
                        <a:rPr lang="en-GB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eligible (population 4) </a:t>
                      </a:r>
                    </a:p>
                    <a:p>
                      <a:pPr algn="ctr"/>
                      <a:r>
                        <a:rPr lang="en-GB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[n =</a:t>
                      </a: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r>
                        <a:rPr lang="en-GB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Abemaciclib</a:t>
                      </a:r>
                      <a:r>
                        <a:rPr lang="en-GB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ineligible (population 5)</a:t>
                      </a:r>
                    </a:p>
                    <a:p>
                      <a:pPr algn="ctr"/>
                      <a:r>
                        <a:rPr lang="en-GB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[n=</a:t>
                      </a: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r>
                        <a:rPr lang="en-GB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165186"/>
                  </a:ext>
                </a:extLst>
              </a:tr>
              <a:tr h="715878"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Ribociclib + AI vs AI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0.715 (0.609 to 0.840); p&lt;0.0001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                      X </a:t>
                      </a:r>
                      <a:endParaRPr lang="en-GB" sz="1600" u="sng">
                        <a:highlight>
                          <a:srgbClr val="00FFFF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                   </a:t>
                      </a:r>
                      <a:r>
                        <a:rPr kumimoji="0" lang="en-GB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GB" sz="1600" u="sng" dirty="0">
                        <a:highlight>
                          <a:srgbClr val="00FFFF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426917"/>
                  </a:ext>
                </a:extLst>
              </a:tr>
            </a:tbl>
          </a:graphicData>
        </a:graphic>
      </p:graphicFrame>
      <p:sp>
        <p:nvSpPr>
          <p:cNvPr id="11" name="Text Placeholder 2" descr=" EAG consider baseline characteristics reasonably balanced/less imbalanced than unmatched population but:&#10;age of symptom onset is younger in SoC &#10;higher prevalence of milder T14484C in idebenone group &#10;Point estimates of negligible/negative long-term benefits are low and suggest PSM underestimates effect&#10;">
            <a:extLst>
              <a:ext uri="{FF2B5EF4-FFF2-40B4-BE49-F238E27FC236}">
                <a16:creationId xmlns:a16="http://schemas.microsoft.com/office/drawing/2014/main" id="{26D8D14F-4882-66CC-CAF6-512365019DD3}"/>
              </a:ext>
            </a:extLst>
          </p:cNvPr>
          <p:cNvSpPr txBox="1">
            <a:spLocks/>
          </p:cNvSpPr>
          <p:nvPr/>
        </p:nvSpPr>
        <p:spPr>
          <a:xfrm>
            <a:off x="305951" y="4491526"/>
            <a:ext cx="11702071" cy="149853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60"/>
              </a:lnSpc>
              <a:spcBef>
                <a:spcPts val="0"/>
              </a:spcBef>
            </a:pP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EAG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NATALEE comparator was only AI (anastrozole &amp; letrozole) but most people in NHS clinical practice will be eligible for and receive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abemaciclib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+ ET not ET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Used population 1 clinical data to generate cost-effectiveness results for population 5 (ineligible for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abemaciclib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) but highlighted that the cost-effectiveness results may be conservative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003EB043-E123-D12D-7A22-435D50AFA0E7}"/>
              </a:ext>
            </a:extLst>
          </p:cNvPr>
          <p:cNvSpPr txBox="1">
            <a:spLocks/>
          </p:cNvSpPr>
          <p:nvPr/>
        </p:nvSpPr>
        <p:spPr>
          <a:xfrm>
            <a:off x="288573" y="6055752"/>
            <a:ext cx="4713733" cy="69463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Inter" charset="0"/>
                <a:cs typeface="Int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Abbreviations: AI, aromatase inhibitor, CI, confidence intervals; ET, endocrine therapy; HR: hazard ratio;  ITT, intention-to-treat; MA, marketing authorisation</a:t>
            </a:r>
          </a:p>
        </p:txBody>
      </p:sp>
      <p:sp>
        <p:nvSpPr>
          <p:cNvPr id="7" name="Rectangle 6" descr="Marker showing slides are confidential ">
            <a:extLst>
              <a:ext uri="{FF2B5EF4-FFF2-40B4-BE49-F238E27FC236}">
                <a16:creationId xmlns:a16="http://schemas.microsoft.com/office/drawing/2014/main" id="{AF916D45-6CCA-45EA-5467-AB4CB683308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34000" y="0"/>
            <a:ext cx="152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</a:rPr>
              <a:t>CONFIDENTIAL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9B562E4-874C-E684-E962-A66D2527E747}"/>
              </a:ext>
            </a:extLst>
          </p:cNvPr>
          <p:cNvGrpSpPr/>
          <p:nvPr/>
        </p:nvGrpSpPr>
        <p:grpSpPr>
          <a:xfrm>
            <a:off x="5156100" y="6157284"/>
            <a:ext cx="6851922" cy="491573"/>
            <a:chOff x="1456000" y="5395742"/>
            <a:chExt cx="10029901" cy="576000"/>
          </a:xfrm>
        </p:grpSpPr>
        <p:sp>
          <p:nvSpPr>
            <p:cNvPr id="16" name="Rectangle 15" descr="Question to committee">
              <a:extLst>
                <a:ext uri="{FF2B5EF4-FFF2-40B4-BE49-F238E27FC236}">
                  <a16:creationId xmlns:a16="http://schemas.microsoft.com/office/drawing/2014/main" id="{72D63290-D21A-0DFB-9AC8-8407A302EFE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1770774" y="5417909"/>
              <a:ext cx="9715127" cy="53166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2000" rtlCol="0" anchor="ctr"/>
            <a:lstStyle/>
            <a:p>
              <a:r>
                <a:rPr lang="en-GB">
                  <a:solidFill>
                    <a:schemeClr val="tx1"/>
                  </a:solidFill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Can population 1 results be used as a proxy for population 5?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2981621-4910-CE15-B948-5A58EA1C9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456000" y="5395742"/>
              <a:ext cx="576000" cy="576000"/>
              <a:chOff x="-1440493" y="4133589"/>
              <a:chExt cx="576000" cy="57600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14F9D63-AFD4-7DC6-732B-1FCE78FF2B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-1440493" y="4133589"/>
                <a:ext cx="576000" cy="576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</a:endParaRPr>
              </a:p>
            </p:txBody>
          </p:sp>
          <p:pic>
            <p:nvPicPr>
              <p:cNvPr id="19" name="Graphic 18" descr="Chat with solid fill">
                <a:extLst>
                  <a:ext uri="{FF2B5EF4-FFF2-40B4-BE49-F238E27FC236}">
                    <a16:creationId xmlns:a16="http://schemas.microsoft.com/office/drawing/2014/main" id="{902BEDC2-08A0-79B2-4358-86CAF947A2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-1384225" y="4189857"/>
                <a:ext cx="463463" cy="463463"/>
              </a:xfrm>
              <a:prstGeom prst="rect">
                <a:avLst/>
              </a:prstGeom>
            </p:spPr>
          </p:pic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DBE9DA6-8A6D-5525-7DBE-94821DC9354E}"/>
              </a:ext>
            </a:extLst>
          </p:cNvPr>
          <p:cNvGrpSpPr/>
          <p:nvPr/>
        </p:nvGrpSpPr>
        <p:grpSpPr>
          <a:xfrm>
            <a:off x="9672887" y="7285"/>
            <a:ext cx="2519113" cy="526068"/>
            <a:chOff x="9493059" y="321928"/>
            <a:chExt cx="2079652" cy="52606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FD3B1D6-0CC1-7072-BEAF-F52708798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493059" y="324776"/>
              <a:ext cx="2079652" cy="5232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>
                  <a:latin typeface="Arial" panose="020B0604020202020204" pitchFamily="34" charset="0"/>
                </a:rPr>
                <a:t>Unknown Impact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FC06722-7F2E-D6DC-2AD5-BD8327DB84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/>
            </p:cNvPicPr>
            <p:nvPr/>
          </p:nvPicPr>
          <p:blipFill rotWithShape="1">
            <a:blip r:embed="rId5"/>
            <a:srcRect l="16268" t="3813" r="14723" b="4056"/>
            <a:stretch/>
          </p:blipFill>
          <p:spPr>
            <a:xfrm>
              <a:off x="11105402" y="321928"/>
              <a:ext cx="467309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2771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2D3B5-CE88-BAFF-4E08-837117390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DD579-C4CB-862E-8593-4F8388807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39" y="262257"/>
            <a:ext cx="11843662" cy="523220"/>
          </a:xfrm>
        </p:spPr>
        <p:txBody>
          <a:bodyPr>
            <a:noAutofit/>
          </a:bodyPr>
          <a:lstStyle/>
          <a:p>
            <a:r>
              <a:rPr lang="en-GB"/>
              <a:t>Issue 2: NATALEE trial AI arm</a:t>
            </a:r>
          </a:p>
        </p:txBody>
      </p:sp>
      <p:sp>
        <p:nvSpPr>
          <p:cNvPr id="3" name="Text Placeholder 2" descr="Background: No head-to-head data available after 6 months. At clarification, company conducted PSM analysis of changes in best VA between LEROS (ITT) and CaRS-I &amp; II at Month 24&#10;Sex, age, genotype, month since recent &amp; first symptom onset, number of symptomatic eyes, and logMAR for left and right at baseline, were the prognostic factors included in PSM &#10;68 of 84 available people from CaRS I and CaRS II matched to 68 of 125 LEROS ITT population &#10;&#10;">
            <a:extLst>
              <a:ext uri="{FF2B5EF4-FFF2-40B4-BE49-F238E27FC236}">
                <a16:creationId xmlns:a16="http://schemas.microsoft.com/office/drawing/2014/main" id="{A80B02B5-CD36-3E70-B221-2352DBAE97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33" y="1154322"/>
            <a:ext cx="11702072" cy="804665"/>
          </a:xfrm>
          <a:ln w="28575"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ts val="2160"/>
              </a:lnSpc>
            </a:pPr>
            <a:r>
              <a:rPr lang="en-GB" b="1"/>
              <a:t>Background</a:t>
            </a:r>
          </a:p>
          <a:p>
            <a:pPr marL="285750" indent="-285750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en-GB"/>
              <a:t>In NATALEE, the only permitted ETs were the AIs, anastrozole and letrozole </a:t>
            </a:r>
          </a:p>
        </p:txBody>
      </p:sp>
      <p:sp>
        <p:nvSpPr>
          <p:cNvPr id="5" name="Text Placeholder 2" descr=" EAG consider baseline characteristics reasonably balanced/less imbalanced than unmatched population but:&#10;age of symptom onset is younger in SoC &#10;higher prevalence of milder T14484C in idebenone group &#10;Point estimates of negligible/negative long-term benefits are low and suggest PSM underestimates effect&#10;">
            <a:extLst>
              <a:ext uri="{FF2B5EF4-FFF2-40B4-BE49-F238E27FC236}">
                <a16:creationId xmlns:a16="http://schemas.microsoft.com/office/drawing/2014/main" id="{23CF5BB4-72DB-6529-3E7F-9CF80C9C1C2B}"/>
              </a:ext>
            </a:extLst>
          </p:cNvPr>
          <p:cNvSpPr txBox="1">
            <a:spLocks/>
          </p:cNvSpPr>
          <p:nvPr/>
        </p:nvSpPr>
        <p:spPr>
          <a:xfrm>
            <a:off x="348335" y="2189093"/>
            <a:ext cx="11702070" cy="94769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60"/>
              </a:lnSpc>
            </a:pP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Company 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GB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linical advice to the company is that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XX</a:t>
            </a:r>
            <a:r>
              <a:rPr lang="en-GB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receive letrozole,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XX</a:t>
            </a:r>
            <a:r>
              <a:rPr lang="en-GB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receive anastrozole and the remainder are likely to receive exemestane (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XX </a:t>
            </a:r>
            <a:r>
              <a:rPr lang="en-GB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or tamoxifen (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XX </a:t>
            </a:r>
            <a:r>
              <a:rPr lang="en-GB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in NHS practice - m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odelled as basket of comparators</a:t>
            </a:r>
          </a:p>
          <a:p>
            <a:pPr marL="285750" indent="-285750">
              <a:lnSpc>
                <a:spcPts val="2160"/>
              </a:lnSpc>
              <a:buFont typeface="Arial" panose="020B0604020202020204" pitchFamily="34" charset="0"/>
              <a:buChar char="•"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2" descr=" EAG consider baseline characteristics reasonably balanced/less imbalanced than unmatched population but:&#10;age of symptom onset is younger in SoC &#10;higher prevalence of milder T14484C in idebenone group &#10;Point estimates of negligible/negative long-term benefits are low and suggest PSM underestimates effect&#10;">
            <a:extLst>
              <a:ext uri="{FF2B5EF4-FFF2-40B4-BE49-F238E27FC236}">
                <a16:creationId xmlns:a16="http://schemas.microsoft.com/office/drawing/2014/main" id="{B59510C0-F1A4-B5E9-5D09-D991515E5B6B}"/>
              </a:ext>
            </a:extLst>
          </p:cNvPr>
          <p:cNvSpPr txBox="1">
            <a:spLocks/>
          </p:cNvSpPr>
          <p:nvPr/>
        </p:nvSpPr>
        <p:spPr>
          <a:xfrm>
            <a:off x="348333" y="3264777"/>
            <a:ext cx="11702071" cy="20822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60"/>
              </a:lnSpc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EAG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Clinical advice to the EAG is that, in NHS clinical practice, ET can include: anastrozole, letrozole, exemestane and tamoxifen (and ovarian suppression) however, as most people in NHS with HR-positive, HER2-negative early breast cancer receive either anastrozole or letrozole it was reasonable that letrozole and anastrozole were the only permitted ETs in the NATALEE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Model assumes outcomes are equal across all AI’s modelled, but as AI arm of NATALEE did not include tamoxifen, company also applied an adjusted HR for tamoxifen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3B51A00A-9AE3-71CA-CF96-C2966AC97C52}"/>
              </a:ext>
            </a:extLst>
          </p:cNvPr>
          <p:cNvSpPr txBox="1">
            <a:spLocks/>
          </p:cNvSpPr>
          <p:nvPr/>
        </p:nvSpPr>
        <p:spPr>
          <a:xfrm>
            <a:off x="836899" y="6445408"/>
            <a:ext cx="10866542" cy="34862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Inter" charset="0"/>
                <a:cs typeface="Int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Abbreviations: AI, aromatase inhibitor; ET, endocrine therapy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; HER2: human epidermal growth factor receptor 2; </a:t>
            </a:r>
            <a:r>
              <a:rPr lang="en-GB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HR; h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ormone receptor/hazard ratio  </a:t>
            </a:r>
            <a:r>
              <a:rPr lang="en-GB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7" name="Rectangle 6" descr="Marker showing slides are confidential ">
            <a:extLst>
              <a:ext uri="{FF2B5EF4-FFF2-40B4-BE49-F238E27FC236}">
                <a16:creationId xmlns:a16="http://schemas.microsoft.com/office/drawing/2014/main" id="{0185D51F-9A8D-AFE7-BC85-D4D9A639562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34000" y="0"/>
            <a:ext cx="152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</a:rPr>
              <a:t>CONFIDENTIAL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3A7821B-B719-D00B-CD69-159E2FAE3186}"/>
              </a:ext>
            </a:extLst>
          </p:cNvPr>
          <p:cNvGrpSpPr/>
          <p:nvPr/>
        </p:nvGrpSpPr>
        <p:grpSpPr>
          <a:xfrm>
            <a:off x="1168846" y="5689850"/>
            <a:ext cx="10065855" cy="623057"/>
            <a:chOff x="1393270" y="5717068"/>
            <a:chExt cx="10065855" cy="576000"/>
          </a:xfrm>
        </p:grpSpPr>
        <p:sp>
          <p:nvSpPr>
            <p:cNvPr id="9" name="Rectangle 8" descr="Question to committee">
              <a:extLst>
                <a:ext uri="{FF2B5EF4-FFF2-40B4-BE49-F238E27FC236}">
                  <a16:creationId xmlns:a16="http://schemas.microsoft.com/office/drawing/2014/main" id="{F0907E90-DBB2-D706-8C7F-A1FD72C1606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1743999" y="5734043"/>
              <a:ext cx="9715126" cy="53166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2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What ET are used in NHS clinical practice? Is NATAL</a:t>
              </a:r>
              <a:r>
                <a:rPr lang="en-GB">
                  <a:solidFill>
                    <a:srgbClr val="000000"/>
                  </a:solidFill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EE</a:t>
              </a: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 trial AI arm representative of ET used in NHS clinical practice?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AED71F4-C4E8-F23F-0C52-88847D99C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393270" y="5717068"/>
              <a:ext cx="576000" cy="576000"/>
              <a:chOff x="-1503223" y="4454915"/>
              <a:chExt cx="576000" cy="576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4793799-2DF7-6813-16AD-83BDE9C859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-1503223" y="4454915"/>
                <a:ext cx="576000" cy="576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</a:endParaRPr>
              </a:p>
            </p:txBody>
          </p:sp>
          <p:pic>
            <p:nvPicPr>
              <p:cNvPr id="14" name="Graphic 13" descr="Chat with solid fill">
                <a:extLst>
                  <a:ext uri="{FF2B5EF4-FFF2-40B4-BE49-F238E27FC236}">
                    <a16:creationId xmlns:a16="http://schemas.microsoft.com/office/drawing/2014/main" id="{4C5FD57D-47B3-D50B-F970-4EF0008F6C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-1390686" y="4505992"/>
                <a:ext cx="463463" cy="463463"/>
              </a:xfrm>
              <a:prstGeom prst="rect">
                <a:avLst/>
              </a:prstGeom>
            </p:spPr>
          </p:pic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0A9E1C2-41F7-1C2C-2325-4D417E622543}"/>
              </a:ext>
            </a:extLst>
          </p:cNvPr>
          <p:cNvGrpSpPr/>
          <p:nvPr/>
        </p:nvGrpSpPr>
        <p:grpSpPr>
          <a:xfrm>
            <a:off x="9759973" y="2847"/>
            <a:ext cx="2432028" cy="591332"/>
            <a:chOff x="9493059" y="324775"/>
            <a:chExt cx="2007759" cy="59133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1075370-175F-0394-F304-3AE2A9BE9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493059" y="324775"/>
              <a:ext cx="2007758" cy="591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>
                  <a:latin typeface="Arial" panose="020B0604020202020204" pitchFamily="34" charset="0"/>
                </a:rPr>
                <a:t>Unknown Impact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F057361-4AF0-992A-4049-FECF6D9C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/>
            </p:cNvPicPr>
            <p:nvPr/>
          </p:nvPicPr>
          <p:blipFill rotWithShape="1">
            <a:blip r:embed="rId5"/>
            <a:srcRect l="16268" t="3813" r="14723" b="4056"/>
            <a:stretch/>
          </p:blipFill>
          <p:spPr>
            <a:xfrm>
              <a:off x="11033509" y="350185"/>
              <a:ext cx="467309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6669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995B3-F5AB-4006-1DA3-B23BB05FC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B8A62-A7B0-7B31-86E5-F57BDFE6C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33" y="410177"/>
            <a:ext cx="11843662" cy="523220"/>
          </a:xfrm>
        </p:spPr>
        <p:txBody>
          <a:bodyPr>
            <a:noAutofit/>
          </a:bodyPr>
          <a:lstStyle/>
          <a:p>
            <a:r>
              <a:rPr lang="en-GB"/>
              <a:t>Issue 3: </a:t>
            </a:r>
            <a:r>
              <a:rPr lang="en-GB" err="1"/>
              <a:t>iDFS</a:t>
            </a:r>
            <a:r>
              <a:rPr lang="en-GB"/>
              <a:t> or DDFS as a proxy for OS</a:t>
            </a:r>
          </a:p>
        </p:txBody>
      </p:sp>
      <p:sp>
        <p:nvSpPr>
          <p:cNvPr id="5" name="Text Placeholder 2" descr=" EAG consider baseline characteristics reasonably balanced/less imbalanced than unmatched population but:&#10;age of symptom onset is younger in SoC &#10;higher prevalence of milder T14484C in idebenone group &#10;Point estimates of negligible/negative long-term benefits are low and suggest PSM underestimates effect&#10;">
            <a:extLst>
              <a:ext uri="{FF2B5EF4-FFF2-40B4-BE49-F238E27FC236}">
                <a16:creationId xmlns:a16="http://schemas.microsoft.com/office/drawing/2014/main" id="{E4914178-7F5A-EEFA-9892-58F106257237}"/>
              </a:ext>
            </a:extLst>
          </p:cNvPr>
          <p:cNvSpPr txBox="1">
            <a:spLocks/>
          </p:cNvSpPr>
          <p:nvPr/>
        </p:nvSpPr>
        <p:spPr>
          <a:xfrm>
            <a:off x="326565" y="998295"/>
            <a:ext cx="11538867" cy="179842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60"/>
              </a:lnSpc>
              <a:spcBef>
                <a:spcPts val="0"/>
              </a:spcBef>
            </a:pP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Company 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NATALEE primary endpoint is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is considered a clinically meaningful surrogate endpoint for OS, as disease recurrence is associated with breast cancer mortality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Observed improvements in these endpoints [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and DDFS] are anticipated, in the long-term, to translate into improvements in OS</a:t>
            </a:r>
          </a:p>
          <a:p>
            <a:pPr marL="285750" indent="-285750">
              <a:lnSpc>
                <a:spcPts val="2160"/>
              </a:lnSpc>
              <a:buFont typeface="Arial" panose="020B0604020202020204" pitchFamily="34" charset="0"/>
              <a:buChar char="•"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2" descr=" EAG consider baseline characteristics reasonably balanced/less imbalanced than unmatched population but:&#10;age of symptom onset is younger in SoC &#10;higher prevalence of milder T14484C in idebenone group &#10;Point estimates of negligible/negative long-term benefits are low and suggest PSM underestimates effect&#10;">
            <a:extLst>
              <a:ext uri="{FF2B5EF4-FFF2-40B4-BE49-F238E27FC236}">
                <a16:creationId xmlns:a16="http://schemas.microsoft.com/office/drawing/2014/main" id="{A6AA81D9-641F-DC38-A5BC-80AFBBD42983}"/>
              </a:ext>
            </a:extLst>
          </p:cNvPr>
          <p:cNvSpPr txBox="1">
            <a:spLocks/>
          </p:cNvSpPr>
          <p:nvPr/>
        </p:nvSpPr>
        <p:spPr>
          <a:xfrm>
            <a:off x="326564" y="2948531"/>
            <a:ext cx="11538867" cy="6776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60"/>
              </a:lnSpc>
              <a:spcBef>
                <a:spcPts val="0"/>
              </a:spcBef>
            </a:pP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EAG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Clinical advice to the EAG is that DDFS is a more appropriate proxy for OS than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EBC29F-6C8A-ACE2-4AE8-08EC7645ED5C}"/>
              </a:ext>
            </a:extLst>
          </p:cNvPr>
          <p:cNvGrpSpPr/>
          <p:nvPr/>
        </p:nvGrpSpPr>
        <p:grpSpPr>
          <a:xfrm>
            <a:off x="2163082" y="5733585"/>
            <a:ext cx="8214176" cy="623057"/>
            <a:chOff x="1456000" y="5395742"/>
            <a:chExt cx="10077188" cy="576000"/>
          </a:xfrm>
        </p:grpSpPr>
        <p:sp>
          <p:nvSpPr>
            <p:cNvPr id="9" name="Rectangle 8" descr="Question to committee">
              <a:extLst>
                <a:ext uri="{FF2B5EF4-FFF2-40B4-BE49-F238E27FC236}">
                  <a16:creationId xmlns:a16="http://schemas.microsoft.com/office/drawing/2014/main" id="{638BB92C-1CF3-A403-9DB6-17C784F0616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1818062" y="5417912"/>
              <a:ext cx="9715126" cy="53166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2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Is DDFS a more appropriate proxy for OS than </a:t>
              </a:r>
              <a:r>
                <a:rPr kumimoji="0" lang="en-GB" sz="180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iDFS</a:t>
              </a: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?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C9E7142-F8F4-51BD-C54D-C7C9A48FA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456000" y="5395742"/>
              <a:ext cx="576000" cy="576000"/>
              <a:chOff x="-1440493" y="4133589"/>
              <a:chExt cx="576000" cy="576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003B16D-DBFF-7C53-20D6-41DCD6AB7C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-1440493" y="4133589"/>
                <a:ext cx="576000" cy="576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</a:endParaRPr>
              </a:p>
            </p:txBody>
          </p:sp>
          <p:pic>
            <p:nvPicPr>
              <p:cNvPr id="14" name="Graphic 13" descr="Chat with solid fill">
                <a:extLst>
                  <a:ext uri="{FF2B5EF4-FFF2-40B4-BE49-F238E27FC236}">
                    <a16:creationId xmlns:a16="http://schemas.microsoft.com/office/drawing/2014/main" id="{86FB53E3-3343-6158-6413-340C4CA998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-1384225" y="4189857"/>
                <a:ext cx="463463" cy="463463"/>
              </a:xfrm>
              <a:prstGeom prst="rect">
                <a:avLst/>
              </a:prstGeom>
            </p:spPr>
          </p:pic>
        </p:grpSp>
      </p:grp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B2AAFA13-114D-E83A-17F1-F96271D028EC}"/>
              </a:ext>
            </a:extLst>
          </p:cNvPr>
          <p:cNvSpPr txBox="1">
            <a:spLocks/>
          </p:cNvSpPr>
          <p:nvPr/>
        </p:nvSpPr>
        <p:spPr>
          <a:xfrm>
            <a:off x="834528" y="6455631"/>
            <a:ext cx="12046944" cy="30326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Inter" charset="0"/>
                <a:cs typeface="Int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Abbreviations: DDFS, distant disease-free survival; </a:t>
            </a:r>
            <a:r>
              <a:rPr lang="en-GB" err="1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iDFS</a:t>
            </a:r>
            <a:r>
              <a:rPr lang="en-GB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, invasive disease-free survival; OS, overall survival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1A91BBC-D53D-EEE6-D88F-6E9111329D7C}"/>
              </a:ext>
            </a:extLst>
          </p:cNvPr>
          <p:cNvGrpSpPr/>
          <p:nvPr/>
        </p:nvGrpSpPr>
        <p:grpSpPr>
          <a:xfrm>
            <a:off x="9742714" y="2847"/>
            <a:ext cx="2449289" cy="588118"/>
            <a:chOff x="9493059" y="324775"/>
            <a:chExt cx="1926878" cy="5881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3CE23F6-559B-DB1F-AB0B-5ED770572A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493059" y="324775"/>
              <a:ext cx="1926877" cy="58811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>
                  <a:latin typeface="Arial" panose="020B0604020202020204" pitchFamily="34" charset="0"/>
                </a:rPr>
                <a:t>Unknown Impact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BF32784-B506-7F53-E6EC-F8AB2E25D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/>
            </p:cNvPicPr>
            <p:nvPr/>
          </p:nvPicPr>
          <p:blipFill rotWithShape="1">
            <a:blip r:embed="rId5"/>
            <a:srcRect l="16268" t="3813" r="14723" b="4056"/>
            <a:stretch/>
          </p:blipFill>
          <p:spPr>
            <a:xfrm>
              <a:off x="10952628" y="334985"/>
              <a:ext cx="467309" cy="468000"/>
            </a:xfrm>
            <a:prstGeom prst="rect">
              <a:avLst/>
            </a:prstGeom>
          </p:spPr>
        </p:pic>
      </p:grpSp>
      <p:sp>
        <p:nvSpPr>
          <p:cNvPr id="7" name="Text Placeholder 2" descr=" EAG consider baseline characteristics reasonably balanced/less imbalanced than unmatched population but:&#10;age of symptom onset is younger in SoC &#10;higher prevalence of milder T14484C in idebenone group &#10;Point estimates of negligible/negative long-term benefits are low and suggest PSM underestimates effect&#10;">
            <a:extLst>
              <a:ext uri="{FF2B5EF4-FFF2-40B4-BE49-F238E27FC236}">
                <a16:creationId xmlns:a16="http://schemas.microsoft.com/office/drawing/2014/main" id="{D4233962-773A-A036-6BBE-2B12724DAE23}"/>
              </a:ext>
            </a:extLst>
          </p:cNvPr>
          <p:cNvSpPr txBox="1">
            <a:spLocks/>
          </p:cNvSpPr>
          <p:nvPr/>
        </p:nvSpPr>
        <p:spPr>
          <a:xfrm>
            <a:off x="326563" y="3883597"/>
            <a:ext cx="11538867" cy="125361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60"/>
              </a:lnSpc>
              <a:spcBef>
                <a:spcPts val="0"/>
              </a:spcBef>
            </a:pP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Clinical experts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Consider statistical improvement in distant recurrence free survival a clinically significant treatment response; as even in patients with recurrence, death may be delayed a long time and so improvement in overall survival may not yet be apparent</a:t>
            </a:r>
          </a:p>
        </p:txBody>
      </p:sp>
    </p:spTree>
    <p:extLst>
      <p:ext uri="{BB962C8B-B14F-4D97-AF65-F5344CB8AC3E}">
        <p14:creationId xmlns:p14="http://schemas.microsoft.com/office/powerpoint/2010/main" val="2396724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703EA-9F0B-CE60-DF2D-898A19ED4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uide with 'background' selected" descr="Sections to be covered in the presentation. ">
            <a:extLst>
              <a:ext uri="{FF2B5EF4-FFF2-40B4-BE49-F238E27FC236}">
                <a16:creationId xmlns:a16="http://schemas.microsoft.com/office/drawing/2014/main" id="{7AB5607A-79C0-978F-BD89-FA5E41DA2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988" y="2591284"/>
            <a:ext cx="10026139" cy="2916438"/>
          </a:xfrm>
        </p:spPr>
        <p:txBody>
          <a:bodyPr>
            <a:noAutofit/>
          </a:bodyPr>
          <a:lstStyle/>
          <a:p>
            <a:pPr marL="457200" indent="-457200">
              <a:buSzPts val="2200"/>
              <a:buFont typeface="Wingdings" pitchFamily="2" charset="2"/>
              <a:buChar char="q"/>
            </a:pPr>
            <a:r>
              <a:rPr lang="en-GB" sz="2800"/>
              <a:t>Key issues &amp; decision problem</a:t>
            </a:r>
          </a:p>
          <a:p>
            <a:pPr marL="457200" indent="-457200">
              <a:buSzPts val="2200"/>
              <a:buFont typeface="Wingdings" panose="05000000000000000000" pitchFamily="2" charset="2"/>
              <a:buChar char="ü"/>
            </a:pPr>
            <a:r>
              <a:rPr lang="en-GB" sz="2800"/>
              <a:t>Clinical effectiveness</a:t>
            </a:r>
          </a:p>
          <a:p>
            <a:pPr marL="457200" indent="-457200">
              <a:buSzPts val="2200"/>
              <a:buFont typeface="Wingdings" pitchFamily="2" charset="2"/>
              <a:buChar char="q"/>
            </a:pPr>
            <a:r>
              <a:rPr lang="en-GB" sz="2800"/>
              <a:t>Modelling and cost effectiveness</a:t>
            </a:r>
          </a:p>
          <a:p>
            <a:pPr marL="457200" indent="-457200">
              <a:buSzPts val="2000"/>
              <a:buFont typeface="Wingdings" pitchFamily="2" charset="2"/>
              <a:buChar char="q"/>
            </a:pPr>
            <a:r>
              <a:rPr lang="en-GB" sz="2800"/>
              <a:t>Other considerations </a:t>
            </a:r>
          </a:p>
          <a:p>
            <a:pPr marL="457200" indent="-457200">
              <a:buSzPts val="2000"/>
              <a:buFont typeface="Wingdings" pitchFamily="2" charset="2"/>
              <a:buChar char="q"/>
            </a:pPr>
            <a:r>
              <a:rPr lang="en-GB" sz="2800"/>
              <a:t>Summary</a:t>
            </a:r>
          </a:p>
          <a:p>
            <a:endParaRPr lang="en-GB" sz="280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C09E0B06-9EEF-CBA0-B4BC-9A92D187B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878" y="407751"/>
            <a:ext cx="10401552" cy="1118798"/>
          </a:xfrm>
        </p:spPr>
        <p:txBody>
          <a:bodyPr>
            <a:normAutofit fontScale="90000"/>
          </a:bodyPr>
          <a:lstStyle/>
          <a:p>
            <a:r>
              <a:rPr lang="en-GB"/>
              <a:t>Ribociclib with an aromatase inhibitor for adjuvant treatment of hormone receptor-positive, HER2-negative early breast cancer [ID6153]</a:t>
            </a:r>
          </a:p>
        </p:txBody>
      </p:sp>
    </p:spTree>
    <p:extLst>
      <p:ext uri="{BB962C8B-B14F-4D97-AF65-F5344CB8AC3E}">
        <p14:creationId xmlns:p14="http://schemas.microsoft.com/office/powerpoint/2010/main" val="1346238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230B5-3F72-D40E-FFBF-CAD780979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8D7B36-C80C-EAA5-D441-BA66EA145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07" y="119127"/>
            <a:ext cx="11721393" cy="871473"/>
          </a:xfrm>
        </p:spPr>
        <p:txBody>
          <a:bodyPr>
            <a:normAutofit fontScale="90000"/>
          </a:bodyPr>
          <a:lstStyle/>
          <a:p>
            <a:r>
              <a:rPr lang="en-GB"/>
              <a:t>Results: NATALEE (ITT and subgroups)</a:t>
            </a:r>
            <a:br>
              <a:rPr lang="en-GB"/>
            </a:br>
            <a:r>
              <a:rPr lang="en-GB" sz="2700" b="0"/>
              <a:t>EAG: 10% IFDS events in ITT population, long term impact remains uncertain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E5A5BFC-4462-5DEA-DB58-5452546767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929631"/>
              </p:ext>
            </p:extLst>
          </p:nvPr>
        </p:nvGraphicFramePr>
        <p:xfrm>
          <a:off x="409155" y="990600"/>
          <a:ext cx="11373690" cy="51361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24878">
                  <a:extLst>
                    <a:ext uri="{9D8B030D-6E8A-4147-A177-3AD203B41FA5}">
                      <a16:colId xmlns:a16="http://schemas.microsoft.com/office/drawing/2014/main" val="1362514559"/>
                    </a:ext>
                  </a:extLst>
                </a:gridCol>
                <a:gridCol w="1317086">
                  <a:extLst>
                    <a:ext uri="{9D8B030D-6E8A-4147-A177-3AD203B41FA5}">
                      <a16:colId xmlns:a16="http://schemas.microsoft.com/office/drawing/2014/main" val="703017236"/>
                    </a:ext>
                  </a:extLst>
                </a:gridCol>
                <a:gridCol w="1012061">
                  <a:extLst>
                    <a:ext uri="{9D8B030D-6E8A-4147-A177-3AD203B41FA5}">
                      <a16:colId xmlns:a16="http://schemas.microsoft.com/office/drawing/2014/main" val="4188851521"/>
                    </a:ext>
                  </a:extLst>
                </a:gridCol>
                <a:gridCol w="198844">
                  <a:extLst>
                    <a:ext uri="{9D8B030D-6E8A-4147-A177-3AD203B41FA5}">
                      <a16:colId xmlns:a16="http://schemas.microsoft.com/office/drawing/2014/main" val="1334762485"/>
                    </a:ext>
                  </a:extLst>
                </a:gridCol>
                <a:gridCol w="1527907">
                  <a:extLst>
                    <a:ext uri="{9D8B030D-6E8A-4147-A177-3AD203B41FA5}">
                      <a16:colId xmlns:a16="http://schemas.microsoft.com/office/drawing/2014/main" val="3808406496"/>
                    </a:ext>
                  </a:extLst>
                </a:gridCol>
                <a:gridCol w="1589023">
                  <a:extLst>
                    <a:ext uri="{9D8B030D-6E8A-4147-A177-3AD203B41FA5}">
                      <a16:colId xmlns:a16="http://schemas.microsoft.com/office/drawing/2014/main" val="2441347121"/>
                    </a:ext>
                  </a:extLst>
                </a:gridCol>
                <a:gridCol w="150013">
                  <a:extLst>
                    <a:ext uri="{9D8B030D-6E8A-4147-A177-3AD203B41FA5}">
                      <a16:colId xmlns:a16="http://schemas.microsoft.com/office/drawing/2014/main" val="751668465"/>
                    </a:ext>
                  </a:extLst>
                </a:gridCol>
                <a:gridCol w="1739036">
                  <a:extLst>
                    <a:ext uri="{9D8B030D-6E8A-4147-A177-3AD203B41FA5}">
                      <a16:colId xmlns:a16="http://schemas.microsoft.com/office/drawing/2014/main" val="2639499792"/>
                    </a:ext>
                  </a:extLst>
                </a:gridCol>
                <a:gridCol w="1285766">
                  <a:extLst>
                    <a:ext uri="{9D8B030D-6E8A-4147-A177-3AD203B41FA5}">
                      <a16:colId xmlns:a16="http://schemas.microsoft.com/office/drawing/2014/main" val="891571910"/>
                    </a:ext>
                  </a:extLst>
                </a:gridCol>
                <a:gridCol w="221655">
                  <a:extLst>
                    <a:ext uri="{9D8B030D-6E8A-4147-A177-3AD203B41FA5}">
                      <a16:colId xmlns:a16="http://schemas.microsoft.com/office/drawing/2014/main" val="2045593720"/>
                    </a:ext>
                  </a:extLst>
                </a:gridCol>
                <a:gridCol w="1507421">
                  <a:extLst>
                    <a:ext uri="{9D8B030D-6E8A-4147-A177-3AD203B41FA5}">
                      <a16:colId xmlns:a16="http://schemas.microsoft.com/office/drawing/2014/main" val="3825980223"/>
                    </a:ext>
                  </a:extLst>
                </a:gridCol>
              </a:tblGrid>
              <a:tr h="140261">
                <a:tc rowSpan="2" gridSpan="2"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Outcomes (n),% 95(CI), p-value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NATALEE ITT </a:t>
                      </a:r>
                    </a:p>
                    <a:p>
                      <a:pPr algn="ctr"/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(population 1)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Node positive, abemaciclib+ET eligible (population 4)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Abemaciclib+ET ineligible (population 5)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566433"/>
                  </a:ext>
                </a:extLst>
              </a:tr>
              <a:tr h="70601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Rib + AI (n=2,549)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 </a:t>
                      </a:r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(n=2,552)</a:t>
                      </a:r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 </a:t>
                      </a:r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(n=2,552)</a:t>
                      </a:r>
                      <a:endParaRPr lang="en-GB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Rib + AI (n=</a:t>
                      </a: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 (n=</a:t>
                      </a: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Rib + AI </a:t>
                      </a: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</a:t>
                      </a: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</a:t>
                      </a: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</a:t>
                      </a: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832799"/>
                  </a:ext>
                </a:extLst>
              </a:tr>
              <a:tr h="523978">
                <a:tc rowSpan="2">
                  <a:txBody>
                    <a:bodyPr/>
                    <a:lstStyle/>
                    <a:p>
                      <a:r>
                        <a:rPr lang="en-GB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Events (%)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263 (10.3)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 (13.3)</a:t>
                      </a:r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 (13.3)</a:t>
                      </a:r>
                      <a:endParaRPr lang="en-GB">
                        <a:latin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600"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600"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840387"/>
                  </a:ext>
                </a:extLst>
              </a:tr>
              <a:tr h="5195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 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0.715 (0.609 to 0.840); p&lt;0.0001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       </a:t>
                      </a:r>
                      <a:r>
                        <a:rPr kumimoji="0" lang="en-GB" sz="18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XX </a:t>
                      </a:r>
                      <a:endParaRPr lang="en-GB" sz="1600"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959043"/>
                  </a:ext>
                </a:extLst>
              </a:tr>
              <a:tr h="442555">
                <a:tc rowSpan="2">
                  <a:txBody>
                    <a:bodyPr/>
                    <a:lstStyle/>
                    <a:p>
                      <a:r>
                        <a:rPr lang="en-GB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Events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600"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600"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600"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622480"/>
                  </a:ext>
                </a:extLst>
              </a:tr>
              <a:tr h="4997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                     </a:t>
                      </a:r>
                      <a:r>
                        <a:rPr kumimoji="0" lang="en-GB" sz="18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GB" sz="1600" u="sng"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        </a:t>
                      </a:r>
                      <a:r>
                        <a:rPr kumimoji="0" lang="en-GB" sz="18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GB" sz="1600"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          </a:t>
                      </a:r>
                      <a:r>
                        <a:rPr kumimoji="0" lang="en-GB" sz="18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GB" sz="1600"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797740"/>
                  </a:ext>
                </a:extLst>
              </a:tr>
              <a:tr h="427866">
                <a:tc rowSpan="2">
                  <a:txBody>
                    <a:bodyPr/>
                    <a:lstStyle/>
                    <a:p>
                      <a:r>
                        <a:rPr lang="en-GB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Events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 (9.4)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 (12.2)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600" u="sng"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600" u="sng"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600" u="sng"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600" u="sng">
                        <a:highlight>
                          <a:srgbClr val="00FFFF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866296"/>
                  </a:ext>
                </a:extLst>
              </a:tr>
              <a:tr h="4997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0.715 (0.604 to 0.847); p&lt;0.0001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         </a:t>
                      </a:r>
                      <a:r>
                        <a:rPr kumimoji="0" lang="en-GB" sz="18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GB" sz="1600" u="sng"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          </a:t>
                      </a:r>
                      <a:r>
                        <a:rPr kumimoji="0" lang="en-GB" sz="18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GB" sz="1600" u="sng"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375510"/>
                  </a:ext>
                </a:extLst>
              </a:tr>
              <a:tr h="437850">
                <a:tc rowSpan="2">
                  <a:txBody>
                    <a:bodyPr/>
                    <a:lstStyle/>
                    <a:p>
                      <a:r>
                        <a:rPr lang="en-GB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Events (%)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 (4.1)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 (4.7)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600" u="sng"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600" u="sng"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600" u="sng"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kumimoji="0" lang="en-GB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8107038"/>
                  </a:ext>
                </a:extLst>
              </a:tr>
              <a:tr h="4997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0.827 (0.636 to 1.074); p=0.0766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         </a:t>
                      </a:r>
                      <a:r>
                        <a:rPr kumimoji="0" lang="en-GB" sz="18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  <a:endParaRPr lang="en-GB" sz="1600" u="sng"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          </a:t>
                      </a:r>
                      <a:r>
                        <a:rPr kumimoji="0" lang="en-GB" sz="18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GB" sz="1600" u="sng"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522326"/>
                  </a:ext>
                </a:extLst>
              </a:tr>
            </a:tbl>
          </a:graphicData>
        </a:graphic>
      </p:graphicFrame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B853DC93-9530-40C1-69D8-E1440B39683F}"/>
              </a:ext>
            </a:extLst>
          </p:cNvPr>
          <p:cNvSpPr txBox="1">
            <a:spLocks/>
          </p:cNvSpPr>
          <p:nvPr/>
        </p:nvSpPr>
        <p:spPr>
          <a:xfrm>
            <a:off x="393489" y="6162125"/>
            <a:ext cx="11598814" cy="48041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Inter" charset="0"/>
                <a:cs typeface="Int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Abbreviations: AI, aromatase inhibitor; CI, confidence intervals; DDFS, distant disease-free survival; ET, endocrine therapy; </a:t>
            </a:r>
            <a:r>
              <a:rPr lang="en-GB" err="1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iDFS</a:t>
            </a:r>
            <a:r>
              <a:rPr lang="en-GB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, invasive disease-free survival; ITT, intention-to-treat; OS, overall survival; HR, hazard ratio; Rib, ribociclib; RFS, recurrence-free survival</a:t>
            </a:r>
          </a:p>
        </p:txBody>
      </p:sp>
      <p:sp>
        <p:nvSpPr>
          <p:cNvPr id="4" name="Rectangle 3" descr="Marker showing slides are confidential ">
            <a:extLst>
              <a:ext uri="{FF2B5EF4-FFF2-40B4-BE49-F238E27FC236}">
                <a16:creationId xmlns:a16="http://schemas.microsoft.com/office/drawing/2014/main" id="{D47F02BB-C73E-2BB6-A8B0-186C3135D45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34000" y="0"/>
            <a:ext cx="152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06619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8E2AB-2526-C0A8-B21F-3632EB6A8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52" y="381157"/>
            <a:ext cx="11528205" cy="523220"/>
          </a:xfrm>
        </p:spPr>
        <p:txBody>
          <a:bodyPr>
            <a:noAutofit/>
          </a:bodyPr>
          <a:lstStyle/>
          <a:p>
            <a:r>
              <a:rPr lang="en-GB"/>
              <a:t>Issue 4 and 5 : ITC methodology (population 4) 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3E71D02-EA10-24B6-9A4E-D450B19E4A5F}"/>
              </a:ext>
            </a:extLst>
          </p:cNvPr>
          <p:cNvSpPr txBox="1">
            <a:spLocks/>
          </p:cNvSpPr>
          <p:nvPr/>
        </p:nvSpPr>
        <p:spPr>
          <a:xfrm>
            <a:off x="178778" y="6389836"/>
            <a:ext cx="11834439" cy="46816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Inter" charset="0"/>
                <a:cs typeface="Int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Abbreviations: AI, aromatase inhibitor; EBC, early breast cancer; ET, endocrine therapy; </a:t>
            </a:r>
            <a:r>
              <a:rPr lang="en-GB" sz="1100" err="1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iDFS</a:t>
            </a:r>
            <a:r>
              <a:rPr lang="en-GB" sz="110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, invasive disease-free survival; IPD, individual patient data; ITC, indirect treatment comparison; MAIC, Matching-adjusted indirect comparison; OS, overall survival; PFS, progression-free survival;  STC, simulated treatment comparisons; TEAE, Treatment-emergent adverse event </a:t>
            </a:r>
          </a:p>
        </p:txBody>
      </p:sp>
      <p:sp>
        <p:nvSpPr>
          <p:cNvPr id="16" name="Rectangle 15" descr="Marker showing slides are confidential ">
            <a:extLst>
              <a:ext uri="{FF2B5EF4-FFF2-40B4-BE49-F238E27FC236}">
                <a16:creationId xmlns:a16="http://schemas.microsoft.com/office/drawing/2014/main" id="{F499851B-4E95-9C1F-3AF7-2E6D51D8E1A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34000" y="0"/>
            <a:ext cx="152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</a:rPr>
              <a:t>CONFIDENTIAL</a:t>
            </a:r>
          </a:p>
        </p:txBody>
      </p:sp>
      <p:sp>
        <p:nvSpPr>
          <p:cNvPr id="8" name="Text Placeholder 2" descr="Background: No head-to-head data available after 6 months. At clarification, company conducted PSM analysis of changes in best VA between LEROS (ITT) and CaRS-I &amp; II at Month 24&#10;Sex, age, genotype, month since recent &amp; first symptom onset, number of symptomatic eyes, and logMAR for left and right at baseline, were the prognostic factors included in PSM &#10;68 of 84 available people from CaRS I and CaRS II matched to 68 of 125 LEROS ITT population &#10;&#10;">
            <a:extLst>
              <a:ext uri="{FF2B5EF4-FFF2-40B4-BE49-F238E27FC236}">
                <a16:creationId xmlns:a16="http://schemas.microsoft.com/office/drawing/2014/main" id="{DFBFAAEA-6F9A-C558-FB93-53321D0A16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0652" y="904376"/>
            <a:ext cx="11610692" cy="1734322"/>
          </a:xfrm>
          <a:ln w="28575">
            <a:solidFill>
              <a:schemeClr val="accent1"/>
            </a:solidFill>
          </a:ln>
        </p:spPr>
        <p:txBody>
          <a:bodyPr/>
          <a:lstStyle/>
          <a:p>
            <a:pPr marL="284400" indent="-284400">
              <a:lnSpc>
                <a:spcPts val="2160"/>
              </a:lnSpc>
            </a:pPr>
            <a:r>
              <a:rPr lang="en-GB" b="1"/>
              <a:t>Background</a:t>
            </a:r>
          </a:p>
          <a:p>
            <a:pPr marL="284400" indent="-28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NATALEE provided direct evidence for ribociclib + AI vs. AI only </a:t>
            </a:r>
            <a:r>
              <a:rPr lang="en-GB"/>
              <a:t>(</a:t>
            </a:r>
            <a:r>
              <a:rPr lang="en-GB" err="1"/>
              <a:t>iDFS</a:t>
            </a:r>
            <a:r>
              <a:rPr lang="en-GB"/>
              <a:t> from NATALEE used directly to inform efficacy for populations 1/5, 2 &amp; 3). No direct evidence for ribociclib + AI compared with </a:t>
            </a:r>
            <a:r>
              <a:rPr lang="en-GB" err="1"/>
              <a:t>abemaciclib</a:t>
            </a:r>
            <a:r>
              <a:rPr lang="en-GB"/>
              <a:t> + ET</a:t>
            </a:r>
          </a:p>
          <a:p>
            <a:pPr marL="285750" marR="0" lvl="0" indent="-28575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/>
              <a:t>node-positive, HR-positive, HER2-negative EBC at high risk of recurrence and </a:t>
            </a:r>
            <a:r>
              <a:rPr lang="en-GB" err="1"/>
              <a:t>abemaciclib</a:t>
            </a:r>
            <a:r>
              <a:rPr lang="en-GB"/>
              <a:t> eligible population,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company conducted MAICs to compare clinical effectiveness of ribociclib + AI vs.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abemaciclib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+ ET for outcomes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, OS &amp; grade ≥3 TEAEs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see slides 38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39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40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 results)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2" descr="Background: No head-to-head data available after 6 months. At clarification, company conducted PSM analysis of changes in best VA between LEROS (ITT) and CaRS-I &amp; II at Month 24&#10;Sex, age, genotype, month since recent &amp; first symptom onset, number of symptomatic eyes, and logMAR for left and right at baseline, were the prognostic factors included in PSM &#10;68 of 84 available people from CaRS I and CaRS II matched to 68 of 125 LEROS ITT population &#10;&#10;">
            <a:extLst>
              <a:ext uri="{FF2B5EF4-FFF2-40B4-BE49-F238E27FC236}">
                <a16:creationId xmlns:a16="http://schemas.microsoft.com/office/drawing/2014/main" id="{1AA818AC-8F0C-16D8-2C3F-3889BB358F1A}"/>
              </a:ext>
            </a:extLst>
          </p:cNvPr>
          <p:cNvSpPr txBox="1">
            <a:spLocks/>
          </p:cNvSpPr>
          <p:nvPr/>
        </p:nvSpPr>
        <p:spPr>
          <a:xfrm>
            <a:off x="290652" y="2680459"/>
            <a:ext cx="11610692" cy="370937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4400" indent="-284400">
              <a:lnSpc>
                <a:spcPts val="2160"/>
              </a:lnSpc>
            </a:pPr>
            <a:r>
              <a:rPr lang="en-GB" b="1"/>
              <a:t>Company</a:t>
            </a:r>
          </a:p>
          <a:p>
            <a:pPr marL="284400" indent="-28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/>
              <a:t>Conducted unanchored MAIC because NATALEE control arm = AI only (letrozole + anastrozole) and </a:t>
            </a:r>
            <a:r>
              <a:rPr lang="en-GB" err="1"/>
              <a:t>monarchE</a:t>
            </a:r>
            <a:r>
              <a:rPr lang="en-GB"/>
              <a:t> control arm = ET (consisting of AI’s and tamoxifen). Considered </a:t>
            </a:r>
            <a:r>
              <a:rPr lang="en-GB" err="1"/>
              <a:t>monarchE</a:t>
            </a:r>
            <a:r>
              <a:rPr lang="en-GB"/>
              <a:t> and NATALEE control arms not equivalent </a:t>
            </a:r>
          </a:p>
          <a:p>
            <a:pPr marL="284400" indent="-28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/>
              <a:t>For the comparison of ribociclib + AI vs. </a:t>
            </a:r>
            <a:r>
              <a:rPr lang="en-GB" err="1"/>
              <a:t>abemaciclib</a:t>
            </a:r>
            <a:r>
              <a:rPr lang="en-GB"/>
              <a:t> + ET (population 4): </a:t>
            </a:r>
          </a:p>
          <a:p>
            <a:pPr marL="970200" lvl="1" indent="-284400">
              <a:lnSpc>
                <a:spcPct val="100000"/>
              </a:lnSpc>
              <a:spcBef>
                <a:spcPts val="0"/>
              </a:spcBef>
            </a:pPr>
            <a:r>
              <a:rPr lang="en-GB">
                <a:cs typeface="Arial" panose="020B0604020202020204" pitchFamily="34" charset="0"/>
              </a:rPr>
              <a:t>selected people in NATALEE </a:t>
            </a:r>
            <a:r>
              <a:rPr lang="en-GB" err="1">
                <a:cs typeface="Arial" panose="020B0604020202020204" pitchFamily="34" charset="0"/>
              </a:rPr>
              <a:t>ribociclib+AI</a:t>
            </a:r>
            <a:r>
              <a:rPr lang="en-GB">
                <a:cs typeface="Arial" panose="020B0604020202020204" pitchFamily="34" charset="0"/>
              </a:rPr>
              <a:t> and AI arms who met </a:t>
            </a:r>
            <a:r>
              <a:rPr lang="en-GB" err="1">
                <a:cs typeface="Arial" panose="020B0604020202020204" pitchFamily="34" charset="0"/>
              </a:rPr>
              <a:t>monarchE</a:t>
            </a:r>
            <a:r>
              <a:rPr lang="en-GB">
                <a:cs typeface="Arial" panose="020B0604020202020204" pitchFamily="34" charset="0"/>
              </a:rPr>
              <a:t> inclusion criteria</a:t>
            </a:r>
          </a:p>
          <a:p>
            <a:pPr marL="970200" lvl="1" indent="-284400">
              <a:lnSpc>
                <a:spcPct val="100000"/>
              </a:lnSpc>
              <a:spcBef>
                <a:spcPts val="0"/>
              </a:spcBef>
            </a:pPr>
            <a:r>
              <a:rPr lang="en-GB">
                <a:cs typeface="Arial" panose="020B0604020202020204" pitchFamily="34" charset="0"/>
              </a:rPr>
              <a:t>weighted NATALEE </a:t>
            </a:r>
            <a:r>
              <a:rPr lang="en-GB" err="1">
                <a:cs typeface="Arial" panose="020B0604020202020204" pitchFamily="34" charset="0"/>
              </a:rPr>
              <a:t>ribociclib+AI</a:t>
            </a:r>
            <a:r>
              <a:rPr lang="en-GB">
                <a:cs typeface="Arial" panose="020B0604020202020204" pitchFamily="34" charset="0"/>
              </a:rPr>
              <a:t> IPD to match </a:t>
            </a:r>
            <a:r>
              <a:rPr lang="en-GB" err="1">
                <a:cs typeface="Arial" panose="020B0604020202020204" pitchFamily="34" charset="0"/>
              </a:rPr>
              <a:t>monarchE</a:t>
            </a:r>
            <a:r>
              <a:rPr lang="en-GB">
                <a:cs typeface="Arial" panose="020B0604020202020204" pitchFamily="34" charset="0"/>
              </a:rPr>
              <a:t> </a:t>
            </a:r>
            <a:r>
              <a:rPr lang="en-GB" err="1">
                <a:cs typeface="Arial" panose="020B0604020202020204" pitchFamily="34" charset="0"/>
              </a:rPr>
              <a:t>abemaciclib+ET</a:t>
            </a:r>
            <a:r>
              <a:rPr lang="en-GB">
                <a:cs typeface="Arial" panose="020B0604020202020204" pitchFamily="34" charset="0"/>
              </a:rPr>
              <a:t> arm baseline characteristics</a:t>
            </a:r>
          </a:p>
          <a:p>
            <a:pPr marL="284400" indent="-28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/>
              <a:t>For the comparison of ribociclib + AI versus ET only</a:t>
            </a:r>
            <a:r>
              <a:rPr lang="en-GB">
                <a:solidFill>
                  <a:srgbClr val="FF0000"/>
                </a:solidFill>
              </a:rPr>
              <a:t> </a:t>
            </a:r>
            <a:r>
              <a:rPr lang="en-GB"/>
              <a:t>(population 4)</a:t>
            </a:r>
          </a:p>
          <a:p>
            <a:pPr marL="970200" lvl="1" indent="-284400">
              <a:lnSpc>
                <a:spcPct val="100000"/>
              </a:lnSpc>
              <a:spcBef>
                <a:spcPts val="0"/>
              </a:spcBef>
            </a:pPr>
            <a:r>
              <a:rPr lang="en-GB">
                <a:cs typeface="Arial" panose="020B0604020202020204" pitchFamily="34" charset="0"/>
              </a:rPr>
              <a:t>selected people in NATALEE </a:t>
            </a:r>
            <a:r>
              <a:rPr lang="en-GB" err="1">
                <a:cs typeface="Arial" panose="020B0604020202020204" pitchFamily="34" charset="0"/>
              </a:rPr>
              <a:t>ribociclib+AI</a:t>
            </a:r>
            <a:r>
              <a:rPr lang="en-GB">
                <a:cs typeface="Arial" panose="020B0604020202020204" pitchFamily="34" charset="0"/>
              </a:rPr>
              <a:t> and AI arms who met </a:t>
            </a:r>
            <a:r>
              <a:rPr lang="en-GB" err="1">
                <a:cs typeface="Arial" panose="020B0604020202020204" pitchFamily="34" charset="0"/>
              </a:rPr>
              <a:t>monarchE</a:t>
            </a:r>
            <a:r>
              <a:rPr lang="en-GB">
                <a:cs typeface="Arial" panose="020B0604020202020204" pitchFamily="34" charset="0"/>
              </a:rPr>
              <a:t> inclusion criteria</a:t>
            </a:r>
          </a:p>
          <a:p>
            <a:pPr marL="970200" lvl="1" indent="-284400">
              <a:lnSpc>
                <a:spcPct val="100000"/>
              </a:lnSpc>
              <a:spcBef>
                <a:spcPts val="0"/>
              </a:spcBef>
            </a:pPr>
            <a:r>
              <a:rPr lang="en-GB">
                <a:cs typeface="Arial" panose="020B0604020202020204" pitchFamily="34" charset="0"/>
              </a:rPr>
              <a:t>NATALEE ribociclib + AI and AI arms were then weighted to match </a:t>
            </a:r>
            <a:r>
              <a:rPr lang="en-GB" err="1">
                <a:cs typeface="Arial" panose="020B0604020202020204" pitchFamily="34" charset="0"/>
              </a:rPr>
              <a:t>monarchE</a:t>
            </a:r>
            <a:r>
              <a:rPr lang="en-GB">
                <a:cs typeface="Arial" panose="020B0604020202020204" pitchFamily="34" charset="0"/>
              </a:rPr>
              <a:t> </a:t>
            </a:r>
            <a:r>
              <a:rPr lang="en-GB" err="1">
                <a:cs typeface="Arial" panose="020B0604020202020204" pitchFamily="34" charset="0"/>
              </a:rPr>
              <a:t>abemaciclib+ET</a:t>
            </a:r>
            <a:r>
              <a:rPr lang="en-GB">
                <a:cs typeface="Arial" panose="020B0604020202020204" pitchFamily="34" charset="0"/>
              </a:rPr>
              <a:t> and ET arms, respectively</a:t>
            </a:r>
          </a:p>
          <a:p>
            <a:pPr marL="284400" indent="-28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/>
              <a:t>In model, company assume equal efficacy between ribociclib + AI and </a:t>
            </a:r>
            <a:r>
              <a:rPr lang="en-GB" err="1"/>
              <a:t>abemaciclib</a:t>
            </a:r>
            <a:r>
              <a:rPr lang="en-GB"/>
              <a:t> + ET based on MAIC results (except for TEAE’s)</a:t>
            </a:r>
          </a:p>
        </p:txBody>
      </p:sp>
    </p:spTree>
    <p:extLst>
      <p:ext uri="{BB962C8B-B14F-4D97-AF65-F5344CB8AC3E}">
        <p14:creationId xmlns:p14="http://schemas.microsoft.com/office/powerpoint/2010/main" val="4068764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62403-0D92-F8CC-2D11-AE49C53C9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429AF-8C35-D3BB-8D76-2F51473A4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53" y="228600"/>
            <a:ext cx="11528205" cy="523220"/>
          </a:xfrm>
        </p:spPr>
        <p:txBody>
          <a:bodyPr>
            <a:noAutofit/>
          </a:bodyPr>
          <a:lstStyle/>
          <a:p>
            <a:r>
              <a:rPr lang="en-GB"/>
              <a:t>Issue 4 &amp; 5: ITC methodology: MAIC v STC (population 4) 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122748B-53A6-D5B7-E6B9-AB42EDCFBB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335649"/>
              </p:ext>
            </p:extLst>
          </p:nvPr>
        </p:nvGraphicFramePr>
        <p:xfrm>
          <a:off x="1248439" y="3019824"/>
          <a:ext cx="8633010" cy="1463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43348">
                  <a:extLst>
                    <a:ext uri="{9D8B030D-6E8A-4147-A177-3AD203B41FA5}">
                      <a16:colId xmlns:a16="http://schemas.microsoft.com/office/drawing/2014/main" val="1065896839"/>
                    </a:ext>
                  </a:extLst>
                </a:gridCol>
                <a:gridCol w="2439509">
                  <a:extLst>
                    <a:ext uri="{9D8B030D-6E8A-4147-A177-3AD203B41FA5}">
                      <a16:colId xmlns:a16="http://schemas.microsoft.com/office/drawing/2014/main" val="40385544"/>
                    </a:ext>
                  </a:extLst>
                </a:gridCol>
                <a:gridCol w="2250153">
                  <a:extLst>
                    <a:ext uri="{9D8B030D-6E8A-4147-A177-3AD203B41FA5}">
                      <a16:colId xmlns:a16="http://schemas.microsoft.com/office/drawing/2014/main" val="30189406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Ribociclib+AI</a:t>
                      </a:r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2996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800"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800"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6423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ESS 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800"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800"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37007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ESS reduction (%)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800"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800"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6469356"/>
                  </a:ext>
                </a:extLst>
              </a:tr>
            </a:tbl>
          </a:graphicData>
        </a:graphic>
      </p:graphicFrame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4D0E0B56-B793-C62D-19EC-4AAF6B2E1563}"/>
              </a:ext>
            </a:extLst>
          </p:cNvPr>
          <p:cNvSpPr txBox="1">
            <a:spLocks/>
          </p:cNvSpPr>
          <p:nvPr/>
        </p:nvSpPr>
        <p:spPr>
          <a:xfrm>
            <a:off x="165581" y="6142635"/>
            <a:ext cx="11694519" cy="686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Inter" charset="0"/>
                <a:cs typeface="Int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Abbreviations: AI, aromatase inhibitor; ET, endocrine therapy; ESS, effective sample size; DDFS, distant disease-free survival; DRFS; distant relapse-free survival; DSU, decision support unit; </a:t>
            </a:r>
            <a:r>
              <a:rPr lang="en-GB" sz="1200" err="1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iDFS</a:t>
            </a:r>
            <a:r>
              <a:rPr lang="en-GB" sz="120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, invasive disease-free survival; ITC, indirect treatment comparison; MAIC, matching-adjusted indirect comparison; OS, overall survival; PFS, progression-free survival; STC, simulated treatment comparisons; TSD, technical support document</a:t>
            </a:r>
          </a:p>
        </p:txBody>
      </p:sp>
      <p:sp>
        <p:nvSpPr>
          <p:cNvPr id="16" name="Rectangle 15" descr="Marker showing slides are confidential ">
            <a:extLst>
              <a:ext uri="{FF2B5EF4-FFF2-40B4-BE49-F238E27FC236}">
                <a16:creationId xmlns:a16="http://schemas.microsoft.com/office/drawing/2014/main" id="{43CA7932-0338-88F0-7B41-15752F83DEF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34000" y="0"/>
            <a:ext cx="152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</a:rPr>
              <a:t>CONFIDENTIAL</a:t>
            </a:r>
          </a:p>
        </p:txBody>
      </p:sp>
      <p:sp>
        <p:nvSpPr>
          <p:cNvPr id="10" name="Text Placeholder 2" descr="Background: No head-to-head data available after 6 months. At clarification, company conducted PSM analysis of changes in best VA between LEROS (ITT) and CaRS-I &amp; II at Month 24&#10;Sex, age, genotype, month since recent &amp; first symptom onset, number of symptomatic eyes, and logMAR for left and right at baseline, were the prognostic factors included in PSM &#10;68 of 84 available people from CaRS I and CaRS II matched to 68 of 125 LEROS ITT population &#10;&#10;">
            <a:extLst>
              <a:ext uri="{FF2B5EF4-FFF2-40B4-BE49-F238E27FC236}">
                <a16:creationId xmlns:a16="http://schemas.microsoft.com/office/drawing/2014/main" id="{C4C0D538-CBC6-DD6E-E082-8530F6FE8C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0653" y="715365"/>
            <a:ext cx="11610694" cy="3909128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284400" indent="-284400">
              <a:lnSpc>
                <a:spcPts val="2160"/>
              </a:lnSpc>
            </a:pPr>
            <a:r>
              <a:rPr lang="en-GB" b="1"/>
              <a:t>EAG</a:t>
            </a:r>
          </a:p>
          <a:p>
            <a:pPr marL="285750" marR="0" lvl="0" indent="-28575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</a:rPr>
              <a:t>Unanchored comparisons rely on strong assumption of conditional constancy of absolute effects, results may be biased by residual confounding, extent of bias is unknown</a:t>
            </a:r>
          </a:p>
          <a:p>
            <a:pPr marL="285750" marR="0" lvl="0" indent="-28575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</a:rPr>
              <a:t>Ribociclib +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</a:rPr>
              <a:t>AI vs. ET not strictly based on ITC; rather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</a:rPr>
              <a:t>, a re-weighted NATALEE IPD analysis as only uses outcome data from NATALEE. </a:t>
            </a:r>
            <a:endParaRPr kumimoji="0" lang="en-GB" sz="1800" b="0" i="0" u="none" strike="sngStrike" kern="1200" cap="none" spc="0" normalizeH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</a:rPr>
              <a:t>Reweighting reduces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</a:rPr>
              <a:t>the ESS, resulting in uncertain treatment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</a:rPr>
              <a:t>effect </a:t>
            </a:r>
          </a:p>
          <a:p>
            <a:pPr marL="285750" marR="0" lvl="0" indent="-28575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</a:rPr>
              <a:t>EAG considered STC more appropriate, at clarification requested STCs for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</a:rPr>
              <a:t>iDFS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</a:rPr>
              <a:t>, DDFS and OS for comparison of ribociclib + AI vs.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</a:rPr>
              <a:t>abemaciclib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</a:rPr>
              <a:t> + ET</a:t>
            </a:r>
          </a:p>
        </p:txBody>
      </p:sp>
      <p:sp>
        <p:nvSpPr>
          <p:cNvPr id="11" name="Text Placeholder 2" descr="Background: No head-to-head data available after 6 months. At clarification, company conducted PSM analysis of changes in best VA between LEROS (ITT) and CaRS-I &amp; II at Month 24&#10;Sex, age, genotype, month since recent &amp; first symptom onset, number of symptomatic eyes, and logMAR for left and right at baseline, were the prognostic factors included in PSM &#10;68 of 84 available people from CaRS I and CaRS II matched to 68 of 125 LEROS ITT population &#10;&#10;">
            <a:extLst>
              <a:ext uri="{FF2B5EF4-FFF2-40B4-BE49-F238E27FC236}">
                <a16:creationId xmlns:a16="http://schemas.microsoft.com/office/drawing/2014/main" id="{D10907DC-653B-E389-ECA2-E59F3B898F92}"/>
              </a:ext>
            </a:extLst>
          </p:cNvPr>
          <p:cNvSpPr txBox="1">
            <a:spLocks/>
          </p:cNvSpPr>
          <p:nvPr/>
        </p:nvSpPr>
        <p:spPr>
          <a:xfrm>
            <a:off x="290653" y="4665171"/>
            <a:ext cx="11569447" cy="1460325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4400" indent="-284400">
              <a:lnSpc>
                <a:spcPts val="2160"/>
              </a:lnSpc>
            </a:pPr>
            <a:r>
              <a:rPr lang="en-GB" b="1"/>
              <a:t>Company (clarification response)</a:t>
            </a:r>
          </a:p>
          <a:p>
            <a:pPr marL="284400" indent="-28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cs typeface="Arial" panose="020B0604020202020204" pitchFamily="34" charset="0"/>
              </a:rPr>
              <a:t>Maintains MAIC approach appropriate to estimate the comparative efficacy of ribociclib plus AI and </a:t>
            </a:r>
            <a:r>
              <a:rPr lang="en-GB" err="1">
                <a:cs typeface="Arial" panose="020B0604020202020204" pitchFamily="34" charset="0"/>
              </a:rPr>
              <a:t>abemaciclib</a:t>
            </a:r>
            <a:r>
              <a:rPr lang="en-GB">
                <a:cs typeface="Arial" panose="020B0604020202020204" pitchFamily="34" charset="0"/>
              </a:rPr>
              <a:t> plus ET</a:t>
            </a:r>
          </a:p>
          <a:p>
            <a:pPr marL="284400" indent="-28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cs typeface="Arial" panose="020B0604020202020204" pitchFamily="34" charset="0"/>
              </a:rPr>
              <a:t>ESS in line with reasonable reductions in NICE DSU TSD18</a:t>
            </a:r>
          </a:p>
          <a:p>
            <a:pPr marL="284400" indent="-28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/>
              <a:t>Provided STC as requested</a:t>
            </a:r>
            <a:r>
              <a:rPr lang="en-GB">
                <a:cs typeface="Arial" panose="020B0604020202020204" pitchFamily="34" charset="0"/>
              </a:rPr>
              <a:t> (DDFS not available </a:t>
            </a:r>
            <a:r>
              <a:rPr lang="en-GB"/>
              <a:t>from </a:t>
            </a:r>
            <a:r>
              <a:rPr lang="en-GB" err="1"/>
              <a:t>monarchE</a:t>
            </a:r>
            <a:r>
              <a:rPr lang="en-GB"/>
              <a:t>, so </a:t>
            </a:r>
            <a:r>
              <a:rPr lang="en-GB">
                <a:cs typeface="Arial" panose="020B0604020202020204" pitchFamily="34" charset="0"/>
              </a:rPr>
              <a:t>provided DRFS instead)</a:t>
            </a:r>
          </a:p>
        </p:txBody>
      </p:sp>
    </p:spTree>
    <p:extLst>
      <p:ext uri="{BB962C8B-B14F-4D97-AF65-F5344CB8AC3E}">
        <p14:creationId xmlns:p14="http://schemas.microsoft.com/office/powerpoint/2010/main" val="2070959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834AB-97C2-6FED-D007-4E8F0606E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A01FE-8D9F-4DC9-5F30-9CB604ADD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39" y="324488"/>
            <a:ext cx="10865979" cy="523220"/>
          </a:xfrm>
        </p:spPr>
        <p:txBody>
          <a:bodyPr>
            <a:noAutofit/>
          </a:bodyPr>
          <a:lstStyle/>
          <a:p>
            <a:r>
              <a:rPr lang="en-GB"/>
              <a:t>Issue 4 &amp; 5: OS STC and OS MAIC results inconsistent (population 4) </a:t>
            </a:r>
          </a:p>
        </p:txBody>
      </p:sp>
      <p:sp>
        <p:nvSpPr>
          <p:cNvPr id="9" name="Text Placeholder 2" descr=" EAG consider baseline characteristics reasonably balanced/less imbalanced than unmatched population but:&#10;age of symptom onset is younger in SoC &#10;higher prevalence of milder T14484C in idebenone group &#10;Point estimates of negligible/negative long-term benefits are low and suggest PSM underestimates effect&#10;">
            <a:extLst>
              <a:ext uri="{FF2B5EF4-FFF2-40B4-BE49-F238E27FC236}">
                <a16:creationId xmlns:a16="http://schemas.microsoft.com/office/drawing/2014/main" id="{753FB3C1-48FA-A834-0E54-190F0303A64F}"/>
              </a:ext>
            </a:extLst>
          </p:cNvPr>
          <p:cNvSpPr txBox="1">
            <a:spLocks/>
          </p:cNvSpPr>
          <p:nvPr/>
        </p:nvSpPr>
        <p:spPr>
          <a:xfrm>
            <a:off x="354108" y="1412098"/>
            <a:ext cx="11482517" cy="373449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60"/>
              </a:lnSpc>
            </a:pP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EAG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For comparison versus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abemaciclib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+ ET: </a:t>
            </a:r>
          </a:p>
          <a:p>
            <a:pPr marL="971550" lvl="1" indent="-285750">
              <a:lnSpc>
                <a:spcPts val="2160"/>
              </a:lnSpc>
              <a:spcBef>
                <a:spcPts val="0"/>
              </a:spcBef>
            </a:pPr>
            <a:r>
              <a:rPr lang="en-GB">
                <a:latin typeface="Arial" panose="020B0604020202020204" pitchFamily="34" charset="0"/>
              </a:rPr>
              <a:t>C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ompany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STC and MAIC results are consistent –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XX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see slides 38</a:t>
            </a:r>
            <a:r>
              <a:rPr lang="en-GB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GB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39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71550" lvl="1" indent="-285750">
              <a:lnSpc>
                <a:spcPts val="2160"/>
              </a:lnSpc>
              <a:spcBef>
                <a:spcPts val="0"/>
              </a:spcBef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Company OS MAIC and STC provide inconsistent results - </a:t>
            </a:r>
            <a:r>
              <a:rPr lang="en-GB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 STC results are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XX </a:t>
            </a:r>
            <a:r>
              <a:rPr lang="en-GB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whereas the OS MAIC results are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XX 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STC not impacted by a reduction in ESS: so more reliable than MAIC but still are limited due to parametric distribution chosen by company, selecting a different model may lead to varying results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F5FE1B0-DE18-54FA-77C5-A6303F32F3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549134"/>
              </p:ext>
            </p:extLst>
          </p:nvPr>
        </p:nvGraphicFramePr>
        <p:xfrm>
          <a:off x="581424" y="2943333"/>
          <a:ext cx="11027883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75961">
                  <a:extLst>
                    <a:ext uri="{9D8B030D-6E8A-4147-A177-3AD203B41FA5}">
                      <a16:colId xmlns:a16="http://schemas.microsoft.com/office/drawing/2014/main" val="2211998634"/>
                    </a:ext>
                  </a:extLst>
                </a:gridCol>
                <a:gridCol w="3675961">
                  <a:extLst>
                    <a:ext uri="{9D8B030D-6E8A-4147-A177-3AD203B41FA5}">
                      <a16:colId xmlns:a16="http://schemas.microsoft.com/office/drawing/2014/main" val="2668578339"/>
                    </a:ext>
                  </a:extLst>
                </a:gridCol>
                <a:gridCol w="3675961">
                  <a:extLst>
                    <a:ext uri="{9D8B030D-6E8A-4147-A177-3AD203B41FA5}">
                      <a16:colId xmlns:a16="http://schemas.microsoft.com/office/drawing/2014/main" val="2248029265"/>
                    </a:ext>
                  </a:extLst>
                </a:gridCol>
              </a:tblGrid>
              <a:tr h="315951">
                <a:tc>
                  <a:txBody>
                    <a:bodyPr/>
                    <a:lstStyle/>
                    <a:p>
                      <a:pPr algn="l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Analysis (</a:t>
                      </a:r>
                      <a:r>
                        <a:rPr lang="en-GB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Ribociclib+AI</a:t>
                      </a:r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vs. </a:t>
                      </a:r>
                      <a:r>
                        <a:rPr lang="en-GB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abemaciclib</a:t>
                      </a:r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ET) population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(95% 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147740"/>
                  </a:ext>
                </a:extLst>
              </a:tr>
              <a:tr h="315951">
                <a:tc>
                  <a:txBody>
                    <a:bodyPr/>
                    <a:lstStyle/>
                    <a:p>
                      <a:pPr algn="l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 STC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>
                        <a:highlight>
                          <a:srgbClr val="00FFFF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>
                        <a:highlight>
                          <a:srgbClr val="00FFFF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633841"/>
                  </a:ext>
                </a:extLst>
              </a:tr>
              <a:tr h="315951">
                <a:tc>
                  <a:txBody>
                    <a:bodyPr/>
                    <a:lstStyle/>
                    <a:p>
                      <a:pPr algn="l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 MAIC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800"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>
                        <a:highlight>
                          <a:srgbClr val="00FFFF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279639"/>
                  </a:ext>
                </a:extLst>
              </a:tr>
            </a:tbl>
          </a:graphicData>
        </a:graphic>
      </p:graphicFrame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B566EA1B-940B-3B2F-E72C-8666BD6B1829}"/>
              </a:ext>
            </a:extLst>
          </p:cNvPr>
          <p:cNvSpPr txBox="1">
            <a:spLocks/>
          </p:cNvSpPr>
          <p:nvPr/>
        </p:nvSpPr>
        <p:spPr>
          <a:xfrm>
            <a:off x="162967" y="6434729"/>
            <a:ext cx="11864795" cy="40999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Inter" charset="0"/>
                <a:cs typeface="Int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Abbreviations: AI, aromatase inhibitor; ET, endocrine therapy; DDFS, distant disease-free survival; HR, hazard ratio; invasive disease-free survival; ITC, indirect treatment comparison; MAIC, matching-adjusted indirect comparison; OS, overall survival; PFS, progression-free survival;  STC, simulated treatment comparisons</a:t>
            </a:r>
          </a:p>
        </p:txBody>
      </p:sp>
      <p:sp>
        <p:nvSpPr>
          <p:cNvPr id="13" name="Rectangle 12" descr="Marker showing slides are confidential ">
            <a:extLst>
              <a:ext uri="{FF2B5EF4-FFF2-40B4-BE49-F238E27FC236}">
                <a16:creationId xmlns:a16="http://schemas.microsoft.com/office/drawing/2014/main" id="{83D50A47-F453-6F5C-DC4D-2C287EDE653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34000" y="0"/>
            <a:ext cx="152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</a:rPr>
              <a:t>CONFIDENTIAL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A4F9FE-B187-7A76-962F-AFE588B27A9F}"/>
              </a:ext>
            </a:extLst>
          </p:cNvPr>
          <p:cNvGrpSpPr/>
          <p:nvPr/>
        </p:nvGrpSpPr>
        <p:grpSpPr>
          <a:xfrm>
            <a:off x="766730" y="5415059"/>
            <a:ext cx="10781918" cy="591838"/>
            <a:chOff x="1456000" y="5395742"/>
            <a:chExt cx="10077188" cy="576000"/>
          </a:xfrm>
        </p:grpSpPr>
        <p:sp>
          <p:nvSpPr>
            <p:cNvPr id="4" name="Rectangle 3" descr="Question to committee">
              <a:extLst>
                <a:ext uri="{FF2B5EF4-FFF2-40B4-BE49-F238E27FC236}">
                  <a16:creationId xmlns:a16="http://schemas.microsoft.com/office/drawing/2014/main" id="{091D5020-6FD7-822A-7D5E-684D8F2918A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1818062" y="5417912"/>
              <a:ext cx="9715126" cy="53166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2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Is it appropriate to assume equal efficacy for </a:t>
              </a:r>
              <a:r>
                <a:rPr kumimoji="0" lang="en-GB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ribociclib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 + AI </a:t>
              </a: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and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 </a:t>
              </a:r>
              <a:r>
                <a:rPr kumimoji="0" lang="en-GB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abemaciclib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 + ET in population 4?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A5E4D61-5264-827D-3CD1-54D5CA4E4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456000" y="5395742"/>
              <a:ext cx="576000" cy="576000"/>
              <a:chOff x="-1440493" y="4133589"/>
              <a:chExt cx="576000" cy="57600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FF0C8CB-4A64-1142-90E5-E5A5452481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-1440493" y="4133589"/>
                <a:ext cx="576000" cy="576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</a:endParaRPr>
              </a:p>
            </p:txBody>
          </p:sp>
          <p:pic>
            <p:nvPicPr>
              <p:cNvPr id="7" name="Graphic 6" descr="Chat with solid fill">
                <a:extLst>
                  <a:ext uri="{FF2B5EF4-FFF2-40B4-BE49-F238E27FC236}">
                    <a16:creationId xmlns:a16="http://schemas.microsoft.com/office/drawing/2014/main" id="{1D55D6E0-86B7-06E2-FB15-98E1D1BA20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-1384225" y="4189857"/>
                <a:ext cx="463463" cy="463463"/>
              </a:xfrm>
              <a:prstGeom prst="rect">
                <a:avLst/>
              </a:prstGeom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163B6B2-39FD-4710-E3F2-30C0EC8FCC3E}"/>
              </a:ext>
            </a:extLst>
          </p:cNvPr>
          <p:cNvGrpSpPr/>
          <p:nvPr/>
        </p:nvGrpSpPr>
        <p:grpSpPr>
          <a:xfrm>
            <a:off x="9710062" y="-49204"/>
            <a:ext cx="2481940" cy="468001"/>
            <a:chOff x="9523745" y="262291"/>
            <a:chExt cx="2048963" cy="46800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421DF11-0697-B745-6391-A1D38204E1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523745" y="324776"/>
              <a:ext cx="2048963" cy="40551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>
                  <a:latin typeface="Arial" panose="020B0604020202020204" pitchFamily="34" charset="0"/>
                </a:rPr>
                <a:t>Unknown Impact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25F126A-309E-6D01-3401-F1C27C506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/>
            </p:cNvPicPr>
            <p:nvPr/>
          </p:nvPicPr>
          <p:blipFill rotWithShape="1">
            <a:blip r:embed="rId7"/>
            <a:srcRect l="16268" t="3813" r="14723" b="4056"/>
            <a:stretch/>
          </p:blipFill>
          <p:spPr>
            <a:xfrm>
              <a:off x="11070373" y="262291"/>
              <a:ext cx="467309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4897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6DB93-96BB-D84F-E5CE-B10493C5F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uide with 'background' selected" descr="Sections to be covered in the presentation. ">
            <a:extLst>
              <a:ext uri="{FF2B5EF4-FFF2-40B4-BE49-F238E27FC236}">
                <a16:creationId xmlns:a16="http://schemas.microsoft.com/office/drawing/2014/main" id="{7B4EF1DD-58B8-80D1-BFE1-995AB8A42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988" y="2591284"/>
            <a:ext cx="10026139" cy="2916438"/>
          </a:xfrm>
        </p:spPr>
        <p:txBody>
          <a:bodyPr>
            <a:noAutofit/>
          </a:bodyPr>
          <a:lstStyle/>
          <a:p>
            <a:pPr marL="457200" indent="-457200">
              <a:buSzPts val="2200"/>
              <a:buFont typeface="Wingdings" pitchFamily="2" charset="2"/>
              <a:buChar char="q"/>
            </a:pPr>
            <a:r>
              <a:rPr lang="en-GB" sz="2800"/>
              <a:t>Key issues &amp; decision problem</a:t>
            </a:r>
          </a:p>
          <a:p>
            <a:pPr marL="457200" indent="-457200">
              <a:buSzPts val="2200"/>
              <a:buFont typeface="Wingdings" pitchFamily="2" charset="2"/>
              <a:buChar char="q"/>
            </a:pPr>
            <a:r>
              <a:rPr lang="en-GB" sz="2800"/>
              <a:t>Clinical effectiveness</a:t>
            </a:r>
          </a:p>
          <a:p>
            <a:pPr marL="457200" indent="-457200">
              <a:buSzPts val="2200"/>
              <a:buFont typeface="Wingdings" panose="05000000000000000000" pitchFamily="2" charset="2"/>
              <a:buChar char="ü"/>
            </a:pPr>
            <a:r>
              <a:rPr lang="en-GB" sz="2800"/>
              <a:t>Modelling and cost effectiveness</a:t>
            </a:r>
          </a:p>
          <a:p>
            <a:pPr marL="457200" indent="-457200">
              <a:buSzPts val="2000"/>
              <a:buFont typeface="Wingdings" pitchFamily="2" charset="2"/>
              <a:buChar char="q"/>
            </a:pPr>
            <a:r>
              <a:rPr lang="en-GB" sz="2800"/>
              <a:t>Other considerations </a:t>
            </a:r>
          </a:p>
          <a:p>
            <a:pPr marL="457200" indent="-457200">
              <a:buSzPts val="2000"/>
              <a:buFont typeface="Wingdings" pitchFamily="2" charset="2"/>
              <a:buChar char="q"/>
            </a:pPr>
            <a:r>
              <a:rPr lang="en-GB" sz="2800"/>
              <a:t>Summary</a:t>
            </a:r>
          </a:p>
          <a:p>
            <a:endParaRPr lang="en-GB" sz="280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87CB19EA-8086-9623-51CA-2642A2D56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878" y="407751"/>
            <a:ext cx="10401552" cy="1118798"/>
          </a:xfrm>
        </p:spPr>
        <p:txBody>
          <a:bodyPr>
            <a:normAutofit fontScale="90000"/>
          </a:bodyPr>
          <a:lstStyle/>
          <a:p>
            <a:r>
              <a:rPr lang="en-GB"/>
              <a:t>Ribociclib with an aromatase inhibitor for adjuvant treatment of hormone receptor-positive, HER2-negative early breast cancer [ID6153]</a:t>
            </a:r>
          </a:p>
        </p:txBody>
      </p:sp>
    </p:spTree>
    <p:extLst>
      <p:ext uri="{BB962C8B-B14F-4D97-AF65-F5344CB8AC3E}">
        <p14:creationId xmlns:p14="http://schemas.microsoft.com/office/powerpoint/2010/main" val="3838365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uide with 'background' selected" descr="Sections to be covered in the presentation. ">
            <a:extLst>
              <a:ext uri="{FF2B5EF4-FFF2-40B4-BE49-F238E27FC236}">
                <a16:creationId xmlns:a16="http://schemas.microsoft.com/office/drawing/2014/main" id="{B2CE1EC4-9D1A-A984-B594-1C7354CF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988" y="2591284"/>
            <a:ext cx="10026139" cy="2916438"/>
          </a:xfrm>
        </p:spPr>
        <p:txBody>
          <a:bodyPr>
            <a:noAutofit/>
          </a:bodyPr>
          <a:lstStyle/>
          <a:p>
            <a:pPr marL="457200" indent="-457200">
              <a:buSzPts val="2200"/>
              <a:buFont typeface="Wingdings" panose="05000000000000000000" pitchFamily="2" charset="2"/>
              <a:buChar char="ü"/>
            </a:pPr>
            <a:r>
              <a:rPr lang="en-GB" sz="2800"/>
              <a:t>Key issues &amp; decision problem</a:t>
            </a:r>
          </a:p>
          <a:p>
            <a:pPr marL="457200" indent="-457200">
              <a:buSzPts val="2200"/>
              <a:buFont typeface="Wingdings" pitchFamily="2" charset="2"/>
              <a:buChar char="q"/>
            </a:pPr>
            <a:r>
              <a:rPr lang="en-GB" sz="2800"/>
              <a:t>Clinical effectiveness</a:t>
            </a:r>
          </a:p>
          <a:p>
            <a:pPr marL="457200" indent="-457200">
              <a:buSzPts val="2200"/>
              <a:buFont typeface="Wingdings" pitchFamily="2" charset="2"/>
              <a:buChar char="q"/>
            </a:pPr>
            <a:r>
              <a:rPr lang="en-GB" sz="2800"/>
              <a:t>Modelling and cost effectiveness</a:t>
            </a:r>
          </a:p>
          <a:p>
            <a:pPr marL="457200" indent="-457200">
              <a:buSzPts val="2000"/>
              <a:buFont typeface="Wingdings" pitchFamily="2" charset="2"/>
              <a:buChar char="q"/>
            </a:pPr>
            <a:r>
              <a:rPr lang="en-GB" sz="2800"/>
              <a:t>Other considerations </a:t>
            </a:r>
          </a:p>
          <a:p>
            <a:pPr marL="457200" indent="-457200">
              <a:buSzPts val="2000"/>
              <a:buFont typeface="Wingdings" pitchFamily="2" charset="2"/>
              <a:buChar char="q"/>
            </a:pPr>
            <a:r>
              <a:rPr lang="en-GB" sz="2800"/>
              <a:t>Summary</a:t>
            </a:r>
          </a:p>
          <a:p>
            <a:endParaRPr lang="en-GB" sz="280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0951B50B-4BB9-0432-1181-D16F512138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878" y="407751"/>
            <a:ext cx="10401552" cy="1118798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Ribociclib</a:t>
            </a:r>
            <a:r>
              <a:rPr lang="en-GB" dirty="0"/>
              <a:t> with an aromatase inhibitor for adjuvant treatment of hormone receptor-positive, HER2-negative early breast cancer [ID6153]</a:t>
            </a:r>
          </a:p>
        </p:txBody>
      </p:sp>
    </p:spTree>
    <p:extLst>
      <p:ext uri="{BB962C8B-B14F-4D97-AF65-F5344CB8AC3E}">
        <p14:creationId xmlns:p14="http://schemas.microsoft.com/office/powerpoint/2010/main" val="3436929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6">
            <a:extLst>
              <a:ext uri="{FF2B5EF4-FFF2-40B4-BE49-F238E27FC236}">
                <a16:creationId xmlns:a16="http://schemas.microsoft.com/office/drawing/2014/main" id="{C1EB0CFB-D06D-7E40-4A7A-DA10C7E0FB2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1073" y="76068"/>
            <a:ext cx="11695236" cy="86056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Company’s model overview</a:t>
            </a:r>
            <a:b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GB" sz="2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Issue 6: EAG: company’s model OS results may not be robust </a:t>
            </a:r>
            <a:endParaRPr kumimoji="0" lang="en-GB" sz="27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6E444FF0-67A6-9FF9-9725-0A3D83745E65}"/>
              </a:ext>
            </a:extLst>
          </p:cNvPr>
          <p:cNvSpPr txBox="1">
            <a:spLocks/>
          </p:cNvSpPr>
          <p:nvPr/>
        </p:nvSpPr>
        <p:spPr>
          <a:xfrm>
            <a:off x="96775" y="6386594"/>
            <a:ext cx="12095225" cy="44288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Abbreviations; AI, aromatase inhibitor; AEs, adverse events; DR, distant recurrence; ET, endocrine therapy; IDF, invasive disease-free survival; ITC, indirect treatment comparison; NMR, non-metastatic recurrence; OS: overall survival; SPM, second primary malignancy; TA, technology appraisal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79FFB5-BE51-9CB2-B4EA-4EB1B8447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63" y="936473"/>
            <a:ext cx="4909851" cy="2963293"/>
          </a:xfrm>
          <a:prstGeom prst="rect">
            <a:avLst/>
          </a:prstGeom>
          <a:noFill/>
        </p:spPr>
      </p:pic>
      <p:sp>
        <p:nvSpPr>
          <p:cNvPr id="12" name="Text Placeholder 2" descr="Background: No head-to-head data available after 6 months. At clarification, company conducted PSM analysis of changes in best VA between LEROS (ITT) and CaRS-I &amp; II at Month 24&#10;Sex, age, genotype, month since recent &amp; first symptom onset, number of symptomatic eyes, and logMAR for left and right at baseline, were the prognostic factors included in PSM &#10;68 of 84 available people from CaRS I and CaRS II matched to 68 of 125 LEROS ITT population &#10;&#10;">
            <a:extLst>
              <a:ext uri="{FF2B5EF4-FFF2-40B4-BE49-F238E27FC236}">
                <a16:creationId xmlns:a16="http://schemas.microsoft.com/office/drawing/2014/main" id="{64F193D2-9A73-C612-36B0-A2F015095B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6400" y="875122"/>
            <a:ext cx="6574971" cy="3409302"/>
          </a:xfrm>
          <a:solidFill>
            <a:srgbClr val="FFFFFF"/>
          </a:solidFill>
          <a:ln w="28575"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ts val="2160"/>
              </a:lnSpc>
              <a:spcBef>
                <a:spcPts val="0"/>
              </a:spcBef>
            </a:pPr>
            <a:r>
              <a:rPr lang="en-GB" b="1" dirty="0"/>
              <a:t>Company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Semi-Markov model with de novo partitioned survival sub-model for DR health states. Structure in line with previous TA and clinical experts agreed with proposed structure: 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6 – mutually exclusive states (IDF, SPM, NMR, remission, DR and death)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IDF split in 2 sub states: on-treatment and off-treatment 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DR split in 2 sub states: ET-resistant and ET-sensitive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People enter the model in </a:t>
            </a:r>
            <a:r>
              <a:rPr lang="en-GB" dirty="0" err="1"/>
              <a:t>iDFS</a:t>
            </a:r>
            <a:r>
              <a:rPr lang="en-GB" dirty="0"/>
              <a:t> health state and are at risk of moving to SPM, NMR, DR and death health states 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Model assumed equal effectiveness of </a:t>
            </a:r>
            <a:r>
              <a:rPr lang="en-GB" dirty="0" err="1"/>
              <a:t>ribociclib</a:t>
            </a:r>
            <a:r>
              <a:rPr lang="en-GB" dirty="0"/>
              <a:t>+ AI and </a:t>
            </a:r>
            <a:r>
              <a:rPr lang="en-GB" dirty="0" err="1"/>
              <a:t>abemaciclib</a:t>
            </a:r>
            <a:r>
              <a:rPr lang="en-GB" dirty="0"/>
              <a:t> + ET based on ITC except AEs</a:t>
            </a:r>
          </a:p>
        </p:txBody>
      </p:sp>
      <p:sp>
        <p:nvSpPr>
          <p:cNvPr id="3" name="Text Placeholder 2" descr="Background: No head-to-head data available after 6 months. At clarification, company conducted PSM analysis of changes in best VA between LEROS (ITT) and CaRS-I &amp; II at Month 24&#10;Sex, age, genotype, month since recent &amp; first symptom onset, number of symptomatic eyes, and logMAR for left and right at baseline, were the prognostic factors included in PSM &#10;68 of 84 available people from CaRS I and CaRS II matched to 68 of 125 LEROS ITT population &#10;&#10;">
            <a:extLst>
              <a:ext uri="{FF2B5EF4-FFF2-40B4-BE49-F238E27FC236}">
                <a16:creationId xmlns:a16="http://schemas.microsoft.com/office/drawing/2014/main" id="{C0693484-5E5E-2AB8-A29F-D4787E40359D}"/>
              </a:ext>
            </a:extLst>
          </p:cNvPr>
          <p:cNvSpPr txBox="1">
            <a:spLocks/>
          </p:cNvSpPr>
          <p:nvPr/>
        </p:nvSpPr>
        <p:spPr>
          <a:xfrm>
            <a:off x="211073" y="4371156"/>
            <a:ext cx="11850298" cy="1489344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60"/>
              </a:lnSpc>
              <a:spcBef>
                <a:spcPts val="0"/>
              </a:spcBef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EAG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Broadly agree with model structure. EAG unable to directly estimate OS in the model due to the approach used to calculate life years in DR health state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People transitioning to SPM exit the model without deaths being included in life-year calculations and was not included in any OS estimates for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ribociclib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+ AI vs. ET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0907E7B-F7BD-25FA-4BEA-68B82E0B2358}"/>
              </a:ext>
            </a:extLst>
          </p:cNvPr>
          <p:cNvGrpSpPr/>
          <p:nvPr/>
        </p:nvGrpSpPr>
        <p:grpSpPr>
          <a:xfrm>
            <a:off x="2815982" y="5882283"/>
            <a:ext cx="6485418" cy="519890"/>
            <a:chOff x="1820876" y="5586716"/>
            <a:chExt cx="10220954" cy="480623"/>
          </a:xfrm>
        </p:grpSpPr>
        <p:sp>
          <p:nvSpPr>
            <p:cNvPr id="6" name="Rectangle 5" descr="Question to committee">
              <a:extLst>
                <a:ext uri="{FF2B5EF4-FFF2-40B4-BE49-F238E27FC236}">
                  <a16:creationId xmlns:a16="http://schemas.microsoft.com/office/drawing/2014/main" id="{312A0B4B-D86A-902D-AD8B-62642D5F498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2326704" y="5600637"/>
              <a:ext cx="9715126" cy="3416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2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Is the company model structure appropriate? </a:t>
              </a:r>
              <a:endParaRPr kumimoji="0" lang="en-GB" sz="1800" b="0" i="0" u="none" strike="sng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BDCC007-86A8-B369-ADFD-41AABDC55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820876" y="5586716"/>
              <a:ext cx="717131" cy="480623"/>
              <a:chOff x="-1075617" y="4324563"/>
              <a:chExt cx="717131" cy="480623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0FAB414-3BD0-C88F-6FEF-60E4EB4C63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-1075617" y="4324563"/>
                <a:ext cx="717131" cy="463464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</a:endParaRPr>
              </a:p>
            </p:txBody>
          </p:sp>
          <p:pic>
            <p:nvPicPr>
              <p:cNvPr id="10" name="Graphic 9" descr="Chat with solid fill">
                <a:extLst>
                  <a:ext uri="{FF2B5EF4-FFF2-40B4-BE49-F238E27FC236}">
                    <a16:creationId xmlns:a16="http://schemas.microsoft.com/office/drawing/2014/main" id="{E2361380-2EB5-6921-9027-1F9ED28715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-934486" y="4341723"/>
                <a:ext cx="463463" cy="463463"/>
              </a:xfrm>
              <a:prstGeom prst="rect">
                <a:avLst/>
              </a:prstGeom>
            </p:spPr>
          </p:pic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B9E0C64-1803-BE5E-E387-927AF91E32D8}"/>
              </a:ext>
            </a:extLst>
          </p:cNvPr>
          <p:cNvGrpSpPr/>
          <p:nvPr/>
        </p:nvGrpSpPr>
        <p:grpSpPr>
          <a:xfrm>
            <a:off x="9814401" y="0"/>
            <a:ext cx="2377598" cy="554732"/>
            <a:chOff x="9493059" y="321928"/>
            <a:chExt cx="2079653" cy="55473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9E74842-11B1-860C-3F00-21C638850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493059" y="324775"/>
              <a:ext cx="2079653" cy="55188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>
                  <a:latin typeface="Arial" panose="020B0604020202020204" pitchFamily="34" charset="0"/>
                </a:rPr>
                <a:t>Unknown Impact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A9C72CF-937D-AE06-EE95-8F441D9E9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/>
            </p:cNvPicPr>
            <p:nvPr/>
          </p:nvPicPr>
          <p:blipFill rotWithShape="1">
            <a:blip r:embed="rId6"/>
            <a:srcRect l="16268" t="3813" r="14723" b="4056"/>
            <a:stretch/>
          </p:blipFill>
          <p:spPr>
            <a:xfrm>
              <a:off x="11105402" y="321928"/>
              <a:ext cx="467309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9060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20AF0-CAB1-9B7C-EDA2-103DA0E81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7D9C8-4E65-5A75-9792-F70323D0B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897" y="249315"/>
            <a:ext cx="11528205" cy="523220"/>
          </a:xfrm>
        </p:spPr>
        <p:txBody>
          <a:bodyPr>
            <a:no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Issue </a:t>
            </a:r>
            <a:r>
              <a:rPr lang="en-GB"/>
              <a:t>8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32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iDFS</a:t>
            </a:r>
            <a:r>
              <a:rPr lang="en-GB" sz="3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treatment effect waning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 descr="Background: No head-to-head data available after 6 months. At clarification, company conducted PSM analysis of changes in best VA between LEROS (ITT) and CaRS-I &amp; II at Month 24&#10;Sex, age, genotype, month since recent &amp; first symptom onset, number of symptomatic eyes, and logMAR for left and right at baseline, were the prognostic factors included in PSM &#10;68 of 84 available people from CaRS I and CaRS II matched to 68 of 125 LEROS ITT population &#10;&#10;">
            <a:extLst>
              <a:ext uri="{FF2B5EF4-FFF2-40B4-BE49-F238E27FC236}">
                <a16:creationId xmlns:a16="http://schemas.microsoft.com/office/drawing/2014/main" id="{D277A42F-0E94-8580-5710-59032D4E29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4966" y="799240"/>
            <a:ext cx="11702071" cy="905736"/>
          </a:xfrm>
          <a:ln w="28575"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ts val="2160"/>
              </a:lnSpc>
              <a:spcBef>
                <a:spcPts val="0"/>
              </a:spcBef>
            </a:pPr>
            <a:r>
              <a:rPr lang="en-GB" b="1"/>
              <a:t>Background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/>
              <a:t>Treatment effect waning applied for ribociclib + AI and </a:t>
            </a:r>
            <a:r>
              <a:rPr lang="en-GB" err="1"/>
              <a:t>abemaciclib</a:t>
            </a:r>
            <a:r>
              <a:rPr lang="en-GB"/>
              <a:t> + ET to represent reduction in treatment benefit versus ET over time</a:t>
            </a:r>
          </a:p>
        </p:txBody>
      </p:sp>
      <p:sp>
        <p:nvSpPr>
          <p:cNvPr id="5" name="Text Placeholder 2" descr=" EAG consider baseline characteristics reasonably balanced/less imbalanced than unmatched population but:&#10;age of symptom onset is younger in SoC &#10;higher prevalence of milder T14484C in idebenone group &#10;Point estimates of negligible/negative long-term benefits are low and suggest PSM underestimates effect&#10;">
            <a:extLst>
              <a:ext uri="{FF2B5EF4-FFF2-40B4-BE49-F238E27FC236}">
                <a16:creationId xmlns:a16="http://schemas.microsoft.com/office/drawing/2014/main" id="{20C5E9B5-BADF-38D8-63A8-C68F534A7B0F}"/>
              </a:ext>
            </a:extLst>
          </p:cNvPr>
          <p:cNvSpPr txBox="1">
            <a:spLocks/>
          </p:cNvSpPr>
          <p:nvPr/>
        </p:nvSpPr>
        <p:spPr>
          <a:xfrm>
            <a:off x="240136" y="1769480"/>
            <a:ext cx="11702074" cy="174399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60"/>
              </a:lnSpc>
            </a:pP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Company 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Treatment effect waning for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ribociclib+AI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abemaciclib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+ ET based on evidence of carryover benefit in ATAC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ATAC suggested risk of recurrence was lower in anastrozole vs. tamoxifen even after stopping treatment up until 8 years 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Company base case implemented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treatment effect waning from 8 years until the point where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reaches general population mortality</a:t>
            </a:r>
          </a:p>
        </p:txBody>
      </p:sp>
      <p:sp>
        <p:nvSpPr>
          <p:cNvPr id="11" name="Text Placeholder 2" descr=" EAG consider baseline characteristics reasonably balanced/less imbalanced than unmatched population but:&#10;age of symptom onset is younger in SoC &#10;higher prevalence of milder T14484C in idebenone group &#10;Point estimates of negligible/negative long-term benefits are low and suggest PSM underestimates effect&#10;">
            <a:extLst>
              <a:ext uri="{FF2B5EF4-FFF2-40B4-BE49-F238E27FC236}">
                <a16:creationId xmlns:a16="http://schemas.microsoft.com/office/drawing/2014/main" id="{0CF288D1-56A0-D869-2F85-4F15BCC404B0}"/>
              </a:ext>
            </a:extLst>
          </p:cNvPr>
          <p:cNvSpPr txBox="1">
            <a:spLocks/>
          </p:cNvSpPr>
          <p:nvPr/>
        </p:nvSpPr>
        <p:spPr>
          <a:xfrm>
            <a:off x="240136" y="3614530"/>
            <a:ext cx="11702071" cy="20788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60"/>
              </a:lnSpc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EAG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Company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iDFS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treatment effect waning not supported by evidence &amp; is arbitrary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Acknowledged clinical advice that carry over period of between 5- and 10-year was clinically plausible following treatment</a:t>
            </a:r>
            <a:endParaRPr lang="en-GB" strike="sngStrik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 scenarios: 1) treatment effect waning removed entirely, and constant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treatment effect assumed over model time horizon and 2) treatment effect assumed constant from 0 to 5 years and then waned over years 5 to 8, after which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transition probabilities are equal for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ribociclib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+ AI (and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abemaciclib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+ ET) and ET</a:t>
            </a:r>
          </a:p>
          <a:p>
            <a:pPr marL="285750" indent="-285750">
              <a:lnSpc>
                <a:spcPts val="2160"/>
              </a:lnSpc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AF160AC0-BC8E-A1FB-F9B5-222907AB2266}"/>
              </a:ext>
            </a:extLst>
          </p:cNvPr>
          <p:cNvSpPr txBox="1">
            <a:spLocks/>
          </p:cNvSpPr>
          <p:nvPr/>
        </p:nvSpPr>
        <p:spPr>
          <a:xfrm>
            <a:off x="96769" y="6339722"/>
            <a:ext cx="11845438" cy="53792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Abbreviations; AI, aromatase inhibitor; ATAC,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arimidex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, tamoxifen, alone or in combination trial; CE, cost-effectiveness; CDK, Cyclin-dependent kinase; ET, endocrine therapy;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, invasive disease-free survival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5E7A1A-0BE0-1A41-1C10-0607501D9A95}"/>
              </a:ext>
            </a:extLst>
          </p:cNvPr>
          <p:cNvGrpSpPr/>
          <p:nvPr/>
        </p:nvGrpSpPr>
        <p:grpSpPr>
          <a:xfrm>
            <a:off x="2764616" y="5739448"/>
            <a:ext cx="6653110" cy="537926"/>
            <a:chOff x="1456000" y="5395742"/>
            <a:chExt cx="10077188" cy="576000"/>
          </a:xfrm>
        </p:grpSpPr>
        <p:sp>
          <p:nvSpPr>
            <p:cNvPr id="8" name="Rectangle 7" descr="Question to committee">
              <a:extLst>
                <a:ext uri="{FF2B5EF4-FFF2-40B4-BE49-F238E27FC236}">
                  <a16:creationId xmlns:a16="http://schemas.microsoft.com/office/drawing/2014/main" id="{9521A11F-A857-C15B-DC3B-CC02357FC0A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1818062" y="5417912"/>
              <a:ext cx="9715126" cy="53166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2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Is the company’s approach of </a:t>
              </a:r>
              <a:r>
                <a:rPr kumimoji="0" lang="en-GB" sz="180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iDFS</a:t>
              </a: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 waning appropriate? 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5AF90D0-AC11-9267-209A-B364C9B79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456000" y="5395742"/>
              <a:ext cx="576000" cy="576000"/>
              <a:chOff x="-1440493" y="4133589"/>
              <a:chExt cx="576000" cy="57600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ED0FDC6-28B0-1DEA-FEFC-507FD10063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-1440493" y="4133589"/>
                <a:ext cx="576000" cy="576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</a:endParaRPr>
              </a:p>
            </p:txBody>
          </p:sp>
          <p:pic>
            <p:nvPicPr>
              <p:cNvPr id="12" name="Graphic 11" descr="Chat with solid fill">
                <a:extLst>
                  <a:ext uri="{FF2B5EF4-FFF2-40B4-BE49-F238E27FC236}">
                    <a16:creationId xmlns:a16="http://schemas.microsoft.com/office/drawing/2014/main" id="{6FE8DB53-285B-69C6-CB86-D3640F0495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-1384225" y="4189857"/>
                <a:ext cx="463463" cy="463463"/>
              </a:xfrm>
              <a:prstGeom prst="rect">
                <a:avLst/>
              </a:prstGeom>
            </p:spPr>
          </p:pic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DDD92E4-0B8D-10DA-CB8F-E90ECF8EFC40}"/>
              </a:ext>
            </a:extLst>
          </p:cNvPr>
          <p:cNvGrpSpPr/>
          <p:nvPr/>
        </p:nvGrpSpPr>
        <p:grpSpPr>
          <a:xfrm>
            <a:off x="10272087" y="21644"/>
            <a:ext cx="2013839" cy="480592"/>
            <a:chOff x="8177895" y="157085"/>
            <a:chExt cx="2153510" cy="48059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03A8F7-5D7C-DAE3-D371-D8CAA13B98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77895" y="157085"/>
              <a:ext cx="1791103" cy="45700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>
                  <a:latin typeface="Arial" panose="020B0604020202020204" pitchFamily="34" charset="0"/>
                </a:rPr>
                <a:t>Large impact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B51BE1E-7821-B3D9-CA0A-CA030FD5C7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6406" t="4575" r="14821" b="4613"/>
            <a:stretch/>
          </p:blipFill>
          <p:spPr>
            <a:xfrm>
              <a:off x="9863405" y="169677"/>
              <a:ext cx="468000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2765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9A728-7C93-1D87-10EB-4F39474FD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4A906-87D5-2A5C-AA4A-2F993F522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7" y="223207"/>
            <a:ext cx="12527319" cy="695849"/>
          </a:xfrm>
        </p:spPr>
        <p:txBody>
          <a:bodyPr>
            <a:noAutofit/>
          </a:bodyPr>
          <a:lstStyle/>
          <a:p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Issue 9: </a:t>
            </a:r>
            <a:r>
              <a:rPr lang="en-GB" sz="300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30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DFS</a:t>
            </a:r>
            <a:r>
              <a:rPr lang="en-GB" sz="3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modelling</a:t>
            </a:r>
            <a:endParaRPr lang="en-GB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 descr="Background: No head-to-head data available after 6 months. At clarification, company conducted PSM analysis of changes in best VA between LEROS (ITT) and CaRS-I &amp; II at Month 24&#10;Sex, age, genotype, month since recent &amp; first symptom onset, number of symptomatic eyes, and logMAR for left and right at baseline, were the prognostic factors included in PSM &#10;68 of 84 available people from CaRS I and CaRS II matched to 68 of 125 LEROS ITT population &#10;&#10;">
            <a:extLst>
              <a:ext uri="{FF2B5EF4-FFF2-40B4-BE49-F238E27FC236}">
                <a16:creationId xmlns:a16="http://schemas.microsoft.com/office/drawing/2014/main" id="{518FE283-97F8-F1F8-3DFB-18D1D7AA33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4958" y="696754"/>
            <a:ext cx="11702072" cy="745427"/>
          </a:xfrm>
          <a:ln w="28575"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ts val="2160"/>
              </a:lnSpc>
            </a:pPr>
            <a:r>
              <a:rPr lang="en-GB" b="1"/>
              <a:t>Background</a:t>
            </a:r>
          </a:p>
          <a:p>
            <a:pPr marL="285750" indent="-285750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en-GB"/>
              <a:t>NATALEE </a:t>
            </a:r>
            <a:r>
              <a:rPr lang="en-GB" err="1"/>
              <a:t>iDFS</a:t>
            </a:r>
            <a:r>
              <a:rPr lang="en-GB"/>
              <a:t> data immature and long-term (10 year +) </a:t>
            </a:r>
            <a:r>
              <a:rPr lang="en-GB" err="1"/>
              <a:t>iDFS</a:t>
            </a:r>
            <a:r>
              <a:rPr lang="en-GB"/>
              <a:t> estimates subject to substantial uncertainty</a:t>
            </a:r>
          </a:p>
        </p:txBody>
      </p:sp>
      <p:sp>
        <p:nvSpPr>
          <p:cNvPr id="5" name="Text Placeholder 2" descr=" EAG consider baseline characteristics reasonably balanced/less imbalanced than unmatched population but:&#10;age of symptom onset is younger in SoC &#10;higher prevalence of milder T14484C in idebenone group &#10;Point estimates of negligible/negative long-term benefits are low and suggest PSM underestimates effect&#10;">
            <a:extLst>
              <a:ext uri="{FF2B5EF4-FFF2-40B4-BE49-F238E27FC236}">
                <a16:creationId xmlns:a16="http://schemas.microsoft.com/office/drawing/2014/main" id="{2C7C053F-5878-A402-5A00-20B8A51182E8}"/>
              </a:ext>
            </a:extLst>
          </p:cNvPr>
          <p:cNvSpPr txBox="1">
            <a:spLocks/>
          </p:cNvSpPr>
          <p:nvPr/>
        </p:nvSpPr>
        <p:spPr>
          <a:xfrm>
            <a:off x="243952" y="1551030"/>
            <a:ext cx="11702072" cy="152407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60"/>
              </a:lnSpc>
            </a:pP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Explored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curves using </a:t>
            </a:r>
            <a:r>
              <a:rPr lang="en-GB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visual fit and statistical goodness-of-fit, but primarily based on clinical plausibility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 parametric curves have similar validity versus trial K-M data and AIC/BIC similar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Curves vary substantially after en</a:t>
            </a:r>
            <a:r>
              <a:rPr lang="en-GB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 of trial data and remainder of model time horizon</a:t>
            </a:r>
            <a:endParaRPr lang="en-GB" sz="1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Base case: exponential distribution for ribociclib + AI,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abemaciclib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+ ET and ET, validated by expert opinion</a:t>
            </a:r>
          </a:p>
        </p:txBody>
      </p:sp>
      <p:sp>
        <p:nvSpPr>
          <p:cNvPr id="11" name="Text Placeholder 2" descr=" EAG consider baseline characteristics reasonably balanced/less imbalanced than unmatched population but:&#10;age of symptom onset is younger in SoC &#10;higher prevalence of milder T14484C in idebenone group &#10;Point estimates of negligible/negative long-term benefits are low and suggest PSM underestimates effect&#10;">
            <a:extLst>
              <a:ext uri="{FF2B5EF4-FFF2-40B4-BE49-F238E27FC236}">
                <a16:creationId xmlns:a16="http://schemas.microsoft.com/office/drawing/2014/main" id="{847199F2-0E50-54A0-6890-1F30F6DB92C9}"/>
              </a:ext>
            </a:extLst>
          </p:cNvPr>
          <p:cNvSpPr txBox="1">
            <a:spLocks/>
          </p:cNvSpPr>
          <p:nvPr/>
        </p:nvSpPr>
        <p:spPr>
          <a:xfrm>
            <a:off x="243952" y="3183951"/>
            <a:ext cx="11702072" cy="25500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60"/>
              </a:lnSpc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EAG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Literature search identified Martin 2023, that reported 5- and 10-year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(75.2% and 57.0% respectively) for a population with node-positive, high risk HR-positive, HER2-negative EBC eligible for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abemaciclib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Company base case exponential curve provides 5- and 10-year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estimates within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XX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of Martin 2023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Published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data is only available for 10 years, and cannot be used to validate company extrapolations beyond 10 years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EAG not made any changes to company base case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curves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Cautions NATALEE trial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data are immature and long-term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estimates subject to substantial uncertainty</a:t>
            </a: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C81F15CA-E293-75D3-D4B7-F482B54F2C39}"/>
              </a:ext>
            </a:extLst>
          </p:cNvPr>
          <p:cNvSpPr txBox="1">
            <a:spLocks/>
          </p:cNvSpPr>
          <p:nvPr/>
        </p:nvSpPr>
        <p:spPr>
          <a:xfrm>
            <a:off x="454360" y="6390145"/>
            <a:ext cx="10179258" cy="29471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Abbreviations; AI, aromatase inhibitor; ET, endocrine therapy;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, invasive disease-free survival; HER2, human epidermal growth factor receptor 2; HR, hormone receptor</a:t>
            </a:r>
          </a:p>
        </p:txBody>
      </p:sp>
      <p:sp>
        <p:nvSpPr>
          <p:cNvPr id="8" name="Rectangle 7" descr="Marker showing slides are confidential ">
            <a:extLst>
              <a:ext uri="{FF2B5EF4-FFF2-40B4-BE49-F238E27FC236}">
                <a16:creationId xmlns:a16="http://schemas.microsoft.com/office/drawing/2014/main" id="{E917B062-5CD6-613F-DB6D-DE81B6EBE0B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34000" y="0"/>
            <a:ext cx="152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</a:rPr>
              <a:t>CONFIDENTIAL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28E4D7D-506B-A0EB-D5A4-8B5B6F5CEE50}"/>
              </a:ext>
            </a:extLst>
          </p:cNvPr>
          <p:cNvGrpSpPr/>
          <p:nvPr/>
        </p:nvGrpSpPr>
        <p:grpSpPr>
          <a:xfrm>
            <a:off x="424599" y="5938086"/>
            <a:ext cx="8719035" cy="452059"/>
            <a:chOff x="4263401" y="5414160"/>
            <a:chExt cx="10169860" cy="583496"/>
          </a:xfrm>
        </p:grpSpPr>
        <p:sp>
          <p:nvSpPr>
            <p:cNvPr id="16" name="Rectangle 15" descr="Question to committee">
              <a:extLst>
                <a:ext uri="{FF2B5EF4-FFF2-40B4-BE49-F238E27FC236}">
                  <a16:creationId xmlns:a16="http://schemas.microsoft.com/office/drawing/2014/main" id="{74956B6B-681F-B332-9466-2ACC207D2E1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4718134" y="5414160"/>
              <a:ext cx="9715127" cy="53166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2000" rtlCol="0" anchor="ctr"/>
            <a:lstStyle/>
            <a:p>
              <a:r>
                <a:rPr lang="en-GB">
                  <a:solidFill>
                    <a:schemeClr val="tx1"/>
                  </a:solidFill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Is the company approach to modelling long-term </a:t>
              </a:r>
              <a:r>
                <a:rPr lang="en-GB" err="1">
                  <a:solidFill>
                    <a:schemeClr val="tx1"/>
                  </a:solidFill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iDFS</a:t>
              </a:r>
              <a:r>
                <a:rPr lang="en-GB">
                  <a:solidFill>
                    <a:schemeClr val="tx1"/>
                  </a:solidFill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 estimates appropriate? 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866D998-3769-5329-9A9F-69171F9E31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4263401" y="5417908"/>
              <a:ext cx="576000" cy="579748"/>
              <a:chOff x="1366908" y="4155755"/>
              <a:chExt cx="576000" cy="579748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73038A6-2FCB-6618-67CD-ADEBB3DD39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366908" y="4155755"/>
                <a:ext cx="576000" cy="576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</a:endParaRPr>
              </a:p>
            </p:txBody>
          </p:sp>
          <p:pic>
            <p:nvPicPr>
              <p:cNvPr id="19" name="Graphic 18" descr="Chat with solid fill">
                <a:extLst>
                  <a:ext uri="{FF2B5EF4-FFF2-40B4-BE49-F238E27FC236}">
                    <a16:creationId xmlns:a16="http://schemas.microsoft.com/office/drawing/2014/main" id="{5948AF46-6053-C573-B5AE-DB432C89CE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479445" y="4272040"/>
                <a:ext cx="463463" cy="463463"/>
              </a:xfrm>
              <a:prstGeom prst="rect">
                <a:avLst/>
              </a:prstGeom>
            </p:spPr>
          </p:pic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4F8E10E-5965-2B7E-6811-7FA892CCDCA0}"/>
              </a:ext>
            </a:extLst>
          </p:cNvPr>
          <p:cNvSpPr txBox="1"/>
          <p:nvPr/>
        </p:nvSpPr>
        <p:spPr>
          <a:xfrm>
            <a:off x="9464160" y="5734050"/>
            <a:ext cx="2338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Company fitted iDFS curves (slide 42)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EA430C-2F99-B553-FF83-B023BE675D68}"/>
              </a:ext>
            </a:extLst>
          </p:cNvPr>
          <p:cNvGrpSpPr/>
          <p:nvPr/>
        </p:nvGrpSpPr>
        <p:grpSpPr>
          <a:xfrm>
            <a:off x="9676511" y="64780"/>
            <a:ext cx="2439512" cy="468000"/>
            <a:chOff x="9523745" y="262291"/>
            <a:chExt cx="2013937" cy="46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4575454-E152-BDBA-184B-787949748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523745" y="324776"/>
              <a:ext cx="1755584" cy="3112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>
                  <a:latin typeface="Arial" panose="020B0604020202020204" pitchFamily="34" charset="0"/>
                </a:rPr>
                <a:t>Unknown Impact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7F6CA6-7F2B-AEB6-0239-0270F9979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/>
            </p:cNvPicPr>
            <p:nvPr/>
          </p:nvPicPr>
          <p:blipFill rotWithShape="1">
            <a:blip r:embed="rId6"/>
            <a:srcRect l="16268" t="3813" r="14723" b="4056"/>
            <a:stretch/>
          </p:blipFill>
          <p:spPr>
            <a:xfrm>
              <a:off x="11070373" y="262291"/>
              <a:ext cx="467309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9975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073DF-42F2-E090-D680-3837D5202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D1B40-8AA3-599F-D69E-0A1E7D70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64" y="81204"/>
            <a:ext cx="11146477" cy="587729"/>
          </a:xfrm>
        </p:spPr>
        <p:txBody>
          <a:bodyPr>
            <a:noAutofit/>
          </a:bodyPr>
          <a:lstStyle/>
          <a:p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Issue 10: </a:t>
            </a:r>
            <a:r>
              <a:rPr lang="en-GB" sz="300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30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DFS</a:t>
            </a:r>
            <a:r>
              <a:rPr lang="en-GB" sz="3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event distribution</a:t>
            </a:r>
            <a:endParaRPr lang="en-GB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 descr="Background: No head-to-head data available after 6 months. At clarification, company conducted PSM analysis of changes in best VA between LEROS (ITT) and CaRS-I &amp; II at Month 24&#10;Sex, age, genotype, month since recent &amp; first symptom onset, number of symptomatic eyes, and logMAR for left and right at baseline, were the prognostic factors included in PSM &#10;68 of 84 available people from CaRS I and CaRS II matched to 68 of 125 LEROS ITT population &#10;&#10;">
            <a:extLst>
              <a:ext uri="{FF2B5EF4-FFF2-40B4-BE49-F238E27FC236}">
                <a16:creationId xmlns:a16="http://schemas.microsoft.com/office/drawing/2014/main" id="{E5CB82C7-4271-2DA7-9B41-5FCDC3B129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4964" y="598358"/>
            <a:ext cx="11702072" cy="915556"/>
          </a:xfrm>
          <a:ln w="28575"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ts val="2160"/>
              </a:lnSpc>
              <a:spcBef>
                <a:spcPts val="0"/>
              </a:spcBef>
            </a:pPr>
            <a:r>
              <a:rPr lang="en-GB" b="1"/>
              <a:t>Background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/>
              <a:t>Company model assumed proportions of </a:t>
            </a:r>
            <a:r>
              <a:rPr lang="en-GB" err="1"/>
              <a:t>iDFS</a:t>
            </a:r>
            <a:r>
              <a:rPr lang="en-GB"/>
              <a:t> event types such as death, SPM, NMR or DR differ for ribociclib + AI and ET, but assumed to be the same for </a:t>
            </a:r>
            <a:r>
              <a:rPr lang="en-GB" err="1"/>
              <a:t>abemaciclib</a:t>
            </a:r>
            <a:r>
              <a:rPr lang="en-GB"/>
              <a:t> + ET as ribociclib + AI</a:t>
            </a:r>
          </a:p>
        </p:txBody>
      </p:sp>
      <p:sp>
        <p:nvSpPr>
          <p:cNvPr id="11" name="Text Placeholder 2" descr=" EAG consider baseline characteristics reasonably balanced/less imbalanced than unmatched population but:&#10;age of symptom onset is younger in SoC &#10;higher prevalence of milder T14484C in idebenone group &#10;Point estimates of negligible/negative long-term benefits are low and suggest PSM underestimates effect&#10;">
            <a:extLst>
              <a:ext uri="{FF2B5EF4-FFF2-40B4-BE49-F238E27FC236}">
                <a16:creationId xmlns:a16="http://schemas.microsoft.com/office/drawing/2014/main" id="{2DB6A0F1-36D0-7B5C-49F2-A4DBFF96FEF1}"/>
              </a:ext>
            </a:extLst>
          </p:cNvPr>
          <p:cNvSpPr txBox="1">
            <a:spLocks/>
          </p:cNvSpPr>
          <p:nvPr/>
        </p:nvSpPr>
        <p:spPr>
          <a:xfrm>
            <a:off x="244964" y="1566463"/>
            <a:ext cx="11702072" cy="4396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60"/>
              </a:lnSpc>
            </a:pP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EAG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In ITT population for each health state, 95% CI overlapped substantially (table below), indicating insufficient statistical evidence of difference between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distributions based on treatment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Preferred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event distributions pooled across treatments to ensure similar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event proportions for ribociclib + AI and ET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EAG base case: set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event proportions for all treatments equal to those for ribociclib + AI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Setting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event proportions equal does not result in equal </a:t>
            </a:r>
            <a:r>
              <a:rPr lang="en-GB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transition probabilities</a:t>
            </a:r>
            <a:r>
              <a:rPr lang="en-GB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aligning with clinical advice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C3D2E3B-EEF9-530D-3E10-F9E361FD34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435859"/>
              </p:ext>
            </p:extLst>
          </p:nvPr>
        </p:nvGraphicFramePr>
        <p:xfrm>
          <a:off x="409434" y="2484534"/>
          <a:ext cx="11436825" cy="9763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72567">
                  <a:extLst>
                    <a:ext uri="{9D8B030D-6E8A-4147-A177-3AD203B41FA5}">
                      <a16:colId xmlns:a16="http://schemas.microsoft.com/office/drawing/2014/main" val="2401681874"/>
                    </a:ext>
                  </a:extLst>
                </a:gridCol>
                <a:gridCol w="1248990">
                  <a:extLst>
                    <a:ext uri="{9D8B030D-6E8A-4147-A177-3AD203B41FA5}">
                      <a16:colId xmlns:a16="http://schemas.microsoft.com/office/drawing/2014/main" val="1643052254"/>
                    </a:ext>
                  </a:extLst>
                </a:gridCol>
                <a:gridCol w="2347238">
                  <a:extLst>
                    <a:ext uri="{9D8B030D-6E8A-4147-A177-3AD203B41FA5}">
                      <a16:colId xmlns:a16="http://schemas.microsoft.com/office/drawing/2014/main" val="920928544"/>
                    </a:ext>
                  </a:extLst>
                </a:gridCol>
                <a:gridCol w="1927319">
                  <a:extLst>
                    <a:ext uri="{9D8B030D-6E8A-4147-A177-3AD203B41FA5}">
                      <a16:colId xmlns:a16="http://schemas.microsoft.com/office/drawing/2014/main" val="2117752607"/>
                    </a:ext>
                  </a:extLst>
                </a:gridCol>
                <a:gridCol w="2207266">
                  <a:extLst>
                    <a:ext uri="{9D8B030D-6E8A-4147-A177-3AD203B41FA5}">
                      <a16:colId xmlns:a16="http://schemas.microsoft.com/office/drawing/2014/main" val="3281646084"/>
                    </a:ext>
                  </a:extLst>
                </a:gridCol>
                <a:gridCol w="2233445">
                  <a:extLst>
                    <a:ext uri="{9D8B030D-6E8A-4147-A177-3AD203B41FA5}">
                      <a16:colId xmlns:a16="http://schemas.microsoft.com/office/drawing/2014/main" val="2323764320"/>
                    </a:ext>
                  </a:extLst>
                </a:gridCol>
              </a:tblGrid>
              <a:tr h="427738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</a:t>
                      </a:r>
                      <a:endParaRPr lang="en-GB" sz="18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Events (n)</a:t>
                      </a:r>
                      <a:endParaRPr lang="en-GB" sz="18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NMR (95% CI)</a:t>
                      </a:r>
                      <a:endParaRPr lang="en-GB" sz="18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Death (95% CI)</a:t>
                      </a:r>
                      <a:endParaRPr lang="en-GB" sz="18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(95% CI)</a:t>
                      </a:r>
                      <a:endParaRPr lang="en-GB" sz="18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SPM (95% CI)</a:t>
                      </a:r>
                      <a:endParaRPr lang="en-GB" sz="18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8995871"/>
                  </a:ext>
                </a:extLst>
              </a:tr>
              <a:tr h="11619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8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Ribociclib+AI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800"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800"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800"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800"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800"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667188"/>
                  </a:ext>
                </a:extLst>
              </a:tr>
              <a:tr h="11619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800"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800"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800"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800"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800"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1140315"/>
                  </a:ext>
                </a:extLst>
              </a:tr>
            </a:tbl>
          </a:graphicData>
        </a:graphic>
      </p:graphicFrame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8E059D33-70CE-9692-57DA-974F77AD18CD}"/>
              </a:ext>
            </a:extLst>
          </p:cNvPr>
          <p:cNvSpPr txBox="1">
            <a:spLocks/>
          </p:cNvSpPr>
          <p:nvPr/>
        </p:nvSpPr>
        <p:spPr>
          <a:xfrm>
            <a:off x="96776" y="6417442"/>
            <a:ext cx="12095224" cy="42954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Abbreviations; AI, aromatase inhibitor; CI, confidence intervals; DR, distant recurrence; ET, endocrine therapy;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, invasive disease-free survival; ITT, Intention-to-treat; NMR, non-metastatic recurrence; SPM, second primary malignancy</a:t>
            </a:r>
          </a:p>
        </p:txBody>
      </p:sp>
      <p:sp>
        <p:nvSpPr>
          <p:cNvPr id="9" name="Rectangle 8" descr="Marker showing slides are confidential ">
            <a:extLst>
              <a:ext uri="{FF2B5EF4-FFF2-40B4-BE49-F238E27FC236}">
                <a16:creationId xmlns:a16="http://schemas.microsoft.com/office/drawing/2014/main" id="{9EA94B61-7E6A-B12E-1330-031B6F91813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34000" y="0"/>
            <a:ext cx="152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</a:rPr>
              <a:t>CONFIDENTIAL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3C06B07-6E9E-4664-9095-BAE620F4FB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754834"/>
              </p:ext>
            </p:extLst>
          </p:nvPr>
        </p:nvGraphicFramePr>
        <p:xfrm>
          <a:off x="377587" y="4805047"/>
          <a:ext cx="11436825" cy="1097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88945">
                  <a:extLst>
                    <a:ext uri="{9D8B030D-6E8A-4147-A177-3AD203B41FA5}">
                      <a16:colId xmlns:a16="http://schemas.microsoft.com/office/drawing/2014/main" val="2401681874"/>
                    </a:ext>
                  </a:extLst>
                </a:gridCol>
                <a:gridCol w="1651379">
                  <a:extLst>
                    <a:ext uri="{9D8B030D-6E8A-4147-A177-3AD203B41FA5}">
                      <a16:colId xmlns:a16="http://schemas.microsoft.com/office/drawing/2014/main" val="1643052254"/>
                    </a:ext>
                  </a:extLst>
                </a:gridCol>
                <a:gridCol w="1787857">
                  <a:extLst>
                    <a:ext uri="{9D8B030D-6E8A-4147-A177-3AD203B41FA5}">
                      <a16:colId xmlns:a16="http://schemas.microsoft.com/office/drawing/2014/main" val="920928544"/>
                    </a:ext>
                  </a:extLst>
                </a:gridCol>
                <a:gridCol w="1787857">
                  <a:extLst>
                    <a:ext uri="{9D8B030D-6E8A-4147-A177-3AD203B41FA5}">
                      <a16:colId xmlns:a16="http://schemas.microsoft.com/office/drawing/2014/main" val="2117752607"/>
                    </a:ext>
                  </a:extLst>
                </a:gridCol>
                <a:gridCol w="1446663">
                  <a:extLst>
                    <a:ext uri="{9D8B030D-6E8A-4147-A177-3AD203B41FA5}">
                      <a16:colId xmlns:a16="http://schemas.microsoft.com/office/drawing/2014/main" val="3281646084"/>
                    </a:ext>
                  </a:extLst>
                </a:gridCol>
                <a:gridCol w="1674124">
                  <a:extLst>
                    <a:ext uri="{9D8B030D-6E8A-4147-A177-3AD203B41FA5}">
                      <a16:colId xmlns:a16="http://schemas.microsoft.com/office/drawing/2014/main" val="2323764320"/>
                    </a:ext>
                  </a:extLst>
                </a:gridCol>
              </a:tblGrid>
              <a:tr h="412476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 EAG base case transition probabilities </a:t>
                      </a:r>
                      <a:endParaRPr lang="en-GB" sz="18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iDFS</a:t>
                      </a:r>
                      <a:r>
                        <a:rPr lang="en-GB" sz="18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to </a:t>
                      </a:r>
                      <a:r>
                        <a:rPr lang="en-GB" sz="1800" b="1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iDFS</a:t>
                      </a:r>
                      <a:endParaRPr lang="en-GB" sz="18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iDFS</a:t>
                      </a:r>
                      <a:r>
                        <a:rPr lang="en-GB" sz="18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to NMR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iDFS</a:t>
                      </a:r>
                      <a:r>
                        <a:rPr lang="en-GB" sz="18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to death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iDFS</a:t>
                      </a:r>
                      <a:r>
                        <a:rPr lang="en-GB" sz="18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to DR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iDFS</a:t>
                      </a:r>
                      <a:r>
                        <a:rPr lang="en-GB" sz="18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to SPM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8995871"/>
                  </a:ext>
                </a:extLst>
              </a:tr>
              <a:tr h="206238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Ribociclib + AI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800"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800"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800"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800"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800"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667188"/>
                  </a:ext>
                </a:extLst>
              </a:tr>
              <a:tr h="206238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800"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800"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800"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800"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800"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1140315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E5456454-FE8C-A8ED-554C-F588C019BCB7}"/>
              </a:ext>
            </a:extLst>
          </p:cNvPr>
          <p:cNvGrpSpPr/>
          <p:nvPr/>
        </p:nvGrpSpPr>
        <p:grpSpPr>
          <a:xfrm>
            <a:off x="1753903" y="5977109"/>
            <a:ext cx="8128598" cy="462566"/>
            <a:chOff x="1456000" y="5395742"/>
            <a:chExt cx="10077188" cy="495306"/>
          </a:xfrm>
        </p:grpSpPr>
        <p:sp>
          <p:nvSpPr>
            <p:cNvPr id="14" name="Rectangle 13" descr="Question to committee">
              <a:extLst>
                <a:ext uri="{FF2B5EF4-FFF2-40B4-BE49-F238E27FC236}">
                  <a16:creationId xmlns:a16="http://schemas.microsoft.com/office/drawing/2014/main" id="{1D7FE9F4-2891-DAF4-C91C-7A577234670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1818062" y="5417912"/>
              <a:ext cx="9715126" cy="42574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2000" rtlCol="0" anchor="ctr"/>
            <a:lstStyle/>
            <a:p>
              <a:r>
                <a:rPr lang="en-GB">
                  <a:solidFill>
                    <a:schemeClr val="tx1"/>
                  </a:solidFill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Is the company or EAG’s approach to </a:t>
              </a:r>
              <a:r>
                <a:rPr lang="en-GB" err="1">
                  <a:solidFill>
                    <a:schemeClr val="tx1"/>
                  </a:solidFill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iDFS</a:t>
              </a:r>
              <a:r>
                <a:rPr lang="en-GB">
                  <a:solidFill>
                    <a:schemeClr val="tx1"/>
                  </a:solidFill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 distribution more appropriate?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0A12A86-5999-A982-31BC-40066DAB7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456000" y="5395742"/>
              <a:ext cx="576000" cy="495306"/>
              <a:chOff x="-1440493" y="4133589"/>
              <a:chExt cx="576000" cy="495306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49AC809-A21A-97A8-FC14-9E04FA562A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-1440493" y="4133589"/>
                <a:ext cx="576000" cy="495306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</a:endParaRPr>
              </a:p>
            </p:txBody>
          </p:sp>
          <p:pic>
            <p:nvPicPr>
              <p:cNvPr id="17" name="Graphic 16" descr="Chat with solid fill">
                <a:extLst>
                  <a:ext uri="{FF2B5EF4-FFF2-40B4-BE49-F238E27FC236}">
                    <a16:creationId xmlns:a16="http://schemas.microsoft.com/office/drawing/2014/main" id="{E1765744-C73C-58DE-7860-174C3EF660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-1384225" y="4189857"/>
                <a:ext cx="463463" cy="373891"/>
              </a:xfrm>
              <a:prstGeom prst="rect">
                <a:avLst/>
              </a:prstGeom>
            </p:spPr>
          </p:pic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AD25A30-8A7E-F988-9704-AA418A712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66299" y="22741"/>
            <a:ext cx="1602940" cy="5313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>
                <a:latin typeface="Arial" panose="020B0604020202020204" pitchFamily="34" charset="0"/>
              </a:rPr>
              <a:t>Small Impact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68CADB-5258-A329-5CA3-44A4BF83C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15651" t="4371" r="14330" b="4307"/>
          <a:stretch/>
        </p:blipFill>
        <p:spPr>
          <a:xfrm>
            <a:off x="11604397" y="81204"/>
            <a:ext cx="420029" cy="42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29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72913-0445-372C-F104-9AA429BCF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D87C8-BECC-CF00-ECF4-16BCA0388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19" y="66567"/>
            <a:ext cx="9957181" cy="727972"/>
          </a:xfrm>
        </p:spPr>
        <p:txBody>
          <a:bodyPr>
            <a:noAutofit/>
          </a:bodyPr>
          <a:lstStyle/>
          <a:p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Issue 11: ET-resistant and ET-sensitive DR substate: PFS and OS </a:t>
            </a:r>
          </a:p>
        </p:txBody>
      </p:sp>
      <p:sp>
        <p:nvSpPr>
          <p:cNvPr id="5" name="Text Placeholder 2" descr=" EAG consider baseline characteristics reasonably balanced/less imbalanced than unmatched population but:&#10;age of symptom onset is younger in SoC &#10;higher prevalence of milder T14484C in idebenone group &#10;Point estimates of negligible/negative long-term benefits are low and suggest PSM underestimates effect&#10;">
            <a:extLst>
              <a:ext uri="{FF2B5EF4-FFF2-40B4-BE49-F238E27FC236}">
                <a16:creationId xmlns:a16="http://schemas.microsoft.com/office/drawing/2014/main" id="{A7D404F2-54CD-4459-2104-8C7A895463FD}"/>
              </a:ext>
            </a:extLst>
          </p:cNvPr>
          <p:cNvSpPr txBox="1">
            <a:spLocks/>
          </p:cNvSpPr>
          <p:nvPr/>
        </p:nvSpPr>
        <p:spPr>
          <a:xfrm>
            <a:off x="225706" y="1404663"/>
            <a:ext cx="11729587" cy="147321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60"/>
              </a:lnSpc>
            </a:pP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Used weighted basket of treatment to estimate PFS and OS in ET-resistant/ sensitive DR substates 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Estimated PFS and OS for treatment baskets by fitting parametric lognormal PFS and loglogistic OS curves for ribociclib +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fulvestrant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(ET-resistant DR substate) or ribociclib+ NSAI (ET-sensitive DR substate) to IPD data from MONALEESA-2 &amp; 3</a:t>
            </a:r>
          </a:p>
        </p:txBody>
      </p:sp>
      <p:sp>
        <p:nvSpPr>
          <p:cNvPr id="11" name="Text Placeholder 2" descr=" EAG consider baseline characteristics reasonably balanced/less imbalanced than unmatched population but:&#10;age of symptom onset is younger in SoC &#10;higher prevalence of milder T14484C in idebenone group &#10;Point estimates of negligible/negative long-term benefits are low and suggest PSM underestimates effect&#10;">
            <a:extLst>
              <a:ext uri="{FF2B5EF4-FFF2-40B4-BE49-F238E27FC236}">
                <a16:creationId xmlns:a16="http://schemas.microsoft.com/office/drawing/2014/main" id="{09402496-2B64-1FF3-24EA-CF8DB376B67E}"/>
              </a:ext>
            </a:extLst>
          </p:cNvPr>
          <p:cNvSpPr txBox="1">
            <a:spLocks/>
          </p:cNvSpPr>
          <p:nvPr/>
        </p:nvSpPr>
        <p:spPr>
          <a:xfrm>
            <a:off x="225706" y="3145937"/>
            <a:ext cx="11729586" cy="179748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60"/>
              </a:lnSpc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EAG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Loglogistic (OS) and lognormal (PFS) curves are accelerated failure time parametric curves – Consider technically incorrect to apply HRs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Long-term PH assumptions have not been justified for comparison of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ribociclib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+ AI vs. basket of treatments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Based on clinical advice, for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ribociclib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+ AI, EAG prefer exponential PFS and Gamma OS curves in ET-sensitive DR, and exponential PFS and Weibull OS curves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 ET-resistant DR substates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9969459E-2A32-6B61-1F06-0B20F77C76D4}"/>
              </a:ext>
            </a:extLst>
          </p:cNvPr>
          <p:cNvSpPr txBox="1">
            <a:spLocks/>
          </p:cNvSpPr>
          <p:nvPr/>
        </p:nvSpPr>
        <p:spPr>
          <a:xfrm>
            <a:off x="507883" y="6091390"/>
            <a:ext cx="10523119" cy="46833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Abbreviations; AI, aromatase inhibitor; DR, distant recurrence; ET, endocrine therapy; HR, hazard ratios; NMA, network-meta-analysis; NSAI, non-steroidal aromatase inhibitor; OS, overall survival; PFS, progression-free survival, PH, proportional hazard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3FB433-BACD-3D3E-B39F-EA308BF97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66298" y="22741"/>
            <a:ext cx="2125701" cy="4816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>
                <a:latin typeface="Arial" panose="020B0604020202020204" pitchFamily="34" charset="0"/>
              </a:rPr>
              <a:t>Small Impact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5D092A-73F3-1F82-AF4B-99E6FC214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15651" t="4371" r="14330" b="4307"/>
          <a:stretch/>
        </p:blipFill>
        <p:spPr>
          <a:xfrm>
            <a:off x="11745277" y="3627"/>
            <a:ext cx="420029" cy="42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57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86834-4404-6261-ACBD-11D00D707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F84FE-6800-2868-7A37-9C3143CAB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75" y="249427"/>
            <a:ext cx="11513768" cy="517926"/>
          </a:xfrm>
        </p:spPr>
        <p:txBody>
          <a:bodyPr>
            <a:noAutofit/>
          </a:bodyPr>
          <a:lstStyle/>
          <a:p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Issue 11: Company and EAG PFS and OS curves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05D5C1-192F-5C9A-9451-3C45FD98A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77" y="1291412"/>
            <a:ext cx="5448410" cy="4462466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CA46DA-63BA-7BBC-527E-20C25303A1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059" y="1301072"/>
            <a:ext cx="5879604" cy="4462466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EF045A-24A9-3510-496E-DC551D8E51EB}"/>
              </a:ext>
            </a:extLst>
          </p:cNvPr>
          <p:cNvSpPr txBox="1"/>
          <p:nvPr/>
        </p:nvSpPr>
        <p:spPr>
          <a:xfrm>
            <a:off x="225277" y="645081"/>
            <a:ext cx="54484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Company and EAG PFS and OS curves for the ET-resistant DR substate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9E224C-5FC7-99DF-3317-FD7855A877A8}"/>
              </a:ext>
            </a:extLst>
          </p:cNvPr>
          <p:cNvSpPr txBox="1"/>
          <p:nvPr/>
        </p:nvSpPr>
        <p:spPr>
          <a:xfrm>
            <a:off x="5817034" y="604876"/>
            <a:ext cx="54484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Company and EAG PFS and OS curves for the ET-sensitive DR substate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BA7690-E0B4-BED4-B28D-A8FD7DB9CAF5}"/>
              </a:ext>
            </a:extLst>
          </p:cNvPr>
          <p:cNvGrpSpPr/>
          <p:nvPr/>
        </p:nvGrpSpPr>
        <p:grpSpPr>
          <a:xfrm>
            <a:off x="1235120" y="5788386"/>
            <a:ext cx="9040994" cy="537926"/>
            <a:chOff x="1456000" y="5395742"/>
            <a:chExt cx="10077188" cy="576000"/>
          </a:xfrm>
        </p:grpSpPr>
        <p:sp>
          <p:nvSpPr>
            <p:cNvPr id="11" name="Rectangle 10" descr="Question to committee">
              <a:extLst>
                <a:ext uri="{FF2B5EF4-FFF2-40B4-BE49-F238E27FC236}">
                  <a16:creationId xmlns:a16="http://schemas.microsoft.com/office/drawing/2014/main" id="{1866379C-F389-0864-0948-E49ADF35424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1818062" y="5486115"/>
              <a:ext cx="9715126" cy="4634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2000" rtlCol="0" anchor="ctr"/>
            <a:lstStyle/>
            <a:p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Are the company or EAG OS &amp; PFS curves more appropriate for decision making?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D561C54-3228-B238-29B1-D5B610CBEA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456000" y="5395742"/>
              <a:ext cx="576000" cy="576000"/>
              <a:chOff x="-1440493" y="4133589"/>
              <a:chExt cx="576000" cy="576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D7C875F-6964-D024-B8C2-A4155A9F4D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-1440493" y="4133589"/>
                <a:ext cx="576000" cy="576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</a:endParaRPr>
              </a:p>
            </p:txBody>
          </p:sp>
          <p:pic>
            <p:nvPicPr>
              <p:cNvPr id="14" name="Graphic 13" descr="Chat with solid fill">
                <a:extLst>
                  <a:ext uri="{FF2B5EF4-FFF2-40B4-BE49-F238E27FC236}">
                    <a16:creationId xmlns:a16="http://schemas.microsoft.com/office/drawing/2014/main" id="{EBB5E367-AAC6-BBEA-20A5-D4C09654CD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-1384225" y="4189857"/>
                <a:ext cx="463463" cy="463463"/>
              </a:xfrm>
              <a:prstGeom prst="rect">
                <a:avLst/>
              </a:prstGeom>
            </p:spPr>
          </p:pic>
        </p:grpSp>
      </p:grp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AD45E09D-5AA8-8595-F358-7E5FF8457C99}"/>
              </a:ext>
            </a:extLst>
          </p:cNvPr>
          <p:cNvSpPr txBox="1">
            <a:spLocks/>
          </p:cNvSpPr>
          <p:nvPr/>
        </p:nvSpPr>
        <p:spPr>
          <a:xfrm>
            <a:off x="183148" y="6341122"/>
            <a:ext cx="10171343" cy="5349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Abbreviations; AI, aromatase inhibitor; DR, distant recurrence; ET, endocrine therapy; PFS, progression-free survival, NSAI, non-steroidal aromatase inhibitor; OS, overall survival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57979B-FE70-08AE-C336-3E345CA02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70611" y="-12509"/>
            <a:ext cx="2125701" cy="5296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>
                <a:latin typeface="Arial" panose="020B0604020202020204" pitchFamily="34" charset="0"/>
              </a:rPr>
              <a:t>Small Impact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B806482-18B8-0F59-085D-3BA87E87E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l="15651" t="4371" r="14330" b="4307"/>
          <a:stretch/>
        </p:blipFill>
        <p:spPr>
          <a:xfrm>
            <a:off x="11724613" y="16991"/>
            <a:ext cx="420029" cy="4232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33D9394-362E-B900-A548-7C9DB6A1C2DE}"/>
              </a:ext>
            </a:extLst>
          </p:cNvPr>
          <p:cNvSpPr txBox="1"/>
          <p:nvPr/>
        </p:nvSpPr>
        <p:spPr>
          <a:xfrm>
            <a:off x="10276114" y="5853466"/>
            <a:ext cx="186363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Slide 43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for 5-30 year PFS and OS %</a:t>
            </a:r>
          </a:p>
        </p:txBody>
      </p:sp>
    </p:spTree>
    <p:extLst>
      <p:ext uri="{BB962C8B-B14F-4D97-AF65-F5344CB8AC3E}">
        <p14:creationId xmlns:p14="http://schemas.microsoft.com/office/powerpoint/2010/main" val="612732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BCA8F-4350-47A4-7CF0-400F742A5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AD69B-6FBB-276D-4CE6-B7A819894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8" y="223207"/>
            <a:ext cx="11473765" cy="780591"/>
          </a:xfrm>
        </p:spPr>
        <p:txBody>
          <a:bodyPr>
            <a:noAutofit/>
          </a:bodyPr>
          <a:lstStyle/>
          <a:p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Issue 12: ET-resistant and ET-sensitive DR substate: treatment mix</a:t>
            </a:r>
          </a:p>
        </p:txBody>
      </p:sp>
      <p:sp>
        <p:nvSpPr>
          <p:cNvPr id="5" name="Text Placeholder 2" descr=" EAG consider baseline characteristics reasonably balanced/less imbalanced than unmatched population but:&#10;age of symptom onset is younger in SoC &#10;higher prevalence of milder T14484C in idebenone group &#10;Point estimates of negligible/negative long-term benefits are low and suggest PSM underestimates effect&#10;">
            <a:extLst>
              <a:ext uri="{FF2B5EF4-FFF2-40B4-BE49-F238E27FC236}">
                <a16:creationId xmlns:a16="http://schemas.microsoft.com/office/drawing/2014/main" id="{1DA9EB54-444E-A167-AC16-048049798B63}"/>
              </a:ext>
            </a:extLst>
          </p:cNvPr>
          <p:cNvSpPr txBox="1">
            <a:spLocks/>
          </p:cNvSpPr>
          <p:nvPr/>
        </p:nvSpPr>
        <p:spPr>
          <a:xfrm>
            <a:off x="205204" y="2173505"/>
            <a:ext cx="11702072" cy="204970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60"/>
              </a:lnSpc>
              <a:spcBef>
                <a:spcPts val="0"/>
              </a:spcBef>
            </a:pP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For ET-resistant CDK4/6 inhibitor-sensitive people, assumed 30% would receive subsequent CDK4/6 inhibitor treatment, based on expert opinion that a lower proportion would be re-treated than those who received adjuvant ET alone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For ET-sensitive CDK4/6 inhibitor-sensitive who had adjuvant treatment with a CDK4/6 inhibitor, assumed 45%</a:t>
            </a:r>
            <a:r>
              <a:rPr lang="en-GB" u="sng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would be retreated with a CDK4/6 inhibitor when entering the ET-sensitive DR substate versus 90% of people who receive adjuvant ET alone</a:t>
            </a:r>
          </a:p>
        </p:txBody>
      </p:sp>
      <p:sp>
        <p:nvSpPr>
          <p:cNvPr id="11" name="Text Placeholder 2" descr=" EAG consider baseline characteristics reasonably balanced/less imbalanced than unmatched population but:&#10;age of symptom onset is younger in SoC &#10;higher prevalence of milder T14484C in idebenone group &#10;Point estimates of negligible/negative long-term benefits are low and suggest PSM underestimates effect&#10;">
            <a:extLst>
              <a:ext uri="{FF2B5EF4-FFF2-40B4-BE49-F238E27FC236}">
                <a16:creationId xmlns:a16="http://schemas.microsoft.com/office/drawing/2014/main" id="{076C61D4-662F-2924-1A3A-D0981366DD39}"/>
              </a:ext>
            </a:extLst>
          </p:cNvPr>
          <p:cNvSpPr txBox="1">
            <a:spLocks/>
          </p:cNvSpPr>
          <p:nvPr/>
        </p:nvSpPr>
        <p:spPr>
          <a:xfrm>
            <a:off x="244950" y="4373351"/>
            <a:ext cx="11622579" cy="120858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60"/>
              </a:lnSpc>
              <a:spcBef>
                <a:spcPts val="0"/>
              </a:spcBef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EAG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Consider company’s modelled proportions not in line with clinical advice it received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 ET-resistant and ET sensitive used 90% people who had CDK4/6 inhibitor-sensitive are retreated with a CDK4/6 inhibitor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 descr="Background: No head-to-head data available after 6 months. At clarification, company conducted PSM analysis of changes in best VA between LEROS (ITT) and CaRS-I &amp; II at Month 24&#10;Sex, age, genotype, month since recent &amp; first symptom onset, number of symptomatic eyes, and logMAR for left and right at baseline, were the prognostic factors included in PSM &#10;68 of 84 available people from CaRS I and CaRS II matched to 68 of 125 LEROS ITT population &#10;&#10;">
            <a:extLst>
              <a:ext uri="{FF2B5EF4-FFF2-40B4-BE49-F238E27FC236}">
                <a16:creationId xmlns:a16="http://schemas.microsoft.com/office/drawing/2014/main" id="{7244AFC0-AB7F-4F08-AA35-43CB6E8C16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5204" y="1124836"/>
            <a:ext cx="11702072" cy="958477"/>
          </a:xfrm>
          <a:ln w="28575"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ts val="2160"/>
              </a:lnSpc>
              <a:spcBef>
                <a:spcPts val="0"/>
              </a:spcBef>
            </a:pPr>
            <a:r>
              <a:rPr lang="en-GB" b="1"/>
              <a:t>Background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/>
              <a:t>Proportion of ET-resistant and ET-sensitive population previously treated with a CDK4/6 inhibitor and likely to receive subsequent CDK4/6 inhibitor is uncertain in clinical practice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AA46F5-20A2-31EE-4B32-D382E0E58FF8}"/>
              </a:ext>
            </a:extLst>
          </p:cNvPr>
          <p:cNvGrpSpPr/>
          <p:nvPr/>
        </p:nvGrpSpPr>
        <p:grpSpPr>
          <a:xfrm>
            <a:off x="295405" y="5675607"/>
            <a:ext cx="11465367" cy="710973"/>
            <a:chOff x="1456000" y="5395742"/>
            <a:chExt cx="10077188" cy="576000"/>
          </a:xfrm>
        </p:grpSpPr>
        <p:sp>
          <p:nvSpPr>
            <p:cNvPr id="8" name="Rectangle 7" descr="Question to committee">
              <a:extLst>
                <a:ext uri="{FF2B5EF4-FFF2-40B4-BE49-F238E27FC236}">
                  <a16:creationId xmlns:a16="http://schemas.microsoft.com/office/drawing/2014/main" id="{2798DEF6-14FA-6F23-65FB-126AC46ED71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1818062" y="5417912"/>
              <a:ext cx="9715126" cy="53166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2000" rtlCol="0" anchor="ctr"/>
            <a:lstStyle/>
            <a:p>
              <a:r>
                <a:rPr lang="en-GB">
                  <a:solidFill>
                    <a:schemeClr val="tx1"/>
                  </a:solidFill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What proportion of people in ET-resistant and ET-sensitive DR substates would receive re-treatment with CDK4/6 inhibitor in clinical practice? 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5C7317D-582E-B339-01E9-8576CDA441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456000" y="5395742"/>
              <a:ext cx="576000" cy="576000"/>
              <a:chOff x="-1440493" y="4133589"/>
              <a:chExt cx="576000" cy="57600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9319E77-0CFC-9744-D4C2-8CE3E9F3D7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-1440493" y="4133589"/>
                <a:ext cx="576000" cy="576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</a:endParaRPr>
              </a:p>
            </p:txBody>
          </p:sp>
          <p:pic>
            <p:nvPicPr>
              <p:cNvPr id="13" name="Graphic 12" descr="Chat with solid fill">
                <a:extLst>
                  <a:ext uri="{FF2B5EF4-FFF2-40B4-BE49-F238E27FC236}">
                    <a16:creationId xmlns:a16="http://schemas.microsoft.com/office/drawing/2014/main" id="{F546D20E-AB5B-3647-3156-D964C9939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-1384225" y="4189857"/>
                <a:ext cx="463463" cy="463463"/>
              </a:xfrm>
              <a:prstGeom prst="rect">
                <a:avLst/>
              </a:prstGeom>
            </p:spPr>
          </p:pic>
        </p:grpSp>
      </p:grp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03663279-F6B2-ED90-DAE0-2C98A314A1AA}"/>
              </a:ext>
            </a:extLst>
          </p:cNvPr>
          <p:cNvSpPr txBox="1">
            <a:spLocks/>
          </p:cNvSpPr>
          <p:nvPr/>
        </p:nvSpPr>
        <p:spPr>
          <a:xfrm>
            <a:off x="431227" y="6386580"/>
            <a:ext cx="10523119" cy="2482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Abbreviations; DR, distant recurrence; CDK; cyclin-dependent kinase ET, endocrine therapy;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64A268-FF17-9F67-86F7-99F96C691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66299" y="0"/>
            <a:ext cx="2125701" cy="551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>
                <a:latin typeface="Arial" panose="020B0604020202020204" pitchFamily="34" charset="0"/>
              </a:rPr>
              <a:t>Small Impact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78826F-C7D7-AE8A-B649-9D20A48A7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15651" t="4371" r="14330" b="4307"/>
          <a:stretch/>
        </p:blipFill>
        <p:spPr>
          <a:xfrm>
            <a:off x="11771971" y="11598"/>
            <a:ext cx="420029" cy="42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75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3FACA-640E-BB1C-7389-C29C13E48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B666A-D4C1-78A9-8ACA-F2EDADE7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7" y="102211"/>
            <a:ext cx="10091280" cy="800050"/>
          </a:xfrm>
        </p:spPr>
        <p:txBody>
          <a:bodyPr>
            <a:noAutofit/>
          </a:bodyPr>
          <a:lstStyle/>
          <a:p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Issue 13: </a:t>
            </a:r>
            <a:r>
              <a:rPr lang="en-GB" sz="3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Utility values- ET-resistant and ET-sensitive DR substate</a:t>
            </a:r>
            <a:endParaRPr lang="en-GB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 descr="Background: No head-to-head data available after 6 months. At clarification, company conducted PSM analysis of changes in best VA between LEROS (ITT) and CaRS-I &amp; II at Month 24&#10;Sex, age, genotype, month since recent &amp; first symptom onset, number of symptomatic eyes, and logMAR for left and right at baseline, were the prognostic factors included in PSM &#10;68 of 84 available people from CaRS I and CaRS II matched to 68 of 125 LEROS ITT population &#10;&#10;">
            <a:extLst>
              <a:ext uri="{FF2B5EF4-FFF2-40B4-BE49-F238E27FC236}">
                <a16:creationId xmlns:a16="http://schemas.microsoft.com/office/drawing/2014/main" id="{58BA9D76-914F-0990-326D-A188892F72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4953" y="946547"/>
            <a:ext cx="11702072" cy="923895"/>
          </a:xfrm>
          <a:ln w="28575"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ts val="2160"/>
              </a:lnSpc>
              <a:spcBef>
                <a:spcPts val="0"/>
              </a:spcBef>
            </a:pPr>
            <a:r>
              <a:rPr lang="en-GB" b="1"/>
              <a:t>Background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/>
              <a:t>PFS utility values assumed equal for both ET-resistant and ET-sensitive DR substates while progressed disease utilities differ</a:t>
            </a:r>
          </a:p>
        </p:txBody>
      </p:sp>
      <p:sp>
        <p:nvSpPr>
          <p:cNvPr id="5" name="Text Placeholder 2" descr=" EAG consider baseline characteristics reasonably balanced/less imbalanced than unmatched population but:&#10;age of symptom onset is younger in SoC &#10;higher prevalence of milder T14484C in idebenone group &#10;Point estimates of negligible/negative long-term benefits are low and suggest PSM underestimates effect&#10;">
            <a:extLst>
              <a:ext uri="{FF2B5EF4-FFF2-40B4-BE49-F238E27FC236}">
                <a16:creationId xmlns:a16="http://schemas.microsoft.com/office/drawing/2014/main" id="{30E5D2CF-8E75-8A5C-B959-B0313F20C8B7}"/>
              </a:ext>
            </a:extLst>
          </p:cNvPr>
          <p:cNvSpPr txBox="1">
            <a:spLocks/>
          </p:cNvSpPr>
          <p:nvPr/>
        </p:nvSpPr>
        <p:spPr>
          <a:xfrm>
            <a:off x="244954" y="1959015"/>
            <a:ext cx="11702071" cy="69585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60"/>
              </a:lnSpc>
              <a:spcBef>
                <a:spcPts val="0"/>
              </a:spcBef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ET-resistant is more aggressive than ET-sensitive so it would expect lower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HRQoL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associated with it </a:t>
            </a:r>
          </a:p>
          <a:p>
            <a:pPr marL="285750" indent="-285750">
              <a:lnSpc>
                <a:spcPts val="2160"/>
              </a:lnSpc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2" descr=" EAG consider baseline characteristics reasonably balanced/less imbalanced than unmatched population but:&#10;age of symptom onset is younger in SoC &#10;higher prevalence of milder T14484C in idebenone group &#10;Point estimates of negligible/negative long-term benefits are low and suggest PSM underestimates effect&#10;">
            <a:extLst>
              <a:ext uri="{FF2B5EF4-FFF2-40B4-BE49-F238E27FC236}">
                <a16:creationId xmlns:a16="http://schemas.microsoft.com/office/drawing/2014/main" id="{420539A5-5623-C226-20C6-67958AEFC27C}"/>
              </a:ext>
            </a:extLst>
          </p:cNvPr>
          <p:cNvSpPr txBox="1">
            <a:spLocks/>
          </p:cNvSpPr>
          <p:nvPr/>
        </p:nvSpPr>
        <p:spPr>
          <a:xfrm>
            <a:off x="244953" y="2749348"/>
            <a:ext cx="11702071" cy="20660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60"/>
              </a:lnSpc>
              <a:spcBef>
                <a:spcPts val="0"/>
              </a:spcBef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EAG: 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HRQoL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differs between ET-resistant and ET-sensitive from time of relapse, so expect ET-resistant progression-free utilities lower than ET-sensitive progression-free utilities 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Reasonable to use NMR state utility value to differentiate progression-free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HRQoL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between ET-sensitive and ET-resistant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Provided scenarios using NMR health state utility value from NATALEE as the ET sensitive PFS utility value. Progressed disease utility values calculated from MONALEESA-2 and 3 trials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9728151-0AED-12D1-575D-3C8A6E9321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03910"/>
              </p:ext>
            </p:extLst>
          </p:nvPr>
        </p:nvGraphicFramePr>
        <p:xfrm>
          <a:off x="244952" y="4844285"/>
          <a:ext cx="11702071" cy="1188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33959">
                  <a:extLst>
                    <a:ext uri="{9D8B030D-6E8A-4147-A177-3AD203B41FA5}">
                      <a16:colId xmlns:a16="http://schemas.microsoft.com/office/drawing/2014/main" val="2437220257"/>
                    </a:ext>
                  </a:extLst>
                </a:gridCol>
                <a:gridCol w="2388359">
                  <a:extLst>
                    <a:ext uri="{9D8B030D-6E8A-4147-A177-3AD203B41FA5}">
                      <a16:colId xmlns:a16="http://schemas.microsoft.com/office/drawing/2014/main" val="1569748958"/>
                    </a:ext>
                  </a:extLst>
                </a:gridCol>
                <a:gridCol w="2661313">
                  <a:extLst>
                    <a:ext uri="{9D8B030D-6E8A-4147-A177-3AD203B41FA5}">
                      <a16:colId xmlns:a16="http://schemas.microsoft.com/office/drawing/2014/main" val="248891079"/>
                    </a:ext>
                  </a:extLst>
                </a:gridCol>
                <a:gridCol w="2361063">
                  <a:extLst>
                    <a:ext uri="{9D8B030D-6E8A-4147-A177-3AD203B41FA5}">
                      <a16:colId xmlns:a16="http://schemas.microsoft.com/office/drawing/2014/main" val="1255300262"/>
                    </a:ext>
                  </a:extLst>
                </a:gridCol>
                <a:gridCol w="2557377">
                  <a:extLst>
                    <a:ext uri="{9D8B030D-6E8A-4147-A177-3AD203B41FA5}">
                      <a16:colId xmlns:a16="http://schemas.microsoft.com/office/drawing/2014/main" val="3581503220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r>
                        <a:rPr lang="en-GB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substate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 base case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EAG base case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850519"/>
                  </a:ext>
                </a:extLst>
              </a:tr>
              <a:tr h="1503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Progression free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Progressed disease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Progression free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5275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Progressed disease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3252057"/>
                  </a:ext>
                </a:extLst>
              </a:tr>
              <a:tr h="75187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ET-resistant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5275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9855084"/>
                  </a:ext>
                </a:extLst>
              </a:tr>
              <a:tr h="75187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ET-sensitive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5275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422592"/>
                  </a:ext>
                </a:extLst>
              </a:tr>
            </a:tbl>
          </a:graphicData>
        </a:graphic>
      </p:graphicFrame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358959C9-8C53-C9B1-C250-18C1F84C87F9}"/>
              </a:ext>
            </a:extLst>
          </p:cNvPr>
          <p:cNvSpPr txBox="1">
            <a:spLocks/>
          </p:cNvSpPr>
          <p:nvPr/>
        </p:nvSpPr>
        <p:spPr>
          <a:xfrm>
            <a:off x="206900" y="6428962"/>
            <a:ext cx="11702071" cy="2521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Abbreviations; DR, disease recurrence; ET, endocrine therapy;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HRQoL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, health-related quality of life;  NMR, non-metastatic recurrence; PFS, progression-free survival</a:t>
            </a:r>
          </a:p>
        </p:txBody>
      </p:sp>
      <p:sp>
        <p:nvSpPr>
          <p:cNvPr id="8" name="Rectangle 7" descr="Marker showing slides are confidential ">
            <a:extLst>
              <a:ext uri="{FF2B5EF4-FFF2-40B4-BE49-F238E27FC236}">
                <a16:creationId xmlns:a16="http://schemas.microsoft.com/office/drawing/2014/main" id="{44D2334C-89CA-29FE-58B9-E0CA1ADB149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34000" y="0"/>
            <a:ext cx="152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</a:rPr>
              <a:t>CONFIDENTIAL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6BA6347-7AEB-EE46-46E3-854862591143}"/>
              </a:ext>
            </a:extLst>
          </p:cNvPr>
          <p:cNvGrpSpPr/>
          <p:nvPr/>
        </p:nvGrpSpPr>
        <p:grpSpPr>
          <a:xfrm>
            <a:off x="75977" y="6061926"/>
            <a:ext cx="11871048" cy="369436"/>
            <a:chOff x="1456000" y="5395742"/>
            <a:chExt cx="10231104" cy="576000"/>
          </a:xfrm>
        </p:grpSpPr>
        <p:sp>
          <p:nvSpPr>
            <p:cNvPr id="10" name="Rectangle 9" descr="Question to committee">
              <a:extLst>
                <a:ext uri="{FF2B5EF4-FFF2-40B4-BE49-F238E27FC236}">
                  <a16:creationId xmlns:a16="http://schemas.microsoft.com/office/drawing/2014/main" id="{1141C2B5-F178-C3BE-CD2A-5034FA74E4A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1772791" y="5399482"/>
              <a:ext cx="9914313" cy="53166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2000" rtlCol="0" anchor="ctr"/>
            <a:lstStyle/>
            <a:p>
              <a:r>
                <a:rPr lang="en-GB" sz="1700">
                  <a:solidFill>
                    <a:schemeClr val="tx1"/>
                  </a:solidFill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  What PFS &amp; progressed disease utility values are most appropriate for ET-resistant &amp; ET-sensitive DR substates? 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247673D-01EA-283B-277A-5BBF0EF0A0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456000" y="5395742"/>
              <a:ext cx="576000" cy="576000"/>
              <a:chOff x="-1440493" y="4133589"/>
              <a:chExt cx="576000" cy="576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42A74DC-6F7A-9EB0-7528-972B1EFB5E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-1440493" y="4133589"/>
                <a:ext cx="576000" cy="576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</a:endParaRPr>
              </a:p>
            </p:txBody>
          </p:sp>
          <p:pic>
            <p:nvPicPr>
              <p:cNvPr id="14" name="Graphic 13" descr="Chat with solid fill">
                <a:extLst>
                  <a:ext uri="{FF2B5EF4-FFF2-40B4-BE49-F238E27FC236}">
                    <a16:creationId xmlns:a16="http://schemas.microsoft.com/office/drawing/2014/main" id="{14450CBE-93F8-DDF4-BEE5-A8431C9F13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-1384225" y="4189857"/>
                <a:ext cx="463463" cy="463463"/>
              </a:xfrm>
              <a:prstGeom prst="rect">
                <a:avLst/>
              </a:prstGeom>
            </p:spPr>
          </p:pic>
        </p:grp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CBA2D57-3D7C-C039-AF01-1323C85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66299" y="7728"/>
            <a:ext cx="2125701" cy="4816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>
                <a:latin typeface="Arial" panose="020B0604020202020204" pitchFamily="34" charset="0"/>
              </a:rPr>
              <a:t>Small Impact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45C31CC-B611-AB1B-D264-65354CD3C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15651" t="4371" r="14330" b="4307"/>
          <a:stretch/>
        </p:blipFill>
        <p:spPr>
          <a:xfrm>
            <a:off x="11737008" y="4225"/>
            <a:ext cx="420029" cy="42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229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8872C-B28C-94BF-5F6D-14AEA72C2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uide with 'background' selected" descr="Sections to be covered in the presentation. ">
            <a:extLst>
              <a:ext uri="{FF2B5EF4-FFF2-40B4-BE49-F238E27FC236}">
                <a16:creationId xmlns:a16="http://schemas.microsoft.com/office/drawing/2014/main" id="{B47169B5-661F-130F-12A9-F3C2CD91C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988" y="2591284"/>
            <a:ext cx="10026139" cy="2916438"/>
          </a:xfrm>
        </p:spPr>
        <p:txBody>
          <a:bodyPr>
            <a:noAutofit/>
          </a:bodyPr>
          <a:lstStyle/>
          <a:p>
            <a:pPr marL="457200" indent="-457200">
              <a:buSzPts val="2200"/>
              <a:buFont typeface="Wingdings" pitchFamily="2" charset="2"/>
              <a:buChar char="q"/>
            </a:pPr>
            <a:r>
              <a:rPr lang="en-GB" sz="2800"/>
              <a:t>Key issues &amp; decision problem</a:t>
            </a:r>
          </a:p>
          <a:p>
            <a:pPr marL="457200" indent="-457200">
              <a:buSzPts val="2200"/>
              <a:buFont typeface="Wingdings" pitchFamily="2" charset="2"/>
              <a:buChar char="q"/>
            </a:pPr>
            <a:r>
              <a:rPr lang="en-GB" sz="2800"/>
              <a:t>Clinical effectiveness</a:t>
            </a:r>
          </a:p>
          <a:p>
            <a:pPr marL="457200" indent="-457200">
              <a:buSzPts val="2200"/>
              <a:buFont typeface="Wingdings" pitchFamily="2" charset="2"/>
              <a:buChar char="q"/>
            </a:pPr>
            <a:r>
              <a:rPr lang="en-GB" sz="2800"/>
              <a:t>Modelling and cost effectiveness</a:t>
            </a:r>
          </a:p>
          <a:p>
            <a:pPr marL="457200" indent="-457200">
              <a:buSzPts val="2000"/>
              <a:buFont typeface="Wingdings" panose="05000000000000000000" pitchFamily="2" charset="2"/>
              <a:buChar char="ü"/>
            </a:pPr>
            <a:r>
              <a:rPr lang="en-GB" sz="2800"/>
              <a:t>Other considerations </a:t>
            </a:r>
          </a:p>
          <a:p>
            <a:pPr marL="457200" indent="-457200">
              <a:buSzPts val="2000"/>
              <a:buFont typeface="Wingdings" pitchFamily="2" charset="2"/>
              <a:buChar char="q"/>
            </a:pPr>
            <a:r>
              <a:rPr lang="en-GB" sz="2800"/>
              <a:t>Summary</a:t>
            </a:r>
          </a:p>
          <a:p>
            <a:endParaRPr lang="en-GB" sz="280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1A0E2B2F-9CAC-C351-A959-657A88ADB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878" y="407751"/>
            <a:ext cx="10401552" cy="1118798"/>
          </a:xfrm>
        </p:spPr>
        <p:txBody>
          <a:bodyPr>
            <a:normAutofit fontScale="90000"/>
          </a:bodyPr>
          <a:lstStyle/>
          <a:p>
            <a:r>
              <a:rPr lang="en-GB"/>
              <a:t>Ribociclib with an aromatase inhibitor for adjuvant treatment of hormone receptor-positive, HER2-negative early breast cancer [ID6153]</a:t>
            </a:r>
          </a:p>
        </p:txBody>
      </p:sp>
    </p:spTree>
    <p:extLst>
      <p:ext uri="{BB962C8B-B14F-4D97-AF65-F5344CB8AC3E}">
        <p14:creationId xmlns:p14="http://schemas.microsoft.com/office/powerpoint/2010/main" val="785078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B170F7C-69A2-0361-D637-1128D6D8C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33" y="326276"/>
            <a:ext cx="11184134" cy="592817"/>
          </a:xfrm>
        </p:spPr>
        <p:txBody>
          <a:bodyPr>
            <a:normAutofit/>
          </a:bodyPr>
          <a:lstStyle/>
          <a:p>
            <a:r>
              <a:rPr lang="en-GB"/>
              <a:t>Other considerations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A0F4F905-C384-6FAB-7947-07701457FF38}"/>
              </a:ext>
            </a:extLst>
          </p:cNvPr>
          <p:cNvSpPr txBox="1">
            <a:spLocks/>
          </p:cNvSpPr>
          <p:nvPr/>
        </p:nvSpPr>
        <p:spPr>
          <a:xfrm>
            <a:off x="546859" y="937317"/>
            <a:ext cx="11098282" cy="454908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b="1">
                <a:solidFill>
                  <a:srgbClr val="000000"/>
                </a:solidFill>
                <a:ea typeface="Lato" panose="020F0502020204030203" pitchFamily="34" charset="0"/>
              </a:rPr>
              <a:t>Severity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>
                <a:ea typeface="Lato" panose="020F0502020204030203" pitchFamily="34" charset="0"/>
              </a:rPr>
              <a:t>Company: ribociclib + AI in HR+/HER2- EBC at high risk of recurrence does not meet NICE severity modifier criteria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b="1">
                <a:ea typeface="Lato" panose="020F0502020204030203" pitchFamily="34" charset="0"/>
              </a:rPr>
              <a:t>Uncaptured benefits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>
                <a:ea typeface="Lato" panose="020F0502020204030203" pitchFamily="34" charset="0"/>
              </a:rPr>
              <a:t>Clinical experts: Urgency of diarrhoea experienced with </a:t>
            </a:r>
            <a:r>
              <a:rPr lang="en-GB" sz="2400" err="1">
                <a:ea typeface="Lato" panose="020F0502020204030203" pitchFamily="34" charset="0"/>
              </a:rPr>
              <a:t>abemaciclib</a:t>
            </a:r>
            <a:r>
              <a:rPr lang="en-GB" sz="2400">
                <a:ea typeface="Lato" panose="020F0502020204030203" pitchFamily="34" charset="0"/>
              </a:rPr>
              <a:t> by some people may not be captured by indirect comparison and in QALY calculation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400" b="1">
                <a:solidFill>
                  <a:srgbClr val="000000"/>
                </a:solidFill>
                <a:ea typeface="Lato" panose="020F0502020204030203" pitchFamily="34" charset="0"/>
              </a:rPr>
              <a:t>Managed access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>
                <a:solidFill>
                  <a:srgbClr val="000000"/>
                </a:solidFill>
                <a:ea typeface="Lato" panose="020F0502020204030203" pitchFamily="34" charset="0"/>
              </a:rPr>
              <a:t>Company has not submitted a managed access proposal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B352A5-7BD0-113A-1B2F-E7F9F2B10B16}"/>
              </a:ext>
            </a:extLst>
          </p:cNvPr>
          <p:cNvSpPr txBox="1"/>
          <p:nvPr/>
        </p:nvSpPr>
        <p:spPr>
          <a:xfrm>
            <a:off x="1559509" y="6211669"/>
            <a:ext cx="96272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>
                <a:latin typeface="Arial" panose="020B0604020202020204" pitchFamily="34" charset="0"/>
              </a:rPr>
              <a:t>Abbreviations: AI, aromatase inhibitor; EBC, early breast cancer; HER2, human epidermal growth factor receptor 2; HR, hormone receptor; QALY, quality-adjusted life year</a:t>
            </a:r>
          </a:p>
        </p:txBody>
      </p:sp>
    </p:spTree>
    <p:extLst>
      <p:ext uri="{BB962C8B-B14F-4D97-AF65-F5344CB8AC3E}">
        <p14:creationId xmlns:p14="http://schemas.microsoft.com/office/powerpoint/2010/main" val="1094052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B6DB4-F235-BD9D-9A0F-7260E818D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 descr="Key issues for discussion, including clinical and cost effectiveness">
            <a:extLst>
              <a:ext uri="{FF2B5EF4-FFF2-40B4-BE49-F238E27FC236}">
                <a16:creationId xmlns:a16="http://schemas.microsoft.com/office/drawing/2014/main" id="{60230F0F-E131-2D46-F741-A9F60BFACD56}"/>
              </a:ext>
            </a:extLst>
          </p:cNvPr>
          <p:cNvGraphicFramePr>
            <a:graphicFrameLocks noGrp="1"/>
          </p:cNvGraphicFramePr>
          <p:nvPr/>
        </p:nvGraphicFramePr>
        <p:xfrm>
          <a:off x="304801" y="616415"/>
          <a:ext cx="11582400" cy="57327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58111">
                  <a:extLst>
                    <a:ext uri="{9D8B030D-6E8A-4147-A177-3AD203B41FA5}">
                      <a16:colId xmlns:a16="http://schemas.microsoft.com/office/drawing/2014/main" val="3934482462"/>
                    </a:ext>
                  </a:extLst>
                </a:gridCol>
                <a:gridCol w="816864">
                  <a:extLst>
                    <a:ext uri="{9D8B030D-6E8A-4147-A177-3AD203B41FA5}">
                      <a16:colId xmlns:a16="http://schemas.microsoft.com/office/drawing/2014/main" val="473271416"/>
                    </a:ext>
                  </a:extLst>
                </a:gridCol>
                <a:gridCol w="9107425">
                  <a:extLst>
                    <a:ext uri="{9D8B030D-6E8A-4147-A177-3AD203B41FA5}">
                      <a16:colId xmlns:a16="http://schemas.microsoft.com/office/drawing/2014/main" val="3322847139"/>
                    </a:ext>
                  </a:extLst>
                </a:gridCol>
              </a:tblGrid>
              <a:tr h="370374">
                <a:tc gridSpan="3">
                  <a:txBody>
                    <a:bodyPr/>
                    <a:lstStyle/>
                    <a:p>
                      <a:pPr algn="ctr"/>
                      <a:r>
                        <a:rPr lang="en-GB" sz="1800">
                          <a:latin typeface="Arial" panose="020B0604020202020204" pitchFamily="34" charset="0"/>
                        </a:rPr>
                        <a:t>Key issues for committee discussion</a:t>
                      </a:r>
                      <a:endParaRPr lang="en-GB" sz="1800">
                        <a:latin typeface="Arial" panose="020B0604020202020204" pitchFamily="34" charset="0"/>
                        <a:ea typeface="Lato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GB" sz="180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Key issue for committee discussion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452487"/>
                  </a:ext>
                </a:extLst>
              </a:tr>
              <a:tr h="648154">
                <a:tc rowSpan="3">
                  <a:txBody>
                    <a:bodyPr/>
                    <a:lstStyle/>
                    <a:p>
                      <a:r>
                        <a:rPr lang="en-GB" sz="1800" b="1">
                          <a:latin typeface="Arial" panose="020B0604020202020204" pitchFamily="34" charset="0"/>
                        </a:rPr>
                        <a:t>Decision problem</a:t>
                      </a:r>
                      <a:endParaRPr lang="en-GB" sz="1800" b="1"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1 &amp; 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>
                          <a:latin typeface="Arial" panose="020B0604020202020204" pitchFamily="34" charset="0"/>
                        </a:rPr>
                        <a:t>NATALEE trial populations and relevant comparators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Can population 1 results be used as a proxy for population 5?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5366874"/>
                  </a:ext>
                </a:extLst>
              </a:tr>
              <a:tr h="64815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>
                          <a:latin typeface="Arial" panose="020B0604020202020204" pitchFamily="34" charset="0"/>
                          <a:ea typeface="Lato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>
                          <a:latin typeface="Arial" panose="020B0604020202020204" pitchFamily="34" charset="0"/>
                        </a:rPr>
                        <a:t>What ET are used in NHS clinical practice?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>
                          <a:latin typeface="Arial" panose="020B0604020202020204" pitchFamily="34" charset="0"/>
                        </a:rPr>
                        <a:t>Is NATALEE trial AI arm representative of ET used in NHS clinical practice?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7199968"/>
                  </a:ext>
                </a:extLst>
              </a:tr>
              <a:tr h="370374">
                <a:tc vMerge="1">
                  <a:txBody>
                    <a:bodyPr/>
                    <a:lstStyle/>
                    <a:p>
                      <a:endParaRPr lang="en-GB" sz="18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>
                          <a:latin typeface="Arial" panose="020B0604020202020204" pitchFamily="34" charset="0"/>
                          <a:ea typeface="Lato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>
                          <a:latin typeface="Arial" panose="020B0604020202020204" pitchFamily="34" charset="0"/>
                        </a:rPr>
                        <a:t>Is DDFS a more appropriate proxy for OS than </a:t>
                      </a:r>
                      <a:r>
                        <a:rPr lang="en-GB" sz="1800" err="1">
                          <a:latin typeface="Arial" panose="020B0604020202020204" pitchFamily="34" charset="0"/>
                        </a:rPr>
                        <a:t>iDFS</a:t>
                      </a:r>
                      <a:r>
                        <a:rPr lang="en-GB" sz="1800">
                          <a:latin typeface="Arial" panose="020B0604020202020204" pitchFamily="34" charset="0"/>
                        </a:rPr>
                        <a:t>?</a:t>
                      </a:r>
                      <a:endParaRPr lang="en-GB" sz="1800">
                        <a:latin typeface="Arial" panose="020B0604020202020204" pitchFamily="34" charset="0"/>
                        <a:ea typeface="Lato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9438664"/>
                  </a:ext>
                </a:extLst>
              </a:tr>
              <a:tr h="556657">
                <a:tc>
                  <a:txBody>
                    <a:bodyPr/>
                    <a:lstStyle/>
                    <a:p>
                      <a:r>
                        <a:rPr lang="en-GB" sz="1800" b="1">
                          <a:latin typeface="Arial" panose="020B0604020202020204" pitchFamily="34" charset="0"/>
                        </a:rPr>
                        <a:t>Clinical effectiveness</a:t>
                      </a:r>
                      <a:endParaRPr lang="en-GB" sz="1800" b="1"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>
                          <a:latin typeface="Arial" panose="020B0604020202020204" pitchFamily="34" charset="0"/>
                          <a:ea typeface="Lato"/>
                          <a:cs typeface="Arial" panose="020B0604020202020204" pitchFamily="34" charset="0"/>
                        </a:rPr>
                        <a:t>4 &amp;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/>
                          <a:cs typeface="Arial" panose="020B0604020202020204" pitchFamily="34" charset="0"/>
                        </a:rPr>
                        <a:t>Is it appropriate to assume equal efficacy for ribociclib + AI and </a:t>
                      </a:r>
                      <a:r>
                        <a:rPr lang="en-GB" sz="180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/>
                          <a:cs typeface="Arial" panose="020B0604020202020204" pitchFamily="34" charset="0"/>
                        </a:rPr>
                        <a:t>abemaciclib</a:t>
                      </a:r>
                      <a:r>
                        <a:rPr lang="en-GB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/>
                          <a:cs typeface="Arial" panose="020B0604020202020204" pitchFamily="34" charset="0"/>
                        </a:rPr>
                        <a:t> + ET in population 4?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4811345"/>
                  </a:ext>
                </a:extLst>
              </a:tr>
              <a:tr h="648154">
                <a:tc rowSpan="3">
                  <a:txBody>
                    <a:bodyPr/>
                    <a:lstStyle/>
                    <a:p>
                      <a:r>
                        <a:rPr lang="en-GB" sz="1800" b="1">
                          <a:latin typeface="Arial" panose="020B0604020202020204" pitchFamily="34" charset="0"/>
                        </a:rPr>
                        <a:t>Cost effectiveness</a:t>
                      </a:r>
                      <a:endParaRPr lang="en-GB" sz="1800" b="1"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Is the company model structure appropriate?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9576018"/>
                  </a:ext>
                </a:extLst>
              </a:tr>
              <a:tr h="925934">
                <a:tc vMerge="1">
                  <a:txBody>
                    <a:bodyPr/>
                    <a:lstStyle/>
                    <a:p>
                      <a:endParaRPr lang="en-GB" sz="180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>
                          <a:latin typeface="Arial" panose="020B0604020202020204" pitchFamily="34" charset="0"/>
                          <a:ea typeface="Lato"/>
                          <a:cs typeface="Arial" panose="020B0604020202020204" pitchFamily="34" charset="0"/>
                        </a:rPr>
                        <a:t>8, 9 &amp;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/>
                          <a:cs typeface="Arial" panose="020B0604020202020204" pitchFamily="34" charset="0"/>
                        </a:rPr>
                        <a:t>Is the company’s approach of </a:t>
                      </a:r>
                      <a:r>
                        <a:rPr lang="en-GB" sz="180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/>
                          <a:cs typeface="Arial" panose="020B0604020202020204" pitchFamily="34" charset="0"/>
                        </a:rPr>
                        <a:t>iDFS</a:t>
                      </a:r>
                      <a:r>
                        <a:rPr lang="en-GB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/>
                          <a:cs typeface="Arial" panose="020B0604020202020204" pitchFamily="34" charset="0"/>
                        </a:rPr>
                        <a:t> waning appropriate?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/>
                          <a:cs typeface="Arial" panose="020B0604020202020204" pitchFamily="34" charset="0"/>
                        </a:rPr>
                        <a:t>Is the company approach to modelling long-term </a:t>
                      </a:r>
                      <a:r>
                        <a:rPr lang="en-GB" sz="180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/>
                          <a:cs typeface="Arial" panose="020B0604020202020204" pitchFamily="34" charset="0"/>
                        </a:rPr>
                        <a:t>iDFS</a:t>
                      </a:r>
                      <a:r>
                        <a:rPr lang="en-GB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/>
                          <a:cs typeface="Arial" panose="020B0604020202020204" pitchFamily="34" charset="0"/>
                        </a:rPr>
                        <a:t> estimates appropriate?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/>
                          <a:cs typeface="Arial" panose="020B0604020202020204" pitchFamily="34" charset="0"/>
                        </a:rPr>
                        <a:t>Is the company’s or EAG’s approach to </a:t>
                      </a:r>
                      <a:r>
                        <a:rPr lang="en-GB" sz="180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/>
                          <a:cs typeface="Arial" panose="020B0604020202020204" pitchFamily="34" charset="0"/>
                        </a:rPr>
                        <a:t>iDFS</a:t>
                      </a:r>
                      <a:r>
                        <a:rPr lang="en-GB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/>
                          <a:cs typeface="Arial" panose="020B0604020202020204" pitchFamily="34" charset="0"/>
                        </a:rPr>
                        <a:t> event distribution more appropriate?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7238523"/>
                  </a:ext>
                </a:extLst>
              </a:tr>
              <a:tr h="1481495">
                <a:tc vMerge="1">
                  <a:txBody>
                    <a:bodyPr/>
                    <a:lstStyle/>
                    <a:p>
                      <a:endParaRPr lang="en-GB" sz="1800" b="1"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>
                          <a:latin typeface="Arial" panose="020B0604020202020204" pitchFamily="34" charset="0"/>
                          <a:ea typeface="Lato"/>
                          <a:cs typeface="Arial" panose="020B0604020202020204" pitchFamily="34" charset="0"/>
                        </a:rPr>
                        <a:t>11, 12 &amp; 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/>
                          <a:cs typeface="Arial" panose="020B0604020202020204" pitchFamily="34" charset="0"/>
                        </a:rPr>
                        <a:t>For ET-resistant and ET-sensitive distant relapse substates: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/>
                          <a:cs typeface="Arial" panose="020B0604020202020204" pitchFamily="34" charset="0"/>
                        </a:rPr>
                        <a:t>Are the company or EAG OS &amp; PFS curves more appropriate for decision making?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/>
                          <a:cs typeface="Arial" panose="020B0604020202020204" pitchFamily="34" charset="0"/>
                        </a:rPr>
                        <a:t>What proportion of people in the substates would receive re-treatment with CDK4/6 inhibitor in clinical practice?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/>
                          <a:cs typeface="Arial" panose="020B0604020202020204" pitchFamily="34" charset="0"/>
                        </a:rPr>
                        <a:t>What PFS and progressed disease utility values are most appropriate?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3710931"/>
                  </a:ext>
                </a:extLst>
              </a:tr>
            </a:tbl>
          </a:graphicData>
        </a:graphic>
      </p:graphicFrame>
      <p:sp>
        <p:nvSpPr>
          <p:cNvPr id="9" name="Title 8" descr="Key issue for discussion">
            <a:extLst>
              <a:ext uri="{FF2B5EF4-FFF2-40B4-BE49-F238E27FC236}">
                <a16:creationId xmlns:a16="http://schemas.microsoft.com/office/drawing/2014/main" id="{0B726B43-4387-CC3D-43F3-6577F930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28" y="86827"/>
            <a:ext cx="11250785" cy="592817"/>
          </a:xfrm>
        </p:spPr>
        <p:txBody>
          <a:bodyPr/>
          <a:lstStyle/>
          <a:p>
            <a:r>
              <a:rPr lang="en-GB"/>
              <a:t>Key issues for committee discussion</a:t>
            </a:r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DBA06BFE-B212-6DCC-B3C4-05F5799EB715}"/>
              </a:ext>
            </a:extLst>
          </p:cNvPr>
          <p:cNvSpPr txBox="1">
            <a:spLocks/>
          </p:cNvSpPr>
          <p:nvPr/>
        </p:nvSpPr>
        <p:spPr>
          <a:xfrm>
            <a:off x="133817" y="6329287"/>
            <a:ext cx="11753384" cy="441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Inter" charset="0"/>
                <a:cs typeface="Int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Abbreviations: AI, aromatase inhibitor; CDK, cyclin-dependent kinase; ET, endocrine therapy; DDFS, distant disease-free survival;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HRQoL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, health-related quality of life;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iDFS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, invasive disease-free survival; ITC, indirect treatment comparison; MAIC, Matching-adjusted indirect comparison; OS, overall survival; PFS, progression-free survival;  STC, simulated treatment comparisons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AE3AEE-B524-BCEF-8729-F75039025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16268" t="3813" r="14723" b="4056"/>
          <a:stretch/>
        </p:blipFill>
        <p:spPr>
          <a:xfrm>
            <a:off x="11567577" y="2335555"/>
            <a:ext cx="397465" cy="2987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423CBF-3E82-3808-6C76-79CD1BBB1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16268" t="3813" r="14723" b="4056"/>
          <a:stretch/>
        </p:blipFill>
        <p:spPr>
          <a:xfrm>
            <a:off x="11567577" y="1803476"/>
            <a:ext cx="397465" cy="2987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135CA4-BDA7-2724-56BE-591444AD3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16268" t="3813" r="14723" b="4056"/>
          <a:stretch/>
        </p:blipFill>
        <p:spPr>
          <a:xfrm>
            <a:off x="11567577" y="1191771"/>
            <a:ext cx="397465" cy="2987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EDE9A8-47E0-22C4-E377-376677202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16268" t="3813" r="14723" b="4056"/>
          <a:stretch/>
        </p:blipFill>
        <p:spPr>
          <a:xfrm>
            <a:off x="11567577" y="2856050"/>
            <a:ext cx="397465" cy="2987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FF6E49-D8D6-4C13-451B-6C71C2BA5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16268" t="3813" r="14723" b="4056"/>
          <a:stretch/>
        </p:blipFill>
        <p:spPr>
          <a:xfrm>
            <a:off x="11567577" y="3499950"/>
            <a:ext cx="397465" cy="2987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3ECB8D-B8B2-31DE-31BD-09A3F869A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16268" t="3813" r="14723" b="4056"/>
          <a:stretch/>
        </p:blipFill>
        <p:spPr>
          <a:xfrm>
            <a:off x="11567577" y="4240655"/>
            <a:ext cx="397465" cy="2987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3654DB-0E69-9AA1-499D-7EDF1CD5E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06" t="4575" r="14821" b="4613"/>
          <a:stretch/>
        </p:blipFill>
        <p:spPr>
          <a:xfrm>
            <a:off x="11567577" y="3941529"/>
            <a:ext cx="397465" cy="2987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6A1A93-578B-77DB-F282-6BA0218DF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16268" t="3813" r="14723" b="4056"/>
          <a:stretch/>
        </p:blipFill>
        <p:spPr>
          <a:xfrm>
            <a:off x="8123255" y="0"/>
            <a:ext cx="397465" cy="2987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A42AF2-335A-3311-3EED-9F3F0CCD3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06" t="4575" r="14821" b="4613"/>
          <a:stretch/>
        </p:blipFill>
        <p:spPr>
          <a:xfrm>
            <a:off x="10230113" y="28706"/>
            <a:ext cx="397465" cy="2987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B2F185F-F688-E482-F95F-DFD837B5C631}"/>
              </a:ext>
            </a:extLst>
          </p:cNvPr>
          <p:cNvSpPr txBox="1"/>
          <p:nvPr/>
        </p:nvSpPr>
        <p:spPr>
          <a:xfrm>
            <a:off x="10627578" y="6012"/>
            <a:ext cx="1763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Large impact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B22D08-C3A1-DABB-08C2-4E22381F71CD}"/>
              </a:ext>
            </a:extLst>
          </p:cNvPr>
          <p:cNvSpPr txBox="1"/>
          <p:nvPr/>
        </p:nvSpPr>
        <p:spPr>
          <a:xfrm>
            <a:off x="8500883" y="-4498"/>
            <a:ext cx="1763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Unknown impact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64EBE5C-1F40-6E73-32D6-0AF20A377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15651" t="4371" r="14330" b="4307"/>
          <a:stretch/>
        </p:blipFill>
        <p:spPr>
          <a:xfrm>
            <a:off x="9382878" y="272287"/>
            <a:ext cx="396000" cy="33361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28D9B0B-3A86-4E6E-FEDB-D968C3CE40E6}"/>
              </a:ext>
            </a:extLst>
          </p:cNvPr>
          <p:cNvSpPr txBox="1"/>
          <p:nvPr/>
        </p:nvSpPr>
        <p:spPr>
          <a:xfrm>
            <a:off x="9791596" y="316500"/>
            <a:ext cx="1763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Small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B0416BD-CD51-5D46-D199-785082DB7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15651" t="4371" r="14330" b="4307"/>
          <a:stretch/>
        </p:blipFill>
        <p:spPr>
          <a:xfrm>
            <a:off x="11574932" y="4564109"/>
            <a:ext cx="382754" cy="2957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5064F2E-ACA1-1CD8-344B-CE6F6C1E2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15651" t="4371" r="14330" b="4307"/>
          <a:stretch/>
        </p:blipFill>
        <p:spPr>
          <a:xfrm>
            <a:off x="11574932" y="5980379"/>
            <a:ext cx="382754" cy="2957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343137-5AC1-41F1-C792-2A29F097B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15651" t="4371" r="14330" b="4307"/>
          <a:stretch/>
        </p:blipFill>
        <p:spPr>
          <a:xfrm>
            <a:off x="11574932" y="5611474"/>
            <a:ext cx="382754" cy="2957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ABD7918-DF51-2863-A75B-AAB23CCA1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15651" t="4371" r="14330" b="4307"/>
          <a:stretch/>
        </p:blipFill>
        <p:spPr>
          <a:xfrm>
            <a:off x="11574932" y="5208009"/>
            <a:ext cx="382754" cy="29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847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AD0DC-AF43-945A-6542-8CB6B092F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uide with 'background' selected" descr="Sections to be covered in the presentation. ">
            <a:extLst>
              <a:ext uri="{FF2B5EF4-FFF2-40B4-BE49-F238E27FC236}">
                <a16:creationId xmlns:a16="http://schemas.microsoft.com/office/drawing/2014/main" id="{33E67B16-CEEF-5E8A-80EA-EA6E802EB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988" y="2591284"/>
            <a:ext cx="10026139" cy="2916438"/>
          </a:xfrm>
        </p:spPr>
        <p:txBody>
          <a:bodyPr>
            <a:noAutofit/>
          </a:bodyPr>
          <a:lstStyle/>
          <a:p>
            <a:pPr marL="457200" indent="-457200">
              <a:buSzPts val="2200"/>
              <a:buFont typeface="Wingdings" pitchFamily="2" charset="2"/>
              <a:buChar char="q"/>
            </a:pPr>
            <a:r>
              <a:rPr lang="en-GB" sz="2800"/>
              <a:t>Key issues &amp; decision problem</a:t>
            </a:r>
          </a:p>
          <a:p>
            <a:pPr marL="457200" indent="-457200">
              <a:buSzPts val="2200"/>
              <a:buFont typeface="Wingdings" pitchFamily="2" charset="2"/>
              <a:buChar char="q"/>
            </a:pPr>
            <a:r>
              <a:rPr lang="en-GB" sz="2800"/>
              <a:t>Clinical effectiveness</a:t>
            </a:r>
          </a:p>
          <a:p>
            <a:pPr marL="457200" indent="-457200">
              <a:buSzPts val="2200"/>
              <a:buFont typeface="Wingdings" pitchFamily="2" charset="2"/>
              <a:buChar char="q"/>
            </a:pPr>
            <a:r>
              <a:rPr lang="en-GB" sz="2800"/>
              <a:t>Modelling and cost effectiveness</a:t>
            </a:r>
          </a:p>
          <a:p>
            <a:pPr marL="457200" indent="-457200">
              <a:buSzPts val="2000"/>
              <a:buFont typeface="Wingdings" pitchFamily="2" charset="2"/>
              <a:buChar char="q"/>
            </a:pPr>
            <a:r>
              <a:rPr lang="en-GB" sz="2800"/>
              <a:t>Other considerations </a:t>
            </a:r>
          </a:p>
          <a:p>
            <a:pPr marL="457200" indent="-457200">
              <a:buSzPts val="2000"/>
              <a:buFont typeface="Wingdings" panose="05000000000000000000" pitchFamily="2" charset="2"/>
              <a:buChar char="ü"/>
            </a:pPr>
            <a:r>
              <a:rPr lang="en-GB" sz="2800"/>
              <a:t>Summary</a:t>
            </a:r>
          </a:p>
          <a:p>
            <a:endParaRPr lang="en-GB" sz="280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702EBA59-8538-18DD-A75A-71FFA2D81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878" y="407751"/>
            <a:ext cx="10401552" cy="1118798"/>
          </a:xfrm>
        </p:spPr>
        <p:txBody>
          <a:bodyPr>
            <a:normAutofit fontScale="90000"/>
          </a:bodyPr>
          <a:lstStyle/>
          <a:p>
            <a:r>
              <a:rPr lang="en-GB"/>
              <a:t>Ribociclib with an aromatase inhibitor for adjuvant treatment of hormone receptor-positive, HER2-negative early breast cancer [ID6153]</a:t>
            </a:r>
          </a:p>
        </p:txBody>
      </p:sp>
    </p:spTree>
    <p:extLst>
      <p:ext uri="{BB962C8B-B14F-4D97-AF65-F5344CB8AC3E}">
        <p14:creationId xmlns:p14="http://schemas.microsoft.com/office/powerpoint/2010/main" val="17677794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1148850-CB50-7F5B-1B10-C6F7ECB93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439" y="240347"/>
            <a:ext cx="11250785" cy="592817"/>
          </a:xfrm>
        </p:spPr>
        <p:txBody>
          <a:bodyPr/>
          <a:lstStyle/>
          <a:p>
            <a:r>
              <a:rPr lang="en-GB" sz="3200"/>
              <a:t>Summary of company and EAG base case assumptions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EB122D-4F78-49FB-9843-AA1CCF1845BE}"/>
              </a:ext>
            </a:extLst>
          </p:cNvPr>
          <p:cNvSpPr txBox="1"/>
          <p:nvPr/>
        </p:nvSpPr>
        <p:spPr>
          <a:xfrm>
            <a:off x="358188" y="686282"/>
            <a:ext cx="486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Arial" panose="020B0604020202020204" pitchFamily="34" charset="0"/>
              </a:rPr>
              <a:t>Assumptions in company and EAG base case</a:t>
            </a:r>
          </a:p>
        </p:txBody>
      </p:sp>
      <p:graphicFrame>
        <p:nvGraphicFramePr>
          <p:cNvPr id="4" name="Table 4" descr="Base case assumptions for company and evidence review group">
            <a:extLst>
              <a:ext uri="{FF2B5EF4-FFF2-40B4-BE49-F238E27FC236}">
                <a16:creationId xmlns:a16="http://schemas.microsoft.com/office/drawing/2014/main" id="{10085F72-4B1B-4005-8CA6-3133B34C17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057240"/>
              </p:ext>
            </p:extLst>
          </p:nvPr>
        </p:nvGraphicFramePr>
        <p:xfrm>
          <a:off x="358188" y="980047"/>
          <a:ext cx="11317289" cy="521103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47888">
                  <a:extLst>
                    <a:ext uri="{9D8B030D-6E8A-4147-A177-3AD203B41FA5}">
                      <a16:colId xmlns:a16="http://schemas.microsoft.com/office/drawing/2014/main" val="3974739884"/>
                    </a:ext>
                  </a:extLst>
                </a:gridCol>
                <a:gridCol w="1478845">
                  <a:extLst>
                    <a:ext uri="{9D8B030D-6E8A-4147-A177-3AD203B41FA5}">
                      <a16:colId xmlns:a16="http://schemas.microsoft.com/office/drawing/2014/main" val="3201523897"/>
                    </a:ext>
                  </a:extLst>
                </a:gridCol>
                <a:gridCol w="723170">
                  <a:extLst>
                    <a:ext uri="{9D8B030D-6E8A-4147-A177-3AD203B41FA5}">
                      <a16:colId xmlns:a16="http://schemas.microsoft.com/office/drawing/2014/main" val="3199611658"/>
                    </a:ext>
                  </a:extLst>
                </a:gridCol>
                <a:gridCol w="3372423">
                  <a:extLst>
                    <a:ext uri="{9D8B030D-6E8A-4147-A177-3AD203B41FA5}">
                      <a16:colId xmlns:a16="http://schemas.microsoft.com/office/drawing/2014/main" val="4289090289"/>
                    </a:ext>
                  </a:extLst>
                </a:gridCol>
                <a:gridCol w="4294963">
                  <a:extLst>
                    <a:ext uri="{9D8B030D-6E8A-4147-A177-3AD203B41FA5}">
                      <a16:colId xmlns:a16="http://schemas.microsoft.com/office/drawing/2014/main" val="3834478098"/>
                    </a:ext>
                  </a:extLst>
                </a:gridCol>
              </a:tblGrid>
              <a:tr h="486337">
                <a:tc gridSpan="3">
                  <a:txBody>
                    <a:bodyPr/>
                    <a:lstStyle/>
                    <a:p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Assumption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 base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EAG base case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441208"/>
                  </a:ext>
                </a:extLst>
              </a:tr>
              <a:tr h="427018">
                <a:tc gridSpan="3">
                  <a:txBody>
                    <a:bodyPr/>
                    <a:lstStyle/>
                    <a:p>
                      <a:r>
                        <a:rPr lang="en-GB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IDFS event distribution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 according to treatment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ET = </a:t>
                      </a: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Ribociclib + AI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957187"/>
                  </a:ext>
                </a:extLst>
              </a:tr>
              <a:tr h="360370">
                <a:tc rowSpan="4">
                  <a:txBody>
                    <a:bodyPr/>
                    <a:lstStyle/>
                    <a:p>
                      <a:r>
                        <a:rPr lang="en-GB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Survival in DR substate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7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ET-resistant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</a:t>
                      </a:r>
                    </a:p>
                  </a:txBody>
                  <a:tcPr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Lognormal</a:t>
                      </a:r>
                    </a:p>
                  </a:txBody>
                  <a:tcPr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Exponential</a:t>
                      </a:r>
                    </a:p>
                  </a:txBody>
                  <a:tcPr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904842"/>
                  </a:ext>
                </a:extLst>
              </a:tr>
              <a:tr h="3603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</a:p>
                  </a:txBody>
                  <a:tcPr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Loglogistic</a:t>
                      </a:r>
                    </a:p>
                  </a:txBody>
                  <a:tcPr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Weibull</a:t>
                      </a:r>
                    </a:p>
                  </a:txBody>
                  <a:tcPr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226437"/>
                  </a:ext>
                </a:extLst>
              </a:tr>
              <a:tr h="3603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7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ET-sensitive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</a:t>
                      </a:r>
                    </a:p>
                  </a:txBody>
                  <a:tcPr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Lognormal</a:t>
                      </a:r>
                    </a:p>
                  </a:txBody>
                  <a:tcPr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Exponential</a:t>
                      </a:r>
                    </a:p>
                  </a:txBody>
                  <a:tcPr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010565"/>
                  </a:ext>
                </a:extLst>
              </a:tr>
              <a:tr h="3603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</a:p>
                  </a:txBody>
                  <a:tcPr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Loglogistic</a:t>
                      </a:r>
                    </a:p>
                  </a:txBody>
                  <a:tcPr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Gamma</a:t>
                      </a:r>
                    </a:p>
                  </a:txBody>
                  <a:tcPr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93824"/>
                  </a:ext>
                </a:extLst>
              </a:tr>
              <a:tr h="388150">
                <a:tc rowSpan="2">
                  <a:txBody>
                    <a:bodyPr/>
                    <a:lstStyle/>
                    <a:p>
                      <a:r>
                        <a:rPr lang="en-GB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CDK4/6 retreated DR substate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GB" sz="17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ET-resistant</a:t>
                      </a:r>
                    </a:p>
                  </a:txBody>
                  <a:tcPr>
                    <a:solidFill>
                      <a:srgbClr val="CBCF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u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>
                    <a:solidFill>
                      <a:srgbClr val="CBCF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u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</a:t>
                      </a:r>
                    </a:p>
                  </a:txBody>
                  <a:tcPr>
                    <a:solidFill>
                      <a:srgbClr val="CBCF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879072"/>
                  </a:ext>
                </a:extLst>
              </a:tr>
              <a:tr h="783054">
                <a:tc vMerge="1">
                  <a:txBody>
                    <a:bodyPr/>
                    <a:lstStyle/>
                    <a:p>
                      <a:endParaRPr lang="en-GB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GB" sz="17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ET-sensitive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u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u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416918"/>
                  </a:ext>
                </a:extLst>
              </a:tr>
              <a:tr h="630648">
                <a:tc gridSpan="3">
                  <a:txBody>
                    <a:bodyPr/>
                    <a:lstStyle/>
                    <a:p>
                      <a:r>
                        <a:rPr lang="en-GB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 utility values in DR substate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ET-resistant = ET-sensitive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ET-sensitive PFS utility values = NMR utilities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177060"/>
                  </a:ext>
                </a:extLst>
              </a:tr>
              <a:tr h="630648">
                <a:tc gridSpan="3">
                  <a:txBody>
                    <a:bodyPr/>
                    <a:lstStyle/>
                    <a:p>
                      <a:r>
                        <a:rPr lang="en-GB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 waning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8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 1: start: 5 year; end, 8 years</a:t>
                      </a:r>
                    </a:p>
                    <a:p>
                      <a:pPr algn="ctr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 2:  No treatment effect waning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12830"/>
                  </a:ext>
                </a:extLst>
              </a:tr>
              <a:tr h="360370">
                <a:tc gridSpan="3">
                  <a:txBody>
                    <a:bodyPr/>
                    <a:lstStyle/>
                    <a:p>
                      <a:r>
                        <a:rPr lang="en-GB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 costs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≥3 AEs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≥3 AEs according to severity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08744"/>
                  </a:ext>
                </a:extLst>
              </a:tr>
            </a:tbl>
          </a:graphicData>
        </a:graphic>
      </p:graphicFrame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EE0642A6-7B1F-A6D9-9664-581F57F7040C}"/>
              </a:ext>
            </a:extLst>
          </p:cNvPr>
          <p:cNvSpPr txBox="1">
            <a:spLocks/>
          </p:cNvSpPr>
          <p:nvPr/>
        </p:nvSpPr>
        <p:spPr>
          <a:xfrm>
            <a:off x="1222217" y="6327025"/>
            <a:ext cx="9339710" cy="5349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Abbreviations; AI, aromatase inhibitor; AE, adverse events; DR, distant recurrence; ET, endocrine therapy;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, invasive disease-free survival; PFS, progression-free survival, NMR non-metastatic recurrence, OS, overall survival</a:t>
            </a:r>
          </a:p>
        </p:txBody>
      </p:sp>
    </p:spTree>
    <p:extLst>
      <p:ext uri="{BB962C8B-B14F-4D97-AF65-F5344CB8AC3E}">
        <p14:creationId xmlns:p14="http://schemas.microsoft.com/office/powerpoint/2010/main" val="35083043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DE99E-1ABA-570C-F3A7-D4865E37B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 descr="Key issues for discussion, including clinical and cost effectiveness">
            <a:extLst>
              <a:ext uri="{FF2B5EF4-FFF2-40B4-BE49-F238E27FC236}">
                <a16:creationId xmlns:a16="http://schemas.microsoft.com/office/drawing/2014/main" id="{2CAA3E24-AA38-5352-4E7D-D2E678CACF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771503"/>
              </p:ext>
            </p:extLst>
          </p:nvPr>
        </p:nvGraphicFramePr>
        <p:xfrm>
          <a:off x="304801" y="616415"/>
          <a:ext cx="11582400" cy="57327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58111">
                  <a:extLst>
                    <a:ext uri="{9D8B030D-6E8A-4147-A177-3AD203B41FA5}">
                      <a16:colId xmlns:a16="http://schemas.microsoft.com/office/drawing/2014/main" val="3934482462"/>
                    </a:ext>
                  </a:extLst>
                </a:gridCol>
                <a:gridCol w="816864">
                  <a:extLst>
                    <a:ext uri="{9D8B030D-6E8A-4147-A177-3AD203B41FA5}">
                      <a16:colId xmlns:a16="http://schemas.microsoft.com/office/drawing/2014/main" val="473271416"/>
                    </a:ext>
                  </a:extLst>
                </a:gridCol>
                <a:gridCol w="9107425">
                  <a:extLst>
                    <a:ext uri="{9D8B030D-6E8A-4147-A177-3AD203B41FA5}">
                      <a16:colId xmlns:a16="http://schemas.microsoft.com/office/drawing/2014/main" val="3322847139"/>
                    </a:ext>
                  </a:extLst>
                </a:gridCol>
              </a:tblGrid>
              <a:tr h="370374">
                <a:tc gridSpan="3">
                  <a:txBody>
                    <a:bodyPr/>
                    <a:lstStyle/>
                    <a:p>
                      <a:pPr algn="ctr"/>
                      <a:r>
                        <a:rPr lang="en-GB" sz="1800">
                          <a:latin typeface="Arial" panose="020B0604020202020204" pitchFamily="34" charset="0"/>
                        </a:rPr>
                        <a:t>Key issues for committee discussion</a:t>
                      </a:r>
                      <a:endParaRPr lang="en-GB" sz="1800">
                        <a:latin typeface="Arial" panose="020B0604020202020204" pitchFamily="34" charset="0"/>
                        <a:ea typeface="Lato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GB" sz="180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Key issue for committee discussion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452487"/>
                  </a:ext>
                </a:extLst>
              </a:tr>
              <a:tr h="648154">
                <a:tc rowSpan="3">
                  <a:txBody>
                    <a:bodyPr/>
                    <a:lstStyle/>
                    <a:p>
                      <a:r>
                        <a:rPr lang="en-GB" sz="1800" b="1">
                          <a:latin typeface="Arial" panose="020B0604020202020204" pitchFamily="34" charset="0"/>
                        </a:rPr>
                        <a:t>Decision problem</a:t>
                      </a:r>
                      <a:endParaRPr lang="en-GB" sz="1800" b="1"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1 &amp; 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>
                          <a:latin typeface="Arial" panose="020B0604020202020204" pitchFamily="34" charset="0"/>
                        </a:rPr>
                        <a:t>NATALEE trial populations and relevant comparators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Can population 1 results be used as a proxy for population 5?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5366874"/>
                  </a:ext>
                </a:extLst>
              </a:tr>
              <a:tr h="64815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>
                          <a:latin typeface="Arial" panose="020B0604020202020204" pitchFamily="34" charset="0"/>
                          <a:ea typeface="Lato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>
                          <a:latin typeface="Arial" panose="020B0604020202020204" pitchFamily="34" charset="0"/>
                        </a:rPr>
                        <a:t>What ET are used in NHS clinical practice?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>
                          <a:latin typeface="Arial" panose="020B0604020202020204" pitchFamily="34" charset="0"/>
                        </a:rPr>
                        <a:t>Is NATALEE trial AI arm representative of ET used in NHS clinical practice?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7199968"/>
                  </a:ext>
                </a:extLst>
              </a:tr>
              <a:tr h="370374">
                <a:tc vMerge="1">
                  <a:txBody>
                    <a:bodyPr/>
                    <a:lstStyle/>
                    <a:p>
                      <a:endParaRPr lang="en-GB" sz="18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>
                          <a:latin typeface="Arial" panose="020B0604020202020204" pitchFamily="34" charset="0"/>
                          <a:ea typeface="Lato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>
                          <a:latin typeface="Arial" panose="020B0604020202020204" pitchFamily="34" charset="0"/>
                        </a:rPr>
                        <a:t>Is DDFS a more appropriate proxy for OS than </a:t>
                      </a:r>
                      <a:r>
                        <a:rPr lang="en-GB" sz="1800" err="1">
                          <a:latin typeface="Arial" panose="020B0604020202020204" pitchFamily="34" charset="0"/>
                        </a:rPr>
                        <a:t>iDFS</a:t>
                      </a:r>
                      <a:r>
                        <a:rPr lang="en-GB" sz="1800">
                          <a:latin typeface="Arial" panose="020B0604020202020204" pitchFamily="34" charset="0"/>
                        </a:rPr>
                        <a:t>?</a:t>
                      </a:r>
                      <a:endParaRPr lang="en-GB" sz="1800">
                        <a:latin typeface="Arial" panose="020B0604020202020204" pitchFamily="34" charset="0"/>
                        <a:ea typeface="Lato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9438664"/>
                  </a:ext>
                </a:extLst>
              </a:tr>
              <a:tr h="556657">
                <a:tc>
                  <a:txBody>
                    <a:bodyPr/>
                    <a:lstStyle/>
                    <a:p>
                      <a:r>
                        <a:rPr lang="en-GB" sz="1800" b="1">
                          <a:latin typeface="Arial" panose="020B0604020202020204" pitchFamily="34" charset="0"/>
                        </a:rPr>
                        <a:t>Clinical effectiveness</a:t>
                      </a:r>
                      <a:endParaRPr lang="en-GB" sz="1800" b="1"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>
                          <a:latin typeface="Arial" panose="020B0604020202020204" pitchFamily="34" charset="0"/>
                          <a:ea typeface="Lato"/>
                          <a:cs typeface="Arial" panose="020B0604020202020204" pitchFamily="34" charset="0"/>
                        </a:rPr>
                        <a:t>4 &amp;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/>
                          <a:cs typeface="Arial" panose="020B0604020202020204" pitchFamily="34" charset="0"/>
                        </a:rPr>
                        <a:t>Is it appropriate to assume equal efficacy for ribociclib + AI and </a:t>
                      </a:r>
                      <a:r>
                        <a:rPr lang="en-GB" sz="180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/>
                          <a:cs typeface="Arial" panose="020B0604020202020204" pitchFamily="34" charset="0"/>
                        </a:rPr>
                        <a:t>abemaciclib</a:t>
                      </a:r>
                      <a:r>
                        <a:rPr lang="en-GB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/>
                          <a:cs typeface="Arial" panose="020B0604020202020204" pitchFamily="34" charset="0"/>
                        </a:rPr>
                        <a:t> + ET in population 4?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4811345"/>
                  </a:ext>
                </a:extLst>
              </a:tr>
              <a:tr h="648154">
                <a:tc rowSpan="3">
                  <a:txBody>
                    <a:bodyPr/>
                    <a:lstStyle/>
                    <a:p>
                      <a:r>
                        <a:rPr lang="en-GB" sz="1800" b="1">
                          <a:latin typeface="Arial" panose="020B0604020202020204" pitchFamily="34" charset="0"/>
                        </a:rPr>
                        <a:t>Cost effectiveness</a:t>
                      </a:r>
                      <a:endParaRPr lang="en-GB" sz="1800" b="1"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Is the company model structure appropriate?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9576018"/>
                  </a:ext>
                </a:extLst>
              </a:tr>
              <a:tr h="925934">
                <a:tc vMerge="1">
                  <a:txBody>
                    <a:bodyPr/>
                    <a:lstStyle/>
                    <a:p>
                      <a:endParaRPr lang="en-GB" sz="180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>
                          <a:latin typeface="Arial" panose="020B0604020202020204" pitchFamily="34" charset="0"/>
                          <a:ea typeface="Lato"/>
                          <a:cs typeface="Arial" panose="020B0604020202020204" pitchFamily="34" charset="0"/>
                        </a:rPr>
                        <a:t>8, 9 &amp;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/>
                          <a:cs typeface="Arial" panose="020B0604020202020204" pitchFamily="34" charset="0"/>
                        </a:rPr>
                        <a:t>Is the company’s approach of </a:t>
                      </a:r>
                      <a:r>
                        <a:rPr lang="en-GB" sz="180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/>
                          <a:cs typeface="Arial" panose="020B0604020202020204" pitchFamily="34" charset="0"/>
                        </a:rPr>
                        <a:t>iDFS</a:t>
                      </a:r>
                      <a:r>
                        <a:rPr lang="en-GB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/>
                          <a:cs typeface="Arial" panose="020B0604020202020204" pitchFamily="34" charset="0"/>
                        </a:rPr>
                        <a:t> waning appropriate?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/>
                          <a:cs typeface="Arial" panose="020B0604020202020204" pitchFamily="34" charset="0"/>
                        </a:rPr>
                        <a:t>Is the company approach to modelling long-term </a:t>
                      </a:r>
                      <a:r>
                        <a:rPr lang="en-GB" sz="180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/>
                          <a:cs typeface="Arial" panose="020B0604020202020204" pitchFamily="34" charset="0"/>
                        </a:rPr>
                        <a:t>iDFS</a:t>
                      </a:r>
                      <a:r>
                        <a:rPr lang="en-GB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/>
                          <a:cs typeface="Arial" panose="020B0604020202020204" pitchFamily="34" charset="0"/>
                        </a:rPr>
                        <a:t> estimates appropriate?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/>
                          <a:cs typeface="Arial" panose="020B0604020202020204" pitchFamily="34" charset="0"/>
                        </a:rPr>
                        <a:t>Is the company’s or EAG’s approach to </a:t>
                      </a:r>
                      <a:r>
                        <a:rPr lang="en-GB" sz="180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/>
                          <a:cs typeface="Arial" panose="020B0604020202020204" pitchFamily="34" charset="0"/>
                        </a:rPr>
                        <a:t>iDFS</a:t>
                      </a:r>
                      <a:r>
                        <a:rPr lang="en-GB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/>
                          <a:cs typeface="Arial" panose="020B0604020202020204" pitchFamily="34" charset="0"/>
                        </a:rPr>
                        <a:t> event distribution more appropriate?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7238523"/>
                  </a:ext>
                </a:extLst>
              </a:tr>
              <a:tr h="1481495">
                <a:tc vMerge="1">
                  <a:txBody>
                    <a:bodyPr/>
                    <a:lstStyle/>
                    <a:p>
                      <a:endParaRPr lang="en-GB" sz="1800" b="1"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>
                          <a:latin typeface="Arial" panose="020B0604020202020204" pitchFamily="34" charset="0"/>
                          <a:ea typeface="Lato"/>
                          <a:cs typeface="Arial" panose="020B0604020202020204" pitchFamily="34" charset="0"/>
                        </a:rPr>
                        <a:t>11, 12 &amp; 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/>
                          <a:cs typeface="Arial" panose="020B0604020202020204" pitchFamily="34" charset="0"/>
                        </a:rPr>
                        <a:t>For ET-resistant and ET-sensitive distant relapse substates: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/>
                          <a:cs typeface="Arial" panose="020B0604020202020204" pitchFamily="34" charset="0"/>
                        </a:rPr>
                        <a:t>Are the company or EAG OS &amp; PFS curves more appropriate for decision making?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/>
                          <a:cs typeface="Arial" panose="020B0604020202020204" pitchFamily="34" charset="0"/>
                        </a:rPr>
                        <a:t>What proportion of people in the substates would receive re-treatment with CDK4/6 inhibitor in clinical practice?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/>
                          <a:cs typeface="Arial" panose="020B0604020202020204" pitchFamily="34" charset="0"/>
                        </a:rPr>
                        <a:t>What PFS and progressed disease utility values are most appropriate?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3710931"/>
                  </a:ext>
                </a:extLst>
              </a:tr>
            </a:tbl>
          </a:graphicData>
        </a:graphic>
      </p:graphicFrame>
      <p:sp>
        <p:nvSpPr>
          <p:cNvPr id="9" name="Title 8" descr="Key issue for discussion">
            <a:extLst>
              <a:ext uri="{FF2B5EF4-FFF2-40B4-BE49-F238E27FC236}">
                <a16:creationId xmlns:a16="http://schemas.microsoft.com/office/drawing/2014/main" id="{DF73CBD8-DE62-8899-6C53-31DA1C275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28" y="86827"/>
            <a:ext cx="11250785" cy="592817"/>
          </a:xfrm>
        </p:spPr>
        <p:txBody>
          <a:bodyPr/>
          <a:lstStyle/>
          <a:p>
            <a:r>
              <a:rPr lang="en-GB"/>
              <a:t>Key issues for committee discussion</a:t>
            </a:r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B5BFF0E7-7378-DB65-AD27-C46F63ACFCB0}"/>
              </a:ext>
            </a:extLst>
          </p:cNvPr>
          <p:cNvSpPr txBox="1">
            <a:spLocks/>
          </p:cNvSpPr>
          <p:nvPr/>
        </p:nvSpPr>
        <p:spPr>
          <a:xfrm>
            <a:off x="133817" y="6329287"/>
            <a:ext cx="11753384" cy="441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Inter" charset="0"/>
                <a:cs typeface="Int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Abbreviations: AI, aromatase inhibitor; CDK, cyclin-dependent kinase; ET, endocrine therapy; DDFS, distant disease-free survival;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HRQoL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, health-related quality of life;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iDFS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, invasive disease-free survival; ITC, indirect treatment comparison; MAIC, Matching-adjusted indirect comparison; OS, overall survival; PFS, progression-free survival;  STC, simulated treatment comparisons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D8FB5C-D832-1FDD-A2CF-C29CBC108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16268" t="3813" r="14723" b="4056"/>
          <a:stretch/>
        </p:blipFill>
        <p:spPr>
          <a:xfrm>
            <a:off x="11567577" y="2335555"/>
            <a:ext cx="397465" cy="2987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0197CA-2579-6AED-B19A-22AB514D1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16268" t="3813" r="14723" b="4056"/>
          <a:stretch/>
        </p:blipFill>
        <p:spPr>
          <a:xfrm>
            <a:off x="11567577" y="1803476"/>
            <a:ext cx="397465" cy="2987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109DCF-BB0C-4AD5-625D-66C4A0D57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16268" t="3813" r="14723" b="4056"/>
          <a:stretch/>
        </p:blipFill>
        <p:spPr>
          <a:xfrm>
            <a:off x="11567577" y="1191771"/>
            <a:ext cx="397465" cy="2987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D665CE-DAD9-C01F-8257-8110AA752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16268" t="3813" r="14723" b="4056"/>
          <a:stretch/>
        </p:blipFill>
        <p:spPr>
          <a:xfrm>
            <a:off x="11567577" y="2856050"/>
            <a:ext cx="397465" cy="2987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B0965C-77A2-D6B7-1504-8898790EF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16268" t="3813" r="14723" b="4056"/>
          <a:stretch/>
        </p:blipFill>
        <p:spPr>
          <a:xfrm>
            <a:off x="11567577" y="3499950"/>
            <a:ext cx="397465" cy="2987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345D68-5703-5789-20BB-96547DA85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16268" t="3813" r="14723" b="4056"/>
          <a:stretch/>
        </p:blipFill>
        <p:spPr>
          <a:xfrm>
            <a:off x="11567577" y="4240655"/>
            <a:ext cx="397465" cy="2987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6264BB-1787-2F80-F1B4-F6DE2B37A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06" t="4575" r="14821" b="4613"/>
          <a:stretch/>
        </p:blipFill>
        <p:spPr>
          <a:xfrm>
            <a:off x="11567577" y="3941529"/>
            <a:ext cx="397465" cy="2987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76952F-CA21-584D-B4CE-CACE0A3B2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16268" t="3813" r="14723" b="4056"/>
          <a:stretch/>
        </p:blipFill>
        <p:spPr>
          <a:xfrm>
            <a:off x="8123255" y="0"/>
            <a:ext cx="397465" cy="2987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3EB3BE-4275-F623-7B80-67D65A363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06" t="4575" r="14821" b="4613"/>
          <a:stretch/>
        </p:blipFill>
        <p:spPr>
          <a:xfrm>
            <a:off x="10230113" y="28706"/>
            <a:ext cx="397465" cy="2987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EE73B03-CE9D-B275-6DF0-4E3F7CC587B7}"/>
              </a:ext>
            </a:extLst>
          </p:cNvPr>
          <p:cNvSpPr txBox="1"/>
          <p:nvPr/>
        </p:nvSpPr>
        <p:spPr>
          <a:xfrm>
            <a:off x="10627578" y="6012"/>
            <a:ext cx="1763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Large impact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9B4046-D5B3-D91F-39EF-036F359437FA}"/>
              </a:ext>
            </a:extLst>
          </p:cNvPr>
          <p:cNvSpPr txBox="1"/>
          <p:nvPr/>
        </p:nvSpPr>
        <p:spPr>
          <a:xfrm>
            <a:off x="8500883" y="-4498"/>
            <a:ext cx="1763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Unknown impact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D76A298-9824-5099-1F3E-033FFF270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15651" t="4371" r="14330" b="4307"/>
          <a:stretch/>
        </p:blipFill>
        <p:spPr>
          <a:xfrm>
            <a:off x="9382878" y="272287"/>
            <a:ext cx="396000" cy="33361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6E74BA0-0284-51B5-4A05-EAD525BED11C}"/>
              </a:ext>
            </a:extLst>
          </p:cNvPr>
          <p:cNvSpPr txBox="1"/>
          <p:nvPr/>
        </p:nvSpPr>
        <p:spPr>
          <a:xfrm>
            <a:off x="9791596" y="316500"/>
            <a:ext cx="1763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Small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A3C6E68-D473-B74C-6E88-ED2F126CE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15651" t="4371" r="14330" b="4307"/>
          <a:stretch/>
        </p:blipFill>
        <p:spPr>
          <a:xfrm>
            <a:off x="11574932" y="4564109"/>
            <a:ext cx="382754" cy="2957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00C264A-E139-B046-941C-B9B6D7C16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15651" t="4371" r="14330" b="4307"/>
          <a:stretch/>
        </p:blipFill>
        <p:spPr>
          <a:xfrm>
            <a:off x="11574932" y="5980379"/>
            <a:ext cx="382754" cy="2957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603D1CB-2908-9BDA-3D1F-A01EC6586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15651" t="4371" r="14330" b="4307"/>
          <a:stretch/>
        </p:blipFill>
        <p:spPr>
          <a:xfrm>
            <a:off x="11574932" y="5611474"/>
            <a:ext cx="382754" cy="2957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185FCC2-81C7-63C1-956F-409D97DA8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15651" t="4371" r="14330" b="4307"/>
          <a:stretch/>
        </p:blipFill>
        <p:spPr>
          <a:xfrm>
            <a:off x="11574932" y="5208009"/>
            <a:ext cx="382754" cy="29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781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Results to be presented: company base, EAG base case and scenario analyses">
            <a:extLst>
              <a:ext uri="{FF2B5EF4-FFF2-40B4-BE49-F238E27FC236}">
                <a16:creationId xmlns:a16="http://schemas.microsoft.com/office/drawing/2014/main" id="{860520DD-4179-7209-57D3-495D162A6C59}"/>
              </a:ext>
            </a:extLst>
          </p:cNvPr>
          <p:cNvSpPr txBox="1"/>
          <p:nvPr/>
        </p:nvSpPr>
        <p:spPr>
          <a:xfrm>
            <a:off x="919151" y="1468329"/>
            <a:ext cx="7484619" cy="421653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GB" sz="2400" b="1">
                <a:latin typeface="Arial" panose="020B0604020202020204" pitchFamily="34" charset="0"/>
              </a:rPr>
              <a:t>Base case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latin typeface="Arial" panose="020B0604020202020204" pitchFamily="34" charset="0"/>
              </a:rPr>
              <a:t>Company base case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latin typeface="Arial" panose="020B0604020202020204" pitchFamily="34" charset="0"/>
              </a:rPr>
              <a:t>EAG base case</a:t>
            </a:r>
          </a:p>
          <a:p>
            <a:endParaRPr lang="en-GB" sz="2000">
              <a:latin typeface="Arial" panose="020B0604020202020204" pitchFamily="34" charset="0"/>
            </a:endParaRPr>
          </a:p>
          <a:p>
            <a:r>
              <a:rPr lang="en-GB" sz="2400" b="1">
                <a:latin typeface="Arial" panose="020B0604020202020204" pitchFamily="34" charset="0"/>
              </a:rPr>
              <a:t>EAG scenarios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Changes to </a:t>
            </a:r>
            <a:r>
              <a:rPr kumimoji="0" lang="en-GB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iDFS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distribution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Alternative PFS &amp; OS in DR substates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Changing proportion of people retreated with CDK4/6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inhibitor in ET-resistant/sensitive DR substate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Alternative utility values for ET- sensitive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Adverse events units according to severity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Treatment effect waning for ribociclib + AI: 5 to 8 years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Remove treatment effect waning for ribociclib +AI</a:t>
            </a:r>
            <a:endParaRPr lang="en-GB" sz="2400" b="1">
              <a:latin typeface="Arial" panose="020B0604020202020204" pitchFamily="34" charset="0"/>
            </a:endParaRPr>
          </a:p>
        </p:txBody>
      </p:sp>
      <p:sp>
        <p:nvSpPr>
          <p:cNvPr id="6" name="Text Placeholder 5" descr="Results will be covered in part2 closed session">
            <a:extLst>
              <a:ext uri="{FF2B5EF4-FFF2-40B4-BE49-F238E27FC236}">
                <a16:creationId xmlns:a16="http://schemas.microsoft.com/office/drawing/2014/main" id="{A8BC509D-3987-B791-DA36-9172A87527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8583" y="720869"/>
            <a:ext cx="10938895" cy="1160319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</a:pPr>
            <a:r>
              <a:rPr lang="en-GB" sz="3200"/>
              <a:t>All ICERs are reported in PART 2 slides due to confidential prices</a:t>
            </a:r>
          </a:p>
        </p:txBody>
      </p:sp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53598523-C4CB-C9FC-F17D-FC8EB7104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583" y="140710"/>
            <a:ext cx="11178381" cy="1160319"/>
          </a:xfrm>
        </p:spPr>
        <p:txBody>
          <a:bodyPr/>
          <a:lstStyle/>
          <a:p>
            <a:r>
              <a:rPr lang="en-GB"/>
              <a:t>Cost-effectiveness results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94A5041E-6D3D-8886-B652-8E3A6B2A510D}"/>
              </a:ext>
            </a:extLst>
          </p:cNvPr>
          <p:cNvSpPr/>
          <p:nvPr/>
        </p:nvSpPr>
        <p:spPr>
          <a:xfrm>
            <a:off x="8273144" y="3299018"/>
            <a:ext cx="597432" cy="2291885"/>
          </a:xfrm>
          <a:prstGeom prst="rightBrace">
            <a:avLst>
              <a:gd name="adj1" fmla="val 8333"/>
              <a:gd name="adj2" fmla="val 50669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CAD70C-44C4-A1DB-CCE4-6FC6BC147C38}"/>
              </a:ext>
            </a:extLst>
          </p:cNvPr>
          <p:cNvSpPr txBox="1"/>
          <p:nvPr/>
        </p:nvSpPr>
        <p:spPr>
          <a:xfrm>
            <a:off x="8854426" y="3783240"/>
            <a:ext cx="28825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solidFill>
                  <a:srgbClr val="FFFFFF"/>
                </a:solidFill>
                <a:latin typeface="Arial" panose="020B0604020202020204" pitchFamily="34" charset="0"/>
              </a:rPr>
              <a:t>Some scenarios under £20,000/QALY gained, some over £20,000 QALY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4BAFC9-446A-ABA3-50EE-FBC3A7FF3E79}"/>
              </a:ext>
            </a:extLst>
          </p:cNvPr>
          <p:cNvSpPr txBox="1">
            <a:spLocks/>
          </p:cNvSpPr>
          <p:nvPr/>
        </p:nvSpPr>
        <p:spPr>
          <a:xfrm>
            <a:off x="364883" y="6104690"/>
            <a:ext cx="11462231" cy="49094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Inter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Abbreviations: AE, adverse events; DR, distant recurrence; ET, endocrine therapy; ICER, ICER, incremental cost-effectiveness ratio; iDFS, invasive disease-free survival; OS, overall survival; PFS, progression-free survival; QALY, quality-adjusted life year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EE26990C-F3A0-36AF-9E0B-4238533C321F}"/>
              </a:ext>
            </a:extLst>
          </p:cNvPr>
          <p:cNvSpPr/>
          <p:nvPr/>
        </p:nvSpPr>
        <p:spPr>
          <a:xfrm>
            <a:off x="8273144" y="1715532"/>
            <a:ext cx="597431" cy="821627"/>
          </a:xfrm>
          <a:prstGeom prst="rightBrace">
            <a:avLst>
              <a:gd name="adj1" fmla="val 8333"/>
              <a:gd name="adj2" fmla="val 50669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1837E0-2DF2-EB39-EAE0-913D86BC5FA4}"/>
              </a:ext>
            </a:extLst>
          </p:cNvPr>
          <p:cNvSpPr txBox="1"/>
          <p:nvPr/>
        </p:nvSpPr>
        <p:spPr>
          <a:xfrm>
            <a:off x="8854426" y="1923245"/>
            <a:ext cx="2882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solidFill>
                  <a:srgbClr val="FFFFFF"/>
                </a:solidFill>
                <a:latin typeface="Arial" panose="020B0604020202020204" pitchFamily="34" charset="0"/>
              </a:rPr>
              <a:t>Under £20,000/QALY</a:t>
            </a:r>
          </a:p>
        </p:txBody>
      </p:sp>
    </p:spTree>
    <p:extLst>
      <p:ext uri="{BB962C8B-B14F-4D97-AF65-F5344CB8AC3E}">
        <p14:creationId xmlns:p14="http://schemas.microsoft.com/office/powerpoint/2010/main" val="6765397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E1A30-AD25-3915-FF65-640A673A9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21E86-CC67-BE35-60D1-089B0291F7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Thank you.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3666A2-7479-DB28-6B47-0B4F63C69D2C}"/>
              </a:ext>
            </a:extLst>
          </p:cNvPr>
          <p:cNvSpPr txBox="1">
            <a:spLocks/>
          </p:cNvSpPr>
          <p:nvPr/>
        </p:nvSpPr>
        <p:spPr>
          <a:xfrm>
            <a:off x="548396" y="5996978"/>
            <a:ext cx="7713662" cy="4778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© NICE [2025]. All rights reserved. Subject to 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Notice of rights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2248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uide with 'background' selected">
            <a:extLst>
              <a:ext uri="{FF2B5EF4-FFF2-40B4-BE49-F238E27FC236}">
                <a16:creationId xmlns:a16="http://schemas.microsoft.com/office/drawing/2014/main" id="{68668C8B-7565-C54D-A8DC-3F548530DD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00352" y="2432892"/>
            <a:ext cx="10026139" cy="7973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>
                <a:ln>
                  <a:noFill/>
                </a:ln>
                <a:solidFill>
                  <a:srgbClr val="FF40FF"/>
                </a:solidFill>
                <a:effectLst/>
                <a:uLnTx/>
                <a:uFillTx/>
                <a:ea typeface="Lato" panose="020F0502020204030203" pitchFamily="34" charset="0"/>
              </a:rPr>
              <a:t> </a:t>
            </a:r>
            <a:r>
              <a:rPr kumimoji="0" lang="en-GB" sz="6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Lato" panose="020F0502020204030203" pitchFamily="34" charset="0"/>
              </a:rPr>
              <a:t>Supplementary appendix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4428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39B6B-EEDD-AE93-1965-C2675968C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5EB8B4-ED00-B092-78AD-1A4840640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99" y="178514"/>
            <a:ext cx="11250785" cy="592817"/>
          </a:xfrm>
        </p:spPr>
        <p:txBody>
          <a:bodyPr/>
          <a:lstStyle/>
          <a:p>
            <a:r>
              <a:rPr lang="en-GB"/>
              <a:t>Decision problem – Issue 3: </a:t>
            </a:r>
            <a:r>
              <a:rPr lang="en-GB" err="1"/>
              <a:t>iDFS</a:t>
            </a:r>
            <a:r>
              <a:rPr lang="en-GB"/>
              <a:t> v DDFS proxy for OS</a:t>
            </a:r>
          </a:p>
        </p:txBody>
      </p:sp>
      <p:graphicFrame>
        <p:nvGraphicFramePr>
          <p:cNvPr id="2" name="Table 2" descr="Decision problem, including population, intervention, comparators and outcomes">
            <a:extLst>
              <a:ext uri="{FF2B5EF4-FFF2-40B4-BE49-F238E27FC236}">
                <a16:creationId xmlns:a16="http://schemas.microsoft.com/office/drawing/2014/main" id="{183A9E74-EF35-95C5-29DA-AEEAB9CED7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438540"/>
              </p:ext>
            </p:extLst>
          </p:nvPr>
        </p:nvGraphicFramePr>
        <p:xfrm>
          <a:off x="344899" y="960120"/>
          <a:ext cx="11702044" cy="4937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50001">
                  <a:extLst>
                    <a:ext uri="{9D8B030D-6E8A-4147-A177-3AD203B41FA5}">
                      <a16:colId xmlns:a16="http://schemas.microsoft.com/office/drawing/2014/main" val="2557443117"/>
                    </a:ext>
                  </a:extLst>
                </a:gridCol>
                <a:gridCol w="3459297">
                  <a:extLst>
                    <a:ext uri="{9D8B030D-6E8A-4147-A177-3AD203B41FA5}">
                      <a16:colId xmlns:a16="http://schemas.microsoft.com/office/drawing/2014/main" val="2079107674"/>
                    </a:ext>
                  </a:extLst>
                </a:gridCol>
                <a:gridCol w="6692746">
                  <a:extLst>
                    <a:ext uri="{9D8B030D-6E8A-4147-A177-3AD203B41FA5}">
                      <a16:colId xmlns:a16="http://schemas.microsoft.com/office/drawing/2014/main" val="1363918603"/>
                    </a:ext>
                  </a:extLst>
                </a:gridCol>
              </a:tblGrid>
              <a:tr h="231586"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scope</a:t>
                      </a:r>
                      <a:endParaRPr lang="en-GB" sz="1600"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EAG comments</a:t>
                      </a:r>
                      <a:endParaRPr lang="en-GB" sz="1600"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193136"/>
                  </a:ext>
                </a:extLst>
              </a:tr>
              <a:tr h="568438">
                <a:tc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</a:t>
                      </a:r>
                      <a:endParaRPr lang="en-GB" sz="16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Adults with HR-positive, HER2-negative early breast cancer after surgery of primary breast tumour</a:t>
                      </a:r>
                      <a:endParaRPr lang="en-GB" sz="1600"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Adults with HR-positive, HER2-negative early breast cancer </a:t>
                      </a:r>
                      <a:r>
                        <a:rPr lang="en-GB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at high risk of recurrence </a:t>
                      </a:r>
                      <a:r>
                        <a:rPr lang="en-GB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after surgery of the primary breast tumour. </a:t>
                      </a:r>
                      <a:r>
                        <a:rPr lang="en-GB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Company’s definition of high risk appropriate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339764"/>
                  </a:ext>
                </a:extLst>
              </a:tr>
              <a:tr h="231586">
                <a:tc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Intervention</a:t>
                      </a:r>
                      <a:endParaRPr lang="en-GB" sz="16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Ribociclib + AI</a:t>
                      </a:r>
                      <a:endParaRPr lang="en-GB" sz="1600" b="0"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Appropriate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236179"/>
                  </a:ext>
                </a:extLst>
              </a:tr>
              <a:tr h="736864">
                <a:tc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Comparators</a:t>
                      </a:r>
                      <a:endParaRPr lang="en-GB" sz="16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population: </a:t>
                      </a:r>
                      <a:r>
                        <a:rPr lang="en-GB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ET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node-positive early breast cancer at high risk of recurrence:  </a:t>
                      </a:r>
                      <a:r>
                        <a:rPr lang="en-GB" sz="1600" b="1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abemaciclib</a:t>
                      </a:r>
                      <a:r>
                        <a:rPr lang="en-GB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(+ET)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EAG agrees that </a:t>
                      </a:r>
                      <a:r>
                        <a:rPr lang="en-GB" sz="1600" b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abemaciclib</a:t>
                      </a:r>
                      <a:r>
                        <a:rPr lang="en-GB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 + ET and ET  alone: relevant comparators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909800"/>
                  </a:ext>
                </a:extLst>
              </a:tr>
              <a:tr h="905290">
                <a:tc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Outcomes</a:t>
                      </a:r>
                      <a:endParaRPr lang="en-GB" sz="16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iDFS, DDFS, OS, AEs  &amp; HRQoL</a:t>
                      </a:r>
                      <a:endParaRPr lang="pt-BR" sz="1600" b="0"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Company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iDFS</a:t>
                      </a:r>
                      <a:r>
                        <a:rPr lang="en-GB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 a clinically meaningful surrogate endpoint for OS as disease recurrence is associated mortality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Improvements in </a:t>
                      </a:r>
                      <a:r>
                        <a:rPr lang="en-GB" sz="1600" b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iDFS</a:t>
                      </a:r>
                      <a:r>
                        <a:rPr lang="en-GB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 and DDFS translate to improvements in OS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EAG: </a:t>
                      </a:r>
                      <a:r>
                        <a:rPr lang="en-GB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DDFS more appropriate proxy for OS than </a:t>
                      </a:r>
                      <a:r>
                        <a:rPr lang="en-GB" sz="1600" b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iDFS</a:t>
                      </a:r>
                      <a:endParaRPr lang="en-GB" sz="16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952888"/>
                  </a:ext>
                </a:extLst>
              </a:tr>
              <a:tr h="736864">
                <a:tc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Subgroups</a:t>
                      </a:r>
                      <a:endParaRPr lang="en-GB" sz="16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Node positive/negative disease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of recurrence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Presence of germline BRCA1 or 2 mutations</a:t>
                      </a:r>
                      <a:endParaRPr lang="en-GB" sz="1600" b="0"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EAG: node-positive high-risk eligible for </a:t>
                      </a:r>
                      <a:r>
                        <a:rPr lang="en-GB" sz="1600" b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abemaciclib</a:t>
                      </a:r>
                      <a:r>
                        <a:rPr lang="en-GB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 and high risk ineligible for </a:t>
                      </a:r>
                      <a:r>
                        <a:rPr lang="en-GB" sz="1600" b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abemaciclib</a:t>
                      </a:r>
                      <a:r>
                        <a:rPr lang="en-GB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 are most representative of people seen in NHS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6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436606"/>
                  </a:ext>
                </a:extLst>
              </a:tr>
            </a:tbl>
          </a:graphicData>
        </a:graphic>
      </p:graphicFrame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8E701DC1-F704-0AA7-0ED5-1DE97261D9FF}"/>
              </a:ext>
            </a:extLst>
          </p:cNvPr>
          <p:cNvSpPr txBox="1">
            <a:spLocks/>
          </p:cNvSpPr>
          <p:nvPr/>
        </p:nvSpPr>
        <p:spPr>
          <a:xfrm>
            <a:off x="464050" y="6086669"/>
            <a:ext cx="11012481" cy="42917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Inter" charset="0"/>
                <a:cs typeface="Int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Abbreviations: AI, aromatase inhibitor; BRCA, breast cancer gene; DDFS, distant disease-free survival; ET endocrine therapy; </a:t>
            </a:r>
            <a:r>
              <a:rPr lang="en-GB" err="1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iDFS</a:t>
            </a:r>
            <a:r>
              <a:rPr lang="en-GB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, invasive disease-free survival; </a:t>
            </a:r>
            <a:r>
              <a:rPr lang="en-GB" err="1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HRQoL</a:t>
            </a:r>
            <a:r>
              <a:rPr lang="en-GB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, health-related quality of life; OS, overall survival; RFS, recurrence-free survival; </a:t>
            </a:r>
          </a:p>
        </p:txBody>
      </p:sp>
    </p:spTree>
    <p:extLst>
      <p:ext uri="{BB962C8B-B14F-4D97-AF65-F5344CB8AC3E}">
        <p14:creationId xmlns:p14="http://schemas.microsoft.com/office/powerpoint/2010/main" val="41613778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EF2E7F-90E6-FC57-EC60-035E32045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155" y="234051"/>
            <a:ext cx="11250785" cy="790027"/>
          </a:xfrm>
        </p:spPr>
        <p:txBody>
          <a:bodyPr>
            <a:normAutofit fontScale="90000"/>
          </a:bodyPr>
          <a:lstStyle/>
          <a:p>
            <a:r>
              <a:rPr lang="en-GB"/>
              <a:t>Baseline characteristics: NATALEE (population 1,  4 and 5)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3A10482-A2E9-EA00-8356-06B01C4BC6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32073"/>
              </p:ext>
            </p:extLst>
          </p:nvPr>
        </p:nvGraphicFramePr>
        <p:xfrm>
          <a:off x="409155" y="786283"/>
          <a:ext cx="11373690" cy="45203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8797">
                  <a:extLst>
                    <a:ext uri="{9D8B030D-6E8A-4147-A177-3AD203B41FA5}">
                      <a16:colId xmlns:a16="http://schemas.microsoft.com/office/drawing/2014/main" val="1362514559"/>
                    </a:ext>
                  </a:extLst>
                </a:gridCol>
                <a:gridCol w="605928">
                  <a:extLst>
                    <a:ext uri="{9D8B030D-6E8A-4147-A177-3AD203B41FA5}">
                      <a16:colId xmlns:a16="http://schemas.microsoft.com/office/drawing/2014/main" val="2410598680"/>
                    </a:ext>
                  </a:extLst>
                </a:gridCol>
                <a:gridCol w="1211855">
                  <a:extLst>
                    <a:ext uri="{9D8B030D-6E8A-4147-A177-3AD203B41FA5}">
                      <a16:colId xmlns:a16="http://schemas.microsoft.com/office/drawing/2014/main" val="4188851521"/>
                    </a:ext>
                  </a:extLst>
                </a:gridCol>
                <a:gridCol w="1355075">
                  <a:extLst>
                    <a:ext uri="{9D8B030D-6E8A-4147-A177-3AD203B41FA5}">
                      <a16:colId xmlns:a16="http://schemas.microsoft.com/office/drawing/2014/main" val="1334762485"/>
                    </a:ext>
                  </a:extLst>
                </a:gridCol>
                <a:gridCol w="1762698">
                  <a:extLst>
                    <a:ext uri="{9D8B030D-6E8A-4147-A177-3AD203B41FA5}">
                      <a16:colId xmlns:a16="http://schemas.microsoft.com/office/drawing/2014/main" val="2441347121"/>
                    </a:ext>
                  </a:extLst>
                </a:gridCol>
                <a:gridCol w="1904495">
                  <a:extLst>
                    <a:ext uri="{9D8B030D-6E8A-4147-A177-3AD203B41FA5}">
                      <a16:colId xmlns:a16="http://schemas.microsoft.com/office/drawing/2014/main" val="751668465"/>
                    </a:ext>
                  </a:extLst>
                </a:gridCol>
                <a:gridCol w="1285766">
                  <a:extLst>
                    <a:ext uri="{9D8B030D-6E8A-4147-A177-3AD203B41FA5}">
                      <a16:colId xmlns:a16="http://schemas.microsoft.com/office/drawing/2014/main" val="891571910"/>
                    </a:ext>
                  </a:extLst>
                </a:gridCol>
                <a:gridCol w="1729076">
                  <a:extLst>
                    <a:ext uri="{9D8B030D-6E8A-4147-A177-3AD203B41FA5}">
                      <a16:colId xmlns:a16="http://schemas.microsoft.com/office/drawing/2014/main" val="2045593720"/>
                    </a:ext>
                  </a:extLst>
                </a:gridCol>
              </a:tblGrid>
              <a:tr h="280348">
                <a:tc rowSpan="2" gridSpan="2"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Outcomes (n),% 95(CI), p-value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NATALEE ITT (population 1)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Node positive, abemaciclib+ET eligible (population 4)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Abemaciclib+ET ineligible (population 5)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566433"/>
                  </a:ext>
                </a:extLst>
              </a:tr>
              <a:tr h="522318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Rib + AI (n=2,549)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 </a:t>
                      </a:r>
                      <a:r>
                        <a:rPr lang="en-GB" sz="16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(n=2,552)</a:t>
                      </a:r>
                      <a:endParaRPr lang="en-GB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lang="en-GB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Rib + AI (n=</a:t>
                      </a: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r>
                        <a:rPr lang="en-GB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lang="en-GB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 (n=</a:t>
                      </a: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r>
                        <a:rPr lang="en-GB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lang="en-GB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Rib + AI </a:t>
                      </a:r>
                      <a:r>
                        <a:rPr lang="en-GB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</a:t>
                      </a: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r>
                        <a:rPr lang="en-GB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lang="en-GB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</a:t>
                      </a:r>
                      <a:r>
                        <a:rPr lang="en-GB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</a:t>
                      </a: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GB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832799"/>
                  </a:ext>
                </a:extLst>
              </a:tr>
              <a:tr h="453406">
                <a:tc gridSpan="2">
                  <a:txBody>
                    <a:bodyPr/>
                    <a:lstStyle/>
                    <a:p>
                      <a:r>
                        <a:rPr lang="en-GB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Female, n (%)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2538 (99.6)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2543 (99.6)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1613943"/>
                  </a:ext>
                </a:extLst>
              </a:tr>
              <a:tr h="490609">
                <a:tc gridSpan="2">
                  <a:txBody>
                    <a:bodyPr/>
                    <a:lstStyle/>
                    <a:p>
                      <a:r>
                        <a:rPr lang="en-GB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mean (SD)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5175227"/>
                  </a:ext>
                </a:extLst>
              </a:tr>
              <a:tr h="509710">
                <a:tc rowSpan="2">
                  <a:txBody>
                    <a:bodyPr/>
                    <a:lstStyle/>
                    <a:p>
                      <a:r>
                        <a:rPr lang="en-GB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stage at diagnosis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1508860"/>
                  </a:ext>
                </a:extLst>
              </a:tr>
              <a:tr h="469469">
                <a:tc vMerge="1">
                  <a:txBody>
                    <a:bodyPr/>
                    <a:lstStyle/>
                    <a:p>
                      <a:endParaRPr lang="en-GB" sz="1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2413545"/>
                  </a:ext>
                </a:extLst>
              </a:tr>
              <a:tr h="469469">
                <a:tc rowSpan="2">
                  <a:txBody>
                    <a:bodyPr/>
                    <a:lstStyle/>
                    <a:p>
                      <a:r>
                        <a:rPr lang="en-GB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stage at 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4840387"/>
                  </a:ext>
                </a:extLst>
              </a:tr>
              <a:tr h="4694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7715129"/>
                  </a:ext>
                </a:extLst>
              </a:tr>
              <a:tr h="469469">
                <a:tc>
                  <a:txBody>
                    <a:bodyPr/>
                    <a:lstStyle/>
                    <a:p>
                      <a:r>
                        <a:rPr lang="en-GB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AJCC 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0062606"/>
                  </a:ext>
                </a:extLst>
              </a:tr>
            </a:tbl>
          </a:graphicData>
        </a:graphic>
      </p:graphicFrame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CC88BE13-0A08-6BF3-8BCE-18421973E890}"/>
              </a:ext>
            </a:extLst>
          </p:cNvPr>
          <p:cNvSpPr txBox="1">
            <a:spLocks/>
          </p:cNvSpPr>
          <p:nvPr/>
        </p:nvSpPr>
        <p:spPr>
          <a:xfrm>
            <a:off x="409155" y="6589243"/>
            <a:ext cx="10514942" cy="2687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Inter" charset="0"/>
                <a:cs typeface="Int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Abbreviations: AI, aromatase inhibitor; ET, endocrine therapy; ITT, intention-to-treat; Rib, ribociclib; SD, standard deviation </a:t>
            </a:r>
          </a:p>
        </p:txBody>
      </p:sp>
      <p:sp>
        <p:nvSpPr>
          <p:cNvPr id="5" name="Text Placeholder 2" descr="Background: No head-to-head data available after 6 months. At clarification, company conducted PSM analysis of changes in best VA between LEROS (ITT) and CaRS-I &amp; II at Month 24&#10;Sex, age, genotype, month since recent &amp; first symptom onset, number of symptomatic eyes, and logMAR for left and right at baseline, were the prognostic factors included in PSM &#10;68 of 84 available people from CaRS I and CaRS II matched to 68 of 125 LEROS ITT population &#10;&#10;">
            <a:extLst>
              <a:ext uri="{FF2B5EF4-FFF2-40B4-BE49-F238E27FC236}">
                <a16:creationId xmlns:a16="http://schemas.microsoft.com/office/drawing/2014/main" id="{1953B17A-2857-D99A-9BF7-821D2020D7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9155" y="5328851"/>
            <a:ext cx="11373690" cy="1207665"/>
          </a:xfr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ts val="2160"/>
              </a:lnSpc>
              <a:spcBef>
                <a:spcPts val="0"/>
              </a:spcBef>
            </a:pPr>
            <a:r>
              <a:rPr lang="en-GB" b="1"/>
              <a:t>EAG</a:t>
            </a:r>
            <a:r>
              <a:rPr lang="en-GB"/>
              <a:t>: 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/>
              <a:t>Baseline characteristics balanced across populations but population 4 included higher proportion of people:</a:t>
            </a:r>
          </a:p>
          <a:p>
            <a:pPr lvl="1">
              <a:lnSpc>
                <a:spcPts val="2160"/>
              </a:lnSpc>
              <a:spcBef>
                <a:spcPts val="0"/>
              </a:spcBef>
            </a:pPr>
            <a:r>
              <a:rPr lang="en-GB"/>
              <a:t>T3 and T4 stage disease at diagnosis; N2 and N3 stage disease at diagnosis </a:t>
            </a:r>
          </a:p>
          <a:p>
            <a:pPr lvl="1">
              <a:lnSpc>
                <a:spcPts val="2160"/>
              </a:lnSpc>
              <a:spcBef>
                <a:spcPts val="0"/>
              </a:spcBef>
            </a:pPr>
            <a:r>
              <a:rPr lang="en-GB"/>
              <a:t>American Joint Committee on Cancer (AJCC) stage III disease</a:t>
            </a:r>
          </a:p>
        </p:txBody>
      </p:sp>
      <p:sp>
        <p:nvSpPr>
          <p:cNvPr id="6" name="Rectangle 5" descr="Marker showing slides are confidential ">
            <a:extLst>
              <a:ext uri="{FF2B5EF4-FFF2-40B4-BE49-F238E27FC236}">
                <a16:creationId xmlns:a16="http://schemas.microsoft.com/office/drawing/2014/main" id="{5EB3E7C1-DF0C-2103-3304-1E64FC6FE1A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272547" y="5451"/>
            <a:ext cx="152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9463753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690B7-C713-09C7-10AF-649AA61EA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3F3115-DC4A-7E8D-6649-866CCD730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72" y="205904"/>
            <a:ext cx="11250785" cy="592817"/>
          </a:xfrm>
        </p:spPr>
        <p:txBody>
          <a:bodyPr/>
          <a:lstStyle/>
          <a:p>
            <a:r>
              <a:rPr lang="en-GB" err="1"/>
              <a:t>monarchE</a:t>
            </a:r>
            <a:r>
              <a:rPr lang="en-GB"/>
              <a:t>: trial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8673A464-67E9-8D47-C057-BA5E2A4E6479}"/>
              </a:ext>
            </a:extLst>
          </p:cNvPr>
          <p:cNvSpPr txBox="1">
            <a:spLocks/>
          </p:cNvSpPr>
          <p:nvPr/>
        </p:nvSpPr>
        <p:spPr>
          <a:xfrm>
            <a:off x="470608" y="6091413"/>
            <a:ext cx="11595012" cy="76658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Inter" charset="0"/>
                <a:cs typeface="Int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Abbreviations: ALN, axillary lymph node; BID, twice per day; DRFS, distant relapse-free survival; ECOG PS, Eastern Cooperative Oncology Group performance status; EQ-5D-5L, EuroQol-5 Dimensions-5 Levels; ET, endocrine therapy; FACIT-F: Functional Assessment of Chronic Illness Therapy-Fatigue; FACT-B, Functional Assessment of Cancer Therapy-Breast; FACT-ES, Functional Assessment of Cancer Therapy-Endocrine Subscale; HER2, human epidermal growth factor receptor 2; HR, hormone receptor; 3; </a:t>
            </a:r>
            <a:r>
              <a:rPr lang="en-GB" sz="1200" err="1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Idfs,invasive</a:t>
            </a:r>
            <a:r>
              <a:rPr lang="en-GB" sz="120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disease-free survival; OS, overall survival; PROs, patient-reported outcomes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930804F-DCA6-D8BB-3B7A-C3AF5BCB3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477811"/>
              </p:ext>
            </p:extLst>
          </p:nvPr>
        </p:nvGraphicFramePr>
        <p:xfrm>
          <a:off x="470608" y="726933"/>
          <a:ext cx="11250784" cy="5364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2212">
                  <a:extLst>
                    <a:ext uri="{9D8B030D-6E8A-4147-A177-3AD203B41FA5}">
                      <a16:colId xmlns:a16="http://schemas.microsoft.com/office/drawing/2014/main" val="3754804420"/>
                    </a:ext>
                  </a:extLst>
                </a:gridCol>
                <a:gridCol w="1421176">
                  <a:extLst>
                    <a:ext uri="{9D8B030D-6E8A-4147-A177-3AD203B41FA5}">
                      <a16:colId xmlns:a16="http://schemas.microsoft.com/office/drawing/2014/main" val="2423129259"/>
                    </a:ext>
                  </a:extLst>
                </a:gridCol>
                <a:gridCol w="8457396">
                  <a:extLst>
                    <a:ext uri="{9D8B030D-6E8A-4147-A177-3AD203B41FA5}">
                      <a16:colId xmlns:a16="http://schemas.microsoft.com/office/drawing/2014/main" val="484932231"/>
                    </a:ext>
                  </a:extLst>
                </a:gridCol>
              </a:tblGrid>
              <a:tr h="260496">
                <a:tc gridSpan="2"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err="1">
                          <a:latin typeface="Arial" panose="020B0604020202020204" pitchFamily="34" charset="0"/>
                        </a:rPr>
                        <a:t>monarchE</a:t>
                      </a:r>
                      <a:r>
                        <a:rPr lang="en-GB" sz="1600"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090997"/>
                  </a:ext>
                </a:extLst>
              </a:tr>
              <a:tr h="260496">
                <a:tc gridSpan="2">
                  <a:txBody>
                    <a:bodyPr/>
                    <a:lstStyle/>
                    <a:p>
                      <a:r>
                        <a:rPr lang="en-GB" sz="1600" b="1">
                          <a:latin typeface="Arial" panose="020B0604020202020204" pitchFamily="34" charset="0"/>
                        </a:rPr>
                        <a:t>Design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</a:rPr>
                        <a:t>Phase III, multi-centre, open-label, randomised controlled trial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971062"/>
                  </a:ext>
                </a:extLst>
              </a:tr>
              <a:tr h="260496">
                <a:tc gridSpan="2">
                  <a:txBody>
                    <a:bodyPr/>
                    <a:lstStyle/>
                    <a:p>
                      <a:r>
                        <a:rPr lang="en-GB" sz="1600" b="1">
                          <a:latin typeface="Arial" panose="020B0604020202020204" pitchFamily="34" charset="0"/>
                        </a:rPr>
                        <a:t>Location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</a:rPr>
                        <a:t>International: </a:t>
                      </a:r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</a:rPr>
                        <a:t>603 centres across 38 countries (including UK)</a:t>
                      </a:r>
                      <a:endParaRPr lang="en-GB" sz="160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182320"/>
                  </a:ext>
                </a:extLst>
              </a:tr>
              <a:tr h="1608277">
                <a:tc gridSpan="2">
                  <a:txBody>
                    <a:bodyPr/>
                    <a:lstStyle/>
                    <a:p>
                      <a:r>
                        <a:rPr lang="en-GB" sz="1600" b="1">
                          <a:latin typeface="Arial" panose="020B0604020202020204" pitchFamily="34" charset="0"/>
                        </a:rPr>
                        <a:t>Population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>
                          <a:latin typeface="Arial" panose="020B0604020202020204" pitchFamily="34" charset="0"/>
                        </a:rPr>
                        <a:t>Adults with </a:t>
                      </a:r>
                      <a:r>
                        <a:rPr lang="en-GB" sz="1600" kern="120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</a:rPr>
                        <a:t>with</a:t>
                      </a:r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</a:rPr>
                        <a:t> HR-positive, HER2-negative, node-positive, early breast cancer at a high-risk of recurrence; ECOG PS 0 to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</a:rPr>
                        <a:t>Cohort 1 (n=5120); </a:t>
                      </a:r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</a:rPr>
                        <a:t>Pathological tumour involvement in: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</a:rPr>
                        <a:t>≥4 positive ALNs, or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</a:rPr>
                        <a:t>1 to 3 positive ALNs, and at least one of the following criteria: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</a:rPr>
                        <a:t>grade 3 disease (defined as ≥8 points on the modified Bloom–Richardson grading system or equivalent), or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</a:rPr>
                        <a:t>primary tumour size ≥5cm</a:t>
                      </a:r>
                      <a:endParaRPr lang="en-GB" sz="16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082951"/>
                  </a:ext>
                </a:extLst>
              </a:tr>
              <a:tr h="645576">
                <a:tc gridSpan="2">
                  <a:txBody>
                    <a:bodyPr/>
                    <a:lstStyle/>
                    <a:p>
                      <a:r>
                        <a:rPr lang="en-GB" sz="1600" b="1">
                          <a:latin typeface="Arial" panose="020B0604020202020204" pitchFamily="34" charset="0"/>
                        </a:rPr>
                        <a:t>Intervention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>
                          <a:latin typeface="Arial" panose="020B0604020202020204" pitchFamily="34" charset="0"/>
                        </a:rPr>
                        <a:t>Abemaciclib 150mg BID continuously for ≤24 months AND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>
                          <a:latin typeface="Arial" panose="020B0604020202020204" pitchFamily="34" charset="0"/>
                        </a:rPr>
                        <a:t>ET (tamoxifen, toremifene, letrozole anastrozole or exemestane, with or without ovarian suppression) for 5 to 10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547256"/>
                  </a:ext>
                </a:extLst>
              </a:tr>
              <a:tr h="453036">
                <a:tc gridSpan="2">
                  <a:txBody>
                    <a:bodyPr/>
                    <a:lstStyle/>
                    <a:p>
                      <a:r>
                        <a:rPr lang="en-GB" sz="1600" b="1">
                          <a:latin typeface="Arial" panose="020B0604020202020204" pitchFamily="34" charset="0"/>
                        </a:rPr>
                        <a:t>Comparator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>
                          <a:latin typeface="Arial" panose="020B0604020202020204" pitchFamily="34" charset="0"/>
                        </a:rPr>
                        <a:t>ET (tamoxifen, toremifene, letrozole anastrozole or exemestane, with or without ovarian suppression) for 5 to 10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168265"/>
                  </a:ext>
                </a:extLst>
              </a:tr>
              <a:tr h="260496">
                <a:tc rowSpan="2">
                  <a:txBody>
                    <a:bodyPr/>
                    <a:lstStyle/>
                    <a:p>
                      <a:r>
                        <a:rPr lang="en-GB" sz="1600" b="1">
                          <a:latin typeface="Arial" panose="020B0604020202020204" pitchFamily="34" charset="0"/>
                        </a:rPr>
                        <a:t>Outcomes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>
                          <a:latin typeface="Arial" panose="020B0604020202020204" pitchFamily="34" charset="0"/>
                        </a:rPr>
                        <a:t>Primary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>
                          <a:latin typeface="Arial" panose="020B0604020202020204" pitchFamily="34" charset="0"/>
                        </a:rPr>
                        <a:t>iDFS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571728"/>
                  </a:ext>
                </a:extLst>
              </a:tr>
              <a:tr h="4530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>
                          <a:latin typeface="Arial" panose="020B0604020202020204" pitchFamily="34" charset="0"/>
                        </a:rPr>
                        <a:t>Secondary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>
                          <a:latin typeface="Arial" panose="020B0604020202020204" pitchFamily="34" charset="0"/>
                        </a:rPr>
                        <a:t>DRFS, OS, PROs (EQ-5D-5L FACT-B, FACT-ES, FACIT- F), safety and pharmacokinetics/pharmacodynamics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846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7851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33758-0DB6-05BE-BC9D-0C86B59AF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F8484-2FDE-6C39-75E6-8E114EDAE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16" y="421151"/>
            <a:ext cx="11513768" cy="517926"/>
          </a:xfrm>
        </p:spPr>
        <p:txBody>
          <a:bodyPr>
            <a:noAutofit/>
          </a:bodyPr>
          <a:lstStyle/>
          <a:p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ITC results: </a:t>
            </a:r>
            <a:r>
              <a:rPr lang="en-GB" sz="3000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 and OS (MAIC)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337F8F-BCF6-5D51-2C11-B2B29A0EECA8}"/>
              </a:ext>
            </a:extLst>
          </p:cNvPr>
          <p:cNvSpPr txBox="1"/>
          <p:nvPr/>
        </p:nvSpPr>
        <p:spPr>
          <a:xfrm>
            <a:off x="9430439" y="6498760"/>
            <a:ext cx="2533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Arial" panose="020B0604020202020204" pitchFamily="34" charset="0"/>
              </a:rPr>
              <a:t>Main slide</a:t>
            </a: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29AF61FA-138B-7AA4-53BF-2939036D0CD1}"/>
              </a:ext>
            </a:extLst>
          </p:cNvPr>
          <p:cNvSpPr txBox="1">
            <a:spLocks/>
          </p:cNvSpPr>
          <p:nvPr/>
        </p:nvSpPr>
        <p:spPr>
          <a:xfrm>
            <a:off x="1319036" y="6231309"/>
            <a:ext cx="9339710" cy="5443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Abbreviations; AI, aromatase inhibitor; DR, distant recurrence; ET, endocrine therapy; IPD, individual patient data; MAIC, Matching-adjusted indirect comparison </a:t>
            </a:r>
          </a:p>
        </p:txBody>
      </p:sp>
      <p:sp>
        <p:nvSpPr>
          <p:cNvPr id="7" name="Rectangle 6" descr="Marker showing slides are confidential ">
            <a:extLst>
              <a:ext uri="{FF2B5EF4-FFF2-40B4-BE49-F238E27FC236}">
                <a16:creationId xmlns:a16="http://schemas.microsoft.com/office/drawing/2014/main" id="{B8CAD4CA-2A63-81BC-D9E2-2831AF4B7BD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34000" y="0"/>
            <a:ext cx="152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</a:rPr>
              <a:t>CONFIDENTIAL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B390D2-19D4-A2FC-51DA-2C1154EC56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902858"/>
              </p:ext>
            </p:extLst>
          </p:nvPr>
        </p:nvGraphicFramePr>
        <p:xfrm>
          <a:off x="339115" y="1272307"/>
          <a:ext cx="11027883" cy="1645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99187">
                  <a:extLst>
                    <a:ext uri="{9D8B030D-6E8A-4147-A177-3AD203B41FA5}">
                      <a16:colId xmlns:a16="http://schemas.microsoft.com/office/drawing/2014/main" val="2211998634"/>
                    </a:ext>
                  </a:extLst>
                </a:gridCol>
                <a:gridCol w="3986784">
                  <a:extLst>
                    <a:ext uri="{9D8B030D-6E8A-4147-A177-3AD203B41FA5}">
                      <a16:colId xmlns:a16="http://schemas.microsoft.com/office/drawing/2014/main" val="2668578339"/>
                    </a:ext>
                  </a:extLst>
                </a:gridCol>
                <a:gridCol w="4141912">
                  <a:extLst>
                    <a:ext uri="{9D8B030D-6E8A-4147-A177-3AD203B41FA5}">
                      <a16:colId xmlns:a16="http://schemas.microsoft.com/office/drawing/2014/main" val="22480292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Before matching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matching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1477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Ribociclib + AI vs. </a:t>
                      </a:r>
                    </a:p>
                    <a:p>
                      <a:pPr algn="l"/>
                      <a:r>
                        <a:rPr lang="en-GB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Abemaciclib</a:t>
                      </a:r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66338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Ribociclib + AI vs.</a:t>
                      </a:r>
                    </a:p>
                    <a:p>
                      <a:pPr algn="l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 (reweighted IPD)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527963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C317294-6861-FFC9-17E8-717D20ABB5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103464"/>
              </p:ext>
            </p:extLst>
          </p:nvPr>
        </p:nvGraphicFramePr>
        <p:xfrm>
          <a:off x="339115" y="3380917"/>
          <a:ext cx="11027883" cy="1645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99187">
                  <a:extLst>
                    <a:ext uri="{9D8B030D-6E8A-4147-A177-3AD203B41FA5}">
                      <a16:colId xmlns:a16="http://schemas.microsoft.com/office/drawing/2014/main" val="2211998634"/>
                    </a:ext>
                  </a:extLst>
                </a:gridCol>
                <a:gridCol w="3986784">
                  <a:extLst>
                    <a:ext uri="{9D8B030D-6E8A-4147-A177-3AD203B41FA5}">
                      <a16:colId xmlns:a16="http://schemas.microsoft.com/office/drawing/2014/main" val="2668578339"/>
                    </a:ext>
                  </a:extLst>
                </a:gridCol>
                <a:gridCol w="4141912">
                  <a:extLst>
                    <a:ext uri="{9D8B030D-6E8A-4147-A177-3AD203B41FA5}">
                      <a16:colId xmlns:a16="http://schemas.microsoft.com/office/drawing/2014/main" val="2248029265"/>
                    </a:ext>
                  </a:extLst>
                </a:gridCol>
              </a:tblGrid>
              <a:tr h="295864">
                <a:tc>
                  <a:txBody>
                    <a:bodyPr/>
                    <a:lstStyle/>
                    <a:p>
                      <a:pPr algn="l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Before matching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matching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147740"/>
                  </a:ext>
                </a:extLst>
              </a:tr>
              <a:tr h="517762">
                <a:tc>
                  <a:txBody>
                    <a:bodyPr/>
                    <a:lstStyle/>
                    <a:p>
                      <a:pPr algn="l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Ribociclib + AI vs. </a:t>
                      </a:r>
                    </a:p>
                    <a:p>
                      <a:pPr algn="l"/>
                      <a:r>
                        <a:rPr lang="en-GB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Abemaciclib</a:t>
                      </a:r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6633841"/>
                  </a:ext>
                </a:extLst>
              </a:tr>
              <a:tr h="517762">
                <a:tc>
                  <a:txBody>
                    <a:bodyPr/>
                    <a:lstStyle/>
                    <a:p>
                      <a:pPr algn="l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Ribociclib + AI vs.</a:t>
                      </a:r>
                    </a:p>
                    <a:p>
                      <a:pPr algn="l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 (reweighted IPD)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527963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1D57F9D-F0A7-5EE2-E29A-D9D1A6648929}"/>
              </a:ext>
            </a:extLst>
          </p:cNvPr>
          <p:cNvSpPr txBox="1"/>
          <p:nvPr/>
        </p:nvSpPr>
        <p:spPr>
          <a:xfrm>
            <a:off x="339115" y="863421"/>
            <a:ext cx="98056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iDFS</a:t>
            </a:r>
            <a:r>
              <a:rPr lang="en-GB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reweighted IPD analysis results (Population 4)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9A1CC2-99BA-248C-3C60-2F9F36120179}"/>
              </a:ext>
            </a:extLst>
          </p:cNvPr>
          <p:cNvSpPr txBox="1"/>
          <p:nvPr/>
        </p:nvSpPr>
        <p:spPr>
          <a:xfrm>
            <a:off x="339115" y="2964906"/>
            <a:ext cx="71041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 MAIC and reweighted IPD analysis results (Population 4)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F83E93-2CB4-BC53-BF03-09756EA5D62C}"/>
              </a:ext>
            </a:extLst>
          </p:cNvPr>
          <p:cNvSpPr txBox="1"/>
          <p:nvPr/>
        </p:nvSpPr>
        <p:spPr>
          <a:xfrm>
            <a:off x="10658746" y="6436849"/>
            <a:ext cx="1280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FF40FF"/>
                </a:solidFill>
                <a:latin typeface="Arial" panose="020B0604020202020204" pitchFamily="34" charset="0"/>
                <a:hlinkClick r:id="rId3" action="ppaction://hlinksldjump"/>
              </a:rPr>
              <a:t>Main slide</a:t>
            </a:r>
            <a:endParaRPr lang="en-GB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352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Background: Leber's hereditary optic neuropathy (LHON)">
            <a:extLst>
              <a:ext uri="{FF2B5EF4-FFF2-40B4-BE49-F238E27FC236}">
                <a16:creationId xmlns:a16="http://schemas.microsoft.com/office/drawing/2014/main" id="{DC654D5C-77B6-05FC-416F-4530E9520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98" y="96155"/>
            <a:ext cx="11250785" cy="752931"/>
          </a:xfrm>
        </p:spPr>
        <p:txBody>
          <a:bodyPr>
            <a:normAutofit fontScale="90000"/>
          </a:bodyPr>
          <a:lstStyle/>
          <a:p>
            <a:r>
              <a:rPr lang="en-GB"/>
              <a:t>Background: Hormone receptor-positive, HER2-negative early breast cancer 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B1D5C734-B877-8D0F-6B58-5D368FEEE5DD}"/>
              </a:ext>
            </a:extLst>
          </p:cNvPr>
          <p:cNvSpPr txBox="1">
            <a:spLocks/>
          </p:cNvSpPr>
          <p:nvPr/>
        </p:nvSpPr>
        <p:spPr>
          <a:xfrm>
            <a:off x="2820983" y="552678"/>
            <a:ext cx="8434846" cy="583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~44,000 new case/year in the UK</a:t>
            </a:r>
          </a:p>
        </p:txBody>
      </p:sp>
      <p:sp>
        <p:nvSpPr>
          <p:cNvPr id="6" name="Text Placeholder 2" descr="Present back ground of Leber's hereditary optic neuropathy including causes, epidemiology, symptoms, prognosis and current treatments">
            <a:extLst>
              <a:ext uri="{FF2B5EF4-FFF2-40B4-BE49-F238E27FC236}">
                <a16:creationId xmlns:a16="http://schemas.microsoft.com/office/drawing/2014/main" id="{56E1BFA5-072D-0E62-B828-51DF67526C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5125" y="923337"/>
            <a:ext cx="11701747" cy="5637784"/>
          </a:xfr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113000"/>
              </a:lnSpc>
              <a:spcBef>
                <a:spcPts val="0"/>
              </a:spcBef>
            </a:pPr>
            <a:r>
              <a:rPr lang="en-GB" b="1" dirty="0"/>
              <a:t>Definition</a:t>
            </a:r>
          </a:p>
          <a:p>
            <a:pPr marL="285750" indent="-285750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Early - </a:t>
            </a:r>
            <a:r>
              <a:rPr lang="en-GB" dirty="0"/>
              <a:t>cancer restricted to breast, or breast and nearby lymph nodes, has not spread to other parts of body</a:t>
            </a:r>
          </a:p>
          <a:p>
            <a:pPr marL="285750" indent="-285750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Hormone receptor-positive (HR+) </a:t>
            </a:r>
            <a:r>
              <a:rPr lang="en-GB" dirty="0"/>
              <a:t>breast cancer cells co-express oestrogen or/and progesterone. HER2 is a receptor for a growth factor. Breast cancer cells with lower levels of HER2 receptors are HER2-negative            (HER2−)</a:t>
            </a:r>
          </a:p>
          <a:p>
            <a:pPr marL="285750" indent="-285750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HR+/HER2 </a:t>
            </a:r>
            <a:r>
              <a:rPr lang="en-GB" dirty="0"/>
              <a:t>− most common subtype ~68% of all breast cancers</a:t>
            </a:r>
          </a:p>
          <a:p>
            <a:pPr>
              <a:lnSpc>
                <a:spcPct val="113000"/>
              </a:lnSpc>
              <a:spcBef>
                <a:spcPts val="0"/>
              </a:spcBef>
            </a:pPr>
            <a:r>
              <a:rPr lang="en-GB" b="1" dirty="0"/>
              <a:t>Causes and diagnosis </a:t>
            </a:r>
          </a:p>
          <a:p>
            <a:pPr marL="285750" indent="-285750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Genetic mutations, hormonal factors, lifestyle choices and environmental exposures</a:t>
            </a:r>
          </a:p>
          <a:p>
            <a:pPr marL="285750" indent="-285750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All people can have HR+, HER2-negative early breast cancer, but incidence is higher in post menopausal women compared to premenopausal women</a:t>
            </a:r>
          </a:p>
          <a:p>
            <a:pPr marL="285750" indent="-285750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Diagnosis involves triple assessment with breast examination, such as mammogram and/or ultrasound scan and biopsy</a:t>
            </a:r>
          </a:p>
          <a:p>
            <a:pPr>
              <a:lnSpc>
                <a:spcPct val="113000"/>
              </a:lnSpc>
              <a:spcBef>
                <a:spcPts val="0"/>
              </a:spcBef>
            </a:pPr>
            <a:r>
              <a:rPr lang="en-GB" b="1" dirty="0"/>
              <a:t>High risk of recurrence</a:t>
            </a:r>
          </a:p>
          <a:p>
            <a:pPr marL="285750" indent="-285750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No universally accepted definition of high-risk early breast cancer</a:t>
            </a:r>
          </a:p>
          <a:p>
            <a:pPr marL="285750" indent="-285750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NATALEE definition (</a:t>
            </a:r>
            <a:r>
              <a:rPr lang="en-GB" dirty="0">
                <a:hlinkClick r:id="rId3" action="ppaction://hlinksldjump"/>
              </a:rPr>
              <a:t>slide 9</a:t>
            </a:r>
            <a:r>
              <a:rPr lang="en-GB" dirty="0"/>
              <a:t>): Anatomical Stage IIA: N0 with either: Grade 2/3, or N1. Stage IIB: N0 or N1. Stage III: N0, N1, N2 or N3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Equalities considerations</a:t>
            </a:r>
          </a:p>
          <a:p>
            <a:pPr marL="285750" lvl="0" indent="-28575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No equality issues</a:t>
            </a:r>
            <a:r>
              <a:rPr lang="en-GB" dirty="0"/>
              <a:t>were raised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by the company and other stakeholders </a:t>
            </a:r>
          </a:p>
          <a:p>
            <a:pPr>
              <a:lnSpc>
                <a:spcPct val="113000"/>
              </a:lnSpc>
              <a:spcBef>
                <a:spcPts val="0"/>
              </a:spcBef>
            </a:pPr>
            <a:endParaRPr lang="en-GB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254143D2-E2C1-9C9B-2682-7ECD1826EE50}"/>
              </a:ext>
            </a:extLst>
          </p:cNvPr>
          <p:cNvSpPr txBox="1">
            <a:spLocks/>
          </p:cNvSpPr>
          <p:nvPr/>
        </p:nvSpPr>
        <p:spPr>
          <a:xfrm>
            <a:off x="2286029" y="6561121"/>
            <a:ext cx="7619941" cy="282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Inter" charset="0"/>
                <a:cs typeface="Int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Abbreviations: HER2:human epidermal growth factor receptor 2 </a:t>
            </a:r>
          </a:p>
        </p:txBody>
      </p:sp>
    </p:spTree>
    <p:extLst>
      <p:ext uri="{BB962C8B-B14F-4D97-AF65-F5344CB8AC3E}">
        <p14:creationId xmlns:p14="http://schemas.microsoft.com/office/powerpoint/2010/main" val="807856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C34D9-507A-7F53-CF77-827275BD6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C9890-D4DF-C9A6-F58A-FD1884827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16" y="421151"/>
            <a:ext cx="11513768" cy="517926"/>
          </a:xfrm>
        </p:spPr>
        <p:txBody>
          <a:bodyPr>
            <a:noAutofit/>
          </a:bodyPr>
          <a:lstStyle/>
          <a:p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ITC results: </a:t>
            </a:r>
            <a:r>
              <a:rPr lang="en-GB" sz="3000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, DRFS and OS (STC) </a:t>
            </a: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1730A46F-1D33-CE10-05C4-48FBB2FDC241}"/>
              </a:ext>
            </a:extLst>
          </p:cNvPr>
          <p:cNvSpPr txBox="1">
            <a:spLocks/>
          </p:cNvSpPr>
          <p:nvPr/>
        </p:nvSpPr>
        <p:spPr>
          <a:xfrm>
            <a:off x="1200912" y="6232214"/>
            <a:ext cx="9339710" cy="3693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Abbreviations; AI, aromatase inhibitor; CI, confidence interval, DRFS, distant recurrence-free survival; ET, endocrine therapy; HR, hazard ratio; OS, overall survival</a:t>
            </a:r>
          </a:p>
        </p:txBody>
      </p:sp>
      <p:sp>
        <p:nvSpPr>
          <p:cNvPr id="7" name="Rectangle 6" descr="Marker showing slides are confidential ">
            <a:extLst>
              <a:ext uri="{FF2B5EF4-FFF2-40B4-BE49-F238E27FC236}">
                <a16:creationId xmlns:a16="http://schemas.microsoft.com/office/drawing/2014/main" id="{5D8B5B67-791B-000E-BA4B-8D9EF336F74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34000" y="0"/>
            <a:ext cx="152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</a:rPr>
              <a:t>CONFIDENTIAL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B52741A-FC84-363E-8923-0804418ED4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299971"/>
              </p:ext>
            </p:extLst>
          </p:nvPr>
        </p:nvGraphicFramePr>
        <p:xfrm>
          <a:off x="339116" y="1430099"/>
          <a:ext cx="11027883" cy="1005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62452">
                  <a:extLst>
                    <a:ext uri="{9D8B030D-6E8A-4147-A177-3AD203B41FA5}">
                      <a16:colId xmlns:a16="http://schemas.microsoft.com/office/drawing/2014/main" val="2211998634"/>
                    </a:ext>
                  </a:extLst>
                </a:gridCol>
                <a:gridCol w="3823519">
                  <a:extLst>
                    <a:ext uri="{9D8B030D-6E8A-4147-A177-3AD203B41FA5}">
                      <a16:colId xmlns:a16="http://schemas.microsoft.com/office/drawing/2014/main" val="2668578339"/>
                    </a:ext>
                  </a:extLst>
                </a:gridCol>
                <a:gridCol w="4141912">
                  <a:extLst>
                    <a:ext uri="{9D8B030D-6E8A-4147-A177-3AD203B41FA5}">
                      <a16:colId xmlns:a16="http://schemas.microsoft.com/office/drawing/2014/main" val="2248029265"/>
                    </a:ext>
                  </a:extLst>
                </a:gridCol>
              </a:tblGrid>
              <a:tr h="295864">
                <a:tc>
                  <a:txBody>
                    <a:bodyPr/>
                    <a:lstStyle/>
                    <a:p>
                      <a:pPr algn="l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(95%CI)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147740"/>
                  </a:ext>
                </a:extLst>
              </a:tr>
              <a:tr h="517762">
                <a:tc>
                  <a:txBody>
                    <a:bodyPr/>
                    <a:lstStyle/>
                    <a:p>
                      <a:pPr algn="l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Ribociclib + AI vs. </a:t>
                      </a:r>
                    </a:p>
                    <a:p>
                      <a:pPr algn="l"/>
                      <a:r>
                        <a:rPr lang="en-GB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Abemaciclib</a:t>
                      </a:r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663384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13AC658-8296-0CB7-3FAA-86D6780DA15B}"/>
              </a:ext>
            </a:extLst>
          </p:cNvPr>
          <p:cNvSpPr txBox="1"/>
          <p:nvPr/>
        </p:nvSpPr>
        <p:spPr>
          <a:xfrm>
            <a:off x="339115" y="1083404"/>
            <a:ext cx="98056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iDFS</a:t>
            </a:r>
            <a:r>
              <a:rPr lang="en-GB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result </a:t>
            </a:r>
            <a:r>
              <a:rPr lang="en-GB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(Population 4)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68AF593-0F4C-7F38-2947-03A6E4612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862168"/>
              </p:ext>
            </p:extLst>
          </p:nvPr>
        </p:nvGraphicFramePr>
        <p:xfrm>
          <a:off x="256820" y="3194059"/>
          <a:ext cx="11027883" cy="1005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62452">
                  <a:extLst>
                    <a:ext uri="{9D8B030D-6E8A-4147-A177-3AD203B41FA5}">
                      <a16:colId xmlns:a16="http://schemas.microsoft.com/office/drawing/2014/main" val="2211998634"/>
                    </a:ext>
                  </a:extLst>
                </a:gridCol>
                <a:gridCol w="3823519">
                  <a:extLst>
                    <a:ext uri="{9D8B030D-6E8A-4147-A177-3AD203B41FA5}">
                      <a16:colId xmlns:a16="http://schemas.microsoft.com/office/drawing/2014/main" val="2668578339"/>
                    </a:ext>
                  </a:extLst>
                </a:gridCol>
                <a:gridCol w="4141912">
                  <a:extLst>
                    <a:ext uri="{9D8B030D-6E8A-4147-A177-3AD203B41FA5}">
                      <a16:colId xmlns:a16="http://schemas.microsoft.com/office/drawing/2014/main" val="2248029265"/>
                    </a:ext>
                  </a:extLst>
                </a:gridCol>
              </a:tblGrid>
              <a:tr h="295864">
                <a:tc>
                  <a:txBody>
                    <a:bodyPr/>
                    <a:lstStyle/>
                    <a:p>
                      <a:pPr algn="l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(95%CI)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147740"/>
                  </a:ext>
                </a:extLst>
              </a:tr>
              <a:tr h="517762">
                <a:tc>
                  <a:txBody>
                    <a:bodyPr/>
                    <a:lstStyle/>
                    <a:p>
                      <a:pPr algn="l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Ribociclib + AI vs. </a:t>
                      </a:r>
                    </a:p>
                    <a:p>
                      <a:pPr algn="l"/>
                      <a:r>
                        <a:rPr lang="en-GB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Abemaciclib</a:t>
                      </a:r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663384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A3F37FB-D964-B4DD-957F-434C524F7F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419727"/>
              </p:ext>
            </p:extLst>
          </p:nvPr>
        </p:nvGraphicFramePr>
        <p:xfrm>
          <a:off x="339116" y="4712684"/>
          <a:ext cx="11027883" cy="1005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62452">
                  <a:extLst>
                    <a:ext uri="{9D8B030D-6E8A-4147-A177-3AD203B41FA5}">
                      <a16:colId xmlns:a16="http://schemas.microsoft.com/office/drawing/2014/main" val="2211998634"/>
                    </a:ext>
                  </a:extLst>
                </a:gridCol>
                <a:gridCol w="3823519">
                  <a:extLst>
                    <a:ext uri="{9D8B030D-6E8A-4147-A177-3AD203B41FA5}">
                      <a16:colId xmlns:a16="http://schemas.microsoft.com/office/drawing/2014/main" val="2668578339"/>
                    </a:ext>
                  </a:extLst>
                </a:gridCol>
                <a:gridCol w="4141912">
                  <a:extLst>
                    <a:ext uri="{9D8B030D-6E8A-4147-A177-3AD203B41FA5}">
                      <a16:colId xmlns:a16="http://schemas.microsoft.com/office/drawing/2014/main" val="2248029265"/>
                    </a:ext>
                  </a:extLst>
                </a:gridCol>
              </a:tblGrid>
              <a:tr h="295864">
                <a:tc>
                  <a:txBody>
                    <a:bodyPr/>
                    <a:lstStyle/>
                    <a:p>
                      <a:pPr algn="l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(95%CI)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147740"/>
                  </a:ext>
                </a:extLst>
              </a:tr>
              <a:tr h="517762">
                <a:tc>
                  <a:txBody>
                    <a:bodyPr/>
                    <a:lstStyle/>
                    <a:p>
                      <a:pPr algn="l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Ribociclib + AI vs. </a:t>
                      </a:r>
                    </a:p>
                    <a:p>
                      <a:pPr algn="l"/>
                      <a:r>
                        <a:rPr lang="en-GB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Abemaciclib</a:t>
                      </a:r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663384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0C8C645-4063-7DE2-64F8-A0DCCEC462BE}"/>
              </a:ext>
            </a:extLst>
          </p:cNvPr>
          <p:cNvSpPr txBox="1"/>
          <p:nvPr/>
        </p:nvSpPr>
        <p:spPr>
          <a:xfrm>
            <a:off x="256820" y="2824727"/>
            <a:ext cx="98056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DRFS result </a:t>
            </a:r>
            <a:r>
              <a:rPr lang="en-GB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(Population 4)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F3023E-924F-AFE9-DE6A-5443E1B94F5A}"/>
              </a:ext>
            </a:extLst>
          </p:cNvPr>
          <p:cNvSpPr txBox="1"/>
          <p:nvPr/>
        </p:nvSpPr>
        <p:spPr>
          <a:xfrm>
            <a:off x="256820" y="4343352"/>
            <a:ext cx="98056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OS result </a:t>
            </a:r>
            <a:r>
              <a:rPr lang="en-GB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(Population 4)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93ECED-82ED-0AE7-735C-A92CDCFD218A}"/>
              </a:ext>
            </a:extLst>
          </p:cNvPr>
          <p:cNvSpPr txBox="1"/>
          <p:nvPr/>
        </p:nvSpPr>
        <p:spPr>
          <a:xfrm>
            <a:off x="10658746" y="6436849"/>
            <a:ext cx="1280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FF40FF"/>
                </a:solidFill>
                <a:latin typeface="Arial" panose="020B0604020202020204" pitchFamily="34" charset="0"/>
                <a:hlinkClick r:id="rId3" action="ppaction://hlinksldjump"/>
              </a:rPr>
              <a:t>Main slide</a:t>
            </a:r>
            <a:endParaRPr lang="en-GB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966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4E3BD38-00D0-8B7E-4BA6-CD51815CF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144712"/>
              </p:ext>
            </p:extLst>
          </p:nvPr>
        </p:nvGraphicFramePr>
        <p:xfrm>
          <a:off x="222539" y="1684312"/>
          <a:ext cx="11739154" cy="24311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2046">
                  <a:extLst>
                    <a:ext uri="{9D8B030D-6E8A-4147-A177-3AD203B41FA5}">
                      <a16:colId xmlns:a16="http://schemas.microsoft.com/office/drawing/2014/main" val="2258169913"/>
                    </a:ext>
                  </a:extLst>
                </a:gridCol>
                <a:gridCol w="3141559">
                  <a:extLst>
                    <a:ext uri="{9D8B030D-6E8A-4147-A177-3AD203B41FA5}">
                      <a16:colId xmlns:a16="http://schemas.microsoft.com/office/drawing/2014/main" val="2648933129"/>
                    </a:ext>
                  </a:extLst>
                </a:gridCol>
                <a:gridCol w="3291021">
                  <a:extLst>
                    <a:ext uri="{9D8B030D-6E8A-4147-A177-3AD203B41FA5}">
                      <a16:colId xmlns:a16="http://schemas.microsoft.com/office/drawing/2014/main" val="4005555335"/>
                    </a:ext>
                  </a:extLst>
                </a:gridCol>
                <a:gridCol w="3634528">
                  <a:extLst>
                    <a:ext uri="{9D8B030D-6E8A-4147-A177-3AD203B41FA5}">
                      <a16:colId xmlns:a16="http://schemas.microsoft.com/office/drawing/2014/main" val="1442273481"/>
                    </a:ext>
                  </a:extLst>
                </a:gridCol>
              </a:tblGrid>
              <a:tr h="673347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</a:t>
                      </a:r>
                      <a:endParaRPr lang="en-GB" sz="1800" b="1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405" marR="284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Unweighted OR (95% CI)</a:t>
                      </a:r>
                      <a:endParaRPr lang="en-GB" sz="1800" b="1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405" marR="284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MAIC analysis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weighted OR (95% CI)</a:t>
                      </a:r>
                      <a:endParaRPr lang="en-GB" sz="1800" b="1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405" marR="284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Sensitivity MAIC analysis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weighted OR (95% CI)</a:t>
                      </a:r>
                      <a:endParaRPr lang="en-GB" sz="1800" b="1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405" marR="28405" marT="0" marB="0" anchor="ctr"/>
                </a:tc>
                <a:extLst>
                  <a:ext uri="{0D108BD9-81ED-4DB2-BD59-A6C34878D82A}">
                    <a16:rowId xmlns:a16="http://schemas.microsoft.com/office/drawing/2014/main" val="2184967340"/>
                  </a:ext>
                </a:extLst>
              </a:tr>
              <a:tr h="35157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 increased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405" marR="2840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5" marR="2840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5" marR="2840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5" marR="28405" marT="0" marB="0" anchor="ctr"/>
                </a:tc>
                <a:extLst>
                  <a:ext uri="{0D108BD9-81ED-4DB2-BD59-A6C34878D82A}">
                    <a16:rowId xmlns:a16="http://schemas.microsoft.com/office/drawing/2014/main" val="3656975588"/>
                  </a:ext>
                </a:extLst>
              </a:tr>
              <a:tr h="35157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Diarrhoea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405" marR="2840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5" marR="2840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5" marR="2840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5" marR="28405" marT="0" marB="0" anchor="ctr"/>
                </a:tc>
                <a:extLst>
                  <a:ext uri="{0D108BD9-81ED-4DB2-BD59-A6C34878D82A}">
                    <a16:rowId xmlns:a16="http://schemas.microsoft.com/office/drawing/2014/main" val="1087954477"/>
                  </a:ext>
                </a:extLst>
              </a:tr>
              <a:tr h="35157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Leukopenia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405" marR="2840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5" marR="2840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5" marR="2840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5" marR="28405" marT="0" marB="0" anchor="ctr"/>
                </a:tc>
                <a:extLst>
                  <a:ext uri="{0D108BD9-81ED-4DB2-BD59-A6C34878D82A}">
                    <a16:rowId xmlns:a16="http://schemas.microsoft.com/office/drawing/2014/main" val="4145717979"/>
                  </a:ext>
                </a:extLst>
              </a:tr>
              <a:tr h="35157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Lymphopenia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405" marR="2840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5" marR="2840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5" marR="2840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5" marR="28405" marT="0" marB="0" anchor="ctr"/>
                </a:tc>
                <a:extLst>
                  <a:ext uri="{0D108BD9-81ED-4DB2-BD59-A6C34878D82A}">
                    <a16:rowId xmlns:a16="http://schemas.microsoft.com/office/drawing/2014/main" val="1626604495"/>
                  </a:ext>
                </a:extLst>
              </a:tr>
              <a:tr h="35157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Neutropenia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405" marR="2840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5" marR="2840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5" marR="2840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5" marR="28405" marT="0" marB="0" anchor="ctr"/>
                </a:tc>
                <a:extLst>
                  <a:ext uri="{0D108BD9-81ED-4DB2-BD59-A6C34878D82A}">
                    <a16:rowId xmlns:a16="http://schemas.microsoft.com/office/drawing/2014/main" val="83101094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4038126-8005-A010-174F-35E6F4C79ABC}"/>
              </a:ext>
            </a:extLst>
          </p:cNvPr>
          <p:cNvSpPr txBox="1"/>
          <p:nvPr/>
        </p:nvSpPr>
        <p:spPr>
          <a:xfrm>
            <a:off x="222539" y="1274189"/>
            <a:ext cx="101316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Grade ≥3 TEAE MAIC results: 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ribociclib+AI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versus </a:t>
            </a:r>
            <a:r>
              <a:rPr lang="en-GB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abemaciclib+ET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(Population 4)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6948BA-293A-CA81-570C-E02E8CC73737}"/>
              </a:ext>
            </a:extLst>
          </p:cNvPr>
          <p:cNvSpPr txBox="1"/>
          <p:nvPr/>
        </p:nvSpPr>
        <p:spPr>
          <a:xfrm>
            <a:off x="466724" y="4268422"/>
            <a:ext cx="11250784" cy="948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>
                <a:tab pos="909320" algn="r"/>
              </a:tabLst>
              <a:defRPr/>
            </a:pPr>
            <a:r>
              <a:rPr lang="en-GB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Compared with </a:t>
            </a:r>
            <a:r>
              <a:rPr lang="en-GB" sz="18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abemaciclib</a:t>
            </a:r>
            <a:r>
              <a:rPr lang="en-GB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ET, both prior to and after matching, </a:t>
            </a:r>
            <a:r>
              <a:rPr lang="en-GB" sz="18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ribociclib+AI</a:t>
            </a:r>
            <a:r>
              <a:rPr lang="en-GB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was associated with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XX</a:t>
            </a:r>
            <a:r>
              <a:rPr lang="en-GB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odds of Grade ≥3 diarrhoea, leukopenia, and lymphopenia, and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XX </a:t>
            </a:r>
            <a:r>
              <a:rPr lang="en-GB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odds of Grade ≥3 increased ALT and neutropenia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252A04D-A872-F7C6-53B6-86FA9A661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16" y="421151"/>
            <a:ext cx="11513768" cy="517926"/>
          </a:xfrm>
        </p:spPr>
        <p:txBody>
          <a:bodyPr>
            <a:noAutofit/>
          </a:bodyPr>
          <a:lstStyle/>
          <a:p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ITC results: Grade ≥3 TEAE results (MAIC) </a:t>
            </a:r>
          </a:p>
        </p:txBody>
      </p:sp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94468995-C571-3270-5A74-713CE47E9C9D}"/>
              </a:ext>
            </a:extLst>
          </p:cNvPr>
          <p:cNvSpPr txBox="1">
            <a:spLocks/>
          </p:cNvSpPr>
          <p:nvPr/>
        </p:nvSpPr>
        <p:spPr>
          <a:xfrm>
            <a:off x="1319036" y="6231309"/>
            <a:ext cx="9339710" cy="5443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Abbreviations; AI,  aromatase inhibitor; ALT, alanine transaminase; CI, confidence intervals; ET, endocrine therapy; MAIC, Matching-adjusted indirect comparison; OR, odds ratio; TEAE, treatment-emergent adverse event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2A4717-4EDD-5EF4-14F2-3450EF2AD0DF}"/>
              </a:ext>
            </a:extLst>
          </p:cNvPr>
          <p:cNvSpPr txBox="1"/>
          <p:nvPr/>
        </p:nvSpPr>
        <p:spPr>
          <a:xfrm>
            <a:off x="10658746" y="6436849"/>
            <a:ext cx="1280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FF40FF"/>
                </a:solidFill>
                <a:latin typeface="Arial" panose="020B0604020202020204" pitchFamily="34" charset="0"/>
                <a:hlinkClick r:id="rId2" action="ppaction://hlinksldjump"/>
              </a:rPr>
              <a:t>Main slide</a:t>
            </a:r>
            <a:endParaRPr lang="en-GB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3705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63687AA6-4B17-0B10-CE35-D6FC78924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70" y="226553"/>
            <a:ext cx="11250785" cy="592817"/>
          </a:xfrm>
        </p:spPr>
        <p:txBody>
          <a:bodyPr/>
          <a:lstStyle/>
          <a:p>
            <a:r>
              <a:rPr lang="en-GB" sz="3200"/>
              <a:t>How company incorporated evidence into model</a:t>
            </a:r>
            <a:endParaRPr lang="en-GB"/>
          </a:p>
        </p:txBody>
      </p:sp>
      <p:graphicFrame>
        <p:nvGraphicFramePr>
          <p:cNvPr id="4" name="Table 4" descr="Economic model inputs and evidence sources">
            <a:extLst>
              <a:ext uri="{FF2B5EF4-FFF2-40B4-BE49-F238E27FC236}">
                <a16:creationId xmlns:a16="http://schemas.microsoft.com/office/drawing/2014/main" id="{10085F72-4B1B-4005-8CA6-3133B34C17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380991"/>
              </p:ext>
            </p:extLst>
          </p:nvPr>
        </p:nvGraphicFramePr>
        <p:xfrm>
          <a:off x="360398" y="1118771"/>
          <a:ext cx="11346328" cy="470780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900595">
                  <a:extLst>
                    <a:ext uri="{9D8B030D-6E8A-4147-A177-3AD203B41FA5}">
                      <a16:colId xmlns:a16="http://schemas.microsoft.com/office/drawing/2014/main" val="3974739884"/>
                    </a:ext>
                  </a:extLst>
                </a:gridCol>
                <a:gridCol w="8445733">
                  <a:extLst>
                    <a:ext uri="{9D8B030D-6E8A-4147-A177-3AD203B41FA5}">
                      <a16:colId xmlns:a16="http://schemas.microsoft.com/office/drawing/2014/main" val="4289090289"/>
                    </a:ext>
                  </a:extLst>
                </a:gridCol>
              </a:tblGrid>
              <a:tr h="434064"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latin typeface="Arial" panose="020B0604020202020204" pitchFamily="34" charset="0"/>
                        </a:rPr>
                        <a:t>Assumptions and evidence 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441208"/>
                  </a:ext>
                </a:extLst>
              </a:tr>
              <a:tr h="471955"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Model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50">
                          <a:latin typeface="Arial" panose="020B0604020202020204" pitchFamily="34" charset="0"/>
                        </a:rPr>
                        <a:t>Semi Markov model cohort state transition model with partitioned survival structure for DR health 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96143"/>
                  </a:ext>
                </a:extLst>
              </a:tr>
              <a:tr h="525907"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Baseline characteristics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50">
                          <a:latin typeface="Arial" panose="020B0604020202020204" pitchFamily="34" charset="0"/>
                        </a:rPr>
                        <a:t>NATALEE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294060"/>
                  </a:ext>
                </a:extLst>
              </a:tr>
              <a:tr h="434064"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Time horizon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50">
                          <a:latin typeface="Arial" panose="020B0604020202020204" pitchFamily="34" charset="0"/>
                        </a:rPr>
                        <a:t>50 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463445"/>
                  </a:ext>
                </a:extLst>
              </a:tr>
              <a:tr h="505721"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Cycle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50">
                          <a:latin typeface="Arial" panose="020B0604020202020204" pitchFamily="34" charset="0"/>
                        </a:rPr>
                        <a:t>28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357328"/>
                  </a:ext>
                </a:extLst>
              </a:tr>
              <a:tr h="434064"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Intervention efficacy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50">
                          <a:latin typeface="Arial" panose="020B0604020202020204" pitchFamily="34" charset="0"/>
                        </a:rPr>
                        <a:t>NATALEE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904842"/>
                  </a:ext>
                </a:extLst>
              </a:tr>
              <a:tr h="486168"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Comparator efficacy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50">
                          <a:latin typeface="Arial" panose="020B0604020202020204" pitchFamily="34" charset="0"/>
                        </a:rPr>
                        <a:t>NATALEE &amp; monarchE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464215"/>
                  </a:ext>
                </a:extLst>
              </a:tr>
              <a:tr h="434064"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Utilities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50" i="0">
                          <a:latin typeface="Arial" panose="020B0604020202020204" pitchFamily="34" charset="0"/>
                        </a:rPr>
                        <a:t>NATALEE  and literature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366450"/>
                  </a:ext>
                </a:extLst>
              </a:tr>
              <a:tr h="388381"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50">
                          <a:latin typeface="Arial" panose="020B0604020202020204" pitchFamily="34" charset="0"/>
                        </a:rPr>
                        <a:t>National Schedule of NHS Costs 2022/23, </a:t>
                      </a:r>
                      <a:r>
                        <a:rPr lang="en-GB" sz="1750" err="1">
                          <a:latin typeface="Arial" panose="020B0604020202020204" pitchFamily="34" charset="0"/>
                        </a:rPr>
                        <a:t>eMIT</a:t>
                      </a:r>
                      <a:r>
                        <a:rPr lang="en-GB" sz="1750">
                          <a:latin typeface="Arial" panose="020B0604020202020204" pitchFamily="34" charset="0"/>
                        </a:rPr>
                        <a:t>  and BNF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09570"/>
                  </a:ext>
                </a:extLst>
              </a:tr>
              <a:tr h="440529"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Perspective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50"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NHS and PSS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28160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EEFD16E-B478-6DDD-3208-0F5A3CF3AE36}"/>
              </a:ext>
            </a:extLst>
          </p:cNvPr>
          <p:cNvSpPr txBox="1"/>
          <p:nvPr/>
        </p:nvSpPr>
        <p:spPr>
          <a:xfrm>
            <a:off x="646148" y="6385934"/>
            <a:ext cx="98808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>
                <a:latin typeface="Arial" panose="020B0604020202020204" pitchFamily="34" charset="0"/>
              </a:rPr>
              <a:t>Abbreviations: BNF, British National Formulary; </a:t>
            </a:r>
            <a:r>
              <a:rPr lang="en-GB" sz="1400" err="1">
                <a:latin typeface="Arial" panose="020B0604020202020204" pitchFamily="34" charset="0"/>
              </a:rPr>
              <a:t>eMIT</a:t>
            </a:r>
            <a:r>
              <a:rPr lang="en-GB" sz="1400">
                <a:latin typeface="Arial" panose="020B0604020202020204" pitchFamily="34" charset="0"/>
              </a:rPr>
              <a:t>, electronic market information tool;  PSS, Personal Social Services; PSSRU, Personal Social Services Research Unit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E6D7D7-6062-7FD9-856D-ED0A9467C8DC}"/>
              </a:ext>
            </a:extLst>
          </p:cNvPr>
          <p:cNvSpPr txBox="1"/>
          <p:nvPr/>
        </p:nvSpPr>
        <p:spPr>
          <a:xfrm>
            <a:off x="10911899" y="6509045"/>
            <a:ext cx="1280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FF40FF"/>
                </a:solidFill>
                <a:latin typeface="Arial" panose="020B0604020202020204" pitchFamily="34" charset="0"/>
                <a:hlinkClick r:id="rId3" action="ppaction://hlinksldjump"/>
              </a:rPr>
              <a:t>Main slide</a:t>
            </a:r>
            <a:endParaRPr lang="en-GB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0698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0651226-44BC-0C59-7B3D-AA576E3F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7" y="223207"/>
            <a:ext cx="12527319" cy="695849"/>
          </a:xfrm>
        </p:spPr>
        <p:txBody>
          <a:bodyPr>
            <a:noAutofit/>
          </a:bodyPr>
          <a:lstStyle/>
          <a:p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Issue 9: company fitted </a:t>
            </a:r>
            <a:r>
              <a:rPr lang="en-GB" sz="300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30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DFS</a:t>
            </a:r>
            <a:r>
              <a:rPr lang="en-GB" sz="3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curves</a:t>
            </a:r>
            <a:endParaRPr lang="en-GB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D836175-B9A0-E6DB-A856-2A24D7D1361B}"/>
              </a:ext>
            </a:extLst>
          </p:cNvPr>
          <p:cNvCxnSpPr>
            <a:cxnSpLocks/>
          </p:cNvCxnSpPr>
          <p:nvPr/>
        </p:nvCxnSpPr>
        <p:spPr>
          <a:xfrm flipV="1">
            <a:off x="4420925" y="4412973"/>
            <a:ext cx="1582310" cy="103368"/>
          </a:xfrm>
          <a:prstGeom prst="straightConnector1">
            <a:avLst/>
          </a:prstGeom>
          <a:ln w="19050">
            <a:solidFill>
              <a:srgbClr val="1E41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736B571-6852-A26C-F9A4-B2D8ECF897FA}"/>
              </a:ext>
            </a:extLst>
          </p:cNvPr>
          <p:cNvSpPr txBox="1"/>
          <p:nvPr/>
        </p:nvSpPr>
        <p:spPr>
          <a:xfrm>
            <a:off x="3021496" y="4309607"/>
            <a:ext cx="1399429" cy="646331"/>
          </a:xfrm>
          <a:prstGeom prst="rect">
            <a:avLst/>
          </a:prstGeom>
          <a:noFill/>
          <a:ln w="28575">
            <a:solidFill>
              <a:srgbClr val="1E416C"/>
            </a:solidFill>
          </a:ln>
        </p:spPr>
        <p:txBody>
          <a:bodyPr wrap="square" rtlCol="0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Company base case</a:t>
            </a:r>
          </a:p>
        </p:txBody>
      </p:sp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F5192164-3226-1D35-4924-5EC61CFDF19F}"/>
              </a:ext>
            </a:extLst>
          </p:cNvPr>
          <p:cNvSpPr txBox="1">
            <a:spLocks/>
          </p:cNvSpPr>
          <p:nvPr/>
        </p:nvSpPr>
        <p:spPr>
          <a:xfrm>
            <a:off x="1485936" y="6099892"/>
            <a:ext cx="9116750" cy="5349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Abbreviations; AI, aromatase inhibitor; DR, distant recurrence; ET, endocrine therapy; MAIC, Matching-adjusted indirect comparison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44CAE9-FD98-72A7-DE12-F528D9DA5F9F}"/>
              </a:ext>
            </a:extLst>
          </p:cNvPr>
          <p:cNvSpPr txBox="1"/>
          <p:nvPr/>
        </p:nvSpPr>
        <p:spPr>
          <a:xfrm>
            <a:off x="10052921" y="6450127"/>
            <a:ext cx="1910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Main slide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 descr="Marker showing slides are confidential ">
            <a:extLst>
              <a:ext uri="{FF2B5EF4-FFF2-40B4-BE49-F238E27FC236}">
                <a16:creationId xmlns:a16="http://schemas.microsoft.com/office/drawing/2014/main" id="{13425EF3-E3A1-2411-1BB2-A9DA9E1016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34000" y="0"/>
            <a:ext cx="152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</a:rPr>
              <a:t>CONFIDENTIAL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235120-17D4-97B3-B771-5E98D267BB42}"/>
              </a:ext>
            </a:extLst>
          </p:cNvPr>
          <p:cNvSpPr/>
          <p:nvPr/>
        </p:nvSpPr>
        <p:spPr>
          <a:xfrm>
            <a:off x="449623" y="1105740"/>
            <a:ext cx="11227265" cy="472813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2381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A4B569-FAE8-DA2B-FC23-A3E9B968C1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845852"/>
              </p:ext>
            </p:extLst>
          </p:nvPr>
        </p:nvGraphicFramePr>
        <p:xfrm>
          <a:off x="466724" y="1234840"/>
          <a:ext cx="10813893" cy="391981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54352">
                  <a:extLst>
                    <a:ext uri="{9D8B030D-6E8A-4147-A177-3AD203B41FA5}">
                      <a16:colId xmlns:a16="http://schemas.microsoft.com/office/drawing/2014/main" val="712109951"/>
                    </a:ext>
                  </a:extLst>
                </a:gridCol>
                <a:gridCol w="1654352">
                  <a:extLst>
                    <a:ext uri="{9D8B030D-6E8A-4147-A177-3AD203B41FA5}">
                      <a16:colId xmlns:a16="http://schemas.microsoft.com/office/drawing/2014/main" val="1963521423"/>
                    </a:ext>
                  </a:extLst>
                </a:gridCol>
                <a:gridCol w="1654352">
                  <a:extLst>
                    <a:ext uri="{9D8B030D-6E8A-4147-A177-3AD203B41FA5}">
                      <a16:colId xmlns:a16="http://schemas.microsoft.com/office/drawing/2014/main" val="3456581970"/>
                    </a:ext>
                  </a:extLst>
                </a:gridCol>
                <a:gridCol w="1643431">
                  <a:extLst>
                    <a:ext uri="{9D8B030D-6E8A-4147-A177-3AD203B41FA5}">
                      <a16:colId xmlns:a16="http://schemas.microsoft.com/office/drawing/2014/main" val="2818700787"/>
                    </a:ext>
                  </a:extLst>
                </a:gridCol>
                <a:gridCol w="1242674">
                  <a:extLst>
                    <a:ext uri="{9D8B030D-6E8A-4147-A177-3AD203B41FA5}">
                      <a16:colId xmlns:a16="http://schemas.microsoft.com/office/drawing/2014/main" val="3404802363"/>
                    </a:ext>
                  </a:extLst>
                </a:gridCol>
                <a:gridCol w="992612">
                  <a:extLst>
                    <a:ext uri="{9D8B030D-6E8A-4147-A177-3AD203B41FA5}">
                      <a16:colId xmlns:a16="http://schemas.microsoft.com/office/drawing/2014/main" val="1255629064"/>
                    </a:ext>
                  </a:extLst>
                </a:gridCol>
                <a:gridCol w="986060">
                  <a:extLst>
                    <a:ext uri="{9D8B030D-6E8A-4147-A177-3AD203B41FA5}">
                      <a16:colId xmlns:a16="http://schemas.microsoft.com/office/drawing/2014/main" val="1153460081"/>
                    </a:ext>
                  </a:extLst>
                </a:gridCol>
                <a:gridCol w="986060">
                  <a:extLst>
                    <a:ext uri="{9D8B030D-6E8A-4147-A177-3AD203B41FA5}">
                      <a16:colId xmlns:a16="http://schemas.microsoft.com/office/drawing/2014/main" val="3694776156"/>
                    </a:ext>
                  </a:extLst>
                </a:gridCol>
              </a:tblGrid>
              <a:tr h="356347">
                <a:tc row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</a:rPr>
                        <a:t>Health state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</a:rPr>
                        <a:t>Outcome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</a:rPr>
                        <a:t>Company/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800">
                          <a:effectLst/>
                        </a:rPr>
                        <a:t>EAG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</a:rPr>
                        <a:t>Distribution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</a:rPr>
                        <a:t>Landmark efficacy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662507"/>
                  </a:ext>
                </a:extLst>
              </a:tr>
              <a:tr h="7126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</a:rPr>
                        <a:t>5 years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</a:rPr>
                        <a:t>10 years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</a:rPr>
                        <a:t>20 years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</a:rPr>
                        <a:t>30 years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 anchor="ctr"/>
                </a:tc>
                <a:extLst>
                  <a:ext uri="{0D108BD9-81ED-4DB2-BD59-A6C34878D82A}">
                    <a16:rowId xmlns:a16="http://schemas.microsoft.com/office/drawing/2014/main" val="840514244"/>
                  </a:ext>
                </a:extLst>
              </a:tr>
              <a:tr h="356347">
                <a:tc rowSpan="4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</a:rPr>
                        <a:t>ET-resistant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</a:rPr>
                        <a:t>PFS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</a:rPr>
                        <a:t>Company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</a:rPr>
                        <a:t>Lognormal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extLst>
                  <a:ext uri="{0D108BD9-81ED-4DB2-BD59-A6C34878D82A}">
                    <a16:rowId xmlns:a16="http://schemas.microsoft.com/office/drawing/2014/main" val="1869945611"/>
                  </a:ext>
                </a:extLst>
              </a:tr>
              <a:tr h="3563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</a:rPr>
                        <a:t>EAG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</a:rPr>
                        <a:t>Exponential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extLst>
                  <a:ext uri="{0D108BD9-81ED-4DB2-BD59-A6C34878D82A}">
                    <a16:rowId xmlns:a16="http://schemas.microsoft.com/office/drawing/2014/main" val="2047477242"/>
                  </a:ext>
                </a:extLst>
              </a:tr>
              <a:tr h="3563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</a:rPr>
                        <a:t>OS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</a:rPr>
                        <a:t>Company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</a:rPr>
                        <a:t>Loglogistic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extLst>
                  <a:ext uri="{0D108BD9-81ED-4DB2-BD59-A6C34878D82A}">
                    <a16:rowId xmlns:a16="http://schemas.microsoft.com/office/drawing/2014/main" val="1854807282"/>
                  </a:ext>
                </a:extLst>
              </a:tr>
              <a:tr h="3563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</a:rPr>
                        <a:t>EAG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</a:rPr>
                        <a:t>Weibull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extLst>
                  <a:ext uri="{0D108BD9-81ED-4DB2-BD59-A6C34878D82A}">
                    <a16:rowId xmlns:a16="http://schemas.microsoft.com/office/drawing/2014/main" val="3692233273"/>
                  </a:ext>
                </a:extLst>
              </a:tr>
              <a:tr h="356347">
                <a:tc rowSpan="4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</a:rPr>
                        <a:t>ET-sensitive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</a:rPr>
                        <a:t>PFS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</a:rPr>
                        <a:t>Company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</a:rPr>
                        <a:t>Lognormal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extLst>
                  <a:ext uri="{0D108BD9-81ED-4DB2-BD59-A6C34878D82A}">
                    <a16:rowId xmlns:a16="http://schemas.microsoft.com/office/drawing/2014/main" val="3009476864"/>
                  </a:ext>
                </a:extLst>
              </a:tr>
              <a:tr h="3563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</a:rPr>
                        <a:t>EAG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fr-FR" sz="1800" err="1">
                          <a:effectLst/>
                          <a:latin typeface="Arial" panose="020B0604020202020204" pitchFamily="34" charset="0"/>
                        </a:rPr>
                        <a:t>Exponential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extLst>
                  <a:ext uri="{0D108BD9-81ED-4DB2-BD59-A6C34878D82A}">
                    <a16:rowId xmlns:a16="http://schemas.microsoft.com/office/drawing/2014/main" val="775520190"/>
                  </a:ext>
                </a:extLst>
              </a:tr>
              <a:tr h="3563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</a:rPr>
                        <a:t>OS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</a:rPr>
                        <a:t>Company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</a:rPr>
                        <a:t>Loglogistic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extLst>
                  <a:ext uri="{0D108BD9-81ED-4DB2-BD59-A6C34878D82A}">
                    <a16:rowId xmlns:a16="http://schemas.microsoft.com/office/drawing/2014/main" val="1350554563"/>
                  </a:ext>
                </a:extLst>
              </a:tr>
              <a:tr h="3563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</a:rPr>
                        <a:t>EAG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</a:rPr>
                        <a:t>Gamma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60" marR="47160" marT="0" marB="0"/>
                </a:tc>
                <a:extLst>
                  <a:ext uri="{0D108BD9-81ED-4DB2-BD59-A6C34878D82A}">
                    <a16:rowId xmlns:a16="http://schemas.microsoft.com/office/drawing/2014/main" val="1000105235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EF48F70C-828B-537B-4BE0-EBC08AF69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16" y="374556"/>
            <a:ext cx="11513768" cy="517926"/>
          </a:xfrm>
        </p:spPr>
        <p:txBody>
          <a:bodyPr>
            <a:noAutofit/>
          </a:bodyPr>
          <a:lstStyle/>
          <a:p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Issue 11: Company and EAG PFS and OS landmark efficacy</a:t>
            </a:r>
          </a:p>
        </p:txBody>
      </p:sp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B6C92272-CFA2-3D12-5376-4CCB9CA0ADF7}"/>
              </a:ext>
            </a:extLst>
          </p:cNvPr>
          <p:cNvSpPr txBox="1">
            <a:spLocks/>
          </p:cNvSpPr>
          <p:nvPr/>
        </p:nvSpPr>
        <p:spPr>
          <a:xfrm>
            <a:off x="674732" y="6323099"/>
            <a:ext cx="10523119" cy="4015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Abbreviations; ET, endocrine therapy; PFS, progression-free survival; OS, overall survival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3B2E61-87DD-AB1C-AF03-3F544BF6686D}"/>
              </a:ext>
            </a:extLst>
          </p:cNvPr>
          <p:cNvSpPr txBox="1"/>
          <p:nvPr/>
        </p:nvSpPr>
        <p:spPr>
          <a:xfrm>
            <a:off x="9942405" y="6114112"/>
            <a:ext cx="1910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Main slide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 descr="Marker showing slides are confidential ">
            <a:extLst>
              <a:ext uri="{FF2B5EF4-FFF2-40B4-BE49-F238E27FC236}">
                <a16:creationId xmlns:a16="http://schemas.microsoft.com/office/drawing/2014/main" id="{51E2F100-7152-B4E0-B1D3-63CC3CE2E56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34000" y="0"/>
            <a:ext cx="152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7753006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EDE16-6A15-489D-ACB6-0200B5363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86930-2621-5BB7-4737-19559592E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16" y="395723"/>
            <a:ext cx="11513768" cy="517926"/>
          </a:xfrm>
        </p:spPr>
        <p:txBody>
          <a:bodyPr>
            <a:noAutofit/>
          </a:bodyPr>
          <a:lstStyle/>
          <a:p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Issue: ET-resistant and ET-sensitive DR substate: PFS and OS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3F8F4E-C45B-7375-6D38-80106D41FF1D}"/>
              </a:ext>
            </a:extLst>
          </p:cNvPr>
          <p:cNvSpPr txBox="1"/>
          <p:nvPr/>
        </p:nvSpPr>
        <p:spPr>
          <a:xfrm>
            <a:off x="9658121" y="6488668"/>
            <a:ext cx="2533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Arial" panose="020B0604020202020204" pitchFamily="34" charset="0"/>
                <a:hlinkClick r:id="rId3" action="ppaction://hlinksldjump"/>
              </a:rPr>
              <a:t>Main slide</a:t>
            </a:r>
            <a:endParaRPr lang="en-GB">
              <a:latin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805F00D-BC3C-B2D4-3468-B32139FAC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178161"/>
              </p:ext>
            </p:extLst>
          </p:nvPr>
        </p:nvGraphicFramePr>
        <p:xfrm>
          <a:off x="784646" y="1181099"/>
          <a:ext cx="10682140" cy="46247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46479">
                  <a:extLst>
                    <a:ext uri="{9D8B030D-6E8A-4147-A177-3AD203B41FA5}">
                      <a16:colId xmlns:a16="http://schemas.microsoft.com/office/drawing/2014/main" val="1767378760"/>
                    </a:ext>
                  </a:extLst>
                </a:gridCol>
                <a:gridCol w="2679644">
                  <a:extLst>
                    <a:ext uri="{9D8B030D-6E8A-4147-A177-3AD203B41FA5}">
                      <a16:colId xmlns:a16="http://schemas.microsoft.com/office/drawing/2014/main" val="2564953994"/>
                    </a:ext>
                  </a:extLst>
                </a:gridCol>
                <a:gridCol w="2183161">
                  <a:extLst>
                    <a:ext uri="{9D8B030D-6E8A-4147-A177-3AD203B41FA5}">
                      <a16:colId xmlns:a16="http://schemas.microsoft.com/office/drawing/2014/main" val="3748270704"/>
                    </a:ext>
                  </a:extLst>
                </a:gridCol>
                <a:gridCol w="2136428">
                  <a:extLst>
                    <a:ext uri="{9D8B030D-6E8A-4147-A177-3AD203B41FA5}">
                      <a16:colId xmlns:a16="http://schemas.microsoft.com/office/drawing/2014/main" val="153473187"/>
                    </a:ext>
                  </a:extLst>
                </a:gridCol>
                <a:gridCol w="2136428">
                  <a:extLst>
                    <a:ext uri="{9D8B030D-6E8A-4147-A177-3AD203B41FA5}">
                      <a16:colId xmlns:a16="http://schemas.microsoft.com/office/drawing/2014/main" val="4010290690"/>
                    </a:ext>
                  </a:extLst>
                </a:gridCol>
              </a:tblGrid>
              <a:tr h="376254">
                <a:tc rowSpan="2">
                  <a:txBody>
                    <a:bodyPr/>
                    <a:lstStyle/>
                    <a:p>
                      <a:r>
                        <a:rPr lang="en-GB">
                          <a:latin typeface="Arial" panose="020B0604020202020204" pitchFamily="34" charset="0"/>
                        </a:rPr>
                        <a:t>Health state</a:t>
                      </a:r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>
                          <a:latin typeface="Arial" panose="020B0604020202020204" pitchFamily="34" charset="0"/>
                        </a:rPr>
                        <a:t>Subsequent treatment</a:t>
                      </a:r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GB">
                          <a:latin typeface="Arial" panose="020B0604020202020204" pitchFamily="34" charset="0"/>
                        </a:rPr>
                        <a:t>Proportion of people receiving subsequent therapy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650862"/>
                  </a:ext>
                </a:extLst>
              </a:tr>
              <a:tr h="8465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Ribociclib plus AI</a:t>
                      </a:r>
                      <a:endParaRPr lang="en-GB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(populations 1–4)</a:t>
                      </a:r>
                      <a:endParaRPr lang="en-GB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ET (populations 1–4)</a:t>
                      </a:r>
                      <a:endParaRPr lang="en-GB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800" b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Abemaciclib</a:t>
                      </a:r>
                      <a:r>
                        <a:rPr lang="fr-FR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plus ET (population 4 </a:t>
                      </a:r>
                      <a:r>
                        <a:rPr lang="fr-FR" sz="1800" b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only</a:t>
                      </a:r>
                      <a:r>
                        <a:rPr lang="fr-FR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GB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5229228"/>
                  </a:ext>
                </a:extLst>
              </a:tr>
              <a:tr h="564381">
                <a:tc rowSpan="7"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DR ET-resistant</a:t>
                      </a:r>
                      <a:endParaRPr lang="en-GB" sz="1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Ribociclib + </a:t>
                      </a:r>
                      <a:r>
                        <a:rPr lang="en-US" sz="18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fulvestrant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5601535"/>
                  </a:ext>
                </a:extLst>
              </a:tr>
              <a:tr h="5643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Palbociclib + </a:t>
                      </a:r>
                      <a:r>
                        <a:rPr lang="en-US" sz="18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fulvestrant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4585346"/>
                  </a:ext>
                </a:extLst>
              </a:tr>
              <a:tr h="5643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Abemaciclib</a:t>
                      </a: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+ </a:t>
                      </a:r>
                      <a:r>
                        <a:rPr lang="en-US" sz="18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fulvestrant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5229441"/>
                  </a:ext>
                </a:extLst>
              </a:tr>
              <a:tr h="5643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Everolimus</a:t>
                      </a: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+ exemestane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9990711"/>
                  </a:ext>
                </a:extLst>
              </a:tr>
              <a:tr h="3814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Capecitabine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8358073"/>
                  </a:ext>
                </a:extLst>
              </a:tr>
              <a:tr h="3814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Paclitaxel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2361083"/>
                  </a:ext>
                </a:extLst>
              </a:tr>
              <a:tr h="3814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Alpelisib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8134826"/>
                  </a:ext>
                </a:extLst>
              </a:tr>
            </a:tbl>
          </a:graphicData>
        </a:graphic>
      </p:graphicFrame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65639FED-9AEF-A691-3258-154E2045AD87}"/>
              </a:ext>
            </a:extLst>
          </p:cNvPr>
          <p:cNvSpPr txBox="1">
            <a:spLocks/>
          </p:cNvSpPr>
          <p:nvPr/>
        </p:nvSpPr>
        <p:spPr>
          <a:xfrm>
            <a:off x="1426145" y="6119335"/>
            <a:ext cx="9339710" cy="3693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Abbreviations; AI, aromatase inhibitor; ET, endocrine therapy; distant recurrence</a:t>
            </a:r>
          </a:p>
        </p:txBody>
      </p:sp>
      <p:sp>
        <p:nvSpPr>
          <p:cNvPr id="7" name="Rectangle 6" descr="Marker showing slides are confidential ">
            <a:extLst>
              <a:ext uri="{FF2B5EF4-FFF2-40B4-BE49-F238E27FC236}">
                <a16:creationId xmlns:a16="http://schemas.microsoft.com/office/drawing/2014/main" id="{A91DF1B5-713F-A7DC-520B-D2BFECE4E30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34000" y="0"/>
            <a:ext cx="152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0098049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F1692-41A8-71B5-2724-ADC00648F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B4E63-347F-C74C-1796-3D99C04F3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40" y="187611"/>
            <a:ext cx="12031560" cy="578154"/>
          </a:xfrm>
        </p:spPr>
        <p:txBody>
          <a:bodyPr>
            <a:noAutofit/>
          </a:bodyPr>
          <a:lstStyle/>
          <a:p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Issue 12: ET-resistant and ET-sensitive DR substate: treatment mix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46008BB-899D-D04B-B526-1725AAC1E3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843926"/>
              </p:ext>
            </p:extLst>
          </p:nvPr>
        </p:nvGraphicFramePr>
        <p:xfrm>
          <a:off x="246005" y="822627"/>
          <a:ext cx="11608146" cy="24620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34691">
                  <a:extLst>
                    <a:ext uri="{9D8B030D-6E8A-4147-A177-3AD203B41FA5}">
                      <a16:colId xmlns:a16="http://schemas.microsoft.com/office/drawing/2014/main" val="140481498"/>
                    </a:ext>
                  </a:extLst>
                </a:gridCol>
                <a:gridCol w="1465887">
                  <a:extLst>
                    <a:ext uri="{9D8B030D-6E8A-4147-A177-3AD203B41FA5}">
                      <a16:colId xmlns:a16="http://schemas.microsoft.com/office/drawing/2014/main" val="3512944794"/>
                    </a:ext>
                  </a:extLst>
                </a:gridCol>
                <a:gridCol w="1806766">
                  <a:extLst>
                    <a:ext uri="{9D8B030D-6E8A-4147-A177-3AD203B41FA5}">
                      <a16:colId xmlns:a16="http://schemas.microsoft.com/office/drawing/2014/main" val="638068891"/>
                    </a:ext>
                  </a:extLst>
                </a:gridCol>
                <a:gridCol w="1265710">
                  <a:extLst>
                    <a:ext uri="{9D8B030D-6E8A-4147-A177-3AD203B41FA5}">
                      <a16:colId xmlns:a16="http://schemas.microsoft.com/office/drawing/2014/main" val="136970118"/>
                    </a:ext>
                  </a:extLst>
                </a:gridCol>
                <a:gridCol w="1598676">
                  <a:extLst>
                    <a:ext uri="{9D8B030D-6E8A-4147-A177-3AD203B41FA5}">
                      <a16:colId xmlns:a16="http://schemas.microsoft.com/office/drawing/2014/main" val="4108151567"/>
                    </a:ext>
                  </a:extLst>
                </a:gridCol>
                <a:gridCol w="1601725">
                  <a:extLst>
                    <a:ext uri="{9D8B030D-6E8A-4147-A177-3AD203B41FA5}">
                      <a16:colId xmlns:a16="http://schemas.microsoft.com/office/drawing/2014/main" val="3871263138"/>
                    </a:ext>
                  </a:extLst>
                </a:gridCol>
                <a:gridCol w="1934691">
                  <a:extLst>
                    <a:ext uri="{9D8B030D-6E8A-4147-A177-3AD203B41FA5}">
                      <a16:colId xmlns:a16="http://schemas.microsoft.com/office/drawing/2014/main" val="1293681853"/>
                    </a:ext>
                  </a:extLst>
                </a:gridCol>
              </a:tblGrid>
              <a:tr h="270929">
                <a:tc rowSpan="2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Substate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CDK eligibility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600" b="1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Ribociclib+AI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600" b="1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Abemaciclib</a:t>
                      </a:r>
                      <a:r>
                        <a:rPr lang="en-GB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ET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5433705"/>
                  </a:ext>
                </a:extLst>
              </a:tr>
              <a:tr h="27092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EAG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9773114"/>
                  </a:ext>
                </a:extLst>
              </a:tr>
              <a:tr h="270929">
                <a:tc rowSpan="7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ET-resistant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7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Sensitive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60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Ribo+F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8137617"/>
                  </a:ext>
                </a:extLst>
              </a:tr>
              <a:tr h="27092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60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Palbo+F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3223463"/>
                  </a:ext>
                </a:extLst>
              </a:tr>
              <a:tr h="27092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60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Abema+F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7526274"/>
                  </a:ext>
                </a:extLst>
              </a:tr>
              <a:tr h="27092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60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Eve+Exe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1516641"/>
                  </a:ext>
                </a:extLst>
              </a:tr>
              <a:tr h="27092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Capecitabine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2752226"/>
                  </a:ext>
                </a:extLst>
              </a:tr>
              <a:tr h="27092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Paclitaxel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7638789"/>
                  </a:ext>
                </a:extLst>
              </a:tr>
              <a:tr h="27092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60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Alpelisib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911952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6935090-8E38-A1E3-B442-7E0775FFB2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479203"/>
              </p:ext>
            </p:extLst>
          </p:nvPr>
        </p:nvGraphicFramePr>
        <p:xfrm>
          <a:off x="246005" y="3606927"/>
          <a:ext cx="11608146" cy="2438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13301">
                  <a:extLst>
                    <a:ext uri="{9D8B030D-6E8A-4147-A177-3AD203B41FA5}">
                      <a16:colId xmlns:a16="http://schemas.microsoft.com/office/drawing/2014/main" val="140481498"/>
                    </a:ext>
                  </a:extLst>
                </a:gridCol>
                <a:gridCol w="1476260">
                  <a:extLst>
                    <a:ext uri="{9D8B030D-6E8A-4147-A177-3AD203B41FA5}">
                      <a16:colId xmlns:a16="http://schemas.microsoft.com/office/drawing/2014/main" val="3512944794"/>
                    </a:ext>
                  </a:extLst>
                </a:gridCol>
                <a:gridCol w="1823157">
                  <a:extLst>
                    <a:ext uri="{9D8B030D-6E8A-4147-A177-3AD203B41FA5}">
                      <a16:colId xmlns:a16="http://schemas.microsoft.com/office/drawing/2014/main" val="638068891"/>
                    </a:ext>
                  </a:extLst>
                </a:gridCol>
                <a:gridCol w="1298545">
                  <a:extLst>
                    <a:ext uri="{9D8B030D-6E8A-4147-A177-3AD203B41FA5}">
                      <a16:colId xmlns:a16="http://schemas.microsoft.com/office/drawing/2014/main" val="136970118"/>
                    </a:ext>
                  </a:extLst>
                </a:gridCol>
                <a:gridCol w="1631506">
                  <a:extLst>
                    <a:ext uri="{9D8B030D-6E8A-4147-A177-3AD203B41FA5}">
                      <a16:colId xmlns:a16="http://schemas.microsoft.com/office/drawing/2014/main" val="4108151567"/>
                    </a:ext>
                  </a:extLst>
                </a:gridCol>
                <a:gridCol w="1463354">
                  <a:extLst>
                    <a:ext uri="{9D8B030D-6E8A-4147-A177-3AD203B41FA5}">
                      <a16:colId xmlns:a16="http://schemas.microsoft.com/office/drawing/2014/main" val="3871263138"/>
                    </a:ext>
                  </a:extLst>
                </a:gridCol>
                <a:gridCol w="2002023">
                  <a:extLst>
                    <a:ext uri="{9D8B030D-6E8A-4147-A177-3AD203B41FA5}">
                      <a16:colId xmlns:a16="http://schemas.microsoft.com/office/drawing/2014/main" val="1293681853"/>
                    </a:ext>
                  </a:extLst>
                </a:gridCol>
              </a:tblGrid>
              <a:tr h="304795">
                <a:tc rowSpan="2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Substate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CDK eligibility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600" b="1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Ribociclib+AI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600" b="1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Abemaciclib</a:t>
                      </a:r>
                      <a:r>
                        <a:rPr lang="en-GB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ET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5433705"/>
                  </a:ext>
                </a:extLst>
              </a:tr>
              <a:tr h="3047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EAG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9773114"/>
                  </a:ext>
                </a:extLst>
              </a:tr>
              <a:tr h="304795">
                <a:tc rowSpan="6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ET-sensitive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6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Sensitive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60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Ribo+NSAI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8137617"/>
                  </a:ext>
                </a:extLst>
              </a:tr>
              <a:tr h="3047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60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Palbo+NSAI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3223463"/>
                  </a:ext>
                </a:extLst>
              </a:tr>
              <a:tr h="3047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60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Abe+NSAI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7526274"/>
                  </a:ext>
                </a:extLst>
              </a:tr>
              <a:tr h="3047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Capecitabine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1516641"/>
                  </a:ext>
                </a:extLst>
              </a:tr>
              <a:tr h="3047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Letrozole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2752226"/>
                  </a:ext>
                </a:extLst>
              </a:tr>
              <a:tr h="3047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Paclitaxel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909320" algn="r"/>
                        </a:tabLst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7638789"/>
                  </a:ext>
                </a:extLst>
              </a:tr>
            </a:tbl>
          </a:graphicData>
        </a:graphic>
      </p:graphicFrame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E9717D6D-48A2-F96A-37F0-AF02274AC00F}"/>
              </a:ext>
            </a:extLst>
          </p:cNvPr>
          <p:cNvSpPr txBox="1">
            <a:spLocks/>
          </p:cNvSpPr>
          <p:nvPr/>
        </p:nvSpPr>
        <p:spPr>
          <a:xfrm>
            <a:off x="476318" y="6035373"/>
            <a:ext cx="11135459" cy="35585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Abbreviations; abeam,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abemaciclib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; AI, aromatase inhibitor; DR, distant recurrence; EAG, External Assessment Group; ET, endocrine therapy; eve,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everolimus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; exe, exemestane; F,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fulvestrant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palbo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, palbociclib;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ribo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, ribociclib</a:t>
            </a:r>
          </a:p>
        </p:txBody>
      </p:sp>
      <p:sp>
        <p:nvSpPr>
          <p:cNvPr id="14" name="Rectangle 13" descr="Marker showing slides are confidential ">
            <a:extLst>
              <a:ext uri="{FF2B5EF4-FFF2-40B4-BE49-F238E27FC236}">
                <a16:creationId xmlns:a16="http://schemas.microsoft.com/office/drawing/2014/main" id="{13D9DF67-89D9-21E4-5769-7B5CDCEED3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34000" y="0"/>
            <a:ext cx="152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8491442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E8606-EE3B-4162-BCBC-3B9A47EEE8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Thank you.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A6E378-22B6-4860-A243-AB91A658EF0D}"/>
              </a:ext>
            </a:extLst>
          </p:cNvPr>
          <p:cNvSpPr txBox="1">
            <a:spLocks/>
          </p:cNvSpPr>
          <p:nvPr/>
        </p:nvSpPr>
        <p:spPr>
          <a:xfrm>
            <a:off x="548396" y="5996978"/>
            <a:ext cx="7713662" cy="4778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© NICE [insert year]. All rights reserved. Subject to 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Notice of rights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103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B170F7C-69A2-0361-D637-1128D6D8C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79" y="106366"/>
            <a:ext cx="11311825" cy="592817"/>
          </a:xfrm>
        </p:spPr>
        <p:txBody>
          <a:bodyPr>
            <a:noAutofit/>
          </a:bodyPr>
          <a:lstStyle/>
          <a:p>
            <a:r>
              <a:rPr lang="en-GB"/>
              <a:t>Patient perspectives</a:t>
            </a:r>
            <a:br>
              <a:rPr lang="en-GB"/>
            </a:b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7874C5-AF6C-5F9F-FE4D-76146CE794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2665" y="517422"/>
            <a:ext cx="11120932" cy="592817"/>
          </a:xfrm>
        </p:spPr>
        <p:txBody>
          <a:bodyPr/>
          <a:lstStyle/>
          <a:p>
            <a:r>
              <a:rPr lang="en-GB" sz="2000" b="1"/>
              <a:t>Submissions from Breast Cancer Now and Independent Cancer Patient’s Voice </a:t>
            </a:r>
          </a:p>
        </p:txBody>
      </p:sp>
      <p:sp>
        <p:nvSpPr>
          <p:cNvPr id="5" name="Text Placeholder 5" descr="Patient perspective of living with Leber's hereditary optic neuropathy, their experience, unmet need with current treatments and their view of idebenone.">
            <a:extLst>
              <a:ext uri="{FF2B5EF4-FFF2-40B4-BE49-F238E27FC236}">
                <a16:creationId xmlns:a16="http://schemas.microsoft.com/office/drawing/2014/main" id="{AC356B50-64E6-C7C4-72B1-1B47BCF5A9D5}"/>
              </a:ext>
            </a:extLst>
          </p:cNvPr>
          <p:cNvSpPr txBox="1">
            <a:spLocks/>
          </p:cNvSpPr>
          <p:nvPr/>
        </p:nvSpPr>
        <p:spPr>
          <a:xfrm>
            <a:off x="232665" y="1163204"/>
            <a:ext cx="8459600" cy="5405762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Living with breast cancer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Initial diagnosis shocking and people fear cancer returning or spreading to other parts of body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Cause anxiety, and distress to people, friends and family members, affecting both physical and psychological well-being, with impacts that can last years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Unmet need and current treatments 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Treatment landscape has not moved for 30 years. Fearful of disease recurrence and question whether they are receiving optimal treatment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People experience menopausal symptoms, diarrhoea,  joint/muscle pain and fatigue, vaginal dryness and loss of libido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Ribociclib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Convenient administration route: tablet</a:t>
            </a:r>
            <a:r>
              <a:rPr lang="en-GB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can be taken at home and no need for hospital visit and a lower dose with reduced toxicities may support adherence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Adjuvant ribociclib could reduce risk of recurrence and delay metastases</a:t>
            </a:r>
            <a:r>
              <a:rPr lang="en-GB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which will reduce anxiety and improve quality of life of people and family members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Adjuvant ribociclib could potentially enable a wider group (node-negative) to access a CDK4/6 inhibitor than are currently eligible for adjuvant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abemaciclib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EB4F884-FDC6-2A6E-66EB-94DB1E433477}"/>
              </a:ext>
            </a:extLst>
          </p:cNvPr>
          <p:cNvSpPr/>
          <p:nvPr/>
        </p:nvSpPr>
        <p:spPr>
          <a:xfrm>
            <a:off x="8820104" y="920635"/>
            <a:ext cx="3118811" cy="10262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>
                <a:latin typeface="Arial" panose="020B0604020202020204" pitchFamily="34" charset="0"/>
                <a:ea typeface="Times New Roman" panose="02020603050405020304" pitchFamily="18" charset="0"/>
              </a:rPr>
              <a:t>“F</a:t>
            </a:r>
            <a:r>
              <a:rPr lang="en-GB" sz="1800" i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eeling like a ‘sitting duck’ following her treatment for primary breast cancer”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94BEB36-01B2-FBDF-9B46-C7B802AEB7A8}"/>
              </a:ext>
            </a:extLst>
          </p:cNvPr>
          <p:cNvSpPr/>
          <p:nvPr/>
        </p:nvSpPr>
        <p:spPr>
          <a:xfrm>
            <a:off x="8820105" y="3429000"/>
            <a:ext cx="3118811" cy="13656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>
                <a:latin typeface="Arial" panose="020B0604020202020204" pitchFamily="34" charset="0"/>
                <a:ea typeface="Times New Roman" panose="02020603050405020304" pitchFamily="18" charset="0"/>
              </a:rPr>
              <a:t>“The treatments haven’t moved on for many years the same drugs they were using 30 years ago. Things are a bit stagnant</a:t>
            </a:r>
            <a:r>
              <a:rPr lang="en-GB" sz="1800" i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”</a:t>
            </a:r>
            <a:endParaRPr lang="en-GB" i="1">
              <a:latin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2DF10D3-3007-4E5B-04EE-0D0319B676EC}"/>
              </a:ext>
            </a:extLst>
          </p:cNvPr>
          <p:cNvSpPr/>
          <p:nvPr/>
        </p:nvSpPr>
        <p:spPr>
          <a:xfrm>
            <a:off x="8840524" y="4989068"/>
            <a:ext cx="3118811" cy="171312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Regarding ribociclib: </a:t>
            </a:r>
            <a:r>
              <a:rPr lang="en-GB" i="1">
                <a:latin typeface="Arial" panose="020B0604020202020204" pitchFamily="34" charset="0"/>
                <a:ea typeface="Times New Roman" panose="02020603050405020304" pitchFamily="18" charset="0"/>
              </a:rPr>
              <a:t>“Safety blanket to catch anything. I feel lucky to be able to access it.”…”I don’t have to go into hospital, to go for an infusion”</a:t>
            </a:r>
            <a:endParaRPr lang="en-GB" i="1">
              <a:latin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52D0A37-D7A4-54A2-DB26-E2F3C7A7884E}"/>
              </a:ext>
            </a:extLst>
          </p:cNvPr>
          <p:cNvSpPr/>
          <p:nvPr/>
        </p:nvSpPr>
        <p:spPr>
          <a:xfrm>
            <a:off x="8820106" y="2115302"/>
            <a:ext cx="3118811" cy="10922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>
                <a:latin typeface="Arial" panose="020B0604020202020204" pitchFamily="34" charset="0"/>
              </a:rPr>
              <a:t>“I feel my future has been stolen” ..“That fear of reoccurrence never truly leaves any of us”</a:t>
            </a:r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828BA874-B0E0-4899-243C-274A63B4DB2D}"/>
              </a:ext>
            </a:extLst>
          </p:cNvPr>
          <p:cNvSpPr txBox="1">
            <a:spLocks/>
          </p:cNvSpPr>
          <p:nvPr/>
        </p:nvSpPr>
        <p:spPr>
          <a:xfrm>
            <a:off x="695716" y="6568966"/>
            <a:ext cx="5311522" cy="289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Inter" charset="0"/>
                <a:cs typeface="Int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Abbreviations: CDK, </a:t>
            </a:r>
            <a:r>
              <a:rPr lang="en-GB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Cyclin-dependent kinase</a:t>
            </a:r>
            <a:endParaRPr lang="en-GB" sz="1600"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522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19EA6-0E08-5CE3-F4FF-008410BA0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3" y="139020"/>
            <a:ext cx="11250785" cy="592817"/>
          </a:xfrm>
        </p:spPr>
        <p:txBody>
          <a:bodyPr/>
          <a:lstStyle/>
          <a:p>
            <a:r>
              <a:rPr lang="en-GB"/>
              <a:t>Clinical perspectives</a:t>
            </a:r>
          </a:p>
        </p:txBody>
      </p:sp>
      <p:sp>
        <p:nvSpPr>
          <p:cNvPr id="3" name="Text Placeholder 2" descr="Clinical perspective of living with Leber's hereditary optic neuropathy, their experience, unmet need with current treatments and their view of idebenone.">
            <a:extLst>
              <a:ext uri="{FF2B5EF4-FFF2-40B4-BE49-F238E27FC236}">
                <a16:creationId xmlns:a16="http://schemas.microsoft.com/office/drawing/2014/main" id="{E38389B9-510B-6F97-4480-E1F3FC4CB6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7582" y="1324654"/>
            <a:ext cx="11831131" cy="4356818"/>
          </a:xfrm>
          <a:solidFill>
            <a:srgbClr val="FFFFFF"/>
          </a:solidFill>
          <a:ln w="28575">
            <a:solidFill>
              <a:schemeClr val="accent1"/>
            </a:solidFill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b="1"/>
              <a:t> Aim of treatment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/>
              <a:t>Is to cure and reduce/delay the risk of recurrence of disease</a:t>
            </a:r>
          </a:p>
          <a:p>
            <a:pPr>
              <a:spcBef>
                <a:spcPts val="0"/>
              </a:spcBef>
            </a:pPr>
            <a:r>
              <a:rPr lang="en-GB" b="1"/>
              <a:t>Unmet need/current treatment options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/>
              <a:t>HR+, HER2- contributes to most deaths from early breast cancer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/>
              <a:t>Treatments include hormonal manipulation, bisphosphonates (and </a:t>
            </a:r>
            <a:r>
              <a:rPr lang="en-GB" err="1"/>
              <a:t>abemaciclib</a:t>
            </a:r>
            <a:r>
              <a:rPr lang="en-GB"/>
              <a:t> if patient fits NHS England criteria)</a:t>
            </a:r>
          </a:p>
          <a:p>
            <a:pPr>
              <a:spcBef>
                <a:spcPts val="0"/>
              </a:spcBef>
            </a:pPr>
            <a:r>
              <a:rPr lang="en-GB" b="1"/>
              <a:t>Ribociclib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/>
              <a:t>New line of therapy in adjuvant setting, will be offered to more people with node negative; better patient choice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/>
              <a:t>Increased disease-free survival and delayed recurrence</a:t>
            </a:r>
          </a:p>
          <a:p>
            <a:pPr>
              <a:spcBef>
                <a:spcPts val="0"/>
              </a:spcBef>
            </a:pPr>
            <a:r>
              <a:rPr lang="en-GB" b="1"/>
              <a:t>Resource use issues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/>
              <a:t>Longer treatment duration (3-years) compared with </a:t>
            </a:r>
            <a:r>
              <a:rPr lang="en-GB" err="1"/>
              <a:t>abemaciclib</a:t>
            </a:r>
            <a:r>
              <a:rPr lang="en-GB"/>
              <a:t> (2-years), may be intrusive and people may need extra blood tests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/>
              <a:t>More people would be eligible which will increase workload of cancer services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B810EC-E779-F196-DDF3-70683E4ED67F}"/>
              </a:ext>
            </a:extLst>
          </p:cNvPr>
          <p:cNvSpPr txBox="1"/>
          <p:nvPr/>
        </p:nvSpPr>
        <p:spPr>
          <a:xfrm>
            <a:off x="82733" y="731837"/>
            <a:ext cx="122343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>
                <a:latin typeface="Arial" panose="020B0604020202020204" pitchFamily="34" charset="0"/>
              </a:rPr>
              <a:t>Submissions from British Oncology Pharmacy Association &amp; </a:t>
            </a:r>
            <a:r>
              <a:rPr lang="en-GB" sz="20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clinical expert</a:t>
            </a:r>
            <a:endParaRPr lang="en-GB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AEB99F0D-923F-BB05-C921-8307DC0FC432}"/>
              </a:ext>
            </a:extLst>
          </p:cNvPr>
          <p:cNvSpPr txBox="1">
            <a:spLocks/>
          </p:cNvSpPr>
          <p:nvPr/>
        </p:nvSpPr>
        <p:spPr>
          <a:xfrm>
            <a:off x="893485" y="6455777"/>
            <a:ext cx="11135228" cy="263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Inter" charset="0"/>
                <a:cs typeface="Int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Abbreviations: AI, aromatase inhibitor; HER2:human epidermal growth factor receptor 2; HR, hormone receptor  </a:t>
            </a:r>
          </a:p>
        </p:txBody>
      </p:sp>
    </p:spTree>
    <p:extLst>
      <p:ext uri="{BB962C8B-B14F-4D97-AF65-F5344CB8AC3E}">
        <p14:creationId xmlns:p14="http://schemas.microsoft.com/office/powerpoint/2010/main" val="3196397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AB92F7-556C-2C33-1A32-C7D5A7389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03" y="409091"/>
            <a:ext cx="11424865" cy="592817"/>
          </a:xfrm>
        </p:spPr>
        <p:txBody>
          <a:bodyPr/>
          <a:lstStyle/>
          <a:p>
            <a:r>
              <a:rPr lang="en-GB"/>
              <a:t>Ribociclib (</a:t>
            </a:r>
            <a:r>
              <a:rPr lang="en-GB" sz="3200" err="1">
                <a:effectLst/>
                <a:ea typeface="Times New Roman" panose="02020603050405020304" pitchFamily="18" charset="0"/>
              </a:rPr>
              <a:t>Kisqali</a:t>
            </a:r>
            <a:r>
              <a:rPr lang="en-GB"/>
              <a:t>, Novartis)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7B9890-B184-B35C-5298-5E15BE99D9AF}"/>
              </a:ext>
            </a:extLst>
          </p:cNvPr>
          <p:cNvSpPr txBox="1"/>
          <p:nvPr/>
        </p:nvSpPr>
        <p:spPr>
          <a:xfrm>
            <a:off x="222203" y="1113651"/>
            <a:ext cx="11424865" cy="369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Arial" panose="020B0604020202020204" pitchFamily="34" charset="0"/>
              </a:rPr>
              <a:t>Technology details </a:t>
            </a:r>
          </a:p>
        </p:txBody>
      </p:sp>
      <p:graphicFrame>
        <p:nvGraphicFramePr>
          <p:cNvPr id="3" name="Table 3" descr="Details of treatment, including marketing authorisation, mechanism of action, administration and price.">
            <a:extLst>
              <a:ext uri="{FF2B5EF4-FFF2-40B4-BE49-F238E27FC236}">
                <a16:creationId xmlns:a16="http://schemas.microsoft.com/office/drawing/2014/main" id="{5D2D4C97-4C53-47C8-9E4D-69E7EB51A4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15363"/>
              </p:ext>
            </p:extLst>
          </p:nvPr>
        </p:nvGraphicFramePr>
        <p:xfrm>
          <a:off x="329780" y="1482985"/>
          <a:ext cx="11317288" cy="415056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63604">
                  <a:extLst>
                    <a:ext uri="{9D8B030D-6E8A-4147-A177-3AD203B41FA5}">
                      <a16:colId xmlns:a16="http://schemas.microsoft.com/office/drawing/2014/main" val="748657784"/>
                    </a:ext>
                  </a:extLst>
                </a:gridCol>
                <a:gridCol w="9153684">
                  <a:extLst>
                    <a:ext uri="{9D8B030D-6E8A-4147-A177-3AD203B41FA5}">
                      <a16:colId xmlns:a16="http://schemas.microsoft.com/office/drawing/2014/main" val="3173266189"/>
                    </a:ext>
                  </a:extLst>
                </a:gridCol>
              </a:tblGrid>
              <a:tr h="1037640">
                <a:tc>
                  <a:txBody>
                    <a:bodyPr/>
                    <a:lstStyle/>
                    <a:p>
                      <a:r>
                        <a:rPr lang="en-GB" u="none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Marketing authorisation </a:t>
                      </a:r>
                      <a:endParaRPr lang="en-GB" u="none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b="0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‘Ribociclib in combination with an aromatase inhibitor (AI) for the adjuvant treatment of adult patients with hormone receptor (HR) positive (+)/human epidermal growth factor receptor 2 (HER2) negative (–) early breast cancer (EBC) at high risk of recurrence’ </a:t>
                      </a:r>
                      <a:endParaRPr lang="en-GB" b="0" u="sng">
                        <a:solidFill>
                          <a:schemeClr val="tx1"/>
                        </a:solidFill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016788"/>
                  </a:ext>
                </a:extLst>
              </a:tr>
              <a:tr h="1348932"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Mechanism of action</a:t>
                      </a:r>
                      <a:endParaRPr lang="en-GB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Selective inhibitor of cyclin-dependent kinase 4 and 6 (CDK4/6)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preventing interaction between CDK4/6 and cyclin D, ribociclib inhibits the phosphorylation of retinoblastoma tumour suppressor protein thereby blocking the progression from the G1 to the S phase of the cell cycle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656975"/>
                  </a:ext>
                </a:extLst>
              </a:tr>
              <a:tr h="1037640"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Administration</a:t>
                      </a:r>
                      <a:endParaRPr lang="en-GB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u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Oral: 400 mg tablet once daily for 21 days followed by 7 days off treatment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u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treatment duration 3 years or </a:t>
                      </a:r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until disease recurrence or unacceptable toxicity occur</a:t>
                      </a:r>
                      <a:endParaRPr lang="en-GB" u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176351"/>
                  </a:ext>
                </a:extLst>
              </a:tr>
              <a:tr h="726348"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Price</a:t>
                      </a:r>
                      <a:endParaRPr lang="en-GB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 price: £1,966.67 for 42 tablets (200 mg)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 is an existing simple patient access scheme (PAS) discount for ribociclib</a:t>
                      </a:r>
                      <a:endParaRPr lang="en-GB"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22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76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A3B0B-4C1C-01A1-C46E-7C02CFB42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436" y="188014"/>
            <a:ext cx="11691840" cy="444843"/>
          </a:xfrm>
        </p:spPr>
        <p:txBody>
          <a:bodyPr>
            <a:noAutofit/>
          </a:bodyPr>
          <a:lstStyle/>
          <a:p>
            <a:r>
              <a:rPr lang="en-GB" sz="3000"/>
              <a:t>Treatment pathway:</a:t>
            </a:r>
            <a:r>
              <a:rPr kumimoji="0" lang="en-GB" sz="2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Hormone receptor-positive, HER2-negative early breast cancer </a:t>
            </a:r>
            <a:endParaRPr lang="en-GB" sz="2400" b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3FB76AC-57BE-56CE-30B8-572724EB30BF}"/>
              </a:ext>
            </a:extLst>
          </p:cNvPr>
          <p:cNvGrpSpPr/>
          <p:nvPr/>
        </p:nvGrpSpPr>
        <p:grpSpPr>
          <a:xfrm>
            <a:off x="586410" y="1073052"/>
            <a:ext cx="10660549" cy="4017635"/>
            <a:chOff x="356207" y="844734"/>
            <a:chExt cx="9968341" cy="483908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0163284-9CCE-2360-9E03-CA935CCD9B95}"/>
                </a:ext>
              </a:extLst>
            </p:cNvPr>
            <p:cNvSpPr/>
            <p:nvPr/>
          </p:nvSpPr>
          <p:spPr>
            <a:xfrm>
              <a:off x="4076241" y="844734"/>
              <a:ext cx="2886420" cy="665883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latin typeface="Arial" panose="020B0604020202020204" pitchFamily="34" charset="0"/>
                </a:rPr>
                <a:t>HR+/HER2-EBC at high risk of recurrence 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4D29C06-45CE-5950-1E3B-E82765E8C61A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 flipH="1">
              <a:off x="5519451" y="1510617"/>
              <a:ext cx="1" cy="4614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A98AE5D-3472-0A43-2474-0FC094C6ABFD}"/>
                </a:ext>
              </a:extLst>
            </p:cNvPr>
            <p:cNvSpPr/>
            <p:nvPr/>
          </p:nvSpPr>
          <p:spPr>
            <a:xfrm>
              <a:off x="3844890" y="2000064"/>
              <a:ext cx="3349122" cy="7431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latin typeface="Arial" panose="020B0604020202020204" pitchFamily="34" charset="0"/>
                </a:rPr>
                <a:t>Surgery and/or adjuvant chemotherapy/radiotherapy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228D529-0B22-6B8B-C03A-DCF2B07C569D}"/>
                </a:ext>
              </a:extLst>
            </p:cNvPr>
            <p:cNvSpPr/>
            <p:nvPr/>
          </p:nvSpPr>
          <p:spPr>
            <a:xfrm>
              <a:off x="356207" y="2951718"/>
              <a:ext cx="4808869" cy="56186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latin typeface="Arial" panose="020B0604020202020204" pitchFamily="34" charset="0"/>
                </a:rPr>
                <a:t>Adjuvant ET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CF546DE-5B73-49C5-0BAE-E340532088C0}"/>
                </a:ext>
              </a:extLst>
            </p:cNvPr>
            <p:cNvSpPr/>
            <p:nvPr/>
          </p:nvSpPr>
          <p:spPr>
            <a:xfrm>
              <a:off x="5605748" y="2951717"/>
              <a:ext cx="4718799" cy="56186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latin typeface="Arial" panose="020B0604020202020204" pitchFamily="34" charset="0"/>
                </a:rPr>
                <a:t>Adjuvant CDK4/6 inhibitor + ET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B6AF314-7CC0-1521-B36B-2331F1AB193D}"/>
                </a:ext>
              </a:extLst>
            </p:cNvPr>
            <p:cNvSpPr/>
            <p:nvPr/>
          </p:nvSpPr>
          <p:spPr>
            <a:xfrm>
              <a:off x="361336" y="4002154"/>
              <a:ext cx="1995880" cy="1503591"/>
            </a:xfrm>
            <a:prstGeom prst="roundRect">
              <a:avLst/>
            </a:prstGeom>
            <a:solidFill>
              <a:srgbClr val="59595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latin typeface="Arial" panose="020B0604020202020204" pitchFamily="34" charset="0"/>
                </a:rPr>
                <a:t>Tamoxifen (for men and premenopausal women)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C00AC020-7E93-7764-FC74-74A89534EC09}"/>
                </a:ext>
              </a:extLst>
            </p:cNvPr>
            <p:cNvSpPr/>
            <p:nvPr/>
          </p:nvSpPr>
          <p:spPr>
            <a:xfrm>
              <a:off x="2650193" y="3963415"/>
              <a:ext cx="2504566" cy="1720408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latin typeface="Arial" panose="020B0604020202020204" pitchFamily="34" charset="0"/>
                </a:rPr>
                <a:t>AIs* (Anastrozole, exemestane or letrozole for pre and post menopausal  women)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B0479779-7D21-6DB4-F4D4-4A6A01288BD6}"/>
                </a:ext>
              </a:extLst>
            </p:cNvPr>
            <p:cNvSpPr/>
            <p:nvPr/>
          </p:nvSpPr>
          <p:spPr>
            <a:xfrm>
              <a:off x="5609430" y="4002154"/>
              <a:ext cx="2247240" cy="1408680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err="1">
                  <a:latin typeface="Arial" panose="020B0604020202020204" pitchFamily="34" charset="0"/>
                </a:rPr>
                <a:t>Abemaciclib</a:t>
              </a:r>
              <a:r>
                <a:rPr lang="en-GB">
                  <a:latin typeface="Arial" panose="020B0604020202020204" pitchFamily="34" charset="0"/>
                </a:rPr>
                <a:t> + ET</a:t>
              </a:r>
            </a:p>
            <a:p>
              <a:pPr algn="ctr"/>
              <a:r>
                <a:rPr lang="en-GB">
                  <a:latin typeface="Arial" panose="020B0604020202020204" pitchFamily="34" charset="0"/>
                </a:rPr>
                <a:t>TA810 (at high risk of recurrence, node-positive only)</a:t>
              </a:r>
              <a:endParaRPr lang="en-GB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4FA9048-F157-44C6-B971-CDBBAA2AA82B}"/>
                </a:ext>
              </a:extLst>
            </p:cNvPr>
            <p:cNvCxnSpPr>
              <a:cxnSpLocks/>
            </p:cNvCxnSpPr>
            <p:nvPr/>
          </p:nvCxnSpPr>
          <p:spPr>
            <a:xfrm>
              <a:off x="4436122" y="2721016"/>
              <a:ext cx="0" cy="2307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72F04AA-5B24-4E86-32E5-22D2281A3F2A}"/>
                </a:ext>
              </a:extLst>
            </p:cNvPr>
            <p:cNvCxnSpPr>
              <a:cxnSpLocks/>
            </p:cNvCxnSpPr>
            <p:nvPr/>
          </p:nvCxnSpPr>
          <p:spPr>
            <a:xfrm>
              <a:off x="6472406" y="2733226"/>
              <a:ext cx="0" cy="2307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6493587-8EAA-5703-DC8A-C66DD483CED8}"/>
                </a:ext>
              </a:extLst>
            </p:cNvPr>
            <p:cNvCxnSpPr/>
            <p:nvPr/>
          </p:nvCxnSpPr>
          <p:spPr>
            <a:xfrm>
              <a:off x="1359275" y="3493805"/>
              <a:ext cx="0" cy="4614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CEE3B3D-95FD-19F3-EA21-B428D28B9C26}"/>
                </a:ext>
              </a:extLst>
            </p:cNvPr>
            <p:cNvCxnSpPr/>
            <p:nvPr/>
          </p:nvCxnSpPr>
          <p:spPr>
            <a:xfrm>
              <a:off x="3837057" y="3502013"/>
              <a:ext cx="0" cy="4614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07D325BC-26A1-0B7E-D036-E00676CD5747}"/>
                </a:ext>
              </a:extLst>
            </p:cNvPr>
            <p:cNvCxnSpPr/>
            <p:nvPr/>
          </p:nvCxnSpPr>
          <p:spPr>
            <a:xfrm>
              <a:off x="6585162" y="3502013"/>
              <a:ext cx="0" cy="4614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A5FEE78-9E28-9E16-946B-EE3162088A47}"/>
                </a:ext>
              </a:extLst>
            </p:cNvPr>
            <p:cNvCxnSpPr/>
            <p:nvPr/>
          </p:nvCxnSpPr>
          <p:spPr>
            <a:xfrm>
              <a:off x="9312143" y="3515277"/>
              <a:ext cx="0" cy="4614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07E01FAA-BB53-28B2-F3E2-4F005AC3C569}"/>
                </a:ext>
              </a:extLst>
            </p:cNvPr>
            <p:cNvSpPr/>
            <p:nvPr/>
          </p:nvSpPr>
          <p:spPr>
            <a:xfrm>
              <a:off x="8077308" y="4002155"/>
              <a:ext cx="2247240" cy="1352401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>
                  <a:solidFill>
                    <a:schemeClr val="tx1"/>
                  </a:solidFill>
                  <a:latin typeface="Arial" panose="020B0604020202020204" pitchFamily="34" charset="0"/>
                </a:rPr>
                <a:t>Ribociclib + AI (ID6153)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03B307F6-8D78-0E64-0609-2E2F48F18ED9}"/>
              </a:ext>
            </a:extLst>
          </p:cNvPr>
          <p:cNvSpPr txBox="1"/>
          <p:nvPr/>
        </p:nvSpPr>
        <p:spPr>
          <a:xfrm>
            <a:off x="262180" y="5150890"/>
            <a:ext cx="81146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>
                <a:latin typeface="Arial" panose="020B0604020202020204" pitchFamily="34" charset="0"/>
              </a:rPr>
              <a:t>*Only ET in NATALEE permitted were AI’s anastrozole and letrozole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B411190B-2F36-AD02-CC84-32F670E9EA44}"/>
              </a:ext>
            </a:extLst>
          </p:cNvPr>
          <p:cNvSpPr txBox="1">
            <a:spLocks/>
          </p:cNvSpPr>
          <p:nvPr/>
        </p:nvSpPr>
        <p:spPr>
          <a:xfrm>
            <a:off x="347436" y="6377127"/>
            <a:ext cx="11844563" cy="465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Inter" charset="0"/>
                <a:cs typeface="Int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Abbreviations: AI, aromatase inhibitor; CDK, cyclin-dependent kinase; ET, endocrine therapy; HER2, human epidermal growth factor receptor 2; HR, hormone receptor; ITT, intention-to-treat; TA technology appraisal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275CE0-9CA3-5808-EBED-B0D65DF3AD10}"/>
              </a:ext>
            </a:extLst>
          </p:cNvPr>
          <p:cNvGrpSpPr/>
          <p:nvPr/>
        </p:nvGrpSpPr>
        <p:grpSpPr>
          <a:xfrm>
            <a:off x="2401935" y="5553626"/>
            <a:ext cx="7388130" cy="597455"/>
            <a:chOff x="1406838" y="5418743"/>
            <a:chExt cx="10068419" cy="597229"/>
          </a:xfrm>
        </p:grpSpPr>
        <p:sp>
          <p:nvSpPr>
            <p:cNvPr id="11" name="Rectangle 10" descr="Question to committee">
              <a:extLst>
                <a:ext uri="{FF2B5EF4-FFF2-40B4-BE49-F238E27FC236}">
                  <a16:creationId xmlns:a16="http://schemas.microsoft.com/office/drawing/2014/main" id="{93E1DE97-B67F-CB4E-E3DF-CD10494FB97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1760131" y="5484307"/>
              <a:ext cx="9715126" cy="53166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2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Is the treatment pathway reflective of NHS clinical practice? 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5AF1F64-F71A-3E87-2BBA-CB3D67C310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406838" y="5418743"/>
              <a:ext cx="576000" cy="576000"/>
              <a:chOff x="-1489655" y="4156590"/>
              <a:chExt cx="576000" cy="576000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D8D2509-6996-013C-C204-858599329C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-1489655" y="4156590"/>
                <a:ext cx="576000" cy="576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</a:endParaRPr>
              </a:p>
            </p:txBody>
          </p:sp>
          <p:pic>
            <p:nvPicPr>
              <p:cNvPr id="16" name="Graphic 15" descr="Chat with solid fill">
                <a:extLst>
                  <a:ext uri="{FF2B5EF4-FFF2-40B4-BE49-F238E27FC236}">
                    <a16:creationId xmlns:a16="http://schemas.microsoft.com/office/drawing/2014/main" id="{3F27CA26-BAED-2646-9BFC-E1FE03B52C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-1433387" y="4256255"/>
                <a:ext cx="463463" cy="4634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90473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47E9B-B9C2-1AEC-09FE-77A9E9E85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CA3F02-E75D-F61A-CF84-846DC9B94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73" y="277993"/>
            <a:ext cx="11250785" cy="592817"/>
          </a:xfrm>
        </p:spPr>
        <p:txBody>
          <a:bodyPr/>
          <a:lstStyle/>
          <a:p>
            <a:r>
              <a:rPr lang="en-GB"/>
              <a:t>Key clinical trial: NATALEE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AE593F9B-8622-9A73-105E-6631B926DE27}"/>
              </a:ext>
            </a:extLst>
          </p:cNvPr>
          <p:cNvSpPr txBox="1">
            <a:spLocks/>
          </p:cNvSpPr>
          <p:nvPr/>
        </p:nvSpPr>
        <p:spPr>
          <a:xfrm>
            <a:off x="105290" y="6368579"/>
            <a:ext cx="12192000" cy="422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Inter" charset="0"/>
                <a:cs typeface="Int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Abbreviations: AI, aromatase inhibitor; DDFS, distant disease-free survival; </a:t>
            </a:r>
            <a:r>
              <a:rPr lang="en-GB" err="1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iDFS</a:t>
            </a:r>
            <a:r>
              <a:rPr lang="en-GB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, invasive disease-free survival; OS, overall survival; PRO, patient-reported outcomes; RFS, recurrence-free survival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2202856-7E1F-1603-77F2-02E9B8742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983877"/>
              </p:ext>
            </p:extLst>
          </p:nvPr>
        </p:nvGraphicFramePr>
        <p:xfrm>
          <a:off x="470607" y="785310"/>
          <a:ext cx="11461367" cy="3383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04848">
                  <a:extLst>
                    <a:ext uri="{9D8B030D-6E8A-4147-A177-3AD203B41FA5}">
                      <a16:colId xmlns:a16="http://schemas.microsoft.com/office/drawing/2014/main" val="3754804420"/>
                    </a:ext>
                  </a:extLst>
                </a:gridCol>
                <a:gridCol w="9856519">
                  <a:extLst>
                    <a:ext uri="{9D8B030D-6E8A-4147-A177-3AD203B41FA5}">
                      <a16:colId xmlns:a16="http://schemas.microsoft.com/office/drawing/2014/main" val="4849322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NATALEE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0909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b="1">
                          <a:latin typeface="Arial" panose="020B0604020202020204" pitchFamily="34" charset="0"/>
                        </a:rPr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latin typeface="Arial" panose="020B0604020202020204" pitchFamily="34" charset="0"/>
                        </a:rPr>
                        <a:t>Phase III, multi-centre, open-label, randomised controlled trial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971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b="1">
                          <a:latin typeface="Arial" panose="020B0604020202020204" pitchFamily="34" charset="0"/>
                        </a:rPr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latin typeface="Arial" panose="020B0604020202020204" pitchFamily="34" charset="0"/>
                        </a:rPr>
                        <a:t>International: </a:t>
                      </a: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</a:rPr>
                        <a:t>387 centres across 20 countries (83 people from UK)</a:t>
                      </a:r>
                      <a:endParaRPr lang="en-GB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182320"/>
                  </a:ext>
                </a:extLst>
              </a:tr>
              <a:tr h="156331">
                <a:tc>
                  <a:txBody>
                    <a:bodyPr/>
                    <a:lstStyle/>
                    <a:p>
                      <a:r>
                        <a:rPr lang="en-GB" b="1">
                          <a:latin typeface="Arial" panose="020B0604020202020204" pitchFamily="34" charset="0"/>
                        </a:rPr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>
                          <a:latin typeface="Arial" panose="020B0604020202020204" pitchFamily="34" charset="0"/>
                        </a:rPr>
                        <a:t>Pre- and postmenopausal women and men with hormone receptor-positive HER2-negative early breast cancer at high risk* of recurrence </a:t>
                      </a:r>
                      <a:r>
                        <a:rPr lang="en-GB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(n = 5,101)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082951"/>
                  </a:ext>
                </a:extLst>
              </a:tr>
              <a:tr h="156331">
                <a:tc>
                  <a:txBody>
                    <a:bodyPr/>
                    <a:lstStyle/>
                    <a:p>
                      <a:r>
                        <a:rPr lang="en-GB" b="1">
                          <a:latin typeface="Arial" panose="020B0604020202020204" pitchFamily="34" charset="0"/>
                        </a:rPr>
                        <a:t>Intervention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Ribociclib</a:t>
                      </a:r>
                      <a:r>
                        <a:rPr lang="en-GB">
                          <a:latin typeface="Arial" panose="020B0604020202020204" pitchFamily="34" charset="0"/>
                        </a:rPr>
                        <a:t> 400mg oral </a:t>
                      </a:r>
                      <a:r>
                        <a:rPr lang="en-GB" strike="noStrike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once daily</a:t>
                      </a:r>
                      <a:r>
                        <a:rPr lang="en-GB" strike="sngStrike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GB">
                          <a:latin typeface="Arial" panose="020B0604020202020204" pitchFamily="34" charset="0"/>
                        </a:rPr>
                        <a:t>for first 21 days of a 28-day treatment cycle for </a:t>
                      </a:r>
                      <a:r>
                        <a:rPr lang="en-GB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up to </a:t>
                      </a:r>
                      <a:r>
                        <a:rPr lang="en-GB">
                          <a:latin typeface="Arial" panose="020B0604020202020204" pitchFamily="34" charset="0"/>
                        </a:rPr>
                        <a:t>36 months plus </a:t>
                      </a:r>
                      <a:r>
                        <a:rPr lang="en-GB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AI as outlined in comparator arm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2547256"/>
                  </a:ext>
                </a:extLst>
              </a:tr>
              <a:tr h="156331">
                <a:tc>
                  <a:txBody>
                    <a:bodyPr/>
                    <a:lstStyle/>
                    <a:p>
                      <a:r>
                        <a:rPr lang="en-GB" b="1">
                          <a:latin typeface="Arial" panose="020B0604020202020204" pitchFamily="34" charset="0"/>
                        </a:rPr>
                        <a:t>Comparator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>
                          <a:latin typeface="Arial" panose="020B0604020202020204" pitchFamily="34" charset="0"/>
                        </a:rPr>
                        <a:t>2.5mg once daily</a:t>
                      </a:r>
                      <a:r>
                        <a:rPr lang="en-GB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letrozole </a:t>
                      </a:r>
                      <a:r>
                        <a:rPr lang="en-GB">
                          <a:latin typeface="Arial" panose="020B0604020202020204" pitchFamily="34" charset="0"/>
                        </a:rPr>
                        <a:t>or 1mg once daily anastrozole continuously (+3.6mg goserelin once every 28-day treatment cycle for premenopausal women and men) for 60 months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91682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b="1">
                          <a:latin typeface="Arial" panose="020B0604020202020204" pitchFamily="34" charset="0"/>
                        </a:rPr>
                        <a:t>Outcomes 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b="1">
                          <a:latin typeface="Arial" panose="020B0604020202020204" pitchFamily="34" charset="0"/>
                        </a:rPr>
                        <a:t>Primary</a:t>
                      </a:r>
                      <a:r>
                        <a:rPr lang="en-GB">
                          <a:latin typeface="Arial" panose="020B0604020202020204" pitchFamily="34" charset="0"/>
                        </a:rPr>
                        <a:t>: </a:t>
                      </a:r>
                      <a:r>
                        <a:rPr lang="en-GB" err="1">
                          <a:latin typeface="Arial" panose="020B0604020202020204" pitchFamily="34" charset="0"/>
                        </a:rPr>
                        <a:t>iDFS</a:t>
                      </a:r>
                      <a:r>
                        <a:rPr lang="en-GB">
                          <a:latin typeface="Arial" panose="020B0604020202020204" pitchFamily="34" charset="0"/>
                        </a:rPr>
                        <a:t>; </a:t>
                      </a:r>
                      <a:r>
                        <a:rPr lang="en-GB" b="1">
                          <a:latin typeface="Arial" panose="020B0604020202020204" pitchFamily="34" charset="0"/>
                        </a:rPr>
                        <a:t>Secondary</a:t>
                      </a:r>
                      <a:r>
                        <a:rPr lang="en-GB">
                          <a:latin typeface="Arial" panose="020B0604020202020204" pitchFamily="34" charset="0"/>
                        </a:rPr>
                        <a:t>: RFS, DDFS, OS, PROs and safety and pharmacokinetics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9957172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2464453-C505-C33D-B3D5-E50234F7EB78}"/>
              </a:ext>
            </a:extLst>
          </p:cNvPr>
          <p:cNvSpPr txBox="1"/>
          <p:nvPr/>
        </p:nvSpPr>
        <p:spPr>
          <a:xfrm>
            <a:off x="382472" y="4255427"/>
            <a:ext cx="11549502" cy="20928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8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GB" sz="16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 risk in NATALEE defined by:</a:t>
            </a:r>
            <a:r>
              <a:rPr lang="en-GB" sz="16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Anatomical Stage IIA: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N0 with either: Grade 3, or Grade 2, with any of the following criteria: Ki67 ≥20%, Oncotype DX, Breast Recurrence Score ≥26, </a:t>
            </a:r>
            <a:r>
              <a:rPr lang="en-GB" sz="1600" err="1">
                <a:latin typeface="Arial" panose="020B0604020202020204" pitchFamily="34" charset="0"/>
                <a:cs typeface="Arial" panose="020B0604020202020204" pitchFamily="34" charset="0"/>
              </a:rPr>
              <a:t>Prosigna</a:t>
            </a: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/PAM50 categorised as high risk, MammaPrint categorised as high risk or </a:t>
            </a:r>
            <a:r>
              <a:rPr lang="en-GB" sz="1600" err="1">
                <a:latin typeface="Arial" panose="020B0604020202020204" pitchFamily="34" charset="0"/>
                <a:cs typeface="Arial" panose="020B0604020202020204" pitchFamily="34" charset="0"/>
              </a:rPr>
              <a:t>EndoPredict</a:t>
            </a: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err="1">
                <a:latin typeface="Arial" panose="020B0604020202020204" pitchFamily="34" charset="0"/>
                <a:cs typeface="Arial" panose="020B0604020202020204" pitchFamily="34" charset="0"/>
              </a:rPr>
              <a:t>EPclin</a:t>
            </a: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 Risk Score categorised as high risk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N1</a:t>
            </a:r>
            <a:endParaRPr lang="en-GB" sz="16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Anatomical Stage IIB: N0 or N1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Anatomical Stage III: </a:t>
            </a:r>
            <a:r>
              <a:rPr lang="en-GB" sz="16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N0, N1, N2 or N3</a:t>
            </a:r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57646"/>
      </p:ext>
    </p:extLst>
  </p:cSld>
  <p:clrMapOvr>
    <a:masterClrMapping/>
  </p:clrMapOvr>
</p:sld>
</file>

<file path=ppt/theme/theme1.xml><?xml version="1.0" encoding="utf-8"?>
<a:theme xmlns:a="http://schemas.openxmlformats.org/drawingml/2006/main" name="NICE">
  <a:themeElements>
    <a:clrScheme name="NICE colour palette">
      <a:dk1>
        <a:srgbClr val="000000"/>
      </a:dk1>
      <a:lt1>
        <a:srgbClr val="FFFFFF"/>
      </a:lt1>
      <a:dk2>
        <a:srgbClr val="00436C"/>
      </a:dk2>
      <a:lt2>
        <a:srgbClr val="F7F3F1"/>
      </a:lt2>
      <a:accent1>
        <a:srgbClr val="228096"/>
      </a:accent1>
      <a:accent2>
        <a:srgbClr val="00436C"/>
      </a:accent2>
      <a:accent3>
        <a:srgbClr val="EAD054"/>
      </a:accent3>
      <a:accent4>
        <a:srgbClr val="EDD8CD"/>
      </a:accent4>
      <a:accent5>
        <a:srgbClr val="37916D"/>
      </a:accent5>
      <a:accent6>
        <a:srgbClr val="D07B4C"/>
      </a:accent6>
      <a:hlink>
        <a:srgbClr val="0000FF"/>
      </a:hlink>
      <a:folHlink>
        <a:srgbClr val="0000FF"/>
      </a:folHlink>
    </a:clrScheme>
    <a:fontScheme name="Custom 2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NK">
      <a:srgbClr val="FFFFFF"/>
    </a:custClr>
    <a:custClr name="Black 100%">
      <a:srgbClr val="000000"/>
    </a:custClr>
    <a:custClr name="Soft cream 100%">
      <a:srgbClr val="DED5CA"/>
    </a:custClr>
    <a:custClr name="BLANK">
      <a:srgbClr val="FFFFFF"/>
    </a:custClr>
    <a:custClr name="Bold teal 100%">
      <a:srgbClr val="228096"/>
    </a:custClr>
    <a:custClr name="Deep blue 100%">
      <a:srgbClr val="00436C"/>
    </a:custClr>
    <a:custClr name="Positive yellow 100%">
      <a:srgbClr val="EAD054"/>
    </a:custClr>
    <a:custClr name="Warm pink 100%">
      <a:srgbClr val="EDD8CD"/>
    </a:custClr>
    <a:custClr name="Balanced green 100%">
      <a:srgbClr val="37906D"/>
    </a:custClr>
    <a:custClr name="Natural tan 100%">
      <a:srgbClr val="D07B4D"/>
    </a:custClr>
    <a:custClr name="BLANK">
      <a:srgbClr val="FFFFFF"/>
    </a:custClr>
    <a:custClr name="Black 75%">
      <a:srgbClr val="404040"/>
    </a:custClr>
    <a:custClr name="Soft cream 75%">
      <a:srgbClr val="E6E0D7"/>
    </a:custClr>
    <a:custClr name="BLANK">
      <a:srgbClr val="FFFFFF"/>
    </a:custClr>
    <a:custClr name="Bold teal 75%">
      <a:srgbClr val="59A0B0"/>
    </a:custClr>
    <a:custClr name="Deep blue 75%">
      <a:srgbClr val="407291"/>
    </a:custClr>
    <a:custClr name="Positive yellow 75%">
      <a:srgbClr val="EFDC7F"/>
    </a:custClr>
    <a:custClr name="Warm pink 75%">
      <a:srgbClr val="F2E2D9"/>
    </a:custClr>
    <a:custClr name="Balanced green 75%">
      <a:srgbClr val="69AC91"/>
    </a:custClr>
    <a:custClr name="Natural tan 75%">
      <a:srgbClr val="DC9C7A"/>
    </a:custClr>
    <a:custClr name="BLANK">
      <a:srgbClr val="FFFFFF"/>
    </a:custClr>
    <a:custClr name="Black 50%">
      <a:srgbClr val="808080"/>
    </a:custClr>
    <a:custClr name="Soft cream 50%">
      <a:srgbClr val="EEEAE4"/>
    </a:custClr>
    <a:custClr name="BLANK">
      <a:srgbClr val="FFFFFF"/>
    </a:custClr>
    <a:custClr name="Bold teal 50%">
      <a:srgbClr val="91C0CB"/>
    </a:custClr>
    <a:custClr name="Deep blue 50%">
      <a:srgbClr val="80A1B5"/>
    </a:custClr>
    <a:custClr name="Positive yellow 50%">
      <a:srgbClr val="F4E8AA"/>
    </a:custClr>
    <a:custClr name="Warm pink 50%">
      <a:srgbClr val="F6ECE6"/>
    </a:custClr>
    <a:custClr name="Balanced green 50%">
      <a:srgbClr val="9BC8B6"/>
    </a:custClr>
    <a:custClr name="Natural tan 50%">
      <a:srgbClr val="E7BDA6"/>
    </a:custClr>
    <a:custClr name="BLANK">
      <a:srgbClr val="FFFFFF"/>
    </a:custClr>
    <a:custClr name="Black 25%">
      <a:srgbClr val="BFBFBF"/>
    </a:custClr>
    <a:custClr name="Soft cream 25%">
      <a:srgbClr val="F7F4F1"/>
    </a:custClr>
    <a:custClr name="BLANK">
      <a:srgbClr val="FFFFFF"/>
    </a:custClr>
    <a:custClr name="Bold teal 25%">
      <a:srgbClr val="C8E0E6"/>
    </a:custClr>
    <a:custClr name="Deep blue 25%">
      <a:srgbClr val="BFD0DA"/>
    </a:custClr>
    <a:custClr name="Positive yellow 25%">
      <a:srgbClr val="FAF3D4"/>
    </a:custClr>
    <a:custClr name="Warm pink 25%">
      <a:srgbClr val="FBF5F2"/>
    </a:custClr>
    <a:custClr name="Balanced green 25%">
      <a:srgbClr val="CDE3DA"/>
    </a:custClr>
    <a:custClr name="Natural tan 25%">
      <a:srgbClr val="F3DED3"/>
    </a:custClr>
  </a:custClrLst>
  <a:extLst>
    <a:ext uri="{05A4C25C-085E-4340-85A3-A5531E510DB2}">
      <thm15:themeFamily xmlns:thm15="http://schemas.microsoft.com/office/thememl/2012/main" name="Committee slide template_Sept 22 new branding.potx" id="{5D6546DB-E16B-4904-9415-B483A62C4941}" vid="{F3D05F2E-E29A-4686-9EE5-47020A34DF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b656aa-4e79-4e95-9076-bc119a23e0cc" xsi:nil="true"/>
    <lcf76f155ced4ddcb4097134ff3c332f xmlns="6113f790-c252-4bfe-890a-0e01b9de803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164B6419967F4F9BC885BCC38080FE" ma:contentTypeVersion="14" ma:contentTypeDescription="Create a new document." ma:contentTypeScope="" ma:versionID="e38ee189183f80f889e608afc237556e">
  <xsd:schema xmlns:xsd="http://www.w3.org/2001/XMLSchema" xmlns:xs="http://www.w3.org/2001/XMLSchema" xmlns:p="http://schemas.microsoft.com/office/2006/metadata/properties" xmlns:ns2="6113f790-c252-4bfe-890a-0e01b9de803a" xmlns:ns3="0eb656aa-4e79-4e95-9076-bc119a23e0cc" targetNamespace="http://schemas.microsoft.com/office/2006/metadata/properties" ma:root="true" ma:fieldsID="8b384a948197d1f4f7c6a1da5ea71383" ns2:_="" ns3:_="">
    <xsd:import namespace="6113f790-c252-4bfe-890a-0e01b9de803a"/>
    <xsd:import namespace="0eb656aa-4e79-4e95-9076-bc119a23e0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13f790-c252-4bfe-890a-0e01b9de80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abb4586-6e39-4769-a9e9-e64cee0e77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b656aa-4e79-4e95-9076-bc119a23e0c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a88f659-1643-4156-81f1-9846a64941a2}" ma:internalName="TaxCatchAll" ma:showField="CatchAllData" ma:web="c484c3bf-3e79-421f-a326-5c77b32e9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1F55D1-E017-49DB-9169-8F4C238D740A}">
  <ds:schemaRefs>
    <ds:schemaRef ds:uri="6113f790-c252-4bfe-890a-0e01b9de803a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0eb656aa-4e79-4e95-9076-bc119a23e0cc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6F0C815-B5E0-4F8E-90FF-43EF50B47E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5842F9-9791-4ED3-9825-926DD3B66A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13f790-c252-4bfe-890a-0e01b9de803a"/>
    <ds:schemaRef ds:uri="0eb656aa-4e79-4e95-9076-bc119a23e0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Committee slide template_Sept 22 new branding</Template>
  <TotalTime>11</TotalTime>
  <Words>8065</Words>
  <Application>Microsoft Office PowerPoint</Application>
  <PresentationFormat>Widescreen</PresentationFormat>
  <Paragraphs>1147</Paragraphs>
  <Slides>47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Inter</vt:lpstr>
      <vt:lpstr>Times New Roman</vt:lpstr>
      <vt:lpstr>Lato</vt:lpstr>
      <vt:lpstr>Courier New</vt:lpstr>
      <vt:lpstr>Aptos</vt:lpstr>
      <vt:lpstr>Wingdings</vt:lpstr>
      <vt:lpstr>NICE</vt:lpstr>
      <vt:lpstr>Ribociclib with an aromatase inhibitor for adjuvant treatment of hormone receptor-positive, HER2-negative early breast cancer [ID6153]</vt:lpstr>
      <vt:lpstr>Ribociclib with an aromatase inhibitor for adjuvant treatment of hormone receptor-positive, HER2-negative early breast cancer [ID6153]</vt:lpstr>
      <vt:lpstr>Key issues for committee discussion</vt:lpstr>
      <vt:lpstr>Background: Hormone receptor-positive, HER2-negative early breast cancer </vt:lpstr>
      <vt:lpstr>Patient perspectives </vt:lpstr>
      <vt:lpstr>Clinical perspectives</vt:lpstr>
      <vt:lpstr>Ribociclib (Kisqali, Novartis)</vt:lpstr>
      <vt:lpstr>Treatment pathway: Hormone receptor-positive, HER2-negative early breast cancer </vt:lpstr>
      <vt:lpstr>Key clinical trial: NATALEE</vt:lpstr>
      <vt:lpstr>NATALEE trial: relevant populations</vt:lpstr>
      <vt:lpstr>Issue 1 &amp; 7: NATALEE populations and relevant comparator</vt:lpstr>
      <vt:lpstr>Issue 2: NATALEE trial AI arm</vt:lpstr>
      <vt:lpstr>Issue 3: iDFS or DDFS as a proxy for OS</vt:lpstr>
      <vt:lpstr>Ribociclib with an aromatase inhibitor for adjuvant treatment of hormone receptor-positive, HER2-negative early breast cancer [ID6153]</vt:lpstr>
      <vt:lpstr>Results: NATALEE (ITT and subgroups) EAG: 10% IFDS events in ITT population, long term impact remains uncertain</vt:lpstr>
      <vt:lpstr>Issue 4 and 5 : ITC methodology (population 4) </vt:lpstr>
      <vt:lpstr>Issue 4 &amp; 5: ITC methodology: MAIC v STC (population 4)  </vt:lpstr>
      <vt:lpstr>Issue 4 &amp; 5: OS STC and OS MAIC results inconsistent (population 4) </vt:lpstr>
      <vt:lpstr>Ribociclib with an aromatase inhibitor for adjuvant treatment of hormone receptor-positive, HER2-negative early breast cancer [ID6153]</vt:lpstr>
      <vt:lpstr>Company’s model overview Issue 6: EAG: company’s model OS results may not be robust </vt:lpstr>
      <vt:lpstr>Issue 8: iDFS treatment effect waning</vt:lpstr>
      <vt:lpstr>Issue 9: iDFS modelling</vt:lpstr>
      <vt:lpstr>Issue 10: iDFS event distribution</vt:lpstr>
      <vt:lpstr>Issue 11: ET-resistant and ET-sensitive DR substate: PFS and OS </vt:lpstr>
      <vt:lpstr>Issue 11: Company and EAG PFS and OS curves </vt:lpstr>
      <vt:lpstr>Issue 12: ET-resistant and ET-sensitive DR substate: treatment mix</vt:lpstr>
      <vt:lpstr>Issue 13: Utility values- ET-resistant and ET-sensitive DR substate</vt:lpstr>
      <vt:lpstr>Ribociclib with an aromatase inhibitor for adjuvant treatment of hormone receptor-positive, HER2-negative early breast cancer [ID6153]</vt:lpstr>
      <vt:lpstr>Other considerations</vt:lpstr>
      <vt:lpstr>Ribociclib with an aromatase inhibitor for adjuvant treatment of hormone receptor-positive, HER2-negative early breast cancer [ID6153]</vt:lpstr>
      <vt:lpstr>Summary of company and EAG base case assumptions</vt:lpstr>
      <vt:lpstr>Key issues for committee discussion</vt:lpstr>
      <vt:lpstr>Cost-effectiveness results</vt:lpstr>
      <vt:lpstr>Thank you.</vt:lpstr>
      <vt:lpstr> Supplementary appendix </vt:lpstr>
      <vt:lpstr>Decision problem – Issue 3: iDFS v DDFS proxy for OS</vt:lpstr>
      <vt:lpstr>Baseline characteristics: NATALEE (population 1,  4 and 5)</vt:lpstr>
      <vt:lpstr>monarchE: trial</vt:lpstr>
      <vt:lpstr>ITC results: iDFS and OS (MAIC) </vt:lpstr>
      <vt:lpstr>ITC results: iDFS, DRFS and OS (STC) </vt:lpstr>
      <vt:lpstr>ITC results: Grade ≥3 TEAE results (MAIC) </vt:lpstr>
      <vt:lpstr>How company incorporated evidence into model</vt:lpstr>
      <vt:lpstr>Issue 9: company fitted iDFS curves</vt:lpstr>
      <vt:lpstr>Issue 11: Company and EAG PFS and OS landmark efficacy</vt:lpstr>
      <vt:lpstr>Issue: ET-resistant and ET-sensitive DR substate: PFS and OS </vt:lpstr>
      <vt:lpstr>Issue 12: ET-resistant and ET-sensitive DR substate: treatment mix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this PowerPoint template</dc:title>
  <dc:creator>Harsimran Sarpal</dc:creator>
  <cp:lastModifiedBy>Harsimran Sarpal</cp:lastModifiedBy>
  <cp:revision>1</cp:revision>
  <dcterms:created xsi:type="dcterms:W3CDTF">2022-09-14T12:36:18Z</dcterms:created>
  <dcterms:modified xsi:type="dcterms:W3CDTF">2025-07-22T11:07:54Z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69d85d5-6d9e-4305-a294-1f636ec0f2d6_Enabled">
    <vt:lpwstr>true</vt:lpwstr>
  </property>
  <property fmtid="{D5CDD505-2E9C-101B-9397-08002B2CF9AE}" pid="3" name="MSIP_Label_c69d85d5-6d9e-4305-a294-1f636ec0f2d6_SetDate">
    <vt:lpwstr>2023-02-22T14:58:37Z</vt:lpwstr>
  </property>
  <property fmtid="{D5CDD505-2E9C-101B-9397-08002B2CF9AE}" pid="4" name="MSIP_Label_c69d85d5-6d9e-4305-a294-1f636ec0f2d6_Method">
    <vt:lpwstr>Standard</vt:lpwstr>
  </property>
  <property fmtid="{D5CDD505-2E9C-101B-9397-08002B2CF9AE}" pid="5" name="MSIP_Label_c69d85d5-6d9e-4305-a294-1f636ec0f2d6_Name">
    <vt:lpwstr>OFFICIAL</vt:lpwstr>
  </property>
  <property fmtid="{D5CDD505-2E9C-101B-9397-08002B2CF9AE}" pid="6" name="MSIP_Label_c69d85d5-6d9e-4305-a294-1f636ec0f2d6_SiteId">
    <vt:lpwstr>6030f479-b342-472d-a5dd-740ff7538de9</vt:lpwstr>
  </property>
  <property fmtid="{D5CDD505-2E9C-101B-9397-08002B2CF9AE}" pid="7" name="MSIP_Label_c69d85d5-6d9e-4305-a294-1f636ec0f2d6_ActionId">
    <vt:lpwstr>4dbc1e18-f3c8-40b1-bc54-b910e8e9af9d</vt:lpwstr>
  </property>
  <property fmtid="{D5CDD505-2E9C-101B-9397-08002B2CF9AE}" pid="8" name="MSIP_Label_c69d85d5-6d9e-4305-a294-1f636ec0f2d6_ContentBits">
    <vt:lpwstr>0</vt:lpwstr>
  </property>
  <property fmtid="{D5CDD505-2E9C-101B-9397-08002B2CF9AE}" pid="9" name="ContentTypeId">
    <vt:lpwstr>0x010100C3164B6419967F4F9BC885BCC38080FE</vt:lpwstr>
  </property>
  <property fmtid="{D5CDD505-2E9C-101B-9397-08002B2CF9AE}" pid="10" name="MediaServiceImageTags">
    <vt:lpwstr/>
  </property>
</Properties>
</file>