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136" r:id="rId4"/>
  </p:sldMasterIdLst>
  <p:notesMasterIdLst>
    <p:notesMasterId r:id="rId54"/>
  </p:notesMasterIdLst>
  <p:handoutMasterIdLst>
    <p:handoutMasterId r:id="rId55"/>
  </p:handoutMasterIdLst>
  <p:sldIdLst>
    <p:sldId id="339" r:id="rId5"/>
    <p:sldId id="1797" r:id="rId6"/>
    <p:sldId id="404" r:id="rId7"/>
    <p:sldId id="2067" r:id="rId8"/>
    <p:sldId id="348" r:id="rId9"/>
    <p:sldId id="2049" r:id="rId10"/>
    <p:sldId id="2053" r:id="rId11"/>
    <p:sldId id="2063" r:id="rId12"/>
    <p:sldId id="2068" r:id="rId13"/>
    <p:sldId id="1799" r:id="rId14"/>
    <p:sldId id="2070" r:id="rId15"/>
    <p:sldId id="2069" r:id="rId16"/>
    <p:sldId id="2073" r:id="rId17"/>
    <p:sldId id="2050" r:id="rId18"/>
    <p:sldId id="2055" r:id="rId19"/>
    <p:sldId id="2079" r:id="rId20"/>
    <p:sldId id="1794" r:id="rId21"/>
    <p:sldId id="390" r:id="rId22"/>
    <p:sldId id="381" r:id="rId23"/>
    <p:sldId id="2058" r:id="rId24"/>
    <p:sldId id="2064" r:id="rId25"/>
    <p:sldId id="380" r:id="rId26"/>
    <p:sldId id="463" r:id="rId27"/>
    <p:sldId id="367" r:id="rId28"/>
    <p:sldId id="374" r:id="rId29"/>
    <p:sldId id="2061" r:id="rId30"/>
    <p:sldId id="2072" r:id="rId31"/>
    <p:sldId id="2077" r:id="rId32"/>
    <p:sldId id="1795" r:id="rId33"/>
    <p:sldId id="268" r:id="rId34"/>
    <p:sldId id="1796" r:id="rId35"/>
    <p:sldId id="2076" r:id="rId36"/>
    <p:sldId id="1803" r:id="rId37"/>
    <p:sldId id="376" r:id="rId38"/>
    <p:sldId id="2046" r:id="rId39"/>
    <p:sldId id="478" r:id="rId40"/>
    <p:sldId id="2075" r:id="rId41"/>
    <p:sldId id="1854" r:id="rId42"/>
    <p:sldId id="2044" r:id="rId43"/>
    <p:sldId id="2056" r:id="rId44"/>
    <p:sldId id="2057" r:id="rId45"/>
    <p:sldId id="2060" r:id="rId46"/>
    <p:sldId id="2052" r:id="rId47"/>
    <p:sldId id="388" r:id="rId48"/>
    <p:sldId id="2081" r:id="rId49"/>
    <p:sldId id="2059" r:id="rId50"/>
    <p:sldId id="2078" r:id="rId51"/>
    <p:sldId id="2080" r:id="rId52"/>
    <p:sldId id="1801" r:id="rId53"/>
  </p:sldIdLst>
  <p:sldSz cx="12192000" cy="6858000"/>
  <p:notesSz cx="6858000" cy="9144000"/>
  <p:embeddedFontLst>
    <p:embeddedFont>
      <p:font typeface="Gill Sans MT" panose="020B0502020104020203" pitchFamily="34" charset="0"/>
      <p:regular r:id="rId56"/>
      <p:bold r:id="rId57"/>
      <p:italic r:id="rId58"/>
      <p:boldItalic r:id="rId59"/>
    </p:embeddedFont>
    <p:embeddedFont>
      <p:font typeface="Inter" panose="02000503000000020004" pitchFamily="2" charset="0"/>
      <p:regular r:id="rId60"/>
      <p:bold r:id="rId61"/>
    </p:embeddedFont>
    <p:embeddedFont>
      <p:font typeface="Lato" panose="020F0502020204030203" pitchFamily="34" charset="0"/>
      <p:regular r:id="rId62"/>
      <p:bold r:id="rId63"/>
      <p:italic r:id="rId64"/>
      <p:boldItalic r:id="rId65"/>
    </p:embeddedFont>
    <p:embeddedFont>
      <p:font typeface="Lora SemiBold" pitchFamily="2" charset="0"/>
      <p:bold r:id="rId66"/>
    </p:embeddedFont>
    <p:embeddedFont>
      <p:font typeface="Segoe UI" panose="020B0502040204020203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DDDFA2-8F61-4645-A3A4-15AE83CC9080}">
          <p14:sldIdLst/>
        </p14:section>
        <p14:section name="Background and key issues" id="{5C8D397E-C577-42B3-A3E6-140C6584B864}">
          <p14:sldIdLst>
            <p14:sldId id="339"/>
            <p14:sldId id="1797"/>
            <p14:sldId id="404"/>
            <p14:sldId id="2067"/>
            <p14:sldId id="348"/>
            <p14:sldId id="2049"/>
            <p14:sldId id="2053"/>
            <p14:sldId id="2063"/>
            <p14:sldId id="2068"/>
          </p14:sldIdLst>
        </p14:section>
        <p14:section name="Clinical effectiveness" id="{D1BD2FA0-3D5B-4524-80EB-1D0448D954C2}">
          <p14:sldIdLst>
            <p14:sldId id="1799"/>
            <p14:sldId id="2070"/>
            <p14:sldId id="2069"/>
            <p14:sldId id="2073"/>
            <p14:sldId id="2050"/>
            <p14:sldId id="2055"/>
            <p14:sldId id="2079"/>
          </p14:sldIdLst>
        </p14:section>
        <p14:section name="Modelling and cost effectiveness" id="{15D9281D-92C0-42D4-B787-1509A0A862A1}">
          <p14:sldIdLst>
            <p14:sldId id="1794"/>
            <p14:sldId id="390"/>
            <p14:sldId id="381"/>
            <p14:sldId id="2058"/>
            <p14:sldId id="2064"/>
            <p14:sldId id="380"/>
            <p14:sldId id="463"/>
            <p14:sldId id="367"/>
            <p14:sldId id="374"/>
            <p14:sldId id="2061"/>
            <p14:sldId id="2072"/>
            <p14:sldId id="2077"/>
          </p14:sldIdLst>
        </p14:section>
        <p14:section name="Other considerations" id="{E3E9BE2E-C992-49DB-94B2-4DEB96FDEA6E}">
          <p14:sldIdLst>
            <p14:sldId id="1795"/>
            <p14:sldId id="268"/>
          </p14:sldIdLst>
        </p14:section>
        <p14:section name="Summary" id="{BC5DA26A-ED84-44C5-83CB-2D7C50250CA9}">
          <p14:sldIdLst>
            <p14:sldId id="1796"/>
            <p14:sldId id="2076"/>
            <p14:sldId id="1803"/>
          </p14:sldIdLst>
        </p14:section>
        <p14:section name="S1 Background" id="{D241162D-9E75-4861-AAD2-AEDC79239825}">
          <p14:sldIdLst>
            <p14:sldId id="376"/>
          </p14:sldIdLst>
        </p14:section>
        <p14:section name="S2: Clinical" id="{640A3E18-C66E-4DFF-8853-F2E665EBFB44}">
          <p14:sldIdLst>
            <p14:sldId id="2046"/>
            <p14:sldId id="478"/>
            <p14:sldId id="2075"/>
            <p14:sldId id="1854"/>
            <p14:sldId id="2044"/>
            <p14:sldId id="2056"/>
            <p14:sldId id="2057"/>
          </p14:sldIdLst>
        </p14:section>
        <p14:section name="S3: Cost" id="{3EDC4A3B-098B-45B0-AC17-C8FB2E1DE2DA}">
          <p14:sldIdLst>
            <p14:sldId id="2060"/>
            <p14:sldId id="2052"/>
            <p14:sldId id="388"/>
            <p14:sldId id="2081"/>
            <p14:sldId id="2059"/>
            <p14:sldId id="2078"/>
            <p14:sldId id="2080"/>
            <p14:sldId id="18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EBDCA0-7EB5-BCE0-BF04-D912C46CBAE4}" name="Emma Douch" initials="ED" userId="S::Emma.Douch@nice.org.uk::d23c2457-444e-4a37-91b9-8b92510c8a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ella O'Brien" initials="S" lastIdx="44" clrIdx="6">
    <p:extLst>
      <p:ext uri="{19B8F6BF-5375-455C-9EA6-DF929625EA0E}">
        <p15:presenceInfo xmlns:p15="http://schemas.microsoft.com/office/powerpoint/2012/main" userId="Stella O'Brien" providerId="None"/>
      </p:ext>
    </p:extLst>
  </p:cmAuthor>
  <p:cmAuthor id="1" name="Kate Scott" initials="KS" lastIdx="1" clrIdx="0"/>
  <p:cmAuthor id="8" name="Zoe Charles" initials="ZC" lastIdx="2" clrIdx="7">
    <p:extLst>
      <p:ext uri="{19B8F6BF-5375-455C-9EA6-DF929625EA0E}">
        <p15:presenceInfo xmlns:p15="http://schemas.microsoft.com/office/powerpoint/2012/main" userId="S::Zoe.Charles@nice.org.uk::c135eabb-d70c-4ebe-9405-64402c662e6d" providerId="AD"/>
      </p:ext>
    </p:extLst>
  </p:cmAuthor>
  <p:cmAuthor id="2" name="Charlie Hewitt" initials="CH" lastIdx="68" clrIdx="1">
    <p:extLst>
      <p:ext uri="{19B8F6BF-5375-455C-9EA6-DF929625EA0E}">
        <p15:presenceInfo xmlns:p15="http://schemas.microsoft.com/office/powerpoint/2012/main" userId="S::Charlie.Hewitt@nice.org.uk::02b58234-bd66-4ca2-852b-669d09f951b3" providerId="AD"/>
      </p:ext>
    </p:extLst>
  </p:cmAuthor>
  <p:cmAuthor id="9" name="Emma Douch" initials="ED" lastIdx="168" clrIdx="8">
    <p:extLst>
      <p:ext uri="{19B8F6BF-5375-455C-9EA6-DF929625EA0E}">
        <p15:presenceInfo xmlns:p15="http://schemas.microsoft.com/office/powerpoint/2012/main" userId="S::Emma.Douch@nice.org.uk::d23c2457-444e-4a37-91b9-8b92510c8a17" providerId="AD"/>
      </p:ext>
    </p:extLst>
  </p:cmAuthor>
  <p:cmAuthor id="3" name="Alexandra Sampson" initials="AS" lastIdx="8" clrIdx="2">
    <p:extLst>
      <p:ext uri="{19B8F6BF-5375-455C-9EA6-DF929625EA0E}">
        <p15:presenceInfo xmlns:p15="http://schemas.microsoft.com/office/powerpoint/2012/main" userId="S::Alexandra.Sampson@nice.org.uk::5bf57bb1-a65f-4e5e-81b7-701a6cf4a8b7" providerId="AD"/>
      </p:ext>
    </p:extLst>
  </p:cmAuthor>
  <p:cmAuthor id="10" name="Mary Hughes" initials="MH" lastIdx="56" clrIdx="9">
    <p:extLst>
      <p:ext uri="{19B8F6BF-5375-455C-9EA6-DF929625EA0E}">
        <p15:presenceInfo xmlns:p15="http://schemas.microsoft.com/office/powerpoint/2012/main" userId="S::mary.hughes@nice.org.uk::c42b8133-3957-4741-8b3b-769b19e0ca29" providerId="AD"/>
      </p:ext>
    </p:extLst>
  </p:cmAuthor>
  <p:cmAuthor id="4" name="Elizabeth Bell" initials="EB" lastIdx="9" clrIdx="3">
    <p:extLst>
      <p:ext uri="{19B8F6BF-5375-455C-9EA6-DF929625EA0E}">
        <p15:presenceInfo xmlns:p15="http://schemas.microsoft.com/office/powerpoint/2012/main" userId="S::Elizabeth.Bell@nice.org.uk::db75d52a-bbc3-4365-b187-451fb7df6c85" providerId="AD"/>
      </p:ext>
    </p:extLst>
  </p:cmAuthor>
  <p:cmAuthor id="11" name="Emily Crowe" initials="EC" lastIdx="30" clrIdx="10">
    <p:extLst>
      <p:ext uri="{19B8F6BF-5375-455C-9EA6-DF929625EA0E}">
        <p15:presenceInfo xmlns:p15="http://schemas.microsoft.com/office/powerpoint/2012/main" userId="S::emily.crowe@nice.org.uk::09a2a722-b6ff-4a4a-912c-f753992f36b9" providerId="AD"/>
      </p:ext>
    </p:extLst>
  </p:cmAuthor>
  <p:cmAuthor id="5" name="Albany Chandler" initials="AC" lastIdx="3" clrIdx="4">
    <p:extLst>
      <p:ext uri="{19B8F6BF-5375-455C-9EA6-DF929625EA0E}">
        <p15:presenceInfo xmlns:p15="http://schemas.microsoft.com/office/powerpoint/2012/main" userId="S::Albany.Chandler@nice.org.uk::c7eab9cc-0d4b-4e4f-af44-3a7070586937" providerId="AD"/>
      </p:ext>
    </p:extLst>
  </p:cmAuthor>
  <p:cmAuthor id="6" name="Victoria Kelly" initials="VK" lastIdx="40" clrIdx="5">
    <p:extLst>
      <p:ext uri="{19B8F6BF-5375-455C-9EA6-DF929625EA0E}">
        <p15:presenceInfo xmlns:p15="http://schemas.microsoft.com/office/powerpoint/2012/main" userId="S::Victoria.Kelly@nice.org.uk::b3cb38c1-50f8-416d-a7ac-e58820acd6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3A4ED"/>
    <a:srgbClr val="9393ED"/>
    <a:srgbClr val="6699FF"/>
    <a:srgbClr val="FFC000"/>
    <a:srgbClr val="00B050"/>
    <a:srgbClr val="C00000"/>
    <a:srgbClr val="00436C"/>
    <a:srgbClr val="2280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Shah" userId="34a96e83-036c-45f9-b1b4-3c6755b8a93a" providerId="ADAL" clId="{EB730B90-A291-4EDD-8705-FE701E1460F5}"/>
    <pc:docChg chg="modSld">
      <pc:chgData name="Christopher Shah" userId="34a96e83-036c-45f9-b1b4-3c6755b8a93a" providerId="ADAL" clId="{EB730B90-A291-4EDD-8705-FE701E1460F5}" dt="2025-07-14T10:38:31.495" v="1" actId="20577"/>
      <pc:docMkLst>
        <pc:docMk/>
      </pc:docMkLst>
      <pc:sldChg chg="modSp mod">
        <pc:chgData name="Christopher Shah" userId="34a96e83-036c-45f9-b1b4-3c6755b8a93a" providerId="ADAL" clId="{EB730B90-A291-4EDD-8705-FE701E1460F5}" dt="2025-07-14T10:38:31.495" v="1" actId="20577"/>
        <pc:sldMkLst>
          <pc:docMk/>
          <pc:sldMk cId="3079716431" sldId="2067"/>
        </pc:sldMkLst>
        <pc:spChg chg="mod">
          <ac:chgData name="Christopher Shah" userId="34a96e83-036c-45f9-b1b4-3c6755b8a93a" providerId="ADAL" clId="{EB730B90-A291-4EDD-8705-FE701E1460F5}" dt="2025-07-14T10:38:31.495" v="1" actId="20577"/>
          <ac:spMkLst>
            <pc:docMk/>
            <pc:sldMk cId="3079716431" sldId="2067"/>
            <ac:spMk id="6" creationId="{55D972A3-2632-81C8-A22E-664EB24F1115}"/>
          </ac:spMkLst>
        </pc:spChg>
        <pc:graphicFrameChg chg="modGraphic">
          <ac:chgData name="Christopher Shah" userId="34a96e83-036c-45f9-b1b4-3c6755b8a93a" providerId="ADAL" clId="{EB730B90-A291-4EDD-8705-FE701E1460F5}" dt="2025-07-14T10:38:26.915" v="0" actId="20577"/>
          <ac:graphicFrameMkLst>
            <pc:docMk/>
            <pc:sldMk cId="3079716431" sldId="2067"/>
            <ac:graphicFrameMk id="3" creationId="{5D2D4C97-4C53-47C8-9E4D-69E7EB51A4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>
                <a:latin typeface="Arial" panose="020B0604020202020204" pitchFamily="34" charset="0"/>
              </a:rPr>
              <a:t>14/07/2025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0D7A42-0977-2147-8194-01C3DBCDFF3E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92B9AF-1FF3-B64A-A57E-17202D6D5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nice-dsu/tsds/survival-analysi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22/resources/lung-cancer-diagnosis-and-management-pdf-6614165552557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effectLst/>
              <a:highlight>
                <a:srgbClr val="00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EAR Tables 8 an 9 </a:t>
            </a:r>
          </a:p>
          <a:p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ORR: % of patients with best overall response of complete response or partial response assessed using the RECIST (Response Evaluation Criteria in Solid Tumours) criteria version 1.1.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8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 company submission tables 19, 20 and 36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0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Both the EAG requested sensitivity analyses produced results that were </a:t>
            </a:r>
            <a:r>
              <a:rPr lang="en-GB" sz="1200" u="sng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 favourable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tarlatamab for PFS or </a:t>
            </a:r>
            <a:r>
              <a:rPr lang="en-GB" sz="1200" u="sng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more favourable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tarlatamab for OS than the base case (see section 3.5).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3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3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Survival analysis TSD | NICE Decision Support Unit | The University of Sheffield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3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4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1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05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6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3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9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7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9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1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5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5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6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1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15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EAR Tables 8 an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3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0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6C75-153A-3B04-C7C8-504397E5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EFED7-6E46-EED0-4F48-C31A77532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DBC1D-B520-9EE4-0EC4-80E4E045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C8A5A-41F8-7DE9-78BC-420989E02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99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9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57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Both the EAG requested sensitivity analyses produced results that were </a:t>
            </a:r>
            <a:r>
              <a:rPr lang="en-GB" sz="1200" u="sng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 favourable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tarlatamab for PFS or </a:t>
            </a:r>
            <a:r>
              <a:rPr lang="en-GB" sz="1200" u="sng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more favourable</a:t>
            </a:r>
            <a:r>
              <a:rPr lang="en-GB" sz="12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tarlatamab for OS than the base case (see section 3.5).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6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Lines not parallel (OS crosses)  in cumulative hazard and log-log plot. Different hazard shapes on Schoenfeld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0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7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3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208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75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8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04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5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NICE clinical guideline </a:t>
            </a:r>
            <a:r>
              <a:rPr lang="en-GB">
                <a:hlinkClick r:id="rId3"/>
              </a:rPr>
              <a:t>Lung cancer: diagnosis and management (nice.org.uk)</a:t>
            </a:r>
            <a:endParaRPr lang="en-GB"/>
          </a:p>
          <a:p>
            <a:r>
              <a:rPr lang="en-GB"/>
              <a:t>Company expects that all people having 3</a:t>
            </a:r>
            <a:r>
              <a:rPr lang="en-GB" baseline="30000"/>
              <a:t>rd</a:t>
            </a:r>
            <a:r>
              <a:rPr lang="en-GB"/>
              <a:t> line treatment will have extensive stage SCLC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Segoe UI" panose="020B0502040204020203" pitchFamily="34" charset="0"/>
              </a:rPr>
              <a:t>Adapted company's pathway based on the EAG report that suggests different 2L treatments based on time to progression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9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3F6716-9677-BC44-EBCC-8332D8B3340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5F25595-A923-F1B4-03CE-8D2DAF4D421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1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9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7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7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7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1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44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5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9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3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4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47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6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52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1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68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4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6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915508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1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8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52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B70F-018F-C93E-D81F-7E4B85F2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8AB888-9953-BC43-DE70-F0EB521A1AF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073A-0C14-5854-E83D-AD3E77CB12B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7C6E1A-48F4-6571-5003-393051E425B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007B79-2E82-606A-6972-F69061BCC8B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A2856-DD81-88ED-A57E-00F8BC57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21C0E9-D3C6-D87C-94C0-7AA1FD263E3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16F5F0-0EE6-0F83-998A-29438691FA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9866267-1C12-D36E-2862-ADA59AD33DE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AD9E0D-06F8-24BE-8A6C-524E0EF342D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20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5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6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9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711EDC3E-BC01-F67D-4B57-63A273132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55703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32A58F66-3E35-CCD6-0FD0-288DC0930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08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84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392F5AD-C7D7-152B-D52F-A27D09A2B15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0FB7ED6-2C5E-E7ED-0987-7A8EA2068C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F620A7-12BD-DC1D-28B9-39555B425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161" r:id="rId25"/>
    <p:sldLayoutId id="2147484162" r:id="rId26"/>
    <p:sldLayoutId id="2147484163" r:id="rId27"/>
    <p:sldLayoutId id="2147484164" r:id="rId28"/>
    <p:sldLayoutId id="2147484165" r:id="rId29"/>
    <p:sldLayoutId id="2147484166" r:id="rId30"/>
    <p:sldLayoutId id="2147484167" r:id="rId31"/>
    <p:sldLayoutId id="2147484168" r:id="rId32"/>
    <p:sldLayoutId id="2147484169" r:id="rId33"/>
    <p:sldLayoutId id="2147484170" r:id="rId34"/>
    <p:sldLayoutId id="2147484171" r:id="rId35"/>
    <p:sldLayoutId id="2147484172" r:id="rId36"/>
    <p:sldLayoutId id="2147484173" r:id="rId37"/>
    <p:sldLayoutId id="2147484174" r:id="rId38"/>
    <p:sldLayoutId id="2147484175" r:id="rId39"/>
    <p:sldLayoutId id="2147484176" r:id="rId40"/>
    <p:sldLayoutId id="2147484177" r:id="rId41"/>
    <p:sldLayoutId id="2147484178" r:id="rId42"/>
    <p:sldLayoutId id="2147484179" r:id="rId43"/>
    <p:sldLayoutId id="2147484180" r:id="rId44"/>
    <p:sldLayoutId id="2147484181" r:id="rId45"/>
    <p:sldLayoutId id="2147484098" r:id="rId46"/>
    <p:sldLayoutId id="2147484133" r:id="rId47"/>
    <p:sldLayoutId id="2147484134" r:id="rId48"/>
    <p:sldLayoutId id="2147484135" r:id="rId49"/>
    <p:sldLayoutId id="2147484126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Lora SemiBold" charset="0"/>
          <a:cs typeface="Lora SemiBold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Inter" charset="0"/>
          <a:cs typeface="Inte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4" Type="http://schemas.openxmlformats.org/officeDocument/2006/relationships/slide" Target="slide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slide" Target="slide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5" Type="http://schemas.openxmlformats.org/officeDocument/2006/relationships/slide" Target="slide41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5" Type="http://schemas.openxmlformats.org/officeDocument/2006/relationships/slide" Target="slide4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4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slide" Target="slide13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Relationship Id="rId4" Type="http://schemas.openxmlformats.org/officeDocument/2006/relationships/slide" Target="slide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jto.org/article/S1556-0864(15)33439-0/fulltex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slide" Target="slide3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0A617C-9F99-4917-8E5F-4CCB2DA1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4" y="396643"/>
            <a:ext cx="6868692" cy="127635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Tarlatamab for previously treated advanced small-cell lung cancer  ID6364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A60C21-0744-4ACA-AB51-4CC911E5D7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384" y="1848740"/>
            <a:ext cx="11328186" cy="4587217"/>
          </a:xfrm>
        </p:spPr>
        <p:txBody>
          <a:bodyPr>
            <a:normAutofit/>
          </a:bodyPr>
          <a:lstStyle/>
          <a:p>
            <a:pPr defTabSz="703434">
              <a:spcBef>
                <a:spcPts val="120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Technology appraisal committee A [8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October 2024]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Radha Todd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Lead team: </a:t>
            </a:r>
            <a:r>
              <a:rPr lang="en-GB" sz="2200" dirty="0">
                <a:cs typeface="Arial" panose="020B0604020202020204" pitchFamily="34" charset="0"/>
              </a:rPr>
              <a:t>Mohammed </a:t>
            </a:r>
            <a:r>
              <a:rPr lang="en-GB" sz="2200" dirty="0" err="1">
                <a:cs typeface="Arial" panose="020B0604020202020204" pitchFamily="34" charset="0"/>
              </a:rPr>
              <a:t>Farat</a:t>
            </a:r>
            <a:r>
              <a:rPr lang="en-GB" sz="2200" dirty="0">
                <a:cs typeface="Arial" panose="020B0604020202020204" pitchFamily="34" charset="0"/>
              </a:rPr>
              <a:t>, Min Ven Teo</a:t>
            </a:r>
            <a:r>
              <a:rPr lang="en-US" sz="2200" dirty="0">
                <a:cs typeface="Arial" panose="020B0604020202020204" pitchFamily="34" charset="0"/>
              </a:rPr>
              <a:t>, </a:t>
            </a:r>
            <a:r>
              <a:rPr lang="en-GB" sz="2200" dirty="0">
                <a:cs typeface="Arial" panose="020B0604020202020204" pitchFamily="34" charset="0"/>
              </a:rPr>
              <a:t>Richard </a:t>
            </a:r>
            <a:r>
              <a:rPr lang="en-GB" sz="2200" dirty="0" err="1">
                <a:cs typeface="Arial" panose="020B0604020202020204" pitchFamily="34" charset="0"/>
              </a:rPr>
              <a:t>Ballerand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endParaRPr lang="en-US" sz="2200" dirty="0">
              <a:cs typeface="Arial" panose="020B0604020202020204" pitchFamily="34" charset="0"/>
            </a:endParaRPr>
          </a:p>
          <a:p>
            <a:pPr defTabSz="703434">
              <a:spcBef>
                <a:spcPts val="120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External assessment group: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Southampton 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Technical team: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Emma Douch, Mary Hughes,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Emily Crowe </a:t>
            </a:r>
          </a:p>
          <a:p>
            <a:pPr defTabSz="703434">
              <a:spcBef>
                <a:spcPts val="1200"/>
              </a:spcBef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Amgen</a:t>
            </a:r>
          </a:p>
          <a:p>
            <a:pPr>
              <a:spcBef>
                <a:spcPts val="1200"/>
              </a:spcBef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A72F6-6F25-4FD7-939A-E0D4CE27677C}"/>
              </a:ext>
            </a:extLst>
          </p:cNvPr>
          <p:cNvSpPr/>
          <p:nvPr/>
        </p:nvSpPr>
        <p:spPr>
          <a:xfrm>
            <a:off x="7164888" y="839244"/>
            <a:ext cx="453072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–no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information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058ACA-0B66-4077-AB91-60A1F832DEAF}"/>
              </a:ext>
            </a:extLst>
          </p:cNvPr>
          <p:cNvSpPr txBox="1">
            <a:spLocks/>
          </p:cNvSpPr>
          <p:nvPr/>
        </p:nvSpPr>
        <p:spPr>
          <a:xfrm>
            <a:off x="1500554" y="5996978"/>
            <a:ext cx="10324016" cy="4778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F0502020204030203" pitchFamily="34" charset="0"/>
                <a:ea typeface="Arial" panose="020F0502020204030203" pitchFamily="34" charset="0"/>
                <a:cs typeface="Arial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NICE </a:t>
            </a:r>
            <a:fld id="{029CBA81-C7A1-4297-9E86-82333D5E6273}" type="datetimeyyyy">
              <a:rPr lang="en-GB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</a:t>
            </a:fld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All rights reserved. Subject to 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 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Durvalumab with gemcitabine and cisplatin for treating unresectable or advanced biliary tract cancer (ID4031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60350"/>
            <a:ext cx="11136812" cy="1841437"/>
          </a:xfrm>
        </p:spPr>
        <p:txBody>
          <a:bodyPr>
            <a:normAutofit/>
          </a:bodyPr>
          <a:lstStyle/>
          <a:p>
            <a:r>
              <a:rPr lang="en-GB" kern="1400">
                <a:ea typeface="Times New Roman" panose="02020603050405020304" pitchFamily="18" charset="0"/>
              </a:rPr>
              <a:t>Tarlatamab for previously treated advanced small-cell lung cancer  ID6364</a:t>
            </a:r>
            <a:br>
              <a:rPr lang="en-GB" kern="1400">
                <a:ea typeface="Times New Roman" panose="02020603050405020304" pitchFamily="18" charset="0"/>
              </a:rPr>
            </a:br>
            <a:endParaRPr lang="en-GB"/>
          </a:p>
        </p:txBody>
      </p:sp>
      <p:sp>
        <p:nvSpPr>
          <p:cNvPr id="3" name="Guide with 'background' selected" descr="Clinical effectiveness is selected&#10;">
            <a:extLst>
              <a:ext uri="{FF2B5EF4-FFF2-40B4-BE49-F238E27FC236}">
                <a16:creationId xmlns:a16="http://schemas.microsoft.com/office/drawing/2014/main" id="{B2CE1EC4-9D1A-A984-B594-1C7354CFC7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976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itchFamily="2" charset="2"/>
              <a:buChar char="q"/>
            </a:pPr>
            <a:r>
              <a:rPr lang="en-GB" sz="2800"/>
              <a:t> Background and key issues</a:t>
            </a:r>
          </a:p>
          <a:p>
            <a:pPr marL="457200" indent="-457200">
              <a:buSzPts val="2200"/>
              <a:buFont typeface="Wingdings" pitchFamily="2" charset="2"/>
              <a:buChar char="ü"/>
            </a:pPr>
            <a:r>
              <a:rPr lang="en-GB" sz="2800" b="1"/>
              <a:t> 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1290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41" y="167514"/>
            <a:ext cx="12678758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clinical trial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Pivotal trial: 3-part single arm study </a:t>
            </a:r>
            <a:r>
              <a:rPr lang="en-GB" sz="2400" b="0" i="1" kern="120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data from </a:t>
            </a: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mg dose (3 enrolment groups) in model  </a:t>
            </a:r>
            <a:b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F21B-3697-13A0-7721-084B6F5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7995DE-9DA1-9BF3-C883-01E01F0FF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783" y="6163225"/>
            <a:ext cx="11845949" cy="63992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CR, complete response; DC, disease control; </a:t>
            </a:r>
            <a:r>
              <a:rPr lang="en-GB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DoDC</a:t>
            </a:r>
            <a:r>
              <a:rPr lang="en-GB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duration of disease control; DOR, duration of response; ECOG, Eastern Cooperative Oncology Group; </a:t>
            </a:r>
            <a:r>
              <a:rPr lang="en-GB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GB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health-related quality of life; IV, intravenous; N, number; OR, objective response rate; OS, overall survival; PR, partial response; SCLC, small-cell lung cancer; TEAE, treatment-emergent adverse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E01DB-6BA1-43FA-948C-3BED423AD6C6}"/>
              </a:ext>
            </a:extLst>
          </p:cNvPr>
          <p:cNvSpPr txBox="1"/>
          <p:nvPr/>
        </p:nvSpPr>
        <p:spPr>
          <a:xfrm>
            <a:off x="466723" y="1406014"/>
            <a:ext cx="49295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Clinical trial designs and outcomes</a:t>
            </a:r>
          </a:p>
        </p:txBody>
      </p:sp>
      <p:graphicFrame>
        <p:nvGraphicFramePr>
          <p:cNvPr id="3" name="Table 3" descr="Key clinical trials, including design, population, intervention, comparators">
            <a:extLst>
              <a:ext uri="{FF2B5EF4-FFF2-40B4-BE49-F238E27FC236}">
                <a16:creationId xmlns:a16="http://schemas.microsoft.com/office/drawing/2014/main" id="{89918375-094B-4553-88CB-E44FC8AEF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25271"/>
              </p:ext>
            </p:extLst>
          </p:nvPr>
        </p:nvGraphicFramePr>
        <p:xfrm>
          <a:off x="169141" y="932797"/>
          <a:ext cx="11845949" cy="523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100">
                  <a:extLst>
                    <a:ext uri="{9D8B030D-6E8A-4147-A177-3AD203B41FA5}">
                      <a16:colId xmlns:a16="http://schemas.microsoft.com/office/drawing/2014/main" val="2781295461"/>
                    </a:ext>
                  </a:extLst>
                </a:gridCol>
                <a:gridCol w="9396849">
                  <a:extLst>
                    <a:ext uri="{9D8B030D-6E8A-4147-A177-3AD203B41FA5}">
                      <a16:colId xmlns:a16="http://schemas.microsoft.com/office/drawing/2014/main" val="458621282"/>
                    </a:ext>
                  </a:extLst>
                </a:gridCol>
              </a:tblGrid>
              <a:tr h="241523"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DeLLphi-301 (N=134 at licensed dose, N=99 from 2 enrolment groups informing model)</a:t>
                      </a:r>
                      <a:endParaRPr lang="en-GB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55904"/>
                  </a:ext>
                </a:extLst>
              </a:tr>
              <a:tr h="241523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</a:rPr>
                        <a:t>Uncontrolled, open-label, phase 2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507817"/>
                  </a:ext>
                </a:extLst>
              </a:tr>
              <a:tr h="431292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</a:rPr>
                        <a:t>Relapsed or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refractory</a:t>
                      </a:r>
                      <a:r>
                        <a:rPr lang="en-GB" sz="2200">
                          <a:latin typeface="Arial" panose="020B0604020202020204" pitchFamily="34" charset="0"/>
                        </a:rPr>
                        <a:t> SCLC with disease progression or recurrence following 1 platinum-based regimen and at least 1 other line, ECOG 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41215"/>
                  </a:ext>
                </a:extLst>
              </a:tr>
              <a:tr h="810828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1mg day 1 followed by 10 mg on days 8,15 and every 2 weeks thereafter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(n.b. trial also assessed 100mg dose but only 10mg dose licensed)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69075"/>
                  </a:ext>
                </a:extLst>
              </a:tr>
              <a:tr h="431292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Duration </a:t>
                      </a:r>
                      <a:r>
                        <a:rPr lang="en-GB" sz="22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of treatment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Until disease progression (RECIST 1.1 criteria) or unacceptable toxicity.  </a:t>
                      </a: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(n.b. some people continued post-progression if perceived benefit).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28485"/>
                  </a:ext>
                </a:extLst>
              </a:tr>
              <a:tr h="241523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1º outcome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ORR (including CR and PR), TEAEs, PK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755481"/>
                  </a:ext>
                </a:extLst>
              </a:tr>
              <a:tr h="241523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Key 2º outcomes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DOR, PFS, OS, </a:t>
                      </a:r>
                      <a:r>
                        <a:rPr lang="en-GB" sz="2200" kern="120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HRQoL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DC, </a:t>
                      </a:r>
                      <a:r>
                        <a:rPr lang="en-GB" sz="2200" kern="120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DoDC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anti-tarlatamab antibody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87758"/>
                  </a:ext>
                </a:extLst>
              </a:tr>
              <a:tr h="241523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Locations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centres worldwide, 2 UK centres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86618"/>
                  </a:ext>
                </a:extLst>
              </a:tr>
              <a:tr h="241523"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Used in model?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Yes, from a matched population to UK cohort receiving standard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925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37E946-B0B6-548C-648B-AD47F3D276E0}"/>
              </a:ext>
            </a:extLst>
          </p:cNvPr>
          <p:cNvSpPr txBox="1"/>
          <p:nvPr/>
        </p:nvSpPr>
        <p:spPr>
          <a:xfrm>
            <a:off x="5977574" y="73674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DeLLphi-301 trial design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8880FDC-BCE6-6BC5-BAE2-8D32CB70672D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11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294881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7D0720-335D-B8C7-91E0-B11100A2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28" y="263524"/>
            <a:ext cx="11936746" cy="59281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clinical trial results – DeLLphi-301 trial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r>
              <a:rPr lang="en-GB" sz="24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reports median PFS of ~5 months and OS of ~14 months with</a:t>
            </a:r>
            <a:r>
              <a:rPr lang="en-GB" sz="2400" b="0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tarlatamab</a:t>
            </a:r>
            <a:r>
              <a:rPr lang="en-GB" sz="24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Results presented in BICR Full Analysis Set (</a:t>
            </a:r>
            <a:r>
              <a:rPr lang="en-GB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people who had ≥1 dose tarlatamab and ≥ 1 measurable baseline lesions,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N=99). Median follow up </a:t>
            </a:r>
            <a:r>
              <a:rPr lang="en-GB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GB" sz="24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lang="en-GB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 months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PFS, 10.6 months for OS.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E9A4A7-3530-BEB2-9DC6-A2B3108F7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3" y="6261118"/>
            <a:ext cx="12000561" cy="59213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BICR; Blinded independent central review; CI</a:t>
            </a:r>
            <a:r>
              <a:rPr lang="en-GB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confidence interval; N, number; ORR, objective response rate; OS, overall survival; PFS, progression-free survival; RECIST, Response evaluation criteria in solid tumours; TTD, time to discontinuation, SmPC summary of product characteristics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BAAB8-DE59-EDEC-10D1-DB7190E8FD87}"/>
              </a:ext>
            </a:extLst>
          </p:cNvPr>
          <p:cNvSpPr txBox="1"/>
          <p:nvPr/>
        </p:nvSpPr>
        <p:spPr>
          <a:xfrm>
            <a:off x="63813" y="5659776"/>
            <a:ext cx="1206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DeLLphi-301 OS &amp; PFS curves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results censoring for post-progression tarlatamab use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adverse events of special interest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ECEB58-9F0F-DEB9-5A20-786720BD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94901"/>
              </p:ext>
            </p:extLst>
          </p:nvPr>
        </p:nvGraphicFramePr>
        <p:xfrm>
          <a:off x="301059" y="1951998"/>
          <a:ext cx="1158988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605">
                  <a:extLst>
                    <a:ext uri="{9D8B030D-6E8A-4147-A177-3AD203B41FA5}">
                      <a16:colId xmlns:a16="http://schemas.microsoft.com/office/drawing/2014/main" val="3835382800"/>
                    </a:ext>
                  </a:extLst>
                </a:gridCol>
                <a:gridCol w="6992277">
                  <a:extLst>
                    <a:ext uri="{9D8B030D-6E8A-4147-A177-3AD203B41FA5}">
                      <a16:colId xmlns:a16="http://schemas.microsoft.com/office/drawing/2014/main" val="2538344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– interim analyses June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40.4% (97.5% CI 29.4 to 52.2)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78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months (95% CI 2.9 to 6.7)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68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overall 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months (95% CI 10.8 to not reached)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2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OS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(35.4%)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58927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56AC219-D9B3-D3D1-12CB-CEBE9F5A9F3B}"/>
              </a:ext>
            </a:extLst>
          </p:cNvPr>
          <p:cNvSpPr/>
          <p:nvPr/>
        </p:nvSpPr>
        <p:spPr>
          <a:xfrm>
            <a:off x="63812" y="4159086"/>
            <a:ext cx="12064373" cy="15004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</a:rPr>
              <a:t>EAG comments: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/>
                <a:cs typeface="Arial"/>
              </a:rPr>
              <a:t>Potential unblinding of PFS assessment by BICR in DeLLphi-301 because </a:t>
            </a:r>
            <a:r>
              <a:rPr lang="en-GB" sz="20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*** *** *** *** *** *** *** *** *** *** *** *** *** ***</a:t>
            </a:r>
            <a:endParaRPr lang="en-GB" sz="2200" u="sng" dirty="0">
              <a:solidFill>
                <a:srgbClr val="000000"/>
              </a:solidFill>
              <a:highlight>
                <a:srgbClr val="00FFFF"/>
              </a:highlight>
              <a:latin typeface="Arial"/>
              <a:cs typeface="Times New Roman"/>
            </a:endParaRP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Times New Roman"/>
              </a:rPr>
              <a:t> people continued tarlatamab after disease progression, which is not permitted in SmPC. </a:t>
            </a:r>
            <a:endParaRPr lang="en-GB" sz="2200" dirty="0">
              <a:solidFill>
                <a:srgbClr val="000000"/>
              </a:solidFill>
              <a:highlight>
                <a:srgbClr val="00FFFF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CA7DD2A-6BDA-2101-0797-F95D6C2653D3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12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48402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8421A2-2D56-2D33-EE57-B521960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6864"/>
            <a:ext cx="12295654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Company’s indirect treatment comparison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Unanchored MAIC using basket of SoC treatments.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E2EA5-6134-CAA6-61C6-0BA2EB89A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6" t="4575" r="14821" b="4613"/>
          <a:stretch/>
        </p:blipFill>
        <p:spPr>
          <a:xfrm>
            <a:off x="11627805" y="51053"/>
            <a:ext cx="506259" cy="5062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6FF98F-E0B9-4818-E3C0-A49F07D355DB}"/>
              </a:ext>
            </a:extLst>
          </p:cNvPr>
          <p:cNvSpPr/>
          <p:nvPr/>
        </p:nvSpPr>
        <p:spPr>
          <a:xfrm>
            <a:off x="124532" y="1092109"/>
            <a:ext cx="11922379" cy="8111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>
                <a:solidFill>
                  <a:schemeClr val="accent1"/>
                </a:solidFill>
                <a:latin typeface="Arial" panose="020B0604020202020204" pitchFamily="34" charset="0"/>
              </a:rPr>
              <a:t>Background: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no direct evidence tarlatamab vs comparators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company use u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nanchored MAIC vs basket of comparators: CAV (38%), topotecan (42%), carboplatin + etoposide (20%)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BCE7F8-BEEE-B227-7AB1-95D9DD4F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94690"/>
              </p:ext>
            </p:extLst>
          </p:nvPr>
        </p:nvGraphicFramePr>
        <p:xfrm>
          <a:off x="77683" y="1914266"/>
          <a:ext cx="119223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070">
                  <a:extLst>
                    <a:ext uri="{9D8B030D-6E8A-4147-A177-3AD203B41FA5}">
                      <a16:colId xmlns:a16="http://schemas.microsoft.com/office/drawing/2014/main" val="1685210981"/>
                    </a:ext>
                  </a:extLst>
                </a:gridCol>
                <a:gridCol w="5970403">
                  <a:extLst>
                    <a:ext uri="{9D8B030D-6E8A-4147-A177-3AD203B41FA5}">
                      <a16:colId xmlns:a16="http://schemas.microsoft.com/office/drawing/2014/main" val="1891960246"/>
                    </a:ext>
                  </a:extLst>
                </a:gridCol>
                <a:gridCol w="2220522">
                  <a:extLst>
                    <a:ext uri="{9D8B030D-6E8A-4147-A177-3AD203B41FA5}">
                      <a16:colId xmlns:a16="http://schemas.microsoft.com/office/drawing/2014/main" val="4290026023"/>
                    </a:ext>
                  </a:extLst>
                </a:gridCol>
                <a:gridCol w="1460385">
                  <a:extLst>
                    <a:ext uri="{9D8B030D-6E8A-4147-A177-3AD203B41FA5}">
                      <a16:colId xmlns:a16="http://schemas.microsoft.com/office/drawing/2014/main" val="1191640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before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 after matching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847653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Tarlatamab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DeLLphi-301, 10mg dose (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 or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dirty="0"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83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 (basket weighted by use in UK CAS)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>
                          <a:latin typeface="Arial"/>
                          <a:cs typeface="Arial"/>
                        </a:rPr>
                        <a:t>Aggregate data from UK CAS (combined registry of adults in England treated in NHS) 3</a:t>
                      </a:r>
                      <a:r>
                        <a:rPr lang="en-GB" sz="2200" b="0" baseline="30000">
                          <a:latin typeface="Arial"/>
                          <a:cs typeface="Arial"/>
                        </a:rPr>
                        <a:t>rd</a:t>
                      </a:r>
                      <a:r>
                        <a:rPr lang="en-GB" sz="2200" b="0">
                          <a:latin typeface="Arial"/>
                          <a:cs typeface="Arial"/>
                        </a:rPr>
                        <a:t> line, </a:t>
                      </a:r>
                      <a:r>
                        <a:rPr lang="en-GB" sz="2200" b="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diagnosed 2013-2020, ECOG 0 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6787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23E0AB3-A898-877A-AA14-6226F65428F4}"/>
              </a:ext>
            </a:extLst>
          </p:cNvPr>
          <p:cNvSpPr txBox="1"/>
          <p:nvPr/>
        </p:nvSpPr>
        <p:spPr>
          <a:xfrm>
            <a:off x="67405" y="4128862"/>
            <a:ext cx="12057189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>
                <a:latin typeface="Arial" panose="020B0604020202020204" pitchFamily="34" charset="0"/>
                <a:cs typeface="Times New Roman" panose="02020603050405020304" pitchFamily="18" charset="0"/>
              </a:rPr>
              <a:t>OS and PFS </a:t>
            </a:r>
            <a:r>
              <a:rPr lang="en-GB" sz="220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200">
                <a:latin typeface="Arial" panose="020B0604020202020204" pitchFamily="34" charset="0"/>
                <a:cs typeface="Times New Roman" panose="02020603050405020304" pitchFamily="18" charset="0"/>
              </a:rPr>
              <a:t>PFS not reported in UK CAS so TTD used as proxy</a:t>
            </a:r>
          </a:p>
          <a:p>
            <a:pPr marL="523875" lvl="1" indent="-342900">
              <a:buFont typeface="Wingdings" panose="05000000000000000000" pitchFamily="2" charset="2"/>
              <a:buChar char="v"/>
            </a:pPr>
            <a:r>
              <a:rPr lang="en-GB" sz="2200">
                <a:solidFill>
                  <a:srgbClr val="000000"/>
                </a:solidFill>
                <a:latin typeface="Arial"/>
                <a:cs typeface="Times New Roman"/>
              </a:rPr>
              <a:t>People in DeLLphi-301 who had tarlatamab post-progression at point of progression censored. EAG agreed appropriate.</a:t>
            </a:r>
            <a:endParaRPr lang="en-GB" sz="2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Adjusts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sex, ECOG (0 vs 1), brain &amp; liver metastases, chemotherapy-free interval</a:t>
            </a: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age and stage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diagnosis, time from diagnosis to line of </a:t>
            </a:r>
            <a:r>
              <a:rPr lang="en-GB" sz="2200">
                <a:latin typeface="Arial" panose="020B0604020202020204" pitchFamily="34" charset="0"/>
                <a:cs typeface="Times New Roman" panose="02020603050405020304" pitchFamily="18" charset="0"/>
              </a:rPr>
              <a:t>therapy</a:t>
            </a:r>
          </a:p>
          <a:p>
            <a:pPr marL="538163" lvl="1" indent="-342900">
              <a:buFont typeface="Wingdings" panose="05000000000000000000" pitchFamily="2" charset="2"/>
              <a:buChar char="v"/>
              <a:defRPr/>
            </a:pPr>
            <a:r>
              <a:rPr lang="en-GB" sz="2200">
                <a:latin typeface="Arial" panose="020B0604020202020204" pitchFamily="34" charset="0"/>
                <a:cs typeface="Times New Roman" panose="02020603050405020304" pitchFamily="18" charset="0"/>
              </a:rPr>
              <a:t>Age &amp; sex not found prognostic but included in published population adjustment in SCLC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A6762A-2488-32CD-BB4A-B16BB29AAAE9}"/>
              </a:ext>
            </a:extLst>
          </p:cNvPr>
          <p:cNvSpPr txBox="1">
            <a:spLocks/>
          </p:cNvSpPr>
          <p:nvPr/>
        </p:nvSpPr>
        <p:spPr>
          <a:xfrm>
            <a:off x="77683" y="6160168"/>
            <a:ext cx="11443757" cy="7167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CAV, cyclophosphamide, doxorubicin and vincristine; ECOG, Eastern Cooperative Oncology Group;  ESS, effective sample size; MAIC, matching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adjusted indirect treatment comparison; N, </a:t>
            </a:r>
            <a:r>
              <a:rPr lang="en-GB" sz="1400">
                <a:latin typeface="Arial" panose="020B0604020202020204" pitchFamily="34" charset="0"/>
                <a:cs typeface="Times New Roman" panose="02020603050405020304" pitchFamily="18" charset="0"/>
              </a:rPr>
              <a:t>number; OS, overall survival; PFS, progression-free survival; SoC, standard of care; TTD, time to discontinuation</a:t>
            </a:r>
            <a:endParaRPr lang="en-GB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440BF-668C-E660-0AE6-AFA7BE21B6F7}"/>
              </a:ext>
            </a:extLst>
          </p:cNvPr>
          <p:cNvSpPr txBox="1"/>
          <p:nvPr/>
        </p:nvSpPr>
        <p:spPr>
          <a:xfrm>
            <a:off x="7750179" y="30985"/>
            <a:ext cx="444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MAIC methodology,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UK CAS data sources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8421A2-2D56-2D33-EE57-B521960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" y="91504"/>
            <a:ext cx="12295654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Company’s ITC: Results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favour tarlatamab vs. SoC (HR &lt;1). Censoring for post-progression tarlatamab use reduces median overall survival estimate</a:t>
            </a:r>
            <a:b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E2EA5-6134-CAA6-61C6-0BA2EB89A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6" t="4575" r="14821" b="4613"/>
          <a:stretch/>
        </p:blipFill>
        <p:spPr>
          <a:xfrm>
            <a:off x="11627805" y="51053"/>
            <a:ext cx="506259" cy="506259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A6762A-2488-32CD-BB4A-B16BB29AAAE9}"/>
              </a:ext>
            </a:extLst>
          </p:cNvPr>
          <p:cNvSpPr txBox="1">
            <a:spLocks/>
          </p:cNvSpPr>
          <p:nvPr/>
        </p:nvSpPr>
        <p:spPr>
          <a:xfrm>
            <a:off x="150174" y="6269555"/>
            <a:ext cx="11171542" cy="5373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MAIC, matching</a:t>
            </a:r>
            <a:r>
              <a:rPr lang="en-GB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adjusted indirect treatment comparison; CI, confidence interval; </a:t>
            </a:r>
            <a:r>
              <a:rPr lang="en-GB" sz="1400">
                <a:latin typeface="Arial" panose="020B0604020202020204" pitchFamily="34" charset="0"/>
                <a:cs typeface="Times New Roman" panose="02020603050405020304" pitchFamily="18" charset="0"/>
              </a:rPr>
              <a:t>OS, overall survival; PFS, progression-free survival; HR, hazard ratio; SoC, standard of care; TTD, time to discontinuation</a:t>
            </a:r>
            <a:endParaRPr lang="en-GB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0720B-DE99-85DA-E4DB-5263FE3B8EA9}"/>
              </a:ext>
            </a:extLst>
          </p:cNvPr>
          <p:cNvSpPr txBox="1"/>
          <p:nvPr/>
        </p:nvSpPr>
        <p:spPr>
          <a:xfrm>
            <a:off x="290021" y="1193531"/>
            <a:ext cx="1122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MAIC results, tarlatamab vs SoC; OS &amp; TTD censored for post-progression tarlatamab use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10BC9B-FEBF-9B07-CF36-00927B5B9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46521"/>
              </p:ext>
            </p:extLst>
          </p:nvPr>
        </p:nvGraphicFramePr>
        <p:xfrm>
          <a:off x="290021" y="1913744"/>
          <a:ext cx="11337782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640">
                  <a:extLst>
                    <a:ext uri="{9D8B030D-6E8A-4147-A177-3AD203B41FA5}">
                      <a16:colId xmlns:a16="http://schemas.microsoft.com/office/drawing/2014/main" val="130778248"/>
                    </a:ext>
                  </a:extLst>
                </a:gridCol>
                <a:gridCol w="3915846">
                  <a:extLst>
                    <a:ext uri="{9D8B030D-6E8A-4147-A177-3AD203B41FA5}">
                      <a16:colId xmlns:a16="http://schemas.microsoft.com/office/drawing/2014/main" val="3660667733"/>
                    </a:ext>
                  </a:extLst>
                </a:gridCol>
                <a:gridCol w="4850296">
                  <a:extLst>
                    <a:ext uri="{9D8B030D-6E8A-4147-A177-3AD203B41FA5}">
                      <a16:colId xmlns:a16="http://schemas.microsoft.com/office/drawing/2014/main" val="2121116397"/>
                    </a:ext>
                  </a:extLst>
                </a:gridCol>
              </a:tblGrid>
              <a:tr h="1551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2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 (uses TTD for SoC)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38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GB" sz="22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0.367 (0.202, 0.667)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0.184 (0.100, 0.340)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4022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93DE87-DB2D-1BFB-0ACB-55761CA005C0}"/>
              </a:ext>
            </a:extLst>
          </p:cNvPr>
          <p:cNvSpPr txBox="1"/>
          <p:nvPr/>
        </p:nvSpPr>
        <p:spPr>
          <a:xfrm>
            <a:off x="2065033" y="2939546"/>
            <a:ext cx="1122066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OS, PFS and OS of tarlatamab and standard of care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0D197EC-DF73-E047-7CB6-776A943F7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50987"/>
              </p:ext>
            </p:extLst>
          </p:nvPr>
        </p:nvGraphicFramePr>
        <p:xfrm>
          <a:off x="150174" y="3547315"/>
          <a:ext cx="11750674" cy="220859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77659">
                  <a:extLst>
                    <a:ext uri="{9D8B030D-6E8A-4147-A177-3AD203B41FA5}">
                      <a16:colId xmlns:a16="http://schemas.microsoft.com/office/drawing/2014/main" val="2537221607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80015946"/>
                    </a:ext>
                  </a:extLst>
                </a:gridCol>
                <a:gridCol w="3908809">
                  <a:extLst>
                    <a:ext uri="{9D8B030D-6E8A-4147-A177-3AD203B41FA5}">
                      <a16:colId xmlns:a16="http://schemas.microsoft.com/office/drawing/2014/main" val="2828741865"/>
                    </a:ext>
                  </a:extLst>
                </a:gridCol>
                <a:gridCol w="3969099">
                  <a:extLst>
                    <a:ext uri="{9D8B030D-6E8A-4147-A177-3AD203B41FA5}">
                      <a16:colId xmlns:a16="http://schemas.microsoft.com/office/drawing/2014/main" val="1766138001"/>
                    </a:ext>
                  </a:extLst>
                </a:gridCol>
                <a:gridCol w="938096">
                  <a:extLst>
                    <a:ext uri="{9D8B030D-6E8A-4147-A177-3AD203B41FA5}">
                      <a16:colId xmlns:a16="http://schemas.microsoft.com/office/drawing/2014/main" val="110658699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 (months)</a:t>
                      </a: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Tarlatamab</a:t>
                      </a:r>
                    </a:p>
                  </a:txBody>
                  <a:tcPr marL="48969" marR="489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494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Before weighting</a:t>
                      </a: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After weighting +/- censoring for post-progression tarlatamab</a:t>
                      </a: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20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687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Without censoring</a:t>
                      </a: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censoring</a:t>
                      </a:r>
                    </a:p>
                  </a:txBody>
                  <a:tcPr marL="48969" marR="48969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00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extLst>
                  <a:ext uri="{0D108BD9-81ED-4DB2-BD59-A6C34878D82A}">
                    <a16:rowId xmlns:a16="http://schemas.microsoft.com/office/drawing/2014/main" val="2718495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extLst>
                  <a:ext uri="{0D108BD9-81ED-4DB2-BD59-A6C34878D82A}">
                    <a16:rowId xmlns:a16="http://schemas.microsoft.com/office/drawing/2014/main" val="2126650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69" marR="48969" marT="0" marB="0"/>
                </a:tc>
                <a:extLst>
                  <a:ext uri="{0D108BD9-81ED-4DB2-BD59-A6C34878D82A}">
                    <a16:rowId xmlns:a16="http://schemas.microsoft.com/office/drawing/2014/main" val="4428518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55D0DD-BAA7-52D1-1D4E-3F2FE3A6030E}"/>
              </a:ext>
            </a:extLst>
          </p:cNvPr>
          <p:cNvSpPr txBox="1"/>
          <p:nvPr/>
        </p:nvSpPr>
        <p:spPr>
          <a:xfrm>
            <a:off x="6796585" y="0"/>
            <a:ext cx="494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MAIC scenarios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9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5" y="392863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Uncertainty in the ITC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 concerns: unanchored ITC, small ESS, varying PDL-1 inhibitor use between trials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C9E1EC3-1DAE-8953-9460-3553777D8ECF}"/>
              </a:ext>
            </a:extLst>
          </p:cNvPr>
          <p:cNvSpPr txBox="1">
            <a:spLocks/>
          </p:cNvSpPr>
          <p:nvPr/>
        </p:nvSpPr>
        <p:spPr>
          <a:xfrm>
            <a:off x="134198" y="6402437"/>
            <a:ext cx="11590956" cy="3840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ESS, effective sample size; BICR; Blinded independent central review; MAIC, matching indirect treatment comparison; </a:t>
            </a:r>
            <a:r>
              <a:rPr lang="en-GB" err="1">
                <a:latin typeface="Arial" panose="020B0604020202020204" pitchFamily="34" charset="0"/>
                <a:cs typeface="Times New Roman" panose="02020603050405020304" pitchFamily="18" charset="0"/>
              </a:rPr>
              <a:t>MoA</a:t>
            </a: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, mechanism of action; N, number; PFS, progression free survival; SoC, standard of 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C4337-3467-C3A1-F14E-955709F9BCA9}"/>
              </a:ext>
            </a:extLst>
          </p:cNvPr>
          <p:cNvSpPr/>
          <p:nvPr/>
        </p:nvSpPr>
        <p:spPr>
          <a:xfrm>
            <a:off x="134196" y="1335867"/>
            <a:ext cx="11923608" cy="7519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>
                <a:solidFill>
                  <a:schemeClr val="accent2"/>
                </a:solidFill>
                <a:latin typeface="Arial" panose="020B0604020202020204" pitchFamily="34" charset="0"/>
              </a:rPr>
              <a:t>Company: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UK CAS study current and representative of NHS patients and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</a:rPr>
              <a:t>Scenarios vary adjusted covariates &amp; SoC data sets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E8F76-DCEF-072B-F3E0-2147CDE38413}"/>
              </a:ext>
            </a:extLst>
          </p:cNvPr>
          <p:cNvSpPr/>
          <p:nvPr/>
        </p:nvSpPr>
        <p:spPr>
          <a:xfrm>
            <a:off x="131925" y="2228567"/>
            <a:ext cx="11928150" cy="31344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</a:rPr>
              <a:t>EAG comments: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 (&amp; covariates) correctly chosen &amp; implemented but results uncertain:</a:t>
            </a:r>
          </a:p>
          <a:p>
            <a:pPr marL="541338" lvl="1" indent="-360363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evidence with no anchor: systematic error likely from unadjusted covariates </a:t>
            </a:r>
          </a:p>
          <a:p>
            <a:pPr marL="541338" lvl="1" indent="-360363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ESS in company base case for tarlatamab (N=</a:t>
            </a:r>
            <a:r>
              <a:rPr lang="en-GB" sz="20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***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41338" lvl="1" indent="-360363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prior PD-L1 inhibitor treatment: 73% DeLLphi-301 vs. </a:t>
            </a:r>
            <a:r>
              <a:rPr lang="en-GB" sz="20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UK CAS:</a:t>
            </a:r>
          </a:p>
          <a:p>
            <a:pPr marL="998538" lvl="2" indent="-360363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have PD-L1 inhibitor at 1</a:t>
            </a:r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line: effect unknown as covariate use not adjusted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UK CAS cohort data generalisable to NHS but excludes people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diagnosed between </a:t>
            </a:r>
            <a:r>
              <a:rPr lang="en-GB" sz="20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**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2013. Impact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unclear but potential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selection bias?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Reasonable to use TTD as proxy for PFS  experts state MAIC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SoC PFS reflects NHS clinical practice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225F8-5D98-E694-7524-1831EBF025D8}"/>
              </a:ext>
            </a:extLst>
          </p:cNvPr>
          <p:cNvSpPr/>
          <p:nvPr/>
        </p:nvSpPr>
        <p:spPr>
          <a:xfrm>
            <a:off x="131925" y="5503800"/>
            <a:ext cx="11928150" cy="791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tx2"/>
                </a:solidFill>
                <a:latin typeface="Arial" panose="020B0604020202020204" pitchFamily="34" charset="0"/>
              </a:rPr>
              <a:t>Clinical experts: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response to tarlatamab not expected to vary with prior PDL-1 use  drugs have different </a:t>
            </a:r>
            <a:r>
              <a:rPr lang="en-GB" sz="2200" err="1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MoAs</a:t>
            </a:r>
            <a:endParaRPr lang="en-GB" sz="2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EC54E-5043-3D5E-ED91-1CAF7565587E}"/>
              </a:ext>
            </a:extLst>
          </p:cNvPr>
          <p:cNvSpPr txBox="1"/>
          <p:nvPr/>
        </p:nvSpPr>
        <p:spPr>
          <a:xfrm>
            <a:off x="6946710" y="-18984"/>
            <a:ext cx="512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MAIC scenarios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9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9AC1B4-6411-497A-DB2C-F3240F70C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22506" y="6348092"/>
            <a:ext cx="44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1" y="185901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sz="3200" b="1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Company’s ITC scenarios</a:t>
            </a:r>
            <a:br>
              <a:rPr lang="en-GB" sz="3200" b="1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400" b="0" i="1" kern="120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Scenarios</a:t>
            </a:r>
            <a:r>
              <a:rPr lang="en-GB" sz="2400" b="0" i="1" kern="120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vary adjusted covariates and source for SoC data </a:t>
            </a: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9DAA2-3F91-1A1C-C3CB-09EFE5BF403B}"/>
              </a:ext>
            </a:extLst>
          </p:cNvPr>
          <p:cNvSpPr txBox="1"/>
          <p:nvPr/>
        </p:nvSpPr>
        <p:spPr>
          <a:xfrm>
            <a:off x="8590683" y="5705029"/>
            <a:ext cx="351314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ESS, effective sample size; MAIC, matching adjusted indirect comparison; N, number; SoC, standard of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15813-17C2-8294-DC30-24542EC6343F}"/>
              </a:ext>
            </a:extLst>
          </p:cNvPr>
          <p:cNvSpPr txBox="1"/>
          <p:nvPr/>
        </p:nvSpPr>
        <p:spPr>
          <a:xfrm>
            <a:off x="2965291" y="892919"/>
            <a:ext cx="11250785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MAIC scenarios presented by company</a:t>
            </a:r>
            <a:endParaRPr lang="en-GB" sz="2200" b="1" kern="120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9D94C6-6E33-BA1C-56D5-BD55E1089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51227"/>
              </p:ext>
            </p:extLst>
          </p:nvPr>
        </p:nvGraphicFramePr>
        <p:xfrm>
          <a:off x="88171" y="1290463"/>
          <a:ext cx="11978687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2378">
                  <a:extLst>
                    <a:ext uri="{9D8B030D-6E8A-4147-A177-3AD203B41FA5}">
                      <a16:colId xmlns:a16="http://schemas.microsoft.com/office/drawing/2014/main" val="3092670269"/>
                    </a:ext>
                  </a:extLst>
                </a:gridCol>
                <a:gridCol w="7796309">
                  <a:extLst>
                    <a:ext uri="{9D8B030D-6E8A-4147-A177-3AD203B41FA5}">
                      <a16:colId xmlns:a16="http://schemas.microsoft.com/office/drawing/2014/main" val="2900214252"/>
                    </a:ext>
                  </a:extLst>
                </a:gridCol>
              </a:tblGrid>
              <a:tr h="4378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Analysis</a:t>
                      </a:r>
                      <a:endParaRPr lang="en-GB" sz="22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Rationale for scenario</a:t>
                      </a:r>
                      <a:endParaRPr lang="en-GB" sz="22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134503"/>
                  </a:ext>
                </a:extLst>
              </a:tr>
              <a:tr h="43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Removing following covariates: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2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537758"/>
                  </a:ext>
                </a:extLst>
              </a:tr>
              <a:tr h="4378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chemotherapy-free interval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 DeLLphi-301 missing outcome</a:t>
                      </a:r>
                      <a:endParaRPr lang="en-GB" sz="22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487799"/>
                  </a:ext>
                </a:extLst>
              </a:tr>
              <a:tr h="43786">
                <a:tc>
                  <a:txBody>
                    <a:bodyPr/>
                    <a:lstStyle/>
                    <a:p>
                      <a:pPr marL="457200" lvl="1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ES-SCLC at diagnosis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Proxy for preferred outcome, stage at treatment initiation</a:t>
                      </a:r>
                      <a:endParaRPr lang="en-GB" sz="22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17231"/>
                  </a:ext>
                </a:extLst>
              </a:tr>
              <a:tr h="87572">
                <a:tc>
                  <a:txBody>
                    <a:bodyPr/>
                    <a:lstStyle/>
                    <a:p>
                      <a:pPr marL="457200" lvl="1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Sex and age at diagnosis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EAG requested: Unclear if prognostic from expert elicitation and meta-analysis</a:t>
                      </a:r>
                      <a:endParaRPr lang="en-GB" sz="22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841181"/>
                  </a:ext>
                </a:extLst>
              </a:tr>
              <a:tr h="875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Including only ‘very important’ covariates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EAG requested </a:t>
                      </a: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increases ESS</a:t>
                      </a:r>
                      <a:endParaRPr lang="en-GB" sz="22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226576"/>
                  </a:ext>
                </a:extLst>
              </a:tr>
              <a:tr h="4378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GB" sz="20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***************************</a:t>
                      </a:r>
                      <a:endParaRPr lang="en-GB" sz="22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Base case assumptions varying data sources for SoC treatment effect</a:t>
                      </a:r>
                      <a:endParaRPr lang="en-GB" sz="22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790929"/>
                  </a:ext>
                </a:extLst>
              </a:tr>
              <a:tr h="87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GB" sz="20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*********************************************************</a:t>
                      </a:r>
                      <a:endParaRPr lang="en-GB" sz="2200" kern="10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576318"/>
                  </a:ext>
                </a:extLst>
              </a:tr>
              <a:tr h="875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TTD for tarlatamab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requested but not presented: company states weights equal regardless of outcome</a:t>
                      </a:r>
                      <a:endParaRPr lang="en-GB" sz="22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427451"/>
                  </a:ext>
                </a:extLst>
              </a:tr>
            </a:tbl>
          </a:graphicData>
        </a:graphic>
      </p:graphicFrame>
      <p:grpSp>
        <p:nvGrpSpPr>
          <p:cNvPr id="5" name="Group 4" descr="Questions for committee">
            <a:extLst>
              <a:ext uri="{FF2B5EF4-FFF2-40B4-BE49-F238E27FC236}">
                <a16:creationId xmlns:a16="http://schemas.microsoft.com/office/drawing/2014/main" id="{525DBDEE-AA7D-8D61-0A8A-F160986CEF5E}"/>
              </a:ext>
            </a:extLst>
          </p:cNvPr>
          <p:cNvGrpSpPr/>
          <p:nvPr/>
        </p:nvGrpSpPr>
        <p:grpSpPr>
          <a:xfrm>
            <a:off x="88171" y="5765051"/>
            <a:ext cx="7941733" cy="1028054"/>
            <a:chOff x="1456000" y="4943688"/>
            <a:chExt cx="7024752" cy="1028054"/>
          </a:xfrm>
        </p:grpSpPr>
        <p:sp>
          <p:nvSpPr>
            <p:cNvPr id="8" name="Rectangle 7" descr="Question to committee">
              <a:extLst>
                <a:ext uri="{FF2B5EF4-FFF2-40B4-BE49-F238E27FC236}">
                  <a16:creationId xmlns:a16="http://schemas.microsoft.com/office/drawing/2014/main" id="{5C7AA8F1-E92C-21FC-9F97-A267B39FD26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744000" y="4943688"/>
              <a:ext cx="6736752" cy="9694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tIns="45720" rIns="91440" bIns="45720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Arial"/>
                  <a:cs typeface="Arial"/>
                </a:rPr>
                <a:t>Is the MAIC robust for decision making?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Arial"/>
                  <a:cs typeface="Arial"/>
                </a:rPr>
                <a:t>Have all appropriate covariates been adjusted for? Is prior PDL-1 inhibitor use prognostic?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0511D0-76C9-1C69-2D38-290FD2171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395742"/>
              <a:ext cx="576000" cy="576000"/>
              <a:chOff x="-1440493" y="4133589"/>
              <a:chExt cx="576000" cy="576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9C99A04-6D5F-DFDD-B82D-8720FB417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>
                  <a:latin typeface="Arial" panose="020B0604020202020204" pitchFamily="34" charset="0"/>
                </a:endParaRPr>
              </a:p>
            </p:txBody>
          </p:sp>
          <p:pic>
            <p:nvPicPr>
              <p:cNvPr id="14" name="Graphic 13" descr="Chat with solid fill">
                <a:extLst>
                  <a:ext uri="{FF2B5EF4-FFF2-40B4-BE49-F238E27FC236}">
                    <a16:creationId xmlns:a16="http://schemas.microsoft.com/office/drawing/2014/main" id="{3B1F211D-CE78-768B-3909-DCAF864E6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DCF714-F98A-64CD-EDDE-F12A51D99020}"/>
              </a:ext>
            </a:extLst>
          </p:cNvPr>
          <p:cNvSpPr txBox="1"/>
          <p:nvPr/>
        </p:nvSpPr>
        <p:spPr>
          <a:xfrm>
            <a:off x="8446917" y="68380"/>
            <a:ext cx="327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full ITC scenario results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7CA7FB0-7C6F-DC76-813D-66AB40FB8D1B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16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25170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Durvalumab with gemcitabine and cisplatin for treating unresectable or advanced biliary tract cancer (ID4031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Tarlatamab for previously treated advanced small-cell lung cancer  ID6364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1136812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itchFamily="2" charset="2"/>
              <a:buChar char="q"/>
            </a:pPr>
            <a:r>
              <a:rPr lang="en-GB" sz="2800"/>
              <a:t> Background and key issues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Clinical effectiveness</a:t>
            </a:r>
          </a:p>
          <a:p>
            <a:pPr marL="457200" indent="-457200">
              <a:buSzPts val="2200"/>
              <a:buFont typeface="Wingdings" pitchFamily="2" charset="2"/>
              <a:buChar char="ü"/>
            </a:pPr>
            <a:r>
              <a:rPr lang="en-GB" sz="2800" b="1"/>
              <a:t> 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1595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54012EF-38D3-A5A1-0454-EE063676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</a:rPr>
              <a:t>Company’s model overview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/>
                <a:cs typeface="Arial"/>
              </a:rPr>
              <a:t>Partitioned survival model with 3 health states, 10-year time horizon</a:t>
            </a:r>
            <a:br>
              <a:rPr lang="en-GB" sz="2400" b="0" i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 descr="Model structure">
            <a:extLst>
              <a:ext uri="{FF2B5EF4-FFF2-40B4-BE49-F238E27FC236}">
                <a16:creationId xmlns:a16="http://schemas.microsoft.com/office/drawing/2014/main" id="{D71AFA14-9EFF-D39B-E15D-C2C38784C375}"/>
              </a:ext>
            </a:extLst>
          </p:cNvPr>
          <p:cNvGrpSpPr/>
          <p:nvPr/>
        </p:nvGrpSpPr>
        <p:grpSpPr>
          <a:xfrm>
            <a:off x="150125" y="1098097"/>
            <a:ext cx="5770822" cy="3351073"/>
            <a:chOff x="150125" y="1098097"/>
            <a:chExt cx="5770822" cy="33510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B34F39-8E6E-4E58-8B3F-ADD14547DEFF}"/>
                </a:ext>
              </a:extLst>
            </p:cNvPr>
            <p:cNvSpPr txBox="1"/>
            <p:nvPr/>
          </p:nvSpPr>
          <p:spPr>
            <a:xfrm>
              <a:off x="1813927" y="1098097"/>
              <a:ext cx="23054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>
                  <a:latin typeface="Arial" panose="020B0604020202020204" pitchFamily="34" charset="0"/>
                </a:rPr>
                <a:t>Model structure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A165420-41A0-6B06-19A0-7E7769B6F481}"/>
                </a:ext>
              </a:extLst>
            </p:cNvPr>
            <p:cNvSpPr/>
            <p:nvPr/>
          </p:nvSpPr>
          <p:spPr>
            <a:xfrm>
              <a:off x="3043199" y="1677661"/>
              <a:ext cx="2152333" cy="914400"/>
            </a:xfrm>
            <a:prstGeom prst="roundRect">
              <a:avLst/>
            </a:prstGeom>
            <a:solidFill>
              <a:srgbClr val="80A1B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Progressed disease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8985976-3860-E31E-D5A9-9250A48719AF}"/>
                </a:ext>
              </a:extLst>
            </p:cNvPr>
            <p:cNvSpPr/>
            <p:nvPr/>
          </p:nvSpPr>
          <p:spPr>
            <a:xfrm>
              <a:off x="1951707" y="3317323"/>
              <a:ext cx="1741097" cy="9144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chemeClr val="bg1"/>
                  </a:solidFill>
                  <a:latin typeface="Arial" panose="020B0604020202020204" pitchFamily="34" charset="0"/>
                </a:rPr>
                <a:t>Death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CA9C9DF-1B44-28C5-7FAA-E4FEE18F7523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>
            <a:xfrm flipV="1">
              <a:off x="2711832" y="2134861"/>
              <a:ext cx="331367" cy="108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7248F55-A859-AFFF-5943-9232623692E5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635666" y="2602947"/>
              <a:ext cx="1186590" cy="7143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8B32A1-8791-B97D-47AE-B69CF48251A2}"/>
                </a:ext>
              </a:extLst>
            </p:cNvPr>
            <p:cNvCxnSpPr>
              <a:stCxn id="27" idx="2"/>
              <a:endCxn id="28" idx="0"/>
            </p:cNvCxnSpPr>
            <p:nvPr/>
          </p:nvCxnSpPr>
          <p:spPr>
            <a:xfrm flipH="1">
              <a:off x="2822256" y="2592061"/>
              <a:ext cx="1297110" cy="72526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90FEDC9-975D-B85B-B35C-FFB73E929F0F}"/>
                </a:ext>
              </a:extLst>
            </p:cNvPr>
            <p:cNvSpPr/>
            <p:nvPr/>
          </p:nvSpPr>
          <p:spPr>
            <a:xfrm>
              <a:off x="559499" y="1688547"/>
              <a:ext cx="2152333" cy="914400"/>
            </a:xfrm>
            <a:prstGeom prst="roundRect">
              <a:avLst/>
            </a:prstGeom>
            <a:solidFill>
              <a:srgbClr val="C8E0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Progression-free</a:t>
              </a:r>
            </a:p>
          </p:txBody>
        </p:sp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63660CED-6E68-0DEB-C18A-6F8C90E23849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 flipV="1">
              <a:off x="4769656" y="1653221"/>
              <a:ext cx="425876" cy="481640"/>
            </a:xfrm>
            <a:prstGeom prst="curvedConnector4">
              <a:avLst>
                <a:gd name="adj1" fmla="val -53678"/>
                <a:gd name="adj2" fmla="val 14718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C6E0B498-3B8F-B357-15CA-6FCC443F8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99" y="1664107"/>
              <a:ext cx="425876" cy="481640"/>
            </a:xfrm>
            <a:prstGeom prst="curvedConnector4">
              <a:avLst>
                <a:gd name="adj1" fmla="val -53678"/>
                <a:gd name="adj2" fmla="val 14718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30BDED-F743-AA1A-6F81-FE414FED423D}"/>
                </a:ext>
              </a:extLst>
            </p:cNvPr>
            <p:cNvSpPr/>
            <p:nvPr/>
          </p:nvSpPr>
          <p:spPr>
            <a:xfrm>
              <a:off x="150125" y="1098097"/>
              <a:ext cx="5770822" cy="3351073"/>
            </a:xfrm>
            <a:prstGeom prst="rect">
              <a:avLst/>
            </a:prstGeom>
            <a:noFill/>
            <a:ln>
              <a:solidFill>
                <a:srgbClr val="D07B4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FCC384-79FD-86FB-53AD-04F9A58EFC59}"/>
              </a:ext>
            </a:extLst>
          </p:cNvPr>
          <p:cNvSpPr txBox="1"/>
          <p:nvPr/>
        </p:nvSpPr>
        <p:spPr>
          <a:xfrm>
            <a:off x="113943" y="4484177"/>
            <a:ext cx="60938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solidFill>
                  <a:schemeClr val="dk1"/>
                </a:solidFill>
                <a:latin typeface="Arial" panose="020B0604020202020204" pitchFamily="34" charset="0"/>
              </a:rPr>
              <a:t>1 week cycle length + half cycle correction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4303A5-D728-0964-9FDA-D24C3A518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0897" y="1093764"/>
            <a:ext cx="6017504" cy="4727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Comparator </a:t>
            </a:r>
            <a:r>
              <a:rPr lang="en-GB" sz="2200">
                <a:solidFill>
                  <a:schemeClr val="dk1"/>
                </a:solidFill>
                <a:ea typeface="+mn-ea"/>
                <a:cs typeface="+mn-cs"/>
              </a:rPr>
              <a:t>-b</a:t>
            </a:r>
            <a:r>
              <a:rPr lang="en-GB" sz="2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rPr>
              <a:t>asket of SoC: 38% CAV, 20% platinum + etoposide chemo, 42% topotecan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rPr>
              <a:t>OS</a:t>
            </a:r>
            <a:r>
              <a:rPr lang="en-GB" sz="2200">
                <a:solidFill>
                  <a:schemeClr val="dk1"/>
                </a:solidFill>
                <a:ea typeface="+mn-ea"/>
                <a:cs typeface="+mn-cs"/>
              </a:rPr>
              <a:t>,</a:t>
            </a:r>
            <a:r>
              <a:rPr lang="en-GB" sz="2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rPr>
              <a:t> PFS (TTD for SoC) TTD data from the MAIC, with extrapolation </a:t>
            </a:r>
            <a:endParaRPr lang="en-GB" sz="2200">
              <a:solidFill>
                <a:schemeClr val="dk1"/>
              </a:solidFill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err="1">
                <a:solidFill>
                  <a:schemeClr val="dk1"/>
                </a:solidFill>
                <a:ea typeface="+mn-ea"/>
                <a:cs typeface="+mn-cs"/>
              </a:rPr>
              <a:t>HRQoL</a:t>
            </a:r>
            <a:r>
              <a:rPr lang="en-GB" sz="2200">
                <a:solidFill>
                  <a:schemeClr val="dk1"/>
                </a:solidFill>
                <a:ea typeface="+mn-ea"/>
                <a:cs typeface="+mn-cs"/>
              </a:rPr>
              <a:t> data from DeLLphi-301 for pre- and post- progression health states. Same for both 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rPr>
              <a:t>Cost and disutility </a:t>
            </a:r>
            <a:r>
              <a:rPr lang="en-GB" sz="2200">
                <a:solidFill>
                  <a:schemeClr val="dk1"/>
                </a:solidFill>
                <a:ea typeface="+mn-ea"/>
                <a:cs typeface="+mn-cs"/>
              </a:rPr>
              <a:t>of</a:t>
            </a:r>
            <a:r>
              <a:rPr lang="en-GB" sz="2200" kern="120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2200">
                <a:solidFill>
                  <a:schemeClr val="dk1"/>
                </a:solidFill>
                <a:ea typeface="+mn-ea"/>
                <a:cs typeface="+mn-cs"/>
              </a:rPr>
              <a:t>Grade 3+ adverse events included &amp; grade 1-2 CRS and ICANs for tarlatamab</a:t>
            </a:r>
            <a:endParaRPr lang="en-GB" sz="2200" kern="1200">
              <a:solidFill>
                <a:schemeClr val="dk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endParaRPr lang="en-GB" sz="220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2DD0A22-1EA9-0398-BC9C-8F59BA05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7" y="5903266"/>
            <a:ext cx="11424559" cy="71276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AE, adverse event; CRS, cytokine release syndrome;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, health related quality of life; ICANS, immune effector cell-associated neurotoxicity syndrome; ICER, incremental cost effectiveness ratio; OS, overall survival; QALY, quality adjusted life years; SCLC, small cell lung cancer; TA, technology appraisal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CD630-C427-2FAC-952E-7C83A8ABBC51}"/>
              </a:ext>
            </a:extLst>
          </p:cNvPr>
          <p:cNvSpPr/>
          <p:nvPr/>
        </p:nvSpPr>
        <p:spPr>
          <a:xfrm>
            <a:off x="121973" y="5041208"/>
            <a:ext cx="5842451" cy="7359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tx1"/>
                </a:solidFill>
                <a:latin typeface="Arial" panose="020B0604020202020204" pitchFamily="34" charset="0"/>
              </a:rPr>
              <a:t>EAG comments: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No issues with the model structure and aligns with other TAs for SCLC. </a:t>
            </a: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8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A768-A065-8826-B261-8FCC033E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  <a:hlinkClick r:id="rId3" action="ppaction://hlinksldjump"/>
              </a:rPr>
              <a:t>Key Issue</a:t>
            </a:r>
            <a:r>
              <a:rPr lang="en-GB">
                <a:latin typeface="Arial"/>
                <a:cs typeface="Arial"/>
              </a:rPr>
              <a:t>: Overall survival modelling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/>
                <a:cs typeface="Arial"/>
              </a:rPr>
              <a:t>Company selects OS curve based on fit to tarlatamab data; EAG based on fit to SoC</a:t>
            </a:r>
            <a:br>
              <a:rPr lang="en-GB" sz="2400" b="0" i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28FC9-CC58-F26F-F176-DCC3CCA50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720" y="6261249"/>
            <a:ext cx="11250785" cy="55596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KM, Kaplan–Meier; n, number; OS, overall survival; SoC, standard of care; DSU, Decision Support Unit; TSD Technical Support Document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24DF2-D919-F411-A2CA-32A9AED7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093152" y="262190"/>
            <a:ext cx="690860" cy="6908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423FAC9-BAA5-411F-E9CE-445B234CF3C2}"/>
              </a:ext>
            </a:extLst>
          </p:cNvPr>
          <p:cNvSpPr/>
          <p:nvPr/>
        </p:nvSpPr>
        <p:spPr>
          <a:xfrm>
            <a:off x="442569" y="1198498"/>
            <a:ext cx="11306863" cy="14445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OS </a:t>
            </a:r>
            <a:r>
              <a:rPr lang="en-GB" sz="2200">
                <a:solidFill>
                  <a:srgbClr val="000000"/>
                </a:solidFill>
                <a:latin typeface="Arial"/>
                <a:cs typeface="Arial"/>
              </a:rPr>
              <a:t>data from </a:t>
            </a:r>
            <a:r>
              <a:rPr lang="en-GB" sz="2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DeLLphi-301 trial (tarlatamab) and UK CAS study (SoC)</a:t>
            </a:r>
            <a:endParaRPr lang="en-GB" sz="22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says proportional hazards do not hold 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fits curves to arms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uses e</a:t>
            </a:r>
            <a:r>
              <a:rPr lang="en-GB" sz="2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xponential for OS in both arms based on fit to tarlatamab KM data</a:t>
            </a:r>
            <a:endParaRPr lang="en-GB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F1C037-1182-77ED-44FC-394F8E6E579C}"/>
              </a:ext>
            </a:extLst>
          </p:cNvPr>
          <p:cNvSpPr/>
          <p:nvPr/>
        </p:nvSpPr>
        <p:spPr>
          <a:xfrm>
            <a:off x="442569" y="2735669"/>
            <a:ext cx="11306863" cy="10453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>
                <a:solidFill>
                  <a:schemeClr val="accent2"/>
                </a:solidFill>
                <a:latin typeface="Arial"/>
                <a:cs typeface="Arial"/>
              </a:rPr>
              <a:t>Company: </a:t>
            </a:r>
            <a:r>
              <a:rPr lang="en-GB" sz="2200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</a:rPr>
              <a:t>NICE DSU TSD 14 advises applying same distribution to each arm. Exponential best fits tarlatamab data and produces higher OS estimates than KM data: conservative</a:t>
            </a:r>
            <a:endParaRPr lang="en-US">
              <a:solidFill>
                <a:schemeClr val="tx1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5841C0-D630-413A-0CA7-BF161E3967C5}"/>
              </a:ext>
            </a:extLst>
          </p:cNvPr>
          <p:cNvSpPr/>
          <p:nvPr/>
        </p:nvSpPr>
        <p:spPr>
          <a:xfrm>
            <a:off x="442569" y="3873713"/>
            <a:ext cx="11306862" cy="2387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 comments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proportional hazards assumption not supported.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UK-CAS data more mature and from larger population than MAIC adjusted 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DeLLphi-301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(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n=540 vs </a:t>
            </a:r>
            <a:r>
              <a:rPr lang="en-GB" sz="2200" b="0" i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en-GB" sz="2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case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gamma curve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fitting to SoC data (visual and statistically) and good fit to tarlatamab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Weibull curve also plausible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B7385-3F14-15F0-5286-BF9F6A12B222}"/>
              </a:ext>
            </a:extLst>
          </p:cNvPr>
          <p:cNvSpPr txBox="1"/>
          <p:nvPr/>
        </p:nvSpPr>
        <p:spPr>
          <a:xfrm>
            <a:off x="6946710" y="-18984"/>
            <a:ext cx="512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hazard plots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[Technology] for treating [condition] (IDxxxx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Tarlatamab for previously treated advanced small-cell lung cancer  ID6364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itchFamily="2" charset="2"/>
              <a:buChar char="ü"/>
            </a:pPr>
            <a:r>
              <a:rPr lang="en-GB" sz="2800"/>
              <a:t> </a:t>
            </a:r>
            <a:r>
              <a:rPr lang="en-GB" sz="2800" b="1"/>
              <a:t>Background and key issues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369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A768-A065-8826-B261-8FCC033E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" y="148478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Survival models (2)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24DF2-D919-F411-A2CA-32A9AED7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288973" y="52673"/>
            <a:ext cx="484739" cy="484739"/>
          </a:xfrm>
          <a:prstGeom prst="rect">
            <a:avLst/>
          </a:prstGeom>
        </p:spPr>
      </p:pic>
      <p:grpSp>
        <p:nvGrpSpPr>
          <p:cNvPr id="1025" name="Group 1024" descr="Key for OS survival function extrapolations">
            <a:extLst>
              <a:ext uri="{FF2B5EF4-FFF2-40B4-BE49-F238E27FC236}">
                <a16:creationId xmlns:a16="http://schemas.microsoft.com/office/drawing/2014/main" id="{942B43D3-2401-46B5-9406-FC4D8E822251}"/>
              </a:ext>
            </a:extLst>
          </p:cNvPr>
          <p:cNvGrpSpPr/>
          <p:nvPr/>
        </p:nvGrpSpPr>
        <p:grpSpPr>
          <a:xfrm>
            <a:off x="7353289" y="3412883"/>
            <a:ext cx="3569746" cy="2462213"/>
            <a:chOff x="7871319" y="3551973"/>
            <a:chExt cx="3569746" cy="246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9D832E-C1A6-A8B4-9FC9-8EB00454E907}"/>
                </a:ext>
              </a:extLst>
            </p:cNvPr>
            <p:cNvSpPr txBox="1"/>
            <p:nvPr/>
          </p:nvSpPr>
          <p:spPr>
            <a:xfrm>
              <a:off x="8256411" y="3551973"/>
              <a:ext cx="3184654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Tarlatamab, exponential</a:t>
              </a: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Tarlatamab, gamma</a:t>
              </a: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Tarlatamab, KM</a:t>
              </a: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SoC, exponential</a:t>
              </a: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SoC, gamma</a:t>
              </a: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SoC, KM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44B147-0E71-F212-C90E-C699E2B29F63}"/>
                </a:ext>
              </a:extLst>
            </p:cNvPr>
            <p:cNvCxnSpPr/>
            <p:nvPr/>
          </p:nvCxnSpPr>
          <p:spPr>
            <a:xfrm>
              <a:off x="7871319" y="4069137"/>
              <a:ext cx="38509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2453E6-79CF-6B48-A6BC-45F1F204A6E8}"/>
                </a:ext>
              </a:extLst>
            </p:cNvPr>
            <p:cNvCxnSpPr/>
            <p:nvPr/>
          </p:nvCxnSpPr>
          <p:spPr>
            <a:xfrm>
              <a:off x="7871319" y="4363051"/>
              <a:ext cx="38509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672EC7F-719F-2AFA-731C-A7A2D8E33801}"/>
                </a:ext>
              </a:extLst>
            </p:cNvPr>
            <p:cNvCxnSpPr/>
            <p:nvPr/>
          </p:nvCxnSpPr>
          <p:spPr>
            <a:xfrm>
              <a:off x="7871319" y="4711394"/>
              <a:ext cx="38509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6C9CED-1450-C13F-E8CD-05ADDAE1533A}"/>
                </a:ext>
              </a:extLst>
            </p:cNvPr>
            <p:cNvCxnSpPr/>
            <p:nvPr/>
          </p:nvCxnSpPr>
          <p:spPr>
            <a:xfrm>
              <a:off x="7871319" y="5092394"/>
              <a:ext cx="38509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1407BA-C00E-5423-6C86-E05F09C17781}"/>
                </a:ext>
              </a:extLst>
            </p:cNvPr>
            <p:cNvCxnSpPr/>
            <p:nvPr/>
          </p:nvCxnSpPr>
          <p:spPr>
            <a:xfrm>
              <a:off x="7871319" y="5405960"/>
              <a:ext cx="385092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601565-E771-0904-7CAB-CC8840510BEF}"/>
                </a:ext>
              </a:extLst>
            </p:cNvPr>
            <p:cNvCxnSpPr/>
            <p:nvPr/>
          </p:nvCxnSpPr>
          <p:spPr>
            <a:xfrm>
              <a:off x="7871319" y="5745536"/>
              <a:ext cx="3850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7DF39737-215B-EF30-8208-0EC0252D164C}"/>
              </a:ext>
            </a:extLst>
          </p:cNvPr>
          <p:cNvGrpSpPr/>
          <p:nvPr/>
        </p:nvGrpSpPr>
        <p:grpSpPr>
          <a:xfrm>
            <a:off x="88285" y="959389"/>
            <a:ext cx="7117687" cy="4810868"/>
            <a:chOff x="117699" y="726029"/>
            <a:chExt cx="7117687" cy="532531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BC2978-F82E-5311-E891-FEFC9D24909E}"/>
                </a:ext>
              </a:extLst>
            </p:cNvPr>
            <p:cNvSpPr/>
            <p:nvPr/>
          </p:nvSpPr>
          <p:spPr>
            <a:xfrm>
              <a:off x="117699" y="956419"/>
              <a:ext cx="277670" cy="5002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6CA323-A91A-BE26-91EC-DEFD109BC128}"/>
                </a:ext>
              </a:extLst>
            </p:cNvPr>
            <p:cNvSpPr txBox="1"/>
            <p:nvPr/>
          </p:nvSpPr>
          <p:spPr>
            <a:xfrm>
              <a:off x="6943241" y="5536873"/>
              <a:ext cx="184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230317-9216-90E8-1A84-1EDD2319B8A4}"/>
                </a:ext>
              </a:extLst>
            </p:cNvPr>
            <p:cNvSpPr/>
            <p:nvPr/>
          </p:nvSpPr>
          <p:spPr>
            <a:xfrm>
              <a:off x="117699" y="726029"/>
              <a:ext cx="7117687" cy="5325315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highlight>
                  <a:srgbClr val="00FFFF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6F143A-F28A-3E26-5499-3E758D92ABC0}"/>
                </a:ext>
              </a:extLst>
            </p:cNvPr>
            <p:cNvSpPr txBox="1"/>
            <p:nvPr/>
          </p:nvSpPr>
          <p:spPr>
            <a:xfrm>
              <a:off x="2330997" y="1145619"/>
              <a:ext cx="4733752" cy="7694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Gamma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: EAG preferred 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best fit to SoC data</a:t>
              </a:r>
              <a:endParaRPr lang="en-GB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A6B71E-A713-E6C3-875D-FA756C97678F}"/>
              </a:ext>
            </a:extLst>
          </p:cNvPr>
          <p:cNvSpPr txBox="1"/>
          <p:nvPr/>
        </p:nvSpPr>
        <p:spPr>
          <a:xfrm>
            <a:off x="3951771" y="2246839"/>
            <a:ext cx="3254201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 company preferred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best fit to tarlatamab data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190B8022-7324-F64C-3019-90FDF28831B7}"/>
              </a:ext>
            </a:extLst>
          </p:cNvPr>
          <p:cNvSpPr txBox="1"/>
          <p:nvPr/>
        </p:nvSpPr>
        <p:spPr>
          <a:xfrm>
            <a:off x="6757665" y="744812"/>
            <a:ext cx="5365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% SoC arm alive over time with varying parametric curves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95341AA-B13B-A05D-8998-DFF4B9A54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81645"/>
              </p:ext>
            </p:extLst>
          </p:nvPr>
        </p:nvGraphicFramePr>
        <p:xfrm>
          <a:off x="7305352" y="1499576"/>
          <a:ext cx="4805397" cy="21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451">
                  <a:extLst>
                    <a:ext uri="{9D8B030D-6E8A-4147-A177-3AD203B41FA5}">
                      <a16:colId xmlns:a16="http://schemas.microsoft.com/office/drawing/2014/main" val="33314621"/>
                    </a:ext>
                  </a:extLst>
                </a:gridCol>
                <a:gridCol w="729392">
                  <a:extLst>
                    <a:ext uri="{9D8B030D-6E8A-4147-A177-3AD203B41FA5}">
                      <a16:colId xmlns:a16="http://schemas.microsoft.com/office/drawing/2014/main" val="628004450"/>
                    </a:ext>
                  </a:extLst>
                </a:gridCol>
                <a:gridCol w="759732">
                  <a:extLst>
                    <a:ext uri="{9D8B030D-6E8A-4147-A177-3AD203B41FA5}">
                      <a16:colId xmlns:a16="http://schemas.microsoft.com/office/drawing/2014/main" val="3619942342"/>
                    </a:ext>
                  </a:extLst>
                </a:gridCol>
                <a:gridCol w="791822">
                  <a:extLst>
                    <a:ext uri="{9D8B030D-6E8A-4147-A177-3AD203B41FA5}">
                      <a16:colId xmlns:a16="http://schemas.microsoft.com/office/drawing/2014/main" val="3147273826"/>
                    </a:ext>
                  </a:extLst>
                </a:gridCol>
              </a:tblGrid>
              <a:tr h="442608">
                <a:tc rowSpan="2"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alive at year: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274027"/>
                  </a:ext>
                </a:extLst>
              </a:tr>
              <a:tr h="247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07459"/>
                  </a:ext>
                </a:extLst>
              </a:tr>
              <a:tr h="318277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857894"/>
                  </a:ext>
                </a:extLst>
              </a:tr>
              <a:tr h="24786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2044875"/>
                  </a:ext>
                </a:extLst>
              </a:tr>
              <a:tr h="442608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 (scenario)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u="sng" kern="1200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4313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5E1797-7B1E-FBC9-0D2E-03A274BCAB33}"/>
              </a:ext>
            </a:extLst>
          </p:cNvPr>
          <p:cNvSpPr txBox="1"/>
          <p:nvPr/>
        </p:nvSpPr>
        <p:spPr>
          <a:xfrm>
            <a:off x="117699" y="5789013"/>
            <a:ext cx="12074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People having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tarlatamab post-progression censored at time of progression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 line with SmPC </a:t>
            </a:r>
          </a:p>
        </p:txBody>
      </p:sp>
      <p:grpSp>
        <p:nvGrpSpPr>
          <p:cNvPr id="26" name="Group 25" descr="Questions for committee">
            <a:extLst>
              <a:ext uri="{FF2B5EF4-FFF2-40B4-BE49-F238E27FC236}">
                <a16:creationId xmlns:a16="http://schemas.microsoft.com/office/drawing/2014/main" id="{11DD4D3D-6F37-14EC-24C1-175FEFC70CB8}"/>
              </a:ext>
            </a:extLst>
          </p:cNvPr>
          <p:cNvGrpSpPr/>
          <p:nvPr/>
        </p:nvGrpSpPr>
        <p:grpSpPr>
          <a:xfrm>
            <a:off x="-1743" y="6226802"/>
            <a:ext cx="12141906" cy="612259"/>
            <a:chOff x="1456000" y="5680978"/>
            <a:chExt cx="12141906" cy="612259"/>
          </a:xfrm>
        </p:grpSpPr>
        <p:sp>
          <p:nvSpPr>
            <p:cNvPr id="28" name="Rectangle 27" descr="Question to committee">
              <a:extLst>
                <a:ext uri="{FF2B5EF4-FFF2-40B4-BE49-F238E27FC236}">
                  <a16:creationId xmlns:a16="http://schemas.microsoft.com/office/drawing/2014/main" id="{B15DF045-22A0-4346-3E72-76B70B1616AA}"/>
                </a:ext>
              </a:extLst>
            </p:cNvPr>
            <p:cNvSpPr/>
            <p:nvPr/>
          </p:nvSpPr>
          <p:spPr>
            <a:xfrm>
              <a:off x="1818061" y="5680978"/>
              <a:ext cx="11779845" cy="612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sz="2200" dirty="0">
                  <a:solidFill>
                    <a:schemeClr val="tx1"/>
                  </a:solidFill>
                  <a:latin typeface="Arial" panose="020B0604020202020204" pitchFamily="34" charset="0"/>
                </a:rPr>
                <a:t>Should the choice of distribution be informed by data from tarlatamab or SoC?</a:t>
              </a:r>
            </a:p>
            <a:p>
              <a:r>
                <a:rPr lang="en-GB" sz="2200" dirty="0">
                  <a:solidFill>
                    <a:schemeClr val="tx1"/>
                  </a:solidFill>
                  <a:latin typeface="Arial" panose="020B0604020202020204" pitchFamily="34" charset="0"/>
                </a:rPr>
                <a:t>Which parametric curve best reflects expected survival outcomes for 3</a:t>
              </a:r>
              <a:r>
                <a:rPr lang="en-GB" sz="2200" baseline="30000" dirty="0">
                  <a:solidFill>
                    <a:schemeClr val="tx1"/>
                  </a:solidFill>
                  <a:latin typeface="Arial" panose="020B0604020202020204" pitchFamily="34" charset="0"/>
                </a:rPr>
                <a:t>rd</a:t>
              </a:r>
              <a:r>
                <a:rPr lang="en-GB" sz="2200" dirty="0">
                  <a:solidFill>
                    <a:schemeClr val="tx1"/>
                  </a:solidFill>
                  <a:latin typeface="Arial" panose="020B0604020202020204" pitchFamily="34" charset="0"/>
                </a:rPr>
                <a:t> line SCLC patients?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513E2D3-F443-0C3D-DA34-B4315995A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692832"/>
              <a:ext cx="576000" cy="576000"/>
              <a:chOff x="-1440493" y="4133589"/>
              <a:chExt cx="576000" cy="5760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98CE51D-9A25-FD39-5E21-B0A72456A0C4}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AA0CF41B-DDFC-D7C1-269E-EE36CEA664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B75268-F664-4B3D-328D-7F13D32861FE}"/>
              </a:ext>
            </a:extLst>
          </p:cNvPr>
          <p:cNvSpPr txBox="1">
            <a:spLocks/>
          </p:cNvSpPr>
          <p:nvPr/>
        </p:nvSpPr>
        <p:spPr>
          <a:xfrm>
            <a:off x="10432070" y="4313734"/>
            <a:ext cx="1609440" cy="1247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KM, Kaplan–Meier;  OS, overall survival; SoC, standard of care; SmPC, summary of product characteristics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F2A2A-8B33-E88C-A9F1-4ECBCDF1D3A2}"/>
              </a:ext>
            </a:extLst>
          </p:cNvPr>
          <p:cNvSpPr txBox="1"/>
          <p:nvPr/>
        </p:nvSpPr>
        <p:spPr>
          <a:xfrm>
            <a:off x="7644280" y="-32308"/>
            <a:ext cx="359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full OS function extrapolations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2D10C3C-4900-C37A-DC4A-85D12737ED57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20</a:t>
            </a:fld>
            <a:endParaRPr lang="en-GB" sz="1400" b="1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ED4299F2-7279-4167-93B7-9A00D715C615}"/>
              </a:ext>
            </a:extLst>
          </p:cNvPr>
          <p:cNvSpPr txBox="1"/>
          <p:nvPr/>
        </p:nvSpPr>
        <p:spPr>
          <a:xfrm>
            <a:off x="360318" y="573321"/>
            <a:ext cx="6614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OS parametric survival function extrapolations </a:t>
            </a:r>
          </a:p>
        </p:txBody>
      </p:sp>
    </p:spTree>
    <p:extLst>
      <p:ext uri="{BB962C8B-B14F-4D97-AF65-F5344CB8AC3E}">
        <p14:creationId xmlns:p14="http://schemas.microsoft.com/office/powerpoint/2010/main" val="418307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052EB-A7E3-0DA0-668F-011EC3DD184D}"/>
              </a:ext>
            </a:extLst>
          </p:cNvPr>
          <p:cNvSpPr/>
          <p:nvPr/>
        </p:nvSpPr>
        <p:spPr>
          <a:xfrm>
            <a:off x="603315" y="1291472"/>
            <a:ext cx="9012025" cy="46945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6A768-A065-8826-B261-8FCC033E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07" y="263524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Survival models, PFS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prefer log-normal; EAG exponential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24DF2-D919-F411-A2CA-32A9AED7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372079" y="52673"/>
            <a:ext cx="690860" cy="690860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ED4299F2-7279-4167-93B7-9A00D715C615}"/>
              </a:ext>
            </a:extLst>
          </p:cNvPr>
          <p:cNvSpPr txBox="1"/>
          <p:nvPr/>
        </p:nvSpPr>
        <p:spPr>
          <a:xfrm>
            <a:off x="9748416" y="1006336"/>
            <a:ext cx="2196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PFS parametric survival function extrapolations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7730CD-2CC3-C1F8-9470-58F3C28AD398}"/>
              </a:ext>
            </a:extLst>
          </p:cNvPr>
          <p:cNvSpPr txBox="1"/>
          <p:nvPr/>
        </p:nvSpPr>
        <p:spPr>
          <a:xfrm>
            <a:off x="1752600" y="1033411"/>
            <a:ext cx="4667552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: EAG preferred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avoids different distributions per arm as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exponential used for SoC TTD (proxy for PFS)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9E37CB-9DCC-E9C1-F599-83579C5D950E}"/>
              </a:ext>
            </a:extLst>
          </p:cNvPr>
          <p:cNvSpPr txBox="1"/>
          <p:nvPr/>
        </p:nvSpPr>
        <p:spPr>
          <a:xfrm>
            <a:off x="5728738" y="2840795"/>
            <a:ext cx="6403748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93A4ED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93A4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Log-normal</a:t>
            </a:r>
            <a:r>
              <a:rPr lang="en-GB" sz="2200">
                <a:solidFill>
                  <a:srgbClr val="93A4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company preferred based on best fit to tarlatamab K-M data</a:t>
            </a:r>
          </a:p>
        </p:txBody>
      </p:sp>
      <p:grpSp>
        <p:nvGrpSpPr>
          <p:cNvPr id="4" name="Group 3" descr="Questions for committee">
            <a:extLst>
              <a:ext uri="{FF2B5EF4-FFF2-40B4-BE49-F238E27FC236}">
                <a16:creationId xmlns:a16="http://schemas.microsoft.com/office/drawing/2014/main" id="{2AD989FC-9BBB-5961-D43E-D8A0C96BDF0A}"/>
              </a:ext>
            </a:extLst>
          </p:cNvPr>
          <p:cNvGrpSpPr/>
          <p:nvPr/>
        </p:nvGrpSpPr>
        <p:grpSpPr>
          <a:xfrm>
            <a:off x="-78967" y="6128504"/>
            <a:ext cx="10868888" cy="693052"/>
            <a:chOff x="1456000" y="5600186"/>
            <a:chExt cx="10868888" cy="693052"/>
          </a:xfrm>
        </p:grpSpPr>
        <p:sp>
          <p:nvSpPr>
            <p:cNvPr id="5" name="Rectangle 4" descr="Question to committee">
              <a:extLst>
                <a:ext uri="{FF2B5EF4-FFF2-40B4-BE49-F238E27FC236}">
                  <a16:creationId xmlns:a16="http://schemas.microsoft.com/office/drawing/2014/main" id="{BCE77108-B9FB-6EC7-08D6-06D8124E148D}"/>
                </a:ext>
              </a:extLst>
            </p:cNvPr>
            <p:cNvSpPr/>
            <p:nvPr/>
          </p:nvSpPr>
          <p:spPr>
            <a:xfrm>
              <a:off x="1818062" y="5600186"/>
              <a:ext cx="10506826" cy="6930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Should the same parametric curves be fitted to the data for </a:t>
              </a:r>
              <a:r>
                <a:rPr lang="en-GB" sz="2200" err="1">
                  <a:solidFill>
                    <a:schemeClr val="tx1"/>
                  </a:solidFill>
                  <a:latin typeface="Arial" panose="020B0604020202020204" pitchFamily="34" charset="0"/>
                </a:rPr>
                <a:t>tarlatamab</a:t>
              </a: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 and SoC? </a:t>
              </a:r>
            </a:p>
            <a:p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If so, which distribution should be applied? The best fitting to </a:t>
              </a:r>
              <a:r>
                <a:rPr lang="en-GB" sz="2200" err="1">
                  <a:solidFill>
                    <a:schemeClr val="tx1"/>
                  </a:solidFill>
                  <a:latin typeface="Arial" panose="020B0604020202020204" pitchFamily="34" charset="0"/>
                </a:rPr>
                <a:t>tarlatamab</a:t>
              </a: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 or SoC?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AB4F81-637D-BA82-1F92-9DFB3D7D4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692832"/>
              <a:ext cx="576000" cy="576000"/>
              <a:chOff x="-1440493" y="4133589"/>
              <a:chExt cx="576000" cy="576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F9CA81-4211-2144-A75B-F87AF454149B}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6C335934-2402-14CD-486A-E6DA31DF9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535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63CF-E72C-311F-C0AA-D725C362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135500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Health state utilities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model health state utilities using trial data; EAG use NSCLC estimates</a:t>
            </a:r>
            <a:b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5BB83-2688-2F87-D5EF-9679ACE66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8919" y="866223"/>
            <a:ext cx="5709390" cy="2373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6F81F-6F4C-634F-7E76-4EC581DE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6" t="4575" r="14821" b="4613"/>
          <a:stretch/>
        </p:blipFill>
        <p:spPr>
          <a:xfrm>
            <a:off x="11470105" y="50101"/>
            <a:ext cx="632926" cy="6329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2CA74A-6F08-4190-9479-10C9823605C7}"/>
              </a:ext>
            </a:extLst>
          </p:cNvPr>
          <p:cNvSpPr/>
          <p:nvPr/>
        </p:nvSpPr>
        <p:spPr>
          <a:xfrm>
            <a:off x="87086" y="919083"/>
            <a:ext cx="6381833" cy="11007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accent1"/>
                </a:solidFill>
                <a:latin typeface="Arial" panose="020B0604020202020204" pitchFamily="34" charset="0"/>
              </a:rPr>
              <a:t>Background: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No treatment specific utilities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EQ-5D-5L from DeLLphi-301 mapped to 3L (age and sex adjusted)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95D89B-195A-4D94-A8DE-CD5502F42403}"/>
              </a:ext>
            </a:extLst>
          </p:cNvPr>
          <p:cNvSpPr/>
          <p:nvPr/>
        </p:nvSpPr>
        <p:spPr>
          <a:xfrm>
            <a:off x="87086" y="2126894"/>
            <a:ext cx="6381833" cy="77150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accent2"/>
                </a:solidFill>
                <a:latin typeface="Arial" panose="020B0604020202020204" pitchFamily="34" charset="0"/>
              </a:rPr>
              <a:t>Company: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DeLLphi-301 best represents relevant population and use aligns with NICE methods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87086" y="2994230"/>
            <a:ext cx="10081042" cy="2427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</a:rPr>
              <a:t>EAG: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company’s utilities may be overestimated: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Based on full DeLLphi-301 (N=97) not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MAIC population (N=</a:t>
            </a:r>
            <a:r>
              <a:rPr lang="en-GB" sz="2400" b="0" u="sng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**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latter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better matches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Higher than utilities for 3</a:t>
            </a:r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line NSCLC patients (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Chouaid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et al., N=263)</a:t>
            </a:r>
          </a:p>
          <a:p>
            <a:r>
              <a:rPr lang="en-GB" sz="2200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case: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utilities from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ouaid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 (NSCLC) as proxy for SCLC as: </a:t>
            </a:r>
          </a:p>
          <a:p>
            <a:r>
              <a:rPr lang="en-GB" sz="2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a) n</a:t>
            </a:r>
            <a:r>
              <a:rPr lang="en-GB" sz="2200" dirty="0">
                <a:solidFill>
                  <a:schemeClr val="tx1"/>
                </a:solidFill>
                <a:latin typeface="Arial"/>
                <a:cs typeface="Times New Roman"/>
              </a:rPr>
              <a:t>o well conducted SCLC studies to inform utilities;  b) </a:t>
            </a:r>
            <a:r>
              <a:rPr lang="en-GB" sz="2200" dirty="0">
                <a:solidFill>
                  <a:schemeClr val="tx1"/>
                </a:solidFill>
                <a:latin typeface="Arial"/>
                <a:cs typeface="Times New Roman"/>
                <a:sym typeface="Wingdings" panose="05000000000000000000" pitchFamily="2" charset="2"/>
              </a:rPr>
              <a:t>2/3 EAG’s clinical experts suggest QoL for NSCLC similar (may be slightly better) than SCLC</a:t>
            </a:r>
            <a:endParaRPr lang="en-GB" sz="2200" dirty="0">
              <a:solidFill>
                <a:schemeClr val="tx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6A329-CE0D-4571-B0F3-EDD09B7EE892}"/>
              </a:ext>
            </a:extLst>
          </p:cNvPr>
          <p:cNvSpPr/>
          <p:nvPr/>
        </p:nvSpPr>
        <p:spPr>
          <a:xfrm>
            <a:off x="87086" y="5565453"/>
            <a:ext cx="6413914" cy="1130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tx2"/>
                </a:solidFill>
                <a:latin typeface="Arial" panose="020B0604020202020204" pitchFamily="34" charset="0"/>
              </a:rPr>
              <a:t>Clinical experts: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symptoms similar but SCLC may progress quicker (QoL deteriorates faster) than NSCLC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quicker rate of end organ failure </a:t>
            </a:r>
          </a:p>
        </p:txBody>
      </p:sp>
      <p:grpSp>
        <p:nvGrpSpPr>
          <p:cNvPr id="4" name="Group 3" descr="Questions for committee&#10;">
            <a:extLst>
              <a:ext uri="{FF2B5EF4-FFF2-40B4-BE49-F238E27FC236}">
                <a16:creationId xmlns:a16="http://schemas.microsoft.com/office/drawing/2014/main" id="{9E9BC654-F73E-C06C-74BD-BA649A669CBD}"/>
              </a:ext>
            </a:extLst>
          </p:cNvPr>
          <p:cNvGrpSpPr/>
          <p:nvPr/>
        </p:nvGrpSpPr>
        <p:grpSpPr>
          <a:xfrm>
            <a:off x="6286614" y="5518179"/>
            <a:ext cx="5816417" cy="1309676"/>
            <a:chOff x="1935997" y="7583890"/>
            <a:chExt cx="4954564" cy="1309676"/>
          </a:xfrm>
        </p:grpSpPr>
        <p:sp>
          <p:nvSpPr>
            <p:cNvPr id="18" name="Rectangle 17" descr="Question to committee">
              <a:extLst>
                <a:ext uri="{FF2B5EF4-FFF2-40B4-BE49-F238E27FC236}">
                  <a16:creationId xmlns:a16="http://schemas.microsoft.com/office/drawing/2014/main" id="{AC801C5F-FEB0-40FF-A36B-9C824A96DC9D}"/>
                </a:ext>
              </a:extLst>
            </p:cNvPr>
            <p:cNvSpPr/>
            <p:nvPr/>
          </p:nvSpPr>
          <p:spPr>
            <a:xfrm>
              <a:off x="2336534" y="7583890"/>
              <a:ext cx="4554027" cy="13096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Are utility values from NSCLC generalisable to SCLC?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Which estimates (if any) best reflect QoL for 3</a:t>
              </a:r>
              <a:r>
                <a:rPr lang="en-GB" sz="2200" baseline="30000">
                  <a:solidFill>
                    <a:schemeClr val="tx1"/>
                  </a:solidFill>
                  <a:latin typeface="Arial" panose="020B0604020202020204" pitchFamily="34" charset="0"/>
                </a:rPr>
                <a:t>rd</a:t>
              </a: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 line SCLC?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9A7C60-4C89-4CFD-AF3B-502EA82E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935997" y="8064094"/>
              <a:ext cx="576000" cy="716176"/>
              <a:chOff x="-904419" y="4170934"/>
              <a:chExt cx="576000" cy="576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8838C65-6756-4939-9479-5E73E09012AB}"/>
                  </a:ext>
                </a:extLst>
              </p:cNvPr>
              <p:cNvSpPr/>
              <p:nvPr/>
            </p:nvSpPr>
            <p:spPr>
              <a:xfrm>
                <a:off x="-904419" y="4170934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DB9D2A3C-C9C6-4A0A-8247-E7B3A6AEA5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839649" y="4268696"/>
                <a:ext cx="463463" cy="463463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AB1541-27D0-E270-2471-3ED107DC6D3D}"/>
              </a:ext>
            </a:extLst>
          </p:cNvPr>
          <p:cNvSpPr txBox="1"/>
          <p:nvPr/>
        </p:nvSpPr>
        <p:spPr>
          <a:xfrm>
            <a:off x="6783843" y="790201"/>
            <a:ext cx="5054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Alternative sources for utility values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09BB32-8C0B-B987-0AFC-F6BF24A3D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59622"/>
              </p:ext>
            </p:extLst>
          </p:nvPr>
        </p:nvGraphicFramePr>
        <p:xfrm>
          <a:off x="6542314" y="1193889"/>
          <a:ext cx="5567051" cy="20116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47320">
                  <a:extLst>
                    <a:ext uri="{9D8B030D-6E8A-4147-A177-3AD203B41FA5}">
                      <a16:colId xmlns:a16="http://schemas.microsoft.com/office/drawing/2014/main" val="1279103085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780107872"/>
                    </a:ext>
                  </a:extLst>
                </a:gridCol>
                <a:gridCol w="1896045">
                  <a:extLst>
                    <a:ext uri="{9D8B030D-6E8A-4147-A177-3AD203B41FA5}">
                      <a16:colId xmlns:a16="http://schemas.microsoft.com/office/drawing/2014/main" val="136647236"/>
                    </a:ext>
                  </a:extLst>
                </a:gridCol>
              </a:tblGrid>
              <a:tr h="1078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states</a:t>
                      </a:r>
                    </a:p>
                  </a:txBody>
                  <a:tcPr marL="50659" marR="5065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 case</a:t>
                      </a:r>
                    </a:p>
                  </a:txBody>
                  <a:tcPr marL="50659" marR="5065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extLst>
                  <a:ext uri="{0D108BD9-81ED-4DB2-BD59-A6C34878D82A}">
                    <a16:rowId xmlns:a16="http://schemas.microsoft.com/office/drawing/2014/main" val="3827765462"/>
                  </a:ext>
                </a:extLst>
              </a:tr>
              <a:tr h="1078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Company: trial data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EAG: </a:t>
                      </a:r>
                      <a:r>
                        <a:rPr lang="en-GB" sz="220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Chouaid</a:t>
                      </a: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419355"/>
                  </a:ext>
                </a:extLst>
              </a:tr>
              <a:tr h="107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Baseline</a:t>
                      </a:r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extLst>
                  <a:ext uri="{0D108BD9-81ED-4DB2-BD59-A6C34878D82A}">
                    <a16:rowId xmlns:a16="http://schemas.microsoft.com/office/drawing/2014/main" val="2696964453"/>
                  </a:ext>
                </a:extLst>
              </a:tr>
              <a:tr h="107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Progression-free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0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extLst>
                  <a:ext uri="{0D108BD9-81ED-4DB2-BD59-A6C34878D82A}">
                    <a16:rowId xmlns:a16="http://schemas.microsoft.com/office/drawing/2014/main" val="637378217"/>
                  </a:ext>
                </a:extLst>
              </a:tr>
              <a:tr h="107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Post-progression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GB" sz="2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59" marR="50659" marT="0" marB="0"/>
                </a:tc>
                <a:extLst>
                  <a:ext uri="{0D108BD9-81ED-4DB2-BD59-A6C34878D82A}">
                    <a16:rowId xmlns:a16="http://schemas.microsoft.com/office/drawing/2014/main" val="1378936021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A6A6FD-AB85-9D28-AE40-59B925E4395F}"/>
              </a:ext>
            </a:extLst>
          </p:cNvPr>
          <p:cNvSpPr txBox="1">
            <a:spLocks/>
          </p:cNvSpPr>
          <p:nvPr/>
        </p:nvSpPr>
        <p:spPr>
          <a:xfrm>
            <a:off x="10196928" y="3384156"/>
            <a:ext cx="1952581" cy="152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N, number; NSCLC, non-small-cell lung cancer; QoL, quality of life; SCLC, small-cell lung cancer; SoC, standard of care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0A6F714-D832-D6B9-F19A-F9B51AE2F37D}"/>
              </a:ext>
            </a:extLst>
          </p:cNvPr>
          <p:cNvSpPr txBox="1">
            <a:spLocks/>
          </p:cNvSpPr>
          <p:nvPr/>
        </p:nvSpPr>
        <p:spPr>
          <a:xfrm>
            <a:off x="11726014" y="6517498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22</a:t>
            </a:fld>
            <a:endParaRPr lang="en-GB" sz="1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F8CCB-4ECE-D330-E4C3-F955DCA8F3C2}"/>
              </a:ext>
            </a:extLst>
          </p:cNvPr>
          <p:cNvSpPr txBox="1"/>
          <p:nvPr/>
        </p:nvSpPr>
        <p:spPr>
          <a:xfrm>
            <a:off x="6783843" y="-63802"/>
            <a:ext cx="468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DeLLphi-301 &amp;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Chouaid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et al. patient characteristics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7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5062C5-B0F1-C943-CF2C-CA75A91E3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42" y="4080925"/>
            <a:ext cx="12085515" cy="2176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8C48D-51E9-49E9-A03C-CE8C1E804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67" y="106695"/>
            <a:ext cx="11250785" cy="5928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QALY weightings for severity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b="0" i="1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</a:t>
            </a:r>
            <a:r>
              <a:rPr lang="en-GB" sz="2400" b="0" i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company and EAG agree a 1.7 QALY weight applies</a:t>
            </a: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873EC-66C6-1EF5-9073-E8FDAF4CAEAF}"/>
              </a:ext>
            </a:extLst>
          </p:cNvPr>
          <p:cNvSpPr txBox="1"/>
          <p:nvPr/>
        </p:nvSpPr>
        <p:spPr>
          <a:xfrm>
            <a:off x="-16495" y="808018"/>
            <a:ext cx="68236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>
                <a:latin typeface="Arial" panose="020B0604020202020204" pitchFamily="34" charset="0"/>
              </a:rPr>
              <a:t>Severity modifier calculations and components</a:t>
            </a:r>
          </a:p>
        </p:txBody>
      </p:sp>
      <p:grpSp>
        <p:nvGrpSpPr>
          <p:cNvPr id="5" name="Group 4" descr="Severity modifier diagram">
            <a:extLst>
              <a:ext uri="{FF2B5EF4-FFF2-40B4-BE49-F238E27FC236}">
                <a16:creationId xmlns:a16="http://schemas.microsoft.com/office/drawing/2014/main" id="{45236E75-9397-7DCB-929B-EA15707B3B4B}"/>
              </a:ext>
            </a:extLst>
          </p:cNvPr>
          <p:cNvGrpSpPr/>
          <p:nvPr/>
        </p:nvGrpSpPr>
        <p:grpSpPr>
          <a:xfrm>
            <a:off x="294639" y="1287346"/>
            <a:ext cx="6031133" cy="1319462"/>
            <a:chOff x="535743" y="1287346"/>
            <a:chExt cx="5251096" cy="13194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0F0160-8FCB-6978-21BF-0D7AADB6C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5940" t="4198" r="14395" b="4115"/>
            <a:stretch/>
          </p:blipFill>
          <p:spPr>
            <a:xfrm>
              <a:off x="535744" y="1287346"/>
              <a:ext cx="607448" cy="60744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2301FB-552C-BEA2-74DF-8CF6B2A166E2}"/>
                </a:ext>
              </a:extLst>
            </p:cNvPr>
            <p:cNvSpPr/>
            <p:nvPr/>
          </p:nvSpPr>
          <p:spPr>
            <a:xfrm>
              <a:off x="1266472" y="1405213"/>
              <a:ext cx="4520367" cy="392968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latin typeface="Arial" panose="020B0604020202020204" pitchFamily="34" charset="0"/>
                </a:rPr>
                <a:t>QALYs people without the condition (A)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717DDE-DA34-3374-63A4-C46E7BB80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802" t="4883" r="14957" b="4040"/>
            <a:stretch/>
          </p:blipFill>
          <p:spPr>
            <a:xfrm>
              <a:off x="535743" y="1999360"/>
              <a:ext cx="607448" cy="6074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49E093-C44E-DB1A-D739-D575EDA6C0FE}"/>
                </a:ext>
              </a:extLst>
            </p:cNvPr>
            <p:cNvSpPr/>
            <p:nvPr/>
          </p:nvSpPr>
          <p:spPr>
            <a:xfrm>
              <a:off x="1266472" y="1869895"/>
              <a:ext cx="2476189" cy="7238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chemeClr val="bg1"/>
                  </a:solidFill>
                  <a:latin typeface="Arial" panose="020B0604020202020204" pitchFamily="34" charset="0"/>
                </a:rPr>
                <a:t>QALYs people with the condition (B)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F28545-2B4F-7307-C242-8C4EBD364C76}"/>
              </a:ext>
            </a:extLst>
          </p:cNvPr>
          <p:cNvSpPr txBox="1"/>
          <p:nvPr/>
        </p:nvSpPr>
        <p:spPr>
          <a:xfrm>
            <a:off x="178885" y="2721523"/>
            <a:ext cx="612575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ea typeface="Inter SemiBold" panose="02000503000000020004" pitchFamily="2" charset="0"/>
              </a:rPr>
              <a:t>Health lost by people with the condition: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</a:rPr>
              <a:t>Absolute shortfall: total = A – 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</a:rPr>
              <a:t>Proportional shortfall: fraction = ( A – B ) / 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ABDE47-F96F-CAF1-CED6-B2379E246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19529" y="2217254"/>
            <a:ext cx="1760213" cy="593185"/>
            <a:chOff x="3582185" y="2680688"/>
            <a:chExt cx="2002680" cy="593185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F7C233C9-B438-0EBA-6CEF-01A3035E1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4578771" y="1942932"/>
              <a:ext cx="192499" cy="1806866"/>
            </a:xfrm>
            <a:prstGeom prst="leftBrace">
              <a:avLst>
                <a:gd name="adj1" fmla="val 0"/>
                <a:gd name="adj2" fmla="val 50000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200">
                <a:latin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4DEFBC-5AA0-D16A-1B58-EC21A1A7E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3782179" y="2680688"/>
              <a:ext cx="1802686" cy="69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0">
                <a:latin typeface="Arial" panose="020B0604020202020204" pitchFamily="34" charset="0"/>
              </a:endParaRP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35D89119-A2BD-ECA3-3D6A-6981BF33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rot="5400000">
              <a:off x="3962974" y="2561826"/>
              <a:ext cx="331258" cy="1092836"/>
            </a:xfrm>
            <a:prstGeom prst="bentConnector5">
              <a:avLst>
                <a:gd name="adj1" fmla="val 30493"/>
                <a:gd name="adj2" fmla="val 5788"/>
                <a:gd name="adj3" fmla="val 30990"/>
              </a:avLst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9F9013-AB55-4B92-85E9-DADD13BA0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72361"/>
              </p:ext>
            </p:extLst>
          </p:nvPr>
        </p:nvGraphicFramePr>
        <p:xfrm>
          <a:off x="6453140" y="1048826"/>
          <a:ext cx="5612622" cy="204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8700">
                  <a:extLst>
                    <a:ext uri="{9D8B030D-6E8A-4147-A177-3AD203B41FA5}">
                      <a16:colId xmlns:a16="http://schemas.microsoft.com/office/drawing/2014/main" val="604690041"/>
                    </a:ext>
                  </a:extLst>
                </a:gridCol>
                <a:gridCol w="2032411">
                  <a:extLst>
                    <a:ext uri="{9D8B030D-6E8A-4147-A177-3AD203B41FA5}">
                      <a16:colId xmlns:a16="http://schemas.microsoft.com/office/drawing/2014/main" val="1558910358"/>
                    </a:ext>
                  </a:extLst>
                </a:gridCol>
                <a:gridCol w="2171511">
                  <a:extLst>
                    <a:ext uri="{9D8B030D-6E8A-4147-A177-3AD203B41FA5}">
                      <a16:colId xmlns:a16="http://schemas.microsoft.com/office/drawing/2014/main" val="2539275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QALY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Absolute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 shortfall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52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to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 to 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22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3135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BBC12D-E8A1-1E30-CEFD-F5A0A50F1948}"/>
              </a:ext>
            </a:extLst>
          </p:cNvPr>
          <p:cNvSpPr txBox="1"/>
          <p:nvPr/>
        </p:nvSpPr>
        <p:spPr>
          <a:xfrm>
            <a:off x="6325772" y="3134174"/>
            <a:ext cx="593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>
                <a:latin typeface="Arial" panose="020B0604020202020204" pitchFamily="34" charset="0"/>
              </a:rPr>
              <a:t>QALY weightings based on </a:t>
            </a:r>
            <a:r>
              <a:rPr lang="en-GB" sz="2200" b="1">
                <a:latin typeface="Arial" panose="020B0604020202020204" pitchFamily="34" charset="0"/>
              </a:rPr>
              <a:t>whichever of shortfall implies greater severity</a:t>
            </a:r>
            <a:r>
              <a:rPr lang="en-GB" sz="22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D0CA6-D3B0-04DB-FE19-5A766D53D767}"/>
              </a:ext>
            </a:extLst>
          </p:cNvPr>
          <p:cNvSpPr txBox="1"/>
          <p:nvPr/>
        </p:nvSpPr>
        <p:spPr>
          <a:xfrm>
            <a:off x="1322202" y="4049144"/>
            <a:ext cx="10429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Absolute and proportional shortfall using the company and EAG base cases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ACD3EC3-AEB0-21C6-444E-E1663D06A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54209"/>
              </p:ext>
            </p:extLst>
          </p:nvPr>
        </p:nvGraphicFramePr>
        <p:xfrm>
          <a:off x="124509" y="4504273"/>
          <a:ext cx="11906629" cy="1615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36800">
                  <a:extLst>
                    <a:ext uri="{9D8B030D-6E8A-4147-A177-3AD203B41FA5}">
                      <a16:colId xmlns:a16="http://schemas.microsoft.com/office/drawing/2014/main" val="3135261376"/>
                    </a:ext>
                  </a:extLst>
                </a:gridCol>
                <a:gridCol w="4289484">
                  <a:extLst>
                    <a:ext uri="{9D8B030D-6E8A-4147-A177-3AD203B41FA5}">
                      <a16:colId xmlns:a16="http://schemas.microsoft.com/office/drawing/2014/main" val="984063111"/>
                    </a:ext>
                  </a:extLst>
                </a:gridCol>
                <a:gridCol w="2551383">
                  <a:extLst>
                    <a:ext uri="{9D8B030D-6E8A-4147-A177-3AD203B41FA5}">
                      <a16:colId xmlns:a16="http://schemas.microsoft.com/office/drawing/2014/main" val="2716350486"/>
                    </a:ext>
                  </a:extLst>
                </a:gridCol>
                <a:gridCol w="1428962">
                  <a:extLst>
                    <a:ext uri="{9D8B030D-6E8A-4147-A177-3AD203B41FA5}">
                      <a16:colId xmlns:a16="http://schemas.microsoft.com/office/drawing/2014/main" val="1056841295"/>
                    </a:ext>
                  </a:extLst>
                </a:gridCol>
              </a:tblGrid>
              <a:tr h="209526">
                <a:tc>
                  <a:txBody>
                    <a:bodyPr/>
                    <a:lstStyle/>
                    <a:p>
                      <a:r>
                        <a:rPr lang="en-GB" sz="22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case</a:t>
                      </a:r>
                      <a:endParaRPr lang="en-GB" sz="22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QALYs without condition (trial population characteristics)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Proportional QALY shortfall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79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(revised)</a:t>
                      </a:r>
                      <a:endParaRPr lang="en-GB" sz="2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12.03 </a:t>
                      </a:r>
                      <a:endParaRPr lang="en-GB" sz="2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0.95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1.7</a:t>
                      </a:r>
                      <a:endParaRPr lang="en-GB" sz="22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690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</a:t>
                      </a:r>
                      <a:endParaRPr lang="en-GB" sz="2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12.03 </a:t>
                      </a:r>
                      <a:endParaRPr lang="en-GB" sz="22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2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 0.95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1.7</a:t>
                      </a:r>
                      <a:endParaRPr lang="en-GB" sz="22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636023"/>
                  </a:ext>
                </a:extLst>
              </a:tr>
            </a:tbl>
          </a:graphicData>
        </a:graphic>
      </p:graphicFrame>
      <p:sp>
        <p:nvSpPr>
          <p:cNvPr id="12" name="Rectangle 11" descr="Question to committee">
            <a:extLst>
              <a:ext uri="{FF2B5EF4-FFF2-40B4-BE49-F238E27FC236}">
                <a16:creationId xmlns:a16="http://schemas.microsoft.com/office/drawing/2014/main" id="{DF66478E-FCF0-4744-0502-C8330F54C0C9}"/>
              </a:ext>
            </a:extLst>
          </p:cNvPr>
          <p:cNvSpPr/>
          <p:nvPr/>
        </p:nvSpPr>
        <p:spPr>
          <a:xfrm>
            <a:off x="718626" y="6360703"/>
            <a:ext cx="10628526" cy="4344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Does the committee agree it is appropriate to apply a QALY weighting for severity?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DC272-5332-C137-F717-9E7E7C703A96}"/>
              </a:ext>
            </a:extLst>
          </p:cNvPr>
          <p:cNvSpPr txBox="1"/>
          <p:nvPr/>
        </p:nvSpPr>
        <p:spPr>
          <a:xfrm>
            <a:off x="7023100" y="16792"/>
            <a:ext cx="520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Arial" panose="020B0604020202020204" pitchFamily="34" charset="0"/>
              </a:rPr>
              <a:t>QALY, quality-adjusted life year; SoC, standard of care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BB397C-1123-BD2B-FCEF-E553461AE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202" y="6316289"/>
            <a:ext cx="616627" cy="478863"/>
            <a:chOff x="-1440493" y="4133589"/>
            <a:chExt cx="576000" cy="576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63780E-7CA7-DDF9-844D-5F1569654B24}"/>
                </a:ext>
              </a:extLst>
            </p:cNvPr>
            <p:cNvSpPr/>
            <p:nvPr/>
          </p:nvSpPr>
          <p:spPr>
            <a:xfrm>
              <a:off x="-1440493" y="4133589"/>
              <a:ext cx="576000" cy="576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BF71725-8264-0F50-88DA-EC9166F8A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369470" y="4189857"/>
              <a:ext cx="463463" cy="463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508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148850-CB50-7F5B-1B10-C6F7ECB9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Summary of company and EAG base case assumptions</a:t>
            </a:r>
            <a:br>
              <a:rPr lang="en-GB" sz="3200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EAG prefer different extrapolations for PFS and OS, </a:t>
            </a:r>
            <a:r>
              <a:rPr lang="en-GB" sz="2400" b="0" i="1" err="1">
                <a:solidFill>
                  <a:schemeClr val="accent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HRQoL</a:t>
            </a: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 sources and AE costs</a:t>
            </a: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D78FF6-861B-50AA-68D1-C8F4C2E79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701" y="6298067"/>
            <a:ext cx="11608633" cy="59281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CRS, cytokine release syndrome; AE, adverse event;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, health related quality of life; ICANS, immune effector cell-associated neurotoxicity syndrome; NSCLC, non-small-cell lung cancer; SOC, standard of care; TTD, time to discontinuation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B122D-4F78-49FB-9843-AA1CCF1845BE}"/>
              </a:ext>
            </a:extLst>
          </p:cNvPr>
          <p:cNvSpPr txBox="1"/>
          <p:nvPr/>
        </p:nvSpPr>
        <p:spPr>
          <a:xfrm>
            <a:off x="2750306" y="998469"/>
            <a:ext cx="6325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</a:rPr>
              <a:t>Assumptions in company and EAG base case</a:t>
            </a:r>
          </a:p>
        </p:txBody>
      </p:sp>
      <p:graphicFrame>
        <p:nvGraphicFramePr>
          <p:cNvPr id="4" name="Table 4" descr="Base case assumptions for company and evidence review group">
            <a:extLst>
              <a:ext uri="{FF2B5EF4-FFF2-40B4-BE49-F238E27FC236}">
                <a16:creationId xmlns:a16="http://schemas.microsoft.com/office/drawing/2014/main" id="{10085F72-4B1B-4005-8CA6-3133B34C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17301"/>
              </p:ext>
            </p:extLst>
          </p:nvPr>
        </p:nvGraphicFramePr>
        <p:xfrm>
          <a:off x="106701" y="1429356"/>
          <a:ext cx="11970829" cy="3474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77570">
                  <a:extLst>
                    <a:ext uri="{9D8B030D-6E8A-4147-A177-3AD203B41FA5}">
                      <a16:colId xmlns:a16="http://schemas.microsoft.com/office/drawing/2014/main" val="3974739884"/>
                    </a:ext>
                  </a:extLst>
                </a:gridCol>
                <a:gridCol w="5509228">
                  <a:extLst>
                    <a:ext uri="{9D8B030D-6E8A-4147-A177-3AD203B41FA5}">
                      <a16:colId xmlns:a16="http://schemas.microsoft.com/office/drawing/2014/main" val="4289090289"/>
                    </a:ext>
                  </a:extLst>
                </a:gridCol>
                <a:gridCol w="4584031">
                  <a:extLst>
                    <a:ext uri="{9D8B030D-6E8A-4147-A177-3AD203B41FA5}">
                      <a16:colId xmlns:a16="http://schemas.microsoft.com/office/drawing/2014/main" val="3834478098"/>
                    </a:ext>
                  </a:extLst>
                </a:gridCol>
              </a:tblGrid>
              <a:tr h="237008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</a:rPr>
                        <a:t>Assumption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</a:rPr>
                        <a:t>Company base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EAG base case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1208"/>
                  </a:ext>
                </a:extLst>
              </a:tr>
              <a:tr h="423228"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Exponential both 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Gamma both arms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57187"/>
                  </a:ext>
                </a:extLst>
              </a:tr>
              <a:tr h="609449"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Log-normal tarlatamab</a:t>
                      </a:r>
                    </a:p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Exponential SoC (N.B. TTD used as proxy)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Exponential both arms (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align with curve used for 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SoC TTD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04842"/>
                  </a:ext>
                </a:extLst>
              </a:tr>
              <a:tr h="237008">
                <a:tc>
                  <a:txBody>
                    <a:bodyPr/>
                    <a:lstStyle/>
                    <a:p>
                      <a:r>
                        <a:rPr lang="en-GB" sz="22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HRQoL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DeLLphi-301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NSCLC utilities from </a:t>
                      </a:r>
                      <a:r>
                        <a:rPr lang="en-GB" sz="2200" kern="120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Chouaid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et 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79072"/>
                  </a:ext>
                </a:extLst>
              </a:tr>
              <a:tr h="795669">
                <a:tc>
                  <a:txBody>
                    <a:bodyPr/>
                    <a:lstStyle/>
                    <a:p>
                      <a:r>
                        <a:rPr lang="en-GB" sz="22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AE costs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Company calculated values - if multiple HRG codes tended to use highest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EAG recalculated values using weighted average of HRG codes. Updated cost: febrile neutropenia = non sepsis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051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C076B5-85AB-E2A7-B4ED-104496E82E8C}"/>
              </a:ext>
            </a:extLst>
          </p:cNvPr>
          <p:cNvSpPr txBox="1"/>
          <p:nvPr/>
        </p:nvSpPr>
        <p:spPr>
          <a:xfrm>
            <a:off x="115558" y="4909426"/>
            <a:ext cx="12076441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EAG corrections to company model: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Corrected frequency of CRS / ICANS adverse events  </a:t>
            </a: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4 x 1mg topotecan capsules for cost and capsule size, given 5x not 1x per cycle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ncreased the frequency of blood tests </a:t>
            </a:r>
          </a:p>
        </p:txBody>
      </p:sp>
    </p:spTree>
    <p:extLst>
      <p:ext uri="{BB962C8B-B14F-4D97-AF65-F5344CB8AC3E}">
        <p14:creationId xmlns:p14="http://schemas.microsoft.com/office/powerpoint/2010/main" val="350830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fidential alert box" descr="Marker showing slides are confidential ">
            <a:extLst>
              <a:ext uri="{FF2B5EF4-FFF2-40B4-BE49-F238E27FC236}">
                <a16:creationId xmlns:a16="http://schemas.microsoft.com/office/drawing/2014/main" id="{699FC657-9F2B-4117-AE18-B7B735436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2" name="Title Company base case results">
            <a:extLst>
              <a:ext uri="{FF2B5EF4-FFF2-40B4-BE49-F238E27FC236}">
                <a16:creationId xmlns:a16="http://schemas.microsoft.com/office/drawing/2014/main" id="{DB8BB983-4A7F-DF36-7173-9E5B3421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base case results</a:t>
            </a:r>
            <a:br>
              <a:rPr lang="en-GB"/>
            </a:br>
            <a:endParaRPr lang="en-GB"/>
          </a:p>
        </p:txBody>
      </p:sp>
      <p:sp>
        <p:nvSpPr>
          <p:cNvPr id="10" name="Table 1 title: deterministic">
            <a:extLst>
              <a:ext uri="{FF2B5EF4-FFF2-40B4-BE49-F238E27FC236}">
                <a16:creationId xmlns:a16="http://schemas.microsoft.com/office/drawing/2014/main" id="{83780AED-03A5-48FF-B923-FBDEBE6F9270}"/>
              </a:ext>
            </a:extLst>
          </p:cNvPr>
          <p:cNvSpPr txBox="1"/>
          <p:nvPr/>
        </p:nvSpPr>
        <p:spPr>
          <a:xfrm>
            <a:off x="216195" y="1010229"/>
            <a:ext cx="5900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</a:rPr>
              <a:t>Company deterministic base case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0133D3-8E52-6DD1-FFF4-A359407E9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094965"/>
              </p:ext>
            </p:extLst>
          </p:nvPr>
        </p:nvGraphicFramePr>
        <p:xfrm>
          <a:off x="328311" y="1455063"/>
          <a:ext cx="11673187" cy="20116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9817">
                  <a:extLst>
                    <a:ext uri="{9D8B030D-6E8A-4147-A177-3AD203B41FA5}">
                      <a16:colId xmlns:a16="http://schemas.microsoft.com/office/drawing/2014/main" val="1342397245"/>
                    </a:ext>
                  </a:extLst>
                </a:gridCol>
                <a:gridCol w="1374158">
                  <a:extLst>
                    <a:ext uri="{9D8B030D-6E8A-4147-A177-3AD203B41FA5}">
                      <a16:colId xmlns:a16="http://schemas.microsoft.com/office/drawing/2014/main" val="2679704218"/>
                    </a:ext>
                  </a:extLst>
                </a:gridCol>
                <a:gridCol w="1162749">
                  <a:extLst>
                    <a:ext uri="{9D8B030D-6E8A-4147-A177-3AD203B41FA5}">
                      <a16:colId xmlns:a16="http://schemas.microsoft.com/office/drawing/2014/main" val="1476114804"/>
                    </a:ext>
                  </a:extLst>
                </a:gridCol>
                <a:gridCol w="1413205">
                  <a:extLst>
                    <a:ext uri="{9D8B030D-6E8A-4147-A177-3AD203B41FA5}">
                      <a16:colId xmlns:a16="http://schemas.microsoft.com/office/drawing/2014/main" val="1358571582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533920022"/>
                    </a:ext>
                  </a:extLst>
                </a:gridCol>
                <a:gridCol w="1881011">
                  <a:extLst>
                    <a:ext uri="{9D8B030D-6E8A-4147-A177-3AD203B41FA5}">
                      <a16:colId xmlns:a16="http://schemas.microsoft.com/office/drawing/2014/main" val="2750288790"/>
                    </a:ext>
                  </a:extLst>
                </a:gridCol>
                <a:gridCol w="2094087">
                  <a:extLst>
                    <a:ext uri="{9D8B030D-6E8A-4147-A177-3AD203B41FA5}">
                      <a16:colId xmlns:a16="http://schemas.microsoft.com/office/drawing/2014/main" val="2098321699"/>
                    </a:ext>
                  </a:extLst>
                </a:gridCol>
              </a:tblGrid>
              <a:tr h="82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 (£)</a:t>
                      </a:r>
                      <a:endParaRPr lang="en-GB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QALYs</a:t>
                      </a:r>
                      <a:endParaRPr lang="en-GB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costs (£)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QALYs with severity modifier (£/QALY) 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ICER with severity modifier (£/QALY)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ICER without severity modifier (£/QALY)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36957"/>
                  </a:ext>
                </a:extLst>
              </a:tr>
              <a:tr h="301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0" lang="en-GB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u="sng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u="sng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extLst>
                  <a:ext uri="{0D108BD9-81ED-4DB2-BD59-A6C34878D82A}">
                    <a16:rowId xmlns:a16="http://schemas.microsoft.com/office/drawing/2014/main" val="3239847208"/>
                  </a:ext>
                </a:extLst>
              </a:tr>
              <a:tr h="196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Tarlatamab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0" lang="en-GB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£33,785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£57,434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extLst>
                  <a:ext uri="{0D108BD9-81ED-4DB2-BD59-A6C34878D82A}">
                    <a16:rowId xmlns:a16="http://schemas.microsoft.com/office/drawing/2014/main" val="1201005062"/>
                  </a:ext>
                </a:extLst>
              </a:tr>
            </a:tbl>
          </a:graphicData>
        </a:graphic>
      </p:graphicFrame>
      <p:sp>
        <p:nvSpPr>
          <p:cNvPr id="13" name="Table 2 title: probabilistic">
            <a:extLst>
              <a:ext uri="{FF2B5EF4-FFF2-40B4-BE49-F238E27FC236}">
                <a16:creationId xmlns:a16="http://schemas.microsoft.com/office/drawing/2014/main" id="{E074C4BD-3A3B-46AC-AB83-87B1D97A3E73}"/>
              </a:ext>
            </a:extLst>
          </p:cNvPr>
          <p:cNvSpPr txBox="1"/>
          <p:nvPr/>
        </p:nvSpPr>
        <p:spPr>
          <a:xfrm>
            <a:off x="309169" y="3964148"/>
            <a:ext cx="5666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</a:rPr>
              <a:t>Company probabilistic base case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13550F-9A76-A2F0-46E1-8072A6333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27950"/>
              </p:ext>
            </p:extLst>
          </p:nvPr>
        </p:nvGraphicFramePr>
        <p:xfrm>
          <a:off x="328311" y="4351967"/>
          <a:ext cx="9524038" cy="20116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23828">
                  <a:extLst>
                    <a:ext uri="{9D8B030D-6E8A-4147-A177-3AD203B41FA5}">
                      <a16:colId xmlns:a16="http://schemas.microsoft.com/office/drawing/2014/main" val="807668868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3060696662"/>
                    </a:ext>
                  </a:extLst>
                </a:gridCol>
                <a:gridCol w="1239252">
                  <a:extLst>
                    <a:ext uri="{9D8B030D-6E8A-4147-A177-3AD203B41FA5}">
                      <a16:colId xmlns:a16="http://schemas.microsoft.com/office/drawing/2014/main" val="1513147356"/>
                    </a:ext>
                  </a:extLst>
                </a:gridCol>
                <a:gridCol w="1419727">
                  <a:extLst>
                    <a:ext uri="{9D8B030D-6E8A-4147-A177-3AD203B41FA5}">
                      <a16:colId xmlns:a16="http://schemas.microsoft.com/office/drawing/2014/main" val="172861712"/>
                    </a:ext>
                  </a:extLst>
                </a:gridCol>
                <a:gridCol w="1840831">
                  <a:extLst>
                    <a:ext uri="{9D8B030D-6E8A-4147-A177-3AD203B41FA5}">
                      <a16:colId xmlns:a16="http://schemas.microsoft.com/office/drawing/2014/main" val="1790036900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4028472142"/>
                    </a:ext>
                  </a:extLst>
                </a:gridCol>
              </a:tblGrid>
              <a:tr h="1019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 (£) 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QALYs 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costs (£)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QALYs </a:t>
                      </a: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severity modifier (£/QALY)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ICER </a:t>
                      </a: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severity modifier </a:t>
                      </a: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(£/QALY)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81541"/>
                  </a:ext>
                </a:extLst>
              </a:tr>
              <a:tr h="34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0" lang="en-GB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u="sng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u="sng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/>
                </a:tc>
                <a:extLst>
                  <a:ext uri="{0D108BD9-81ED-4DB2-BD59-A6C34878D82A}">
                    <a16:rowId xmlns:a16="http://schemas.microsoft.com/office/drawing/2014/main" val="930669972"/>
                  </a:ext>
                </a:extLst>
              </a:tr>
              <a:tr h="271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Tarlatamab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0" lang="en-GB" sz="22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£34,507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/>
                </a:tc>
                <a:extLst>
                  <a:ext uri="{0D108BD9-81ED-4DB2-BD59-A6C34878D82A}">
                    <a16:rowId xmlns:a16="http://schemas.microsoft.com/office/drawing/2014/main" val="41992256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C6040-7A86-2E48-ECA0-0DC44F0BAA54}"/>
              </a:ext>
            </a:extLst>
          </p:cNvPr>
          <p:cNvSpPr txBox="1"/>
          <p:nvPr/>
        </p:nvSpPr>
        <p:spPr>
          <a:xfrm>
            <a:off x="1101724" y="6445934"/>
            <a:ext cx="10760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ICER, incremental cost-effectiveness ratio; Inc., incremental; QALYs, quality-adjusted life years.</a:t>
            </a:r>
          </a:p>
        </p:txBody>
      </p:sp>
    </p:spTree>
    <p:extLst>
      <p:ext uri="{BB962C8B-B14F-4D97-AF65-F5344CB8AC3E}">
        <p14:creationId xmlns:p14="http://schemas.microsoft.com/office/powerpoint/2010/main" val="233782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fidential alert box" descr="Marker showing slides are confidential ">
            <a:extLst>
              <a:ext uri="{FF2B5EF4-FFF2-40B4-BE49-F238E27FC236}">
                <a16:creationId xmlns:a16="http://schemas.microsoft.com/office/drawing/2014/main" id="{699FC657-9F2B-4117-AE18-B7B735436A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2" name="Title Company base case results">
            <a:extLst>
              <a:ext uri="{FF2B5EF4-FFF2-40B4-BE49-F238E27FC236}">
                <a16:creationId xmlns:a16="http://schemas.microsoft.com/office/drawing/2014/main" id="{DB8BB983-4A7F-DF36-7173-9E5B3421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0" y="98424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EAG exploratory base case results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able 1 title: deterministic">
            <a:extLst>
              <a:ext uri="{FF2B5EF4-FFF2-40B4-BE49-F238E27FC236}">
                <a16:creationId xmlns:a16="http://schemas.microsoft.com/office/drawing/2014/main" id="{83780AED-03A5-48FF-B923-FBDEBE6F9270}"/>
              </a:ext>
            </a:extLst>
          </p:cNvPr>
          <p:cNvSpPr txBox="1"/>
          <p:nvPr/>
        </p:nvSpPr>
        <p:spPr>
          <a:xfrm>
            <a:off x="165870" y="675365"/>
            <a:ext cx="1186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</a:rPr>
              <a:t>EAG cumulative deterministic base case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55D601-F7A2-7408-41E9-BA3C8E2E1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53754"/>
              </p:ext>
            </p:extLst>
          </p:nvPr>
        </p:nvGraphicFramePr>
        <p:xfrm>
          <a:off x="161986" y="1088245"/>
          <a:ext cx="11864144" cy="3032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27549">
                  <a:extLst>
                    <a:ext uri="{9D8B030D-6E8A-4147-A177-3AD203B41FA5}">
                      <a16:colId xmlns:a16="http://schemas.microsoft.com/office/drawing/2014/main" val="2015999070"/>
                    </a:ext>
                  </a:extLst>
                </a:gridCol>
                <a:gridCol w="1190178">
                  <a:extLst>
                    <a:ext uri="{9D8B030D-6E8A-4147-A177-3AD203B41FA5}">
                      <a16:colId xmlns:a16="http://schemas.microsoft.com/office/drawing/2014/main" val="945367030"/>
                    </a:ext>
                  </a:extLst>
                </a:gridCol>
                <a:gridCol w="1963878">
                  <a:extLst>
                    <a:ext uri="{9D8B030D-6E8A-4147-A177-3AD203B41FA5}">
                      <a16:colId xmlns:a16="http://schemas.microsoft.com/office/drawing/2014/main" val="2897550565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507829765"/>
                    </a:ext>
                  </a:extLst>
                </a:gridCol>
                <a:gridCol w="1272639">
                  <a:extLst>
                    <a:ext uri="{9D8B030D-6E8A-4147-A177-3AD203B41FA5}">
                      <a16:colId xmlns:a16="http://schemas.microsoft.com/office/drawing/2014/main" val="464001273"/>
                    </a:ext>
                  </a:extLst>
                </a:gridCol>
              </a:tblGrid>
              <a:tr h="40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assumption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costs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 weighted QALYs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weighted  ICER £/QALY</a:t>
                      </a:r>
                      <a:endParaRPr lang="en-GB"/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marL="28321" marR="28321" marT="0" marB="0"/>
                </a:tc>
                <a:extLst>
                  <a:ext uri="{0D108BD9-81ED-4DB2-BD59-A6C34878D82A}">
                    <a16:rowId xmlns:a16="http://schemas.microsoft.com/office/drawing/2014/main" val="1661257480"/>
                  </a:ext>
                </a:extLst>
              </a:tr>
              <a:tr h="40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corrected company base-case model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£34,958 </a:t>
                      </a:r>
                      <a:endParaRPr lang="en-GB" sz="2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8321" marR="28321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99736"/>
                  </a:ext>
                </a:extLst>
              </a:tr>
              <a:tr h="206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OS: gamma for both arms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£40,442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+£5,484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4578717"/>
                  </a:ext>
                </a:extLst>
              </a:tr>
              <a:tr h="206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PFS: exponential for both arms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£42,045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+£1,603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4829928"/>
                  </a:ext>
                </a:extLst>
              </a:tr>
              <a:tr h="206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GB" sz="2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HRQoL</a:t>
                      </a: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use </a:t>
                      </a:r>
                      <a:r>
                        <a:rPr lang="en-GB" sz="2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Chouaid</a:t>
                      </a: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£55,097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+£13,052</a:t>
                      </a:r>
                    </a:p>
                  </a:txBody>
                  <a:tcPr marL="28321" marR="28321" marT="0" marB="0" anchor="ctr"/>
                </a:tc>
                <a:extLst>
                  <a:ext uri="{0D108BD9-81ED-4DB2-BD59-A6C34878D82A}">
                    <a16:rowId xmlns:a16="http://schemas.microsoft.com/office/drawing/2014/main" val="369369341"/>
                  </a:ext>
                </a:extLst>
              </a:tr>
              <a:tr h="29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EAG calculated AE costs: *</a:t>
                      </a:r>
                      <a:r>
                        <a:rPr lang="en-GB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EAG base case*</a:t>
                      </a:r>
                    </a:p>
                  </a:txBody>
                  <a:tcPr marL="28321" marR="28321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£58,847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321" marR="28321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+£3,750</a:t>
                      </a:r>
                    </a:p>
                  </a:txBody>
                  <a:tcPr marL="28321" marR="28321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03346"/>
                  </a:ext>
                </a:extLst>
              </a:tr>
            </a:tbl>
          </a:graphicData>
        </a:graphic>
      </p:graphicFrame>
      <p:sp>
        <p:nvSpPr>
          <p:cNvPr id="13" name="Table 2 title: probabilistic">
            <a:extLst>
              <a:ext uri="{FF2B5EF4-FFF2-40B4-BE49-F238E27FC236}">
                <a16:creationId xmlns:a16="http://schemas.microsoft.com/office/drawing/2014/main" id="{E074C4BD-3A3B-46AC-AB83-87B1D97A3E73}"/>
              </a:ext>
            </a:extLst>
          </p:cNvPr>
          <p:cNvSpPr txBox="1"/>
          <p:nvPr/>
        </p:nvSpPr>
        <p:spPr>
          <a:xfrm>
            <a:off x="165870" y="4149500"/>
            <a:ext cx="11960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</a:rPr>
              <a:t>EAG probabilistic base case 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5D0AB0-E86F-8E52-563A-8237B77BF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35298"/>
              </p:ext>
            </p:extLst>
          </p:nvPr>
        </p:nvGraphicFramePr>
        <p:xfrm>
          <a:off x="165870" y="4573286"/>
          <a:ext cx="10626457" cy="13411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42225">
                  <a:extLst>
                    <a:ext uri="{9D8B030D-6E8A-4147-A177-3AD203B41FA5}">
                      <a16:colId xmlns:a16="http://schemas.microsoft.com/office/drawing/2014/main" val="2869049034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1488200898"/>
                    </a:ext>
                  </a:extLst>
                </a:gridCol>
                <a:gridCol w="1998438">
                  <a:extLst>
                    <a:ext uri="{9D8B030D-6E8A-4147-A177-3AD203B41FA5}">
                      <a16:colId xmlns:a16="http://schemas.microsoft.com/office/drawing/2014/main" val="4248780332"/>
                    </a:ext>
                  </a:extLst>
                </a:gridCol>
                <a:gridCol w="3006700">
                  <a:extLst>
                    <a:ext uri="{9D8B030D-6E8A-4147-A177-3AD203B41FA5}">
                      <a16:colId xmlns:a16="http://schemas.microsoft.com/office/drawing/2014/main" val="1528969493"/>
                    </a:ext>
                  </a:extLst>
                </a:gridCol>
              </a:tblGrid>
              <a:tr h="27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costs (£)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weighted QALYs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ICER vs.  baseline (£/QALY)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1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of care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u="sng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u="sng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 anchor="ctr"/>
                </a:tc>
                <a:extLst>
                  <a:ext uri="{0D108BD9-81ED-4DB2-BD59-A6C34878D82A}">
                    <a16:rowId xmlns:a16="http://schemas.microsoft.com/office/drawing/2014/main" val="2095674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Tarlatamab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£56,825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750" marR="10750" marT="0" marB="0" anchor="b"/>
                </a:tc>
                <a:extLst>
                  <a:ext uri="{0D108BD9-81ED-4DB2-BD59-A6C34878D82A}">
                    <a16:rowId xmlns:a16="http://schemas.microsoft.com/office/drawing/2014/main" val="34232299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DDA039-69ED-666D-839C-F4821C53BE5C}"/>
              </a:ext>
            </a:extLst>
          </p:cNvPr>
          <p:cNvSpPr txBox="1"/>
          <p:nvPr/>
        </p:nvSpPr>
        <p:spPr>
          <a:xfrm>
            <a:off x="97692" y="5918051"/>
            <a:ext cx="113189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All results include PAS for tarlatamab. QALYs and ICER with 1.7 severity modifier applied. </a:t>
            </a:r>
          </a:p>
          <a:p>
            <a:r>
              <a:rPr lang="en-GB" sz="1600">
                <a:effectLst/>
                <a:latin typeface="Arial"/>
                <a:ea typeface="Calibri"/>
                <a:cs typeface="Times New Roman"/>
              </a:rPr>
              <a:t>AE, adverse event; ICER, incremental cost-effectiveness ratio; Inc., incremental; OS, overall survival; QALYs, quality-adjusted life years.</a:t>
            </a:r>
          </a:p>
        </p:txBody>
      </p:sp>
    </p:spTree>
    <p:extLst>
      <p:ext uri="{BB962C8B-B14F-4D97-AF65-F5344CB8AC3E}">
        <p14:creationId xmlns:p14="http://schemas.microsoft.com/office/powerpoint/2010/main" val="304867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AFEA-77FF-9FAB-A089-C831549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12" y="263524"/>
            <a:ext cx="11484198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EAG deterministic scenario analysis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approach to extrapolation &amp; adjusted covariates in MAIC have large effect on ICER</a:t>
            </a:r>
            <a:br>
              <a:rPr lang="en-GB" sz="2400" b="0" i="1">
                <a:solidFill>
                  <a:schemeClr val="accent1"/>
                </a:solidFill>
              </a:rPr>
            </a:br>
            <a:endParaRPr lang="en-GB" sz="2400" b="0" i="1">
              <a:solidFill>
                <a:schemeClr val="accent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C482D0-AAFB-6FC5-6BA4-31434BC3F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53264"/>
              </p:ext>
            </p:extLst>
          </p:nvPr>
        </p:nvGraphicFramePr>
        <p:xfrm>
          <a:off x="199205" y="1062990"/>
          <a:ext cx="11793589" cy="47320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8989">
                  <a:extLst>
                    <a:ext uri="{9D8B030D-6E8A-4147-A177-3AD203B41FA5}">
                      <a16:colId xmlns:a16="http://schemas.microsoft.com/office/drawing/2014/main" val="857291473"/>
                    </a:ext>
                  </a:extLst>
                </a:gridCol>
                <a:gridCol w="6946900">
                  <a:extLst>
                    <a:ext uri="{9D8B030D-6E8A-4147-A177-3AD203B41FA5}">
                      <a16:colId xmlns:a16="http://schemas.microsoft.com/office/drawing/2014/main" val="35698503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323709104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50577051"/>
                    </a:ext>
                  </a:extLst>
                </a:gridCol>
              </a:tblGrid>
              <a:tr h="7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GB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ICER (£/QALY)</a:t>
                      </a:r>
                      <a:endParaRPr lang="en-GB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∆ from base case</a:t>
                      </a:r>
                    </a:p>
                  </a:txBody>
                  <a:tcPr marL="10406" marR="10406" marT="0" marB="0"/>
                </a:tc>
                <a:extLst>
                  <a:ext uri="{0D108BD9-81ED-4DB2-BD59-A6C34878D82A}">
                    <a16:rowId xmlns:a16="http://schemas.microsoft.com/office/drawing/2014/main" val="1399952758"/>
                  </a:ext>
                </a:extLst>
              </a:tr>
              <a:tr h="3081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base case</a:t>
                      </a:r>
                    </a:p>
                  </a:txBody>
                  <a:tcPr marL="10406" marR="10406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£58,847</a:t>
                      </a:r>
                      <a:endParaRPr lang="en-GB" sz="2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406" marR="10406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59292"/>
                  </a:ext>
                </a:extLst>
              </a:tr>
              <a:tr h="31511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Varying extrapolation </a:t>
                      </a: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Exponential for OS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£51,592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-£7,255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8768"/>
                  </a:ext>
                </a:extLst>
              </a:tr>
              <a:tr h="31511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Weibull for OS</a:t>
                      </a:r>
                      <a:endParaRPr lang="en-GB"/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£60,640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+£1,793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8947152"/>
                  </a:ext>
                </a:extLst>
              </a:tr>
              <a:tr h="3151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Post-progression tarlatamab not censored (OS &amp; TTD)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£69,309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+£10,462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4328033"/>
                  </a:ext>
                </a:extLst>
              </a:tr>
              <a:tr h="3151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MAIC covariates</a:t>
                      </a: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matching for age and sex at diagnosis (because may not be prognostic)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£45,730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-£13,117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4671086"/>
                  </a:ext>
                </a:extLst>
              </a:tr>
              <a:tr h="31511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3 main prognostic factors considered ‘very important’ by company clinical experts (ECOG PS, disease stage, response to previous treatment)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£39,720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-£19,127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1567156"/>
                  </a:ext>
                </a:extLst>
              </a:tr>
              <a:tr h="3151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Utilities</a:t>
                      </a: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Treatment-specific utility values in PFS state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£53,056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-£5,791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9062228"/>
                  </a:ext>
                </a:extLst>
              </a:tr>
              <a:tr h="31511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 values from Nafees et al. (NSCLC)</a:t>
                      </a:r>
                      <a:endParaRPr lang="en-GB"/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£56,412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-£2,435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29559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AB590E-C3E7-ECC7-6BB2-50DC3EFB5181}"/>
              </a:ext>
            </a:extLst>
          </p:cNvPr>
          <p:cNvSpPr txBox="1"/>
          <p:nvPr/>
        </p:nvSpPr>
        <p:spPr>
          <a:xfrm>
            <a:off x="97692" y="5934670"/>
            <a:ext cx="113189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All results include PAS for tarlatamab. QALYs and ICER with 1.7 severity modifier applied. </a:t>
            </a:r>
          </a:p>
          <a:p>
            <a:r>
              <a:rPr lang="en-GB" sz="1600">
                <a:effectLst/>
                <a:latin typeface="Arial"/>
                <a:ea typeface="Calibri"/>
                <a:cs typeface="Times New Roman"/>
              </a:rPr>
              <a:t>AE, adverse event; ICER, incremental cost-effectiveness ratio; Inc., incremental; MAIC, Matching Adjusted Indirect Comparison; OS, overall survival; QALYs, quality-adjusted life years.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60E5D-ECD2-7704-367C-344666DEB1A6}"/>
              </a:ext>
            </a:extLst>
          </p:cNvPr>
          <p:cNvSpPr txBox="1"/>
          <p:nvPr/>
        </p:nvSpPr>
        <p:spPr>
          <a:xfrm>
            <a:off x="7001693" y="0"/>
            <a:ext cx="495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Link to supplementary slides for further </a:t>
            </a:r>
            <a:r>
              <a:rPr lang="en-GB">
                <a:hlinkClick r:id="rId3" action="ppaction://hlinksldjump"/>
              </a:rPr>
              <a:t>company</a:t>
            </a:r>
            <a:r>
              <a:rPr lang="en-GB"/>
              <a:t> and </a:t>
            </a:r>
            <a:r>
              <a:rPr lang="en-GB">
                <a:hlinkClick r:id="" action="ppaction://noaction"/>
              </a:rPr>
              <a:t>extrapolation</a:t>
            </a:r>
            <a:r>
              <a:rPr lang="en-GB"/>
              <a:t> scenarios</a:t>
            </a:r>
          </a:p>
        </p:txBody>
      </p:sp>
    </p:spTree>
    <p:extLst>
      <p:ext uri="{BB962C8B-B14F-4D97-AF65-F5344CB8AC3E}">
        <p14:creationId xmlns:p14="http://schemas.microsoft.com/office/powerpoint/2010/main" val="97102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Marker showing slides are confidential ">
            <a:extLst>
              <a:ext uri="{FF2B5EF4-FFF2-40B4-BE49-F238E27FC236}">
                <a16:creationId xmlns:a16="http://schemas.microsoft.com/office/drawing/2014/main" id="{D35A82E8-E559-41A8-8C31-0A68F06D65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D173D-8DE8-7089-29F6-0C57B6D6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18" y="430292"/>
            <a:ext cx="1261457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deterministic scenario analysis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adjusted covariates in MAIC only scenario to lower ICER under 30K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8B1233-F5CE-F1EA-B6C2-BCCDE2C91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43373"/>
              </p:ext>
            </p:extLst>
          </p:nvPr>
        </p:nvGraphicFramePr>
        <p:xfrm>
          <a:off x="134940" y="1350166"/>
          <a:ext cx="11981571" cy="36715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568091">
                  <a:extLst>
                    <a:ext uri="{9D8B030D-6E8A-4147-A177-3AD203B41FA5}">
                      <a16:colId xmlns:a16="http://schemas.microsoft.com/office/drawing/2014/main" val="322079994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584902856"/>
                    </a:ext>
                  </a:extLst>
                </a:gridCol>
                <a:gridCol w="1657978">
                  <a:extLst>
                    <a:ext uri="{9D8B030D-6E8A-4147-A177-3AD203B41FA5}">
                      <a16:colId xmlns:a16="http://schemas.microsoft.com/office/drawing/2014/main" val="257111445"/>
                    </a:ext>
                  </a:extLst>
                </a:gridCol>
                <a:gridCol w="1557495">
                  <a:extLst>
                    <a:ext uri="{9D8B030D-6E8A-4147-A177-3AD203B41FA5}">
                      <a16:colId xmlns:a16="http://schemas.microsoft.com/office/drawing/2014/main" val="3448675571"/>
                    </a:ext>
                  </a:extLst>
                </a:gridCol>
                <a:gridCol w="1409401">
                  <a:extLst>
                    <a:ext uri="{9D8B030D-6E8A-4147-A177-3AD203B41FA5}">
                      <a16:colId xmlns:a16="http://schemas.microsoft.com/office/drawing/2014/main" val="4286128805"/>
                    </a:ext>
                  </a:extLst>
                </a:gridCol>
              </a:tblGrid>
              <a:tr h="1237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Incremental costs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Incremental QALYs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ICER (£/QALY)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Change in ICER</a:t>
                      </a:r>
                    </a:p>
                  </a:txBody>
                  <a:tcPr marL="12671" marR="12671" marT="0" marB="0" anchor="ctr"/>
                </a:tc>
                <a:extLst>
                  <a:ext uri="{0D108BD9-81ED-4DB2-BD59-A6C34878D82A}">
                    <a16:rowId xmlns:a16="http://schemas.microsoft.com/office/drawing/2014/main" val="72910430"/>
                  </a:ext>
                </a:extLst>
              </a:tr>
              <a:tr h="421997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Scenarios applied to company base case before clarification: </a:t>
                      </a:r>
                    </a:p>
                  </a:txBody>
                  <a:tcPr marL="12671" marR="12671" marT="0" marB="0" anchor="ctr">
                    <a:solidFill>
                      <a:srgbClr val="BFD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£33,774</a:t>
                      </a:r>
                    </a:p>
                  </a:txBody>
                  <a:tcPr marL="68580" marR="68580" marT="0" marB="0" anchor="ctr"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7574"/>
                  </a:ext>
                </a:extLst>
              </a:tr>
              <a:tr h="42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matching for age and sex at diagnosis (because may not be prognostic)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£23,290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-£10,484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5947848"/>
                  </a:ext>
                </a:extLst>
              </a:tr>
              <a:tr h="825239"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Only 3 main prognostic factors considered ‘very important’ by company clinical experts (ECOG PS, disease stage, response to previous treatment)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22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£21,328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-£12,446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68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E7F287-C530-C188-D0B5-94FF242B0E7F}"/>
              </a:ext>
            </a:extLst>
          </p:cNvPr>
          <p:cNvSpPr txBox="1"/>
          <p:nvPr/>
        </p:nvSpPr>
        <p:spPr>
          <a:xfrm>
            <a:off x="169518" y="5190797"/>
            <a:ext cx="1131896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All results include PAS for tarlatamab. QALYs and ICER with 1.7 severity modifier applied.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4ADF3-C942-B1E6-C9C3-ADCD395B610A}"/>
              </a:ext>
            </a:extLst>
          </p:cNvPr>
          <p:cNvSpPr txBox="1"/>
          <p:nvPr/>
        </p:nvSpPr>
        <p:spPr>
          <a:xfrm>
            <a:off x="253720" y="5657671"/>
            <a:ext cx="11744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/>
                <a:ea typeface="Calibri"/>
                <a:cs typeface="Times New Roman"/>
              </a:rPr>
              <a:t>AE, adverse event; ICER, incremental cost-effectiveness ratio; Inc., incremental; MAIC, Matching Adjusted Indirect Comparison; OS, overall survival; QALYs, quality-adjusted life years.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39A8A-A5CE-CF7B-A2A6-C5C263BEF840}"/>
              </a:ext>
            </a:extLst>
          </p:cNvPr>
          <p:cNvSpPr txBox="1"/>
          <p:nvPr/>
        </p:nvSpPr>
        <p:spPr>
          <a:xfrm>
            <a:off x="6858000" y="17808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Link to main slides </a:t>
            </a:r>
            <a:r>
              <a:rPr lang="en-GB">
                <a:hlinkClick r:id="rId3" action="ppaction://hlinksldjump"/>
              </a:rPr>
              <a:t>EAG deterministic scenarios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Durvalumab with gemcitabine and cisplatin for treating unresectable or advanced biliary tract cancer (ID4031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Tarlatamab for previously treated advanced small-cell lung cancer  ID6364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itchFamily="2" charset="2"/>
              <a:buChar char="q"/>
            </a:pPr>
            <a:r>
              <a:rPr lang="en-GB" sz="2800"/>
              <a:t> Background and key issues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ü"/>
            </a:pPr>
            <a:r>
              <a:rPr lang="en-GB" sz="2800" b="1"/>
              <a:t> 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6676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4D5C-77B6-05FC-416F-4530E952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12724"/>
            <a:ext cx="11725276" cy="592817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Background on extensive-stage </a:t>
            </a:r>
            <a:r>
              <a:rPr lang="en-GB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small-cell lung cancer (ES-SCLC)</a:t>
            </a:r>
            <a:br>
              <a:rPr lang="en-GB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Rapidly progressive cancer with poor prognosis; around 7% of all lung cancer cases</a:t>
            </a:r>
            <a:endParaRPr lang="en-GB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CF023-48EA-236B-DA92-16017DFF96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816" y="1167168"/>
            <a:ext cx="11899154" cy="41677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>
                <a:latin typeface="Arial"/>
              </a:rPr>
              <a:t>Small-cell lung cancer (SCLC) is a type of lung cancer that spreads quickly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b="1"/>
              <a:t>Causes: </a:t>
            </a:r>
            <a:r>
              <a:rPr lang="en-GB" sz="2200"/>
              <a:t>various, including exposure to tobacco smoke or environmental agents (asbestos, radon)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b="1"/>
              <a:t>Epidemiology:</a:t>
            </a:r>
            <a:r>
              <a:rPr lang="en-GB" sz="2200"/>
              <a:t> In 2022 there were 2,501 SCLC diagnoses (7% of total lung cancer diagnoses) in England*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b="1"/>
              <a:t>Diagnosis and classification: </a:t>
            </a:r>
            <a:r>
              <a:rPr lang="en-GB" sz="2200"/>
              <a:t>Defined as limited or extensive stage (LS- or ES-)SCLC: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/>
              <a:t>ES-SCLC has spread beyond a single radiotherapy field (widely through initial lung, to other lung or nearby lymph nodes or other parts of body).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/>
              <a:t>Around 60% to 80% of SCLC diagnoses are ES-SCLC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200" b="1">
                <a:latin typeface="Arial"/>
              </a:rPr>
              <a:t>Symptoms and prognosis: </a:t>
            </a:r>
            <a:r>
              <a:rPr lang="en-GB" sz="2200">
                <a:latin typeface="Arial"/>
              </a:rPr>
              <a:t>weight loss, malaise, bone pain, breathlessness and haemoptysis (coughing up blood)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/>
              <a:t>ES-SCLC is an aggressive cancer with poor prognosis: median survival ~9 months from starting 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E6409-5FFB-C803-81EB-27C7C8632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161" y="6344432"/>
            <a:ext cx="10680347" cy="1027136"/>
          </a:xfrm>
        </p:spPr>
        <p:txBody>
          <a:bodyPr>
            <a:normAutofit/>
          </a:bodyPr>
          <a:lstStyle/>
          <a:p>
            <a:r>
              <a:rPr lang="en-GB"/>
              <a:t>*Sources: Royal College of Surgeons of England (2022), National Lung Cancer Audit 2024: Data and statistics (for 2022).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59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03C0-AB70-5551-51E3-F7BCB36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38124"/>
            <a:ext cx="11250785" cy="592817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Equality considerations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202B3C-291E-1582-A044-0695C4C594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1800">
              <a:effectLst/>
              <a:latin typeface="+mn-lt"/>
            </a:endParaRPr>
          </a:p>
          <a:p>
            <a:r>
              <a:rPr lang="en-GB" sz="2400"/>
              <a:t>No equalities issues were raised during the course of this appraisal</a:t>
            </a:r>
          </a:p>
        </p:txBody>
      </p:sp>
    </p:spTree>
    <p:extLst>
      <p:ext uri="{BB962C8B-B14F-4D97-AF65-F5344CB8AC3E}">
        <p14:creationId xmlns:p14="http://schemas.microsoft.com/office/powerpoint/2010/main" val="2999048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Durvalumab with gemcitabine and cisplatin for treating unresectable or advanced biliary tract cancer (ID4031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/>
          </a:bodyPr>
          <a:lstStyle/>
          <a:p>
            <a:r>
              <a:rPr lang="en-GB" kern="1400">
                <a:ea typeface="Times New Roman" panose="02020603050405020304" pitchFamily="18" charset="0"/>
              </a:rPr>
              <a:t>Tarlatamab for previously treated advanced small-cell lung cancer  ID6364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itchFamily="2" charset="2"/>
              <a:buChar char="q"/>
            </a:pPr>
            <a:r>
              <a:rPr lang="en-GB" sz="2800"/>
              <a:t> Background and key issues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Clinical effectiveness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 Modelling and cost effectiveness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 Other considerations </a:t>
            </a:r>
          </a:p>
          <a:p>
            <a:pPr marL="457200" indent="-457200">
              <a:buSzPts val="2000"/>
              <a:buFont typeface="Wingdings" pitchFamily="2" charset="2"/>
              <a:buChar char="ü"/>
            </a:pPr>
            <a:r>
              <a:rPr lang="en-GB" sz="2800" b="1"/>
              <a:t> 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852821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C34036-A7A6-E00B-516C-A07E5F9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issues</a:t>
            </a:r>
          </a:p>
        </p:txBody>
      </p:sp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A94190EE-F4C3-48A7-918D-4A104E53CFA4}"/>
              </a:ext>
            </a:extLst>
          </p:cNvPr>
          <p:cNvGraphicFramePr>
            <a:graphicFrameLocks noGrp="1"/>
          </p:cNvGraphicFramePr>
          <p:nvPr/>
        </p:nvGraphicFramePr>
        <p:xfrm>
          <a:off x="297854" y="802250"/>
          <a:ext cx="11647024" cy="4918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1613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2125411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</a:tblGrid>
              <a:tr h="437659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ICER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Comparator: </a:t>
                      </a:r>
                      <a:r>
                        <a:rPr lang="en-GB" sz="2200" b="0">
                          <a:latin typeface="Arial"/>
                        </a:rPr>
                        <a:t>Is </a:t>
                      </a:r>
                      <a:r>
                        <a:rPr lang="en-GB" sz="2200">
                          <a:latin typeface="Arial"/>
                        </a:rPr>
                        <a:t>BSC a comparator for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tarlatamab</a:t>
                      </a:r>
                      <a:r>
                        <a:rPr lang="en-GB" sz="2200">
                          <a:latin typeface="Arial"/>
                        </a:rPr>
                        <a:t>?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Would people who currently have BSC have tarlatamab if it was a treatment option?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Population: </a:t>
                      </a:r>
                      <a:r>
                        <a:rPr lang="en-GB" sz="2200">
                          <a:latin typeface="Arial"/>
                        </a:rPr>
                        <a:t>Would people with ECOG performance status 2+ have tarlatamab in clinical practice?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>
                          <a:latin typeface="Arial"/>
                        </a:rPr>
                        <a:t>Uncertainty in the MAIC: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Have the appropriate covariates been adjusted for in the analyses?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What is the extent of the uncertainty in the indirect comparison?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05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Overall survival and progression free survival extrapolations:</a:t>
                      </a:r>
                    </a:p>
                    <a:p>
                      <a:r>
                        <a:rPr lang="en-GB" sz="2200" b="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Should the same parametric curves be fitted to the data for tarlatamab and SoC? If </a:t>
                      </a:r>
                      <a:r>
                        <a:rPr lang="en-GB" sz="2200" b="0">
                          <a:latin typeface="Arial"/>
                        </a:rPr>
                        <a:t>so, is it appropriate to use the best fitting to tarlatamab or SoC?</a:t>
                      </a:r>
                      <a:endParaRPr lang="en-GB" sz="2200" b="1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46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Health state utilities: </a:t>
                      </a:r>
                      <a:r>
                        <a:rPr lang="en-GB" sz="2200" b="0">
                          <a:latin typeface="Arial"/>
                        </a:rPr>
                        <a:t>Should utilities derived</a:t>
                      </a:r>
                      <a:r>
                        <a:rPr lang="en-GB" sz="2200" b="1">
                          <a:latin typeface="Arial"/>
                        </a:rPr>
                        <a:t> </a:t>
                      </a:r>
                      <a:r>
                        <a:rPr lang="en-GB" sz="2200">
                          <a:latin typeface="Arial"/>
                        </a:rPr>
                        <a:t>from the tarlatamab trial or NSCLC literature be used?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13868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FEFE86-1917-D103-EC98-7BEB56CA8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987" y="5943601"/>
            <a:ext cx="11156824" cy="78205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BSC, best supportive care; ECOG, Eastern Cooperative Oncology Group (ECOG); ICER, incremental cost effectiveness ratio; ITC, indirect treatment comparison; MAIC, matching adjusted indirect comparison; NSCLC, non-small cell lung cancer; SoC, 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2145745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Durvalumab with gemcitabine and cisplatin for treating unresectable or advanced biliary tract cancer (ID4031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649677"/>
            <a:ext cx="11136812" cy="1841437"/>
          </a:xfrm>
        </p:spPr>
        <p:txBody>
          <a:bodyPr>
            <a:normAutofit/>
          </a:bodyPr>
          <a:lstStyle/>
          <a:p>
            <a:r>
              <a:rPr lang="en-GB" kern="1400">
                <a:ea typeface="Times New Roman" panose="02020603050405020304" pitchFamily="18" charset="0"/>
              </a:rPr>
              <a:t>Tarlatamab for previously treated advanced small-cell lung cancer  ID6364</a:t>
            </a:r>
            <a:endParaRPr lang="en-GB"/>
          </a:p>
        </p:txBody>
      </p:sp>
      <p:sp>
        <p:nvSpPr>
          <p:cNvPr id="6" name="Guide with 'background' selected">
            <a:extLst>
              <a:ext uri="{FF2B5EF4-FFF2-40B4-BE49-F238E27FC236}">
                <a16:creationId xmlns:a16="http://schemas.microsoft.com/office/drawing/2014/main" id="{68668C8B-7565-C54D-A8DC-3F548530DD8C}"/>
              </a:ext>
            </a:extLst>
          </p:cNvPr>
          <p:cNvSpPr txBox="1">
            <a:spLocks/>
          </p:cNvSpPr>
          <p:nvPr/>
        </p:nvSpPr>
        <p:spPr>
          <a:xfrm>
            <a:off x="724988" y="3205932"/>
            <a:ext cx="10026139" cy="797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ts val="2400"/>
            </a:pPr>
            <a:r>
              <a:rPr lang="en-GB" sz="6000">
                <a:solidFill>
                  <a:srgbClr val="FF40FF"/>
                </a:solidFill>
              </a:rPr>
              <a:t> </a:t>
            </a:r>
            <a:r>
              <a:rPr lang="en-GB" sz="6000" b="1"/>
              <a:t>Supplementary appendix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726442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F2E7F-90E6-FC57-EC60-035E3204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35" y="110379"/>
            <a:ext cx="11250785" cy="592817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Decision problem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8C2597-F1C2-2CDC-FFCF-E15D3B3BA4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8379" y="6467199"/>
            <a:ext cx="11250785" cy="369331"/>
          </a:xfrm>
        </p:spPr>
        <p:txBody>
          <a:bodyPr>
            <a:normAutofit/>
          </a:bodyPr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Q2W, 2 weekly;  SCLC, small cell lung cancer; SmPC, summary of product characteristics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1EFA5-A0CD-4053-9A76-682AE8AD3D58}"/>
              </a:ext>
            </a:extLst>
          </p:cNvPr>
          <p:cNvSpPr txBox="1"/>
          <p:nvPr/>
        </p:nvSpPr>
        <p:spPr>
          <a:xfrm>
            <a:off x="141767" y="776871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</a:rPr>
              <a:t>Population, intervention, comparators and outcomes from the scope</a:t>
            </a:r>
          </a:p>
        </p:txBody>
      </p:sp>
      <p:graphicFrame>
        <p:nvGraphicFramePr>
          <p:cNvPr id="2" name="Table 2" descr="Decision problem, including population, intervention, comparators and outcomes">
            <a:extLst>
              <a:ext uri="{FF2B5EF4-FFF2-40B4-BE49-F238E27FC236}">
                <a16:creationId xmlns:a16="http://schemas.microsoft.com/office/drawing/2014/main" id="{B01DA72F-8395-4943-8F13-FDDF03955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0709"/>
              </p:ext>
            </p:extLst>
          </p:nvPr>
        </p:nvGraphicFramePr>
        <p:xfrm>
          <a:off x="141767" y="1146203"/>
          <a:ext cx="1190846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32">
                  <a:extLst>
                    <a:ext uri="{9D8B030D-6E8A-4147-A177-3AD203B41FA5}">
                      <a16:colId xmlns:a16="http://schemas.microsoft.com/office/drawing/2014/main" val="2557443117"/>
                    </a:ext>
                  </a:extLst>
                </a:gridCol>
                <a:gridCol w="4482301">
                  <a:extLst>
                    <a:ext uri="{9D8B030D-6E8A-4147-A177-3AD203B41FA5}">
                      <a16:colId xmlns:a16="http://schemas.microsoft.com/office/drawing/2014/main" val="2079107674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1363918603"/>
                    </a:ext>
                  </a:extLst>
                </a:gridCol>
                <a:gridCol w="2487133">
                  <a:extLst>
                    <a:ext uri="{9D8B030D-6E8A-4147-A177-3AD203B41FA5}">
                      <a16:colId xmlns:a16="http://schemas.microsoft.com/office/drawing/2014/main" val="924925742"/>
                    </a:ext>
                  </a:extLst>
                </a:gridCol>
              </a:tblGrid>
              <a:tr h="123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Final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EAG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93136"/>
                  </a:ext>
                </a:extLst>
              </a:tr>
              <a:tr h="309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Adults with advanced SCLC with disease progression on or after prior therapy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Adults with advanced SCLC after platinum-based chemotherapy and ≥1 other treatment</a:t>
                      </a:r>
                      <a:endParaRPr lang="en-GB" sz="18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Narrower than scope and draft SmPC indication: 3rd line+. </a:t>
                      </a:r>
                      <a:endParaRPr lang="en-GB" sz="1800" kern="1200" dirty="0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39764"/>
                  </a:ext>
                </a:extLst>
              </a:tr>
              <a:tr h="123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Tarlatamab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Tarlatamab 10 mg Q2W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 line with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598515"/>
                  </a:ext>
                </a:extLst>
              </a:tr>
              <a:tr h="1022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Comparators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Established clinical management without tarlatamab, which may include:  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Chemotherapy, including anthracycline-containing or platinum-based regimen.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Oral topotecan (when re-treatment with 1L regimen not considered appropriate &amp; cyclophosphamide, doxorubicin + vincristine contraindicated)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Best supportive care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 dedicated 3L options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Basket of comparators including: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Topotecan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Cyclophosphamide + doxorubicin + vincristine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Carboplatin + etoposide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Basket of comparators appropriate but further clinical expert opinion needed about whether or not best supportive care is also a relevant comparator.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09800"/>
                  </a:ext>
                </a:extLst>
              </a:tr>
              <a:tr h="464794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Outcomes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Overall survival, progression-free survival, response rates, adverse effects of treatment, health-related quality of life.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As per scope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 line with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547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1A9BCF-BDF2-EED7-913F-D4BBC62CBBAB}"/>
              </a:ext>
            </a:extLst>
          </p:cNvPr>
          <p:cNvSpPr txBox="1"/>
          <p:nvPr/>
        </p:nvSpPr>
        <p:spPr>
          <a:xfrm>
            <a:off x="6723772" y="21470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Population and comparators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55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eLLphi-301 trial design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3" y="77016"/>
            <a:ext cx="11859607" cy="592817"/>
          </a:xfrm>
        </p:spPr>
        <p:txBody>
          <a:bodyPr>
            <a:normAutofit fontScale="90000"/>
          </a:bodyPr>
          <a:lstStyle/>
          <a:p>
            <a:r>
              <a:rPr lang="en-GB" sz="3200" b="1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DeLLphi-301 trial design</a:t>
            </a:r>
            <a:br>
              <a:rPr lang="en-GB" sz="3200" b="1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400" b="0" i="1" kern="120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3-part trial including </a:t>
            </a: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en-GB" sz="2400" b="0" i="1" kern="120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 finding and dose expansion phases. 10 mg dose licenced.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8C040-E069-D498-F948-F6AAC3E41B99}"/>
              </a:ext>
            </a:extLst>
          </p:cNvPr>
          <p:cNvSpPr txBox="1"/>
          <p:nvPr/>
        </p:nvSpPr>
        <p:spPr>
          <a:xfrm>
            <a:off x="150423" y="4311347"/>
            <a:ext cx="4852161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uses 10mg data from Part 1 and 2 in model (N=99)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doses given as IV infusion: 1 mg day 1 then specified target dose day 8, day 15, then Q2W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creening period (max 21 days) for all study stages</a:t>
            </a:r>
            <a:endParaRPr lang="en-GB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eLLphi-301 trial design">
            <a:extLst>
              <a:ext uri="{FF2B5EF4-FFF2-40B4-BE49-F238E27FC236}">
                <a16:creationId xmlns:a16="http://schemas.microsoft.com/office/drawing/2014/main" id="{023FC744-8E66-B654-985B-5343B009B34A}"/>
              </a:ext>
            </a:extLst>
          </p:cNvPr>
          <p:cNvGrpSpPr/>
          <p:nvPr/>
        </p:nvGrpSpPr>
        <p:grpSpPr>
          <a:xfrm>
            <a:off x="0" y="796239"/>
            <a:ext cx="11885117" cy="5445831"/>
            <a:chOff x="0" y="796239"/>
            <a:chExt cx="11885117" cy="5445831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3499F9B5-8765-1E7E-79F2-9AB2ED34D6C2}"/>
                </a:ext>
              </a:extLst>
            </p:cNvPr>
            <p:cNvSpPr/>
            <p:nvPr/>
          </p:nvSpPr>
          <p:spPr>
            <a:xfrm>
              <a:off x="582981" y="1195352"/>
              <a:ext cx="8628694" cy="16480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sz="2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1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1B9F87DC-D472-A4E8-B4CE-8E761F1A4D93}"/>
                </a:ext>
              </a:extLst>
            </p:cNvPr>
            <p:cNvCxnSpPr>
              <a:cxnSpLocks/>
              <a:endCxn id="85" idx="1"/>
            </p:cNvCxnSpPr>
            <p:nvPr/>
          </p:nvCxnSpPr>
          <p:spPr>
            <a:xfrm rot="16200000" flipH="1">
              <a:off x="2700909" y="1748055"/>
              <a:ext cx="2351350" cy="1243320"/>
            </a:xfrm>
            <a:prstGeom prst="bentConnector2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9200FB9-4195-D1DF-2D84-88A828783D22}"/>
                </a:ext>
              </a:extLst>
            </p:cNvPr>
            <p:cNvSpPr/>
            <p:nvPr/>
          </p:nvSpPr>
          <p:spPr>
            <a:xfrm>
              <a:off x="5360570" y="4247439"/>
              <a:ext cx="3851106" cy="173475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sz="2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3</a:t>
              </a:r>
            </a:p>
            <a:p>
              <a:pPr algn="ctr"/>
              <a:r>
                <a:rPr lang="en-GB" sz="2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Ongoing</a:t>
              </a: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ACD2AED8-FCDE-92D0-BE2C-4E88E64FF85E}"/>
                </a:ext>
              </a:extLst>
            </p:cNvPr>
            <p:cNvSpPr/>
            <p:nvPr/>
          </p:nvSpPr>
          <p:spPr>
            <a:xfrm>
              <a:off x="4498244" y="2852167"/>
              <a:ext cx="4713431" cy="13864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EEEAE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sz="2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5E01DB-6BA1-43FA-948C-3BED423AD6C6}"/>
                </a:ext>
              </a:extLst>
            </p:cNvPr>
            <p:cNvSpPr txBox="1"/>
            <p:nvPr/>
          </p:nvSpPr>
          <p:spPr>
            <a:xfrm>
              <a:off x="0" y="796239"/>
              <a:ext cx="27767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>
                  <a:latin typeface="Arial" panose="020B0604020202020204" pitchFamily="34" charset="0"/>
                  <a:cs typeface="Arial" panose="020B0604020202020204" pitchFamily="34" charset="0"/>
                </a:rPr>
                <a:t>Clinical trial design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3295DE-01A2-BA1B-B446-03EDBFFD1E52}"/>
                </a:ext>
              </a:extLst>
            </p:cNvPr>
            <p:cNvGrpSpPr/>
            <p:nvPr/>
          </p:nvGrpSpPr>
          <p:grpSpPr>
            <a:xfrm>
              <a:off x="500559" y="1011095"/>
              <a:ext cx="11384558" cy="5230975"/>
              <a:chOff x="1079902" y="1717705"/>
              <a:chExt cx="11476948" cy="5230975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C895F151-BF97-4E06-8F4F-A878E70C8CB3}"/>
                  </a:ext>
                </a:extLst>
              </p:cNvPr>
              <p:cNvCxnSpPr>
                <a:cxnSpLocks/>
                <a:stCxn id="17" idx="3"/>
                <a:endCxn id="37" idx="1"/>
              </p:cNvCxnSpPr>
              <p:nvPr/>
            </p:nvCxnSpPr>
            <p:spPr>
              <a:xfrm flipV="1">
                <a:off x="2414931" y="2298058"/>
                <a:ext cx="343714" cy="427947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1D6FF50E-EFA9-994A-189A-85BF63FAA524}"/>
                  </a:ext>
                </a:extLst>
              </p:cNvPr>
              <p:cNvCxnSpPr>
                <a:cxnSpLocks/>
                <a:stCxn id="17" idx="3"/>
                <a:endCxn id="38" idx="1"/>
              </p:cNvCxnSpPr>
              <p:nvPr/>
            </p:nvCxnSpPr>
            <p:spPr>
              <a:xfrm>
                <a:off x="2414931" y="2726005"/>
                <a:ext cx="337250" cy="45125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D417574-C76B-6037-AED8-49BDE79F5127}"/>
                  </a:ext>
                </a:extLst>
              </p:cNvPr>
              <p:cNvSpPr/>
              <p:nvPr/>
            </p:nvSpPr>
            <p:spPr>
              <a:xfrm>
                <a:off x="1756013" y="2417346"/>
                <a:ext cx="658918" cy="6173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sz="2200">
                    <a:latin typeface="Arial" panose="020B0604020202020204" pitchFamily="34" charset="0"/>
                    <a:cs typeface="Arial" panose="020B0604020202020204" pitchFamily="34" charset="0"/>
                  </a:rPr>
                  <a:t>Rx 1:1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32049DC-CB14-D8C1-6A9A-314B18F0DA6F}"/>
                  </a:ext>
                </a:extLst>
              </p:cNvPr>
              <p:cNvSpPr/>
              <p:nvPr/>
            </p:nvSpPr>
            <p:spPr>
              <a:xfrm>
                <a:off x="10141426" y="1777481"/>
                <a:ext cx="695218" cy="51388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GB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Safety follow up </a:t>
                </a:r>
              </a:p>
              <a:p>
                <a:pPr algn="ctr"/>
                <a:r>
                  <a:rPr lang="en-GB" sz="2200">
                    <a:latin typeface="Arial" panose="020B0604020202020204" pitchFamily="34" charset="0"/>
                    <a:cs typeface="Arial" panose="020B0604020202020204" pitchFamily="34" charset="0"/>
                  </a:rPr>
                  <a:t>42 (+5) days after last dose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5C64704-30A0-A4AC-78CB-CF07F7B881D2}"/>
                  </a:ext>
                </a:extLst>
              </p:cNvPr>
              <p:cNvSpPr/>
              <p:nvPr/>
            </p:nvSpPr>
            <p:spPr>
              <a:xfrm>
                <a:off x="11116358" y="1717705"/>
                <a:ext cx="1440492" cy="52309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GB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Long-term follow up</a:t>
                </a:r>
              </a:p>
              <a:p>
                <a:pPr algn="ctr"/>
                <a:r>
                  <a:rPr lang="en-GB" sz="2200">
                    <a:latin typeface="Arial" panose="020B0604020202020204" pitchFamily="34" charset="0"/>
                    <a:cs typeface="Arial" panose="020B0604020202020204" pitchFamily="34" charset="0"/>
                  </a:rPr>
                  <a:t>3 monthly (+/- 2 weeks) until 1</a:t>
                </a:r>
                <a:r>
                  <a:rPr lang="en-GB" sz="22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2200">
                    <a:latin typeface="Arial" panose="020B0604020202020204" pitchFamily="34" charset="0"/>
                    <a:cs typeface="Arial" panose="020B0604020202020204" pitchFamily="34" charset="0"/>
                  </a:rPr>
                  <a:t> occurring of 1 year after last dose or 5 years after 1</a:t>
                </a:r>
                <a:r>
                  <a:rPr lang="en-GB" sz="22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GB" sz="2200">
                    <a:latin typeface="Arial" panose="020B0604020202020204" pitchFamily="34" charset="0"/>
                    <a:cs typeface="Arial" panose="020B0604020202020204" pitchFamily="34" charset="0"/>
                  </a:rPr>
                  <a:t> patient enrolled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B56A80C-5F5B-6266-2FED-0974609F3E48}"/>
                  </a:ext>
                </a:extLst>
              </p:cNvPr>
              <p:cNvSpPr/>
              <p:nvPr/>
            </p:nvSpPr>
            <p:spPr>
              <a:xfrm>
                <a:off x="2752181" y="2856082"/>
                <a:ext cx="3145997" cy="642358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Tarlatamab 100 mg</a:t>
                </a:r>
              </a:p>
              <a:p>
                <a:pPr algn="ctr"/>
                <a:r>
                  <a:rPr lang="en-GB"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N=88</a:t>
                </a:r>
                <a:endParaRPr lang="en-GB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C2A00AE1-569E-B065-97BA-3348009C8979}"/>
                  </a:ext>
                </a:extLst>
              </p:cNvPr>
              <p:cNvSpPr/>
              <p:nvPr/>
            </p:nvSpPr>
            <p:spPr>
              <a:xfrm>
                <a:off x="5939596" y="4004845"/>
                <a:ext cx="2956830" cy="655779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Tarlatamab 10 mg</a:t>
                </a:r>
              </a:p>
              <a:p>
                <a:pPr algn="ctr"/>
                <a:r>
                  <a:rPr lang="en-GB"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N=12</a:t>
                </a:r>
                <a:endParaRPr lang="en-GB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4234FA-8503-A184-4A97-0B9D6AF7C9E2}"/>
                  </a:ext>
                </a:extLst>
              </p:cNvPr>
              <p:cNvCxnSpPr>
                <a:cxnSpLocks/>
                <a:stCxn id="37" idx="3"/>
              </p:cNvCxnSpPr>
              <p:nvPr/>
            </p:nvCxnSpPr>
            <p:spPr>
              <a:xfrm>
                <a:off x="5904642" y="2298058"/>
                <a:ext cx="42743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CB52606-6F0D-F218-E274-D97B8D0CE91E}"/>
                  </a:ext>
                </a:extLst>
              </p:cNvPr>
              <p:cNvCxnSpPr>
                <a:cxnSpLocks/>
                <a:stCxn id="38" idx="3"/>
              </p:cNvCxnSpPr>
              <p:nvPr/>
            </p:nvCxnSpPr>
            <p:spPr>
              <a:xfrm>
                <a:off x="5898177" y="3177261"/>
                <a:ext cx="42808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B24A4DE-06AA-24F2-67B1-BE609317EDFF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>
                <a:off x="8953644" y="5387543"/>
                <a:ext cx="1236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F6040337-8A7C-3C62-955C-1B551074B35E}"/>
                  </a:ext>
                </a:extLst>
              </p:cNvPr>
              <p:cNvCxnSpPr>
                <a:cxnSpLocks/>
                <a:stCxn id="33" idx="3"/>
                <a:endCxn id="34" idx="1"/>
              </p:cNvCxnSpPr>
              <p:nvPr/>
            </p:nvCxnSpPr>
            <p:spPr>
              <a:xfrm flipV="1">
                <a:off x="10836643" y="4333193"/>
                <a:ext cx="279715" cy="136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337E147-9C2F-0A91-9FD6-80935E49E31B}"/>
                  </a:ext>
                </a:extLst>
              </p:cNvPr>
              <p:cNvSpPr/>
              <p:nvPr/>
            </p:nvSpPr>
            <p:spPr>
              <a:xfrm>
                <a:off x="6674571" y="5596804"/>
                <a:ext cx="3299424" cy="11920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sz="220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educed cycle 1 monitoring after</a:t>
                </a:r>
                <a:r>
                  <a:rPr lang="en-GB" sz="2200">
                    <a:latin typeface="Arial" panose="020B0604020202020204" pitchFamily="34" charset="0"/>
                    <a:cs typeface="Arial" panose="020B0604020202020204" pitchFamily="34" charset="0"/>
                  </a:rPr>
                  <a:t> N=100 enrolled at 10 mg dose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C74F42-465D-3084-BBDB-6C80A3EBE239}"/>
                  </a:ext>
                </a:extLst>
              </p:cNvPr>
              <p:cNvSpPr/>
              <p:nvPr/>
            </p:nvSpPr>
            <p:spPr>
              <a:xfrm>
                <a:off x="1079902" y="3450614"/>
                <a:ext cx="2785128" cy="11682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Interim analysis (N=30 per arm) informs Part 2 dose</a:t>
                </a:r>
                <a:endParaRPr lang="en-GB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35EEA8E-4536-682A-4301-196E75BB52D4}"/>
                  </a:ext>
                </a:extLst>
              </p:cNvPr>
              <p:cNvSpPr/>
              <p:nvPr/>
            </p:nvSpPr>
            <p:spPr>
              <a:xfrm>
                <a:off x="2758645" y="1976879"/>
                <a:ext cx="3145997" cy="642358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Tarlatamab 10 mg </a:t>
                </a:r>
                <a:r>
                  <a:rPr lang="en-GB" sz="220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N=88</a:t>
                </a:r>
                <a:endParaRPr lang="en-GB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8CC926C-40F2-2549-9905-AC6E075CE71C}"/>
                </a:ext>
              </a:extLst>
            </p:cNvPr>
            <p:cNvSpPr/>
            <p:nvPr/>
          </p:nvSpPr>
          <p:spPr>
            <a:xfrm>
              <a:off x="6226538" y="4316367"/>
              <a:ext cx="2718066" cy="622546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Tarlatamab 10 mg</a:t>
              </a:r>
            </a:p>
            <a:p>
              <a:pPr algn="ctr"/>
              <a:r>
                <a:rPr lang="en-GB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N=34 so far</a:t>
              </a:r>
              <a:endParaRPr lang="en-GB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595D640E-6EC7-271D-5102-2B51686DC92D}"/>
                </a:ext>
              </a:extLst>
            </p:cNvPr>
            <p:cNvCxnSpPr>
              <a:cxnSpLocks/>
              <a:stCxn id="39" idx="2"/>
              <a:endCxn id="86" idx="1"/>
            </p:cNvCxnSpPr>
            <p:nvPr/>
          </p:nvCxnSpPr>
          <p:spPr>
            <a:xfrm rot="5400000">
              <a:off x="5493708" y="3820876"/>
              <a:ext cx="1160801" cy="1427076"/>
            </a:xfrm>
            <a:prstGeom prst="bentConnector4">
              <a:avLst>
                <a:gd name="adj1" fmla="val 12639"/>
                <a:gd name="adj2" fmla="val 116019"/>
              </a:avLst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7757DD4-09B3-4BE2-241B-4063A0B975EA}"/>
                </a:ext>
              </a:extLst>
            </p:cNvPr>
            <p:cNvCxnSpPr>
              <a:cxnSpLocks/>
              <a:stCxn id="39" idx="3"/>
              <a:endCxn id="33" idx="1"/>
            </p:cNvCxnSpPr>
            <p:nvPr/>
          </p:nvCxnSpPr>
          <p:spPr>
            <a:xfrm>
              <a:off x="8254159" y="3626125"/>
              <a:ext cx="1234978" cy="14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D84588F-CC8E-58D3-F5ED-83CA146E82B6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>
              <a:off x="8944604" y="4627640"/>
              <a:ext cx="544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02EA97-FEC9-7114-1910-DC5731029074}"/>
              </a:ext>
            </a:extLst>
          </p:cNvPr>
          <p:cNvSpPr txBox="1">
            <a:spLocks/>
          </p:cNvSpPr>
          <p:nvPr/>
        </p:nvSpPr>
        <p:spPr>
          <a:xfrm>
            <a:off x="5130801" y="6278616"/>
            <a:ext cx="6210300" cy="515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IV, intravenous; mg, milligram; N, number; Q2W, 2 weekly; Rx, randomisation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7313B-D723-0B1B-D418-069506FDB199}"/>
              </a:ext>
            </a:extLst>
          </p:cNvPr>
          <p:cNvSpPr txBox="1"/>
          <p:nvPr/>
        </p:nvSpPr>
        <p:spPr>
          <a:xfrm>
            <a:off x="6723772" y="2147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DeLLphi-301 clinical trial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8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86545A-F3AE-0DEA-FB83-D12934866583}"/>
              </a:ext>
            </a:extLst>
          </p:cNvPr>
          <p:cNvSpPr/>
          <p:nvPr/>
        </p:nvSpPr>
        <p:spPr>
          <a:xfrm>
            <a:off x="224445" y="1516476"/>
            <a:ext cx="5871555" cy="4421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7D0720-335D-B8C7-91E0-B11100A2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DeLLphi-301 trial, </a:t>
            </a:r>
            <a:r>
              <a:rPr lang="en-GB" sz="3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Kaplan-Meier plots for </a:t>
            </a:r>
            <a:r>
              <a:rPr lang="en-GB" sz="3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PFS and OS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reports median PFS of ~5 months and OS of ~14 months with</a:t>
            </a:r>
            <a:r>
              <a:rPr lang="en-GB" sz="2400" b="0" i="1" u="none" strike="noStrik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tarlatamab</a:t>
            </a: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3208B3F-6F22-2227-E103-8CA09EC61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2D3DF6-A93F-F3C1-9C4B-71B81A61E6F8}"/>
              </a:ext>
            </a:extLst>
          </p:cNvPr>
          <p:cNvSpPr txBox="1"/>
          <p:nvPr/>
        </p:nvSpPr>
        <p:spPr>
          <a:xfrm>
            <a:off x="1207021" y="1040414"/>
            <a:ext cx="79581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DeLLphi-301 </a:t>
            </a:r>
            <a:r>
              <a:rPr lang="en-GB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Kaplan-Meier plot: a) </a:t>
            </a:r>
            <a:r>
              <a:rPr lang="en-GB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PFS and b) OS</a:t>
            </a:r>
            <a:endParaRPr lang="en-GB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E0605B-A373-8D27-1DF7-07486FBE2931}"/>
              </a:ext>
            </a:extLst>
          </p:cNvPr>
          <p:cNvSpPr txBox="1"/>
          <p:nvPr/>
        </p:nvSpPr>
        <p:spPr>
          <a:xfrm>
            <a:off x="-6664" y="5937059"/>
            <a:ext cx="12198664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latin typeface="Arial"/>
                <a:cs typeface="Times New Roman"/>
              </a:rPr>
              <a:t>Results presented in BICR Full Analysis Set (people who had ≥1 dose tarlatamab and ≥ 1 measurable baseline lesions (assessed by BICR using RECIST 1.1 criteria</a:t>
            </a:r>
            <a:r>
              <a:rPr lang="en-GB" sz="1600">
                <a:latin typeface="Arial"/>
                <a:cs typeface="Arial"/>
              </a:rPr>
              <a:t>) in part 1 or 2, </a:t>
            </a:r>
            <a:r>
              <a:rPr lang="en-GB" sz="1600">
                <a:latin typeface="Arial"/>
                <a:cs typeface="Times New Roman"/>
              </a:rPr>
              <a:t>N=99),10mg group. OS results censor people treated beyond progression.</a:t>
            </a:r>
            <a:r>
              <a:rPr lang="en-GB" sz="1600">
                <a:latin typeface="Arial"/>
                <a:cs typeface="Arial"/>
              </a:rPr>
              <a:t> </a:t>
            </a:r>
          </a:p>
          <a:p>
            <a:r>
              <a:rPr lang="en-GB" sz="1200">
                <a:latin typeface="Arial" panose="020B0604020202020204" pitchFamily="34" charset="0"/>
                <a:cs typeface="Times New Roman" panose="02020603050405020304" pitchFamily="18" charset="0"/>
              </a:rPr>
              <a:t>BICR; Blinded independent central review; CI</a:t>
            </a:r>
            <a:r>
              <a:rPr lang="en-GB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confidence interval; N, number; ORR, objective response rate; OS, overall survival; PFS, progression-free survival; RECIST, Response evaluation criteria in solid tumours; TTD, time to discontinuation</a:t>
            </a:r>
            <a:endParaRPr lang="en-GB" sz="1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78B724-AC24-11AB-ACA7-69F32FF19D39}"/>
              </a:ext>
            </a:extLst>
          </p:cNvPr>
          <p:cNvSpPr txBox="1"/>
          <p:nvPr/>
        </p:nvSpPr>
        <p:spPr>
          <a:xfrm>
            <a:off x="224445" y="150173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3CA89-F67B-7593-21D6-B6D58A65E857}"/>
              </a:ext>
            </a:extLst>
          </p:cNvPr>
          <p:cNvSpPr txBox="1"/>
          <p:nvPr/>
        </p:nvSpPr>
        <p:spPr>
          <a:xfrm>
            <a:off x="7160500" y="0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DeLLphi-301 trial results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DB40D-C5A1-428B-670D-D566644EB4CB}"/>
              </a:ext>
            </a:extLst>
          </p:cNvPr>
          <p:cNvSpPr txBox="1">
            <a:spLocks/>
          </p:cNvSpPr>
          <p:nvPr/>
        </p:nvSpPr>
        <p:spPr>
          <a:xfrm>
            <a:off x="11702218" y="103541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36</a:t>
            </a:fld>
            <a:endParaRPr lang="en-GB" sz="14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D782B-CB19-E3B7-937A-DC8E183B2D6B}"/>
              </a:ext>
            </a:extLst>
          </p:cNvPr>
          <p:cNvSpPr/>
          <p:nvPr/>
        </p:nvSpPr>
        <p:spPr>
          <a:xfrm>
            <a:off x="6208222" y="1516934"/>
            <a:ext cx="5871555" cy="4421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2B659-2E56-3701-EE24-F85C5C7F70A0}"/>
              </a:ext>
            </a:extLst>
          </p:cNvPr>
          <p:cNvSpPr txBox="1"/>
          <p:nvPr/>
        </p:nvSpPr>
        <p:spPr>
          <a:xfrm>
            <a:off x="6208222" y="14703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</p:spTree>
    <p:extLst>
      <p:ext uri="{BB962C8B-B14F-4D97-AF65-F5344CB8AC3E}">
        <p14:creationId xmlns:p14="http://schemas.microsoft.com/office/powerpoint/2010/main" val="188785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rial"/>
              </a:rPr>
              <a:t>DeLLphi-301: Adverse events of special interest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329A6-375B-3927-C52E-D6C79E137966}"/>
              </a:ext>
            </a:extLst>
          </p:cNvPr>
          <p:cNvSpPr txBox="1"/>
          <p:nvPr/>
        </p:nvSpPr>
        <p:spPr>
          <a:xfrm>
            <a:off x="189458" y="921065"/>
            <a:ext cx="1170433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Tarlatamab associated with increased rates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Cytokine release syndrome (CRS): acute systemic inflammatory syndrome characterized by fever and multiple organ dysfunction.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n-GB" sz="1800" spc="-2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effector</a:t>
            </a:r>
            <a:r>
              <a:rPr lang="en-GB" sz="1800" spc="-2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GB" sz="1800" spc="-3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en-GB" sz="1800" spc="-1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neurotoxicity</a:t>
            </a:r>
            <a:r>
              <a:rPr lang="en-GB" sz="1800" spc="-4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en-GB" sz="1800" spc="-2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(ICANs): pathological process involving CNS.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pc="-2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Neurological symptoms including headache, pain, short-term memory loss, altered mental status, impaired speech (dysarthria and/or aphasia), impaired cognitive skills, motor weakness, movement disorders (tremor, myoclonus and/or facial automatisms), seizures, encephalopathy and cerebral oedema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AC6A5-177A-22D4-0A02-4BB5A059AC68}"/>
              </a:ext>
            </a:extLst>
          </p:cNvPr>
          <p:cNvSpPr txBox="1"/>
          <p:nvPr/>
        </p:nvSpPr>
        <p:spPr>
          <a:xfrm>
            <a:off x="239947" y="3074240"/>
            <a:ext cx="11427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Summary of patient incidence of treatment-emergent adverse events of interest (Safety Analysis Set; 10 mg Parts 1 and 2)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6A1730-8AEA-F2CD-65F5-A45881D45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42437"/>
              </p:ext>
            </p:extLst>
          </p:nvPr>
        </p:nvGraphicFramePr>
        <p:xfrm>
          <a:off x="239947" y="3763484"/>
          <a:ext cx="11704337" cy="137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8003708">
                  <a:extLst>
                    <a:ext uri="{9D8B030D-6E8A-4147-A177-3AD203B41FA5}">
                      <a16:colId xmlns:a16="http://schemas.microsoft.com/office/drawing/2014/main" val="3549096482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2411069855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val="2649607810"/>
                    </a:ext>
                  </a:extLst>
                </a:gridCol>
                <a:gridCol w="1366220">
                  <a:extLst>
                    <a:ext uri="{9D8B030D-6E8A-4147-A177-3AD203B41FA5}">
                      <a16:colId xmlns:a16="http://schemas.microsoft.com/office/drawing/2014/main" val="3944040389"/>
                    </a:ext>
                  </a:extLst>
                </a:gridCol>
              </a:tblGrid>
              <a:tr h="169421">
                <a:tc>
                  <a:txBody>
                    <a:bodyPr/>
                    <a:lstStyle/>
                    <a:p>
                      <a:pPr marL="6858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en-GB" sz="1800" b="1" spc="-2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GB" sz="1800" b="1" spc="-15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Interest, n (%)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Grade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Grade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93817"/>
                  </a:ext>
                </a:extLst>
              </a:tr>
              <a:tr h="169421">
                <a:tc>
                  <a:txBody>
                    <a:bodyPr/>
                    <a:lstStyle/>
                    <a:p>
                      <a:pPr marL="6858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Cytokine</a:t>
                      </a:r>
                      <a:r>
                        <a:rPr lang="en-GB" sz="18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</a:t>
                      </a:r>
                      <a:r>
                        <a:rPr lang="en-GB" sz="1800" spc="-3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syndrome</a:t>
                      </a:r>
                      <a:r>
                        <a:rPr lang="en-GB" sz="1800" spc="-4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(49.5)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(0.0)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49370"/>
                  </a:ext>
                </a:extLst>
              </a:tr>
              <a:tr h="218013">
                <a:tc>
                  <a:txBody>
                    <a:bodyPr/>
                    <a:lstStyle/>
                    <a:p>
                      <a:pPr marL="685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ICANs and</a:t>
                      </a:r>
                      <a:r>
                        <a:rPr lang="en-GB" sz="18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</a:t>
                      </a:r>
                      <a:r>
                        <a:rPr lang="en-GB" sz="18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neurological</a:t>
                      </a:r>
                      <a:r>
                        <a:rPr lang="en-GB" sz="1800" spc="-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(7.1)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964387"/>
                  </a:ext>
                </a:extLst>
              </a:tr>
              <a:tr h="218013">
                <a:tc>
                  <a:txBody>
                    <a:bodyPr/>
                    <a:lstStyle/>
                    <a:p>
                      <a:pPr marL="6858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Neurological</a:t>
                      </a:r>
                      <a:r>
                        <a:rPr lang="en-GB" sz="18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r>
                        <a:rPr lang="en-GB" sz="18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225636"/>
                  </a:ext>
                </a:extLst>
              </a:tr>
              <a:tr h="110843"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(6.1)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2180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12ED3C-2E32-E8B7-F20D-E29740F4CC7D}"/>
              </a:ext>
            </a:extLst>
          </p:cNvPr>
          <p:cNvSpPr txBox="1"/>
          <p:nvPr/>
        </p:nvSpPr>
        <p:spPr>
          <a:xfrm>
            <a:off x="243832" y="5264175"/>
            <a:ext cx="1170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Treatment related AEs reported in 89% patients. 31% of people had an AE leading to dose interruption and/or reduction of tarlatamab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7 treatment emergent AEs led to discontinuation of tarlatamab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4327EF-44D7-9CF9-1FFE-E8D65EA1907E}"/>
              </a:ext>
            </a:extLst>
          </p:cNvPr>
          <p:cNvSpPr txBox="1"/>
          <p:nvPr/>
        </p:nvSpPr>
        <p:spPr>
          <a:xfrm>
            <a:off x="2108941" y="6225419"/>
            <a:ext cx="869117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AE, adverse event; CNS, central nervous system; mg, milligram;  N, number.</a:t>
            </a: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DeLLphi-301 trial results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12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BCFF8-B211-E711-3FEC-1BF33E38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0425B2-C389-F4B2-A523-44BE9987E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Company’s ITC methodology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MAIC </a:t>
            </a:r>
            <a:r>
              <a:rPr lang="en-GB" sz="2400" b="0" i="1">
                <a:solidFill>
                  <a:schemeClr val="accent1"/>
                </a:solidFill>
              </a:rPr>
              <a:t>associated with uncertainty because only uses IPD data from intervention study</a:t>
            </a:r>
            <a:endParaRPr kumimoji="0" lang="en-GB" sz="2500" b="0" i="1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3A553F52-5BDB-FFEA-5297-9208448FA389}"/>
              </a:ext>
            </a:extLst>
          </p:cNvPr>
          <p:cNvSpPr txBox="1"/>
          <p:nvPr/>
        </p:nvSpPr>
        <p:spPr>
          <a:xfrm>
            <a:off x="7955631" y="1318210"/>
            <a:ext cx="418737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IPD data for UK-CAS study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Company weight DeLLphi-301 baseline characteristics to balance covariates across trials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People treated post progression censored from OS analysis and TTD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 uncertainty,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especially if covariate overlap poor (small ESS) and not all prognostic factors included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MAIC assumes population in comparator study more representative of target patient population than intervention’s trial’s population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 descr="Methodology of the MAIC&#10;">
            <a:extLst>
              <a:ext uri="{FF2B5EF4-FFF2-40B4-BE49-F238E27FC236}">
                <a16:creationId xmlns:a16="http://schemas.microsoft.com/office/drawing/2014/main" id="{ECB6B19F-6AC8-4EAD-826B-2C640AED792F}"/>
              </a:ext>
            </a:extLst>
          </p:cNvPr>
          <p:cNvSpPr txBox="1"/>
          <p:nvPr/>
        </p:nvSpPr>
        <p:spPr>
          <a:xfrm>
            <a:off x="2871464" y="1251737"/>
            <a:ext cx="618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9838" indent="-2509838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Methodology of the MAIC</a:t>
            </a:r>
          </a:p>
        </p:txBody>
      </p:sp>
      <p:grpSp>
        <p:nvGrpSpPr>
          <p:cNvPr id="31" name="Group 30" descr="Methodology of the MAIC&#10;">
            <a:extLst>
              <a:ext uri="{FF2B5EF4-FFF2-40B4-BE49-F238E27FC236}">
                <a16:creationId xmlns:a16="http://schemas.microsoft.com/office/drawing/2014/main" id="{2D1BC74E-E543-C389-7018-78BA7220710B}"/>
              </a:ext>
            </a:extLst>
          </p:cNvPr>
          <p:cNvGrpSpPr/>
          <p:nvPr/>
        </p:nvGrpSpPr>
        <p:grpSpPr>
          <a:xfrm>
            <a:off x="59086" y="1657498"/>
            <a:ext cx="7922864" cy="4733778"/>
            <a:chOff x="59086" y="1657498"/>
            <a:chExt cx="7922864" cy="4733778"/>
          </a:xfrm>
        </p:grpSpPr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65D7B01C-70CE-8979-A09A-F008D7CB5ED0}"/>
                </a:ext>
              </a:extLst>
            </p:cNvPr>
            <p:cNvSpPr txBox="1"/>
            <p:nvPr/>
          </p:nvSpPr>
          <p:spPr>
            <a:xfrm>
              <a:off x="1539598" y="5870560"/>
              <a:ext cx="5449397" cy="52071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Recalculate trial outcomes using weights</a:t>
              </a:r>
            </a:p>
          </p:txBody>
        </p:sp>
        <p:sp>
          <p:nvSpPr>
            <p:cNvPr id="416" name="Rectangle 415" descr="pre matching: full XTEND-1 and HAVEN-3 populations">
              <a:extLst>
                <a:ext uri="{FF2B5EF4-FFF2-40B4-BE49-F238E27FC236}">
                  <a16:creationId xmlns:a16="http://schemas.microsoft.com/office/drawing/2014/main" id="{8D549D53-7219-1BE9-4C70-F4C822B736FA}"/>
                </a:ext>
              </a:extLst>
            </p:cNvPr>
            <p:cNvSpPr/>
            <p:nvPr/>
          </p:nvSpPr>
          <p:spPr>
            <a:xfrm>
              <a:off x="189699" y="1657498"/>
              <a:ext cx="7792251" cy="2234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3FA5C9-3D9A-0939-8FBE-0A726DA7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349435" y="1766881"/>
              <a:ext cx="6594406" cy="1213079"/>
              <a:chOff x="1862818" y="3051361"/>
              <a:chExt cx="5744643" cy="41627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DB4BBFF-2CD4-0569-04B2-2BF7AED27109}"/>
                  </a:ext>
                </a:extLst>
              </p:cNvPr>
              <p:cNvSpPr/>
              <p:nvPr/>
            </p:nvSpPr>
            <p:spPr>
              <a:xfrm>
                <a:off x="1862818" y="3057859"/>
                <a:ext cx="2023203" cy="20434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b="1" kern="12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DeLLphi-301 IPD</a:t>
                </a:r>
              </a:p>
              <a:p>
                <a:pPr algn="ctr"/>
                <a:r>
                  <a:rPr lang="en-GB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=97</a:t>
                </a:r>
                <a:endParaRPr lang="en-GB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Graphic 9" descr="Weights Uneven outline">
                <a:extLst>
                  <a:ext uri="{FF2B5EF4-FFF2-40B4-BE49-F238E27FC236}">
                    <a16:creationId xmlns:a16="http://schemas.microsoft.com/office/drawing/2014/main" id="{3C581983-AA84-FC15-ED61-A85E74D0E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93061" y="3063613"/>
                <a:ext cx="914400" cy="404025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5782CD3-BBD6-09FD-5753-7E8BE6B1E847}"/>
                  </a:ext>
                </a:extLst>
              </p:cNvPr>
              <p:cNvSpPr/>
              <p:nvPr/>
            </p:nvSpPr>
            <p:spPr>
              <a:xfrm>
                <a:off x="4016433" y="3051361"/>
                <a:ext cx="2422073" cy="220291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UK CAS aggregate patient data N= 540</a:t>
                </a:r>
              </a:p>
            </p:txBody>
          </p:sp>
        </p:grpSp>
        <p:pic>
          <p:nvPicPr>
            <p:cNvPr id="29" name="Graphic 28" descr="Man">
              <a:extLst>
                <a:ext uri="{FF2B5EF4-FFF2-40B4-BE49-F238E27FC236}">
                  <a16:creationId xmlns:a16="http://schemas.microsoft.com/office/drawing/2014/main" id="{DF1B8228-AA73-FFED-8777-A085D458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60040" y="2578996"/>
              <a:ext cx="344542" cy="456803"/>
            </a:xfrm>
            <a:prstGeom prst="rect">
              <a:avLst/>
            </a:prstGeom>
          </p:spPr>
        </p:pic>
        <p:pic>
          <p:nvPicPr>
            <p:cNvPr id="34" name="Graphic 33" descr="Man">
              <a:extLst>
                <a:ext uri="{FF2B5EF4-FFF2-40B4-BE49-F238E27FC236}">
                  <a16:creationId xmlns:a16="http://schemas.microsoft.com/office/drawing/2014/main" id="{C2913FB1-8327-D62A-1BCA-6F0EF9C6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36761" y="2578996"/>
              <a:ext cx="344542" cy="456803"/>
            </a:xfrm>
            <a:prstGeom prst="rect">
              <a:avLst/>
            </a:prstGeom>
          </p:spPr>
        </p:pic>
        <p:pic>
          <p:nvPicPr>
            <p:cNvPr id="39" name="Graphic 38" descr="Man">
              <a:extLst>
                <a:ext uri="{FF2B5EF4-FFF2-40B4-BE49-F238E27FC236}">
                  <a16:creationId xmlns:a16="http://schemas.microsoft.com/office/drawing/2014/main" id="{AD9437E1-1608-FC6B-C3E0-A01B6468B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3484" y="2578996"/>
              <a:ext cx="344542" cy="456803"/>
            </a:xfrm>
            <a:prstGeom prst="rect">
              <a:avLst/>
            </a:prstGeom>
          </p:spPr>
        </p:pic>
        <p:pic>
          <p:nvPicPr>
            <p:cNvPr id="44" name="Graphic 43" descr="Man">
              <a:extLst>
                <a:ext uri="{FF2B5EF4-FFF2-40B4-BE49-F238E27FC236}">
                  <a16:creationId xmlns:a16="http://schemas.microsoft.com/office/drawing/2014/main" id="{4DF361C9-FCA1-9C93-65F8-C3FF67224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90207" y="2578996"/>
              <a:ext cx="344542" cy="456803"/>
            </a:xfrm>
            <a:prstGeom prst="rect">
              <a:avLst/>
            </a:prstGeom>
          </p:spPr>
        </p:pic>
        <p:pic>
          <p:nvPicPr>
            <p:cNvPr id="49" name="Graphic 48" descr="Man">
              <a:extLst>
                <a:ext uri="{FF2B5EF4-FFF2-40B4-BE49-F238E27FC236}">
                  <a16:creationId xmlns:a16="http://schemas.microsoft.com/office/drawing/2014/main" id="{BEFFADEF-C9A4-CCE8-BE32-A7D7A97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66929" y="2578996"/>
              <a:ext cx="344542" cy="456803"/>
            </a:xfrm>
            <a:prstGeom prst="rect">
              <a:avLst/>
            </a:prstGeom>
          </p:spPr>
        </p:pic>
        <p:pic>
          <p:nvPicPr>
            <p:cNvPr id="54" name="Graphic 53" descr="Man">
              <a:extLst>
                <a:ext uri="{FF2B5EF4-FFF2-40B4-BE49-F238E27FC236}">
                  <a16:creationId xmlns:a16="http://schemas.microsoft.com/office/drawing/2014/main" id="{2EEAA450-F6DD-6E9F-8302-5845309D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43652" y="2578996"/>
              <a:ext cx="344542" cy="456803"/>
            </a:xfrm>
            <a:prstGeom prst="rect">
              <a:avLst/>
            </a:prstGeom>
          </p:spPr>
        </p:pic>
        <p:pic>
          <p:nvPicPr>
            <p:cNvPr id="59" name="Graphic 58" descr="Man">
              <a:extLst>
                <a:ext uri="{FF2B5EF4-FFF2-40B4-BE49-F238E27FC236}">
                  <a16:creationId xmlns:a16="http://schemas.microsoft.com/office/drawing/2014/main" id="{D1244734-8C8D-D86F-0980-CF42AFEFE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20374" y="2578996"/>
              <a:ext cx="344542" cy="456803"/>
            </a:xfrm>
            <a:prstGeom prst="rect">
              <a:avLst/>
            </a:prstGeom>
          </p:spPr>
        </p:pic>
        <p:pic>
          <p:nvPicPr>
            <p:cNvPr id="64" name="Graphic 63" descr="Man">
              <a:extLst>
                <a:ext uri="{FF2B5EF4-FFF2-40B4-BE49-F238E27FC236}">
                  <a16:creationId xmlns:a16="http://schemas.microsoft.com/office/drawing/2014/main" id="{098EA5C1-ABB7-CEED-73D7-799A8517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97096" y="2578996"/>
              <a:ext cx="344542" cy="456803"/>
            </a:xfrm>
            <a:prstGeom prst="rect">
              <a:avLst/>
            </a:prstGeom>
          </p:spPr>
        </p:pic>
        <p:pic>
          <p:nvPicPr>
            <p:cNvPr id="69" name="Graphic 68" descr="Man">
              <a:extLst>
                <a:ext uri="{FF2B5EF4-FFF2-40B4-BE49-F238E27FC236}">
                  <a16:creationId xmlns:a16="http://schemas.microsoft.com/office/drawing/2014/main" id="{00B3DAC2-4C31-C4DE-6138-E0EC854AB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73819" y="2578996"/>
              <a:ext cx="344542" cy="456803"/>
            </a:xfrm>
            <a:prstGeom prst="rect">
              <a:avLst/>
            </a:prstGeom>
          </p:spPr>
        </p:pic>
        <p:pic>
          <p:nvPicPr>
            <p:cNvPr id="74" name="Graphic 73" descr="Man">
              <a:extLst>
                <a:ext uri="{FF2B5EF4-FFF2-40B4-BE49-F238E27FC236}">
                  <a16:creationId xmlns:a16="http://schemas.microsoft.com/office/drawing/2014/main" id="{5EC5F9F3-AE4F-C911-90FA-EDB5199B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50542" y="2578996"/>
              <a:ext cx="344542" cy="456803"/>
            </a:xfrm>
            <a:prstGeom prst="rect">
              <a:avLst/>
            </a:prstGeom>
          </p:spPr>
        </p:pic>
        <p:pic>
          <p:nvPicPr>
            <p:cNvPr id="79" name="Graphic 78" descr="Man">
              <a:extLst>
                <a:ext uri="{FF2B5EF4-FFF2-40B4-BE49-F238E27FC236}">
                  <a16:creationId xmlns:a16="http://schemas.microsoft.com/office/drawing/2014/main" id="{DB5016C9-D882-F5B5-6073-917DDFAFC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7264" y="2578996"/>
              <a:ext cx="344542" cy="456803"/>
            </a:xfrm>
            <a:prstGeom prst="rect">
              <a:avLst/>
            </a:prstGeom>
          </p:spPr>
        </p:pic>
        <p:pic>
          <p:nvPicPr>
            <p:cNvPr id="84" name="Graphic 83" descr="Man">
              <a:extLst>
                <a:ext uri="{FF2B5EF4-FFF2-40B4-BE49-F238E27FC236}">
                  <a16:creationId xmlns:a16="http://schemas.microsoft.com/office/drawing/2014/main" id="{299335EF-66DC-666D-A7BB-4B1CAB6A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3986" y="2578996"/>
              <a:ext cx="344542" cy="456803"/>
            </a:xfrm>
            <a:prstGeom prst="rect">
              <a:avLst/>
            </a:prstGeom>
          </p:spPr>
        </p:pic>
        <p:pic>
          <p:nvPicPr>
            <p:cNvPr id="89" name="Graphic 88" descr="Man">
              <a:extLst>
                <a:ext uri="{FF2B5EF4-FFF2-40B4-BE49-F238E27FC236}">
                  <a16:creationId xmlns:a16="http://schemas.microsoft.com/office/drawing/2014/main" id="{061D5680-17CE-AA28-3FAB-0CA2E401D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80709" y="2578996"/>
              <a:ext cx="344542" cy="456803"/>
            </a:xfrm>
            <a:prstGeom prst="rect">
              <a:avLst/>
            </a:prstGeom>
          </p:spPr>
        </p:pic>
        <p:pic>
          <p:nvPicPr>
            <p:cNvPr id="94" name="Graphic 93" descr="Man">
              <a:extLst>
                <a:ext uri="{FF2B5EF4-FFF2-40B4-BE49-F238E27FC236}">
                  <a16:creationId xmlns:a16="http://schemas.microsoft.com/office/drawing/2014/main" id="{EED2309B-9E06-69CA-9633-C757E3EC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57429" y="2578996"/>
              <a:ext cx="344542" cy="456803"/>
            </a:xfrm>
            <a:prstGeom prst="rect">
              <a:avLst/>
            </a:prstGeom>
          </p:spPr>
        </p:pic>
        <p:pic>
          <p:nvPicPr>
            <p:cNvPr id="32" name="Graphic 31" descr="Man">
              <a:extLst>
                <a:ext uri="{FF2B5EF4-FFF2-40B4-BE49-F238E27FC236}">
                  <a16:creationId xmlns:a16="http://schemas.microsoft.com/office/drawing/2014/main" id="{674471F1-FFE7-CA4B-63F5-0270529C3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6944" y="2603724"/>
              <a:ext cx="344542" cy="456803"/>
            </a:xfrm>
            <a:prstGeom prst="rect">
              <a:avLst/>
            </a:prstGeom>
          </p:spPr>
        </p:pic>
        <p:pic>
          <p:nvPicPr>
            <p:cNvPr id="37" name="Graphic 36" descr="Man">
              <a:extLst>
                <a:ext uri="{FF2B5EF4-FFF2-40B4-BE49-F238E27FC236}">
                  <a16:creationId xmlns:a16="http://schemas.microsoft.com/office/drawing/2014/main" id="{672046C3-E330-CED9-BE1D-782A72F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23665" y="2603724"/>
              <a:ext cx="344542" cy="456803"/>
            </a:xfrm>
            <a:prstGeom prst="rect">
              <a:avLst/>
            </a:prstGeom>
          </p:spPr>
        </p:pic>
        <p:pic>
          <p:nvPicPr>
            <p:cNvPr id="42" name="Graphic 41" descr="Man">
              <a:extLst>
                <a:ext uri="{FF2B5EF4-FFF2-40B4-BE49-F238E27FC236}">
                  <a16:creationId xmlns:a16="http://schemas.microsoft.com/office/drawing/2014/main" id="{22544F77-AB2E-1A4F-C484-AA2C6ABE4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00388" y="2603724"/>
              <a:ext cx="344542" cy="456803"/>
            </a:xfrm>
            <a:prstGeom prst="rect">
              <a:avLst/>
            </a:prstGeom>
          </p:spPr>
        </p:pic>
        <p:pic>
          <p:nvPicPr>
            <p:cNvPr id="47" name="Graphic 46" descr="Man">
              <a:extLst>
                <a:ext uri="{FF2B5EF4-FFF2-40B4-BE49-F238E27FC236}">
                  <a16:creationId xmlns:a16="http://schemas.microsoft.com/office/drawing/2014/main" id="{993C876B-4FD6-FF38-1E2B-A3A526D74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77111" y="2603724"/>
              <a:ext cx="344542" cy="456803"/>
            </a:xfrm>
            <a:prstGeom prst="rect">
              <a:avLst/>
            </a:prstGeom>
          </p:spPr>
        </p:pic>
        <p:pic>
          <p:nvPicPr>
            <p:cNvPr id="52" name="Graphic 51" descr="Man">
              <a:extLst>
                <a:ext uri="{FF2B5EF4-FFF2-40B4-BE49-F238E27FC236}">
                  <a16:creationId xmlns:a16="http://schemas.microsoft.com/office/drawing/2014/main" id="{5ECC7DA2-014C-A728-3BD0-846409873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53833" y="2603724"/>
              <a:ext cx="344542" cy="456803"/>
            </a:xfrm>
            <a:prstGeom prst="rect">
              <a:avLst/>
            </a:prstGeom>
          </p:spPr>
        </p:pic>
        <p:pic>
          <p:nvPicPr>
            <p:cNvPr id="57" name="Graphic 56" descr="Man">
              <a:extLst>
                <a:ext uri="{FF2B5EF4-FFF2-40B4-BE49-F238E27FC236}">
                  <a16:creationId xmlns:a16="http://schemas.microsoft.com/office/drawing/2014/main" id="{0DC12227-412C-C253-6996-C55089E47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30556" y="2603724"/>
              <a:ext cx="344542" cy="456803"/>
            </a:xfrm>
            <a:prstGeom prst="rect">
              <a:avLst/>
            </a:prstGeom>
          </p:spPr>
        </p:pic>
        <p:pic>
          <p:nvPicPr>
            <p:cNvPr id="62" name="Graphic 61" descr="Man">
              <a:extLst>
                <a:ext uri="{FF2B5EF4-FFF2-40B4-BE49-F238E27FC236}">
                  <a16:creationId xmlns:a16="http://schemas.microsoft.com/office/drawing/2014/main" id="{210E082D-569D-F3A2-E384-CE8BC685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07278" y="2603724"/>
              <a:ext cx="344542" cy="456803"/>
            </a:xfrm>
            <a:prstGeom prst="rect">
              <a:avLst/>
            </a:prstGeom>
          </p:spPr>
        </p:pic>
        <p:pic>
          <p:nvPicPr>
            <p:cNvPr id="67" name="Graphic 66" descr="Man">
              <a:extLst>
                <a:ext uri="{FF2B5EF4-FFF2-40B4-BE49-F238E27FC236}">
                  <a16:creationId xmlns:a16="http://schemas.microsoft.com/office/drawing/2014/main" id="{02FCEE48-F6E9-735C-D8B0-1DFCFB24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84000" y="2603724"/>
              <a:ext cx="344542" cy="456803"/>
            </a:xfrm>
            <a:prstGeom prst="rect">
              <a:avLst/>
            </a:prstGeom>
          </p:spPr>
        </p:pic>
        <p:pic>
          <p:nvPicPr>
            <p:cNvPr id="72" name="Graphic 71" descr="Man">
              <a:extLst>
                <a:ext uri="{FF2B5EF4-FFF2-40B4-BE49-F238E27FC236}">
                  <a16:creationId xmlns:a16="http://schemas.microsoft.com/office/drawing/2014/main" id="{C5FBCE62-5DB1-6D23-45D1-78DAD55E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60723" y="2603724"/>
              <a:ext cx="344542" cy="456803"/>
            </a:xfrm>
            <a:prstGeom prst="rect">
              <a:avLst/>
            </a:prstGeom>
          </p:spPr>
        </p:pic>
        <p:pic>
          <p:nvPicPr>
            <p:cNvPr id="77" name="Graphic 76" descr="Man">
              <a:extLst>
                <a:ext uri="{FF2B5EF4-FFF2-40B4-BE49-F238E27FC236}">
                  <a16:creationId xmlns:a16="http://schemas.microsoft.com/office/drawing/2014/main" id="{FA113E4A-556F-3BEC-CF7C-18E46B3C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7446" y="2603724"/>
              <a:ext cx="344542" cy="456803"/>
            </a:xfrm>
            <a:prstGeom prst="rect">
              <a:avLst/>
            </a:prstGeom>
          </p:spPr>
        </p:pic>
        <p:pic>
          <p:nvPicPr>
            <p:cNvPr id="82" name="Graphic 81" descr="Man">
              <a:extLst>
                <a:ext uri="{FF2B5EF4-FFF2-40B4-BE49-F238E27FC236}">
                  <a16:creationId xmlns:a16="http://schemas.microsoft.com/office/drawing/2014/main" id="{1E2BFDC2-B655-2A11-7D52-114CB5E1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14169" y="2603724"/>
              <a:ext cx="344542" cy="456803"/>
            </a:xfrm>
            <a:prstGeom prst="rect">
              <a:avLst/>
            </a:prstGeom>
          </p:spPr>
        </p:pic>
        <p:pic>
          <p:nvPicPr>
            <p:cNvPr id="87" name="Graphic 86" descr="Man">
              <a:extLst>
                <a:ext uri="{FF2B5EF4-FFF2-40B4-BE49-F238E27FC236}">
                  <a16:creationId xmlns:a16="http://schemas.microsoft.com/office/drawing/2014/main" id="{F0AF8786-B75B-BD5D-CC62-45D508122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90890" y="2603724"/>
              <a:ext cx="344542" cy="456803"/>
            </a:xfrm>
            <a:prstGeom prst="rect">
              <a:avLst/>
            </a:prstGeom>
          </p:spPr>
        </p:pic>
        <p:pic>
          <p:nvPicPr>
            <p:cNvPr id="92" name="Graphic 91" descr="Man">
              <a:extLst>
                <a:ext uri="{FF2B5EF4-FFF2-40B4-BE49-F238E27FC236}">
                  <a16:creationId xmlns:a16="http://schemas.microsoft.com/office/drawing/2014/main" id="{423FB541-FE61-3AC0-1C7A-CDCD38CF3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67613" y="2603724"/>
              <a:ext cx="344542" cy="456803"/>
            </a:xfrm>
            <a:prstGeom prst="rect">
              <a:avLst/>
            </a:prstGeom>
          </p:spPr>
        </p:pic>
        <p:pic>
          <p:nvPicPr>
            <p:cNvPr id="97" name="Graphic 96" descr="Man">
              <a:extLst>
                <a:ext uri="{FF2B5EF4-FFF2-40B4-BE49-F238E27FC236}">
                  <a16:creationId xmlns:a16="http://schemas.microsoft.com/office/drawing/2014/main" id="{6C3F1C75-AF52-9A00-BB84-18FC8115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333" y="2603724"/>
              <a:ext cx="344542" cy="456803"/>
            </a:xfrm>
            <a:prstGeom prst="rect">
              <a:avLst/>
            </a:prstGeom>
          </p:spPr>
        </p:pic>
        <p:pic>
          <p:nvPicPr>
            <p:cNvPr id="20" name="Graphic 19" descr="Scales of justice outline">
              <a:extLst>
                <a:ext uri="{FF2B5EF4-FFF2-40B4-BE49-F238E27FC236}">
                  <a16:creationId xmlns:a16="http://schemas.microsoft.com/office/drawing/2014/main" id="{CBD85BA9-B106-10EC-08DD-D7FA29DD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32287" y="4159979"/>
              <a:ext cx="1049661" cy="1270082"/>
            </a:xfrm>
            <a:prstGeom prst="rect">
              <a:avLst/>
            </a:prstGeom>
          </p:spPr>
        </p:pic>
        <p:pic>
          <p:nvPicPr>
            <p:cNvPr id="194" name="Graphic 193" descr="Man">
              <a:extLst>
                <a:ext uri="{FF2B5EF4-FFF2-40B4-BE49-F238E27FC236}">
                  <a16:creationId xmlns:a16="http://schemas.microsoft.com/office/drawing/2014/main" id="{D84DEE9F-1C7E-3B54-5F4B-1EAB7B21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8151" y="5023542"/>
              <a:ext cx="344542" cy="456803"/>
            </a:xfrm>
            <a:prstGeom prst="rect">
              <a:avLst/>
            </a:prstGeom>
          </p:spPr>
        </p:pic>
        <p:pic>
          <p:nvPicPr>
            <p:cNvPr id="196" name="Graphic 195" descr="Man">
              <a:extLst>
                <a:ext uri="{FF2B5EF4-FFF2-40B4-BE49-F238E27FC236}">
                  <a16:creationId xmlns:a16="http://schemas.microsoft.com/office/drawing/2014/main" id="{F1CF78EB-04A4-4409-977A-28AE74F77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84873" y="5023542"/>
              <a:ext cx="344542" cy="456803"/>
            </a:xfrm>
            <a:prstGeom prst="rect">
              <a:avLst/>
            </a:prstGeom>
          </p:spPr>
        </p:pic>
        <p:pic>
          <p:nvPicPr>
            <p:cNvPr id="198" name="Graphic 197" descr="Man">
              <a:extLst>
                <a:ext uri="{FF2B5EF4-FFF2-40B4-BE49-F238E27FC236}">
                  <a16:creationId xmlns:a16="http://schemas.microsoft.com/office/drawing/2014/main" id="{46911205-31E8-A86D-708A-8B3B1505B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61596" y="5023542"/>
              <a:ext cx="344542" cy="456803"/>
            </a:xfrm>
            <a:prstGeom prst="rect">
              <a:avLst/>
            </a:prstGeom>
          </p:spPr>
        </p:pic>
        <p:pic>
          <p:nvPicPr>
            <p:cNvPr id="200" name="Graphic 199" descr="Man">
              <a:extLst>
                <a:ext uri="{FF2B5EF4-FFF2-40B4-BE49-F238E27FC236}">
                  <a16:creationId xmlns:a16="http://schemas.microsoft.com/office/drawing/2014/main" id="{727B5160-07B5-7B52-C92A-1051B078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8318" y="5023542"/>
              <a:ext cx="344542" cy="456803"/>
            </a:xfrm>
            <a:prstGeom prst="rect">
              <a:avLst/>
            </a:prstGeom>
          </p:spPr>
        </p:pic>
        <p:pic>
          <p:nvPicPr>
            <p:cNvPr id="202" name="Graphic 201" descr="Man">
              <a:extLst>
                <a:ext uri="{FF2B5EF4-FFF2-40B4-BE49-F238E27FC236}">
                  <a16:creationId xmlns:a16="http://schemas.microsoft.com/office/drawing/2014/main" id="{84551CF0-FB70-7C9C-A926-EE96ED007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5041" y="5023542"/>
              <a:ext cx="344542" cy="456803"/>
            </a:xfrm>
            <a:prstGeom prst="rect">
              <a:avLst/>
            </a:prstGeom>
          </p:spPr>
        </p:pic>
        <p:pic>
          <p:nvPicPr>
            <p:cNvPr id="204" name="Graphic 203" descr="Man">
              <a:extLst>
                <a:ext uri="{FF2B5EF4-FFF2-40B4-BE49-F238E27FC236}">
                  <a16:creationId xmlns:a16="http://schemas.microsoft.com/office/drawing/2014/main" id="{6E5098FD-691F-A57A-CE4B-A1C28E42E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91764" y="5023542"/>
              <a:ext cx="344542" cy="456803"/>
            </a:xfrm>
            <a:prstGeom prst="rect">
              <a:avLst/>
            </a:prstGeom>
          </p:spPr>
        </p:pic>
        <p:pic>
          <p:nvPicPr>
            <p:cNvPr id="206" name="Graphic 205" descr="Man">
              <a:extLst>
                <a:ext uri="{FF2B5EF4-FFF2-40B4-BE49-F238E27FC236}">
                  <a16:creationId xmlns:a16="http://schemas.microsoft.com/office/drawing/2014/main" id="{F6B1798B-304C-C8B9-0F27-7D2BEF503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8485" y="5023542"/>
              <a:ext cx="344542" cy="456803"/>
            </a:xfrm>
            <a:prstGeom prst="rect">
              <a:avLst/>
            </a:prstGeom>
          </p:spPr>
        </p:pic>
        <p:pic>
          <p:nvPicPr>
            <p:cNvPr id="208" name="Graphic 207" descr="Man">
              <a:extLst>
                <a:ext uri="{FF2B5EF4-FFF2-40B4-BE49-F238E27FC236}">
                  <a16:creationId xmlns:a16="http://schemas.microsoft.com/office/drawing/2014/main" id="{681368AB-3976-F7CC-BF4E-214F9E96F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5208" y="5023542"/>
              <a:ext cx="344542" cy="456803"/>
            </a:xfrm>
            <a:prstGeom prst="rect">
              <a:avLst/>
            </a:prstGeom>
          </p:spPr>
        </p:pic>
        <p:pic>
          <p:nvPicPr>
            <p:cNvPr id="210" name="Graphic 209" descr="Man">
              <a:extLst>
                <a:ext uri="{FF2B5EF4-FFF2-40B4-BE49-F238E27FC236}">
                  <a16:creationId xmlns:a16="http://schemas.microsoft.com/office/drawing/2014/main" id="{A6D5B30B-FF1E-059A-D760-29AFB7C2D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21931" y="5023542"/>
              <a:ext cx="344542" cy="456803"/>
            </a:xfrm>
            <a:prstGeom prst="rect">
              <a:avLst/>
            </a:prstGeom>
          </p:spPr>
        </p:pic>
        <p:pic>
          <p:nvPicPr>
            <p:cNvPr id="212" name="Graphic 211" descr="Man">
              <a:extLst>
                <a:ext uri="{FF2B5EF4-FFF2-40B4-BE49-F238E27FC236}">
                  <a16:creationId xmlns:a16="http://schemas.microsoft.com/office/drawing/2014/main" id="{FEE4FC28-4B71-739E-BABC-3792FDF37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98653" y="5023542"/>
              <a:ext cx="344542" cy="456803"/>
            </a:xfrm>
            <a:prstGeom prst="rect">
              <a:avLst/>
            </a:prstGeom>
          </p:spPr>
        </p:pic>
        <p:pic>
          <p:nvPicPr>
            <p:cNvPr id="214" name="Graphic 213" descr="Man">
              <a:extLst>
                <a:ext uri="{FF2B5EF4-FFF2-40B4-BE49-F238E27FC236}">
                  <a16:creationId xmlns:a16="http://schemas.microsoft.com/office/drawing/2014/main" id="{B53A5EAB-4193-C509-8196-1BFEC9323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75376" y="5023542"/>
              <a:ext cx="344542" cy="456803"/>
            </a:xfrm>
            <a:prstGeom prst="rect">
              <a:avLst/>
            </a:prstGeom>
          </p:spPr>
        </p:pic>
        <p:pic>
          <p:nvPicPr>
            <p:cNvPr id="216" name="Graphic 215" descr="Man">
              <a:extLst>
                <a:ext uri="{FF2B5EF4-FFF2-40B4-BE49-F238E27FC236}">
                  <a16:creationId xmlns:a16="http://schemas.microsoft.com/office/drawing/2014/main" id="{E23CAF32-C145-E93A-D07C-BF5ACC14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52098" y="5023542"/>
              <a:ext cx="344542" cy="456803"/>
            </a:xfrm>
            <a:prstGeom prst="rect">
              <a:avLst/>
            </a:prstGeom>
          </p:spPr>
        </p:pic>
        <p:pic>
          <p:nvPicPr>
            <p:cNvPr id="218" name="Graphic 217" descr="Man">
              <a:extLst>
                <a:ext uri="{FF2B5EF4-FFF2-40B4-BE49-F238E27FC236}">
                  <a16:creationId xmlns:a16="http://schemas.microsoft.com/office/drawing/2014/main" id="{21BA0E7C-FAEA-45C4-B89E-248215057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8820" y="5023542"/>
              <a:ext cx="344542" cy="456803"/>
            </a:xfrm>
            <a:prstGeom prst="rect">
              <a:avLst/>
            </a:prstGeom>
          </p:spPr>
        </p:pic>
        <p:pic>
          <p:nvPicPr>
            <p:cNvPr id="220" name="Graphic 219" descr="Man">
              <a:extLst>
                <a:ext uri="{FF2B5EF4-FFF2-40B4-BE49-F238E27FC236}">
                  <a16:creationId xmlns:a16="http://schemas.microsoft.com/office/drawing/2014/main" id="{8A3D1A86-434F-7429-B351-DDC5B3C95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5541" y="5023542"/>
              <a:ext cx="344542" cy="456803"/>
            </a:xfrm>
            <a:prstGeom prst="rect">
              <a:avLst/>
            </a:prstGeom>
          </p:spPr>
        </p:pic>
        <p:sp>
          <p:nvSpPr>
            <p:cNvPr id="418" name="Rectangle 417" descr="Post-matching: less people in XTEND-1 trial but HAVEN-3 still has full population">
              <a:extLst>
                <a:ext uri="{FF2B5EF4-FFF2-40B4-BE49-F238E27FC236}">
                  <a16:creationId xmlns:a16="http://schemas.microsoft.com/office/drawing/2014/main" id="{3B4785B7-1B10-8C2D-092C-E2A132157A4A}"/>
                </a:ext>
              </a:extLst>
            </p:cNvPr>
            <p:cNvSpPr/>
            <p:nvPr/>
          </p:nvSpPr>
          <p:spPr>
            <a:xfrm>
              <a:off x="169222" y="4181666"/>
              <a:ext cx="7792250" cy="14334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50A798D3-58FC-5861-CCAC-1D29E0639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98658" y="4295051"/>
              <a:ext cx="5370684" cy="657152"/>
              <a:chOff x="1828780" y="3051361"/>
              <a:chExt cx="4678611" cy="258997"/>
            </a:xfrm>
          </p:grpSpPr>
          <p:sp>
            <p:nvSpPr>
              <p:cNvPr id="422" name="Rectangle: Rounded Corners 421">
                <a:extLst>
                  <a:ext uri="{FF2B5EF4-FFF2-40B4-BE49-F238E27FC236}">
                    <a16:creationId xmlns:a16="http://schemas.microsoft.com/office/drawing/2014/main" id="{616C29B0-812A-9DA8-0F10-93940F7434B8}"/>
                  </a:ext>
                </a:extLst>
              </p:cNvPr>
              <p:cNvSpPr/>
              <p:nvPr/>
            </p:nvSpPr>
            <p:spPr>
              <a:xfrm>
                <a:off x="1828780" y="3052438"/>
                <a:ext cx="2114241" cy="25792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b="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DeLLphi-301 IPD</a:t>
                </a:r>
              </a:p>
              <a:p>
                <a:pPr algn="ctr"/>
                <a:r>
                  <a:rPr lang="en-GB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 </a:t>
                </a:r>
                <a:r>
                  <a:rPr lang="en-GB" b="1" u="sng" dirty="0">
                    <a:solidFill>
                      <a:schemeClr val="tx1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  <a:endParaRPr lang="en-GB" u="sng" dirty="0">
                  <a:solidFill>
                    <a:schemeClr val="tx1"/>
                  </a:solidFill>
                  <a:highlight>
                    <a:srgbClr val="0000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Rectangle: Rounded Corners 424">
                <a:extLst>
                  <a:ext uri="{FF2B5EF4-FFF2-40B4-BE49-F238E27FC236}">
                    <a16:creationId xmlns:a16="http://schemas.microsoft.com/office/drawing/2014/main" id="{034FA621-EA12-73E2-6530-7E66410A81FF}"/>
                  </a:ext>
                </a:extLst>
              </p:cNvPr>
              <p:cNvSpPr/>
              <p:nvPr/>
            </p:nvSpPr>
            <p:spPr>
              <a:xfrm>
                <a:off x="4085318" y="3051361"/>
                <a:ext cx="2422073" cy="25792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UK CAS aggregate patient data N=540</a:t>
                </a:r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962BE765-5211-A57C-CCCE-99ADB0EF5BCE}"/>
                </a:ext>
              </a:extLst>
            </p:cNvPr>
            <p:cNvSpPr txBox="1"/>
            <p:nvPr/>
          </p:nvSpPr>
          <p:spPr>
            <a:xfrm>
              <a:off x="602709" y="3127009"/>
              <a:ext cx="734113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Baseline characteristics imbalanced. </a:t>
              </a:r>
              <a:r>
                <a:rPr lang="en-GB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 patients least similar to comparator trial baseline data </a:t>
              </a: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given a smaller weight in analyses</a:t>
              </a: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83D59724-9D5F-26AC-8892-013759512CE4}"/>
                </a:ext>
              </a:extLst>
            </p:cNvPr>
            <p:cNvSpPr txBox="1"/>
            <p:nvPr/>
          </p:nvSpPr>
          <p:spPr>
            <a:xfrm>
              <a:off x="73657" y="4081026"/>
              <a:ext cx="847929" cy="1649823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/>
              <a:r>
                <a:rPr lang="en-GB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Post-matching</a:t>
              </a:r>
            </a:p>
          </p:txBody>
        </p:sp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B2906B17-32D4-DA59-E972-66D49FB0D304}"/>
                </a:ext>
              </a:extLst>
            </p:cNvPr>
            <p:cNvSpPr/>
            <p:nvPr/>
          </p:nvSpPr>
          <p:spPr>
            <a:xfrm>
              <a:off x="59086" y="1867754"/>
              <a:ext cx="759415" cy="19309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en-GB" b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Pre-matching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BF34487-A011-0015-3AAB-415732694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0207" y="3892005"/>
              <a:ext cx="4478" cy="267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029405-59CC-FE8E-6B2A-040272FDE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3532" y="5636269"/>
              <a:ext cx="4478" cy="237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 descr="Man">
              <a:extLst>
                <a:ext uri="{FF2B5EF4-FFF2-40B4-BE49-F238E27FC236}">
                  <a16:creationId xmlns:a16="http://schemas.microsoft.com/office/drawing/2014/main" id="{2EF9A9EE-08D5-EC4B-138D-0F00E8E6D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1322" y="5032595"/>
              <a:ext cx="344542" cy="456803"/>
            </a:xfrm>
            <a:prstGeom prst="rect">
              <a:avLst/>
            </a:prstGeom>
          </p:spPr>
        </p:pic>
        <p:pic>
          <p:nvPicPr>
            <p:cNvPr id="11" name="Graphic 10" descr="Man">
              <a:extLst>
                <a:ext uri="{FF2B5EF4-FFF2-40B4-BE49-F238E27FC236}">
                  <a16:creationId xmlns:a16="http://schemas.microsoft.com/office/drawing/2014/main" id="{81739134-F33F-6BA6-7DF0-409E543A6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38043" y="5032595"/>
              <a:ext cx="344542" cy="456803"/>
            </a:xfrm>
            <a:prstGeom prst="rect">
              <a:avLst/>
            </a:prstGeom>
          </p:spPr>
        </p:pic>
        <p:pic>
          <p:nvPicPr>
            <p:cNvPr id="12" name="Graphic 11" descr="Man">
              <a:extLst>
                <a:ext uri="{FF2B5EF4-FFF2-40B4-BE49-F238E27FC236}">
                  <a16:creationId xmlns:a16="http://schemas.microsoft.com/office/drawing/2014/main" id="{2AB6F76E-8727-8E28-02A2-67EC7E72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14766" y="5032595"/>
              <a:ext cx="344542" cy="456803"/>
            </a:xfrm>
            <a:prstGeom prst="rect">
              <a:avLst/>
            </a:prstGeom>
          </p:spPr>
        </p:pic>
        <p:pic>
          <p:nvPicPr>
            <p:cNvPr id="13" name="Graphic 12" descr="Man">
              <a:extLst>
                <a:ext uri="{FF2B5EF4-FFF2-40B4-BE49-F238E27FC236}">
                  <a16:creationId xmlns:a16="http://schemas.microsoft.com/office/drawing/2014/main" id="{A406CA3D-AC23-5874-0984-6210462F2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91489" y="5032595"/>
              <a:ext cx="344542" cy="456803"/>
            </a:xfrm>
            <a:prstGeom prst="rect">
              <a:avLst/>
            </a:prstGeom>
          </p:spPr>
        </p:pic>
        <p:pic>
          <p:nvPicPr>
            <p:cNvPr id="17" name="Graphic 16" descr="Man">
              <a:extLst>
                <a:ext uri="{FF2B5EF4-FFF2-40B4-BE49-F238E27FC236}">
                  <a16:creationId xmlns:a16="http://schemas.microsoft.com/office/drawing/2014/main" id="{9331DC4C-B7F0-E4FE-D90D-27E9AA896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8211" y="5032595"/>
              <a:ext cx="344542" cy="456803"/>
            </a:xfrm>
            <a:prstGeom prst="rect">
              <a:avLst/>
            </a:prstGeom>
          </p:spPr>
        </p:pic>
        <p:pic>
          <p:nvPicPr>
            <p:cNvPr id="18" name="Graphic 17" descr="Man">
              <a:extLst>
                <a:ext uri="{FF2B5EF4-FFF2-40B4-BE49-F238E27FC236}">
                  <a16:creationId xmlns:a16="http://schemas.microsoft.com/office/drawing/2014/main" id="{BB1461B1-7D19-F845-533B-9E431349D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4934" y="5032595"/>
              <a:ext cx="344542" cy="456803"/>
            </a:xfrm>
            <a:prstGeom prst="rect">
              <a:avLst/>
            </a:prstGeom>
          </p:spPr>
        </p:pic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176BE380-2A2B-8CBF-9E5F-A0AA794B1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21656" y="5032595"/>
              <a:ext cx="344542" cy="456803"/>
            </a:xfrm>
            <a:prstGeom prst="rect">
              <a:avLst/>
            </a:prstGeom>
          </p:spPr>
        </p:pic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90A610D0-FB33-8F4C-A312-82F29643C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98378" y="5032595"/>
              <a:ext cx="344542" cy="456803"/>
            </a:xfrm>
            <a:prstGeom prst="rect">
              <a:avLst/>
            </a:prstGeom>
          </p:spPr>
        </p:pic>
        <p:pic>
          <p:nvPicPr>
            <p:cNvPr id="23" name="Graphic 22" descr="Man">
              <a:extLst>
                <a:ext uri="{FF2B5EF4-FFF2-40B4-BE49-F238E27FC236}">
                  <a16:creationId xmlns:a16="http://schemas.microsoft.com/office/drawing/2014/main" id="{D81663E4-0746-9543-6F36-9E072C7F6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5101" y="5032595"/>
              <a:ext cx="344542" cy="456803"/>
            </a:xfrm>
            <a:prstGeom prst="rect">
              <a:avLst/>
            </a:prstGeom>
          </p:spPr>
        </p:pic>
        <p:pic>
          <p:nvPicPr>
            <p:cNvPr id="24" name="Graphic 23" descr="Man">
              <a:extLst>
                <a:ext uri="{FF2B5EF4-FFF2-40B4-BE49-F238E27FC236}">
                  <a16:creationId xmlns:a16="http://schemas.microsoft.com/office/drawing/2014/main" id="{22760B96-A659-A142-F161-268A43DB4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51824" y="5032595"/>
              <a:ext cx="344542" cy="456803"/>
            </a:xfrm>
            <a:prstGeom prst="rect">
              <a:avLst/>
            </a:prstGeom>
          </p:spPr>
        </p:pic>
        <p:pic>
          <p:nvPicPr>
            <p:cNvPr id="25" name="Graphic 24" descr="Man">
              <a:extLst>
                <a:ext uri="{FF2B5EF4-FFF2-40B4-BE49-F238E27FC236}">
                  <a16:creationId xmlns:a16="http://schemas.microsoft.com/office/drawing/2014/main" id="{AF78BFEF-B3D8-50BD-2794-EF275279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28547" y="5032595"/>
              <a:ext cx="344542" cy="456803"/>
            </a:xfrm>
            <a:prstGeom prst="rect">
              <a:avLst/>
            </a:prstGeom>
          </p:spPr>
        </p:pic>
        <p:pic>
          <p:nvPicPr>
            <p:cNvPr id="26" name="Graphic 25" descr="Man">
              <a:extLst>
                <a:ext uri="{FF2B5EF4-FFF2-40B4-BE49-F238E27FC236}">
                  <a16:creationId xmlns:a16="http://schemas.microsoft.com/office/drawing/2014/main" id="{B1DE88E9-8307-F4E0-3C5A-C2A3BD70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005268" y="5032595"/>
              <a:ext cx="344542" cy="456803"/>
            </a:xfrm>
            <a:prstGeom prst="rect">
              <a:avLst/>
            </a:prstGeom>
          </p:spPr>
        </p:pic>
        <p:pic>
          <p:nvPicPr>
            <p:cNvPr id="27" name="Graphic 26" descr="Man">
              <a:extLst>
                <a:ext uri="{FF2B5EF4-FFF2-40B4-BE49-F238E27FC236}">
                  <a16:creationId xmlns:a16="http://schemas.microsoft.com/office/drawing/2014/main" id="{0DF634BD-771A-595A-BA3C-64E49B55D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81991" y="5032595"/>
              <a:ext cx="344542" cy="456803"/>
            </a:xfrm>
            <a:prstGeom prst="rect">
              <a:avLst/>
            </a:prstGeom>
          </p:spPr>
        </p:pic>
        <p:pic>
          <p:nvPicPr>
            <p:cNvPr id="28" name="Graphic 27" descr="Man">
              <a:extLst>
                <a:ext uri="{FF2B5EF4-FFF2-40B4-BE49-F238E27FC236}">
                  <a16:creationId xmlns:a16="http://schemas.microsoft.com/office/drawing/2014/main" id="{DDCC904B-02C3-9B35-7DE6-9574E18AC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8711" y="5032595"/>
              <a:ext cx="344542" cy="456803"/>
            </a:xfrm>
            <a:prstGeom prst="rect">
              <a:avLst/>
            </a:prstGeom>
          </p:spPr>
        </p:pic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8B904C6-E555-0BF7-34F4-2015AF19DCA4}"/>
              </a:ext>
            </a:extLst>
          </p:cNvPr>
          <p:cNvSpPr txBox="1">
            <a:spLocks/>
          </p:cNvSpPr>
          <p:nvPr/>
        </p:nvSpPr>
        <p:spPr>
          <a:xfrm>
            <a:off x="1349437" y="6442426"/>
            <a:ext cx="10207563" cy="515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ESS, effective sample size; IPD, individual patient data; MAIC, matching adjusted indirect treatment comparison; N, number; OS, overall survival; TTD time to discontinuation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B25C9-438A-DBFE-6F9E-5C76CC894505}"/>
              </a:ext>
            </a:extLst>
          </p:cNvPr>
          <p:cNvSpPr txBox="1"/>
          <p:nvPr/>
        </p:nvSpPr>
        <p:spPr>
          <a:xfrm>
            <a:off x="7160500" y="0"/>
            <a:ext cx="379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: Company’s ITC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2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UK CAS study: data sources and availability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MAIC uses aggregate data from multiple national databases</a:t>
            </a:r>
            <a:b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91B0137-1AC8-BA5F-1ECE-6C32C0D2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690" y="1520624"/>
            <a:ext cx="55242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none" strike="noStrike" cap="none" normalizeH="0" baseline="0" bmk="_Toc17092062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sources used in the UK CAS study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46A98A-3708-F96B-67B2-EA6BD481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39817"/>
              </p:ext>
            </p:extLst>
          </p:nvPr>
        </p:nvGraphicFramePr>
        <p:xfrm>
          <a:off x="178100" y="1973392"/>
          <a:ext cx="11709100" cy="36880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4786936">
                  <a:extLst>
                    <a:ext uri="{9D8B030D-6E8A-4147-A177-3AD203B41FA5}">
                      <a16:colId xmlns:a16="http://schemas.microsoft.com/office/drawing/2014/main" val="1217460656"/>
                    </a:ext>
                  </a:extLst>
                </a:gridCol>
                <a:gridCol w="3360880">
                  <a:extLst>
                    <a:ext uri="{9D8B030D-6E8A-4147-A177-3AD203B41FA5}">
                      <a16:colId xmlns:a16="http://schemas.microsoft.com/office/drawing/2014/main" val="392048799"/>
                    </a:ext>
                  </a:extLst>
                </a:gridCol>
                <a:gridCol w="3561284">
                  <a:extLst>
                    <a:ext uri="{9D8B030D-6E8A-4147-A177-3AD203B41FA5}">
                      <a16:colId xmlns:a16="http://schemas.microsoft.com/office/drawing/2014/main" val="4287504143"/>
                    </a:ext>
                  </a:extLst>
                </a:gridCol>
              </a:tblGrid>
              <a:tr h="148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used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availability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221088"/>
                  </a:ext>
                </a:extLst>
              </a:tr>
              <a:tr h="826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Outcomes and Services Dataset (COSD)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Demographics and clinical characteristics at  diagnosis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2200" u="non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2011 to 31</a:t>
                      </a:r>
                      <a:r>
                        <a:rPr lang="en-GB" sz="2200" u="non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December 2020 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317291"/>
                  </a:ext>
                </a:extLst>
              </a:tr>
              <a:tr h="2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Anti-Cancer Therapy (SACT) database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Post-diagnosis treatment use and clinical outcomes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2011 to 31</a:t>
                      </a:r>
                      <a:r>
                        <a:rPr lang="en-GB" sz="2200" u="non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2022</a:t>
                      </a:r>
                      <a:r>
                        <a:rPr lang="en-GB" sz="2200" u="non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67790"/>
                  </a:ext>
                </a:extLst>
              </a:tr>
              <a:tr h="23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Episodes Statistics (HES)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2011 to May 2022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485405"/>
                  </a:ext>
                </a:extLst>
              </a:tr>
              <a:tr h="23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Radiotherapy treatment data (RTDS)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2011 to May 2022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856818"/>
                  </a:ext>
                </a:extLst>
              </a:tr>
              <a:tr h="2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Death registry (held by  ONS)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Mortality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2011 to 31</a:t>
                      </a:r>
                      <a:r>
                        <a:rPr lang="en-GB" sz="2200" u="non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200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2022</a:t>
                      </a:r>
                      <a:endParaRPr lang="en-GB" sz="2200" u="none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90" marR="2949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1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6F1682-62D9-0B77-158B-ECD5916AB79B}"/>
              </a:ext>
            </a:extLst>
          </p:cNvPr>
          <p:cNvSpPr txBox="1"/>
          <p:nvPr/>
        </p:nvSpPr>
        <p:spPr>
          <a:xfrm>
            <a:off x="7160500" y="0"/>
            <a:ext cx="379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: Company’s ITC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5C11DE8-57E4-F0C8-5F7D-ABAAEF33CB4C}"/>
              </a:ext>
            </a:extLst>
          </p:cNvPr>
          <p:cNvSpPr txBox="1">
            <a:spLocks/>
          </p:cNvSpPr>
          <p:nvPr/>
        </p:nvSpPr>
        <p:spPr>
          <a:xfrm>
            <a:off x="1118325" y="5973410"/>
            <a:ext cx="10207563" cy="515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MAIC, matching adjusted indirect treatment comparison; ITC, indirect treatment comparison; ONS, Office for National Statistics</a:t>
            </a:r>
          </a:p>
        </p:txBody>
      </p:sp>
    </p:spTree>
    <p:extLst>
      <p:ext uri="{BB962C8B-B14F-4D97-AF65-F5344CB8AC3E}">
        <p14:creationId xmlns:p14="http://schemas.microsoft.com/office/powerpoint/2010/main" val="69393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dirty="0">
                <a:latin typeface="Arial"/>
                <a:cs typeface="Arial"/>
              </a:rPr>
              <a:t>Tarlatamab (</a:t>
            </a:r>
            <a:r>
              <a:rPr lang="en-GB" sz="3000" dirty="0" err="1">
                <a:latin typeface="Arial"/>
                <a:cs typeface="Arial"/>
              </a:rPr>
              <a:t>Imdylltra</a:t>
            </a:r>
            <a:r>
              <a:rPr lang="en-GB" sz="3000" dirty="0">
                <a:latin typeface="Arial"/>
                <a:cs typeface="Arial"/>
              </a:rPr>
              <a:t>, Amgen)</a:t>
            </a:r>
            <a:b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 dirty="0">
                <a:solidFill>
                  <a:schemeClr val="accent1"/>
                </a:solidFill>
                <a:latin typeface="Arial"/>
                <a:cs typeface="Arial"/>
              </a:rPr>
              <a:t>Novel immunotherapy for SCLC with use as a 3rd or later treatment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972A3-2632-81C8-A22E-664EB24F1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6376" y="6594476"/>
            <a:ext cx="10671133" cy="328661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IV, intravenous; mg, milligram; SCLC, small cell lung cancer</a:t>
            </a:r>
          </a:p>
        </p:txBody>
      </p:sp>
      <p:graphicFrame>
        <p:nvGraphicFramePr>
          <p:cNvPr id="3" name="Table 3" descr="Details of treatment, including marketing authorisation, mechanism of action, administration and price">
            <a:extLst>
              <a:ext uri="{FF2B5EF4-FFF2-40B4-BE49-F238E27FC236}">
                <a16:creationId xmlns:a16="http://schemas.microsoft.com/office/drawing/2014/main" id="{5D2D4C97-4C53-47C8-9E4D-69E7EB51A4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0660"/>
              </p:ext>
            </p:extLst>
          </p:nvPr>
        </p:nvGraphicFramePr>
        <p:xfrm>
          <a:off x="264019" y="1108076"/>
          <a:ext cx="11453490" cy="481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228">
                  <a:extLst>
                    <a:ext uri="{9D8B030D-6E8A-4147-A177-3AD203B41FA5}">
                      <a16:colId xmlns:a16="http://schemas.microsoft.com/office/drawing/2014/main" val="748657784"/>
                    </a:ext>
                  </a:extLst>
                </a:gridCol>
                <a:gridCol w="9259262">
                  <a:extLst>
                    <a:ext uri="{9D8B030D-6E8A-4147-A177-3AD203B41FA5}">
                      <a16:colId xmlns:a16="http://schemas.microsoft.com/office/drawing/2014/main" val="3173266189"/>
                    </a:ext>
                  </a:extLst>
                </a:gridCol>
              </a:tblGrid>
              <a:tr h="276710">
                <a:tc>
                  <a:txBody>
                    <a:bodyPr/>
                    <a:lstStyle/>
                    <a:p>
                      <a:endParaRPr lang="en-GB" sz="220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200" dirty="0">
                          <a:latin typeface="Arial"/>
                        </a:rPr>
                        <a:t>Details of the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59030"/>
                  </a:ext>
                </a:extLst>
              </a:tr>
              <a:tr h="928956"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latin typeface="Arial"/>
                        </a:rPr>
                        <a:t>Market authorisation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Marketing authorisation: treatment of adult patients with extensive-stage small cell lung cancer (ES-SCLC) with disease progression on or after at least two prior lines of therapy including platinum-based chemotherapy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16788"/>
                  </a:ext>
                </a:extLst>
              </a:tr>
              <a:tr h="711541"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Mechanism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Bispecific T-cell engager (</a:t>
                      </a:r>
                      <a:r>
                        <a:rPr lang="en-GB" sz="22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BiTE</a:t>
                      </a: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): simultaneously binds to delta-like ligand 3 (DLL3) on tumour cells and CD3 complex on T-cells, triggering T-cell activation and breakdown of the tumour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6975"/>
                  </a:ext>
                </a:extLst>
              </a:tr>
              <a:tr h="928956"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Arial" panose="020B0604020202020204" pitchFamily="34" charset="0"/>
                        </a:rPr>
                        <a:t>Given as IV infusion: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Day 1: 1 mg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Days 8, 15, then 2 weekly until disease progression or unacceptable toxicity: 10mg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76351"/>
                  </a:ext>
                </a:extLst>
              </a:tr>
              <a:tr h="711541">
                <a:tc>
                  <a:txBody>
                    <a:bodyPr/>
                    <a:lstStyle/>
                    <a:p>
                      <a:r>
                        <a:rPr lang="en-GB" sz="2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>
                          <a:latin typeface="Arial" panose="020B0604020202020204" pitchFamily="34" charset="0"/>
                        </a:rPr>
                        <a:t>List price: per </a:t>
                      </a:r>
                      <a:r>
                        <a:rPr lang="en-GB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 vial: £955, per 10 mg vial: £9,550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200" dirty="0">
                          <a:latin typeface="Arial" panose="020B0604020202020204" pitchFamily="34" charset="0"/>
                        </a:rPr>
                        <a:t>A patient access scheme has been agreed </a:t>
                      </a:r>
                      <a:endParaRPr lang="en-GB" sz="2200" b="1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716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3" y="229665"/>
            <a:ext cx="11250785" cy="592817"/>
          </a:xfrm>
        </p:spPr>
        <p:txBody>
          <a:bodyPr>
            <a:normAutofit/>
          </a:bodyPr>
          <a:lstStyle/>
          <a:p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Comparison of DeLLphi-301 and CAS Control Cohorts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64BB9EC-9A62-A347-6181-7812F56251D6}"/>
              </a:ext>
            </a:extLst>
          </p:cNvPr>
          <p:cNvSpPr txBox="1">
            <a:spLocks/>
          </p:cNvSpPr>
          <p:nvPr/>
        </p:nvSpPr>
        <p:spPr>
          <a:xfrm>
            <a:off x="-7768" y="6406762"/>
            <a:ext cx="12059714" cy="535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3L, third line; ECOG PS, Eastern Cooperative Oncology Group performance status; CFI, chemotherapy-free interval;  LOT, line of treatment; n, number; OS, overall survival; PD-L1, programmed death ligand 1; PFS, progression free survival; SD, standard deviation;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C7C06C-1C70-89BD-8D7A-397FA82F9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4853"/>
              </p:ext>
            </p:extLst>
          </p:nvPr>
        </p:nvGraphicFramePr>
        <p:xfrm>
          <a:off x="132286" y="705368"/>
          <a:ext cx="119196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388">
                  <a:extLst>
                    <a:ext uri="{9D8B030D-6E8A-4147-A177-3AD203B41FA5}">
                      <a16:colId xmlns:a16="http://schemas.microsoft.com/office/drawing/2014/main" val="151949992"/>
                    </a:ext>
                  </a:extLst>
                </a:gridCol>
                <a:gridCol w="2466538">
                  <a:extLst>
                    <a:ext uri="{9D8B030D-6E8A-4147-A177-3AD203B41FA5}">
                      <a16:colId xmlns:a16="http://schemas.microsoft.com/office/drawing/2014/main" val="1857712474"/>
                    </a:ext>
                  </a:extLst>
                </a:gridCol>
                <a:gridCol w="3771734">
                  <a:extLst>
                    <a:ext uri="{9D8B030D-6E8A-4147-A177-3AD203B41FA5}">
                      <a16:colId xmlns:a16="http://schemas.microsoft.com/office/drawing/2014/main" val="3994854170"/>
                    </a:ext>
                  </a:extLst>
                </a:gridCol>
              </a:tblGrid>
              <a:tr h="148199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DeLLphi-301 (N=97)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 Control Cohort (N=540)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b"/>
                </a:tc>
                <a:extLst>
                  <a:ext uri="{0D108BD9-81ED-4DB2-BD59-A6C34878D82A}">
                    <a16:rowId xmlns:a16="http://schemas.microsoft.com/office/drawing/2014/main" val="1731440298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(months) median (95% CI)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</a:t>
                      </a:r>
                      <a:endParaRPr lang="en-GB" sz="1800" u="sng" kern="1200" dirty="0">
                        <a:solidFill>
                          <a:schemeClr val="dk1"/>
                        </a:solidFill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ctr"/>
                </a:tc>
                <a:extLst>
                  <a:ext uri="{0D108BD9-81ED-4DB2-BD59-A6C34878D82A}">
                    <a16:rowId xmlns:a16="http://schemas.microsoft.com/office/drawing/2014/main" val="4004058961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 (months) median (95% CI)</a:t>
                      </a: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</a:t>
                      </a:r>
                      <a:endParaRPr lang="en-GB" sz="1800" u="sng" kern="1200" dirty="0">
                        <a:solidFill>
                          <a:schemeClr val="dk1"/>
                        </a:solidFill>
                        <a:effectLst/>
                        <a:highlight>
                          <a:srgbClr val="66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</a:t>
                      </a:r>
                      <a:endParaRPr lang="en-GB" sz="1800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ctr"/>
                </a:tc>
                <a:extLst>
                  <a:ext uri="{0D108BD9-81ED-4DB2-BD59-A6C34878D82A}">
                    <a16:rowId xmlns:a16="http://schemas.microsoft.com/office/drawing/2014/main" val="1094504922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Extensive stage at diagnosis (stage 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2927818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 0 at LOT initiation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8909798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 1 at LOT initiation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100178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brain metastases at LOT initiation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7746159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liver metastases at LOT initiation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176359"/>
                  </a:ext>
                </a:extLst>
              </a:tr>
              <a:tr h="148199">
                <a:tc gridSpan="3">
                  <a:txBody>
                    <a:bodyPr/>
                    <a:lstStyle/>
                    <a:p>
                      <a:pPr marL="360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therapies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960426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493200" lvl="2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Platinum resistant (CFI &lt;90 days), 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0352523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493200" lvl="2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Platinum sensitive (CFI ≥180 days), 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236082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493200" lvl="2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to prior PD-L1 inhibitor, </a:t>
                      </a: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9249509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diagnosis (years), mean (SD) </a:t>
                      </a: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8118670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Gender (female), n (%)</a:t>
                      </a:r>
                      <a:endParaRPr lang="en-GB" sz="18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052" marR="1105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0789005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493200" lvl="2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3224468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493200" lvl="2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9431333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time from diagnosis to index LOT (3L), days (SD)</a:t>
                      </a:r>
                      <a:endParaRPr lang="en-GB" sz="18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1743462"/>
                  </a:ext>
                </a:extLst>
              </a:tr>
              <a:tr h="148199">
                <a:tc gridSpan="3"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Comorbidities (at index for DeLLphi-301 vs. at diagnosis for UK-CAS)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52" marR="11052" marT="0" marB="0"/>
                </a:tc>
                <a:extLst>
                  <a:ext uri="{0D108BD9-81ED-4DB2-BD59-A6C34878D82A}">
                    <a16:rowId xmlns:a16="http://schemas.microsoft.com/office/drawing/2014/main" val="3710227473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2498103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Chronic obstructive pulmonary disease (COPD)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4669844"/>
                  </a:ext>
                </a:extLst>
              </a:tr>
              <a:tr h="148199">
                <a:tc>
                  <a:txBody>
                    <a:bodyPr/>
                    <a:lstStyle/>
                    <a:p>
                      <a:pPr marL="360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Diabetes mellitus (DM)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23575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FE4181-C098-FB19-C3AC-B688B1D43A5F}"/>
              </a:ext>
            </a:extLst>
          </p:cNvPr>
          <p:cNvSpPr txBox="1"/>
          <p:nvPr/>
        </p:nvSpPr>
        <p:spPr>
          <a:xfrm>
            <a:off x="7160500" y="0"/>
            <a:ext cx="379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: Company’s ITC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7FE71A3-8685-5CCD-E22C-DCDCD0D2206F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40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2736319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9AC1B4-6411-497A-DB2C-F3240F70C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22506" y="6348092"/>
            <a:ext cx="44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E7892-21FA-C57C-C950-AF55E94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1" y="112376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sz="3200" b="1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Company’s ITC scenarios</a:t>
            </a:r>
            <a:br>
              <a:rPr lang="en-GB" sz="3200" b="1" kern="120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400" b="0" i="1" kern="120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favour tarlatamab vs comparators in all analyses (HR less than 1)</a:t>
            </a:r>
            <a:endParaRPr lang="en-GB" sz="2400" b="0" i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15813-17C2-8294-DC30-24542EC6343F}"/>
              </a:ext>
            </a:extLst>
          </p:cNvPr>
          <p:cNvSpPr txBox="1"/>
          <p:nvPr/>
        </p:nvSpPr>
        <p:spPr>
          <a:xfrm>
            <a:off x="465159" y="935154"/>
            <a:ext cx="11250785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MAIC base case results and scenarios. ESS shown for tarlatamab (ESS SoC = 540).  </a:t>
            </a:r>
          </a:p>
          <a:p>
            <a:endParaRPr lang="en-GB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9D94C6-6E33-BA1C-56D5-BD55E1089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88059"/>
              </p:ext>
            </p:extLst>
          </p:nvPr>
        </p:nvGraphicFramePr>
        <p:xfrm>
          <a:off x="201964" y="1459707"/>
          <a:ext cx="11990036" cy="4666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0783">
                  <a:extLst>
                    <a:ext uri="{9D8B030D-6E8A-4147-A177-3AD203B41FA5}">
                      <a16:colId xmlns:a16="http://schemas.microsoft.com/office/drawing/2014/main" val="3092670269"/>
                    </a:ext>
                  </a:extLst>
                </a:gridCol>
                <a:gridCol w="4104204">
                  <a:extLst>
                    <a:ext uri="{9D8B030D-6E8A-4147-A177-3AD203B41FA5}">
                      <a16:colId xmlns:a16="http://schemas.microsoft.com/office/drawing/2014/main" val="3997528596"/>
                    </a:ext>
                  </a:extLst>
                </a:gridCol>
                <a:gridCol w="763877">
                  <a:extLst>
                    <a:ext uri="{9D8B030D-6E8A-4147-A177-3AD203B41FA5}">
                      <a16:colId xmlns:a16="http://schemas.microsoft.com/office/drawing/2014/main" val="3965124915"/>
                    </a:ext>
                  </a:extLst>
                </a:gridCol>
                <a:gridCol w="1973680">
                  <a:extLst>
                    <a:ext uri="{9D8B030D-6E8A-4147-A177-3AD203B41FA5}">
                      <a16:colId xmlns:a16="http://schemas.microsoft.com/office/drawing/2014/main" val="2634525854"/>
                    </a:ext>
                  </a:extLst>
                </a:gridCol>
                <a:gridCol w="2017492">
                  <a:extLst>
                    <a:ext uri="{9D8B030D-6E8A-4147-A177-3AD203B41FA5}">
                      <a16:colId xmlns:a16="http://schemas.microsoft.com/office/drawing/2014/main" val="2712653849"/>
                    </a:ext>
                  </a:extLst>
                </a:gridCol>
              </a:tblGrid>
              <a:tr h="137858"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Analysis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Rationale for scenario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8134503"/>
                  </a:ext>
                </a:extLst>
              </a:tr>
              <a:tr h="1378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GB" sz="1800" b="1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141324"/>
                  </a:ext>
                </a:extLst>
              </a:tr>
              <a:tr h="275715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MAIC: company and EAG base case</a:t>
                      </a: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kumimoji="0" lang="en-GB" sz="1800" b="0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0.367 (0.202, 0.667)</a:t>
                      </a:r>
                      <a:endParaRPr lang="en-GB" sz="1800" b="1" u="none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0.184 (0.100, 0.340)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1660207"/>
                  </a:ext>
                </a:extLst>
              </a:tr>
              <a:tr h="137858">
                <a:tc gridSpan="5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Scenarios removing following covariates: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230707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chemotherapy-free interval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 DeLLphi-301 missing outcome</a:t>
                      </a:r>
                      <a:endParaRPr lang="en-GB" sz="18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487799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pPr marL="457200" lvl="1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ES-SCLC at diagnosis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Proxy for preferred outcome, stage at treatment initiation</a:t>
                      </a:r>
                      <a:endParaRPr lang="en-GB" sz="18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917231"/>
                  </a:ext>
                </a:extLst>
              </a:tr>
              <a:tr h="413573">
                <a:tc>
                  <a:txBody>
                    <a:bodyPr/>
                    <a:lstStyle/>
                    <a:p>
                      <a:pPr marL="457200" lvl="1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Sex and age at diagnosis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Unclear if prognostic from expert elicitation and meta-analysis</a:t>
                      </a:r>
                      <a:endParaRPr lang="en-GB" sz="18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lang="en-GB" sz="18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4841181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Including only ‘very important’ covariates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EAG requested 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increases ESS</a:t>
                      </a:r>
                      <a:endParaRPr lang="en-GB" sz="18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2226576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********************************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Base case assumptions varying data sources for SoC treatment effect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lang="en-GB" sz="1800" u="sng" kern="1200">
                        <a:solidFill>
                          <a:schemeClr val="dk1"/>
                        </a:solidFill>
                        <a:effectLst/>
                        <a:highlight>
                          <a:srgbClr val="66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790929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*******************************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800" b="0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  <a:endParaRPr lang="en-GB" sz="1800" u="sng" kern="1200" dirty="0">
                        <a:solidFill>
                          <a:schemeClr val="dk1"/>
                        </a:solidFill>
                        <a:effectLst/>
                        <a:highlight>
                          <a:srgbClr val="66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</a:t>
                      </a:r>
                      <a:endParaRPr kumimoji="0" lang="en-GB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*****************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3576318"/>
                  </a:ext>
                </a:extLst>
              </a:tr>
              <a:tr h="2757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TTD for tarlatamab 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presented: company states weights equal regardless of outcome</a:t>
                      </a:r>
                      <a:endParaRPr lang="en-GB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22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200" u="sng" kern="1200">
                        <a:solidFill>
                          <a:schemeClr val="dk1"/>
                        </a:solidFill>
                        <a:effectLst/>
                        <a:highlight>
                          <a:srgbClr val="66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200" u="sng" kern="1200">
                        <a:solidFill>
                          <a:schemeClr val="dk1"/>
                        </a:solidFill>
                        <a:effectLst/>
                        <a:highlight>
                          <a:srgbClr val="66FFFF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4274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99DAA2-3F91-1A1C-C3CB-09EFE5BF403B}"/>
              </a:ext>
            </a:extLst>
          </p:cNvPr>
          <p:cNvSpPr txBox="1"/>
          <p:nvPr/>
        </p:nvSpPr>
        <p:spPr>
          <a:xfrm>
            <a:off x="158105" y="6167174"/>
            <a:ext cx="1186489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CI, confidence interval;</a:t>
            </a:r>
            <a:r>
              <a:rPr lang="en-GB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ES-SCLC, extensive stage small-cell lung cancer; 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ESS, effective sample size; HR, hazard ratio; MAIC, matching adjusted indirect comparison; N, number; OS, overall survival; PFS, progression free survival; SoC, standard of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CF714-F98A-64CD-EDDE-F12A51D99020}"/>
              </a:ext>
            </a:extLst>
          </p:cNvPr>
          <p:cNvSpPr txBox="1"/>
          <p:nvPr/>
        </p:nvSpPr>
        <p:spPr>
          <a:xfrm>
            <a:off x="7160500" y="0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: Company’s ITC results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B84DA9A-2561-EF6C-CF20-8E9525C24486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41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887407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43A94-FD30-0C2E-055D-0CD404B54FD6}"/>
              </a:ext>
            </a:extLst>
          </p:cNvPr>
          <p:cNvSpPr/>
          <p:nvPr/>
        </p:nvSpPr>
        <p:spPr>
          <a:xfrm>
            <a:off x="227500" y="3715355"/>
            <a:ext cx="11724907" cy="29615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8CC1C1-DD95-D33A-C050-35C1D9EE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0" y="47047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Issue: Survival models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hazards do not hold for OS and PFS. Company fitted independent treatment curves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8024DB-9B12-683C-C643-B890CD5F27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5859F-A0B1-2CB5-8522-72C8FB6F484D}"/>
              </a:ext>
            </a:extLst>
          </p:cNvPr>
          <p:cNvSpPr txBox="1"/>
          <p:nvPr/>
        </p:nvSpPr>
        <p:spPr>
          <a:xfrm>
            <a:off x="838550" y="6634075"/>
            <a:ext cx="10549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IV, intravenous; mg, milligram; OS, overall survival; PFS, progression free survival; SoC, standard of care</a:t>
            </a:r>
          </a:p>
        </p:txBody>
      </p:sp>
      <p:grpSp>
        <p:nvGrpSpPr>
          <p:cNvPr id="8" name="Group 7" descr="Hazard plots for PFS and OS ">
            <a:extLst>
              <a:ext uri="{FF2B5EF4-FFF2-40B4-BE49-F238E27FC236}">
                <a16:creationId xmlns:a16="http://schemas.microsoft.com/office/drawing/2014/main" id="{E4E3F9C2-61CD-8EF9-ED56-CE62C54E5C43}"/>
              </a:ext>
            </a:extLst>
          </p:cNvPr>
          <p:cNvGrpSpPr/>
          <p:nvPr/>
        </p:nvGrpSpPr>
        <p:grpSpPr>
          <a:xfrm>
            <a:off x="227817" y="753778"/>
            <a:ext cx="11736366" cy="5923157"/>
            <a:chOff x="227817" y="753778"/>
            <a:chExt cx="11736366" cy="59231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D49AD30-70D8-DAC4-5533-8807D008BCAA}"/>
                </a:ext>
              </a:extLst>
            </p:cNvPr>
            <p:cNvSpPr/>
            <p:nvPr/>
          </p:nvSpPr>
          <p:spPr>
            <a:xfrm>
              <a:off x="227817" y="753778"/>
              <a:ext cx="11736050" cy="29615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697DF7-DAAC-C2EE-C50E-65989FB1C594}"/>
                </a:ext>
              </a:extLst>
            </p:cNvPr>
            <p:cNvSpPr txBox="1"/>
            <p:nvPr/>
          </p:nvSpPr>
          <p:spPr>
            <a:xfrm>
              <a:off x="4820860" y="3805963"/>
              <a:ext cx="3454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OS (treated until progression)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DBFBB6-7A24-4C1B-D09D-DCFBDFE78B1D}"/>
                </a:ext>
              </a:extLst>
            </p:cNvPr>
            <p:cNvSpPr/>
            <p:nvPr/>
          </p:nvSpPr>
          <p:spPr>
            <a:xfrm>
              <a:off x="227817" y="3715356"/>
              <a:ext cx="11736366" cy="29615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A67A3B-3D10-33B6-A272-D71CD4E51449}"/>
                </a:ext>
              </a:extLst>
            </p:cNvPr>
            <p:cNvSpPr txBox="1"/>
            <p:nvPr/>
          </p:nvSpPr>
          <p:spPr>
            <a:xfrm>
              <a:off x="4820860" y="796638"/>
              <a:ext cx="38185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PFS (treated until progression)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8745A7-B7D4-9BE3-DBAF-870DD4CF9C41}"/>
              </a:ext>
            </a:extLst>
          </p:cNvPr>
          <p:cNvSpPr txBox="1"/>
          <p:nvPr/>
        </p:nvSpPr>
        <p:spPr>
          <a:xfrm>
            <a:off x="6918605" y="-19038"/>
            <a:ext cx="474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issue: survival models (1)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0F8CE43-1D9C-3A93-26E4-A6F652810B6F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42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986529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A768-A065-8826-B261-8FCC033E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1" y="200130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Issue: Survival models, OS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prefer exponential; EAG prefer gamma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24DF2-D919-F411-A2CA-32A9AED7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6" t="4575" r="14821" b="4613"/>
          <a:stretch/>
        </p:blipFill>
        <p:spPr>
          <a:xfrm>
            <a:off x="11372079" y="398341"/>
            <a:ext cx="690860" cy="6908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34926CE-D68D-BAB3-F95A-5466F5841EE6}"/>
              </a:ext>
            </a:extLst>
          </p:cNvPr>
          <p:cNvGrpSpPr/>
          <p:nvPr/>
        </p:nvGrpSpPr>
        <p:grpSpPr>
          <a:xfrm>
            <a:off x="95250" y="954860"/>
            <a:ext cx="11967689" cy="5697000"/>
            <a:chOff x="95250" y="954860"/>
            <a:chExt cx="11967689" cy="5697000"/>
          </a:xfrm>
        </p:grpSpPr>
        <p:sp>
          <p:nvSpPr>
            <p:cNvPr id="1028" name="TextBox 1027" descr="Full OS parametric survival function extrapolations &#10;">
              <a:extLst>
                <a:ext uri="{FF2B5EF4-FFF2-40B4-BE49-F238E27FC236}">
                  <a16:creationId xmlns:a16="http://schemas.microsoft.com/office/drawing/2014/main" id="{ED4299F2-7279-4167-93B7-9A00D715C615}"/>
                </a:ext>
              </a:extLst>
            </p:cNvPr>
            <p:cNvSpPr txBox="1"/>
            <p:nvPr/>
          </p:nvSpPr>
          <p:spPr>
            <a:xfrm>
              <a:off x="2871082" y="954860"/>
              <a:ext cx="76526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>
                  <a:latin typeface="Arial" panose="020B0604020202020204" pitchFamily="34" charset="0"/>
                  <a:cs typeface="Arial" panose="020B0604020202020204" pitchFamily="34" charset="0"/>
                </a:rPr>
                <a:t>Full OS parametric survival function extrapolations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F3C895-0F8F-1AA3-8073-8496F307C0D3}"/>
                </a:ext>
              </a:extLst>
            </p:cNvPr>
            <p:cNvSpPr/>
            <p:nvPr/>
          </p:nvSpPr>
          <p:spPr>
            <a:xfrm>
              <a:off x="95250" y="1380076"/>
              <a:ext cx="11967689" cy="484161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90366C-478F-AEE1-8BA2-53BE738F5F63}"/>
                </a:ext>
              </a:extLst>
            </p:cNvPr>
            <p:cNvSpPr txBox="1"/>
            <p:nvPr/>
          </p:nvSpPr>
          <p:spPr>
            <a:xfrm>
              <a:off x="1272029" y="1576948"/>
              <a:ext cx="3004695" cy="1477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Company preferred exponential </a:t>
              </a: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 best fit to tarlatamab K-M data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EAG preferred gamma </a:t>
              </a: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best fit to SoC data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CE6081-3363-D721-1B18-B9CA7A802E4C}"/>
                </a:ext>
              </a:extLst>
            </p:cNvPr>
            <p:cNvSpPr txBox="1"/>
            <p:nvPr/>
          </p:nvSpPr>
          <p:spPr>
            <a:xfrm>
              <a:off x="3106448" y="6313306"/>
              <a:ext cx="59221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K-M, Kaplan–Meier; OS, overall survival; SoC, standard of care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097E82C-4164-6A82-F720-FC57B73DA7E7}"/>
              </a:ext>
            </a:extLst>
          </p:cNvPr>
          <p:cNvSpPr txBox="1"/>
          <p:nvPr/>
        </p:nvSpPr>
        <p:spPr>
          <a:xfrm>
            <a:off x="7000814" y="0"/>
            <a:ext cx="519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Key issue: survival models (2)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41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E5C54EE-D5CF-3B5C-6E6C-F038E721F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367" y="1245710"/>
            <a:ext cx="11866835" cy="498531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E0DF2-256F-EF03-55AB-A770E937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Model outputs: health state occupancy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time in progression free and progressed health state with tarlatamab vs SoC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803C38E-CFC2-EB8F-51BD-4E72191CD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67" y="6362996"/>
            <a:ext cx="9086850" cy="365125"/>
          </a:xfrm>
          <a:solidFill>
            <a:schemeClr val="bg1"/>
          </a:solidFill>
        </p:spPr>
        <p:txBody>
          <a:bodyPr/>
          <a:lstStyle/>
          <a:p>
            <a:r>
              <a:rPr lang="en-GB"/>
              <a:t>PFS, progression free survival; PD, progressed disease; SoC, standard of 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E8F5F-351E-6074-28E9-51A9DDA588E8}"/>
              </a:ext>
            </a:extLst>
          </p:cNvPr>
          <p:cNvSpPr txBox="1"/>
          <p:nvPr/>
        </p:nvSpPr>
        <p:spPr>
          <a:xfrm>
            <a:off x="8075887" y="1775839"/>
            <a:ext cx="34009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Using EAG preferred extrapolations leads to less people in progression free and progressed states</a:t>
            </a:r>
          </a:p>
        </p:txBody>
      </p:sp>
    </p:spTree>
    <p:extLst>
      <p:ext uri="{BB962C8B-B14F-4D97-AF65-F5344CB8AC3E}">
        <p14:creationId xmlns:p14="http://schemas.microsoft.com/office/powerpoint/2010/main" val="1930335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3" y="229665"/>
            <a:ext cx="11250785" cy="592817"/>
          </a:xfrm>
        </p:spPr>
        <p:txBody>
          <a:bodyPr>
            <a:normAutofit/>
          </a:bodyPr>
          <a:lstStyle/>
          <a:p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DeLLphi-301 and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Chouaid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 baseline characteristics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64BB9EC-9A62-A347-6181-7812F56251D6}"/>
              </a:ext>
            </a:extLst>
          </p:cNvPr>
          <p:cNvSpPr txBox="1">
            <a:spLocks/>
          </p:cNvSpPr>
          <p:nvPr/>
        </p:nvSpPr>
        <p:spPr>
          <a:xfrm>
            <a:off x="1932521" y="6593425"/>
            <a:ext cx="8538595" cy="3336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Inter" charset="0"/>
                <a:cs typeface="Int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ECOG, Eastern Cooperative Oncology Group; n, number; SD, standard deviation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E4181-C098-FB19-C3AC-B688B1D43A5F}"/>
              </a:ext>
            </a:extLst>
          </p:cNvPr>
          <p:cNvSpPr txBox="1"/>
          <p:nvPr/>
        </p:nvSpPr>
        <p:spPr>
          <a:xfrm>
            <a:off x="7160500" y="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issue, utilities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7FE71A3-8685-5CCD-E22C-DCDCD0D2206F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45</a:t>
            </a:fld>
            <a:endParaRPr lang="en-GB" sz="1400" b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8D5F48-1A9B-EA53-1BBC-D8E7150B2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83537"/>
              </p:ext>
            </p:extLst>
          </p:nvPr>
        </p:nvGraphicFramePr>
        <p:xfrm>
          <a:off x="351693" y="767850"/>
          <a:ext cx="11700252" cy="58406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191833">
                  <a:extLst>
                    <a:ext uri="{9D8B030D-6E8A-4147-A177-3AD203B41FA5}">
                      <a16:colId xmlns:a16="http://schemas.microsoft.com/office/drawing/2014/main" val="3124170812"/>
                    </a:ext>
                  </a:extLst>
                </a:gridCol>
                <a:gridCol w="2173230">
                  <a:extLst>
                    <a:ext uri="{9D8B030D-6E8A-4147-A177-3AD203B41FA5}">
                      <a16:colId xmlns:a16="http://schemas.microsoft.com/office/drawing/2014/main" val="1346818808"/>
                    </a:ext>
                  </a:extLst>
                </a:gridCol>
                <a:gridCol w="2335189">
                  <a:extLst>
                    <a:ext uri="{9D8B030D-6E8A-4147-A177-3AD203B41FA5}">
                      <a16:colId xmlns:a16="http://schemas.microsoft.com/office/drawing/2014/main" val="2657530309"/>
                    </a:ext>
                  </a:extLst>
                </a:gridCol>
              </a:tblGrid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4" marR="6404" marT="3202" marB="320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DeLLphi-301 (N=99)</a:t>
                      </a:r>
                    </a:p>
                  </a:txBody>
                  <a:tcPr marL="6404" marR="6404" marT="3202" marB="3202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kern="120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Chouaid</a:t>
                      </a:r>
                      <a:r>
                        <a:rPr lang="en-GB" sz="17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 n = 263</a:t>
                      </a:r>
                    </a:p>
                  </a:txBody>
                  <a:tcPr marL="6404" marR="6404" marT="3202" marB="3202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79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 n (%)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(71.7%)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 (61.2%)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2277927341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Smoking history, n (%)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343882658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 Never-smoker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(8.1%)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(15.6%)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167749985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 Current/ever-smoker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(91.9%)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219 (83.3%)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1935917749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stage at first diagnosis, n (%)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3017683978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</a:t>
                      </a:r>
                      <a:r>
                        <a:rPr lang="en-GB" sz="1700" b="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</a:t>
                      </a: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–IIIa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(11.4%)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466458297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</a:t>
                      </a:r>
                      <a:r>
                        <a:rPr lang="en-GB" sz="1700" b="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IIIb</a:t>
                      </a:r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(16.7%)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4274474218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 IV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156 (59.3%)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1115619163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Metastatic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(98.0%)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3154585662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stage at time of survey, n (%)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80304750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</a:t>
                      </a:r>
                      <a:r>
                        <a:rPr lang="en-GB" sz="1700" b="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IIIb</a:t>
                      </a:r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(5.1%)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(17.9%)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1696319955"/>
                  </a:ext>
                </a:extLst>
              </a:tr>
              <a:tr h="144163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 IV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(87.9%)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216 (82.1%)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3985131127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</a:t>
                      </a:r>
                      <a:r>
                        <a:rPr lang="en-GB" sz="1700" b="0" kern="120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Charlson</a:t>
                      </a: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Comorbidity Index (SD)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6.45 (0.9)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258079473"/>
                  </a:ext>
                </a:extLst>
              </a:tr>
              <a:tr h="69812">
                <a:tc gridSpan="2">
                  <a:txBody>
                    <a:bodyPr/>
                    <a:lstStyle/>
                    <a:p>
                      <a:pPr marL="685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status at baseline , n (%)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3799873053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marL="685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(26.3%)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41922094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marL="6858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 (73.7%)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1785886919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Line of treatment, n (%)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endParaRPr lang="en-GB" sz="1700" b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3709313655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 First-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(2.0%)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 (55.1%)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2597193009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 Second-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(65.7%)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(24.7%)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4089102967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 Third/fourth-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(32.3%)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(17.9%)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4224285433"/>
                  </a:ext>
                </a:extLst>
              </a:tr>
              <a:tr h="69812">
                <a:tc>
                  <a:txBody>
                    <a:bodyPr/>
                    <a:lstStyle/>
                    <a:p>
                      <a:pPr algn="l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 BSC</a:t>
                      </a:r>
                    </a:p>
                  </a:txBody>
                  <a:tcPr marL="6404" marR="6404" marT="3202" marB="320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(2.3%)</a:t>
                      </a:r>
                    </a:p>
                  </a:txBody>
                  <a:tcPr marL="6404" marR="6404" marT="3202" marB="3202" anchor="ctr"/>
                </a:tc>
                <a:extLst>
                  <a:ext uri="{0D108BD9-81ED-4DB2-BD59-A6C34878D82A}">
                    <a16:rowId xmlns:a16="http://schemas.microsoft.com/office/drawing/2014/main" val="23722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74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63CF-E72C-311F-C0AA-D725C362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53" y="110139"/>
            <a:ext cx="1125078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Other issues identified by the EAG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EAG</a:t>
            </a: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amends issues with costs and resource use in its base case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75228-A580-DEA5-B396-00BB5D9FEFB5}"/>
              </a:ext>
            </a:extLst>
          </p:cNvPr>
          <p:cNvSpPr txBox="1"/>
          <p:nvPr/>
        </p:nvSpPr>
        <p:spPr>
          <a:xfrm>
            <a:off x="60347" y="6278653"/>
            <a:ext cx="120635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>
                <a:latin typeface="Arial" panose="020B0604020202020204" pitchFamily="34" charset="0"/>
                <a:cs typeface="Times New Roman" panose="02020603050405020304" pitchFamily="18" charset="0"/>
              </a:rPr>
              <a:t>AE, adverse event; BSA, body surface area; CAV, cyclophosphamide, doxorubicin and vincristine; m, meter; mg, milligram; PFS, progression free survival; SoC, standard of care; TTD, time to discontinuation  </a:t>
            </a:r>
            <a:endParaRPr lang="en-GB" sz="16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920FFE-71FE-63EA-9375-33E4595F8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54558"/>
              </p:ext>
            </p:extLst>
          </p:nvPr>
        </p:nvGraphicFramePr>
        <p:xfrm>
          <a:off x="128461" y="904960"/>
          <a:ext cx="11927310" cy="542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20039">
                  <a:extLst>
                    <a:ext uri="{9D8B030D-6E8A-4147-A177-3AD203B41FA5}">
                      <a16:colId xmlns:a16="http://schemas.microsoft.com/office/drawing/2014/main" val="237276582"/>
                    </a:ext>
                  </a:extLst>
                </a:gridCol>
                <a:gridCol w="5007271">
                  <a:extLst>
                    <a:ext uri="{9D8B030D-6E8A-4147-A177-3AD203B41FA5}">
                      <a16:colId xmlns:a16="http://schemas.microsoft.com/office/drawing/2014/main" val="2707395610"/>
                    </a:ext>
                  </a:extLst>
                </a:gridCol>
              </a:tblGrid>
              <a:tr h="205028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comment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base case (</a:t>
                      </a:r>
                      <a:r>
                        <a:rPr lang="en-GB" sz="2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b.c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or scenario (s.)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633450"/>
                  </a:ext>
                </a:extLst>
              </a:tr>
              <a:tr h="36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Company uses log-normal for tarlatamab PFS and exponential for SoC TTD (proxy for PFS). </a:t>
                      </a:r>
                      <a:endParaRPr lang="en-GB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B.c.</a:t>
                      </a:r>
                      <a:r>
                        <a:rPr lang="en-GB" sz="22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Exponential: 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fit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for SoC data. Varying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curves per arm inappropriate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1414"/>
                  </a:ext>
                </a:extLst>
              </a:tr>
              <a:tr h="527215"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Company mostly chose highest cost code for AEs where several available. Inconsistent cost code choice febrile neutropenia &amp; non-sepsis infection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0" kern="120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B.c.</a:t>
                      </a:r>
                      <a:r>
                        <a:rPr lang="en-GB" sz="2200" b="1" i="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Weighted average of all relevant cost codes. Costs febrile neutropenia = non-sepsis infection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0588"/>
                  </a:ext>
                </a:extLst>
              </a:tr>
              <a:tr h="527215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Company: 16 x 0.25mg topotecan capsules but mean dose 4.094mg (2.3mg/m</a:t>
                      </a:r>
                      <a:r>
                        <a:rPr lang="en-GB" sz="2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average BSA 1.78m</a:t>
                      </a:r>
                      <a:r>
                        <a:rPr lang="en-GB" sz="2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B.c.</a:t>
                      </a:r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1mg topotecan capsules for cost and capsule size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06286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Topotecan administration frequency incorrect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B.c.</a:t>
                      </a:r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topotecan 5x 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1x per cycle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78059"/>
                  </a:ext>
                </a:extLst>
              </a:tr>
              <a:tr h="205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EAG’s clinical experts: blood test frequency high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B.c.</a:t>
                      </a:r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 not 0.13 per week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85307"/>
                  </a:ext>
                </a:extLst>
              </a:tr>
              <a:tr h="366122">
                <a:tc>
                  <a:txBody>
                    <a:bodyPr/>
                    <a:lstStyle/>
                    <a:p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Von Pawel et al., 1999 reports </a:t>
                      </a:r>
                      <a:r>
                        <a:rPr lang="en-GB" sz="2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 for several AEs with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CAV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implausible?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CAV AE rates = average of topotecan &amp; platinum chemo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52573"/>
                  </a:ext>
                </a:extLst>
              </a:tr>
              <a:tr h="366122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additional costs for PD when no subsequent treatment. Clinical experts: patients still monitored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en-GB"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 hospital visits, 0.25 GP visits &amp; 0.5 community nurse visits/week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0885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EBF9EF-9F51-D6ED-9529-C89D0FADAD10}"/>
              </a:ext>
            </a:extLst>
          </p:cNvPr>
          <p:cNvSpPr txBox="1"/>
          <p:nvPr/>
        </p:nvSpPr>
        <p:spPr>
          <a:xfrm>
            <a:off x="7000814" y="0"/>
            <a:ext cx="519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Assumptions in EAG and company base case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3A35054-493A-7B71-F37F-3C7967BB1DE6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46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3107137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AFEA-77FF-9FAB-A089-C831549E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Deterministic scenario analysis varying OS extrapolation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curve has large impact on ICER</a:t>
            </a:r>
          </a:p>
        </p:txBody>
      </p:sp>
      <p:sp>
        <p:nvSpPr>
          <p:cNvPr id="14" name="Rectangle 13" descr="Marker showing slides are confidential ">
            <a:extLst>
              <a:ext uri="{FF2B5EF4-FFF2-40B4-BE49-F238E27FC236}">
                <a16:creationId xmlns:a16="http://schemas.microsoft.com/office/drawing/2014/main" id="{B7674D57-1387-44E1-8664-AD2FAE1E98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FCB5B7-58D5-401F-8E8B-9DC54282DFEE}"/>
              </a:ext>
            </a:extLst>
          </p:cNvPr>
          <p:cNvSpPr txBox="1"/>
          <p:nvPr/>
        </p:nvSpPr>
        <p:spPr>
          <a:xfrm>
            <a:off x="468000" y="12456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</a:rPr>
              <a:t>EAG </a:t>
            </a:r>
            <a:r>
              <a:rPr lang="en-GB">
                <a:latin typeface="Arial" panose="020B0604020202020204" pitchFamily="34" charset="0"/>
              </a:rPr>
              <a:t>scenario analyses (deterministic)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C482D0-AAFB-6FC5-6BA4-31434BC3F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34085"/>
              </p:ext>
            </p:extLst>
          </p:nvPr>
        </p:nvGraphicFramePr>
        <p:xfrm>
          <a:off x="266444" y="1102057"/>
          <a:ext cx="11651343" cy="47427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75256">
                  <a:extLst>
                    <a:ext uri="{9D8B030D-6E8A-4147-A177-3AD203B41FA5}">
                      <a16:colId xmlns:a16="http://schemas.microsoft.com/office/drawing/2014/main" val="1154107594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90827126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598607915"/>
                    </a:ext>
                  </a:extLst>
                </a:gridCol>
                <a:gridCol w="2402114">
                  <a:extLst>
                    <a:ext uri="{9D8B030D-6E8A-4147-A177-3AD203B41FA5}">
                      <a16:colId xmlns:a16="http://schemas.microsoft.com/office/drawing/2014/main" val="3237091047"/>
                    </a:ext>
                  </a:extLst>
                </a:gridCol>
                <a:gridCol w="1870273">
                  <a:extLst>
                    <a:ext uri="{9D8B030D-6E8A-4147-A177-3AD203B41FA5}">
                      <a16:colId xmlns:a16="http://schemas.microsoft.com/office/drawing/2014/main" val="350577051"/>
                    </a:ext>
                  </a:extLst>
                </a:gridCol>
              </a:tblGrid>
              <a:tr h="4137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marL="10406" marR="10406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Applied to company base case</a:t>
                      </a:r>
                    </a:p>
                  </a:txBody>
                  <a:tcPr marL="10406" marR="10406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>
                        <a:effectLst/>
                        <a:highlight>
                          <a:srgbClr val="D9D9D9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06" marR="10406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Applied to EAG base case</a:t>
                      </a:r>
                    </a:p>
                  </a:txBody>
                  <a:tcPr marL="10406" marR="10406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GB" sz="2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06" marR="10406" marT="0" marB="0"/>
                </a:tc>
                <a:extLst>
                  <a:ext uri="{0D108BD9-81ED-4DB2-BD59-A6C34878D82A}">
                    <a16:rowId xmlns:a16="http://schemas.microsoft.com/office/drawing/2014/main" val="3456663068"/>
                  </a:ext>
                </a:extLst>
              </a:tr>
              <a:tr h="11390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ICER (£/QALY)</a:t>
                      </a:r>
                      <a:endParaRPr lang="en-GB" sz="2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2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from base case</a:t>
                      </a: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ICER (£/QALY)</a:t>
                      </a:r>
                      <a:endParaRPr lang="en-GB" sz="2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from base case</a:t>
                      </a:r>
                    </a:p>
                  </a:txBody>
                  <a:tcPr marL="10406" marR="10406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52758"/>
                  </a:ext>
                </a:extLst>
              </a:tr>
              <a:tr h="37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case</a:t>
                      </a:r>
                      <a:endParaRPr lang="en-GB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£33,785</a:t>
                      </a:r>
                      <a:endParaRPr lang="en-GB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£58,847</a:t>
                      </a:r>
                      <a:endParaRPr lang="en-GB" sz="2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406" marR="10406" marT="0" marB="0" anchor="b"/>
                </a:tc>
                <a:extLst>
                  <a:ext uri="{0D108BD9-81ED-4DB2-BD59-A6C34878D82A}">
                    <a16:rowId xmlns:a16="http://schemas.microsoft.com/office/drawing/2014/main" val="4186059292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/>
                        <a:t>-</a:t>
                      </a: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/>
                        <a:t>-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£51,592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-£7,255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771255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Gamma</a:t>
                      </a: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£39,074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+£5,289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  <a:tabLst>
                          <a:tab pos="1797050" algn="l"/>
                        </a:tabLst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1107779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Weibull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£40,449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+£6,664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£60,640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+£1,793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3974022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Lognormal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£21,665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-£12,120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£33,767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-£25,080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8102209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Log-logistic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£23,778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-£10,007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£36,959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-£21,888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8572067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Gompertz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£45,030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+£11,245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£66,338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+£7,491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8747118"/>
                  </a:ext>
                </a:extLst>
              </a:tr>
              <a:tr h="419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Generalised gamma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£16,664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-£17,121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£26,162</a:t>
                      </a:r>
                      <a:endParaRPr lang="en-GB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406" marR="10406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-£32,685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82527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81CDAA-4437-9A74-BA46-A5F715BCD4EB}"/>
              </a:ext>
            </a:extLst>
          </p:cNvPr>
          <p:cNvSpPr txBox="1"/>
          <p:nvPr/>
        </p:nvSpPr>
        <p:spPr>
          <a:xfrm>
            <a:off x="266444" y="5877583"/>
            <a:ext cx="113189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All results include PAS for tarlatamab. QALYs and ICER with 1.7 severity modifier applied. </a:t>
            </a:r>
          </a:p>
          <a:p>
            <a:r>
              <a:rPr lang="en-GB" sz="1600">
                <a:effectLst/>
                <a:latin typeface="Arial"/>
                <a:ea typeface="Calibri"/>
                <a:cs typeface="Times New Roman"/>
              </a:rPr>
              <a:t>ICER, incremental cost-effectiveness ratio; Inc., incremental; PAS, patient access scheme; OS, overall survival; QALYs, quality-adjusted life years.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Link to main slides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EAG deterministic scenarios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20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173D-8DE8-7089-29F6-0C57B6D6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18" y="225712"/>
            <a:ext cx="1261457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Company deterministic scenario analysis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Varying adjusted covariates in MAIC only scenario to lower ICER under 30K</a:t>
            </a:r>
          </a:p>
        </p:txBody>
      </p:sp>
      <p:sp>
        <p:nvSpPr>
          <p:cNvPr id="8" name="Rectangle 7" descr="Marker showing slides are confidential ">
            <a:extLst>
              <a:ext uri="{FF2B5EF4-FFF2-40B4-BE49-F238E27FC236}">
                <a16:creationId xmlns:a16="http://schemas.microsoft.com/office/drawing/2014/main" id="{D35A82E8-E559-41A8-8C31-0A68F06D65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8B1233-F5CE-F1EA-B6C2-BCCDE2C91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26741"/>
              </p:ext>
            </p:extLst>
          </p:nvPr>
        </p:nvGraphicFramePr>
        <p:xfrm>
          <a:off x="96129" y="1001932"/>
          <a:ext cx="11981571" cy="52539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82515">
                  <a:extLst>
                    <a:ext uri="{9D8B030D-6E8A-4147-A177-3AD203B41FA5}">
                      <a16:colId xmlns:a16="http://schemas.microsoft.com/office/drawing/2014/main" val="3220799948"/>
                    </a:ext>
                  </a:extLst>
                </a:gridCol>
                <a:gridCol w="1637369">
                  <a:extLst>
                    <a:ext uri="{9D8B030D-6E8A-4147-A177-3AD203B41FA5}">
                      <a16:colId xmlns:a16="http://schemas.microsoft.com/office/drawing/2014/main" val="1873403122"/>
                    </a:ext>
                  </a:extLst>
                </a:gridCol>
                <a:gridCol w="1652528">
                  <a:extLst>
                    <a:ext uri="{9D8B030D-6E8A-4147-A177-3AD203B41FA5}">
                      <a16:colId xmlns:a16="http://schemas.microsoft.com/office/drawing/2014/main" val="642975067"/>
                    </a:ext>
                  </a:extLst>
                </a:gridCol>
                <a:gridCol w="1686408">
                  <a:extLst>
                    <a:ext uri="{9D8B030D-6E8A-4147-A177-3AD203B41FA5}">
                      <a16:colId xmlns:a16="http://schemas.microsoft.com/office/drawing/2014/main" val="3448675571"/>
                    </a:ext>
                  </a:extLst>
                </a:gridCol>
                <a:gridCol w="1122751">
                  <a:extLst>
                    <a:ext uri="{9D8B030D-6E8A-4147-A177-3AD203B41FA5}">
                      <a16:colId xmlns:a16="http://schemas.microsoft.com/office/drawing/2014/main" val="4286128805"/>
                    </a:ext>
                  </a:extLst>
                </a:gridCol>
              </a:tblGrid>
              <a:tr h="673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Incremental costs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Incremental QALYs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ICER (£/QALY)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Change in ICER</a:t>
                      </a:r>
                    </a:p>
                  </a:txBody>
                  <a:tcPr marL="12671" marR="12671" marT="0" marB="0"/>
                </a:tc>
                <a:extLst>
                  <a:ext uri="{0D108BD9-81ED-4DB2-BD59-A6C34878D82A}">
                    <a16:rowId xmlns:a16="http://schemas.microsoft.com/office/drawing/2014/main" val="72910430"/>
                  </a:ext>
                </a:extLst>
              </a:tr>
              <a:tr h="22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revised base case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£33,785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GB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88567"/>
                  </a:ext>
                </a:extLst>
              </a:tr>
              <a:tr h="2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horizon 5 years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£35,280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+£1,495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1044128"/>
                  </a:ext>
                </a:extLst>
              </a:tr>
              <a:tr h="2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horizon 15 years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£33,743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8554836"/>
                  </a:ext>
                </a:extLst>
              </a:tr>
              <a:tr h="2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Treatment-specific utility values used the PFS state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£33,011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-£774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3655630"/>
                  </a:ext>
                </a:extLst>
              </a:tr>
              <a:tr h="2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SOC patients received topotecan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£32,300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-£1,485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7073739"/>
                  </a:ext>
                </a:extLst>
              </a:tr>
              <a:tr h="2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SOC received CAV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£34,983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+£1,198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5291001"/>
                  </a:ext>
                </a:extLst>
              </a:tr>
              <a:tr h="4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SOC patients received platinum-based chemotherapy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£34,631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£846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453985"/>
                  </a:ext>
                </a:extLst>
              </a:tr>
              <a:tr h="230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post-infusion hospitalisation costs for tarlatamab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£32,935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-£850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1781733"/>
                  </a:ext>
                </a:extLst>
              </a:tr>
              <a:tr h="4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not adjust tarlatamab OS &amp; TTD for post-progression use</a:t>
                      </a: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£43,548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671" marR="12671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+£9,763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2156336"/>
                  </a:ext>
                </a:extLst>
              </a:tr>
              <a:tr h="23017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Scenarios applied to company base case before clarification: </a:t>
                      </a:r>
                    </a:p>
                  </a:txBody>
                  <a:tcPr marL="12671" marR="12671" marT="0" marB="0">
                    <a:solidFill>
                      <a:srgbClr val="BFD0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£33,774</a:t>
                      </a:r>
                    </a:p>
                  </a:txBody>
                  <a:tcPr marL="68580" marR="68580" marT="0" marB="0" anchor="ctr">
                    <a:solidFill>
                      <a:srgbClr val="BFD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F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7574"/>
                  </a:ext>
                </a:extLst>
              </a:tr>
              <a:tr h="231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MAICs omitting age + sex at diagnosis</a:t>
                      </a: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£23,290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-£10,484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5947848"/>
                  </a:ext>
                </a:extLst>
              </a:tr>
              <a:tr h="231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MAICs using only include 3 main prognostic factors</a:t>
                      </a:r>
                    </a:p>
                  </a:txBody>
                  <a:tcPr marL="12671" marR="126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*********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1800" b="0" u="sng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n-GB" sz="18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625" marR="28625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£21,328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-£12,446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68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E7F287-C530-C188-D0B5-94FF242B0E7F}"/>
              </a:ext>
            </a:extLst>
          </p:cNvPr>
          <p:cNvSpPr txBox="1"/>
          <p:nvPr/>
        </p:nvSpPr>
        <p:spPr>
          <a:xfrm>
            <a:off x="0" y="6255922"/>
            <a:ext cx="11981570" cy="67710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All results include PAS for tarlatamab. QALYs and ICER with 1.7 severity modifier applied.</a:t>
            </a:r>
          </a:p>
          <a:p>
            <a:r>
              <a:rPr lang="en-GB" sz="1600">
                <a:effectLst/>
                <a:latin typeface="Arial"/>
                <a:ea typeface="Calibri"/>
                <a:cs typeface="Times New Roman"/>
              </a:rPr>
              <a:t>ICER, incremental cost-effectiveness ratio; OS, overall survival; PAS, patient access scheme; QALYs, quality-adjusted life years.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845DE63-ABE4-F276-9A8D-17EC32BC5D04}"/>
              </a:ext>
            </a:extLst>
          </p:cNvPr>
          <p:cNvSpPr txBox="1">
            <a:spLocks/>
          </p:cNvSpPr>
          <p:nvPr/>
        </p:nvSpPr>
        <p:spPr>
          <a:xfrm>
            <a:off x="11691620" y="6367517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48</a:t>
            </a:fld>
            <a:endParaRPr lang="en-GB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1C330-E9A6-A72B-34FB-BF2D8D9F4496}"/>
              </a:ext>
            </a:extLst>
          </p:cNvPr>
          <p:cNvSpPr txBox="1"/>
          <p:nvPr/>
        </p:nvSpPr>
        <p:spPr>
          <a:xfrm>
            <a:off x="6858000" y="-17849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main slides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EAG deterministic scenarios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21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9F06EB-2661-E6A9-899A-E198B691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Managed access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795C0-DA51-9208-3E3A-2E53A43D60DE}"/>
              </a:ext>
            </a:extLst>
          </p:cNvPr>
          <p:cNvSpPr txBox="1"/>
          <p:nvPr/>
        </p:nvSpPr>
        <p:spPr>
          <a:xfrm>
            <a:off x="306358" y="961525"/>
            <a:ext cx="1157151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has not made a managed access proposal for this topic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265F04-7ECC-7035-6EC5-9E4C1CD448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979" y="1535858"/>
            <a:ext cx="11250786" cy="520838"/>
          </a:xfrm>
        </p:spPr>
        <p:txBody>
          <a:bodyPr/>
          <a:lstStyle/>
          <a:p>
            <a:r>
              <a:rPr lang="en-GB"/>
              <a:t>Criteria for a managed access recommendation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440743-57CD-6292-75D2-7E57A1A13C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370" y="2056696"/>
            <a:ext cx="11250785" cy="34072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200" b="1" dirty="0">
                <a:ea typeface="Inter" panose="02000503000000020004" pitchFamily="2" charset="0"/>
              </a:rPr>
              <a:t>Reminder: The committee can make a recommendation with managed access if: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technology cannot be recommended for use because the evidence is too uncertain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the technology has the </a:t>
            </a:r>
            <a:r>
              <a:rPr lang="en-GB" sz="2200" b="1" dirty="0"/>
              <a:t>plausible potential</a:t>
            </a:r>
            <a:r>
              <a:rPr lang="en-GB" sz="2200" dirty="0"/>
              <a:t> to be cost effective at the </a:t>
            </a:r>
            <a:r>
              <a:rPr lang="en-GB" sz="2200" b="1" dirty="0"/>
              <a:t>currently agreed price</a:t>
            </a:r>
            <a:endParaRPr lang="en-GB" sz="22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new evidence that could </a:t>
            </a:r>
            <a:r>
              <a:rPr lang="en-GB" sz="2200" b="1" dirty="0"/>
              <a:t>sufficiently support the case for recommendation</a:t>
            </a:r>
            <a:r>
              <a:rPr lang="en-GB" sz="2200" dirty="0"/>
              <a:t> is expected from ongoing or planned clinical trials, or could be collected from people having the technology in clinical practice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data could feasibly be collected within a reasonable timeframe (up to a </a:t>
            </a:r>
            <a:r>
              <a:rPr lang="en-GB" sz="2200" b="1" dirty="0"/>
              <a:t>maximum of 5 years</a:t>
            </a:r>
            <a:r>
              <a:rPr lang="en-GB" sz="2200" dirty="0"/>
              <a:t>) without </a:t>
            </a:r>
            <a:r>
              <a:rPr lang="en-GB" sz="2200" b="1" dirty="0"/>
              <a:t>undue burden</a:t>
            </a:r>
            <a:r>
              <a:rPr lang="en-GB" sz="2200" dirty="0"/>
              <a:t>. </a:t>
            </a:r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04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170F7C-69A2-0361-D637-1128D6D8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Patient and clinical perspectives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Submissions from Roy Castle Lung Cancer Foundation and clinical experts</a:t>
            </a:r>
            <a:b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/>
            </a:b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7874C5-AF6C-5F9F-FE4D-76146CE79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7778" y="1275834"/>
            <a:ext cx="9090786" cy="42252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500"/>
              </a:spcBef>
            </a:pPr>
            <a:r>
              <a:rPr lang="en-GB" sz="2200">
                <a:latin typeface="Arial"/>
              </a:rPr>
              <a:t>Rapidly progressive cancer and patients are very symptomatic</a:t>
            </a:r>
          </a:p>
          <a:p>
            <a:pPr>
              <a:spcBef>
                <a:spcPts val="500"/>
              </a:spcBef>
            </a:pPr>
            <a:r>
              <a:rPr lang="en-GB" sz="2200"/>
              <a:t>Unmet need </a:t>
            </a:r>
            <a:r>
              <a:rPr lang="en-GB" sz="2200">
                <a:sym typeface="Wingdings" panose="05000000000000000000" pitchFamily="2" charset="2"/>
              </a:rPr>
              <a:t> </a:t>
            </a:r>
            <a:r>
              <a:rPr lang="en-GB" sz="2200"/>
              <a:t>no approved 3</a:t>
            </a:r>
            <a:r>
              <a:rPr lang="en-GB" sz="2200" baseline="30000"/>
              <a:t>rd</a:t>
            </a:r>
            <a:r>
              <a:rPr lang="en-GB" sz="2200"/>
              <a:t> line treatments: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200"/>
              <a:t>Treatment for ES-SCLC non-curative: aim to shrink / stabilise tumour, delay progression, improve QoL and reduce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High relapse rate and poor outcomes after initial treatment, especially once current options exhausted (few months survival only)</a:t>
            </a:r>
            <a:endParaRPr lang="en-GB" sz="220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Even modest extensions in life important for patients and families</a:t>
            </a:r>
          </a:p>
          <a:p>
            <a:r>
              <a:rPr lang="en-GB" sz="2200"/>
              <a:t>Tarlatamab is a step change in treatment: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200"/>
              <a:t>Side effects of cytokine </a:t>
            </a:r>
            <a:r>
              <a:rPr lang="en-GB" sz="2200">
                <a:latin typeface="Arial"/>
              </a:rPr>
              <a:t>release syndrome and immune effector cell-associated neurotoxicity syndrome needs managing and monitoring (including hospitalisation for initial treatments)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sz="2200"/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sz="2200"/>
          </a:p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C22959-A087-A208-9CE5-7A3221693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63" y="6448442"/>
            <a:ext cx="9086850" cy="365125"/>
          </a:xfrm>
        </p:spPr>
        <p:txBody>
          <a:bodyPr/>
          <a:lstStyle/>
          <a:p>
            <a:r>
              <a:rPr lang="en-GB"/>
              <a:t>ES-SCLC, extensive-stage small cell lung cancer; QoL, quality of life</a:t>
            </a:r>
          </a:p>
        </p:txBody>
      </p:sp>
      <p:sp>
        <p:nvSpPr>
          <p:cNvPr id="2" name="Speech Bubble: Rectangle with Corners Rounded 1" descr="Patient quotation">
            <a:extLst>
              <a:ext uri="{FF2B5EF4-FFF2-40B4-BE49-F238E27FC236}">
                <a16:creationId xmlns:a16="http://schemas.microsoft.com/office/drawing/2014/main" id="{5C09CD07-C167-238D-0AAB-291AC63B4C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72675" y="1271237"/>
            <a:ext cx="3493512" cy="1055815"/>
          </a:xfrm>
          <a:prstGeom prst="wedgeRoundRectCallout">
            <a:avLst>
              <a:gd name="adj1" fmla="val 27824"/>
              <a:gd name="adj2" fmla="val 7113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“A diagnosis of extensive SCLC is devastating.”</a:t>
            </a:r>
            <a:endParaRPr kumimoji="0" lang="en-GB" sz="22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 descr="Patient quotation">
            <a:extLst>
              <a:ext uri="{FF2B5EF4-FFF2-40B4-BE49-F238E27FC236}">
                <a16:creationId xmlns:a16="http://schemas.microsoft.com/office/drawing/2014/main" id="{D02535E0-CFB0-CD91-4392-DCDDF6E1F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362941" y="2646594"/>
            <a:ext cx="2724095" cy="1811609"/>
          </a:xfrm>
          <a:prstGeom prst="wedgeRoundRectCallout">
            <a:avLst>
              <a:gd name="adj1" fmla="val 22305"/>
              <a:gd name="adj2" fmla="val 5935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i="1">
                <a:latin typeface="Arial" panose="020B0604020202020204" pitchFamily="34" charset="0"/>
                <a:cs typeface="Arial" panose="020B0604020202020204" pitchFamily="34" charset="0"/>
              </a:rPr>
              <a:t>“…an aggressive disease, with very few advances in treatment over decades.”</a:t>
            </a:r>
          </a:p>
        </p:txBody>
      </p:sp>
      <p:sp>
        <p:nvSpPr>
          <p:cNvPr id="13" name="Speech Bubble: Rectangle with Corners Rounded 12" descr="Patient quotation">
            <a:extLst>
              <a:ext uri="{FF2B5EF4-FFF2-40B4-BE49-F238E27FC236}">
                <a16:creationId xmlns:a16="http://schemas.microsoft.com/office/drawing/2014/main" id="{292D2675-4202-59EF-8372-E96BF84204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03476" y="4830409"/>
            <a:ext cx="2962710" cy="1336343"/>
          </a:xfrm>
          <a:prstGeom prst="wedgeRoundRectCallout">
            <a:avLst>
              <a:gd name="adj1" fmla="val 22305"/>
              <a:gd name="adj2" fmla="val 5935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i="1">
                <a:latin typeface="Arial" panose="020B0604020202020204" pitchFamily="34" charset="0"/>
                <a:cs typeface="Arial" panose="020B0604020202020204" pitchFamily="34" charset="0"/>
              </a:rPr>
              <a:t>[Survival rates with tarlatamab] hitherto not seen in this disease 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F8EA2-E59C-ED25-4595-D614A635A60D}"/>
              </a:ext>
            </a:extLst>
          </p:cNvPr>
          <p:cNvSpPr txBox="1"/>
          <p:nvPr/>
        </p:nvSpPr>
        <p:spPr>
          <a:xfrm>
            <a:off x="6723772" y="21470"/>
            <a:ext cx="546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AEs of special interest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0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84A-ABD8-B253-3A94-7385208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" y="25574"/>
            <a:ext cx="12434675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</a:rPr>
              <a:t>Treatment pathway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/>
                <a:cs typeface="Arial"/>
              </a:rPr>
              <a:t>Company focusses on ES-SCLC. No licenced treatments for 3</a:t>
            </a:r>
            <a:r>
              <a:rPr lang="en-GB" sz="2400" b="0" i="1" baseline="30000">
                <a:solidFill>
                  <a:schemeClr val="accent1"/>
                </a:solidFill>
                <a:latin typeface="Arial"/>
                <a:cs typeface="Arial"/>
              </a:rPr>
              <a:t>rd</a:t>
            </a:r>
            <a:r>
              <a:rPr lang="en-GB" sz="2400" b="0" i="1">
                <a:solidFill>
                  <a:schemeClr val="accent1"/>
                </a:solidFill>
                <a:latin typeface="Arial"/>
                <a:cs typeface="Arial"/>
              </a:rPr>
              <a:t> line: 2</a:t>
            </a:r>
            <a:r>
              <a:rPr lang="en-GB" sz="2400" b="0" i="1" baseline="30000">
                <a:solidFill>
                  <a:schemeClr val="accent1"/>
                </a:solidFill>
                <a:latin typeface="Arial"/>
                <a:cs typeface="Arial"/>
              </a:rPr>
              <a:t>nd</a:t>
            </a:r>
            <a:r>
              <a:rPr lang="en-GB" sz="2400" b="0" i="1">
                <a:solidFill>
                  <a:schemeClr val="accent1"/>
                </a:solidFill>
                <a:latin typeface="Arial"/>
                <a:cs typeface="Arial"/>
              </a:rPr>
              <a:t> line treatments offered</a:t>
            </a:r>
          </a:p>
        </p:txBody>
      </p:sp>
      <p:grpSp>
        <p:nvGrpSpPr>
          <p:cNvPr id="13" name="Group 12" descr="Questions for committee">
            <a:extLst>
              <a:ext uri="{FF2B5EF4-FFF2-40B4-BE49-F238E27FC236}">
                <a16:creationId xmlns:a16="http://schemas.microsoft.com/office/drawing/2014/main" id="{C962E482-07F4-F694-2A94-8A5A6CC421E3}"/>
              </a:ext>
            </a:extLst>
          </p:cNvPr>
          <p:cNvGrpSpPr/>
          <p:nvPr/>
        </p:nvGrpSpPr>
        <p:grpSpPr>
          <a:xfrm>
            <a:off x="20091" y="5991423"/>
            <a:ext cx="12116958" cy="827867"/>
            <a:chOff x="1360485" y="5130739"/>
            <a:chExt cx="10662503" cy="827867"/>
          </a:xfrm>
        </p:grpSpPr>
        <p:sp>
          <p:nvSpPr>
            <p:cNvPr id="7" name="Rectangle 6" descr="Question to committee">
              <a:extLst>
                <a:ext uri="{FF2B5EF4-FFF2-40B4-BE49-F238E27FC236}">
                  <a16:creationId xmlns:a16="http://schemas.microsoft.com/office/drawing/2014/main" id="{80AB0BCC-0084-0FCC-1B49-ADC7793615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585674" y="5130739"/>
              <a:ext cx="10437314" cy="8278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tIns="45720" rIns="91440" bIns="45720" rtlCol="0" anchor="ctr"/>
            <a:lstStyle/>
            <a:p>
              <a:r>
                <a:rPr lang="en-GB" sz="2200">
                  <a:solidFill>
                    <a:schemeClr val="tx1"/>
                  </a:solidFill>
                  <a:latin typeface="Arial"/>
                  <a:cs typeface="Arial"/>
                </a:rPr>
                <a:t>Who receives best supportive care in clinical practice? Would these people have tarlatamab? </a:t>
              </a:r>
            </a:p>
            <a:p>
              <a:r>
                <a:rPr lang="en-GB" sz="2200">
                  <a:solidFill>
                    <a:schemeClr val="tx1"/>
                  </a:solidFill>
                  <a:latin typeface="Arial"/>
                  <a:cs typeface="Arial"/>
                </a:rPr>
                <a:t>Is the proposed positioning for tarlatamab appropriate? </a:t>
              </a:r>
              <a:endParaRPr lang="en-GB" sz="2200">
                <a:solidFill>
                  <a:schemeClr val="tx1"/>
                </a:solidFill>
                <a:latin typeface="Arial" panose="020B0604020202020204" pitchFamily="34" charset="0"/>
                <a:cs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1FA294-ABC1-5A98-00CC-1FC820485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360485" y="5354601"/>
              <a:ext cx="351509" cy="418242"/>
              <a:chOff x="-1536008" y="4092448"/>
              <a:chExt cx="351509" cy="41824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E28E5A-417A-3FA9-04E3-F09C14465E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536008" y="4092448"/>
                <a:ext cx="351508" cy="41824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Graphic 9" descr="Chat with solid fill">
                <a:extLst>
                  <a:ext uri="{FF2B5EF4-FFF2-40B4-BE49-F238E27FC236}">
                    <a16:creationId xmlns:a16="http://schemas.microsoft.com/office/drawing/2014/main" id="{889FFACD-3C85-D722-8614-EB0A9D454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-1505332" y="4189857"/>
                <a:ext cx="320833" cy="320833"/>
              </a:xfrm>
              <a:prstGeom prst="rect">
                <a:avLst/>
              </a:prstGeom>
            </p:spPr>
          </p:pic>
        </p:grpSp>
      </p:grpSp>
      <p:grpSp>
        <p:nvGrpSpPr>
          <p:cNvPr id="5" name="Group 4" descr="Pathway for ES-SCLC">
            <a:extLst>
              <a:ext uri="{FF2B5EF4-FFF2-40B4-BE49-F238E27FC236}">
                <a16:creationId xmlns:a16="http://schemas.microsoft.com/office/drawing/2014/main" id="{F81A9781-88AA-69ED-81D3-A2A9399CEA0C}"/>
              </a:ext>
            </a:extLst>
          </p:cNvPr>
          <p:cNvGrpSpPr/>
          <p:nvPr/>
        </p:nvGrpSpPr>
        <p:grpSpPr>
          <a:xfrm>
            <a:off x="-29465" y="787563"/>
            <a:ext cx="12166514" cy="5080300"/>
            <a:chOff x="-29465" y="787563"/>
            <a:chExt cx="12166514" cy="50803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2C02B4F-8D06-BB5C-B99C-EB51DD032B66}"/>
                </a:ext>
              </a:extLst>
            </p:cNvPr>
            <p:cNvSpPr/>
            <p:nvPr/>
          </p:nvSpPr>
          <p:spPr>
            <a:xfrm>
              <a:off x="83277" y="4837696"/>
              <a:ext cx="12008413" cy="10301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2200" baseline="30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line onward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1C0944B-0B44-C387-1B7A-E44F7F29E768}"/>
                </a:ext>
              </a:extLst>
            </p:cNvPr>
            <p:cNvSpPr/>
            <p:nvPr/>
          </p:nvSpPr>
          <p:spPr>
            <a:xfrm>
              <a:off x="128636" y="3185957"/>
              <a:ext cx="12008413" cy="14843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2200" baseline="30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line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8487498-E73A-61A5-0140-9E4714012878}"/>
                </a:ext>
              </a:extLst>
            </p:cNvPr>
            <p:cNvSpPr/>
            <p:nvPr/>
          </p:nvSpPr>
          <p:spPr>
            <a:xfrm>
              <a:off x="128637" y="1721318"/>
              <a:ext cx="12008412" cy="1371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2200" baseline="30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line</a:t>
              </a:r>
            </a:p>
          </p:txBody>
        </p:sp>
        <p:grpSp>
          <p:nvGrpSpPr>
            <p:cNvPr id="17" name="Group 16" descr="oposed pathway for severe haemophilia A. &#10;Efanesoctocog positioned by company for previously untreated patients (PUPS) and previously treated patients: (PTPs) :&#10;PUPs currently offered emicizumab or efmoroctocog alfa (an extended  half life factor 8 product). &#10;PTPs currently offered emicizumab and (proposed by lead team or EAG), standard short half life (EHL) or extended half life (EHL) factor 8 products. ">
              <a:extLst>
                <a:ext uri="{FF2B5EF4-FFF2-40B4-BE49-F238E27FC236}">
                  <a16:creationId xmlns:a16="http://schemas.microsoft.com/office/drawing/2014/main" id="{733E3362-5809-603C-1176-76B0196E0DAB}"/>
                </a:ext>
              </a:extLst>
            </p:cNvPr>
            <p:cNvGrpSpPr/>
            <p:nvPr/>
          </p:nvGrpSpPr>
          <p:grpSpPr>
            <a:xfrm>
              <a:off x="-29465" y="787563"/>
              <a:ext cx="7589862" cy="1661888"/>
              <a:chOff x="-106484" y="498763"/>
              <a:chExt cx="7589862" cy="166188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9B5482-54CB-8353-64B2-E818244BB73A}"/>
                  </a:ext>
                </a:extLst>
              </p:cNvPr>
              <p:cNvSpPr txBox="1"/>
              <p:nvPr/>
            </p:nvSpPr>
            <p:spPr>
              <a:xfrm>
                <a:off x="-106484" y="498763"/>
                <a:ext cx="446949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Proposed pathway for ES-SCLC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B4F40AE-4AFB-8BE9-8EEE-C7843EA0FD6F}"/>
                  </a:ext>
                </a:extLst>
              </p:cNvPr>
              <p:cNvSpPr/>
              <p:nvPr/>
            </p:nvSpPr>
            <p:spPr>
              <a:xfrm>
                <a:off x="3407243" y="899830"/>
                <a:ext cx="4076135" cy="3138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 b="1">
                    <a:latin typeface="Arial" panose="020B0604020202020204" pitchFamily="34" charset="0"/>
                    <a:cs typeface="Arial" panose="020B0604020202020204" pitchFamily="34" charset="0"/>
                  </a:rPr>
                  <a:t>Diagnosis of ES-SCLC</a:t>
                </a: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D369637-22CE-BBA1-0FFE-398ED0AE2D47}"/>
                  </a:ext>
                </a:extLst>
              </p:cNvPr>
              <p:cNvSpPr/>
              <p:nvPr/>
            </p:nvSpPr>
            <p:spPr>
              <a:xfrm>
                <a:off x="822207" y="1499889"/>
                <a:ext cx="4529863" cy="66076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Cisplatin-based combination chemotherapy</a:t>
                </a:r>
              </a:p>
            </p:txBody>
          </p: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EF24A8AC-4DC0-255E-408B-74DF9D9FD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  <a:stCxn id="24" idx="2"/>
                <a:endCxn id="29" idx="0"/>
              </p:cNvCxnSpPr>
              <p:nvPr/>
            </p:nvCxnSpPr>
            <p:spPr>
              <a:xfrm rot="5400000">
                <a:off x="4123127" y="177705"/>
                <a:ext cx="286196" cy="2358172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5DF9F8F-B346-172F-64C5-1343F7090928}"/>
                </a:ext>
              </a:extLst>
            </p:cNvPr>
            <p:cNvSpPr/>
            <p:nvPr/>
          </p:nvSpPr>
          <p:spPr>
            <a:xfrm>
              <a:off x="6642717" y="1773522"/>
              <a:ext cx="5273283" cy="65588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Atezolizumab + carboplatin + etoposide (TA638)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F4736EE1-B3FE-E1C7-57A4-8445FC39B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24" idx="2"/>
              <a:endCxn id="55" idx="0"/>
            </p:cNvCxnSpPr>
            <p:nvPr/>
          </p:nvCxnSpPr>
          <p:spPr>
            <a:xfrm rot="16200000" flipH="1">
              <a:off x="7265330" y="-240508"/>
              <a:ext cx="271029" cy="375702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DCD1A3-33B1-7B43-985A-3AD0D38829B6}"/>
                </a:ext>
              </a:extLst>
            </p:cNvPr>
            <p:cNvSpPr/>
            <p:nvPr/>
          </p:nvSpPr>
          <p:spPr>
            <a:xfrm>
              <a:off x="762369" y="3787775"/>
              <a:ext cx="2885825" cy="738055"/>
            </a:xfrm>
            <a:prstGeom prst="roundRect">
              <a:avLst/>
            </a:prstGeom>
            <a:solidFill>
              <a:srgbClr val="C8E0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Carboplatin/ cisplatin + etoposide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911DE9D-B1CA-560B-1EBB-B4AFC1D026BD}"/>
                </a:ext>
              </a:extLst>
            </p:cNvPr>
            <p:cNvSpPr/>
            <p:nvPr/>
          </p:nvSpPr>
          <p:spPr>
            <a:xfrm>
              <a:off x="3822356" y="3784502"/>
              <a:ext cx="1845663" cy="742317"/>
            </a:xfrm>
            <a:prstGeom prst="roundRect">
              <a:avLst/>
            </a:prstGeom>
            <a:solidFill>
              <a:srgbClr val="C8E0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Carboplatin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0D55515-831C-33C1-B33C-533107C2BCDE}"/>
                </a:ext>
              </a:extLst>
            </p:cNvPr>
            <p:cNvSpPr/>
            <p:nvPr/>
          </p:nvSpPr>
          <p:spPr>
            <a:xfrm>
              <a:off x="5724839" y="3792451"/>
              <a:ext cx="4120431" cy="740764"/>
            </a:xfrm>
            <a:prstGeom prst="roundRect">
              <a:avLst/>
            </a:prstGeom>
            <a:solidFill>
              <a:srgbClr val="C8E0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Cyclophosphamide + doxorubicin + vincristine (CAV)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8DF8C45-6A2D-E390-2477-C1FD1B4657F4}"/>
                </a:ext>
              </a:extLst>
            </p:cNvPr>
            <p:cNvSpPr/>
            <p:nvPr/>
          </p:nvSpPr>
          <p:spPr>
            <a:xfrm>
              <a:off x="9890630" y="3774260"/>
              <a:ext cx="1980012" cy="750022"/>
            </a:xfrm>
            <a:prstGeom prst="roundRect">
              <a:avLst/>
            </a:prstGeom>
            <a:solidFill>
              <a:srgbClr val="C8E0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Topotecan (TA184)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F174C50-82D6-C204-443C-346E0FDA179E}"/>
                </a:ext>
              </a:extLst>
            </p:cNvPr>
            <p:cNvSpPr/>
            <p:nvPr/>
          </p:nvSpPr>
          <p:spPr>
            <a:xfrm>
              <a:off x="7595260" y="5037241"/>
              <a:ext cx="3814541" cy="754637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proposed positioning for tarlatamab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7F8F374-51ED-0489-4679-7E3EE0F25C6B}"/>
                </a:ext>
              </a:extLst>
            </p:cNvPr>
            <p:cNvSpPr/>
            <p:nvPr/>
          </p:nvSpPr>
          <p:spPr>
            <a:xfrm>
              <a:off x="4093307" y="5037241"/>
              <a:ext cx="3430604" cy="75463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Re-treatment with chemotherapy regimens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0BEE9103-C3EA-9CBC-9B12-113E0932FE62}"/>
                </a:ext>
              </a:extLst>
            </p:cNvPr>
            <p:cNvCxnSpPr>
              <a:cxnSpLocks/>
              <a:stCxn id="29" idx="2"/>
              <a:endCxn id="41" idx="0"/>
            </p:cNvCxnSpPr>
            <p:nvPr/>
          </p:nvCxnSpPr>
          <p:spPr>
            <a:xfrm rot="16200000" flipH="1">
              <a:off x="4486922" y="1126686"/>
              <a:ext cx="261415" cy="290694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49ED0048-588C-519F-9532-17C609D3F36A}"/>
                </a:ext>
              </a:extLst>
            </p:cNvPr>
            <p:cNvCxnSpPr>
              <a:cxnSpLocks/>
              <a:stCxn id="55" idx="2"/>
              <a:endCxn id="41" idx="0"/>
            </p:cNvCxnSpPr>
            <p:nvPr/>
          </p:nvCxnSpPr>
          <p:spPr>
            <a:xfrm rot="5400000">
              <a:off x="7534501" y="966007"/>
              <a:ext cx="281459" cy="320825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D8995C87-F026-2820-CD82-ACD1FDE88A03}"/>
                </a:ext>
              </a:extLst>
            </p:cNvPr>
            <p:cNvCxnSpPr>
              <a:cxnSpLocks/>
              <a:stCxn id="28" idx="2"/>
              <a:endCxn id="45" idx="0"/>
            </p:cNvCxnSpPr>
            <p:nvPr/>
          </p:nvCxnSpPr>
          <p:spPr>
            <a:xfrm rot="16200000" flipH="1">
              <a:off x="5598201" y="1132910"/>
              <a:ext cx="511411" cy="729724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DE8ED2EF-0C13-73DE-AE7A-E16BFCAF8A33}"/>
                </a:ext>
              </a:extLst>
            </p:cNvPr>
            <p:cNvCxnSpPr>
              <a:cxnSpLocks/>
              <a:stCxn id="33" idx="2"/>
              <a:endCxn id="45" idx="0"/>
            </p:cNvCxnSpPr>
            <p:nvPr/>
          </p:nvCxnSpPr>
          <p:spPr>
            <a:xfrm rot="16200000" flipH="1">
              <a:off x="6868648" y="2403358"/>
              <a:ext cx="510422" cy="475734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6ACF835-E6F4-7267-9994-7FC321F4845D}"/>
                </a:ext>
              </a:extLst>
            </p:cNvPr>
            <p:cNvSpPr/>
            <p:nvPr/>
          </p:nvSpPr>
          <p:spPr>
            <a:xfrm>
              <a:off x="7869351" y="1106244"/>
              <a:ext cx="4098435" cy="3950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ysClr val="windowText" lastClr="000000"/>
                  </a:solidFill>
                </a:rPr>
                <a:t> </a:t>
              </a:r>
              <a:r>
                <a:rPr lang="en-GB" sz="2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treatments +/- radiotherapy</a:t>
              </a:r>
            </a:p>
          </p:txBody>
        </p: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EDF19A2B-1D18-9675-FD12-AC323AA39081}"/>
                </a:ext>
              </a:extLst>
            </p:cNvPr>
            <p:cNvCxnSpPr>
              <a:cxnSpLocks/>
              <a:stCxn id="35" idx="2"/>
              <a:endCxn id="46" idx="0"/>
            </p:cNvCxnSpPr>
            <p:nvPr/>
          </p:nvCxnSpPr>
          <p:spPr>
            <a:xfrm rot="5400000">
              <a:off x="6544819" y="3797005"/>
              <a:ext cx="504026" cy="197644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9BC4DB42-57BD-15BD-7023-4EAF7CA7FF21}"/>
                </a:ext>
              </a:extLst>
            </p:cNvPr>
            <p:cNvCxnSpPr>
              <a:cxnSpLocks/>
              <a:stCxn id="36" idx="2"/>
              <a:endCxn id="46" idx="0"/>
            </p:cNvCxnSpPr>
            <p:nvPr/>
          </p:nvCxnSpPr>
          <p:spPr>
            <a:xfrm rot="5400000">
              <a:off x="8088144" y="2244748"/>
              <a:ext cx="512959" cy="50720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90732B-A1F3-874B-872D-A91D09A5FC8F}"/>
                </a:ext>
              </a:extLst>
            </p:cNvPr>
            <p:cNvSpPr txBox="1"/>
            <p:nvPr/>
          </p:nvSpPr>
          <p:spPr>
            <a:xfrm>
              <a:off x="4093307" y="2710866"/>
              <a:ext cx="3955588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Assess time to progression</a:t>
              </a: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7361A3A0-F175-D5B0-F814-0617DF52DEE7}"/>
                </a:ext>
              </a:extLst>
            </p:cNvPr>
            <p:cNvCxnSpPr>
              <a:cxnSpLocks/>
              <a:stCxn id="41" idx="2"/>
              <a:endCxn id="28" idx="0"/>
            </p:cNvCxnSpPr>
            <p:nvPr/>
          </p:nvCxnSpPr>
          <p:spPr>
            <a:xfrm rot="5400000">
              <a:off x="3815181" y="1531855"/>
              <a:ext cx="646022" cy="386581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39A59322-D173-41E5-6DAD-19192447CDB8}"/>
                </a:ext>
              </a:extLst>
            </p:cNvPr>
            <p:cNvCxnSpPr>
              <a:cxnSpLocks/>
              <a:stCxn id="41" idx="2"/>
              <a:endCxn id="33" idx="0"/>
            </p:cNvCxnSpPr>
            <p:nvPr/>
          </p:nvCxnSpPr>
          <p:spPr>
            <a:xfrm rot="5400000">
              <a:off x="5086771" y="2800171"/>
              <a:ext cx="642749" cy="132591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98FDFB-5E16-73D3-20EA-38177A2B09ED}"/>
                </a:ext>
              </a:extLst>
            </p:cNvPr>
            <p:cNvSpPr txBox="1"/>
            <p:nvPr/>
          </p:nvSpPr>
          <p:spPr>
            <a:xfrm>
              <a:off x="3722231" y="3209205"/>
              <a:ext cx="1688995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+6 months </a:t>
              </a:r>
            </a:p>
          </p:txBody>
        </p: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9641B9BA-5A94-797C-F86A-47393ABC43FF}"/>
                </a:ext>
              </a:extLst>
            </p:cNvPr>
            <p:cNvCxnSpPr>
              <a:cxnSpLocks/>
              <a:stCxn id="41" idx="2"/>
              <a:endCxn id="36" idx="0"/>
            </p:cNvCxnSpPr>
            <p:nvPr/>
          </p:nvCxnSpPr>
          <p:spPr>
            <a:xfrm rot="16200000" flipH="1">
              <a:off x="8159615" y="1053238"/>
              <a:ext cx="632507" cy="480953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or: Elbow 95">
              <a:extLst>
                <a:ext uri="{FF2B5EF4-FFF2-40B4-BE49-F238E27FC236}">
                  <a16:creationId xmlns:a16="http://schemas.microsoft.com/office/drawing/2014/main" id="{901C835A-E990-C0EF-52F6-93F1AFA277B2}"/>
                </a:ext>
              </a:extLst>
            </p:cNvPr>
            <p:cNvCxnSpPr>
              <a:cxnSpLocks/>
              <a:stCxn id="41" idx="2"/>
              <a:endCxn id="35" idx="0"/>
            </p:cNvCxnSpPr>
            <p:nvPr/>
          </p:nvCxnSpPr>
          <p:spPr>
            <a:xfrm rot="16200000" flipH="1">
              <a:off x="6602729" y="2610125"/>
              <a:ext cx="650698" cy="171395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05DDDE-BBAB-4818-6CAD-6D45FEE55D1F}"/>
                </a:ext>
              </a:extLst>
            </p:cNvPr>
            <p:cNvSpPr txBox="1"/>
            <p:nvPr/>
          </p:nvSpPr>
          <p:spPr>
            <a:xfrm>
              <a:off x="7041601" y="3238936"/>
              <a:ext cx="2460930" cy="4308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Within 3-6 months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6C416F0-D056-6132-F774-CB448D792F80}"/>
                </a:ext>
              </a:extLst>
            </p:cNvPr>
            <p:cNvSpPr/>
            <p:nvPr/>
          </p:nvSpPr>
          <p:spPr>
            <a:xfrm>
              <a:off x="1477209" y="5037241"/>
              <a:ext cx="2424520" cy="75463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 supportive care?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25323FA8-B7AA-DA5C-F90E-9968F07FCB51}"/>
                </a:ext>
              </a:extLst>
            </p:cNvPr>
            <p:cNvCxnSpPr>
              <a:cxnSpLocks/>
              <a:stCxn id="28" idx="2"/>
              <a:endCxn id="3" idx="0"/>
            </p:cNvCxnSpPr>
            <p:nvPr/>
          </p:nvCxnSpPr>
          <p:spPr>
            <a:xfrm rot="16200000" flipH="1">
              <a:off x="2191670" y="4539441"/>
              <a:ext cx="511411" cy="4841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4A7025B-FF46-20ED-BC8A-7C9A0AFF5CB7}"/>
              </a:ext>
            </a:extLst>
          </p:cNvPr>
          <p:cNvSpPr txBox="1">
            <a:spLocks/>
          </p:cNvSpPr>
          <p:nvPr/>
        </p:nvSpPr>
        <p:spPr>
          <a:xfrm>
            <a:off x="11702218" y="91509"/>
            <a:ext cx="500380" cy="33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z="1400" b="1" smtClean="0"/>
              <a:pPr/>
              <a:t>6</a:t>
            </a:fld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40092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8421A2-2D56-2D33-EE57-B5219602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Population and comparators (1)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DP includes different population and comparators than NICE scope </a:t>
            </a:r>
          </a:p>
        </p:txBody>
      </p:sp>
      <p:sp>
        <p:nvSpPr>
          <p:cNvPr id="28" name="Abbreviations">
            <a:extLst>
              <a:ext uri="{FF2B5EF4-FFF2-40B4-BE49-F238E27FC236}">
                <a16:creationId xmlns:a16="http://schemas.microsoft.com/office/drawing/2014/main" id="{9036E17B-3538-EAC1-0829-C3B947B8B9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022" y="6152173"/>
            <a:ext cx="11250785" cy="6067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AE, adverse event; BSC, best supportive care; ECOG, Eastern Cooperative Oncology Group; DP, decision problem; SmPC, summary of product characteristics;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CA74A-6F08-4190-9479-10C9823605C7}"/>
              </a:ext>
            </a:extLst>
          </p:cNvPr>
          <p:cNvSpPr/>
          <p:nvPr/>
        </p:nvSpPr>
        <p:spPr>
          <a:xfrm>
            <a:off x="199177" y="1116828"/>
            <a:ext cx="11761110" cy="11081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</a:rPr>
              <a:t>Background: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Company’s decision problem narrower than scope as company: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limits population to people with ECOG performance status 0 or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excludes best supportive care (BSC) as a comparator </a:t>
            </a:r>
          </a:p>
          <a:p>
            <a:endParaRPr lang="en-GB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95D89B-195A-4D94-A8DE-CD5502F42403}"/>
              </a:ext>
            </a:extLst>
          </p:cNvPr>
          <p:cNvSpPr/>
          <p:nvPr/>
        </p:nvSpPr>
        <p:spPr>
          <a:xfrm>
            <a:off x="199177" y="2332123"/>
            <a:ext cx="11771955" cy="7828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accent2"/>
                </a:solidFill>
                <a:latin typeface="Arial" panose="020B0604020202020204" pitchFamily="34" charset="0"/>
              </a:rPr>
              <a:t>Company: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Different populations on systemic therapy (ECOG 0-1) &amp; BSC (ECOG 2+)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Tarlatamab only used in people with ECOG 0 or 1, reflective of clinical evidence</a:t>
            </a:r>
            <a:endParaRPr lang="en-GB" sz="2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4E1D21-37B6-4DED-9C97-E9DA5819D47B}"/>
              </a:ext>
            </a:extLst>
          </p:cNvPr>
          <p:cNvSpPr/>
          <p:nvPr/>
        </p:nvSpPr>
        <p:spPr>
          <a:xfrm>
            <a:off x="210022" y="3244038"/>
            <a:ext cx="11771955" cy="27791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</a:rPr>
              <a:t>EAG comments: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</a:rPr>
              <a:t>EAG’s clinical experts 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gree with proposed pathway:</a:t>
            </a:r>
          </a:p>
          <a:p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No established treatment at 3</a:t>
            </a:r>
            <a:r>
              <a:rPr lang="en-GB" sz="2200" baseline="300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line +: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Most people not fit enough for systemic treatments  have BSC (symptom management)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Agree eligible population = ECOG 0 or 1:</a:t>
            </a:r>
          </a:p>
          <a:p>
            <a:pPr marL="628650" lvl="1" indent="-342900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Must be fit enough for tarlatamab associated toxicity &amp; hospitalisation for AE monitoring</a:t>
            </a:r>
          </a:p>
          <a:p>
            <a:pPr marL="628650" lvl="1" indent="-342900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Of the few patients with ECOG 0-1, most choose retreatment with 2nd line systemic therapies (usually CAV or topotecan) not BSC (1 EAG expert: &lt;20% receive BSC).</a:t>
            </a:r>
          </a:p>
          <a:p>
            <a:pPr marL="17145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Company DP and clinical evidence narrower than SmPC  does not limit by ECOG status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4BFF6-1BF0-EBF9-30EC-ED646CA7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6268" t="3813" r="14723" b="4056"/>
          <a:stretch/>
        </p:blipFill>
        <p:spPr>
          <a:xfrm>
            <a:off x="11589897" y="150186"/>
            <a:ext cx="468000" cy="4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DA23B7-E9E1-8A58-B47C-F87013D62BA6}"/>
              </a:ext>
            </a:extLst>
          </p:cNvPr>
          <p:cNvSpPr txBox="1"/>
          <p:nvPr/>
        </p:nvSpPr>
        <p:spPr>
          <a:xfrm>
            <a:off x="6437169" y="6488668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to supplementary slides: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Decision problem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8421A2-2D56-2D33-EE57-B521960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518212" cy="59281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Key issues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Population and comparators (2)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experts: small population have systemic treatment at 3L, tarlatamab not used in people with poor performance status</a:t>
            </a:r>
          </a:p>
        </p:txBody>
      </p:sp>
      <p:sp>
        <p:nvSpPr>
          <p:cNvPr id="28" name="Abbreviations">
            <a:extLst>
              <a:ext uri="{FF2B5EF4-FFF2-40B4-BE49-F238E27FC236}">
                <a16:creationId xmlns:a16="http://schemas.microsoft.com/office/drawing/2014/main" id="{9036E17B-3538-EAC1-0829-C3B947B8B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189" y="6594476"/>
            <a:ext cx="8999621" cy="215701"/>
          </a:xfrm>
        </p:spPr>
        <p:txBody>
          <a:bodyPr>
            <a:normAutofit fontScale="77500" lnSpcReduction="20000"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BSC, best supportive care; ECOG, Eastern Cooperative Oncology Group; DP, decision problem; SmPC, summary of product characteristics;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6A329-CE0D-4571-B0F3-EDD09B7EE892}"/>
              </a:ext>
            </a:extLst>
          </p:cNvPr>
          <p:cNvSpPr/>
          <p:nvPr/>
        </p:nvSpPr>
        <p:spPr>
          <a:xfrm>
            <a:off x="363331" y="1466214"/>
            <a:ext cx="11465336" cy="211455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2200" b="1">
                <a:solidFill>
                  <a:schemeClr val="tx2"/>
                </a:solidFill>
                <a:latin typeface="Arial"/>
                <a:cs typeface="Arial"/>
              </a:rPr>
              <a:t>Clinical experts: 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Wingdings" panose="05000000000000000000" pitchFamily="2" charset="2"/>
              </a:rPr>
              <a:t>few patients alive or well enough for 3</a:t>
            </a:r>
            <a:r>
              <a:rPr lang="en-GB" sz="2200" baseline="30000">
                <a:solidFill>
                  <a:schemeClr val="tx1"/>
                </a:solidFill>
                <a:latin typeface="Arial"/>
                <a:cs typeface="Arial"/>
                <a:sym typeface="Wingdings" panose="05000000000000000000" pitchFamily="2" charset="2"/>
              </a:rPr>
              <a:t>rd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Wingdings" panose="05000000000000000000" pitchFamily="2" charset="2"/>
              </a:rPr>
              <a:t> line treatment: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nly ~2% SCLC population have 3rd line and &lt;1% have 4th line treatment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choice b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ased on performance status, previous duration of response, patient preferences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If fit enough for systemic treatment (3L+) usually enrol in clinical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People with poor performance status would not have tarlatamab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Safety in ECOG 3-4 cannot be determined as lack of clinical evidence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A925D-D797-7B71-94A7-63562E3E11B6}"/>
              </a:ext>
            </a:extLst>
          </p:cNvPr>
          <p:cNvSpPr/>
          <p:nvPr/>
        </p:nvSpPr>
        <p:spPr>
          <a:xfrm>
            <a:off x="340423" y="3702279"/>
            <a:ext cx="11511153" cy="150116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200" b="1">
                <a:solidFill>
                  <a:schemeClr val="tx2"/>
                </a:solidFill>
                <a:latin typeface="Arial" panose="020B0604020202020204" pitchFamily="34" charset="0"/>
              </a:rPr>
              <a:t>Technical team considerations: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Pivotal trial for atezolizumab + carboplatin + etoposide limited to ECOG 0-1.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Technology not recommended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ECOG 2+.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Clinical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 experts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 lower effectiveness of immunotherapies in people with higher treatment burden </a:t>
            </a:r>
          </a:p>
        </p:txBody>
      </p:sp>
      <p:grpSp>
        <p:nvGrpSpPr>
          <p:cNvPr id="2" name="Group 1" descr="Questions for committee">
            <a:extLst>
              <a:ext uri="{FF2B5EF4-FFF2-40B4-BE49-F238E27FC236}">
                <a16:creationId xmlns:a16="http://schemas.microsoft.com/office/drawing/2014/main" id="{E1FC1C8C-41E7-7FAD-A833-034D005333EF}"/>
              </a:ext>
            </a:extLst>
          </p:cNvPr>
          <p:cNvGrpSpPr/>
          <p:nvPr/>
        </p:nvGrpSpPr>
        <p:grpSpPr>
          <a:xfrm>
            <a:off x="666517" y="5331658"/>
            <a:ext cx="10971502" cy="1134608"/>
            <a:chOff x="1456000" y="5631826"/>
            <a:chExt cx="10971502" cy="1134608"/>
          </a:xfrm>
        </p:grpSpPr>
        <p:sp>
          <p:nvSpPr>
            <p:cNvPr id="18" name="Rectangle 17" descr="Question to committee">
              <a:extLst>
                <a:ext uri="{FF2B5EF4-FFF2-40B4-BE49-F238E27FC236}">
                  <a16:creationId xmlns:a16="http://schemas.microsoft.com/office/drawing/2014/main" id="{AC801C5F-FEB0-40FF-A36B-9C824A96DC9D}"/>
                </a:ext>
              </a:extLst>
            </p:cNvPr>
            <p:cNvSpPr/>
            <p:nvPr/>
          </p:nvSpPr>
          <p:spPr>
            <a:xfrm>
              <a:off x="1818062" y="5631826"/>
              <a:ext cx="10609440" cy="1134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Would people with an ECOG status of 3 or 4 have tarlatamab in clinical practice? If yes, is the DeLLphi-301 trial data generalisable to this population?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>
                  <a:solidFill>
                    <a:schemeClr val="tx1"/>
                  </a:solidFill>
                  <a:latin typeface="Arial" panose="020B0604020202020204" pitchFamily="34" charset="0"/>
                </a:rPr>
                <a:t> Should BSC be included as a comparator?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9A7C60-4C89-4CFD-AF3B-502EA82E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456000" y="5631826"/>
              <a:ext cx="576000" cy="576000"/>
              <a:chOff x="-1440493" y="4133589"/>
              <a:chExt cx="576000" cy="576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8838C65-6756-4939-9479-5E73E0901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1440493" y="4133589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200"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DB9D2A3C-C9C6-4A0A-8247-E7B3A6AEA5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384225" y="4189857"/>
                <a:ext cx="463463" cy="463463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2DB73E-F14F-1BDC-459E-60472CCB7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6268" t="3813" r="14723" b="4056"/>
          <a:stretch/>
        </p:blipFill>
        <p:spPr>
          <a:xfrm>
            <a:off x="11589897" y="1501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C34036-A7A6-E00B-516C-A07E5F9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Key issues</a:t>
            </a:r>
          </a:p>
        </p:txBody>
      </p:sp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A94190EE-F4C3-48A7-918D-4A104E53C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64020"/>
              </p:ext>
            </p:extLst>
          </p:nvPr>
        </p:nvGraphicFramePr>
        <p:xfrm>
          <a:off x="297854" y="802250"/>
          <a:ext cx="11647024" cy="4918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1613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  <a:gridCol w="2125411">
                  <a:extLst>
                    <a:ext uri="{9D8B030D-6E8A-4147-A177-3AD203B41FA5}">
                      <a16:colId xmlns:a16="http://schemas.microsoft.com/office/drawing/2014/main" val="354127724"/>
                    </a:ext>
                  </a:extLst>
                </a:gridCol>
              </a:tblGrid>
              <a:tr h="437659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ICER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Comparator: </a:t>
                      </a:r>
                      <a:r>
                        <a:rPr lang="en-GB" sz="2200" b="0">
                          <a:latin typeface="Arial"/>
                        </a:rPr>
                        <a:t>Is </a:t>
                      </a:r>
                      <a:r>
                        <a:rPr lang="en-GB" sz="2200">
                          <a:latin typeface="Arial"/>
                        </a:rPr>
                        <a:t>BSC a comparator for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tarlatamab</a:t>
                      </a:r>
                      <a:r>
                        <a:rPr lang="en-GB" sz="2200">
                          <a:latin typeface="Arial"/>
                        </a:rPr>
                        <a:t>? </a:t>
                      </a: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Would people who currently have BSC have tarlatamab if it was a treatment option?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Population: </a:t>
                      </a:r>
                      <a:r>
                        <a:rPr lang="en-GB" sz="2200">
                          <a:latin typeface="Arial"/>
                        </a:rPr>
                        <a:t>Would people with ECOG performance status 2+ have tarlatamab in clinical practice?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>
                          <a:latin typeface="Arial"/>
                        </a:rPr>
                        <a:t>Uncertainty in the MAIC: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Have the appropriate covariates been adjusted for in the analyses?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2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What is the extent of the uncertainty in the indirect comparison?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05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Overall survival and progression free survival extrapolations:</a:t>
                      </a:r>
                    </a:p>
                    <a:p>
                      <a:r>
                        <a:rPr lang="en-GB" sz="2200" b="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Should the same parametric curves be fitted to the data for tarlatamab and SoC? If </a:t>
                      </a:r>
                      <a:r>
                        <a:rPr lang="en-GB" sz="2200" b="0">
                          <a:latin typeface="Arial"/>
                        </a:rPr>
                        <a:t>so, is it appropriate to use the best fitting to tarlatamab or SoC?</a:t>
                      </a:r>
                      <a:endParaRPr lang="en-GB" sz="2200" b="1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46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/>
                        </a:rPr>
                        <a:t>Health state utilities: </a:t>
                      </a:r>
                      <a:r>
                        <a:rPr lang="en-GB" sz="2200" b="0">
                          <a:latin typeface="Arial"/>
                        </a:rPr>
                        <a:t>Should utilities derived</a:t>
                      </a:r>
                      <a:r>
                        <a:rPr lang="en-GB" sz="2200" b="1">
                          <a:latin typeface="Arial"/>
                        </a:rPr>
                        <a:t> </a:t>
                      </a:r>
                      <a:r>
                        <a:rPr lang="en-GB" sz="2200">
                          <a:latin typeface="Arial"/>
                        </a:rPr>
                        <a:t>from the tarlatamab trial or NSCLC literature be used?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/>
                        </a:rPr>
                        <a:t>Large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13868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FEFE86-1917-D103-EC98-7BEB56CA8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987" y="5943601"/>
            <a:ext cx="11647024" cy="65087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BSC, best supportive care; ECOG, Eastern Cooperative Oncology Group (ECOG); ICER, incremental cost effectiveness ratio; ITC, indirect treatment comparison; MAIC, matching adjusted indirect comparison; NSCLC, non-small cell lung cancer; SoC, 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2964093699"/>
      </p:ext>
    </p:extLst>
  </p:cSld>
  <p:clrMapOvr>
    <a:masterClrMapping/>
  </p:clrMapOvr>
</p:sld>
</file>

<file path=ppt/theme/theme1.xml><?xml version="1.0" encoding="utf-8"?>
<a:theme xmlns:a="http://schemas.openxmlformats.org/drawingml/2006/main" name="NICEbrandthem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NICE corporate fonts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slide template" id="{1D808D7C-0E02-4F86-8288-887B615E4A2A}" vid="{7864F150-11F5-47EF-8A0B-8ACCF11E6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656aa-4e79-4e95-9076-bc119a23e0cc" xsi:nil="true"/>
    <lcf76f155ced4ddcb4097134ff3c332f xmlns="6113f790-c252-4bfe-890a-0e01b9de80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64B6419967F4F9BC885BCC38080FE" ma:contentTypeVersion="14" ma:contentTypeDescription="Create a new document." ma:contentTypeScope="" ma:versionID="3c6a5024122fb7c5c5074beed631cb37">
  <xsd:schema xmlns:xsd="http://www.w3.org/2001/XMLSchema" xmlns:xs="http://www.w3.org/2001/XMLSchema" xmlns:p="http://schemas.microsoft.com/office/2006/metadata/properties" xmlns:ns2="6113f790-c252-4bfe-890a-0e01b9de803a" xmlns:ns3="0eb656aa-4e79-4e95-9076-bc119a23e0cc" targetNamespace="http://schemas.microsoft.com/office/2006/metadata/properties" ma:root="true" ma:fieldsID="8b384a948197d1f4f7c6a1da5ea71383" ns2:_="" ns3:_="">
    <xsd:import namespace="6113f790-c252-4bfe-890a-0e01b9de803a"/>
    <xsd:import namespace="0eb656aa-4e79-4e95-9076-bc119a23e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f790-c252-4bfe-890a-0e01b9de8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abb4586-6e39-4769-a9e9-e64cee0e7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656aa-4e79-4e95-9076-bc119a23e0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88f659-1643-4156-81f1-9846a64941a2}" ma:internalName="TaxCatchAll" ma:showField="CatchAllData" ma:web="c484c3bf-3e79-421f-a326-5c77b32e9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D4A81-9AA7-4839-9F7C-49A81BAA6B4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0eb656aa-4e79-4e95-9076-bc119a23e0cc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6113f790-c252-4bfe-890a-0e01b9de803a"/>
  </ds:schemaRefs>
</ds:datastoreItem>
</file>

<file path=customXml/itemProps2.xml><?xml version="1.0" encoding="utf-8"?>
<ds:datastoreItem xmlns:ds="http://schemas.openxmlformats.org/officeDocument/2006/customXml" ds:itemID="{581EC78B-BD21-4F7D-A745-F4837912BC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82C9C-8227-4E1E-9006-6C71B07FFD77}"/>
</file>

<file path=docProps/app.xml><?xml version="1.0" encoding="utf-8"?>
<Properties xmlns="http://schemas.openxmlformats.org/officeDocument/2006/extended-properties" xmlns:vt="http://schemas.openxmlformats.org/officeDocument/2006/docPropsVTypes">
  <Template>Committee slide template</Template>
  <TotalTime>68</TotalTime>
  <Words>7919</Words>
  <Application>Microsoft Office PowerPoint</Application>
  <PresentationFormat>Widescreen</PresentationFormat>
  <Paragraphs>1126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Gill Sans MT</vt:lpstr>
      <vt:lpstr>Lato</vt:lpstr>
      <vt:lpstr>Wingdings</vt:lpstr>
      <vt:lpstr>Symbol</vt:lpstr>
      <vt:lpstr>Inter</vt:lpstr>
      <vt:lpstr>Arial</vt:lpstr>
      <vt:lpstr>Times New Roman</vt:lpstr>
      <vt:lpstr>Lora SemiBold</vt:lpstr>
      <vt:lpstr>Segoe UI</vt:lpstr>
      <vt:lpstr>NICEbrandtheme</vt:lpstr>
      <vt:lpstr>Tarlatamab for previously treated advanced small-cell lung cancer  ID6364</vt:lpstr>
      <vt:lpstr>Tarlatamab for previously treated advanced small-cell lung cancer  ID6364</vt:lpstr>
      <vt:lpstr>Background on extensive-stage small-cell lung cancer (ES-SCLC) Rapidly progressive cancer with poor prognosis; around 7% of all lung cancer cases</vt:lpstr>
      <vt:lpstr>Tarlatamab (Imdylltra, Amgen) Novel immunotherapy for SCLC with use as a 3rd or later treatment </vt:lpstr>
      <vt:lpstr>Patient and clinical perspectives Submissions from Roy Castle Lung Cancer Foundation and clinical experts  </vt:lpstr>
      <vt:lpstr>Treatment pathway Company focusses on ES-SCLC. No licenced treatments for 3rd line: 2nd line treatments offered</vt:lpstr>
      <vt:lpstr>Key issues: Population and comparators (1) Company DP includes different population and comparators than NICE scope </vt:lpstr>
      <vt:lpstr>Key issues: Population and comparators (2) Clinical experts: small population have systemic treatment at 3L, tarlatamab not used in people with poor performance status</vt:lpstr>
      <vt:lpstr>Key issues</vt:lpstr>
      <vt:lpstr>Tarlatamab for previously treated advanced small-cell lung cancer  ID6364 </vt:lpstr>
      <vt:lpstr>Key clinical trial Pivotal trial: 3-part single arm study – data from 10 mg dose (3 enrolment groups) in model   </vt:lpstr>
      <vt:lpstr>Key clinical trial results – DeLLphi-301 trial Trial reports median PFS of ~5 months and OS of ~14 months with tarlatamab  Results presented in BICR Full Analysis Set (people who had ≥1 dose tarlatamab and ≥ 1 measurable baseline lesions, N=99). Median follow up time *** months for PFS, 10.6 months for OS.</vt:lpstr>
      <vt:lpstr>Company’s indirect treatment comparison Unanchored MAIC using basket of SoC treatments. </vt:lpstr>
      <vt:lpstr>Company’s ITC: Results Results favour tarlatamab vs. SoC (HR &lt;1). Censoring for post-progression tarlatamab use reduces median overall survival estimate </vt:lpstr>
      <vt:lpstr>Key issue: Uncertainty in the ITC EAG concerns: unanchored ITC, small ESS, varying PDL-1 inhibitor use between trials</vt:lpstr>
      <vt:lpstr>Company’s ITC scenarios Scenarios vary adjusted covariates and source for SoC data </vt:lpstr>
      <vt:lpstr>Tarlatamab for previously treated advanced small-cell lung cancer  ID6364</vt:lpstr>
      <vt:lpstr>Company’s model overview Partitioned survival model with 3 health states, 10-year time horizon </vt:lpstr>
      <vt:lpstr>Key Issue: Overall survival modelling Company selects OS curve based on fit to tarlatamab data; EAG based on fit to SoC  </vt:lpstr>
      <vt:lpstr>Key Issue: Survival models (2)  </vt:lpstr>
      <vt:lpstr>Key Issue: Survival models, PFS Company prefer log-normal; EAG exponential </vt:lpstr>
      <vt:lpstr>Key issue: Health state utilities Company model health state utilities using trial data; EAG use NSCLC estimates </vt:lpstr>
      <vt:lpstr>QALY weightings for severity Both company and EAG agree a 1.7 QALY weight applies </vt:lpstr>
      <vt:lpstr>Summary of company and EAG base case assumptions EAG prefer different extrapolations for PFS and OS, HRQoL sources and AE costs</vt:lpstr>
      <vt:lpstr>Company base case results </vt:lpstr>
      <vt:lpstr>EAG exploratory base case results </vt:lpstr>
      <vt:lpstr>EAG deterministic scenario analysis Varying approach to extrapolation &amp; adjusted covariates in MAIC have large effect on ICER </vt:lpstr>
      <vt:lpstr>Company deterministic scenario analysis Varying adjusted covariates in MAIC only scenario to lower ICER under 30K</vt:lpstr>
      <vt:lpstr>Tarlatamab for previously treated advanced small-cell lung cancer  ID6364</vt:lpstr>
      <vt:lpstr>Equality considerations</vt:lpstr>
      <vt:lpstr>Tarlatamab for previously treated advanced small-cell lung cancer  ID6364</vt:lpstr>
      <vt:lpstr>Key issues</vt:lpstr>
      <vt:lpstr>Tarlatamab for previously treated advanced small-cell lung cancer  ID6364</vt:lpstr>
      <vt:lpstr>Decision problem</vt:lpstr>
      <vt:lpstr>DeLLphi-301 trial design 3-part trial including dose finding and dose expansion phases. 10 mg dose licenced.  </vt:lpstr>
      <vt:lpstr>DeLLphi-301 trial, Kaplan-Meier plots for PFS and OS Trial reports median PFS of ~5 months and OS of ~14 months with tarlatamab   </vt:lpstr>
      <vt:lpstr>DeLLphi-301: Adverse events of special interest </vt:lpstr>
      <vt:lpstr>Company’s ITC methodology MAIC associated with uncertainty because only uses IPD data from intervention study</vt:lpstr>
      <vt:lpstr>UK CAS study: data sources and availability MAIC uses aggregate data from multiple national databases </vt:lpstr>
      <vt:lpstr>Comparison of DeLLphi-301 and CAS Control Cohorts</vt:lpstr>
      <vt:lpstr>Company’s ITC scenarios Results favour tarlatamab vs comparators in all analyses (HR less than 1)</vt:lpstr>
      <vt:lpstr>Key Issue: Survival models Proportional hazards do not hold for OS and PFS. Company fitted independent treatment curves    </vt:lpstr>
      <vt:lpstr>Key Issue: Survival models, OS Company prefer exponential; EAG prefer gamma  </vt:lpstr>
      <vt:lpstr>Model outputs: health state occupancy More time in progression free and progressed health state with tarlatamab vs SoC</vt:lpstr>
      <vt:lpstr> DeLLphi-301 and Chouaid et al baseline characteristics</vt:lpstr>
      <vt:lpstr>Other issues identified by the EAG EAG amends issues with costs and resource use in its base case </vt:lpstr>
      <vt:lpstr>Deterministic scenario analysis varying OS extrapolation  Choice of curve has large impact on ICER</vt:lpstr>
      <vt:lpstr>Company deterministic scenario analysis Varying adjusted covariates in MAIC only scenario to lower ICER under 30K</vt:lpstr>
      <vt:lpstr>Managed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PowerPoint template</dc:title>
  <dc:creator>Emma Douch</dc:creator>
  <cp:lastModifiedBy>Christopher Shah</cp:lastModifiedBy>
  <cp:revision>4</cp:revision>
  <dcterms:created xsi:type="dcterms:W3CDTF">2024-07-05T08:59:47Z</dcterms:created>
  <dcterms:modified xsi:type="dcterms:W3CDTF">2025-07-14T10:38:36Z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2023-06-06T08:52:22Z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3592bedb-0887-4889-a00b-955ebe06d3f5</vt:lpwstr>
  </property>
  <property fmtid="{D5CDD505-2E9C-101B-9397-08002B2CF9AE}" pid="8" name="MSIP_Label_c69d85d5-6d9e-4305-a294-1f636ec0f2d6_ContentBits">
    <vt:lpwstr>0</vt:lpwstr>
  </property>
  <property fmtid="{D5CDD505-2E9C-101B-9397-08002B2CF9AE}" pid="9" name="ContentTypeId">
    <vt:lpwstr>0x010100C3164B6419967F4F9BC885BCC38080FE</vt:lpwstr>
  </property>
  <property fmtid="{D5CDD505-2E9C-101B-9397-08002B2CF9AE}" pid="10" name="Order">
    <vt:r8>100</vt:r8>
  </property>
  <property fmtid="{D5CDD505-2E9C-101B-9397-08002B2CF9AE}" pid="11" name="Condition category">
    <vt:lpwstr/>
  </property>
  <property fmtid="{D5CDD505-2E9C-101B-9397-08002B2CF9AE}" pid="12" name="MediaServiceImageTags">
    <vt:lpwstr/>
  </property>
  <property fmtid="{D5CDD505-2E9C-101B-9397-08002B2CF9AE}" pid="13" name="_ExtendedDescription">
    <vt:lpwstr/>
  </property>
</Properties>
</file>